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24" r:id="rId2"/>
  </p:sldMasterIdLst>
  <p:notesMasterIdLst>
    <p:notesMasterId r:id="rId64"/>
  </p:notesMasterIdLst>
  <p:handoutMasterIdLst>
    <p:handoutMasterId r:id="rId65"/>
  </p:handoutMasterIdLst>
  <p:sldIdLst>
    <p:sldId id="256" r:id="rId3"/>
    <p:sldId id="321" r:id="rId4"/>
    <p:sldId id="364" r:id="rId5"/>
    <p:sldId id="365" r:id="rId6"/>
    <p:sldId id="445" r:id="rId7"/>
    <p:sldId id="366" r:id="rId8"/>
    <p:sldId id="446" r:id="rId9"/>
    <p:sldId id="447" r:id="rId10"/>
    <p:sldId id="448" r:id="rId11"/>
    <p:sldId id="449" r:id="rId12"/>
    <p:sldId id="450" r:id="rId13"/>
    <p:sldId id="451" r:id="rId14"/>
    <p:sldId id="452" r:id="rId15"/>
    <p:sldId id="453" r:id="rId16"/>
    <p:sldId id="454" r:id="rId17"/>
    <p:sldId id="455" r:id="rId18"/>
    <p:sldId id="456" r:id="rId19"/>
    <p:sldId id="459" r:id="rId20"/>
    <p:sldId id="458"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89" r:id="rId51"/>
    <p:sldId id="491" r:id="rId52"/>
    <p:sldId id="492" r:id="rId53"/>
    <p:sldId id="493" r:id="rId54"/>
    <p:sldId id="494" r:id="rId55"/>
    <p:sldId id="495" r:id="rId56"/>
    <p:sldId id="496" r:id="rId57"/>
    <p:sldId id="498" r:id="rId58"/>
    <p:sldId id="359" r:id="rId59"/>
    <p:sldId id="497" r:id="rId60"/>
    <p:sldId id="323" r:id="rId61"/>
    <p:sldId id="324" r:id="rId62"/>
    <p:sldId id="325" r:id="rId63"/>
  </p:sldIdLst>
  <p:sldSz cx="9906000" cy="6858000" type="A4"/>
  <p:notesSz cx="6858000" cy="9144000"/>
  <p:defaultTextStyle>
    <a:defPPr>
      <a:defRPr lang="ru-RU"/>
    </a:defPPr>
    <a:lvl1pPr algn="l" rtl="0" fontAlgn="base">
      <a:spcBef>
        <a:spcPct val="0"/>
      </a:spcBef>
      <a:spcAft>
        <a:spcPct val="0"/>
      </a:spcAft>
      <a:defRPr kern="1200">
        <a:solidFill>
          <a:schemeClr val="tx1"/>
        </a:solidFill>
        <a:latin typeface="Bernard MT Condensed" pitchFamily="18" charset="0"/>
        <a:ea typeface="+mn-ea"/>
        <a:cs typeface="Arial" pitchFamily="34" charset="0"/>
      </a:defRPr>
    </a:lvl1pPr>
    <a:lvl2pPr marL="457200" algn="l" rtl="0" fontAlgn="base">
      <a:spcBef>
        <a:spcPct val="0"/>
      </a:spcBef>
      <a:spcAft>
        <a:spcPct val="0"/>
      </a:spcAft>
      <a:defRPr kern="1200">
        <a:solidFill>
          <a:schemeClr val="tx1"/>
        </a:solidFill>
        <a:latin typeface="Bernard MT Condensed" pitchFamily="18" charset="0"/>
        <a:ea typeface="+mn-ea"/>
        <a:cs typeface="Arial" pitchFamily="34" charset="0"/>
      </a:defRPr>
    </a:lvl2pPr>
    <a:lvl3pPr marL="914400" algn="l" rtl="0" fontAlgn="base">
      <a:spcBef>
        <a:spcPct val="0"/>
      </a:spcBef>
      <a:spcAft>
        <a:spcPct val="0"/>
      </a:spcAft>
      <a:defRPr kern="1200">
        <a:solidFill>
          <a:schemeClr val="tx1"/>
        </a:solidFill>
        <a:latin typeface="Bernard MT Condensed" pitchFamily="18" charset="0"/>
        <a:ea typeface="+mn-ea"/>
        <a:cs typeface="Arial" pitchFamily="34" charset="0"/>
      </a:defRPr>
    </a:lvl3pPr>
    <a:lvl4pPr marL="1371600" algn="l" rtl="0" fontAlgn="base">
      <a:spcBef>
        <a:spcPct val="0"/>
      </a:spcBef>
      <a:spcAft>
        <a:spcPct val="0"/>
      </a:spcAft>
      <a:defRPr kern="1200">
        <a:solidFill>
          <a:schemeClr val="tx1"/>
        </a:solidFill>
        <a:latin typeface="Bernard MT Condensed" pitchFamily="18" charset="0"/>
        <a:ea typeface="+mn-ea"/>
        <a:cs typeface="Arial" pitchFamily="34" charset="0"/>
      </a:defRPr>
    </a:lvl4pPr>
    <a:lvl5pPr marL="1828800" algn="l" rtl="0" fontAlgn="base">
      <a:spcBef>
        <a:spcPct val="0"/>
      </a:spcBef>
      <a:spcAft>
        <a:spcPct val="0"/>
      </a:spcAft>
      <a:defRPr kern="1200">
        <a:solidFill>
          <a:schemeClr val="tx1"/>
        </a:solidFill>
        <a:latin typeface="Bernard MT Condensed" pitchFamily="18" charset="0"/>
        <a:ea typeface="+mn-ea"/>
        <a:cs typeface="Arial" pitchFamily="34" charset="0"/>
      </a:defRPr>
    </a:lvl5pPr>
    <a:lvl6pPr marL="2286000" algn="l" defTabSz="914400" rtl="0" eaLnBrk="1" latinLnBrk="0" hangingPunct="1">
      <a:defRPr kern="1200">
        <a:solidFill>
          <a:schemeClr val="tx1"/>
        </a:solidFill>
        <a:latin typeface="Bernard MT Condensed" pitchFamily="18" charset="0"/>
        <a:ea typeface="+mn-ea"/>
        <a:cs typeface="Arial" pitchFamily="34" charset="0"/>
      </a:defRPr>
    </a:lvl6pPr>
    <a:lvl7pPr marL="2743200" algn="l" defTabSz="914400" rtl="0" eaLnBrk="1" latinLnBrk="0" hangingPunct="1">
      <a:defRPr kern="1200">
        <a:solidFill>
          <a:schemeClr val="tx1"/>
        </a:solidFill>
        <a:latin typeface="Bernard MT Condensed" pitchFamily="18" charset="0"/>
        <a:ea typeface="+mn-ea"/>
        <a:cs typeface="Arial" pitchFamily="34" charset="0"/>
      </a:defRPr>
    </a:lvl7pPr>
    <a:lvl8pPr marL="3200400" algn="l" defTabSz="914400" rtl="0" eaLnBrk="1" latinLnBrk="0" hangingPunct="1">
      <a:defRPr kern="1200">
        <a:solidFill>
          <a:schemeClr val="tx1"/>
        </a:solidFill>
        <a:latin typeface="Bernard MT Condensed" pitchFamily="18" charset="0"/>
        <a:ea typeface="+mn-ea"/>
        <a:cs typeface="Arial" pitchFamily="34" charset="0"/>
      </a:defRPr>
    </a:lvl8pPr>
    <a:lvl9pPr marL="3657600" algn="l" defTabSz="914400" rtl="0" eaLnBrk="1" latinLnBrk="0" hangingPunct="1">
      <a:defRPr kern="1200">
        <a:solidFill>
          <a:schemeClr val="tx1"/>
        </a:solidFill>
        <a:latin typeface="Bernard MT Condense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9CD"/>
    <a:srgbClr val="FF0000"/>
    <a:srgbClr val="FFFF00"/>
    <a:srgbClr val="CC0000"/>
    <a:srgbClr val="808080"/>
    <a:srgbClr val="7575D1"/>
    <a:srgbClr val="00E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2" autoAdjust="0"/>
    <p:restoredTop sz="94660"/>
  </p:normalViewPr>
  <p:slideViewPr>
    <p:cSldViewPr>
      <p:cViewPr>
        <p:scale>
          <a:sx n="70" d="100"/>
          <a:sy n="70" d="100"/>
        </p:scale>
        <p:origin x="-1050" y="-8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39" d="100"/>
          <a:sy n="39" d="100"/>
        </p:scale>
        <p:origin x="-113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5321D139-DC8B-4891-801D-70AB7AC400D1}" type="slidenum">
              <a:rPr lang="ru-RU"/>
              <a:pPr>
                <a:defRPr/>
              </a:pPr>
              <a:t>‹#›</a:t>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68612"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B9502C2C-3F5C-4765-B096-600BE67FB351}"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73A0F87-2093-4E42-AE5A-1EF1A1F5352C}" type="slidenum">
              <a:rPr lang="ru-RU" smtClean="0">
                <a:latin typeface="Arial" pitchFamily="34" charset="0"/>
                <a:cs typeface="Arial" pitchFamily="34" charset="0"/>
              </a:rPr>
              <a:pPr/>
              <a:t>1</a:t>
            </a:fld>
            <a:endParaRPr lang="ru-RU" smtClean="0">
              <a:latin typeface="Arial" pitchFamily="34" charset="0"/>
              <a:cs typeface="Arial" pitchFamily="34" charset="0"/>
            </a:endParaRPr>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425"/>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7D279094-C593-4E60-8EEE-1066C0A934E6}" type="slidenum">
              <a:rPr lang="ru-RU"/>
              <a:pPr>
                <a:defRPr/>
              </a:pPr>
              <a:t>‹#›</a:t>
            </a:fld>
            <a:r>
              <a:rPr lang="ru-RU"/>
              <a:t> из </a:t>
            </a:r>
            <a:r>
              <a:rPr lang="en-US"/>
              <a:t>NN</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B92EA933-0F0C-4882-8E14-BDE711C91D71}" type="slidenum">
              <a:rPr lang="ru-RU"/>
              <a:pPr>
                <a:defRPr/>
              </a:pPr>
              <a:t>‹#›</a:t>
            </a:fld>
            <a:r>
              <a:rPr lang="ru-RU"/>
              <a:t> из </a:t>
            </a:r>
            <a:r>
              <a:rPr lang="en-US"/>
              <a:t>NN</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94550" y="133350"/>
            <a:ext cx="2232025" cy="60325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133350"/>
            <a:ext cx="6546850" cy="60325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E40D8E70-EE59-4556-8024-5E3F428522DD}" type="slidenum">
              <a:rPr lang="ru-RU"/>
              <a:pPr>
                <a:defRPr/>
              </a:pPr>
              <a:t>‹#›</a:t>
            </a:fld>
            <a:r>
              <a:rPr lang="ru-RU"/>
              <a:t> из </a:t>
            </a:r>
            <a:r>
              <a:rPr lang="en-US"/>
              <a:t>NN</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580"/>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59A5F2C6-51DF-424D-A21C-E797DC187C98}" type="slidenum">
              <a:rPr lang="ru-RU"/>
              <a:pPr>
                <a:defRPr/>
              </a:pPr>
              <a:t>‹#›</a:t>
            </a:fld>
            <a:r>
              <a:rPr lang="ru-RU"/>
              <a:t> из </a:t>
            </a:r>
            <a:r>
              <a:rPr lang="en-US"/>
              <a:t>NN</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9976385-F24B-4403-A237-2D5D2D0B4411}" type="slidenum">
              <a:rPr lang="ru-RU"/>
              <a:pPr>
                <a:defRPr/>
              </a:pPr>
              <a:t>‹#›</a:t>
            </a:fld>
            <a:r>
              <a:rPr lang="ru-RU"/>
              <a:t> из 64</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506" y="4407055"/>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4DD1EE8-68C5-462D-8C8E-6ECD938B7583}" type="slidenum">
              <a:rPr lang="ru-RU"/>
              <a:pPr>
                <a:defRPr/>
              </a:pPr>
              <a:t>‹#›</a:t>
            </a:fld>
            <a:r>
              <a:rPr lang="ru-RU"/>
              <a:t> из 64</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9FDA509-429B-4B0B-808A-4FE4FA86A408}" type="slidenum">
              <a:rPr lang="ru-RU"/>
              <a:pPr>
                <a:defRPr/>
              </a:pPr>
              <a:t>‹#›</a:t>
            </a:fld>
            <a:r>
              <a:rPr lang="ru-RU"/>
              <a:t> из 64</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2A746554-2378-4763-909B-5E04FD3F5D8C}" type="slidenum">
              <a:rPr lang="ru-RU"/>
              <a:pPr>
                <a:defRPr/>
              </a:pPr>
              <a:t>‹#›</a:t>
            </a:fld>
            <a:r>
              <a:rPr lang="ru-RU"/>
              <a:t> из 64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0A38809A-2D63-40D6-9C3B-4B48968779EF}" type="slidenum">
              <a:rPr lang="ru-RU"/>
              <a:pPr>
                <a:defRPr/>
              </a:pPr>
              <a:t>‹#›</a:t>
            </a:fld>
            <a:r>
              <a:rPr lang="ru-RU"/>
              <a:t> из 64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E8F8576B-81A7-4101-946E-94F42AED8545}" type="slidenum">
              <a:rPr lang="ru-RU"/>
              <a:pPr>
                <a:defRPr/>
              </a:pPr>
              <a:t>‹#›</a:t>
            </a:fld>
            <a:r>
              <a:rPr lang="ru-RU"/>
              <a:t> из 64</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006"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2972" y="27320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7E26C9F-4D7B-4D8C-8CAC-BFF297B7092C}" type="slidenum">
              <a:rPr lang="ru-RU"/>
              <a:pPr>
                <a:defRPr/>
              </a:pPr>
              <a:t>‹#›</a:t>
            </a:fld>
            <a:r>
              <a:rPr lang="ru-RU"/>
              <a:t> из 64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E46BD77C-336D-4331-8A34-95B5157502FD}" type="slidenum">
              <a:rPr lang="ru-RU"/>
              <a:pPr>
                <a:defRPr/>
              </a:pPr>
              <a:t>‹#›</a:t>
            </a:fld>
            <a:r>
              <a:rPr lang="ru-RU"/>
              <a:t> из </a:t>
            </a:r>
            <a:r>
              <a:rPr lang="en-US"/>
              <a:t>NN</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645"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9704E9A2-04E1-4250-B1E6-D72211B633F6}" type="slidenum">
              <a:rPr lang="ru-RU"/>
              <a:pPr>
                <a:defRPr/>
              </a:pPr>
              <a:t>‹#›</a:t>
            </a:fld>
            <a:r>
              <a:rPr lang="ru-RU"/>
              <a:t> из 64</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4B400AD-EDC8-4C67-9A53-909C522183B5}" type="slidenum">
              <a:rPr lang="ru-RU"/>
              <a:pPr>
                <a:defRPr/>
              </a:pPr>
              <a:t>‹#›</a:t>
            </a:fld>
            <a:r>
              <a:rPr lang="ru-RU"/>
              <a:t> из 64</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81850" y="274793"/>
            <a:ext cx="222885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274793"/>
            <a:ext cx="652145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9E84A89-BCAE-4FBF-BB10-19486D159581}" type="slidenum">
              <a:rPr lang="ru-RU"/>
              <a:pPr>
                <a:defRPr/>
              </a:pPr>
              <a:t>‹#›</a:t>
            </a:fld>
            <a:r>
              <a:rPr lang="ru-RU"/>
              <a:t> из 64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50292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9A51BCE1-CA9D-4161-8273-7B68030020D0}" type="slidenum">
              <a:rPr lang="ru-RU"/>
              <a:pPr>
                <a:defRPr/>
              </a:pPr>
              <a:t>‹#›</a:t>
            </a:fld>
            <a:r>
              <a:rPr lang="ru-RU"/>
              <a:t> из 64</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8C5B403C-E568-4CD1-A084-78BEB7A76A48}" type="slidenum">
              <a:rPr lang="ru-RU"/>
              <a:pPr>
                <a:defRPr/>
              </a:pPr>
              <a:t>‹#›</a:t>
            </a:fld>
            <a:r>
              <a:rPr lang="ru-RU"/>
              <a:t> из 64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638" y="4406900"/>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070CBEC0-EB88-4CC8-A7F1-E4A1A6B6D69E}" type="slidenum">
              <a:rPr lang="ru-RU"/>
              <a:pPr>
                <a:defRPr/>
              </a:pPr>
              <a:t>‹#›</a:t>
            </a:fld>
            <a:r>
              <a:rPr lang="ru-RU"/>
              <a:t> из </a:t>
            </a:r>
            <a:r>
              <a:rPr lang="en-US"/>
              <a:t>NN</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1F9B2021-11CB-4AEC-91EA-8AA3DAC4A17C}" type="slidenum">
              <a:rPr lang="ru-RU"/>
              <a:pPr>
                <a:defRPr/>
              </a:pPr>
              <a:t>‹#›</a:t>
            </a:fld>
            <a:r>
              <a:rPr lang="ru-RU"/>
              <a:t> из </a:t>
            </a:r>
            <a:r>
              <a:rPr lang="en-US"/>
              <a:t>NN</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4638"/>
            <a:ext cx="89154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r>
              <a:rPr lang="ru-RU"/>
              <a:t>№ </a:t>
            </a:r>
            <a:fld id="{26FC634D-5CE2-49A6-B75D-668114FCE972}" type="slidenum">
              <a:rPr lang="ru-RU"/>
              <a:pPr>
                <a:defRPr/>
              </a:pPr>
              <a:t>‹#›</a:t>
            </a:fld>
            <a:r>
              <a:rPr lang="ru-RU"/>
              <a:t> из </a:t>
            </a:r>
            <a:r>
              <a:rPr lang="en-US"/>
              <a:t>NN</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r>
              <a:rPr lang="ru-RU"/>
              <a:t>№ </a:t>
            </a:r>
            <a:fld id="{0E18FA4D-5AB8-43D9-BEB5-43ECBA172557}" type="slidenum">
              <a:rPr lang="ru-RU"/>
              <a:pPr>
                <a:defRPr/>
              </a:pPr>
              <a:t>‹#›</a:t>
            </a:fld>
            <a:r>
              <a:rPr lang="ru-RU"/>
              <a:t> из </a:t>
            </a:r>
            <a:r>
              <a:rPr lang="en-US"/>
              <a:t>NN</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r>
              <a:rPr lang="ru-RU"/>
              <a:t>№ </a:t>
            </a:r>
            <a:fld id="{0A1F0E35-F7BC-4E4F-B3CE-FE2451AA3BA7}" type="slidenum">
              <a:rPr lang="ru-RU"/>
              <a:pPr>
                <a:defRPr/>
              </a:pPr>
              <a:t>‹#›</a:t>
            </a:fld>
            <a:r>
              <a:rPr lang="ru-RU"/>
              <a:t> из </a:t>
            </a:r>
            <a:r>
              <a:rPr lang="en-US"/>
              <a:t>NN</a:t>
            </a:r>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138"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73384C75-DA81-4959-A942-F27D4AA1F74B}" type="slidenum">
              <a:rPr lang="ru-RU"/>
              <a:pPr>
                <a:defRPr/>
              </a:pPr>
              <a:t>‹#›</a:t>
            </a:fld>
            <a:r>
              <a:rPr lang="ru-RU"/>
              <a:t> из </a:t>
            </a:r>
            <a:r>
              <a:rPr lang="en-US"/>
              <a:t>NN</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513"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8FA1AC05-6779-4C33-8A49-7536300069B0}" type="slidenum">
              <a:rPr lang="ru-RU"/>
              <a:pPr>
                <a:defRPr/>
              </a:pPr>
              <a:t>‹#›</a:t>
            </a:fld>
            <a:r>
              <a:rPr lang="ru-RU"/>
              <a:t> из </a:t>
            </a:r>
            <a:r>
              <a:rPr lang="en-US"/>
              <a:t>NN</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209675" y="133350"/>
            <a:ext cx="8216900" cy="746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35843" name="Rectangle 3"/>
          <p:cNvSpPr>
            <a:spLocks noGrp="1" noChangeArrowheads="1"/>
          </p:cNvSpPr>
          <p:nvPr>
            <p:ph type="body" idx="1"/>
          </p:nvPr>
        </p:nvSpPr>
        <p:spPr bwMode="auto">
          <a:xfrm>
            <a:off x="495300" y="1341438"/>
            <a:ext cx="89154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92164" name="Rectangle 4"/>
          <p:cNvSpPr>
            <a:spLocks noGrp="1" noChangeArrowheads="1"/>
          </p:cNvSpPr>
          <p:nvPr>
            <p:ph type="dt" sz="half" idx="2"/>
          </p:nvPr>
        </p:nvSpPr>
        <p:spPr bwMode="auto">
          <a:xfrm>
            <a:off x="495300" y="6408738"/>
            <a:ext cx="2311400"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80000"/>
              </a:lnSpc>
              <a:defRPr sz="1000">
                <a:latin typeface="Times New Roman" pitchFamily="18" charset="0"/>
                <a:cs typeface="Times New Roman" pitchFamily="18" charset="0"/>
              </a:defRPr>
            </a:lvl1pPr>
          </a:lstStyle>
          <a:p>
            <a:pPr>
              <a:defRPr/>
            </a:pPr>
            <a:endParaRPr lang="ru-RU"/>
          </a:p>
        </p:txBody>
      </p:sp>
      <p:sp>
        <p:nvSpPr>
          <p:cNvPr id="92165" name="Rectangle 5"/>
          <p:cNvSpPr>
            <a:spLocks noGrp="1" noChangeArrowheads="1"/>
          </p:cNvSpPr>
          <p:nvPr>
            <p:ph type="ftr" sz="quarter" idx="3"/>
          </p:nvPr>
        </p:nvSpPr>
        <p:spPr bwMode="auto">
          <a:xfrm>
            <a:off x="3003550" y="6408738"/>
            <a:ext cx="5226050"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pPr>
              <a:defRPr/>
            </a:pPr>
            <a:endParaRPr lang="ru-RU"/>
          </a:p>
        </p:txBody>
      </p:sp>
      <p:sp>
        <p:nvSpPr>
          <p:cNvPr id="92166" name="Rectangle 6"/>
          <p:cNvSpPr>
            <a:spLocks noGrp="1" noChangeArrowheads="1"/>
          </p:cNvSpPr>
          <p:nvPr>
            <p:ph type="sldNum" sz="quarter" idx="4"/>
          </p:nvPr>
        </p:nvSpPr>
        <p:spPr bwMode="auto">
          <a:xfrm>
            <a:off x="8696325" y="6408738"/>
            <a:ext cx="1209675"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50000"/>
              </a:lnSpc>
              <a:defRPr sz="1200">
                <a:latin typeface="Times New Roman" pitchFamily="18" charset="0"/>
                <a:cs typeface="Times New Roman" pitchFamily="18" charset="0"/>
              </a:defRPr>
            </a:lvl1pPr>
          </a:lstStyle>
          <a:p>
            <a:pPr>
              <a:defRPr/>
            </a:pPr>
            <a:r>
              <a:rPr lang="ru-RU"/>
              <a:t>№ </a:t>
            </a:r>
            <a:fld id="{3CFC74B5-44E2-44D1-B9F1-A40027AC2780}" type="slidenum">
              <a:rPr lang="ru-RU"/>
              <a:pPr>
                <a:defRPr/>
              </a:pPr>
              <a:t>‹#›</a:t>
            </a:fld>
            <a:r>
              <a:rPr lang="ru-RU"/>
              <a:t> из </a:t>
            </a:r>
            <a:r>
              <a:rPr lang="en-US"/>
              <a:t>NN</a:t>
            </a:r>
            <a:endParaRPr lang="ru-RU"/>
          </a:p>
        </p:txBody>
      </p:sp>
      <p:sp>
        <p:nvSpPr>
          <p:cNvPr id="92167" name="Line 7"/>
          <p:cNvSpPr>
            <a:spLocks noChangeShapeType="1"/>
          </p:cNvSpPr>
          <p:nvPr/>
        </p:nvSpPr>
        <p:spPr bwMode="auto">
          <a:xfrm>
            <a:off x="271463" y="6381750"/>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8" name="Line 8"/>
          <p:cNvSpPr>
            <a:spLocks noChangeShapeType="1"/>
          </p:cNvSpPr>
          <p:nvPr/>
        </p:nvSpPr>
        <p:spPr bwMode="auto">
          <a:xfrm>
            <a:off x="131763" y="109538"/>
            <a:ext cx="3175" cy="83820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9" name="Line 9"/>
          <p:cNvSpPr>
            <a:spLocks noChangeShapeType="1"/>
          </p:cNvSpPr>
          <p:nvPr/>
        </p:nvSpPr>
        <p:spPr bwMode="auto">
          <a:xfrm>
            <a:off x="131763" y="960438"/>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66" name="Заголовок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36867" name="Текст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ru-RU"/>
          </a:p>
        </p:txBody>
      </p:sp>
      <p:sp>
        <p:nvSpPr>
          <p:cNvPr id="5" name="Нижний колонтитул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ru-RU"/>
          </a:p>
        </p:txBody>
      </p:sp>
      <p:sp>
        <p:nvSpPr>
          <p:cNvPr id="6" name="Номер слайда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smtClean="0">
                <a:solidFill>
                  <a:schemeClr val="tx1">
                    <a:tint val="75000"/>
                  </a:schemeClr>
                </a:solidFill>
                <a:cs typeface="Arial" charset="0"/>
              </a:defRPr>
            </a:lvl1pPr>
          </a:lstStyle>
          <a:p>
            <a:pPr>
              <a:defRPr/>
            </a:pPr>
            <a:fld id="{DEA0A230-27F3-44BA-8723-3FBB8B85670B}" type="slidenum">
              <a:rPr lang="ru-RU"/>
              <a:pPr>
                <a:defRPr/>
              </a:pPr>
              <a:t>‹#›</a:t>
            </a:fld>
            <a:r>
              <a:rPr lang="ru-RU"/>
              <a:t> из 64</a:t>
            </a:r>
            <a:endParaRPr lang="ru-RU"/>
          </a:p>
        </p:txBody>
      </p:sp>
    </p:spTree>
  </p:cSld>
  <p:clrMap bg1="lt1" tx1="dk1" bg2="lt2" tx2="dk2" accent1="accent1" accent2="accent2" accent3="accent3" accent4="accent4" accent5="accent5" accent6="accent6" hlink="hlink" folHlink="folHlink"/>
  <p:sldLayoutIdLst>
    <p:sldLayoutId id="2147483762"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3" r:id="rId12"/>
    <p:sldLayoutId id="2147483764" r:id="rId13"/>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5.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6.v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9.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20.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2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24.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oleObject" Target="../embeddings/oleObject41.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4.xml"/><Relationship Id="rId1" Type="http://schemas.openxmlformats.org/officeDocument/2006/relationships/vmlDrawing" Target="../drawings/vmlDrawing26.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4.xml"/><Relationship Id="rId1" Type="http://schemas.openxmlformats.org/officeDocument/2006/relationships/vmlDrawing" Target="../drawings/vmlDrawing27.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4.xml"/><Relationship Id="rId1" Type="http://schemas.openxmlformats.org/officeDocument/2006/relationships/vmlDrawing" Target="../drawings/vmlDrawing28.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4.xml"/><Relationship Id="rId1" Type="http://schemas.openxmlformats.org/officeDocument/2006/relationships/vmlDrawing" Target="../drawings/vmlDrawing29.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4.xml"/><Relationship Id="rId1" Type="http://schemas.openxmlformats.org/officeDocument/2006/relationships/vmlDrawing" Target="../drawings/vmlDrawing30.vml"/><Relationship Id="rId4" Type="http://schemas.openxmlformats.org/officeDocument/2006/relationships/oleObject" Target="../embeddings/oleObject4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4.xml"/><Relationship Id="rId1" Type="http://schemas.openxmlformats.org/officeDocument/2006/relationships/vmlDrawing" Target="../drawings/vmlDrawing31.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4.xml"/><Relationship Id="rId1" Type="http://schemas.openxmlformats.org/officeDocument/2006/relationships/vmlDrawing" Target="../drawings/vmlDrawing32.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__________Microsoft_Office_Excel1.xls"/><Relationship Id="rId2" Type="http://schemas.openxmlformats.org/officeDocument/2006/relationships/slideLayout" Target="../slideLayouts/slideLayout24.xml"/><Relationship Id="rId1" Type="http://schemas.openxmlformats.org/officeDocument/2006/relationships/vmlDrawing" Target="../drawings/vmlDrawing33.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4.xml"/><Relationship Id="rId1" Type="http://schemas.openxmlformats.org/officeDocument/2006/relationships/vmlDrawing" Target="../drawings/vmlDrawing34.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0" y="3582988"/>
            <a:ext cx="9906000" cy="1200150"/>
          </a:xfrm>
          <a:noFill/>
        </p:spPr>
        <p:txBody>
          <a:bodyPr>
            <a:spAutoFit/>
          </a:bodyPr>
          <a:lstStyle/>
          <a:p>
            <a:pPr algn="l"/>
            <a:r>
              <a:rPr lang="ru-RU" sz="3600" b="1" smtClean="0"/>
              <a:t>Лекция 4. Оценка коммуникационной трудоемкости параллельных алгоритмов</a:t>
            </a:r>
            <a:r>
              <a:rPr lang="ru-RU" sz="360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11"/>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graphicFrame>
        <p:nvGraphicFramePr>
          <p:cNvPr id="2050" name="Object 7"/>
          <p:cNvGraphicFramePr>
            <a:graphicFrameLocks noChangeAspect="1"/>
          </p:cNvGraphicFramePr>
          <p:nvPr>
            <p:ph sz="half" idx="1"/>
          </p:nvPr>
        </p:nvGraphicFramePr>
        <p:xfrm>
          <a:off x="1231900" y="1916113"/>
          <a:ext cx="2857500" cy="4162425"/>
        </p:xfrm>
        <a:graphic>
          <a:graphicData uri="http://schemas.openxmlformats.org/presentationml/2006/ole">
            <p:oleObj spid="_x0000_s2050" name="Bitmap Image" r:id="rId3" imgW="2857899" imgH="4161905" progId="Paint.Picture">
              <p:embed/>
            </p:oleObj>
          </a:graphicData>
        </a:graphic>
      </p:graphicFrame>
      <p:sp>
        <p:nvSpPr>
          <p:cNvPr id="2052" name="Rectangle 6"/>
          <p:cNvSpPr>
            <a:spLocks noGrp="1" noChangeArrowheads="1"/>
          </p:cNvSpPr>
          <p:nvPr>
            <p:ph type="body" sz="half" idx="2"/>
          </p:nvPr>
        </p:nvSpPr>
        <p:spPr>
          <a:xfrm>
            <a:off x="4665663" y="1916113"/>
            <a:ext cx="4751387" cy="4249737"/>
          </a:xfrm>
        </p:spPr>
        <p:txBody>
          <a:bodyPr/>
          <a:lstStyle/>
          <a:p>
            <a:r>
              <a:rPr lang="ru-RU" sz="2400" smtClean="0"/>
              <a:t>Метод передачи сообщений</a:t>
            </a:r>
          </a:p>
          <a:p>
            <a:endParaRPr lang="ru-RU" sz="2400" smtClean="0"/>
          </a:p>
          <a:p>
            <a:endParaRPr lang="ru-RU" sz="2400" smtClean="0"/>
          </a:p>
          <a:p>
            <a:r>
              <a:rPr lang="ru-RU" sz="2400" smtClean="0"/>
              <a:t>Метод пересылки пакетов (сообщение разбивается на 2 пакета)</a:t>
            </a:r>
          </a:p>
          <a:p>
            <a:endParaRPr lang="ru-RU" sz="2400" smtClean="0"/>
          </a:p>
          <a:p>
            <a:r>
              <a:rPr lang="ru-RU" sz="2400" smtClean="0"/>
              <a:t>Метод пересылки пакетов (сообщение разбивается на 4 пакета)</a:t>
            </a:r>
          </a:p>
        </p:txBody>
      </p:sp>
      <p:sp>
        <p:nvSpPr>
          <p:cNvPr id="2053" name="Rectangle 9"/>
          <p:cNvSpPr>
            <a:spLocks noChangeArrowheads="1"/>
          </p:cNvSpPr>
          <p:nvPr/>
        </p:nvSpPr>
        <p:spPr bwMode="auto">
          <a:xfrm>
            <a:off x="495300" y="1196975"/>
            <a:ext cx="8915400" cy="503238"/>
          </a:xfrm>
          <a:prstGeom prst="rect">
            <a:avLst/>
          </a:prstGeom>
          <a:noFill/>
          <a:ln w="9525">
            <a:noFill/>
            <a:miter lim="800000"/>
            <a:headEnd/>
            <a:tailEnd/>
          </a:ln>
        </p:spPr>
        <p:txBody>
          <a:bodyPr/>
          <a:lstStyle/>
          <a:p>
            <a:pPr marL="342900" indent="-342900" algn="just">
              <a:spcBef>
                <a:spcPct val="30000"/>
              </a:spcBef>
              <a:buSzPct val="80000"/>
              <a:buFont typeface="Wingdings" pitchFamily="2" charset="2"/>
              <a:buChar char="q"/>
            </a:pPr>
            <a:r>
              <a:rPr lang="ru-RU" sz="2800" b="1">
                <a:latin typeface="Arial" pitchFamily="34" charset="0"/>
              </a:rPr>
              <a:t>Методы передачи данных…</a:t>
            </a:r>
            <a:endParaRPr lang="ru-RU" sz="2000">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10"/>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8133" name="Rectangle 3"/>
          <p:cNvSpPr>
            <a:spLocks noGrp="1" noChangeArrowheads="1"/>
          </p:cNvSpPr>
          <p:nvPr>
            <p:ph idx="1"/>
          </p:nvPr>
        </p:nvSpPr>
        <p:spPr/>
        <p:txBody>
          <a:bodyPr rtlCol="0">
            <a:normAutofit fontScale="92500" lnSpcReduction="20000"/>
          </a:bodyPr>
          <a:lstStyle/>
          <a:p>
            <a:pPr fontAlgn="auto">
              <a:lnSpc>
                <a:spcPct val="90000"/>
              </a:lnSpc>
              <a:spcAft>
                <a:spcPts val="0"/>
              </a:spcAft>
              <a:defRPr/>
            </a:pPr>
            <a:r>
              <a:rPr lang="ru-RU" smtClean="0"/>
              <a:t>Метод передачи пакетов (</a:t>
            </a:r>
            <a:r>
              <a:rPr lang="ru-RU" sz="2400" smtClean="0"/>
              <a:t>оценка применимости</a:t>
            </a:r>
            <a:r>
              <a:rPr lang="ru-RU" smtClean="0"/>
              <a:t>):</a:t>
            </a:r>
          </a:p>
          <a:p>
            <a:pPr lvl="1" fontAlgn="auto">
              <a:lnSpc>
                <a:spcPct val="90000"/>
              </a:lnSpc>
              <a:spcAft>
                <a:spcPts val="0"/>
              </a:spcAft>
              <a:defRPr/>
            </a:pPr>
            <a:r>
              <a:rPr lang="ru-RU" smtClean="0"/>
              <a:t>приводит к более быстрой пересылке данных,</a:t>
            </a:r>
          </a:p>
          <a:p>
            <a:pPr lvl="1" fontAlgn="auto">
              <a:lnSpc>
                <a:spcPct val="90000"/>
              </a:lnSpc>
              <a:spcAft>
                <a:spcPts val="0"/>
              </a:spcAft>
              <a:defRPr/>
            </a:pPr>
            <a:r>
              <a:rPr lang="ru-RU" smtClean="0"/>
              <a:t>снижает потребность в памяти для хранения пересылаемых данных для организации приема-передачи сообщений, </a:t>
            </a:r>
          </a:p>
          <a:p>
            <a:pPr lvl="1" fontAlgn="auto">
              <a:lnSpc>
                <a:spcPct val="90000"/>
              </a:lnSpc>
              <a:spcAft>
                <a:spcPts val="0"/>
              </a:spcAft>
              <a:defRPr/>
            </a:pPr>
            <a:r>
              <a:rPr lang="ru-RU" smtClean="0"/>
              <a:t>для передачи могут использоваться одновременно разные коммуникационные каналы,</a:t>
            </a:r>
          </a:p>
          <a:p>
            <a:pPr lvl="1" fontAlgn="auto">
              <a:lnSpc>
                <a:spcPct val="90000"/>
              </a:lnSpc>
              <a:spcAft>
                <a:spcPts val="0"/>
              </a:spcAft>
              <a:defRPr/>
            </a:pPr>
            <a:r>
              <a:rPr lang="ru-RU" smtClean="0"/>
              <a:t>требует разработки более сложного аппаратного и программного обеспечения сети, </a:t>
            </a:r>
          </a:p>
          <a:p>
            <a:pPr lvl="1" fontAlgn="auto">
              <a:lnSpc>
                <a:spcPct val="90000"/>
              </a:lnSpc>
              <a:spcAft>
                <a:spcPts val="0"/>
              </a:spcAft>
              <a:defRPr/>
            </a:pPr>
            <a:r>
              <a:rPr lang="ru-RU" smtClean="0"/>
              <a:t>может увечить накладные расходы (время подготовки и время передачи служебных данных), </a:t>
            </a:r>
          </a:p>
          <a:p>
            <a:pPr lvl="1" fontAlgn="auto">
              <a:lnSpc>
                <a:spcPct val="90000"/>
              </a:lnSpc>
              <a:spcAft>
                <a:spcPts val="0"/>
              </a:spcAft>
              <a:defRPr/>
            </a:pPr>
            <a:r>
              <a:rPr lang="ru-RU" smtClean="0"/>
              <a:t>при передаче пакетов возможно возникновение конфликтных ситуаций (</a:t>
            </a:r>
            <a:r>
              <a:rPr lang="ru-RU" i="1" smtClean="0"/>
              <a:t>дедлоков</a:t>
            </a:r>
            <a:r>
              <a:rPr lang="ru-RU" smtClean="0"/>
              <a:t>). </a:t>
            </a:r>
            <a:endParaRPr lang="ru-RU" sz="2000" smtClean="0"/>
          </a:p>
        </p:txBody>
      </p:sp>
      <p:sp>
        <p:nvSpPr>
          <p:cNvPr id="49156"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sz="2800" b="1" smtClean="0"/>
              <a:t>Анализ трудоемкости основных операций передачи данных…</a:t>
            </a:r>
          </a:p>
        </p:txBody>
      </p:sp>
      <p:sp>
        <p:nvSpPr>
          <p:cNvPr id="50179" name="Rectangle 3"/>
          <p:cNvSpPr>
            <a:spLocks noGrp="1" noChangeArrowheads="1"/>
          </p:cNvSpPr>
          <p:nvPr>
            <p:ph idx="1"/>
          </p:nvPr>
        </p:nvSpPr>
        <p:spPr/>
        <p:txBody>
          <a:bodyPr/>
          <a:lstStyle/>
          <a:p>
            <a:r>
              <a:rPr lang="ru-RU" sz="2400" smtClean="0"/>
              <a:t>При анализе параллельных способов решения сложных научно-технических задач могут быть выделены основные коммуникационные действия, которые или наиболее широко распространены в практике, или к которым могут быть сведены многие другие процессы приема-передачи сообщений,</a:t>
            </a:r>
          </a:p>
          <a:p>
            <a:r>
              <a:rPr lang="ru-RU" sz="2400" smtClean="0"/>
              <a:t>Для большинства операций коммуникации существуют процедуры, обратные по действию исходным операциям (так, например, операции передачи данных от одного процессора всем имеющимся процессорам сети соответствует операция приема в одном процессоре сообщений от всех остальных процессоров). </a:t>
            </a:r>
          </a:p>
        </p:txBody>
      </p:sp>
      <p:sp>
        <p:nvSpPr>
          <p:cNvPr id="50180"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 name="Rectangle 99"/>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3081" name="Rectangle 3"/>
          <p:cNvSpPr>
            <a:spLocks noGrp="1" noChangeArrowheads="1"/>
          </p:cNvSpPr>
          <p:nvPr>
            <p:ph idx="1"/>
          </p:nvPr>
        </p:nvSpPr>
        <p:spPr>
          <a:xfrm>
            <a:off x="495300" y="1196975"/>
            <a:ext cx="8915400" cy="2016125"/>
          </a:xfrm>
        </p:spPr>
        <p:txBody>
          <a:bodyPr/>
          <a:lstStyle/>
          <a:p>
            <a:r>
              <a:rPr lang="ru-RU" sz="2400" b="1" smtClean="0"/>
              <a:t>Передача данных между двумя процессорами сети</a:t>
            </a:r>
          </a:p>
          <a:p>
            <a:pPr>
              <a:buFont typeface="Wingdings" pitchFamily="2" charset="2"/>
              <a:buNone/>
            </a:pPr>
            <a:r>
              <a:rPr lang="ru-RU" sz="2400" smtClean="0"/>
              <a:t>	Трудоемкость данной коммуникационной операции может быть получена путем подстановки длины максимального пути в выражения для времени передачи данных при разных методах коммуникации.</a:t>
            </a:r>
          </a:p>
        </p:txBody>
      </p:sp>
      <p:sp>
        <p:nvSpPr>
          <p:cNvPr id="308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3074" name="Object 10"/>
          <p:cNvGraphicFramePr>
            <a:graphicFrameLocks noChangeAspect="1"/>
          </p:cNvGraphicFramePr>
          <p:nvPr/>
        </p:nvGraphicFramePr>
        <p:xfrm>
          <a:off x="3440113" y="4076700"/>
          <a:ext cx="1441450" cy="360363"/>
        </p:xfrm>
        <a:graphic>
          <a:graphicData uri="http://schemas.openxmlformats.org/presentationml/2006/ole">
            <p:oleObj spid="_x0000_s3074" name="Формула" r:id="rId3" imgW="761669" imgH="190417" progId="Equation.3">
              <p:embed/>
            </p:oleObj>
          </a:graphicData>
        </a:graphic>
      </p:graphicFrame>
      <p:graphicFrame>
        <p:nvGraphicFramePr>
          <p:cNvPr id="3075" name="Object 9"/>
          <p:cNvGraphicFramePr>
            <a:graphicFrameLocks noChangeAspect="1"/>
          </p:cNvGraphicFramePr>
          <p:nvPr/>
        </p:nvGraphicFramePr>
        <p:xfrm>
          <a:off x="6681788" y="4076700"/>
          <a:ext cx="1727200" cy="341313"/>
        </p:xfrm>
        <a:graphic>
          <a:graphicData uri="http://schemas.openxmlformats.org/presentationml/2006/ole">
            <p:oleObj spid="_x0000_s3075" name="Формула" r:id="rId4" imgW="965200" imgH="190500" progId="Equation.3">
              <p:embed/>
            </p:oleObj>
          </a:graphicData>
        </a:graphic>
      </p:graphicFrame>
      <p:graphicFrame>
        <p:nvGraphicFramePr>
          <p:cNvPr id="3076" name="Object 8"/>
          <p:cNvGraphicFramePr>
            <a:graphicFrameLocks noChangeAspect="1"/>
          </p:cNvGraphicFramePr>
          <p:nvPr/>
        </p:nvGraphicFramePr>
        <p:xfrm>
          <a:off x="3440113" y="4630738"/>
          <a:ext cx="1584325" cy="417512"/>
        </p:xfrm>
        <a:graphic>
          <a:graphicData uri="http://schemas.openxmlformats.org/presentationml/2006/ole">
            <p:oleObj spid="_x0000_s3076" name="Формула" r:id="rId5" imgW="901309" imgH="241195" progId="Equation.3">
              <p:embed/>
            </p:oleObj>
          </a:graphicData>
        </a:graphic>
      </p:graphicFrame>
      <p:graphicFrame>
        <p:nvGraphicFramePr>
          <p:cNvPr id="3077" name="Object 7"/>
          <p:cNvGraphicFramePr>
            <a:graphicFrameLocks noChangeAspect="1"/>
          </p:cNvGraphicFramePr>
          <p:nvPr/>
        </p:nvGraphicFramePr>
        <p:xfrm>
          <a:off x="6753225" y="4652963"/>
          <a:ext cx="1728788" cy="369887"/>
        </p:xfrm>
        <a:graphic>
          <a:graphicData uri="http://schemas.openxmlformats.org/presentationml/2006/ole">
            <p:oleObj spid="_x0000_s3077" name="Формула" r:id="rId6" imgW="1117600" imgH="241300" progId="Equation.3">
              <p:embed/>
            </p:oleObj>
          </a:graphicData>
        </a:graphic>
      </p:graphicFrame>
      <p:graphicFrame>
        <p:nvGraphicFramePr>
          <p:cNvPr id="3078" name="Object 6"/>
          <p:cNvGraphicFramePr>
            <a:graphicFrameLocks noChangeAspect="1"/>
          </p:cNvGraphicFramePr>
          <p:nvPr/>
        </p:nvGraphicFramePr>
        <p:xfrm>
          <a:off x="3441700" y="5300663"/>
          <a:ext cx="1439863" cy="331787"/>
        </p:xfrm>
        <a:graphic>
          <a:graphicData uri="http://schemas.openxmlformats.org/presentationml/2006/ole">
            <p:oleObj spid="_x0000_s3078" name="Формула" r:id="rId7" imgW="825500" imgH="190500" progId="Equation.3">
              <p:embed/>
            </p:oleObj>
          </a:graphicData>
        </a:graphic>
      </p:graphicFrame>
      <p:graphicFrame>
        <p:nvGraphicFramePr>
          <p:cNvPr id="3079" name="Object 5"/>
          <p:cNvGraphicFramePr>
            <a:graphicFrameLocks noChangeAspect="1"/>
          </p:cNvGraphicFramePr>
          <p:nvPr/>
        </p:nvGraphicFramePr>
        <p:xfrm>
          <a:off x="6824663" y="5300663"/>
          <a:ext cx="1800225" cy="342900"/>
        </p:xfrm>
        <a:graphic>
          <a:graphicData uri="http://schemas.openxmlformats.org/presentationml/2006/ole">
            <p:oleObj spid="_x0000_s3079" name="Формула" r:id="rId8" imgW="1002865" imgH="190417" progId="Equation.3">
              <p:embed/>
            </p:oleObj>
          </a:graphicData>
        </a:graphic>
      </p:graphicFrame>
      <p:sp>
        <p:nvSpPr>
          <p:cNvPr id="3083" name="Rectangle 15"/>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3084" name="Rectangle 17"/>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3085" name="Rectangle 20"/>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3086" name="Rectangle 22"/>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3087" name="Rectangle 25"/>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3088" name="Rectangle 27"/>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graphicFrame>
        <p:nvGraphicFramePr>
          <p:cNvPr id="432225" name="Group 97"/>
          <p:cNvGraphicFramePr>
            <a:graphicFrameLocks noGrp="1"/>
          </p:cNvGraphicFramePr>
          <p:nvPr/>
        </p:nvGraphicFramePr>
        <p:xfrm>
          <a:off x="849313" y="3500438"/>
          <a:ext cx="8496300" cy="2341563"/>
        </p:xfrm>
        <a:graphic>
          <a:graphicData uri="http://schemas.openxmlformats.org/drawingml/2006/table">
            <a:tbl>
              <a:tblPr/>
              <a:tblGrid>
                <a:gridCol w="1874837"/>
                <a:gridCol w="3309938"/>
                <a:gridCol w="3311525"/>
              </a:tblGrid>
              <a:tr h="3889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4350" algn="l"/>
                        </a:tabLst>
                      </a:pP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Топология</a:t>
                      </a:r>
                      <a:endParaRPr kumimoji="0" lang="ru-RU"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4350" algn="l"/>
                        </a:tabLst>
                      </a:pP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Передача сообщений</a:t>
                      </a:r>
                      <a:endParaRPr kumimoji="0" lang="ru-RU"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4350" algn="l"/>
                        </a:tabLst>
                      </a:pP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Передача пакетов</a:t>
                      </a:r>
                      <a:endParaRPr kumimoji="0" lang="ru-RU"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 algn="l"/>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Кольцо</a:t>
                      </a:r>
                      <a:endParaRPr kumimoji="0" lang="ru-RU" sz="1800" b="0" i="0" u="none" strike="noStrike" cap="none" normalizeH="0" baseline="0" smtClean="0">
                        <a:ln>
                          <a:noFill/>
                        </a:ln>
                        <a:solidFill>
                          <a:schemeClr val="tx1"/>
                        </a:solidFill>
                        <a:effectLst/>
                        <a:latin typeface="Arial" charset="0"/>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 algn="l"/>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Решетка-тор</a:t>
                      </a:r>
                      <a:endParaRPr kumimoji="0" lang="ru-RU" sz="1800" b="0" i="0" u="none" strike="noStrike" cap="none" normalizeH="0" baseline="0" smtClean="0">
                        <a:ln>
                          <a:noFill/>
                        </a:ln>
                        <a:solidFill>
                          <a:schemeClr val="tx1"/>
                        </a:solidFill>
                        <a:effectLst/>
                        <a:latin typeface="Arial" charset="0"/>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 algn="l"/>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Гиперкуб</a:t>
                      </a:r>
                      <a:endParaRPr kumimoji="0" lang="ru-RU" sz="1800" b="0" i="0" u="none" strike="noStrike" cap="none" normalizeH="0" baseline="0" smtClean="0">
                        <a:ln>
                          <a:noFill/>
                        </a:ln>
                        <a:solidFill>
                          <a:schemeClr val="tx1"/>
                        </a:solidFill>
                        <a:effectLst/>
                        <a:latin typeface="Arial" charset="0"/>
                        <a:cs typeface="Arial"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Rectangle 40"/>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1203" name="Rectangle 3"/>
          <p:cNvSpPr>
            <a:spLocks noGrp="1" noChangeArrowheads="1"/>
          </p:cNvSpPr>
          <p:nvPr>
            <p:ph idx="1"/>
          </p:nvPr>
        </p:nvSpPr>
        <p:spPr>
          <a:xfrm>
            <a:off x="495300" y="1196975"/>
            <a:ext cx="9210675" cy="4895850"/>
          </a:xfrm>
        </p:spPr>
        <p:txBody>
          <a:bodyPr/>
          <a:lstStyle/>
          <a:p>
            <a:r>
              <a:rPr lang="ru-RU" sz="2400" b="1" smtClean="0"/>
              <a:t>Передача данных от одного процессора всем остальным процессорам сети…</a:t>
            </a:r>
          </a:p>
          <a:p>
            <a:pPr>
              <a:spcBef>
                <a:spcPct val="50000"/>
              </a:spcBef>
              <a:buFont typeface="Wingdings" pitchFamily="2" charset="2"/>
              <a:buNone/>
            </a:pPr>
            <a:r>
              <a:rPr lang="ru-RU" sz="2400" smtClean="0"/>
              <a:t>	Операция передачи данных (одного и того же сообщения) от одного процессора всем остальным процессорам сети (</a:t>
            </a:r>
            <a:r>
              <a:rPr lang="en-US" sz="2400" i="1" smtClean="0"/>
              <a:t>one</a:t>
            </a:r>
            <a:r>
              <a:rPr lang="ru-RU" sz="2400" i="1" smtClean="0"/>
              <a:t>-</a:t>
            </a:r>
            <a:r>
              <a:rPr lang="en-US" sz="2400" i="1" smtClean="0"/>
              <a:t>to</a:t>
            </a:r>
            <a:r>
              <a:rPr lang="ru-RU" sz="2400" i="1" smtClean="0"/>
              <a:t>-</a:t>
            </a:r>
            <a:r>
              <a:rPr lang="en-US" sz="2400" i="1" smtClean="0"/>
              <a:t>all broadcast</a:t>
            </a:r>
            <a:r>
              <a:rPr lang="en-US" sz="2400" smtClean="0"/>
              <a:t> or </a:t>
            </a:r>
            <a:r>
              <a:rPr lang="en-US" sz="2400" i="1" smtClean="0"/>
              <a:t>single</a:t>
            </a:r>
            <a:r>
              <a:rPr lang="ru-RU" sz="2400" i="1" smtClean="0"/>
              <a:t>-</a:t>
            </a:r>
            <a:r>
              <a:rPr lang="en-US" sz="2400" i="1" smtClean="0"/>
              <a:t>node broadcast</a:t>
            </a:r>
            <a:r>
              <a:rPr lang="ru-RU" sz="2400" smtClean="0"/>
              <a:t>) является одним из наиболее часто выполняемых коммуникационных действий; двойственная операция передачи – прием на одном процессоре сообщений от всех остальных процессоров сети (</a:t>
            </a:r>
            <a:r>
              <a:rPr lang="en-US" sz="2400" i="1" smtClean="0"/>
              <a:t>single</a:t>
            </a:r>
            <a:r>
              <a:rPr lang="ru-RU" sz="2400" i="1" smtClean="0"/>
              <a:t>-</a:t>
            </a:r>
            <a:r>
              <a:rPr lang="en-US" sz="2400" i="1" smtClean="0"/>
              <a:t>node accumulation</a:t>
            </a:r>
            <a:r>
              <a:rPr lang="ru-RU" sz="2400" smtClean="0"/>
              <a:t>). </a:t>
            </a:r>
          </a:p>
        </p:txBody>
      </p:sp>
      <p:sp>
        <p:nvSpPr>
          <p:cNvPr id="51204"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1205" name="Rectangle 11"/>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06" name="Rectangle 12"/>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07" name="Rectangle 13"/>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08" name="Rectangle 14"/>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09" name="Rectangle 15"/>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10" name="Rectangle 16"/>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8"/>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4100" name="Rectangle 3"/>
          <p:cNvSpPr>
            <a:spLocks noGrp="1" noChangeArrowheads="1"/>
          </p:cNvSpPr>
          <p:nvPr>
            <p:ph idx="1"/>
          </p:nvPr>
        </p:nvSpPr>
        <p:spPr>
          <a:xfrm>
            <a:off x="495300" y="1196975"/>
            <a:ext cx="8915400" cy="5327650"/>
          </a:xfrm>
        </p:spPr>
        <p:txBody>
          <a:bodyPr/>
          <a:lstStyle/>
          <a:p>
            <a:r>
              <a:rPr lang="ru-RU" sz="2400" b="1" smtClean="0"/>
              <a:t>Передача данных от одного процессора всем остальным процессорам сети (</a:t>
            </a:r>
            <a:r>
              <a:rPr lang="ru-RU" sz="2000" b="1" i="1" smtClean="0"/>
              <a:t>передача сообщений</a:t>
            </a:r>
            <a:r>
              <a:rPr lang="ru-RU" sz="2400" b="1" smtClean="0"/>
              <a:t>)…</a:t>
            </a:r>
          </a:p>
          <a:p>
            <a:pPr>
              <a:buFont typeface="Wingdings" pitchFamily="2" charset="2"/>
              <a:buNone/>
            </a:pPr>
            <a:r>
              <a:rPr lang="ru-RU" sz="2000" smtClean="0"/>
              <a:t>	Для </a:t>
            </a:r>
            <a:r>
              <a:rPr lang="ru-RU" sz="2000" b="1" smtClean="0"/>
              <a:t>кольцевой топологии</a:t>
            </a:r>
            <a:r>
              <a:rPr lang="ru-RU" sz="2000" smtClean="0"/>
              <a:t> процессор-источник рассылки может инициировать передачу данных сразу двум своим соседям, которые, в свою очередь, приняв сообщение, организуют пересылку далее по кольцу:</a:t>
            </a:r>
          </a:p>
          <a:p>
            <a:endParaRPr lang="ru-RU" sz="2000" smtClean="0"/>
          </a:p>
          <a:p>
            <a:endParaRPr lang="ru-RU" sz="2000" smtClean="0"/>
          </a:p>
          <a:p>
            <a:endParaRPr lang="ru-RU" sz="2000" smtClean="0"/>
          </a:p>
          <a:p>
            <a:endParaRPr lang="ru-RU" sz="2000" smtClean="0"/>
          </a:p>
          <a:p>
            <a:pPr>
              <a:buFont typeface="Wingdings" pitchFamily="2" charset="2"/>
              <a:buNone/>
            </a:pPr>
            <a:r>
              <a:rPr lang="ru-RU" sz="2400" smtClean="0"/>
              <a:t>	</a:t>
            </a:r>
            <a:endParaRPr lang="en-US" sz="2400" smtClean="0"/>
          </a:p>
          <a:p>
            <a:pPr>
              <a:buFont typeface="Wingdings" pitchFamily="2" charset="2"/>
              <a:buNone/>
            </a:pPr>
            <a:endParaRPr lang="en-US" sz="2000" smtClean="0"/>
          </a:p>
          <a:p>
            <a:pPr>
              <a:buFont typeface="Wingdings" pitchFamily="2" charset="2"/>
              <a:buNone/>
            </a:pPr>
            <a:r>
              <a:rPr lang="en-US" sz="2000" smtClean="0"/>
              <a:t>	</a:t>
            </a:r>
            <a:r>
              <a:rPr lang="ru-RU" sz="2000" smtClean="0"/>
              <a:t>Трудоемкость выполнения операции рассылки в этом случае будет определяться соотношением:</a:t>
            </a:r>
          </a:p>
        </p:txBody>
      </p:sp>
      <p:sp>
        <p:nvSpPr>
          <p:cNvPr id="4101"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pic>
        <p:nvPicPr>
          <p:cNvPr id="4102" name="Picture 12"/>
          <p:cNvPicPr>
            <a:picLocks noChangeAspect="1" noChangeArrowheads="1"/>
          </p:cNvPicPr>
          <p:nvPr/>
        </p:nvPicPr>
        <p:blipFill>
          <a:blip r:embed="rId3" cstate="print"/>
          <a:srcRect/>
          <a:stretch>
            <a:fillRect/>
          </a:stretch>
        </p:blipFill>
        <p:spPr bwMode="auto">
          <a:xfrm>
            <a:off x="2936875" y="2997200"/>
            <a:ext cx="4038600" cy="1897063"/>
          </a:xfrm>
          <a:prstGeom prst="rect">
            <a:avLst/>
          </a:prstGeom>
          <a:noFill/>
          <a:ln w="9525">
            <a:noFill/>
            <a:miter lim="800000"/>
            <a:headEnd/>
            <a:tailEnd/>
          </a:ln>
        </p:spPr>
      </p:pic>
      <p:sp>
        <p:nvSpPr>
          <p:cNvPr id="4103" name="Rectangle 1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4098" name="Object 15"/>
          <p:cNvGraphicFramePr>
            <a:graphicFrameLocks noChangeAspect="1"/>
          </p:cNvGraphicFramePr>
          <p:nvPr/>
        </p:nvGraphicFramePr>
        <p:xfrm>
          <a:off x="3513138" y="5876925"/>
          <a:ext cx="2663825" cy="444500"/>
        </p:xfrm>
        <a:graphic>
          <a:graphicData uri="http://schemas.openxmlformats.org/presentationml/2006/ole">
            <p:oleObj spid="_x0000_s4098" name="Формула" r:id="rId4" imgW="1143000" imgH="1905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8"/>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7174" name="Rectangle 3"/>
          <p:cNvSpPr>
            <a:spLocks noGrp="1" noChangeArrowheads="1"/>
          </p:cNvSpPr>
          <p:nvPr>
            <p:ph idx="1"/>
          </p:nvPr>
        </p:nvSpPr>
        <p:spPr>
          <a:xfrm>
            <a:off x="495300" y="1196975"/>
            <a:ext cx="8915400" cy="792163"/>
          </a:xfrm>
        </p:spPr>
        <p:txBody>
          <a:bodyPr rtlCol="0">
            <a:normAutofit lnSpcReduction="10000"/>
          </a:bodyPr>
          <a:lstStyle/>
          <a:p>
            <a:pPr fontAlgn="auto">
              <a:spcAft>
                <a:spcPts val="0"/>
              </a:spcAft>
              <a:defRPr/>
            </a:pPr>
            <a:r>
              <a:rPr lang="ru-RU" sz="2400" b="1" smtClean="0"/>
              <a:t>Передача данных от одного процессора всем остальным процессорам сети (</a:t>
            </a:r>
            <a:r>
              <a:rPr lang="ru-RU" sz="2000" b="1" i="1" smtClean="0"/>
              <a:t>передача сообщений</a:t>
            </a:r>
            <a:r>
              <a:rPr lang="ru-RU" sz="2400" b="1" smtClean="0"/>
              <a:t>)…</a:t>
            </a:r>
          </a:p>
        </p:txBody>
      </p:sp>
      <p:sp>
        <p:nvSpPr>
          <p:cNvPr id="5125"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126" name="Rectangle 5"/>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7" name="Rectangle 6"/>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8" name="Rectangle 7"/>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29" name="Rectangle 8"/>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30" name="Rectangle 9"/>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5131" name="Rectangle 10"/>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pic>
        <p:nvPicPr>
          <p:cNvPr id="5132" name="Picture 12"/>
          <p:cNvPicPr>
            <a:picLocks noChangeAspect="1" noChangeArrowheads="1"/>
          </p:cNvPicPr>
          <p:nvPr/>
        </p:nvPicPr>
        <p:blipFill>
          <a:blip r:embed="rId3" cstate="print"/>
          <a:srcRect/>
          <a:stretch>
            <a:fillRect/>
          </a:stretch>
        </p:blipFill>
        <p:spPr bwMode="auto">
          <a:xfrm>
            <a:off x="273050" y="2420938"/>
            <a:ext cx="2752725" cy="2819400"/>
          </a:xfrm>
          <a:prstGeom prst="rect">
            <a:avLst/>
          </a:prstGeom>
          <a:noFill/>
          <a:ln w="9525">
            <a:noFill/>
            <a:miter lim="800000"/>
            <a:headEnd/>
            <a:tailEnd/>
          </a:ln>
        </p:spPr>
      </p:pic>
      <p:sp>
        <p:nvSpPr>
          <p:cNvPr id="5133" name="Rectangle 14"/>
          <p:cNvSpPr>
            <a:spLocks noChangeArrowheads="1"/>
          </p:cNvSpPr>
          <p:nvPr/>
        </p:nvSpPr>
        <p:spPr bwMode="auto">
          <a:xfrm>
            <a:off x="2720975" y="2060575"/>
            <a:ext cx="6911975" cy="3960813"/>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000">
                <a:latin typeface="Arial" pitchFamily="34" charset="0"/>
              </a:rPr>
              <a:t>	Для топологии типа </a:t>
            </a:r>
            <a:r>
              <a:rPr lang="ru-RU" sz="2000" b="1">
                <a:latin typeface="Arial" pitchFamily="34" charset="0"/>
              </a:rPr>
              <a:t>решетки-тора</a:t>
            </a:r>
            <a:r>
              <a:rPr lang="ru-RU" sz="2000">
                <a:latin typeface="Arial" pitchFamily="34" charset="0"/>
              </a:rPr>
              <a:t> рассылка может быть выполнена в виде двухэтапной процедуры. На первом этапе организуется передача сообщения всем процессорам сети, располагающимся на той же горизонтали решетки, что и процессор-инициатор передачи; на втором этапе процессоры, получившие копию данных на первом этапе, рассылают сообщения по своим соответствующим вертикалям.</a:t>
            </a:r>
            <a:r>
              <a:rPr lang="ru-RU" sz="2800">
                <a:latin typeface="Arial" pitchFamily="34" charset="0"/>
              </a:rPr>
              <a:t> </a:t>
            </a:r>
          </a:p>
          <a:p>
            <a:pPr marL="342900" indent="-342900">
              <a:spcBef>
                <a:spcPct val="20000"/>
              </a:spcBef>
              <a:buSzPct val="80000"/>
              <a:buFont typeface="Wingdings" pitchFamily="2" charset="2"/>
              <a:buNone/>
            </a:pPr>
            <a:r>
              <a:rPr lang="ru-RU" sz="2000">
                <a:latin typeface="Arial" pitchFamily="34" charset="0"/>
              </a:rPr>
              <a:t>	Длительности операции рассылки в соответствии с описанным алгоритмом определяется соотношением:</a:t>
            </a:r>
          </a:p>
        </p:txBody>
      </p:sp>
      <p:sp>
        <p:nvSpPr>
          <p:cNvPr id="5134" name="Rectangle 16"/>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5122" name="Object 15"/>
          <p:cNvGraphicFramePr>
            <a:graphicFrameLocks noChangeAspect="1"/>
          </p:cNvGraphicFramePr>
          <p:nvPr/>
        </p:nvGraphicFramePr>
        <p:xfrm>
          <a:off x="5097463" y="5734050"/>
          <a:ext cx="2665412" cy="479425"/>
        </p:xfrm>
        <a:graphic>
          <a:graphicData uri="http://schemas.openxmlformats.org/presentationml/2006/ole">
            <p:oleObj spid="_x0000_s5122" name="Формула" r:id="rId4" imgW="1320227" imgH="241195"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0" name="Rectangle 19"/>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6149" name="Rectangle 3"/>
          <p:cNvSpPr>
            <a:spLocks noGrp="1" noChangeArrowheads="1"/>
          </p:cNvSpPr>
          <p:nvPr>
            <p:ph idx="1"/>
          </p:nvPr>
        </p:nvSpPr>
        <p:spPr>
          <a:xfrm>
            <a:off x="495300" y="1196975"/>
            <a:ext cx="8915400" cy="863600"/>
          </a:xfrm>
        </p:spPr>
        <p:txBody>
          <a:bodyPr/>
          <a:lstStyle/>
          <a:p>
            <a:r>
              <a:rPr lang="ru-RU" sz="2400" b="1" smtClean="0"/>
              <a:t>Передача данных от одного процессора всем остальным процессорам сети (</a:t>
            </a:r>
            <a:r>
              <a:rPr lang="ru-RU" sz="2000" b="1" i="1" smtClean="0"/>
              <a:t>передача сообщений</a:t>
            </a:r>
            <a:r>
              <a:rPr lang="ru-RU" sz="2400" b="1" smtClean="0"/>
              <a:t>)</a:t>
            </a:r>
            <a:endParaRPr lang="ru-RU" sz="2400" smtClean="0"/>
          </a:p>
        </p:txBody>
      </p:sp>
      <p:sp>
        <p:nvSpPr>
          <p:cNvPr id="6150"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6151" name="Rectangle 5"/>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2" name="Rectangle 6"/>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3" name="Rectangle 7"/>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4" name="Rectangle 8"/>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5" name="Rectangle 9"/>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6" name="Rectangle 10"/>
          <p:cNvSpPr>
            <a:spLocks noChangeArrowheads="1"/>
          </p:cNvSpPr>
          <p:nvPr/>
        </p:nvSpPr>
        <p:spPr bwMode="auto">
          <a:xfrm>
            <a:off x="0" y="2547938"/>
            <a:ext cx="9906000" cy="0"/>
          </a:xfrm>
          <a:prstGeom prst="rect">
            <a:avLst/>
          </a:prstGeom>
          <a:noFill/>
          <a:ln w="9525">
            <a:noFill/>
            <a:miter lim="800000"/>
            <a:headEnd/>
            <a:tailEnd/>
          </a:ln>
        </p:spPr>
        <p:txBody>
          <a:bodyPr wrap="none">
            <a:spAutoFit/>
          </a:bodyPr>
          <a:lstStyle/>
          <a:p>
            <a:endParaRPr lang="ru-RU"/>
          </a:p>
        </p:txBody>
      </p:sp>
      <p:sp>
        <p:nvSpPr>
          <p:cNvPr id="6157" name="Rectangle 12"/>
          <p:cNvSpPr>
            <a:spLocks noChangeArrowheads="1"/>
          </p:cNvSpPr>
          <p:nvPr/>
        </p:nvSpPr>
        <p:spPr bwMode="auto">
          <a:xfrm>
            <a:off x="0" y="1200150"/>
            <a:ext cx="9906000" cy="0"/>
          </a:xfrm>
          <a:prstGeom prst="rect">
            <a:avLst/>
          </a:prstGeom>
          <a:noFill/>
          <a:ln w="9525">
            <a:noFill/>
            <a:miter lim="800000"/>
            <a:headEnd/>
            <a:tailEnd/>
          </a:ln>
        </p:spPr>
        <p:txBody>
          <a:bodyPr wrap="none" anchor="ctr">
            <a:spAutoFit/>
          </a:bodyPr>
          <a:lstStyle/>
          <a:p>
            <a:endParaRPr lang="ru-RU"/>
          </a:p>
        </p:txBody>
      </p:sp>
      <p:sp>
        <p:nvSpPr>
          <p:cNvPr id="6158" name="Rectangle 14"/>
          <p:cNvSpPr>
            <a:spLocks noChangeArrowheads="1"/>
          </p:cNvSpPr>
          <p:nvPr/>
        </p:nvSpPr>
        <p:spPr bwMode="auto">
          <a:xfrm>
            <a:off x="0" y="1200150"/>
            <a:ext cx="9906000" cy="0"/>
          </a:xfrm>
          <a:prstGeom prst="rect">
            <a:avLst/>
          </a:prstGeom>
          <a:noFill/>
          <a:ln w="9525">
            <a:noFill/>
            <a:miter lim="800000"/>
            <a:headEnd/>
            <a:tailEnd/>
          </a:ln>
        </p:spPr>
        <p:txBody>
          <a:bodyPr wrap="none" anchor="ctr">
            <a:spAutoFit/>
          </a:bodyPr>
          <a:lstStyle/>
          <a:p>
            <a:endParaRPr lang="ru-RU"/>
          </a:p>
        </p:txBody>
      </p:sp>
      <p:graphicFrame>
        <p:nvGraphicFramePr>
          <p:cNvPr id="6146" name="Object 13"/>
          <p:cNvGraphicFramePr>
            <a:graphicFrameLocks noChangeAspect="1"/>
          </p:cNvGraphicFramePr>
          <p:nvPr/>
        </p:nvGraphicFramePr>
        <p:xfrm>
          <a:off x="344488" y="2565400"/>
          <a:ext cx="3168650" cy="3001963"/>
        </p:xfrm>
        <a:graphic>
          <a:graphicData uri="http://schemas.openxmlformats.org/presentationml/2006/ole">
            <p:oleObj spid="_x0000_s6146" name="Рисунок" r:id="rId3" imgW="4709475" imgH="4461497" progId="Word.Picture.8">
              <p:embed/>
            </p:oleObj>
          </a:graphicData>
        </a:graphic>
      </p:graphicFrame>
      <p:sp>
        <p:nvSpPr>
          <p:cNvPr id="6159" name="Rectangle 15"/>
          <p:cNvSpPr>
            <a:spLocks noChangeArrowheads="1"/>
          </p:cNvSpPr>
          <p:nvPr/>
        </p:nvSpPr>
        <p:spPr bwMode="auto">
          <a:xfrm>
            <a:off x="3368675" y="2133600"/>
            <a:ext cx="6192838" cy="3671888"/>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a:latin typeface="Arial" pitchFamily="34" charset="0"/>
              </a:rPr>
              <a:t>	Для </a:t>
            </a:r>
            <a:r>
              <a:rPr lang="ru-RU" b="1">
                <a:latin typeface="Arial" pitchFamily="34" charset="0"/>
              </a:rPr>
              <a:t>гиперкуба</a:t>
            </a:r>
            <a:r>
              <a:rPr lang="ru-RU">
                <a:latin typeface="Arial" pitchFamily="34" charset="0"/>
              </a:rPr>
              <a:t> рассылка может быть выполнена в ходе </a:t>
            </a:r>
            <a:r>
              <a:rPr lang="ru-RU" i="1">
                <a:latin typeface="Arial" pitchFamily="34" charset="0"/>
              </a:rPr>
              <a:t>N</a:t>
            </a:r>
            <a:r>
              <a:rPr lang="ru-RU">
                <a:latin typeface="Arial" pitchFamily="34" charset="0"/>
              </a:rPr>
              <a:t>- этапной процедуры передачи данных. На первом этапе процессор-источник сообщения передает данные одному из своих соседей – в результате после первого этапа имеется два процессора, имеющих копию пересылаемых данных. На втором этапе два процессора, задействованные на первом этапе, пересылают сообщение своим соседям по второй размерности и т.д. </a:t>
            </a:r>
          </a:p>
          <a:p>
            <a:pPr marL="342900" indent="-342900">
              <a:spcBef>
                <a:spcPct val="20000"/>
              </a:spcBef>
              <a:buSzPct val="80000"/>
              <a:buFont typeface="Wingdings" pitchFamily="2" charset="2"/>
              <a:buNone/>
            </a:pPr>
            <a:r>
              <a:rPr lang="ru-RU">
                <a:latin typeface="Arial" pitchFamily="34" charset="0"/>
              </a:rPr>
              <a:t>	В результате такой рассылки время операции оценивается при помощи выражения</a:t>
            </a:r>
          </a:p>
        </p:txBody>
      </p:sp>
      <p:graphicFrame>
        <p:nvGraphicFramePr>
          <p:cNvPr id="6147" name="Object 16"/>
          <p:cNvGraphicFramePr>
            <a:graphicFrameLocks noChangeAspect="1"/>
          </p:cNvGraphicFramePr>
          <p:nvPr/>
        </p:nvGraphicFramePr>
        <p:xfrm>
          <a:off x="4881563" y="5653088"/>
          <a:ext cx="2663825" cy="439737"/>
        </p:xfrm>
        <a:graphic>
          <a:graphicData uri="http://schemas.openxmlformats.org/presentationml/2006/ole">
            <p:oleObj spid="_x0000_s6147" name="Формула" r:id="rId4" imgW="1155700" imgH="1905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Rectangle 10"/>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7172" name="Rectangle 3"/>
          <p:cNvSpPr>
            <a:spLocks noGrp="1" noChangeArrowheads="1"/>
          </p:cNvSpPr>
          <p:nvPr>
            <p:ph idx="1"/>
          </p:nvPr>
        </p:nvSpPr>
        <p:spPr>
          <a:xfrm>
            <a:off x="495300" y="1196975"/>
            <a:ext cx="8915400" cy="5111750"/>
          </a:xfrm>
        </p:spPr>
        <p:txBody>
          <a:bodyPr/>
          <a:lstStyle/>
          <a:p>
            <a:r>
              <a:rPr lang="ru-RU" sz="2400" b="1" smtClean="0"/>
              <a:t>Передача данных от одного процессора всем остальным процессорам сети (</a:t>
            </a:r>
            <a:r>
              <a:rPr lang="ru-RU" sz="2000" b="1" i="1" smtClean="0"/>
              <a:t>передача пакетов</a:t>
            </a:r>
            <a:r>
              <a:rPr lang="ru-RU" sz="2400" b="1" smtClean="0"/>
              <a:t>)…</a:t>
            </a:r>
          </a:p>
          <a:p>
            <a:pPr>
              <a:spcBef>
                <a:spcPct val="50000"/>
              </a:spcBef>
              <a:buFont typeface="Wingdings" pitchFamily="2" charset="2"/>
              <a:buNone/>
            </a:pPr>
            <a:r>
              <a:rPr lang="ru-RU" sz="2400" b="1" smtClean="0"/>
              <a:t>	</a:t>
            </a:r>
            <a:r>
              <a:rPr lang="ru-RU" sz="2000" smtClean="0"/>
              <a:t>Для топологии типа </a:t>
            </a:r>
            <a:r>
              <a:rPr lang="ru-RU" sz="2000" b="1" smtClean="0"/>
              <a:t>кольца</a:t>
            </a:r>
            <a:r>
              <a:rPr lang="ru-RU" sz="2000" smtClean="0"/>
              <a:t> алгоритм рассылки может быть получен путем логического представления кольцевой структуры сети в виде гиперкуба. В результате на этапе рассылки процессор-источник сообщения передает данные процессору, находящемуся на расстоянии </a:t>
            </a:r>
            <a:r>
              <a:rPr lang="en-US" sz="2000" i="1" smtClean="0"/>
              <a:t>p</a:t>
            </a:r>
            <a:r>
              <a:rPr lang="ru-RU" sz="2000" i="1" smtClean="0"/>
              <a:t>/2</a:t>
            </a:r>
            <a:r>
              <a:rPr lang="ru-RU" sz="2000" smtClean="0"/>
              <a:t> от исходного процессора. Далее, на втором этапе оба процессора, уже имеющие рассылаемые данные после первого этапа, передают сообщения процессорам, находящиеся на расстоянии </a:t>
            </a:r>
            <a:r>
              <a:rPr lang="en-US" sz="2000" i="1" smtClean="0"/>
              <a:t>p</a:t>
            </a:r>
            <a:r>
              <a:rPr lang="ru-RU" sz="2000" i="1" smtClean="0"/>
              <a:t>/4</a:t>
            </a:r>
            <a:r>
              <a:rPr lang="ru-RU" sz="2000" smtClean="0"/>
              <a:t> и т.д. </a:t>
            </a:r>
          </a:p>
          <a:p>
            <a:pPr>
              <a:spcBef>
                <a:spcPct val="50000"/>
              </a:spcBef>
              <a:buFont typeface="Wingdings" pitchFamily="2" charset="2"/>
              <a:buNone/>
            </a:pPr>
            <a:r>
              <a:rPr lang="ru-RU" sz="2000" smtClean="0"/>
              <a:t>	Трудоемкость выполнения операции рассылки при таком методе передачи данных определяется соотношением:</a:t>
            </a:r>
          </a:p>
        </p:txBody>
      </p:sp>
      <p:sp>
        <p:nvSpPr>
          <p:cNvPr id="7173"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7174"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7175" name="Rectangle 8"/>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graphicFrame>
        <p:nvGraphicFramePr>
          <p:cNvPr id="7170" name="Object 7"/>
          <p:cNvGraphicFramePr>
            <a:graphicFrameLocks noChangeAspect="1"/>
          </p:cNvGraphicFramePr>
          <p:nvPr/>
        </p:nvGraphicFramePr>
        <p:xfrm>
          <a:off x="1784350" y="5419725"/>
          <a:ext cx="6192838" cy="930275"/>
        </p:xfrm>
        <a:graphic>
          <a:graphicData uri="http://schemas.openxmlformats.org/presentationml/2006/ole">
            <p:oleObj spid="_x0000_s7170" name="Формула" r:id="rId3" imgW="2984500" imgH="4445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Rectangle 8"/>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1205" name="Rectangle 3"/>
          <p:cNvSpPr>
            <a:spLocks noGrp="1" noChangeArrowheads="1"/>
          </p:cNvSpPr>
          <p:nvPr>
            <p:ph idx="1"/>
          </p:nvPr>
        </p:nvSpPr>
        <p:spPr>
          <a:xfrm>
            <a:off x="495300" y="1196975"/>
            <a:ext cx="8915400" cy="936625"/>
          </a:xfrm>
        </p:spPr>
        <p:txBody>
          <a:bodyPr rtlCol="0">
            <a:normAutofit fontScale="85000" lnSpcReduction="20000"/>
          </a:bodyPr>
          <a:lstStyle/>
          <a:p>
            <a:pPr fontAlgn="auto">
              <a:spcAft>
                <a:spcPts val="0"/>
              </a:spcAft>
              <a:defRPr/>
            </a:pPr>
            <a:r>
              <a:rPr lang="ru-RU" sz="2400" b="1" smtClean="0"/>
              <a:t>Передача данных от одного процессора всем остальным процессорам сети (</a:t>
            </a:r>
            <a:r>
              <a:rPr lang="ru-RU" sz="2000" b="1" i="1" smtClean="0"/>
              <a:t>передача пакетов</a:t>
            </a:r>
            <a:r>
              <a:rPr lang="ru-RU" sz="2400" b="1" smtClean="0"/>
              <a:t>)…</a:t>
            </a:r>
          </a:p>
          <a:p>
            <a:pPr fontAlgn="auto">
              <a:spcAft>
                <a:spcPts val="0"/>
              </a:spcAft>
              <a:buFont typeface="Wingdings" pitchFamily="2" charset="2"/>
              <a:buNone/>
              <a:defRPr/>
            </a:pPr>
            <a:r>
              <a:rPr lang="ru-RU" sz="2400" b="1" smtClean="0"/>
              <a:t>	</a:t>
            </a:r>
            <a:r>
              <a:rPr lang="ru-RU" sz="2400" smtClean="0"/>
              <a:t>Топология типа кольца</a:t>
            </a:r>
            <a:endParaRPr lang="ru-RU" sz="2000" smtClean="0"/>
          </a:p>
        </p:txBody>
      </p:sp>
      <p:sp>
        <p:nvSpPr>
          <p:cNvPr id="52228"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2229"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pic>
        <p:nvPicPr>
          <p:cNvPr id="52230" name="Picture 6"/>
          <p:cNvPicPr>
            <a:picLocks noChangeAspect="1" noChangeArrowheads="1"/>
          </p:cNvPicPr>
          <p:nvPr/>
        </p:nvPicPr>
        <p:blipFill>
          <a:blip r:embed="rId2" cstate="print"/>
          <a:srcRect/>
          <a:stretch>
            <a:fillRect/>
          </a:stretch>
        </p:blipFill>
        <p:spPr bwMode="auto">
          <a:xfrm>
            <a:off x="1711325" y="2481263"/>
            <a:ext cx="6481763" cy="3827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Содержание</a:t>
            </a:r>
          </a:p>
        </p:txBody>
      </p:sp>
      <p:sp>
        <p:nvSpPr>
          <p:cNvPr id="41987" name="Rectangle 3"/>
          <p:cNvSpPr>
            <a:spLocks noGrp="1" noChangeArrowheads="1"/>
          </p:cNvSpPr>
          <p:nvPr>
            <p:ph idx="1"/>
          </p:nvPr>
        </p:nvSpPr>
        <p:spPr>
          <a:xfrm>
            <a:off x="646113" y="1052513"/>
            <a:ext cx="8915400" cy="4968875"/>
          </a:xfrm>
        </p:spPr>
        <p:txBody>
          <a:bodyPr/>
          <a:lstStyle/>
          <a:p>
            <a:pPr>
              <a:lnSpc>
                <a:spcPct val="80000"/>
              </a:lnSpc>
            </a:pPr>
            <a:r>
              <a:rPr lang="ru-RU" sz="2000" smtClean="0"/>
              <a:t>Общая характеристика механизмов передачи данных</a:t>
            </a:r>
            <a:endParaRPr lang="en-US" sz="2000" smtClean="0"/>
          </a:p>
          <a:p>
            <a:pPr lvl="1">
              <a:lnSpc>
                <a:spcPct val="80000"/>
              </a:lnSpc>
            </a:pPr>
            <a:r>
              <a:rPr lang="ru-RU" sz="1800" smtClean="0"/>
              <a:t>Алгоритмы маршрутизации</a:t>
            </a:r>
          </a:p>
          <a:p>
            <a:pPr lvl="1">
              <a:lnSpc>
                <a:spcPct val="80000"/>
              </a:lnSpc>
            </a:pPr>
            <a:r>
              <a:rPr lang="ru-RU" sz="1800" smtClean="0"/>
              <a:t>Методы передачи данных</a:t>
            </a:r>
          </a:p>
          <a:p>
            <a:pPr>
              <a:lnSpc>
                <a:spcPct val="80000"/>
              </a:lnSpc>
            </a:pPr>
            <a:r>
              <a:rPr lang="ru-RU" sz="2000" smtClean="0"/>
              <a:t>Анализ трудоемкости основных операций передачи данных</a:t>
            </a:r>
            <a:endParaRPr lang="ru-RU" sz="2000" smtClean="0">
              <a:hlinkClick r:id="" action="ppaction://noaction"/>
            </a:endParaRPr>
          </a:p>
          <a:p>
            <a:pPr lvl="1">
              <a:lnSpc>
                <a:spcPct val="80000"/>
              </a:lnSpc>
            </a:pPr>
            <a:r>
              <a:rPr lang="ru-RU" sz="1800" smtClean="0"/>
              <a:t>Передача данных между двумя процессорами сети</a:t>
            </a:r>
          </a:p>
          <a:p>
            <a:pPr lvl="1">
              <a:lnSpc>
                <a:spcPct val="80000"/>
              </a:lnSpc>
            </a:pPr>
            <a:r>
              <a:rPr lang="ru-RU" sz="1800" smtClean="0"/>
              <a:t>Передача данных от одного процессора всем остальным процессорам сети</a:t>
            </a:r>
          </a:p>
          <a:p>
            <a:pPr lvl="1">
              <a:lnSpc>
                <a:spcPct val="80000"/>
              </a:lnSpc>
            </a:pPr>
            <a:r>
              <a:rPr lang="ru-RU" sz="1800" smtClean="0"/>
              <a:t>Передача данных от всех процессоров всем процессорам сети</a:t>
            </a:r>
          </a:p>
          <a:p>
            <a:pPr lvl="1">
              <a:lnSpc>
                <a:spcPct val="80000"/>
              </a:lnSpc>
            </a:pPr>
            <a:r>
              <a:rPr lang="ru-RU" sz="1800" smtClean="0"/>
              <a:t>Обобщенная передача данных от одного процессора всем остальным процессорам сети</a:t>
            </a:r>
          </a:p>
          <a:p>
            <a:pPr lvl="1">
              <a:lnSpc>
                <a:spcPct val="80000"/>
              </a:lnSpc>
            </a:pPr>
            <a:r>
              <a:rPr lang="ru-RU" sz="1800" smtClean="0"/>
              <a:t>Обобщенная передача данных от всех процессоров всем процессорам сети</a:t>
            </a:r>
          </a:p>
          <a:p>
            <a:pPr lvl="1">
              <a:lnSpc>
                <a:spcPct val="80000"/>
              </a:lnSpc>
            </a:pPr>
            <a:r>
              <a:rPr lang="ru-RU" sz="1800" smtClean="0"/>
              <a:t>Циклический сдвиг </a:t>
            </a:r>
          </a:p>
          <a:p>
            <a:pPr>
              <a:lnSpc>
                <a:spcPct val="80000"/>
              </a:lnSpc>
            </a:pPr>
            <a:r>
              <a:rPr lang="ru-RU" sz="2000" smtClean="0"/>
              <a:t>Методы логического представления топологии коммуникационной среды</a:t>
            </a:r>
            <a:endParaRPr lang="en-US" sz="2000" smtClean="0"/>
          </a:p>
          <a:p>
            <a:pPr>
              <a:lnSpc>
                <a:spcPct val="80000"/>
              </a:lnSpc>
            </a:pPr>
            <a:r>
              <a:rPr lang="ru-RU" sz="2000" smtClean="0"/>
              <a:t>Оценка трудоемкости операций передачи данных для кластерных систем</a:t>
            </a:r>
          </a:p>
          <a:p>
            <a:pPr>
              <a:lnSpc>
                <a:spcPct val="80000"/>
              </a:lnSpc>
            </a:pPr>
            <a:r>
              <a:rPr lang="ru-RU" sz="2000" smtClean="0"/>
              <a:t>Заключение</a:t>
            </a:r>
            <a:endParaRPr lang="en-US" sz="2000" smtClean="0"/>
          </a:p>
          <a:p>
            <a:pPr>
              <a:lnSpc>
                <a:spcPct val="80000"/>
              </a:lnSpc>
            </a:pPr>
            <a:endParaRPr lang="ru-RU"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4"/>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0246" name="Rectangle 3"/>
          <p:cNvSpPr>
            <a:spLocks noGrp="1" noChangeArrowheads="1"/>
          </p:cNvSpPr>
          <p:nvPr>
            <p:ph idx="1"/>
          </p:nvPr>
        </p:nvSpPr>
        <p:spPr>
          <a:xfrm>
            <a:off x="495300" y="1196975"/>
            <a:ext cx="8915400" cy="863600"/>
          </a:xfrm>
        </p:spPr>
        <p:txBody>
          <a:bodyPr rtlCol="0">
            <a:normAutofit fontScale="70000" lnSpcReduction="20000"/>
          </a:bodyPr>
          <a:lstStyle/>
          <a:p>
            <a:pPr fontAlgn="auto">
              <a:spcAft>
                <a:spcPts val="0"/>
              </a:spcAft>
              <a:defRPr/>
            </a:pPr>
            <a:r>
              <a:rPr lang="ru-RU" sz="2400" b="1" smtClean="0"/>
              <a:t>Передача данных от одного процессора всем остальным процессорам сети (</a:t>
            </a:r>
            <a:r>
              <a:rPr lang="ru-RU" sz="2000" b="1" i="1" smtClean="0"/>
              <a:t>передача пакетов</a:t>
            </a:r>
            <a:r>
              <a:rPr lang="ru-RU" sz="2400" b="1" smtClean="0"/>
              <a:t>)</a:t>
            </a:r>
          </a:p>
          <a:p>
            <a:pPr fontAlgn="auto">
              <a:spcBef>
                <a:spcPct val="50000"/>
              </a:spcBef>
              <a:spcAft>
                <a:spcPts val="0"/>
              </a:spcAft>
              <a:buFont typeface="Wingdings" pitchFamily="2" charset="2"/>
              <a:buNone/>
              <a:defRPr/>
            </a:pPr>
            <a:r>
              <a:rPr lang="ru-RU" sz="2400" b="1" smtClean="0"/>
              <a:t>		</a:t>
            </a:r>
          </a:p>
        </p:txBody>
      </p:sp>
      <p:sp>
        <p:nvSpPr>
          <p:cNvPr id="819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8198"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8199"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graphicFrame>
        <p:nvGraphicFramePr>
          <p:cNvPr id="8194" name="Object 8"/>
          <p:cNvGraphicFramePr>
            <a:graphicFrameLocks noChangeAspect="1"/>
          </p:cNvGraphicFramePr>
          <p:nvPr/>
        </p:nvGraphicFramePr>
        <p:xfrm>
          <a:off x="4665663" y="5584825"/>
          <a:ext cx="4537075" cy="581025"/>
        </p:xfrm>
        <a:graphic>
          <a:graphicData uri="http://schemas.openxmlformats.org/presentationml/2006/ole">
            <p:oleObj spid="_x0000_s8194" name="Формула" r:id="rId3" imgW="1854200" imgH="241300" progId="Equation.3">
              <p:embed/>
            </p:oleObj>
          </a:graphicData>
        </a:graphic>
      </p:graphicFrame>
      <p:pic>
        <p:nvPicPr>
          <p:cNvPr id="8200" name="Picture 11"/>
          <p:cNvPicPr>
            <a:picLocks noChangeAspect="1" noChangeArrowheads="1"/>
          </p:cNvPicPr>
          <p:nvPr/>
        </p:nvPicPr>
        <p:blipFill>
          <a:blip r:embed="rId4" cstate="print"/>
          <a:srcRect/>
          <a:stretch>
            <a:fillRect/>
          </a:stretch>
        </p:blipFill>
        <p:spPr bwMode="auto">
          <a:xfrm>
            <a:off x="273050" y="2366963"/>
            <a:ext cx="3562350" cy="3438525"/>
          </a:xfrm>
          <a:prstGeom prst="rect">
            <a:avLst/>
          </a:prstGeom>
          <a:noFill/>
          <a:ln w="9525">
            <a:noFill/>
            <a:miter lim="800000"/>
            <a:headEnd/>
            <a:tailEnd/>
          </a:ln>
        </p:spPr>
      </p:pic>
      <p:sp>
        <p:nvSpPr>
          <p:cNvPr id="8201" name="Rectangle 12"/>
          <p:cNvSpPr>
            <a:spLocks noChangeArrowheads="1"/>
          </p:cNvSpPr>
          <p:nvPr/>
        </p:nvSpPr>
        <p:spPr bwMode="auto">
          <a:xfrm>
            <a:off x="3584575" y="2349500"/>
            <a:ext cx="6321425" cy="3167063"/>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000">
                <a:latin typeface="Arial" pitchFamily="34" charset="0"/>
              </a:rPr>
              <a:t>	Для топологии типа </a:t>
            </a:r>
            <a:r>
              <a:rPr lang="ru-RU" sz="2000" b="1">
                <a:latin typeface="Arial" pitchFamily="34" charset="0"/>
              </a:rPr>
              <a:t>решетки-тора</a:t>
            </a:r>
            <a:r>
              <a:rPr lang="ru-RU" sz="2000">
                <a:latin typeface="Arial" pitchFamily="34" charset="0"/>
              </a:rPr>
              <a:t> алгоритм рассылки может быть получен из способа передачи данных, примененного для кольцевой структуры сети, в соответствии с тем же способом обобщения, что и в случае использования метода передачи сообщений. </a:t>
            </a:r>
          </a:p>
          <a:p>
            <a:pPr marL="342900" indent="-342900">
              <a:spcBef>
                <a:spcPct val="20000"/>
              </a:spcBef>
              <a:buSzPct val="80000"/>
              <a:buFont typeface="Wingdings" pitchFamily="2" charset="2"/>
              <a:buNone/>
            </a:pPr>
            <a:r>
              <a:rPr lang="ru-RU" sz="2000">
                <a:latin typeface="Arial" pitchFamily="34" charset="0"/>
              </a:rPr>
              <a:t>	Получаемый в результате такого обобщения алгоритм рассылки характеризуется следующим соотношением для оценки времени выполнения:</a:t>
            </a:r>
            <a:endParaRPr lang="ru-RU" sz="2400" b="1">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4" name="Rectangle 10"/>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2229" name="Rectangle 3"/>
          <p:cNvSpPr>
            <a:spLocks noGrp="1" noChangeArrowheads="1"/>
          </p:cNvSpPr>
          <p:nvPr>
            <p:ph idx="1"/>
          </p:nvPr>
        </p:nvSpPr>
        <p:spPr>
          <a:xfrm>
            <a:off x="495300" y="1196975"/>
            <a:ext cx="8915400" cy="3240088"/>
          </a:xfrm>
        </p:spPr>
        <p:txBody>
          <a:bodyPr rtlCol="0">
            <a:normAutofit lnSpcReduction="10000"/>
          </a:bodyPr>
          <a:lstStyle/>
          <a:p>
            <a:pPr fontAlgn="auto">
              <a:spcAft>
                <a:spcPts val="0"/>
              </a:spcAft>
              <a:defRPr/>
            </a:pPr>
            <a:r>
              <a:rPr lang="ru-RU" sz="2400" b="1" smtClean="0"/>
              <a:t>Передача данных от всех процессоров всем процессорам сети…</a:t>
            </a:r>
          </a:p>
          <a:p>
            <a:pPr fontAlgn="auto">
              <a:spcBef>
                <a:spcPct val="50000"/>
              </a:spcBef>
              <a:spcAft>
                <a:spcPts val="0"/>
              </a:spcAft>
              <a:buFont typeface="Wingdings" pitchFamily="2" charset="2"/>
              <a:buNone/>
              <a:defRPr/>
            </a:pPr>
            <a:r>
              <a:rPr lang="ru-RU" sz="2400" b="1" smtClean="0"/>
              <a:t>	</a:t>
            </a:r>
            <a:r>
              <a:rPr lang="ru-RU" sz="2000" smtClean="0"/>
              <a:t>Операция передачи данных от всех процессоров всем процессорам сети (</a:t>
            </a:r>
            <a:r>
              <a:rPr lang="ru-RU" sz="2000" i="1" smtClean="0"/>
              <a:t>all-to-all broadcast</a:t>
            </a:r>
            <a:r>
              <a:rPr lang="ru-RU" sz="2000" smtClean="0"/>
              <a:t> or </a:t>
            </a:r>
            <a:r>
              <a:rPr lang="ru-RU" sz="2000" i="1" smtClean="0"/>
              <a:t>multinode broadcast</a:t>
            </a:r>
            <a:r>
              <a:rPr lang="ru-RU" sz="2000" smtClean="0"/>
              <a:t>) является естественным обобщением одиночной операции рассылки; двойственная операция передачи – прием сообщений на каждом процессоре от всех процессоров сети (</a:t>
            </a:r>
            <a:r>
              <a:rPr lang="ru-RU" sz="2000" i="1" smtClean="0"/>
              <a:t>multinode accumulation</a:t>
            </a:r>
            <a:r>
              <a:rPr lang="ru-RU" sz="2000" smtClean="0"/>
              <a:t>). Подобные операции широко используются, например, при реализации матричных вычислений. </a:t>
            </a:r>
          </a:p>
          <a:p>
            <a:pPr fontAlgn="auto">
              <a:spcBef>
                <a:spcPct val="50000"/>
              </a:spcBef>
              <a:spcAft>
                <a:spcPts val="0"/>
              </a:spcAft>
              <a:buFont typeface="Wingdings" pitchFamily="2" charset="2"/>
              <a:buNone/>
              <a:defRPr/>
            </a:pPr>
            <a:r>
              <a:rPr lang="ru-RU" sz="2000" smtClean="0"/>
              <a:t>	</a:t>
            </a:r>
          </a:p>
        </p:txBody>
      </p:sp>
      <p:sp>
        <p:nvSpPr>
          <p:cNvPr id="5325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325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3254"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pic>
        <p:nvPicPr>
          <p:cNvPr id="442376"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38250" y="4298950"/>
            <a:ext cx="7143750" cy="1866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2376"/>
                                        </p:tgtEl>
                                        <p:attrNameLst>
                                          <p:attrName>style.visibility</p:attrName>
                                        </p:attrNameLst>
                                      </p:cBhvr>
                                      <p:to>
                                        <p:strVal val="visible"/>
                                      </p:to>
                                    </p:set>
                                    <p:animEffect transition="in" filter="wipe(down)">
                                      <p:cBhvr>
                                        <p:cTn id="7" dur="500"/>
                                        <p:tgtEl>
                                          <p:spTgt spid="442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Rectangle 17"/>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9221" name="Rectangle 3"/>
          <p:cNvSpPr>
            <a:spLocks noGrp="1" noChangeArrowheads="1"/>
          </p:cNvSpPr>
          <p:nvPr>
            <p:ph idx="1"/>
          </p:nvPr>
        </p:nvSpPr>
        <p:spPr>
          <a:xfrm>
            <a:off x="495300" y="1196975"/>
            <a:ext cx="8915400" cy="863600"/>
          </a:xfrm>
        </p:spPr>
        <p:txBody>
          <a:bodyPr/>
          <a:lstStyle/>
          <a:p>
            <a:r>
              <a:rPr lang="ru-RU" sz="2400" b="1" smtClean="0"/>
              <a:t>Передача данных от всех процессоров всем процессорам сети (</a:t>
            </a:r>
            <a:r>
              <a:rPr lang="ru-RU" sz="2000" b="1" i="1" smtClean="0"/>
              <a:t>передача сообщений</a:t>
            </a:r>
            <a:r>
              <a:rPr lang="ru-RU" sz="2400" b="1" smtClean="0"/>
              <a:t>)…</a:t>
            </a:r>
            <a:endParaRPr lang="ru-RU" sz="2000" smtClean="0"/>
          </a:p>
        </p:txBody>
      </p:sp>
      <p:sp>
        <p:nvSpPr>
          <p:cNvPr id="922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922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9224"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9225" name="Rectangle 10"/>
          <p:cNvSpPr>
            <a:spLocks noChangeArrowheads="1"/>
          </p:cNvSpPr>
          <p:nvPr/>
        </p:nvSpPr>
        <p:spPr bwMode="auto">
          <a:xfrm>
            <a:off x="0" y="-357188"/>
            <a:ext cx="9906000" cy="0"/>
          </a:xfrm>
          <a:prstGeom prst="rect">
            <a:avLst/>
          </a:prstGeom>
          <a:noFill/>
          <a:ln w="9525">
            <a:noFill/>
            <a:miter lim="800000"/>
            <a:headEnd/>
            <a:tailEnd/>
          </a:ln>
        </p:spPr>
        <p:txBody>
          <a:bodyPr wrap="none" anchor="ctr">
            <a:spAutoFit/>
          </a:bodyPr>
          <a:lstStyle/>
          <a:p>
            <a:endParaRPr lang="ru-RU"/>
          </a:p>
        </p:txBody>
      </p:sp>
      <p:sp>
        <p:nvSpPr>
          <p:cNvPr id="9226" name="Rectangle 12"/>
          <p:cNvSpPr>
            <a:spLocks noChangeArrowheads="1"/>
          </p:cNvSpPr>
          <p:nvPr/>
        </p:nvSpPr>
        <p:spPr bwMode="auto">
          <a:xfrm>
            <a:off x="0" y="-357188"/>
            <a:ext cx="9906000" cy="0"/>
          </a:xfrm>
          <a:prstGeom prst="rect">
            <a:avLst/>
          </a:prstGeom>
          <a:noFill/>
          <a:ln w="9525">
            <a:noFill/>
            <a:miter lim="800000"/>
            <a:headEnd/>
            <a:tailEnd/>
          </a:ln>
        </p:spPr>
        <p:txBody>
          <a:bodyPr wrap="none" anchor="ctr">
            <a:spAutoFit/>
          </a:bodyPr>
          <a:lstStyle/>
          <a:p>
            <a:endParaRPr lang="ru-RU"/>
          </a:p>
        </p:txBody>
      </p:sp>
      <p:graphicFrame>
        <p:nvGraphicFramePr>
          <p:cNvPr id="9218" name="Object 11"/>
          <p:cNvGraphicFramePr>
            <a:graphicFrameLocks noChangeAspect="1"/>
          </p:cNvGraphicFramePr>
          <p:nvPr/>
        </p:nvGraphicFramePr>
        <p:xfrm>
          <a:off x="849313" y="2133600"/>
          <a:ext cx="3062287" cy="4175125"/>
        </p:xfrm>
        <a:graphic>
          <a:graphicData uri="http://schemas.openxmlformats.org/presentationml/2006/ole">
            <p:oleObj spid="_x0000_s9218" name="Рисунок" r:id="rId3" imgW="5558111" imgH="7578636" progId="Word.Picture.8">
              <p:embed/>
            </p:oleObj>
          </a:graphicData>
        </a:graphic>
      </p:graphicFrame>
      <p:sp>
        <p:nvSpPr>
          <p:cNvPr id="9227" name="Rectangle 13"/>
          <p:cNvSpPr>
            <a:spLocks noChangeArrowheads="1"/>
          </p:cNvSpPr>
          <p:nvPr/>
        </p:nvSpPr>
        <p:spPr bwMode="auto">
          <a:xfrm>
            <a:off x="3800475" y="2060575"/>
            <a:ext cx="5905500" cy="3816350"/>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ru-RU" sz="2000">
                <a:latin typeface="Arial" pitchFamily="34" charset="0"/>
              </a:rPr>
              <a:t>	Для </a:t>
            </a:r>
            <a:r>
              <a:rPr lang="ru-RU" sz="2000" b="1">
                <a:latin typeface="Arial" pitchFamily="34" charset="0"/>
              </a:rPr>
              <a:t>кольцевой топологии</a:t>
            </a:r>
            <a:r>
              <a:rPr lang="ru-RU" sz="2000">
                <a:latin typeface="Arial" pitchFamily="34" charset="0"/>
              </a:rPr>
              <a:t> каждый процессор может инициировать рассылку своего сообщения одновременно (в каком-либо выбранном направлении по кольцу). </a:t>
            </a:r>
            <a:br>
              <a:rPr lang="ru-RU" sz="2000">
                <a:latin typeface="Arial" pitchFamily="34" charset="0"/>
              </a:rPr>
            </a:br>
            <a:r>
              <a:rPr lang="ru-RU" sz="2000">
                <a:latin typeface="Arial" pitchFamily="34" charset="0"/>
              </a:rPr>
              <a:t>В любой момент времени каждый процессор выполняет прием и передачу данных; завершение операции множественной рассылки произойдет через (</a:t>
            </a:r>
            <a:r>
              <a:rPr lang="en-US" sz="2000" i="1">
                <a:latin typeface="Arial" pitchFamily="34" charset="0"/>
              </a:rPr>
              <a:t>p</a:t>
            </a:r>
            <a:r>
              <a:rPr lang="ru-RU" sz="2000" i="1">
                <a:latin typeface="Arial" pitchFamily="34" charset="0"/>
              </a:rPr>
              <a:t>-1</a:t>
            </a:r>
            <a:r>
              <a:rPr lang="ru-RU" sz="2000">
                <a:latin typeface="Arial" pitchFamily="34" charset="0"/>
              </a:rPr>
              <a:t>) цикл передачи данных. </a:t>
            </a:r>
          </a:p>
          <a:p>
            <a:pPr marL="342900" indent="-342900">
              <a:spcBef>
                <a:spcPct val="20000"/>
              </a:spcBef>
              <a:buSzPct val="80000"/>
              <a:buFont typeface="Wingdings" pitchFamily="2" charset="2"/>
              <a:buNone/>
            </a:pPr>
            <a:r>
              <a:rPr lang="ru-RU" sz="2000">
                <a:latin typeface="Arial" pitchFamily="34" charset="0"/>
              </a:rPr>
              <a:t>	Длительность выполнения операции рассылки оценивается соотношением:</a:t>
            </a:r>
          </a:p>
        </p:txBody>
      </p:sp>
      <p:sp>
        <p:nvSpPr>
          <p:cNvPr id="9228" name="Rectangle 1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9219" name="Object 14"/>
          <p:cNvGraphicFramePr>
            <a:graphicFrameLocks noChangeAspect="1"/>
          </p:cNvGraphicFramePr>
          <p:nvPr/>
        </p:nvGraphicFramePr>
        <p:xfrm>
          <a:off x="5024438" y="5661025"/>
          <a:ext cx="2808287" cy="471488"/>
        </p:xfrm>
        <a:graphic>
          <a:graphicData uri="http://schemas.openxmlformats.org/presentationml/2006/ole">
            <p:oleObj spid="_x0000_s9219" name="Формула" r:id="rId4" imgW="1129810" imgH="190417"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Rectangle 16"/>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0246" name="Rectangle 3"/>
          <p:cNvSpPr>
            <a:spLocks noGrp="1" noChangeArrowheads="1"/>
          </p:cNvSpPr>
          <p:nvPr>
            <p:ph idx="1"/>
          </p:nvPr>
        </p:nvSpPr>
        <p:spPr>
          <a:xfrm>
            <a:off x="488950" y="1196975"/>
            <a:ext cx="8915400" cy="5661025"/>
          </a:xfrm>
        </p:spPr>
        <p:txBody>
          <a:bodyPr/>
          <a:lstStyle/>
          <a:p>
            <a:r>
              <a:rPr lang="ru-RU" sz="2400" b="1" smtClean="0"/>
              <a:t>Передача данных от всех процессоров всем процессорам сети (</a:t>
            </a:r>
            <a:r>
              <a:rPr lang="ru-RU" sz="2000" b="1" i="1" smtClean="0"/>
              <a:t>передача сообщений</a:t>
            </a:r>
            <a:r>
              <a:rPr lang="ru-RU" sz="2400" b="1" smtClean="0"/>
              <a:t>)…</a:t>
            </a:r>
          </a:p>
          <a:p>
            <a:pPr>
              <a:buFont typeface="Wingdings" pitchFamily="2" charset="2"/>
              <a:buNone/>
            </a:pPr>
            <a:r>
              <a:rPr lang="ru-RU" sz="2000" smtClean="0"/>
              <a:t>	Для топологии типа </a:t>
            </a:r>
            <a:r>
              <a:rPr lang="ru-RU" sz="2000" b="1" smtClean="0"/>
              <a:t>решетки-тора</a:t>
            </a:r>
            <a:r>
              <a:rPr lang="ru-RU" sz="2000" smtClean="0"/>
              <a:t> множественная рассылка сообщений может быть выполнена при помощи алгоритма, получаемого обобщением способа передачи данных для кольцевой структуры сети: </a:t>
            </a:r>
            <a:endParaRPr lang="en-US" sz="2000" smtClean="0"/>
          </a:p>
          <a:p>
            <a:pPr lvl="1"/>
            <a:r>
              <a:rPr lang="ru-RU" sz="1800" smtClean="0"/>
              <a:t>На первом этапе организуется передача сообщений раздельно по всем процессорам сети, располагающимся на одних и тех же горизонталях решетки (в результате на каждом процессоре одной и той же горизонтали формируются </a:t>
            </a:r>
            <a:endParaRPr lang="en-US" sz="1800" smtClean="0"/>
          </a:p>
          <a:p>
            <a:pPr lvl="1">
              <a:buFont typeface="Arial" pitchFamily="34" charset="0"/>
              <a:buNone/>
            </a:pPr>
            <a:r>
              <a:rPr lang="en-US" sz="1800" smtClean="0"/>
              <a:t>      </a:t>
            </a:r>
            <a:r>
              <a:rPr lang="ru-RU" sz="1800" smtClean="0"/>
              <a:t>укрупненные сообщения размера</a:t>
            </a:r>
            <a:r>
              <a:rPr lang="en-US" sz="1800" smtClean="0"/>
              <a:t>  </a:t>
            </a:r>
            <a:r>
              <a:rPr lang="ru-RU" sz="1800" smtClean="0"/>
              <a:t> </a:t>
            </a:r>
            <a:r>
              <a:rPr lang="en-US" sz="1800" smtClean="0"/>
              <a:t> </a:t>
            </a:r>
            <a:r>
              <a:rPr lang="ru-RU" sz="1800" smtClean="0"/>
              <a:t>     </a:t>
            </a:r>
            <a:r>
              <a:rPr lang="en-US" sz="1800" smtClean="0"/>
              <a:t>     </a:t>
            </a:r>
            <a:r>
              <a:rPr lang="ru-RU" sz="1800" smtClean="0"/>
              <a:t> , объединяющие все сообщения </a:t>
            </a:r>
            <a:endParaRPr lang="en-US" sz="1800" smtClean="0"/>
          </a:p>
          <a:p>
            <a:pPr lvl="1">
              <a:buFont typeface="Arial" pitchFamily="34" charset="0"/>
              <a:buNone/>
            </a:pPr>
            <a:r>
              <a:rPr lang="en-US" sz="1800" smtClean="0"/>
              <a:t>      </a:t>
            </a:r>
            <a:r>
              <a:rPr lang="ru-RU" sz="1800" smtClean="0"/>
              <a:t>горизонтали). Время выполнения этапа</a:t>
            </a:r>
          </a:p>
          <a:p>
            <a:pPr lvl="1"/>
            <a:endParaRPr lang="ru-RU" sz="1800" smtClean="0"/>
          </a:p>
          <a:p>
            <a:pPr lvl="1">
              <a:spcBef>
                <a:spcPct val="50000"/>
              </a:spcBef>
            </a:pPr>
            <a:r>
              <a:rPr lang="ru-RU" sz="1800" smtClean="0"/>
              <a:t>На втором этапе рассылка данных выполняется по процессорам сети, образующим вертикали решетки. Длительность этого этапа</a:t>
            </a:r>
            <a:r>
              <a:rPr lang="ru-RU" sz="2000" smtClean="0"/>
              <a:t> </a:t>
            </a:r>
          </a:p>
        </p:txBody>
      </p:sp>
      <p:sp>
        <p:nvSpPr>
          <p:cNvPr id="1024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0248"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0249"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0250" name="Rectangle 10"/>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42" name="Object 9"/>
          <p:cNvGraphicFramePr>
            <a:graphicFrameLocks noChangeAspect="1"/>
          </p:cNvGraphicFramePr>
          <p:nvPr/>
        </p:nvGraphicFramePr>
        <p:xfrm>
          <a:off x="4737100" y="3789363"/>
          <a:ext cx="720725" cy="512762"/>
        </p:xfrm>
        <a:graphic>
          <a:graphicData uri="http://schemas.openxmlformats.org/presentationml/2006/ole">
            <p:oleObj spid="_x0000_s10242" name="Формула" r:id="rId3" imgW="330057" imgH="241195" progId="Equation.3">
              <p:embed/>
            </p:oleObj>
          </a:graphicData>
        </a:graphic>
      </p:graphicFrame>
      <p:sp>
        <p:nvSpPr>
          <p:cNvPr id="10251" name="Rectangle 12"/>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43" name="Object 11"/>
          <p:cNvGraphicFramePr>
            <a:graphicFrameLocks noChangeAspect="1"/>
          </p:cNvGraphicFramePr>
          <p:nvPr/>
        </p:nvGraphicFramePr>
        <p:xfrm>
          <a:off x="3368675" y="4508500"/>
          <a:ext cx="2089150" cy="404813"/>
        </p:xfrm>
        <a:graphic>
          <a:graphicData uri="http://schemas.openxmlformats.org/presentationml/2006/ole">
            <p:oleObj spid="_x0000_s10243" name="Формула" r:id="rId4" imgW="1231366" imgH="241195" progId="Equation.3">
              <p:embed/>
            </p:oleObj>
          </a:graphicData>
        </a:graphic>
      </p:graphicFrame>
      <p:sp>
        <p:nvSpPr>
          <p:cNvPr id="10252" name="Rectangle 14"/>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44" name="Object 13"/>
          <p:cNvGraphicFramePr>
            <a:graphicFrameLocks noChangeAspect="1"/>
          </p:cNvGraphicFramePr>
          <p:nvPr/>
        </p:nvGraphicFramePr>
        <p:xfrm>
          <a:off x="2865438" y="5773738"/>
          <a:ext cx="2303462" cy="392112"/>
        </p:xfrm>
        <a:graphic>
          <a:graphicData uri="http://schemas.openxmlformats.org/presentationml/2006/ole">
            <p:oleObj spid="_x0000_s10244" name="Формула" r:id="rId5" imgW="1397000" imgH="2413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1268" name="Rectangle 3"/>
          <p:cNvSpPr>
            <a:spLocks noGrp="1" noChangeArrowheads="1"/>
          </p:cNvSpPr>
          <p:nvPr>
            <p:ph idx="1"/>
          </p:nvPr>
        </p:nvSpPr>
        <p:spPr>
          <a:xfrm>
            <a:off x="495300" y="1196975"/>
            <a:ext cx="8915400" cy="863600"/>
          </a:xfrm>
        </p:spPr>
        <p:txBody>
          <a:bodyPr/>
          <a:lstStyle/>
          <a:p>
            <a:r>
              <a:rPr lang="ru-RU" sz="2400" b="1" smtClean="0"/>
              <a:t>Передача данных от всех процессоров всем процессорам сети (</a:t>
            </a:r>
            <a:r>
              <a:rPr lang="ru-RU" sz="2000" b="1" i="1" smtClean="0"/>
              <a:t>передача сообщений</a:t>
            </a:r>
            <a:r>
              <a:rPr lang="ru-RU" sz="2400" b="1" smtClean="0"/>
              <a:t>)…</a:t>
            </a:r>
            <a:endParaRPr lang="ru-RU" sz="2000" smtClean="0"/>
          </a:p>
        </p:txBody>
      </p:sp>
      <p:sp>
        <p:nvSpPr>
          <p:cNvPr id="11269"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1270"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1271"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pic>
        <p:nvPicPr>
          <p:cNvPr id="11272" name="Picture 8"/>
          <p:cNvPicPr>
            <a:picLocks noChangeAspect="1" noChangeArrowheads="1"/>
          </p:cNvPicPr>
          <p:nvPr/>
        </p:nvPicPr>
        <p:blipFill>
          <a:blip r:embed="rId3" cstate="print"/>
          <a:srcRect/>
          <a:stretch>
            <a:fillRect/>
          </a:stretch>
        </p:blipFill>
        <p:spPr bwMode="auto">
          <a:xfrm>
            <a:off x="1639888" y="1989138"/>
            <a:ext cx="6121400" cy="3065462"/>
          </a:xfrm>
          <a:prstGeom prst="rect">
            <a:avLst/>
          </a:prstGeom>
          <a:noFill/>
          <a:ln w="9525">
            <a:noFill/>
            <a:miter lim="800000"/>
            <a:headEnd/>
            <a:tailEnd/>
          </a:ln>
        </p:spPr>
      </p:pic>
      <p:sp>
        <p:nvSpPr>
          <p:cNvPr id="11273" name="Rectangle 9"/>
          <p:cNvSpPr>
            <a:spLocks noChangeArrowheads="1"/>
          </p:cNvSpPr>
          <p:nvPr/>
        </p:nvSpPr>
        <p:spPr bwMode="auto">
          <a:xfrm>
            <a:off x="488950" y="5157788"/>
            <a:ext cx="9417050" cy="863600"/>
          </a:xfrm>
          <a:prstGeom prst="rect">
            <a:avLst/>
          </a:prstGeom>
          <a:noFill/>
          <a:ln w="9525">
            <a:noFill/>
            <a:miter lim="800000"/>
            <a:headEnd/>
            <a:tailEnd/>
          </a:ln>
        </p:spPr>
        <p:txBody>
          <a:bodyPr/>
          <a:lstStyle/>
          <a:p>
            <a:pPr marL="342900" indent="-342900">
              <a:buSzPct val="80000"/>
              <a:buFont typeface="Wingdings" pitchFamily="2" charset="2"/>
              <a:buNone/>
            </a:pPr>
            <a:r>
              <a:rPr lang="ru-RU" sz="2000">
                <a:latin typeface="Arial" pitchFamily="34" charset="0"/>
              </a:rPr>
              <a:t>	</a:t>
            </a:r>
            <a:r>
              <a:rPr lang="ru-RU" sz="2000" b="1">
                <a:latin typeface="Arial" pitchFamily="34" charset="0"/>
              </a:rPr>
              <a:t>Решетка-тор </a:t>
            </a:r>
            <a:r>
              <a:rPr lang="ru-RU" sz="2000">
                <a:latin typeface="Arial" pitchFamily="34" charset="0"/>
              </a:rPr>
              <a:t>- общая длительность операции рассылки определяется соотношением </a:t>
            </a:r>
          </a:p>
        </p:txBody>
      </p:sp>
      <p:sp>
        <p:nvSpPr>
          <p:cNvPr id="11274" name="Rectangle 11"/>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11266" name="Object 10"/>
          <p:cNvGraphicFramePr>
            <a:graphicFrameLocks noChangeAspect="1"/>
          </p:cNvGraphicFramePr>
          <p:nvPr/>
        </p:nvGraphicFramePr>
        <p:xfrm>
          <a:off x="3152775" y="5661025"/>
          <a:ext cx="3455988" cy="527050"/>
        </p:xfrm>
        <a:graphic>
          <a:graphicData uri="http://schemas.openxmlformats.org/presentationml/2006/ole">
            <p:oleObj spid="_x0000_s11266" name="Формула" r:id="rId4" imgW="1562100" imgH="24130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Rectangle 10"/>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2292" name="Rectangle 3"/>
          <p:cNvSpPr>
            <a:spLocks noGrp="1" noChangeArrowheads="1"/>
          </p:cNvSpPr>
          <p:nvPr>
            <p:ph idx="1"/>
          </p:nvPr>
        </p:nvSpPr>
        <p:spPr>
          <a:xfrm>
            <a:off x="495300" y="1125538"/>
            <a:ext cx="8915400" cy="4895850"/>
          </a:xfrm>
        </p:spPr>
        <p:txBody>
          <a:bodyPr/>
          <a:lstStyle/>
          <a:p>
            <a:pPr>
              <a:spcAft>
                <a:spcPct val="25000"/>
              </a:spcAft>
            </a:pPr>
            <a:r>
              <a:rPr lang="ru-RU" sz="2400" b="1" smtClean="0"/>
              <a:t>Передача данных от всех процессоров всем процессорам сети (</a:t>
            </a:r>
            <a:r>
              <a:rPr lang="ru-RU" sz="2000" b="1" i="1" smtClean="0"/>
              <a:t>передача сообщений</a:t>
            </a:r>
            <a:r>
              <a:rPr lang="ru-RU" sz="2400" b="1" smtClean="0"/>
              <a:t>)</a:t>
            </a:r>
          </a:p>
          <a:p>
            <a:pPr>
              <a:buFont typeface="Wingdings" pitchFamily="2" charset="2"/>
              <a:buNone/>
            </a:pPr>
            <a:r>
              <a:rPr lang="ru-RU" sz="2000" smtClean="0"/>
              <a:t>	Для </a:t>
            </a:r>
            <a:r>
              <a:rPr lang="ru-RU" sz="2000" b="1" smtClean="0"/>
              <a:t>гиперкуба</a:t>
            </a:r>
            <a:r>
              <a:rPr lang="ru-RU" sz="2000" smtClean="0"/>
              <a:t> алгоритм обобщенной множественной рассылки сообщений может быть получен путем обобщения способа выполнения операции для топологии типа решетки:</a:t>
            </a:r>
          </a:p>
          <a:p>
            <a:pPr lvl="1"/>
            <a:r>
              <a:rPr lang="ru-RU" sz="1800" smtClean="0"/>
              <a:t>На каждом этапе </a:t>
            </a:r>
            <a:r>
              <a:rPr lang="en-US" sz="1800" i="1" smtClean="0"/>
              <a:t>i</a:t>
            </a:r>
            <a:r>
              <a:rPr lang="ru-RU" sz="1800" i="1" smtClean="0"/>
              <a:t>,</a:t>
            </a:r>
            <a:r>
              <a:rPr lang="ru-RU" sz="1800" smtClean="0"/>
              <a:t> </a:t>
            </a:r>
            <a:r>
              <a:rPr lang="ru-RU" sz="1800" i="1" smtClean="0"/>
              <a:t>1</a:t>
            </a:r>
            <a:r>
              <a:rPr lang="ru-RU" sz="1800" i="1" smtClean="0">
                <a:sym typeface="Symbol" pitchFamily="18" charset="2"/>
              </a:rPr>
              <a:t></a:t>
            </a:r>
            <a:r>
              <a:rPr lang="en-US" sz="1800" i="1" smtClean="0"/>
              <a:t> i</a:t>
            </a:r>
            <a:r>
              <a:rPr lang="en-US" sz="1800" i="1" smtClean="0">
                <a:sym typeface="Symbol" pitchFamily="18" charset="2"/>
              </a:rPr>
              <a:t></a:t>
            </a:r>
            <a:r>
              <a:rPr lang="ru-RU" sz="1800" i="1" smtClean="0">
                <a:sym typeface="Symbol" pitchFamily="18" charset="2"/>
              </a:rPr>
              <a:t> </a:t>
            </a:r>
            <a:r>
              <a:rPr lang="en-US" sz="1800" i="1" smtClean="0"/>
              <a:t>N</a:t>
            </a:r>
            <a:r>
              <a:rPr lang="ru-RU" sz="1800" smtClean="0"/>
              <a:t>, выполнения алгоритма функционируют все процессоры сети, которые обмениваются своими данными со своими соседями по </a:t>
            </a:r>
            <a:r>
              <a:rPr lang="en-US" sz="1800" i="1" smtClean="0"/>
              <a:t>I</a:t>
            </a:r>
            <a:r>
              <a:rPr lang="ru-RU" sz="1800" i="1" smtClean="0"/>
              <a:t> </a:t>
            </a:r>
            <a:r>
              <a:rPr lang="ru-RU" sz="1800" smtClean="0"/>
              <a:t> размерности и формируют объединенные сообщения, </a:t>
            </a:r>
          </a:p>
          <a:p>
            <a:pPr lvl="1"/>
            <a:r>
              <a:rPr lang="ru-RU" sz="1800" smtClean="0"/>
              <a:t>При организации взаимодействия двух соседей канал связи между ними рассматривается как связующий элемент двух равных по размеру подгиперкубов исходного гиперкуба, и каждый процессор пары посылает другому процессору только те сообщения, что предназначены для процессоров соседнего подгиперкуба. </a:t>
            </a:r>
          </a:p>
          <a:p>
            <a:pPr lvl="1"/>
            <a:r>
              <a:rPr lang="ru-RU" sz="1800" smtClean="0"/>
              <a:t>Время операции рассылки может быть получено при помощи выражения:</a:t>
            </a:r>
          </a:p>
        </p:txBody>
      </p:sp>
      <p:sp>
        <p:nvSpPr>
          <p:cNvPr id="12293"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2294"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2295"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2296"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graphicFrame>
        <p:nvGraphicFramePr>
          <p:cNvPr id="12290" name="Object 7"/>
          <p:cNvGraphicFramePr>
            <a:graphicFrameLocks noChangeAspect="1"/>
          </p:cNvGraphicFramePr>
          <p:nvPr/>
        </p:nvGraphicFramePr>
        <p:xfrm>
          <a:off x="3370263" y="5588000"/>
          <a:ext cx="2806700" cy="708025"/>
        </p:xfrm>
        <a:graphic>
          <a:graphicData uri="http://schemas.openxmlformats.org/presentationml/2006/ole">
            <p:oleObj spid="_x0000_s12290" name="Формула" r:id="rId3" imgW="1320227" imgH="330057"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Rectangle 12"/>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4275" name="Rectangle 3"/>
          <p:cNvSpPr>
            <a:spLocks noGrp="1" noChangeArrowheads="1"/>
          </p:cNvSpPr>
          <p:nvPr>
            <p:ph idx="1"/>
          </p:nvPr>
        </p:nvSpPr>
        <p:spPr>
          <a:xfrm>
            <a:off x="495300" y="1196975"/>
            <a:ext cx="8915400" cy="4895850"/>
          </a:xfrm>
        </p:spPr>
        <p:txBody>
          <a:bodyPr/>
          <a:lstStyle/>
          <a:p>
            <a:pPr>
              <a:lnSpc>
                <a:spcPct val="90000"/>
              </a:lnSpc>
            </a:pPr>
            <a:r>
              <a:rPr lang="ru-RU" sz="2400" b="1" smtClean="0"/>
              <a:t>Передача данных от всех процессоров всем процессорам сети (</a:t>
            </a:r>
            <a:r>
              <a:rPr lang="ru-RU" sz="2400" b="1" i="1" smtClean="0"/>
              <a:t>передача пакетов</a:t>
            </a:r>
            <a:r>
              <a:rPr lang="ru-RU" sz="2400" b="1" smtClean="0"/>
              <a:t>)…</a:t>
            </a:r>
            <a:endParaRPr lang="en-US" sz="2400" b="1" smtClean="0"/>
          </a:p>
          <a:p>
            <a:pPr>
              <a:lnSpc>
                <a:spcPct val="95000"/>
              </a:lnSpc>
              <a:spcBef>
                <a:spcPct val="50000"/>
              </a:spcBef>
              <a:buFont typeface="Wingdings" pitchFamily="2" charset="2"/>
              <a:buNone/>
            </a:pPr>
            <a:r>
              <a:rPr lang="en-US" sz="1800" smtClean="0"/>
              <a:t>	</a:t>
            </a:r>
            <a:r>
              <a:rPr lang="ru-RU" sz="1800" smtClean="0"/>
              <a:t>     </a:t>
            </a:r>
            <a:r>
              <a:rPr lang="ru-RU" sz="2200" smtClean="0"/>
              <a:t>Применение более эффективного метода передачи данных для кольцевой структуры и топологии типа решетки-тора не приводит к какому-либо улучшению времени выполнения операции множественной рассылки, поскольку обобщение алгоритмов выполнения операции одиночной рассылки на случай множественной рассылки приводит к перегрузке каналов передачи данных (т.е. к существованию ситуаций, когда в один и тот же момент времени для передачи по одной и той линии передачи имеется несколько ожидающих пересылки пакетов данных). Перегрузка каналов приводит к задержкам при пересылках данных, что и не позволяет проявиться всем преимуществам метода передачи пакетов.</a:t>
            </a:r>
          </a:p>
        </p:txBody>
      </p:sp>
      <p:sp>
        <p:nvSpPr>
          <p:cNvPr id="54276"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4277"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4278"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54279"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4280" name="Rectangle 10"/>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4" name="Rectangle 12"/>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5299" name="Rectangle 3"/>
          <p:cNvSpPr>
            <a:spLocks noGrp="1" noChangeArrowheads="1"/>
          </p:cNvSpPr>
          <p:nvPr>
            <p:ph idx="1"/>
          </p:nvPr>
        </p:nvSpPr>
        <p:spPr>
          <a:xfrm>
            <a:off x="495300" y="1196975"/>
            <a:ext cx="8915400" cy="4895850"/>
          </a:xfrm>
        </p:spPr>
        <p:txBody>
          <a:bodyPr/>
          <a:lstStyle/>
          <a:p>
            <a:r>
              <a:rPr lang="ru-RU" sz="2400" b="1" smtClean="0"/>
              <a:t>Передача данных от всех процессоров всем процессорам сети (</a:t>
            </a:r>
            <a:r>
              <a:rPr lang="ru-RU" sz="2000" b="1" i="1" smtClean="0"/>
              <a:t>операция редукция</a:t>
            </a:r>
            <a:r>
              <a:rPr lang="ru-RU" sz="2400" b="1" smtClean="0"/>
              <a:t>)…</a:t>
            </a:r>
            <a:endParaRPr lang="en-US" sz="2400" b="1" smtClean="0"/>
          </a:p>
          <a:p>
            <a:pPr>
              <a:spcBef>
                <a:spcPct val="50000"/>
              </a:spcBef>
              <a:buFont typeface="Wingdings" pitchFamily="2" charset="2"/>
              <a:buNone/>
            </a:pPr>
            <a:r>
              <a:rPr lang="ru-RU" sz="2000" smtClean="0"/>
              <a:t>	</a:t>
            </a:r>
            <a:r>
              <a:rPr lang="ru-RU" sz="2400" smtClean="0"/>
              <a:t>Широко распространенный пример операции множественной рассылки - задача редукции (</a:t>
            </a:r>
            <a:r>
              <a:rPr lang="en-US" sz="2400" i="1" smtClean="0"/>
              <a:t>reduction</a:t>
            </a:r>
            <a:r>
              <a:rPr lang="ru-RU" sz="2400" smtClean="0"/>
              <a:t>)  или, другими словами, процедура выполнения той или иной обработки данных, получаемых на каждом процессоре в ходе множественной рассылки (например, проблема вычисления суммы значений, находящихся на разных процессорах, и рассылки полученной суммы по всем процессорам сети). </a:t>
            </a:r>
          </a:p>
        </p:txBody>
      </p:sp>
      <p:sp>
        <p:nvSpPr>
          <p:cNvPr id="55300"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5301"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5302"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55303"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5304"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5305"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Rectangle 14"/>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3316" name="Rectangle 3"/>
          <p:cNvSpPr>
            <a:spLocks noGrp="1" noChangeArrowheads="1"/>
          </p:cNvSpPr>
          <p:nvPr>
            <p:ph idx="1"/>
          </p:nvPr>
        </p:nvSpPr>
        <p:spPr>
          <a:xfrm>
            <a:off x="495300" y="1052513"/>
            <a:ext cx="9410700" cy="4895850"/>
          </a:xfrm>
        </p:spPr>
        <p:txBody>
          <a:bodyPr/>
          <a:lstStyle/>
          <a:p>
            <a:r>
              <a:rPr lang="ru-RU" sz="2400" b="1" smtClean="0"/>
              <a:t>Передача данных от всех процессоров всем процессорам сети (</a:t>
            </a:r>
            <a:r>
              <a:rPr lang="ru-RU" sz="2000" b="1" i="1" smtClean="0"/>
              <a:t>операция редукции</a:t>
            </a:r>
            <a:r>
              <a:rPr lang="ru-RU" sz="2400" b="1" smtClean="0"/>
              <a:t>)</a:t>
            </a:r>
            <a:endParaRPr lang="en-US" sz="2400" b="1" smtClean="0"/>
          </a:p>
          <a:p>
            <a:pPr>
              <a:buFont typeface="Wingdings" pitchFamily="2" charset="2"/>
              <a:buNone/>
            </a:pPr>
            <a:r>
              <a:rPr lang="ru-RU" sz="2400" smtClean="0"/>
              <a:t>	Способы решения задачи редукции могут состоять в следующем:</a:t>
            </a:r>
          </a:p>
          <a:p>
            <a:pPr lvl="1">
              <a:spcBef>
                <a:spcPct val="10000"/>
              </a:spcBef>
            </a:pPr>
            <a:r>
              <a:rPr lang="ru-RU" sz="1800" b="1" smtClean="0"/>
              <a:t>непосредственный подход</a:t>
            </a:r>
            <a:r>
              <a:rPr lang="ru-RU" sz="1800" smtClean="0"/>
              <a:t>: выполнение операции множественной рассылки и последующая обработка данных на каждом процессоре,</a:t>
            </a:r>
          </a:p>
          <a:p>
            <a:pPr lvl="1">
              <a:spcBef>
                <a:spcPct val="10000"/>
              </a:spcBef>
            </a:pPr>
            <a:r>
              <a:rPr lang="ru-RU" sz="1800" b="1" smtClean="0"/>
              <a:t>более эффективный алгоритм</a:t>
            </a:r>
            <a:r>
              <a:rPr lang="ru-RU" sz="1800" smtClean="0"/>
              <a:t>: операция одиночного приема данных на отдельном процессоре, выполнение на этом процессоре действий по обработке данных, и рассылка полученного результата обработки всем процессорам сети,</a:t>
            </a:r>
          </a:p>
          <a:p>
            <a:pPr lvl="1">
              <a:spcBef>
                <a:spcPct val="10000"/>
              </a:spcBef>
            </a:pPr>
            <a:r>
              <a:rPr lang="ru-RU" sz="1800" b="1" smtClean="0"/>
              <a:t>наилучший способ </a:t>
            </a:r>
            <a:r>
              <a:rPr lang="ru-RU" sz="1800" smtClean="0"/>
              <a:t>- совмещение процедуры множественной рассылки и действий по обработке данных, когда каждый процессор сразу же после приема очередного сообщения реализует требуемую обработку полученных данных. При этом время решения задачи ( при топологии сети в виде гиперкуба и размере сообщения </a:t>
            </a:r>
            <a:r>
              <a:rPr lang="en-US" sz="1800" i="1" smtClean="0"/>
              <a:t>m=1</a:t>
            </a:r>
            <a:r>
              <a:rPr lang="ru-RU" sz="1800" smtClean="0"/>
              <a:t>): </a:t>
            </a:r>
            <a:endParaRPr lang="en-US" sz="1800" smtClean="0"/>
          </a:p>
        </p:txBody>
      </p:sp>
      <p:sp>
        <p:nvSpPr>
          <p:cNvPr id="1331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3318"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3319"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3320"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3321"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3322"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3314" name="Object 9"/>
          <p:cNvGraphicFramePr>
            <a:graphicFrameLocks noChangeAspect="1"/>
          </p:cNvGraphicFramePr>
          <p:nvPr/>
        </p:nvGraphicFramePr>
        <p:xfrm>
          <a:off x="3873500" y="5734050"/>
          <a:ext cx="2736850" cy="488950"/>
        </p:xfrm>
        <a:graphic>
          <a:graphicData uri="http://schemas.openxmlformats.org/presentationml/2006/ole">
            <p:oleObj spid="_x0000_s13314" name="Формула" r:id="rId3" imgW="1066800" imgH="190500" progId="Equation.3">
              <p:embed/>
            </p:oleObj>
          </a:graphicData>
        </a:graphic>
      </p:graphicFrame>
      <p:sp>
        <p:nvSpPr>
          <p:cNvPr id="13323" name="Rectangle 12"/>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9" name="Rectangle 15"/>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4341" name="Rectangle 3"/>
          <p:cNvSpPr>
            <a:spLocks noGrp="1" noChangeArrowheads="1"/>
          </p:cNvSpPr>
          <p:nvPr>
            <p:ph idx="1"/>
          </p:nvPr>
        </p:nvSpPr>
        <p:spPr>
          <a:xfrm>
            <a:off x="495300" y="1196975"/>
            <a:ext cx="9210675" cy="4895850"/>
          </a:xfrm>
        </p:spPr>
        <p:txBody>
          <a:bodyPr/>
          <a:lstStyle/>
          <a:p>
            <a:r>
              <a:rPr lang="ru-RU" sz="2400" b="1" smtClean="0"/>
              <a:t>Передача данных от всех процессоров всем процессорам сети</a:t>
            </a:r>
            <a:endParaRPr lang="en-US" sz="2400" b="1" smtClean="0"/>
          </a:p>
          <a:p>
            <a:pPr>
              <a:spcBef>
                <a:spcPct val="50000"/>
              </a:spcBef>
              <a:buFont typeface="Wingdings" pitchFamily="2" charset="2"/>
              <a:buNone/>
            </a:pPr>
            <a:r>
              <a:rPr lang="ru-RU" sz="1800" smtClean="0"/>
              <a:t>	</a:t>
            </a:r>
            <a:r>
              <a:rPr lang="ru-RU" sz="2000" smtClean="0"/>
              <a:t>Другим типовым примером использования операции множественной рассылки является </a:t>
            </a:r>
            <a:r>
              <a:rPr lang="ru-RU" sz="2000" b="1" smtClean="0"/>
              <a:t>задача нахождения частных сумм</a:t>
            </a:r>
            <a:r>
              <a:rPr lang="ru-RU" sz="2000" smtClean="0"/>
              <a:t> последовательности значений  (в литературе эта задача известна под названием </a:t>
            </a:r>
            <a:r>
              <a:rPr lang="ru-RU" sz="2000" i="1" smtClean="0"/>
              <a:t>prefix sum problem</a:t>
            </a:r>
            <a:r>
              <a:rPr lang="ru-RU" sz="2000" smtClean="0"/>
              <a:t>): </a:t>
            </a:r>
            <a:endParaRPr lang="en-US" sz="2000" smtClean="0"/>
          </a:p>
          <a:p>
            <a:pPr>
              <a:spcBef>
                <a:spcPct val="50000"/>
              </a:spcBef>
              <a:buFont typeface="Wingdings" pitchFamily="2" charset="2"/>
              <a:buNone/>
            </a:pPr>
            <a:endParaRPr lang="en-US" sz="2000" smtClean="0"/>
          </a:p>
          <a:p>
            <a:pPr>
              <a:spcBef>
                <a:spcPct val="50000"/>
              </a:spcBef>
              <a:buFont typeface="Wingdings" pitchFamily="2" charset="2"/>
              <a:buNone/>
            </a:pPr>
            <a:endParaRPr lang="en-US" sz="2000" smtClean="0"/>
          </a:p>
          <a:p>
            <a:pPr>
              <a:spcBef>
                <a:spcPct val="50000"/>
              </a:spcBef>
              <a:buFont typeface="Wingdings" pitchFamily="2" charset="2"/>
              <a:buNone/>
            </a:pPr>
            <a:r>
              <a:rPr lang="en-US" sz="2000" smtClean="0"/>
              <a:t>	</a:t>
            </a:r>
            <a:r>
              <a:rPr lang="ru-RU" sz="2000" smtClean="0"/>
              <a:t>Алгоритм решения данной задачи также может быть получен при помощи конкретизации общего способа выполнения множественной операции рассылки, когда процессор выполняет суммирование полученного значения (но только в том случае, если процессор-отправитель значения имеет меньший номер, чем процессор-получатель).</a:t>
            </a:r>
            <a:r>
              <a:rPr lang="ru-RU" sz="2400" smtClean="0"/>
              <a:t> </a:t>
            </a:r>
          </a:p>
        </p:txBody>
      </p:sp>
      <p:sp>
        <p:nvSpPr>
          <p:cNvPr id="1434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434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4344"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4345"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4346"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4347"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4338" name="Object 11"/>
          <p:cNvGraphicFramePr>
            <a:graphicFrameLocks noChangeAspect="1"/>
          </p:cNvGraphicFramePr>
          <p:nvPr/>
        </p:nvGraphicFramePr>
        <p:xfrm>
          <a:off x="3152775" y="2997200"/>
          <a:ext cx="1423988" cy="855663"/>
        </p:xfrm>
        <a:graphic>
          <a:graphicData uri="http://schemas.openxmlformats.org/presentationml/2006/ole">
            <p:oleObj spid="_x0000_s14338" name="Формула" r:id="rId3" imgW="711200" imgH="431800" progId="Equation.3">
              <p:embed/>
            </p:oleObj>
          </a:graphicData>
        </a:graphic>
      </p:graphicFrame>
      <p:graphicFrame>
        <p:nvGraphicFramePr>
          <p:cNvPr id="14339" name="Object 10"/>
          <p:cNvGraphicFramePr>
            <a:graphicFrameLocks noChangeAspect="1"/>
          </p:cNvGraphicFramePr>
          <p:nvPr/>
        </p:nvGraphicFramePr>
        <p:xfrm>
          <a:off x="4737100" y="3213100"/>
          <a:ext cx="1208088" cy="455613"/>
        </p:xfrm>
        <a:graphic>
          <a:graphicData uri="http://schemas.openxmlformats.org/presentationml/2006/ole">
            <p:oleObj spid="_x0000_s14339" name="Формула" r:id="rId4" imgW="508000" imgH="190500" progId="Equation.3">
              <p:embed/>
            </p:oleObj>
          </a:graphicData>
        </a:graphic>
      </p:graphicFrame>
      <p:sp>
        <p:nvSpPr>
          <p:cNvPr id="14348" name="Rectangle 12"/>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Введение</a:t>
            </a:r>
          </a:p>
        </p:txBody>
      </p:sp>
      <p:sp>
        <p:nvSpPr>
          <p:cNvPr id="41990" name="Rectangle 6"/>
          <p:cNvSpPr>
            <a:spLocks noGrp="1" noChangeArrowheads="1"/>
          </p:cNvSpPr>
          <p:nvPr>
            <p:ph idx="1"/>
          </p:nvPr>
        </p:nvSpPr>
        <p:spPr>
          <a:xfrm>
            <a:off x="495300" y="1052513"/>
            <a:ext cx="8915400" cy="3529012"/>
          </a:xfrm>
        </p:spPr>
        <p:txBody>
          <a:bodyPr rtlCol="0">
            <a:normAutofit fontScale="92500" lnSpcReduction="10000"/>
          </a:bodyPr>
          <a:lstStyle/>
          <a:p>
            <a:pPr fontAlgn="auto">
              <a:lnSpc>
                <a:spcPct val="90000"/>
              </a:lnSpc>
              <a:spcAft>
                <a:spcPts val="0"/>
              </a:spcAft>
              <a:defRPr/>
            </a:pPr>
            <a:r>
              <a:rPr lang="ru-RU" smtClean="0"/>
              <a:t>Данный раздел посвящен вопросам анализа информационных потоков, возникающих при выполнении параллельных алгоритмов:</a:t>
            </a:r>
          </a:p>
          <a:p>
            <a:pPr lvl="1" fontAlgn="auto">
              <a:lnSpc>
                <a:spcPct val="90000"/>
              </a:lnSpc>
              <a:spcAft>
                <a:spcPts val="0"/>
              </a:spcAft>
              <a:defRPr/>
            </a:pPr>
            <a:r>
              <a:rPr lang="ru-RU" smtClean="0"/>
              <a:t>дается общая характеристика механизмов передачи данных,</a:t>
            </a:r>
          </a:p>
          <a:p>
            <a:pPr lvl="1" fontAlgn="auto">
              <a:lnSpc>
                <a:spcPct val="90000"/>
              </a:lnSpc>
              <a:spcAft>
                <a:spcPts val="0"/>
              </a:spcAft>
              <a:defRPr/>
            </a:pPr>
            <a:r>
              <a:rPr lang="ru-RU" smtClean="0"/>
              <a:t>проводится анализ трудоемкости основных операций обмена информацией,</a:t>
            </a:r>
          </a:p>
          <a:p>
            <a:pPr lvl="1" fontAlgn="auto">
              <a:lnSpc>
                <a:spcPct val="90000"/>
              </a:lnSpc>
              <a:spcAft>
                <a:spcPts val="0"/>
              </a:spcAft>
              <a:defRPr/>
            </a:pPr>
            <a:r>
              <a:rPr lang="ru-RU" smtClean="0"/>
              <a:t>рассматриваются методы логического представления структуры МВС.</a:t>
            </a:r>
          </a:p>
        </p:txBody>
      </p:sp>
      <p:sp>
        <p:nvSpPr>
          <p:cNvPr id="43012" name="Text Box 9"/>
          <p:cNvSpPr txBox="1">
            <a:spLocks noChangeArrowheads="1"/>
          </p:cNvSpPr>
          <p:nvPr/>
        </p:nvSpPr>
        <p:spPr bwMode="auto">
          <a:xfrm>
            <a:off x="0" y="4624388"/>
            <a:ext cx="9906000" cy="1325562"/>
          </a:xfrm>
          <a:prstGeom prst="rect">
            <a:avLst/>
          </a:prstGeom>
          <a:noFill/>
          <a:ln w="9525">
            <a:noFill/>
            <a:miter lim="800000"/>
            <a:headEnd/>
            <a:tailEnd/>
          </a:ln>
        </p:spPr>
        <p:txBody>
          <a:bodyPr>
            <a:spAutoFit/>
          </a:bodyPr>
          <a:lstStyle/>
          <a:p>
            <a:pPr algn="ctr">
              <a:spcBef>
                <a:spcPct val="50000"/>
              </a:spcBef>
            </a:pPr>
            <a:r>
              <a:rPr lang="ru-RU" sz="2700" i="1"/>
              <a:t>Затраты на организацию взаимодействия при помощи передачи сообщений существенным образом влияют на эффективность параллельных вычислений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8" name="Rectangle 11"/>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6323"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одного процессора всем остальным процессорам сети…</a:t>
            </a:r>
            <a:endParaRPr lang="en-US" sz="2400" b="1" smtClean="0"/>
          </a:p>
          <a:p>
            <a:pPr>
              <a:spcBef>
                <a:spcPct val="50000"/>
              </a:spcBef>
              <a:buFont typeface="Wingdings" pitchFamily="2" charset="2"/>
              <a:buNone/>
            </a:pPr>
            <a:r>
              <a:rPr lang="ru-RU" sz="1800" smtClean="0"/>
              <a:t>	</a:t>
            </a:r>
            <a:r>
              <a:rPr lang="ru-RU" sz="2000" smtClean="0"/>
              <a:t>Общий случай передачи данных от одного процессора всем остальным процессорам сети состоит в том, что все рассылаемые сообщения являются различными (</a:t>
            </a:r>
            <a:r>
              <a:rPr lang="en-US" sz="2000" i="1" smtClean="0"/>
              <a:t>one</a:t>
            </a:r>
            <a:r>
              <a:rPr lang="ru-RU" sz="2000" i="1" smtClean="0"/>
              <a:t>-</a:t>
            </a:r>
            <a:r>
              <a:rPr lang="en-US" sz="2000" i="1" smtClean="0"/>
              <a:t>to</a:t>
            </a:r>
            <a:r>
              <a:rPr lang="ru-RU" sz="2000" i="1" smtClean="0"/>
              <a:t>-</a:t>
            </a:r>
            <a:r>
              <a:rPr lang="en-US" sz="2000" i="1" smtClean="0"/>
              <a:t>all personalized communication</a:t>
            </a:r>
            <a:r>
              <a:rPr lang="en-US" sz="2000" smtClean="0"/>
              <a:t> or </a:t>
            </a:r>
            <a:r>
              <a:rPr lang="en-US" sz="2000" i="1" smtClean="0"/>
              <a:t>single</a:t>
            </a:r>
            <a:r>
              <a:rPr lang="ru-RU" sz="2000" i="1" smtClean="0"/>
              <a:t>-</a:t>
            </a:r>
            <a:r>
              <a:rPr lang="en-US" sz="2000" i="1" smtClean="0"/>
              <a:t>node scatter</a:t>
            </a:r>
            <a:r>
              <a:rPr lang="ru-RU" sz="2000" smtClean="0"/>
              <a:t>). </a:t>
            </a:r>
            <a:endParaRPr lang="en-US" sz="2000" smtClean="0"/>
          </a:p>
          <a:p>
            <a:pPr>
              <a:spcBef>
                <a:spcPct val="50000"/>
              </a:spcBef>
              <a:buFont typeface="Wingdings" pitchFamily="2" charset="2"/>
              <a:buNone/>
            </a:pPr>
            <a:r>
              <a:rPr lang="en-US" sz="2000" smtClean="0"/>
              <a:t>	</a:t>
            </a:r>
            <a:r>
              <a:rPr lang="ru-RU" sz="2000" smtClean="0"/>
              <a:t>Двойственная операция передачи для данного типа взаимодействия процессоров – обобщенный прием сообщений (</a:t>
            </a:r>
            <a:r>
              <a:rPr lang="ru-RU" sz="2000" i="1" smtClean="0"/>
              <a:t>single-node gather</a:t>
            </a:r>
            <a:r>
              <a:rPr lang="ru-RU" sz="2000" smtClean="0"/>
              <a:t>) на одном процессоре от всех остальных процессоров сети (отличие данной операции от ранее рассмотренной процедуры сборки данных на одном процессоре (</a:t>
            </a:r>
            <a:r>
              <a:rPr lang="en-US" sz="2000" i="1" smtClean="0"/>
              <a:t>single</a:t>
            </a:r>
            <a:r>
              <a:rPr lang="ru-RU" sz="2000" i="1" smtClean="0"/>
              <a:t>-</a:t>
            </a:r>
            <a:r>
              <a:rPr lang="en-US" sz="2000" i="1" smtClean="0"/>
              <a:t>node accumulation</a:t>
            </a:r>
            <a:r>
              <a:rPr lang="ru-RU" sz="2000" smtClean="0"/>
              <a:t>) состоит в том, что обобщенная операция сборки не предполагает какого-либо взаимодействия сообщений (типа редукции) в процессе передачи данных).</a:t>
            </a:r>
          </a:p>
        </p:txBody>
      </p:sp>
      <p:sp>
        <p:nvSpPr>
          <p:cNvPr id="56324"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6325"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6326"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56327"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6328"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6329"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Rectangle 13"/>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5364"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одного процессора всем остальным процессорам сети…</a:t>
            </a:r>
            <a:endParaRPr lang="en-US" sz="2400" b="1" smtClean="0"/>
          </a:p>
          <a:p>
            <a:pPr>
              <a:spcBef>
                <a:spcPct val="50000"/>
              </a:spcBef>
              <a:buFont typeface="Wingdings" pitchFamily="2" charset="2"/>
              <a:buNone/>
            </a:pPr>
            <a:r>
              <a:rPr lang="ru-RU" sz="1800" smtClean="0"/>
              <a:t>	</a:t>
            </a:r>
            <a:r>
              <a:rPr lang="ru-RU" sz="2400" smtClean="0"/>
              <a:t>Трудоемкость операции обобщенной рассылки сопоставима со сложностью выполнения процедуры множественной передачи данных. Процессор-инициатор рассылки посылает каждому процессору сети сообщение размера </a:t>
            </a:r>
            <a:r>
              <a:rPr lang="en-US" sz="2400" i="1" smtClean="0"/>
              <a:t>m</a:t>
            </a:r>
            <a:r>
              <a:rPr lang="ru-RU" sz="2400" smtClean="0"/>
              <a:t>  и, тем самым, нижняя оценка длительности выполнения операции характеризуется величиной </a:t>
            </a:r>
          </a:p>
        </p:txBody>
      </p:sp>
      <p:sp>
        <p:nvSpPr>
          <p:cNvPr id="15365"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5366"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5367"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5368"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5369"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5370"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5371"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5362" name="Object 10"/>
          <p:cNvGraphicFramePr>
            <a:graphicFrameLocks noChangeAspect="1"/>
          </p:cNvGraphicFramePr>
          <p:nvPr/>
        </p:nvGraphicFramePr>
        <p:xfrm>
          <a:off x="4232275" y="4508500"/>
          <a:ext cx="1366838" cy="455613"/>
        </p:xfrm>
        <a:graphic>
          <a:graphicData uri="http://schemas.openxmlformats.org/presentationml/2006/ole">
            <p:oleObj spid="_x0000_s15362" name="Формула" r:id="rId3" imgW="571252" imgH="190417"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7" name="Rectangle 15"/>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6388" name="Rectangle 3"/>
          <p:cNvSpPr>
            <a:spLocks noGrp="1" noChangeArrowheads="1"/>
          </p:cNvSpPr>
          <p:nvPr>
            <p:ph idx="1"/>
          </p:nvPr>
        </p:nvSpPr>
        <p:spPr>
          <a:xfrm>
            <a:off x="495300" y="1052513"/>
            <a:ext cx="8915400" cy="4895850"/>
          </a:xfrm>
        </p:spPr>
        <p:txBody>
          <a:bodyPr/>
          <a:lstStyle/>
          <a:p>
            <a:pPr>
              <a:lnSpc>
                <a:spcPct val="90000"/>
              </a:lnSpc>
            </a:pPr>
            <a:r>
              <a:rPr lang="ru-RU" sz="2400" b="1" smtClean="0"/>
              <a:t>Обобщенная передача данных от одного процессора всем остальным процессорам сети</a:t>
            </a:r>
            <a:r>
              <a:rPr lang="en-US" sz="2400" b="1" smtClean="0"/>
              <a:t> (</a:t>
            </a:r>
            <a:r>
              <a:rPr lang="ru-RU" sz="2000" b="1" i="1" smtClean="0"/>
              <a:t>передача сообщений</a:t>
            </a:r>
            <a:r>
              <a:rPr lang="en-US" sz="2400" b="1" smtClean="0"/>
              <a:t>)</a:t>
            </a:r>
            <a:endParaRPr lang="ru-RU" sz="2400" b="1" smtClean="0"/>
          </a:p>
          <a:p>
            <a:pPr>
              <a:buFont typeface="Wingdings" pitchFamily="2" charset="2"/>
              <a:buNone/>
            </a:pPr>
            <a:r>
              <a:rPr lang="ru-RU" sz="2400" b="1" smtClean="0"/>
              <a:t>	Гиперкуб</a:t>
            </a:r>
            <a:r>
              <a:rPr lang="ru-RU" sz="2400" smtClean="0"/>
              <a:t> - процессор-инициатор рассылки передает половину своих сообщений одному из своих соседей (например, по первой размерности) – в результате, исходный гиперкуб становится разделенным на два гиперкуба половинного размера, в каждом из которых содержится ровно половина исходных данных. Далее действия по рассылке сообщений могут быть повторены и общее количество повторений определяется исходной размерностью гиперкуба. </a:t>
            </a:r>
            <a:endParaRPr lang="ru-RU" sz="1800" smtClean="0"/>
          </a:p>
        </p:txBody>
      </p:sp>
      <p:sp>
        <p:nvSpPr>
          <p:cNvPr id="16389"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6390"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6391"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6392"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6393"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6394"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6395"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6396" name="Rectangle 13"/>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6386" name="Object 12"/>
          <p:cNvGraphicFramePr>
            <a:graphicFrameLocks noChangeAspect="1"/>
          </p:cNvGraphicFramePr>
          <p:nvPr/>
        </p:nvGraphicFramePr>
        <p:xfrm>
          <a:off x="2720975" y="5084763"/>
          <a:ext cx="3816350" cy="519112"/>
        </p:xfrm>
        <a:graphic>
          <a:graphicData uri="http://schemas.openxmlformats.org/presentationml/2006/ole">
            <p:oleObj spid="_x0000_s16386" name="Формула" r:id="rId3" imgW="1397000" imgH="1905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5" name="Rectangle 16"/>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7347" name="Rectangle 3"/>
          <p:cNvSpPr>
            <a:spLocks noGrp="1" noChangeArrowheads="1"/>
          </p:cNvSpPr>
          <p:nvPr>
            <p:ph idx="1"/>
          </p:nvPr>
        </p:nvSpPr>
        <p:spPr>
          <a:xfrm>
            <a:off x="495300" y="1125538"/>
            <a:ext cx="8915400" cy="4895850"/>
          </a:xfrm>
        </p:spPr>
        <p:txBody>
          <a:bodyPr/>
          <a:lstStyle/>
          <a:p>
            <a:r>
              <a:rPr lang="ru-RU" sz="2400" b="1" smtClean="0"/>
              <a:t>Обобщенная передача данных от всех процессоров всем процессорам сети…</a:t>
            </a:r>
          </a:p>
          <a:p>
            <a:pPr>
              <a:buFont typeface="Wingdings" pitchFamily="2" charset="2"/>
              <a:buNone/>
            </a:pPr>
            <a:r>
              <a:rPr lang="ru-RU" sz="2400" b="1" smtClean="0"/>
              <a:t>	</a:t>
            </a:r>
            <a:r>
              <a:rPr lang="ru-RU" sz="2400" smtClean="0"/>
              <a:t>Обобщенная передача данных от всех процессоров всем процессорам сети (</a:t>
            </a:r>
            <a:r>
              <a:rPr lang="en-US" sz="2400" i="1" smtClean="0"/>
              <a:t>total exchange</a:t>
            </a:r>
            <a:r>
              <a:rPr lang="ru-RU" sz="2400" smtClean="0"/>
              <a:t>) представляет собой наиболее общий случай коммуникационных действий. Необходимость в выполнении подобных операций возникает в параллельных алгоритмах быстрого преобразования Фурье, транспонирования матриц и др.</a:t>
            </a:r>
          </a:p>
        </p:txBody>
      </p:sp>
      <p:sp>
        <p:nvSpPr>
          <p:cNvPr id="57348"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7349"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7350"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57351"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7352"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7353"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7354"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7355"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pic>
        <p:nvPicPr>
          <p:cNvPr id="57356" name="Picture 14"/>
          <p:cNvPicPr>
            <a:picLocks noChangeAspect="1" noChangeArrowheads="1"/>
          </p:cNvPicPr>
          <p:nvPr/>
        </p:nvPicPr>
        <p:blipFill>
          <a:blip r:embed="rId2" cstate="print"/>
          <a:srcRect/>
          <a:stretch>
            <a:fillRect/>
          </a:stretch>
        </p:blipFill>
        <p:spPr bwMode="auto">
          <a:xfrm>
            <a:off x="992188" y="4365625"/>
            <a:ext cx="76200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2" name="Rectangle 15"/>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7412"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всех процессоров всем процессорам сети (</a:t>
            </a:r>
            <a:r>
              <a:rPr lang="ru-RU" sz="2000" b="1" i="1" smtClean="0"/>
              <a:t>передача сообщений</a:t>
            </a:r>
            <a:r>
              <a:rPr lang="ru-RU" sz="2400" b="1" smtClean="0"/>
              <a:t>)…</a:t>
            </a:r>
          </a:p>
          <a:p>
            <a:pPr>
              <a:buFont typeface="Wingdings" pitchFamily="2" charset="2"/>
              <a:buNone/>
            </a:pPr>
            <a:r>
              <a:rPr lang="ru-RU" sz="2400" b="1" smtClean="0"/>
              <a:t>	</a:t>
            </a:r>
            <a:r>
              <a:rPr lang="ru-RU" sz="2000" b="1" i="1" smtClean="0"/>
              <a:t>Кольцевая топология</a:t>
            </a:r>
            <a:r>
              <a:rPr lang="ru-RU" sz="2000" b="1" smtClean="0"/>
              <a:t>. </a:t>
            </a:r>
            <a:endParaRPr lang="en-US" sz="2000" b="1" smtClean="0"/>
          </a:p>
          <a:p>
            <a:pPr>
              <a:buFont typeface="Wingdings" pitchFamily="2" charset="2"/>
              <a:buNone/>
            </a:pPr>
            <a:r>
              <a:rPr lang="en-US" sz="2000" b="1" smtClean="0"/>
              <a:t>	</a:t>
            </a:r>
            <a:r>
              <a:rPr lang="ru-RU" sz="2000" smtClean="0"/>
              <a:t>Каждый процессор производит передачу всех своих исходных сообщений своему соседу (в каком-либо выбранном направлении по кольцу). Далее процессоры осуществляют прием направленных к ним данных, затем среди принятой информации выбирают свои сообщения, после чего выполняет дальнейшую рассылку оставшейся части данных. </a:t>
            </a:r>
          </a:p>
          <a:p>
            <a:pPr>
              <a:buFont typeface="Wingdings" pitchFamily="2" charset="2"/>
              <a:buNone/>
            </a:pPr>
            <a:r>
              <a:rPr lang="ru-RU" sz="2000" smtClean="0"/>
              <a:t>	Длительность выполнения подобного набора передач данных оценивается при помощи выражения:</a:t>
            </a:r>
          </a:p>
          <a:p>
            <a:pPr>
              <a:buFont typeface="Wingdings" pitchFamily="2" charset="2"/>
              <a:buNone/>
            </a:pPr>
            <a:r>
              <a:rPr lang="ru-RU" sz="2400" b="1" smtClean="0"/>
              <a:t>	</a:t>
            </a:r>
          </a:p>
        </p:txBody>
      </p:sp>
      <p:sp>
        <p:nvSpPr>
          <p:cNvPr id="17413"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7414"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7415"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7416"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7417"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7418"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7419"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7420"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7421" name="Rectangle 13"/>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7410" name="Object 12"/>
          <p:cNvGraphicFramePr>
            <a:graphicFrameLocks noChangeAspect="1"/>
          </p:cNvGraphicFramePr>
          <p:nvPr/>
        </p:nvGraphicFramePr>
        <p:xfrm>
          <a:off x="3225800" y="5057775"/>
          <a:ext cx="3095625" cy="819150"/>
        </p:xfrm>
        <a:graphic>
          <a:graphicData uri="http://schemas.openxmlformats.org/presentationml/2006/ole">
            <p:oleObj spid="_x0000_s17410" name="Формула" r:id="rId3" imgW="1295400" imgH="3429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6" name="Rectangle 17"/>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8436"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всех процессоров всем процессорам сети (</a:t>
            </a:r>
            <a:r>
              <a:rPr lang="ru-RU" sz="2000" b="1" i="1" smtClean="0"/>
              <a:t>передача сообщений</a:t>
            </a:r>
            <a:r>
              <a:rPr lang="ru-RU" sz="2400" b="1" smtClean="0"/>
              <a:t>)…</a:t>
            </a:r>
          </a:p>
          <a:p>
            <a:pPr>
              <a:buFont typeface="Wingdings" pitchFamily="2" charset="2"/>
              <a:buNone/>
            </a:pPr>
            <a:r>
              <a:rPr lang="ru-RU" sz="2400" b="1" smtClean="0"/>
              <a:t>	</a:t>
            </a:r>
            <a:r>
              <a:rPr lang="ru-RU" sz="2000" b="1" i="1" smtClean="0"/>
              <a:t>Решетка-тор</a:t>
            </a:r>
            <a:r>
              <a:rPr lang="ru-RU" sz="2000" b="1" smtClean="0"/>
              <a:t>. </a:t>
            </a:r>
            <a:endParaRPr lang="en-US" sz="2000" b="1" smtClean="0"/>
          </a:p>
          <a:p>
            <a:pPr>
              <a:buFont typeface="Wingdings" pitchFamily="2" charset="2"/>
              <a:buNone/>
            </a:pPr>
            <a:r>
              <a:rPr lang="en-US" sz="2000" b="1" smtClean="0"/>
              <a:t>	</a:t>
            </a:r>
            <a:r>
              <a:rPr lang="ru-RU" sz="2000" smtClean="0"/>
              <a:t>На первом этапе организуется передача сообщений раздельно по всем процессорам сети, располагающимся на одних и тех же горизонталях решетки (каждому процессору по горизонтали передаются только те исходные сообщения, что должны быть направлены процессорам соответствующей вертикали решетки); после завершения этапа на каждом процессоре собираются </a:t>
            </a:r>
            <a:r>
              <a:rPr lang="en-US" sz="2000" i="1" smtClean="0"/>
              <a:t>p</a:t>
            </a:r>
            <a:r>
              <a:rPr lang="ru-RU" sz="2000" smtClean="0"/>
              <a:t> сообщений, предназначенных для рассылки по одной из вертикалей решетки. На втором этапе рассылка данных выполняется по процессорам сети, образующим вертикали решетки. </a:t>
            </a:r>
          </a:p>
          <a:p>
            <a:pPr>
              <a:buFont typeface="Wingdings" pitchFamily="2" charset="2"/>
              <a:buNone/>
            </a:pPr>
            <a:r>
              <a:rPr lang="ru-RU" sz="2000" smtClean="0"/>
              <a:t>	Общая длительность всех операций рассылок определяется соотношением</a:t>
            </a:r>
          </a:p>
        </p:txBody>
      </p:sp>
      <p:sp>
        <p:nvSpPr>
          <p:cNvPr id="1843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8438"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8439"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8440"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8441"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8442"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8443"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8444"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8445"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graphicFrame>
        <p:nvGraphicFramePr>
          <p:cNvPr id="18434" name="Object 14"/>
          <p:cNvGraphicFramePr>
            <a:graphicFrameLocks noChangeAspect="1"/>
          </p:cNvGraphicFramePr>
          <p:nvPr/>
        </p:nvGraphicFramePr>
        <p:xfrm>
          <a:off x="2865438" y="5589588"/>
          <a:ext cx="3240087" cy="566737"/>
        </p:xfrm>
        <a:graphic>
          <a:graphicData uri="http://schemas.openxmlformats.org/presentationml/2006/ole">
            <p:oleObj spid="_x0000_s18434" name="Формула" r:id="rId3" imgW="1358310" imgH="241195"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1" name="Rectangle 17"/>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19460"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всех процессоров всем процессорам сети (</a:t>
            </a:r>
            <a:r>
              <a:rPr lang="ru-RU" sz="2000" b="1" i="1" smtClean="0"/>
              <a:t>передача сообщений</a:t>
            </a:r>
            <a:r>
              <a:rPr lang="ru-RU" sz="2400" b="1" smtClean="0"/>
              <a:t>)…</a:t>
            </a:r>
          </a:p>
          <a:p>
            <a:pPr>
              <a:buFont typeface="Wingdings" pitchFamily="2" charset="2"/>
              <a:buNone/>
            </a:pPr>
            <a:r>
              <a:rPr lang="ru-RU" sz="2400" b="1" smtClean="0"/>
              <a:t>	</a:t>
            </a:r>
            <a:r>
              <a:rPr lang="ru-RU" sz="2000" b="1" i="1" smtClean="0"/>
              <a:t>Гиперкуб</a:t>
            </a:r>
            <a:r>
              <a:rPr lang="ru-RU" sz="2000" b="1" smtClean="0"/>
              <a:t>. </a:t>
            </a:r>
            <a:endParaRPr lang="en-US" sz="2000" b="1" smtClean="0"/>
          </a:p>
          <a:p>
            <a:pPr>
              <a:buFont typeface="Wingdings" pitchFamily="2" charset="2"/>
              <a:buNone/>
            </a:pPr>
            <a:r>
              <a:rPr lang="en-US" sz="2000" b="1" smtClean="0"/>
              <a:t>	</a:t>
            </a:r>
            <a:r>
              <a:rPr lang="ru-RU" sz="2000" smtClean="0"/>
              <a:t>На каждом этапе </a:t>
            </a:r>
            <a:r>
              <a:rPr lang="en-US" sz="2000" i="1" smtClean="0"/>
              <a:t>i</a:t>
            </a:r>
            <a:r>
              <a:rPr lang="ru-RU" sz="2000" i="1" smtClean="0"/>
              <a:t>,</a:t>
            </a:r>
            <a:r>
              <a:rPr lang="ru-RU" sz="2000" smtClean="0"/>
              <a:t> </a:t>
            </a:r>
            <a:r>
              <a:rPr lang="ru-RU" sz="2000" i="1" smtClean="0"/>
              <a:t>1</a:t>
            </a:r>
            <a:r>
              <a:rPr lang="ru-RU" sz="2000" i="1" smtClean="0">
                <a:sym typeface="Symbol" pitchFamily="18" charset="2"/>
              </a:rPr>
              <a:t></a:t>
            </a:r>
            <a:r>
              <a:rPr lang="en-US" sz="2000" i="1" smtClean="0"/>
              <a:t> i</a:t>
            </a:r>
            <a:r>
              <a:rPr lang="en-US" sz="2000" i="1" smtClean="0">
                <a:sym typeface="Symbol" pitchFamily="18" charset="2"/>
              </a:rPr>
              <a:t></a:t>
            </a:r>
            <a:r>
              <a:rPr lang="ru-RU" sz="2000" i="1" smtClean="0">
                <a:sym typeface="Symbol" pitchFamily="18" charset="2"/>
              </a:rPr>
              <a:t> </a:t>
            </a:r>
            <a:r>
              <a:rPr lang="en-US" sz="2000" i="1" smtClean="0"/>
              <a:t>N</a:t>
            </a:r>
            <a:r>
              <a:rPr lang="ru-RU" sz="2000" smtClean="0"/>
              <a:t>, выполнения алгоритма функционируют все процессоры сети, которые обмениваются своими данными со своими соседями по </a:t>
            </a:r>
            <a:r>
              <a:rPr lang="en-US" sz="2000" i="1" smtClean="0"/>
              <a:t>i</a:t>
            </a:r>
            <a:r>
              <a:rPr lang="ru-RU" sz="2000" smtClean="0"/>
              <a:t>  размерности и формируют объединенные сообщения. При организации взаимодействия двух соседей канал связи между ними рассматривается как связующий элемент двух равных по размеру подгиперкубов исходного гиперкуба, и каждый процессор пары посылает другому процессору только те сообщения, что предназначены для процессоров соседнего подгиперкуба. </a:t>
            </a:r>
          </a:p>
          <a:p>
            <a:pPr>
              <a:buFont typeface="Wingdings" pitchFamily="2" charset="2"/>
              <a:buNone/>
            </a:pPr>
            <a:r>
              <a:rPr lang="ru-RU" sz="2000" smtClean="0"/>
              <a:t>	Время операции рассылки может быть получено при помощи выражения:</a:t>
            </a:r>
          </a:p>
        </p:txBody>
      </p:sp>
      <p:sp>
        <p:nvSpPr>
          <p:cNvPr id="19461"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19462"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9463"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19464"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9465"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19466"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9467"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9468"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19469"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19470" name="Rectangle 15"/>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graphicFrame>
        <p:nvGraphicFramePr>
          <p:cNvPr id="19458" name="Object 14"/>
          <p:cNvGraphicFramePr>
            <a:graphicFrameLocks noChangeAspect="1"/>
          </p:cNvGraphicFramePr>
          <p:nvPr/>
        </p:nvGraphicFramePr>
        <p:xfrm>
          <a:off x="3081338" y="5373688"/>
          <a:ext cx="2663825" cy="671512"/>
        </p:xfrm>
        <a:graphic>
          <a:graphicData uri="http://schemas.openxmlformats.org/presentationml/2006/ole">
            <p:oleObj spid="_x0000_s19458" name="Формула" r:id="rId3" imgW="1320227" imgH="330057"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5" name="Rectangle 18"/>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20484" name="Rectangle 3"/>
          <p:cNvSpPr>
            <a:spLocks noGrp="1" noChangeArrowheads="1"/>
          </p:cNvSpPr>
          <p:nvPr>
            <p:ph idx="1"/>
          </p:nvPr>
        </p:nvSpPr>
        <p:spPr>
          <a:xfrm>
            <a:off x="495300" y="1196975"/>
            <a:ext cx="8915400" cy="4895850"/>
          </a:xfrm>
        </p:spPr>
        <p:txBody>
          <a:bodyPr/>
          <a:lstStyle/>
          <a:p>
            <a:r>
              <a:rPr lang="ru-RU" sz="2400" b="1" smtClean="0"/>
              <a:t>Обобщенная передача данных от всех процессоров всем процессорам сети (передача пакетов)</a:t>
            </a:r>
          </a:p>
          <a:p>
            <a:pPr>
              <a:buFont typeface="Wingdings" pitchFamily="2" charset="2"/>
              <a:buNone/>
            </a:pPr>
            <a:r>
              <a:rPr lang="ru-RU" sz="2400" b="1" smtClean="0"/>
              <a:t>	</a:t>
            </a:r>
            <a:r>
              <a:rPr lang="ru-RU" sz="2000" smtClean="0"/>
              <a:t>Применение метода передачи пакетов не приводит к улучшению временных характеристик для операции обобщенной множественной рассылки. </a:t>
            </a:r>
          </a:p>
          <a:p>
            <a:pPr>
              <a:buFont typeface="Wingdings" pitchFamily="2" charset="2"/>
              <a:buNone/>
            </a:pPr>
            <a:r>
              <a:rPr lang="ru-RU" sz="2000" smtClean="0"/>
              <a:t>	</a:t>
            </a:r>
            <a:r>
              <a:rPr lang="ru-RU" sz="2000" b="1" i="1" smtClean="0"/>
              <a:t>Гиперкуб</a:t>
            </a:r>
            <a:r>
              <a:rPr lang="ru-RU" sz="2000" b="1" smtClean="0"/>
              <a:t>.</a:t>
            </a:r>
            <a:r>
              <a:rPr lang="ru-RU" sz="2400" smtClean="0"/>
              <a:t> </a:t>
            </a:r>
            <a:r>
              <a:rPr lang="ru-RU" sz="2000" smtClean="0"/>
              <a:t>В этом случае рассылка может быть выполнена за </a:t>
            </a:r>
            <a:r>
              <a:rPr lang="en-US" sz="2000" i="1" smtClean="0"/>
              <a:t>p</a:t>
            </a:r>
            <a:r>
              <a:rPr lang="ru-RU" sz="2000" i="1" smtClean="0"/>
              <a:t>-1</a:t>
            </a:r>
            <a:r>
              <a:rPr lang="ru-RU" sz="2000" smtClean="0"/>
              <a:t> последовательных итераций. На каждой итерации все процессоры разбиваются на взаимодействующие пары процессоров, причем это разбиение на пары может быть выполнено таким образом, чтобы передаваемые между разными парами сообщения не использовали одни и те же пути передачи данных. </a:t>
            </a:r>
          </a:p>
          <a:p>
            <a:pPr>
              <a:buFont typeface="Wingdings" pitchFamily="2" charset="2"/>
              <a:buNone/>
            </a:pPr>
            <a:r>
              <a:rPr lang="ru-RU" sz="2000" smtClean="0"/>
              <a:t>	Как результат, общая длительность операции обобщенной рассылки может быть определена в соответствии с выражением:</a:t>
            </a:r>
          </a:p>
        </p:txBody>
      </p:sp>
      <p:sp>
        <p:nvSpPr>
          <p:cNvPr id="20485"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0486"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0487"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20488"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0489"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0490"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0491"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0492"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0493"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20494"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graphicFrame>
        <p:nvGraphicFramePr>
          <p:cNvPr id="20482" name="Object 15"/>
          <p:cNvGraphicFramePr>
            <a:graphicFrameLocks noChangeAspect="1"/>
          </p:cNvGraphicFramePr>
          <p:nvPr/>
        </p:nvGraphicFramePr>
        <p:xfrm>
          <a:off x="2503488" y="5635625"/>
          <a:ext cx="3744912" cy="668338"/>
        </p:xfrm>
        <a:graphic>
          <a:graphicData uri="http://schemas.openxmlformats.org/presentationml/2006/ole">
            <p:oleObj spid="_x0000_s20482" name="Формула" r:id="rId3" imgW="1866900" imgH="3302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1" name="Rectangle 17"/>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58371" name="Rectangle 3"/>
          <p:cNvSpPr>
            <a:spLocks noGrp="1" noChangeArrowheads="1"/>
          </p:cNvSpPr>
          <p:nvPr>
            <p:ph idx="1"/>
          </p:nvPr>
        </p:nvSpPr>
        <p:spPr>
          <a:xfrm>
            <a:off x="495300" y="1196975"/>
            <a:ext cx="8915400" cy="4895850"/>
          </a:xfrm>
        </p:spPr>
        <p:txBody>
          <a:bodyPr/>
          <a:lstStyle/>
          <a:p>
            <a:r>
              <a:rPr lang="ru-RU" sz="2400" b="1" smtClean="0"/>
              <a:t>Циклический сдвиг…</a:t>
            </a:r>
          </a:p>
          <a:p>
            <a:pPr>
              <a:buFont typeface="Wingdings" pitchFamily="2" charset="2"/>
              <a:buNone/>
            </a:pPr>
            <a:r>
              <a:rPr lang="ru-RU" sz="2400" smtClean="0"/>
              <a:t>	Частный случай обобщенной множественной рассылки есть процедура перестановки (</a:t>
            </a:r>
            <a:r>
              <a:rPr lang="ru-RU" sz="2400" i="1" smtClean="0"/>
              <a:t>permutation</a:t>
            </a:r>
            <a:r>
              <a:rPr lang="ru-RU" sz="2400" smtClean="0"/>
              <a:t>), представляющая собой операцию перераспределения информации между процессорами сети, в которой каждый процессор передает сообщение определенному неким способом другому процессору сети. Конкретный вариант перестановки – </a:t>
            </a:r>
            <a:r>
              <a:rPr lang="ru-RU" sz="2400" i="1" smtClean="0"/>
              <a:t>циклический </a:t>
            </a:r>
            <a:r>
              <a:rPr lang="en-US" sz="2400" i="1" smtClean="0"/>
              <a:t>q</a:t>
            </a:r>
            <a:r>
              <a:rPr lang="ru-RU" sz="2400" i="1" smtClean="0"/>
              <a:t>-сдвиг</a:t>
            </a:r>
            <a:r>
              <a:rPr lang="ru-RU" sz="2400" smtClean="0"/>
              <a:t> (</a:t>
            </a:r>
            <a:r>
              <a:rPr lang="ru-RU" sz="2400" i="1" smtClean="0"/>
              <a:t>cirlular </a:t>
            </a:r>
            <a:r>
              <a:rPr lang="en-US" sz="2400" i="1" smtClean="0"/>
              <a:t>q</a:t>
            </a:r>
            <a:r>
              <a:rPr lang="ru-RU" sz="2400" i="1" smtClean="0"/>
              <a:t>-shift</a:t>
            </a:r>
            <a:r>
              <a:rPr lang="ru-RU" sz="2400" smtClean="0"/>
              <a:t>), при котором каждый процессор </a:t>
            </a:r>
            <a:r>
              <a:rPr lang="en-US" sz="2400" i="1" smtClean="0"/>
              <a:t>i</a:t>
            </a:r>
            <a:r>
              <a:rPr lang="ru-RU" sz="2400" i="1" smtClean="0"/>
              <a:t>,</a:t>
            </a:r>
            <a:r>
              <a:rPr lang="ru-RU" sz="2400" smtClean="0"/>
              <a:t> </a:t>
            </a:r>
            <a:r>
              <a:rPr lang="ru-RU" sz="2400" i="1" smtClean="0"/>
              <a:t>1</a:t>
            </a:r>
            <a:r>
              <a:rPr lang="ru-RU" sz="2400" i="1" smtClean="0">
                <a:sym typeface="Symbol" pitchFamily="18" charset="2"/>
              </a:rPr>
              <a:t></a:t>
            </a:r>
            <a:r>
              <a:rPr lang="en-US" sz="2400" i="1" smtClean="0"/>
              <a:t> i</a:t>
            </a:r>
            <a:r>
              <a:rPr lang="en-US" sz="2400" i="1" smtClean="0">
                <a:sym typeface="Symbol" pitchFamily="18" charset="2"/>
              </a:rPr>
              <a:t></a:t>
            </a:r>
            <a:r>
              <a:rPr lang="ru-RU" sz="2400" i="1" smtClean="0">
                <a:sym typeface="Symbol" pitchFamily="18" charset="2"/>
              </a:rPr>
              <a:t> </a:t>
            </a:r>
            <a:r>
              <a:rPr lang="en-US" sz="2400" i="1" smtClean="0"/>
              <a:t>N</a:t>
            </a:r>
            <a:r>
              <a:rPr lang="ru-RU" sz="2400" smtClean="0"/>
              <a:t>, передает данные процессору с номером </a:t>
            </a:r>
            <a:r>
              <a:rPr lang="en-US" sz="2400" i="1" smtClean="0"/>
              <a:t>( i + q ) mod p</a:t>
            </a:r>
            <a:r>
              <a:rPr lang="ru-RU" sz="2400" smtClean="0"/>
              <a:t>. Подобная операция сдвига используется, например, при организации матричных вычислений.</a:t>
            </a:r>
          </a:p>
        </p:txBody>
      </p:sp>
      <p:sp>
        <p:nvSpPr>
          <p:cNvPr id="5837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837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8374"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58375"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8376"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8377"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8378"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8379"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58380"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58381"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58382" name="Rectangle 14"/>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Rectangle 18"/>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21511" name="Rectangle 3"/>
          <p:cNvSpPr>
            <a:spLocks noGrp="1" noChangeArrowheads="1"/>
          </p:cNvSpPr>
          <p:nvPr>
            <p:ph idx="1"/>
          </p:nvPr>
        </p:nvSpPr>
        <p:spPr>
          <a:xfrm>
            <a:off x="495300" y="1196975"/>
            <a:ext cx="8915400" cy="4895850"/>
          </a:xfrm>
        </p:spPr>
        <p:txBody>
          <a:bodyPr/>
          <a:lstStyle/>
          <a:p>
            <a:r>
              <a:rPr lang="ru-RU" sz="2400" b="1" smtClean="0"/>
              <a:t>Циклический сдвиг (</a:t>
            </a:r>
            <a:r>
              <a:rPr lang="ru-RU" sz="2000" b="1" i="1" smtClean="0"/>
              <a:t>передача сообщений</a:t>
            </a:r>
            <a:r>
              <a:rPr lang="ru-RU" sz="2400" b="1" smtClean="0"/>
              <a:t>)…</a:t>
            </a:r>
          </a:p>
          <a:p>
            <a:pPr>
              <a:buFont typeface="Wingdings" pitchFamily="2" charset="2"/>
              <a:buNone/>
            </a:pPr>
            <a:r>
              <a:rPr lang="ru-RU" sz="2400" smtClean="0"/>
              <a:t>	</a:t>
            </a:r>
            <a:r>
              <a:rPr lang="ru-RU" sz="2000" b="1" i="1" smtClean="0"/>
              <a:t>Решетка-тор</a:t>
            </a:r>
            <a:r>
              <a:rPr lang="ru-RU" sz="2000" b="1" smtClean="0"/>
              <a:t>.</a:t>
            </a:r>
            <a:r>
              <a:rPr lang="ru-RU" sz="2000" smtClean="0"/>
              <a:t> </a:t>
            </a:r>
            <a:endParaRPr lang="en-US" sz="2000" smtClean="0"/>
          </a:p>
          <a:p>
            <a:pPr>
              <a:spcBef>
                <a:spcPct val="40000"/>
              </a:spcBef>
              <a:buFont typeface="Wingdings" pitchFamily="2" charset="2"/>
              <a:buNone/>
            </a:pPr>
            <a:r>
              <a:rPr lang="en-US" sz="2000" smtClean="0"/>
              <a:t>	</a:t>
            </a:r>
            <a:r>
              <a:rPr lang="ru-RU" sz="2000" smtClean="0"/>
              <a:t>Пусть процессоры перенумерованы по строкам решетки от </a:t>
            </a:r>
            <a:r>
              <a:rPr lang="ru-RU" sz="2000" i="1" smtClean="0"/>
              <a:t>0</a:t>
            </a:r>
            <a:r>
              <a:rPr lang="ru-RU" sz="2000" smtClean="0"/>
              <a:t> до </a:t>
            </a:r>
            <a:r>
              <a:rPr lang="en-US" sz="2000" i="1" smtClean="0"/>
              <a:t>p</a:t>
            </a:r>
            <a:r>
              <a:rPr lang="ru-RU" sz="2000" i="1" smtClean="0"/>
              <a:t>-1</a:t>
            </a:r>
            <a:r>
              <a:rPr lang="ru-RU" sz="2000" smtClean="0"/>
              <a:t>. На</a:t>
            </a:r>
            <a:endParaRPr lang="en-US" sz="2000" smtClean="0"/>
          </a:p>
          <a:p>
            <a:pPr>
              <a:spcBef>
                <a:spcPct val="40000"/>
              </a:spcBef>
              <a:buFont typeface="Wingdings" pitchFamily="2" charset="2"/>
              <a:buNone/>
            </a:pPr>
            <a:r>
              <a:rPr lang="en-US" sz="2000" smtClean="0"/>
              <a:t>    </a:t>
            </a:r>
            <a:r>
              <a:rPr lang="ru-RU" sz="2000" smtClean="0"/>
              <a:t> первом этапе организуется циклический сдвиг с шагом                  </a:t>
            </a:r>
            <a:r>
              <a:rPr lang="en-US" sz="2000" smtClean="0"/>
              <a:t>     </a:t>
            </a:r>
            <a:r>
              <a:rPr lang="ru-RU" sz="2000" smtClean="0"/>
              <a:t>по каждой строке в отдельности (если при реализации такого сдвига сообщения передаются через правые границы строк, то после выполнения каждой такой передачи необходимо осуществить компенсационный сдвиг вверх на 1 для процессоров первого столбца решетки). На втором этапе реализуется </a:t>
            </a:r>
            <a:endParaRPr lang="en-US" sz="2000" smtClean="0"/>
          </a:p>
          <a:p>
            <a:pPr>
              <a:spcBef>
                <a:spcPct val="40000"/>
              </a:spcBef>
              <a:buFont typeface="Wingdings" pitchFamily="2" charset="2"/>
              <a:buNone/>
            </a:pPr>
            <a:r>
              <a:rPr lang="ru-RU" sz="2000" smtClean="0"/>
              <a:t>циклический сдвиг вверх с шагом</a:t>
            </a:r>
            <a:r>
              <a:rPr lang="en-US" sz="2000" smtClean="0"/>
              <a:t>   </a:t>
            </a:r>
            <a:r>
              <a:rPr lang="ru-RU" sz="2000" smtClean="0"/>
              <a:t> </a:t>
            </a:r>
            <a:r>
              <a:rPr lang="ru-RU" sz="2000" smtClean="0">
                <a:sym typeface="Symbol" pitchFamily="18" charset="2"/>
              </a:rPr>
              <a:t>       </a:t>
            </a:r>
            <a:r>
              <a:rPr lang="en-US" sz="2000" i="1" smtClean="0">
                <a:sym typeface="Symbol" pitchFamily="18" charset="2"/>
              </a:rPr>
              <a:t> </a:t>
            </a:r>
            <a:r>
              <a:rPr lang="ru-RU" sz="2000" i="1" smtClean="0">
                <a:sym typeface="Symbol" pitchFamily="18" charset="2"/>
              </a:rPr>
              <a:t>  </a:t>
            </a:r>
            <a:r>
              <a:rPr lang="en-US" sz="2000" i="1" smtClean="0">
                <a:sym typeface="Symbol" pitchFamily="18" charset="2"/>
              </a:rPr>
              <a:t>   </a:t>
            </a:r>
            <a:r>
              <a:rPr lang="ru-RU" sz="2000" smtClean="0">
                <a:sym typeface="Symbol" pitchFamily="18" charset="2"/>
              </a:rPr>
              <a:t></a:t>
            </a:r>
            <a:r>
              <a:rPr lang="en-US" sz="2000" smtClean="0">
                <a:sym typeface="Symbol" pitchFamily="18" charset="2"/>
              </a:rPr>
              <a:t> </a:t>
            </a:r>
            <a:r>
              <a:rPr lang="ru-RU" sz="2000" smtClean="0"/>
              <a:t> для каждого столбца решетки. </a:t>
            </a:r>
            <a:endParaRPr lang="en-US" sz="2000" smtClean="0"/>
          </a:p>
          <a:p>
            <a:pPr>
              <a:spcBef>
                <a:spcPct val="40000"/>
              </a:spcBef>
              <a:buFont typeface="Wingdings" pitchFamily="2" charset="2"/>
              <a:buNone/>
            </a:pPr>
            <a:r>
              <a:rPr lang="en-US" sz="2000" smtClean="0"/>
              <a:t>	</a:t>
            </a:r>
            <a:r>
              <a:rPr lang="ru-RU" sz="2000" smtClean="0"/>
              <a:t>Общая длительность всех операций рассылок определяется соотношением</a:t>
            </a:r>
          </a:p>
        </p:txBody>
      </p:sp>
      <p:sp>
        <p:nvSpPr>
          <p:cNvPr id="21512"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151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1514"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21515"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1516"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1517"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1518"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1519"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1520"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21521"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1522" name="Rectangle 14"/>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1523" name="Rectangle 16"/>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1506" name="Object 15"/>
          <p:cNvGraphicFramePr>
            <a:graphicFrameLocks noChangeAspect="1"/>
          </p:cNvGraphicFramePr>
          <p:nvPr/>
        </p:nvGraphicFramePr>
        <p:xfrm>
          <a:off x="2720975" y="5229225"/>
          <a:ext cx="3889375" cy="611188"/>
        </p:xfrm>
        <a:graphic>
          <a:graphicData uri="http://schemas.openxmlformats.org/presentationml/2006/ole">
            <p:oleObj spid="_x0000_s21506" name="Формула" r:id="rId3" imgW="1511300" imgH="241300" progId="Equation.3">
              <p:embed/>
            </p:oleObj>
          </a:graphicData>
        </a:graphic>
      </p:graphicFrame>
      <p:sp>
        <p:nvSpPr>
          <p:cNvPr id="21524" name="Rectangle 20"/>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21507" name="Object 19"/>
          <p:cNvGraphicFramePr>
            <a:graphicFrameLocks noChangeAspect="1"/>
          </p:cNvGraphicFramePr>
          <p:nvPr/>
        </p:nvGraphicFramePr>
        <p:xfrm>
          <a:off x="0" y="0"/>
          <a:ext cx="561975" cy="238125"/>
        </p:xfrm>
        <a:graphic>
          <a:graphicData uri="http://schemas.openxmlformats.org/presentationml/2006/ole">
            <p:oleObj spid="_x0000_s21507" name="Формула" r:id="rId4" imgW="558558" imgH="241195" progId="Equation.3">
              <p:embed/>
            </p:oleObj>
          </a:graphicData>
        </a:graphic>
      </p:graphicFrame>
      <p:sp>
        <p:nvSpPr>
          <p:cNvPr id="21525" name="Rectangle 22"/>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1508" name="Object 21"/>
          <p:cNvGraphicFramePr>
            <a:graphicFrameLocks noChangeAspect="1"/>
          </p:cNvGraphicFramePr>
          <p:nvPr/>
        </p:nvGraphicFramePr>
        <p:xfrm>
          <a:off x="6897688" y="2492375"/>
          <a:ext cx="1136650" cy="481013"/>
        </p:xfrm>
        <a:graphic>
          <a:graphicData uri="http://schemas.openxmlformats.org/presentationml/2006/ole">
            <p:oleObj spid="_x0000_s21508" name="Формула" r:id="rId5" imgW="558558" imgH="241195" progId="Equation.3">
              <p:embed/>
            </p:oleObj>
          </a:graphicData>
        </a:graphic>
      </p:graphicFrame>
      <p:sp>
        <p:nvSpPr>
          <p:cNvPr id="21526" name="Rectangle 24"/>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21509" name="Object 23"/>
          <p:cNvGraphicFramePr>
            <a:graphicFrameLocks noChangeAspect="1"/>
          </p:cNvGraphicFramePr>
          <p:nvPr/>
        </p:nvGraphicFramePr>
        <p:xfrm>
          <a:off x="4521200" y="4149725"/>
          <a:ext cx="785813" cy="503238"/>
        </p:xfrm>
        <a:graphic>
          <a:graphicData uri="http://schemas.openxmlformats.org/presentationml/2006/ole">
            <p:oleObj spid="_x0000_s21509" name="Формула" r:id="rId6" imgW="368300" imgH="2413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4"/>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3013" name="Rectangle 3"/>
          <p:cNvSpPr>
            <a:spLocks noGrp="1" noChangeArrowheads="1"/>
          </p:cNvSpPr>
          <p:nvPr>
            <p:ph idx="1"/>
          </p:nvPr>
        </p:nvSpPr>
        <p:spPr/>
        <p:txBody>
          <a:bodyPr rtlCol="0">
            <a:normAutofit fontScale="92500" lnSpcReduction="10000"/>
          </a:bodyPr>
          <a:lstStyle/>
          <a:p>
            <a:pPr fontAlgn="auto">
              <a:spcAft>
                <a:spcPts val="0"/>
              </a:spcAft>
              <a:defRPr/>
            </a:pPr>
            <a:r>
              <a:rPr lang="ru-RU" b="1" smtClean="0"/>
              <a:t>Алгоритмы маршрутизации</a:t>
            </a:r>
            <a:r>
              <a:rPr lang="ru-RU" smtClean="0"/>
              <a:t> определяют путь передачи данных от процессора-источника сообщения до процессора, к которому сообщение должно быть доставлено:</a:t>
            </a:r>
          </a:p>
          <a:p>
            <a:pPr lvl="1" fontAlgn="auto">
              <a:spcAft>
                <a:spcPts val="0"/>
              </a:spcAft>
              <a:defRPr/>
            </a:pPr>
            <a:r>
              <a:rPr lang="ru-RU" i="1" smtClean="0"/>
              <a:t>оптимальные</a:t>
            </a:r>
            <a:r>
              <a:rPr lang="ru-RU" smtClean="0"/>
              <a:t>, определяющие всегда наикратчайшие пути передачи данных, и </a:t>
            </a:r>
            <a:r>
              <a:rPr lang="ru-RU" i="1" smtClean="0"/>
              <a:t>неоптимальные </a:t>
            </a:r>
            <a:r>
              <a:rPr lang="ru-RU" smtClean="0"/>
              <a:t>алгоритмы маршрутизации,</a:t>
            </a:r>
            <a:endParaRPr lang="ru-RU" i="1" smtClean="0"/>
          </a:p>
          <a:p>
            <a:pPr lvl="1" fontAlgn="auto">
              <a:spcAft>
                <a:spcPts val="0"/>
              </a:spcAft>
              <a:defRPr/>
            </a:pPr>
            <a:r>
              <a:rPr lang="ru-RU" i="1" smtClean="0"/>
              <a:t>детерминированные</a:t>
            </a:r>
            <a:r>
              <a:rPr lang="ru-RU" smtClean="0"/>
              <a:t> и</a:t>
            </a:r>
            <a:r>
              <a:rPr lang="ru-RU" i="1" smtClean="0"/>
              <a:t> адаптивные </a:t>
            </a:r>
            <a:r>
              <a:rPr lang="ru-RU" smtClean="0"/>
              <a:t>методы выбора маршрутов (адаптивные алгоритмы определяют пути передачи данных в зависимости от существующей загрузки коммуникационных каналов).</a:t>
            </a:r>
          </a:p>
          <a:p>
            <a:pPr fontAlgn="auto">
              <a:spcAft>
                <a:spcPts val="0"/>
              </a:spcAft>
              <a:defRPr/>
            </a:pPr>
            <a:endParaRPr lang="ru-RU"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6" name="Rectangle 20"/>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22532" name="Rectangle 3"/>
          <p:cNvSpPr>
            <a:spLocks noGrp="1" noChangeArrowheads="1"/>
          </p:cNvSpPr>
          <p:nvPr>
            <p:ph idx="1"/>
          </p:nvPr>
        </p:nvSpPr>
        <p:spPr>
          <a:xfrm>
            <a:off x="495300" y="1196975"/>
            <a:ext cx="8915400" cy="4895850"/>
          </a:xfrm>
        </p:spPr>
        <p:txBody>
          <a:bodyPr/>
          <a:lstStyle/>
          <a:p>
            <a:r>
              <a:rPr lang="ru-RU" sz="2400" b="1" smtClean="0"/>
              <a:t>Циклический сдвиг (</a:t>
            </a:r>
            <a:r>
              <a:rPr lang="ru-RU" sz="2000" b="1" i="1" smtClean="0"/>
              <a:t>передача сообщений</a:t>
            </a:r>
            <a:r>
              <a:rPr lang="ru-RU" sz="2400" b="1" smtClean="0"/>
              <a:t>)…</a:t>
            </a:r>
          </a:p>
          <a:p>
            <a:pPr>
              <a:buFont typeface="Wingdings" pitchFamily="2" charset="2"/>
              <a:buNone/>
            </a:pPr>
            <a:r>
              <a:rPr lang="ru-RU" sz="2400" smtClean="0"/>
              <a:t>	</a:t>
            </a:r>
            <a:r>
              <a:rPr lang="ru-RU" sz="2000" b="1" i="1" smtClean="0"/>
              <a:t>Гиперкуб</a:t>
            </a:r>
            <a:r>
              <a:rPr lang="ru-RU" sz="2000" b="1" smtClean="0"/>
              <a:t>.</a:t>
            </a:r>
            <a:r>
              <a:rPr lang="ru-RU" sz="2000" smtClean="0"/>
              <a:t> </a:t>
            </a:r>
          </a:p>
          <a:p>
            <a:pPr>
              <a:buFont typeface="Wingdings" pitchFamily="2" charset="2"/>
              <a:buNone/>
            </a:pPr>
            <a:r>
              <a:rPr lang="ru-RU" sz="2000" smtClean="0"/>
              <a:t>	Алгоритм циклического сдвига может быть получен путем логического представления топологии гиперкуба в виде кольцевой структуры. </a:t>
            </a:r>
          </a:p>
          <a:p>
            <a:pPr>
              <a:buFont typeface="Wingdings" pitchFamily="2" charset="2"/>
              <a:buNone/>
            </a:pPr>
            <a:r>
              <a:rPr lang="ru-RU" sz="2400" smtClean="0"/>
              <a:t>	</a:t>
            </a:r>
            <a:r>
              <a:rPr lang="ru-RU" sz="2000" smtClean="0"/>
              <a:t>Необходимое соответствие может быть получено, например, при помощи известного кода Грея, который можно использовать для определения процессоров гиперкуба, соответствующих конкретным вершинам кольца. </a:t>
            </a:r>
            <a:endParaRPr lang="en-US" sz="2000" smtClean="0"/>
          </a:p>
        </p:txBody>
      </p:sp>
      <p:sp>
        <p:nvSpPr>
          <p:cNvPr id="22533"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2534"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2535"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22536"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2537"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2538"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2539"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2540"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2541"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22542"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2543" name="Rectangle 14"/>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2544" name="Rectangle 1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22545" name="Rectangle 18"/>
          <p:cNvSpPr>
            <a:spLocks noChangeArrowheads="1"/>
          </p:cNvSpPr>
          <p:nvPr/>
        </p:nvSpPr>
        <p:spPr bwMode="auto">
          <a:xfrm>
            <a:off x="0" y="2805113"/>
            <a:ext cx="9906000" cy="0"/>
          </a:xfrm>
          <a:prstGeom prst="rect">
            <a:avLst/>
          </a:prstGeom>
          <a:noFill/>
          <a:ln w="9525">
            <a:noFill/>
            <a:miter lim="800000"/>
            <a:headEnd/>
            <a:tailEnd/>
          </a:ln>
        </p:spPr>
        <p:txBody>
          <a:bodyPr wrap="none" anchor="ctr">
            <a:spAutoFit/>
          </a:bodyPr>
          <a:lstStyle/>
          <a:p>
            <a:endParaRPr lang="ru-RU"/>
          </a:p>
        </p:txBody>
      </p:sp>
      <p:graphicFrame>
        <p:nvGraphicFramePr>
          <p:cNvPr id="22530" name="Object 17"/>
          <p:cNvGraphicFramePr>
            <a:graphicFrameLocks noChangeAspect="1"/>
          </p:cNvGraphicFramePr>
          <p:nvPr/>
        </p:nvGraphicFramePr>
        <p:xfrm>
          <a:off x="3657600" y="3860800"/>
          <a:ext cx="1998663" cy="2447925"/>
        </p:xfrm>
        <a:graphic>
          <a:graphicData uri="http://schemas.openxmlformats.org/presentationml/2006/ole">
            <p:oleObj spid="_x0000_s22530" r:id="rId3" imgW="914400" imgH="914400" progId="CorelDraw.Graphic.7">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Rectangle 21"/>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23556" name="Rectangle 3"/>
          <p:cNvSpPr>
            <a:spLocks noGrp="1" noChangeArrowheads="1"/>
          </p:cNvSpPr>
          <p:nvPr>
            <p:ph idx="1"/>
          </p:nvPr>
        </p:nvSpPr>
        <p:spPr>
          <a:xfrm>
            <a:off x="495300" y="1196975"/>
            <a:ext cx="8915400" cy="4895850"/>
          </a:xfrm>
        </p:spPr>
        <p:txBody>
          <a:bodyPr/>
          <a:lstStyle/>
          <a:p>
            <a:r>
              <a:rPr lang="ru-RU" sz="2400" b="1" smtClean="0"/>
              <a:t>Циклический сдвиг (</a:t>
            </a:r>
            <a:r>
              <a:rPr lang="ru-RU" sz="2000" b="1" i="1" smtClean="0"/>
              <a:t>передача сообщений</a:t>
            </a:r>
            <a:r>
              <a:rPr lang="ru-RU" sz="2400" b="1" smtClean="0"/>
              <a:t>)</a:t>
            </a:r>
          </a:p>
          <a:p>
            <a:pPr>
              <a:buFont typeface="Wingdings" pitchFamily="2" charset="2"/>
              <a:buNone/>
            </a:pPr>
            <a:r>
              <a:rPr lang="ru-RU" sz="2400" smtClean="0"/>
              <a:t>	</a:t>
            </a:r>
            <a:r>
              <a:rPr lang="ru-RU" sz="2000" b="1" i="1" smtClean="0"/>
              <a:t>Гиперкуб</a:t>
            </a:r>
            <a:r>
              <a:rPr lang="ru-RU" sz="2000" b="1" smtClean="0"/>
              <a:t>.</a:t>
            </a:r>
            <a:r>
              <a:rPr lang="ru-RU" sz="2000" smtClean="0"/>
              <a:t> </a:t>
            </a:r>
          </a:p>
          <a:p>
            <a:pPr>
              <a:buFont typeface="Wingdings" pitchFamily="2" charset="2"/>
              <a:buNone/>
            </a:pPr>
            <a:r>
              <a:rPr lang="ru-RU" sz="2000" smtClean="0"/>
              <a:t>	Представим величину сдвига </a:t>
            </a:r>
            <a:r>
              <a:rPr lang="en-US" sz="2000" i="1" smtClean="0"/>
              <a:t>q</a:t>
            </a:r>
            <a:r>
              <a:rPr lang="ru-RU" sz="2000" smtClean="0"/>
              <a:t>  в виде двоичного кода. Количество ненулевых позиций кода определяет количество этапов в схеме реализации операции циклического сдвига. </a:t>
            </a:r>
          </a:p>
          <a:p>
            <a:pPr>
              <a:buFont typeface="Wingdings" pitchFamily="2" charset="2"/>
              <a:buNone/>
            </a:pPr>
            <a:r>
              <a:rPr lang="ru-RU" sz="2000" smtClean="0"/>
              <a:t>	На каждом этапе выполняется операция сдвига с величиной шага, определяемой наиболее старшей ненулевой позицией значения </a:t>
            </a:r>
            <a:r>
              <a:rPr lang="en-US" sz="2000" i="1" smtClean="0"/>
              <a:t>q</a:t>
            </a:r>
            <a:r>
              <a:rPr lang="ru-RU" sz="2000" smtClean="0"/>
              <a:t> (например, при исходной величине сдвига </a:t>
            </a:r>
            <a:r>
              <a:rPr lang="en-US" sz="2000" i="1" smtClean="0"/>
              <a:t>q</a:t>
            </a:r>
            <a:r>
              <a:rPr lang="ru-RU" sz="2000" i="1" smtClean="0"/>
              <a:t>=5=101</a:t>
            </a:r>
            <a:r>
              <a:rPr lang="ru-RU" sz="2000" i="1" baseline="-25000" smtClean="0"/>
              <a:t>2</a:t>
            </a:r>
            <a:r>
              <a:rPr lang="ru-RU" sz="2000" smtClean="0"/>
              <a:t>, на первом этапе выполняется сдвиг с шагом 4, на втором этапе шаг сдвига равен 1). Выполнение каждого этапа (кроме сдвига с шагом 1) состоит в передаче данных по пути, включающему две линии связи. </a:t>
            </a:r>
          </a:p>
          <a:p>
            <a:pPr>
              <a:buFont typeface="Wingdings" pitchFamily="2" charset="2"/>
              <a:buNone/>
            </a:pPr>
            <a:r>
              <a:rPr lang="ru-RU" sz="2000" smtClean="0"/>
              <a:t>	Как результат, верхняя оценка для длительности выполнения операции циклического сдвига определяется соотношением:</a:t>
            </a:r>
            <a:endParaRPr lang="en-US" sz="2000" smtClean="0"/>
          </a:p>
        </p:txBody>
      </p:sp>
      <p:sp>
        <p:nvSpPr>
          <p:cNvPr id="2355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3558"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3559"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23560"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3561"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3562"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3563"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3564"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3565"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23566"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3567" name="Rectangle 14"/>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3568" name="Rectangle 1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23569" name="Rectangle 16"/>
          <p:cNvSpPr>
            <a:spLocks noChangeArrowheads="1"/>
          </p:cNvSpPr>
          <p:nvPr/>
        </p:nvSpPr>
        <p:spPr bwMode="auto">
          <a:xfrm>
            <a:off x="0" y="2805113"/>
            <a:ext cx="9906000" cy="0"/>
          </a:xfrm>
          <a:prstGeom prst="rect">
            <a:avLst/>
          </a:prstGeom>
          <a:noFill/>
          <a:ln w="9525">
            <a:noFill/>
            <a:miter lim="800000"/>
            <a:headEnd/>
            <a:tailEnd/>
          </a:ln>
        </p:spPr>
        <p:txBody>
          <a:bodyPr wrap="none" anchor="ctr">
            <a:spAutoFit/>
          </a:bodyPr>
          <a:lstStyle/>
          <a:p>
            <a:endParaRPr lang="ru-RU"/>
          </a:p>
        </p:txBody>
      </p:sp>
      <p:sp>
        <p:nvSpPr>
          <p:cNvPr id="23570" name="Rectangle 1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3554" name="Object 18"/>
          <p:cNvGraphicFramePr>
            <a:graphicFrameLocks noChangeAspect="1"/>
          </p:cNvGraphicFramePr>
          <p:nvPr/>
        </p:nvGraphicFramePr>
        <p:xfrm>
          <a:off x="2936875" y="5661025"/>
          <a:ext cx="3816350" cy="498475"/>
        </p:xfrm>
        <a:graphic>
          <a:graphicData uri="http://schemas.openxmlformats.org/presentationml/2006/ole">
            <p:oleObj spid="_x0000_s23554" name="Формула" r:id="rId3" imgW="1459866" imgH="190417"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6" name="Rectangle 22"/>
          <p:cNvSpPr>
            <a:spLocks noGrp="1" noChangeArrowheads="1"/>
          </p:cNvSpPr>
          <p:nvPr>
            <p:ph type="title"/>
          </p:nvPr>
        </p:nvSpPr>
        <p:spPr>
          <a:xfrm>
            <a:off x="200025" y="203200"/>
            <a:ext cx="9705975" cy="561975"/>
          </a:xfrm>
        </p:spPr>
        <p:txBody>
          <a:bodyPr rtlCol="0">
            <a:normAutofit fontScale="90000"/>
          </a:bodyPr>
          <a:lstStyle/>
          <a:p>
            <a:pPr algn="l" fontAlgn="auto">
              <a:lnSpc>
                <a:spcPct val="80000"/>
              </a:lnSpc>
              <a:spcAft>
                <a:spcPts val="0"/>
              </a:spcAft>
              <a:defRPr/>
            </a:pPr>
            <a:r>
              <a:rPr lang="ru-RU" b="1" smtClean="0"/>
              <a:t>Анализ трудоемкости основных операций передачи данных</a:t>
            </a:r>
          </a:p>
        </p:txBody>
      </p:sp>
      <p:sp>
        <p:nvSpPr>
          <p:cNvPr id="24580" name="Rectangle 3"/>
          <p:cNvSpPr>
            <a:spLocks noGrp="1" noChangeArrowheads="1"/>
          </p:cNvSpPr>
          <p:nvPr>
            <p:ph idx="1"/>
          </p:nvPr>
        </p:nvSpPr>
        <p:spPr>
          <a:xfrm>
            <a:off x="495300" y="1052513"/>
            <a:ext cx="8915400" cy="4895850"/>
          </a:xfrm>
        </p:spPr>
        <p:txBody>
          <a:bodyPr/>
          <a:lstStyle/>
          <a:p>
            <a:r>
              <a:rPr lang="ru-RU" sz="2400" b="1" smtClean="0"/>
              <a:t>Циклический сдвиг (</a:t>
            </a:r>
            <a:r>
              <a:rPr lang="ru-RU" sz="2000" b="1" i="1" smtClean="0"/>
              <a:t>передача пакетов</a:t>
            </a:r>
            <a:r>
              <a:rPr lang="ru-RU" sz="2400" b="1" smtClean="0"/>
              <a:t>)</a:t>
            </a:r>
          </a:p>
          <a:p>
            <a:pPr>
              <a:buFont typeface="Wingdings" pitchFamily="2" charset="2"/>
              <a:buNone/>
            </a:pPr>
            <a:r>
              <a:rPr lang="ru-RU" sz="2000" smtClean="0"/>
              <a:t>	Использование пересылки пакетов может повысить эффективность выполнения операции циклического сдвига для топологии </a:t>
            </a:r>
            <a:r>
              <a:rPr lang="ru-RU" sz="2000" b="1" smtClean="0"/>
              <a:t>гиперкуб</a:t>
            </a:r>
            <a:r>
              <a:rPr lang="ru-RU" sz="2000" smtClean="0"/>
              <a:t>.</a:t>
            </a:r>
          </a:p>
          <a:p>
            <a:pPr>
              <a:buFont typeface="Wingdings" pitchFamily="2" charset="2"/>
              <a:buNone/>
            </a:pPr>
            <a:r>
              <a:rPr lang="ru-RU" sz="2000" smtClean="0"/>
              <a:t>	Реализация всех необходимых коммуникационных действий в этом случае может быть обеспечена путем отправления каждым процессором всех пересылаемых данных непосредственно процессорам назначения. </a:t>
            </a:r>
          </a:p>
          <a:p>
            <a:pPr>
              <a:buFont typeface="Wingdings" pitchFamily="2" charset="2"/>
              <a:buNone/>
            </a:pPr>
            <a:r>
              <a:rPr lang="ru-RU" sz="2000" smtClean="0"/>
              <a:t>	Использование метода покоординатной маршрутизации позволит избежать коллизий при использовании линий передачи данных.</a:t>
            </a:r>
          </a:p>
          <a:p>
            <a:pPr>
              <a:buFont typeface="Wingdings" pitchFamily="2" charset="2"/>
              <a:buNone/>
            </a:pPr>
            <a:r>
              <a:rPr lang="ru-RU" sz="2000" smtClean="0"/>
              <a:t>	Длина наибольшего пути при такой рассылке данных определяется как </a:t>
            </a:r>
            <a:r>
              <a:rPr lang="en-US" sz="2000" i="1" smtClean="0"/>
              <a:t>log</a:t>
            </a:r>
            <a:r>
              <a:rPr lang="en-US" sz="2000" i="1" baseline="-25000" smtClean="0"/>
              <a:t>2</a:t>
            </a:r>
            <a:r>
              <a:rPr lang="en-US" sz="2000" i="1" smtClean="0"/>
              <a:t>p-</a:t>
            </a:r>
            <a:r>
              <a:rPr lang="el-GR" sz="2000" i="1" smtClean="0"/>
              <a:t>γ</a:t>
            </a:r>
            <a:r>
              <a:rPr lang="en-US" sz="2000" i="1" smtClean="0"/>
              <a:t>(p)</a:t>
            </a:r>
            <a:r>
              <a:rPr lang="ru-RU" sz="2000" smtClean="0"/>
              <a:t> , где </a:t>
            </a:r>
            <a:r>
              <a:rPr lang="el-GR" sz="2000" i="1" smtClean="0"/>
              <a:t>γ</a:t>
            </a:r>
            <a:r>
              <a:rPr lang="en-US" sz="2000" i="1" smtClean="0"/>
              <a:t>(p)</a:t>
            </a:r>
            <a:r>
              <a:rPr lang="ru-RU" sz="2000" smtClean="0"/>
              <a:t> есть наибольшее целое значение </a:t>
            </a:r>
            <a:r>
              <a:rPr lang="ru-RU" sz="2000" i="1" smtClean="0"/>
              <a:t>j</a:t>
            </a:r>
            <a:r>
              <a:rPr lang="ru-RU" sz="2000" smtClean="0"/>
              <a:t>  такое, что </a:t>
            </a:r>
            <a:r>
              <a:rPr lang="ru-RU" sz="2000" i="1" smtClean="0"/>
              <a:t>2</a:t>
            </a:r>
            <a:r>
              <a:rPr lang="en-US" sz="2000" i="1" baseline="30000" smtClean="0"/>
              <a:t>j</a:t>
            </a:r>
            <a:r>
              <a:rPr lang="ru-RU" sz="2000" smtClean="0"/>
              <a:t> есть делитель величины сдвига </a:t>
            </a:r>
            <a:r>
              <a:rPr lang="en-US" sz="2000" i="1" smtClean="0"/>
              <a:t>q</a:t>
            </a:r>
            <a:r>
              <a:rPr lang="ru-RU" sz="2000" smtClean="0"/>
              <a:t>. </a:t>
            </a:r>
            <a:endParaRPr lang="en-US" sz="2000" smtClean="0"/>
          </a:p>
          <a:p>
            <a:pPr>
              <a:buFont typeface="Wingdings" pitchFamily="2" charset="2"/>
              <a:buNone/>
            </a:pPr>
            <a:r>
              <a:rPr lang="ru-RU" sz="2000" smtClean="0"/>
              <a:t>	Длительность операции циклического сдвига может быть определена при помощи выражения:</a:t>
            </a:r>
            <a:endParaRPr lang="en-US" sz="2000" smtClean="0"/>
          </a:p>
        </p:txBody>
      </p:sp>
      <p:sp>
        <p:nvSpPr>
          <p:cNvPr id="24581"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4582"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4583" name="Rectangle 6"/>
          <p:cNvSpPr>
            <a:spLocks noChangeArrowheads="1"/>
          </p:cNvSpPr>
          <p:nvPr/>
        </p:nvSpPr>
        <p:spPr bwMode="auto">
          <a:xfrm>
            <a:off x="0" y="3205163"/>
            <a:ext cx="9906000" cy="0"/>
          </a:xfrm>
          <a:prstGeom prst="rect">
            <a:avLst/>
          </a:prstGeom>
          <a:noFill/>
          <a:ln w="9525">
            <a:noFill/>
            <a:miter lim="800000"/>
            <a:headEnd/>
            <a:tailEnd/>
          </a:ln>
        </p:spPr>
        <p:txBody>
          <a:bodyPr wrap="none" anchor="ctr">
            <a:spAutoFit/>
          </a:bodyPr>
          <a:lstStyle/>
          <a:p>
            <a:endParaRPr lang="ru-RU"/>
          </a:p>
        </p:txBody>
      </p:sp>
      <p:sp>
        <p:nvSpPr>
          <p:cNvPr id="24584" name="Rectangle 7"/>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4585" name="Rectangle 8"/>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4586" name="Rectangle 9"/>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4587" name="Rectangle 1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4588" name="Rectangle 11"/>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4589" name="Rectangle 12"/>
          <p:cNvSpPr>
            <a:spLocks noChangeArrowheads="1"/>
          </p:cNvSpPr>
          <p:nvPr/>
        </p:nvSpPr>
        <p:spPr bwMode="auto">
          <a:xfrm>
            <a:off x="0" y="3257550"/>
            <a:ext cx="9906000" cy="0"/>
          </a:xfrm>
          <a:prstGeom prst="rect">
            <a:avLst/>
          </a:prstGeom>
          <a:noFill/>
          <a:ln w="9525">
            <a:noFill/>
            <a:miter lim="800000"/>
            <a:headEnd/>
            <a:tailEnd/>
          </a:ln>
        </p:spPr>
        <p:txBody>
          <a:bodyPr wrap="none" anchor="ctr">
            <a:spAutoFit/>
          </a:bodyPr>
          <a:lstStyle/>
          <a:p>
            <a:endParaRPr lang="ru-RU"/>
          </a:p>
        </p:txBody>
      </p:sp>
      <p:sp>
        <p:nvSpPr>
          <p:cNvPr id="24590" name="Rectangle 13"/>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4591" name="Rectangle 14"/>
          <p:cNvSpPr>
            <a:spLocks noChangeArrowheads="1"/>
          </p:cNvSpPr>
          <p:nvPr/>
        </p:nvSpPr>
        <p:spPr bwMode="auto">
          <a:xfrm>
            <a:off x="0" y="3262313"/>
            <a:ext cx="9906000" cy="0"/>
          </a:xfrm>
          <a:prstGeom prst="rect">
            <a:avLst/>
          </a:prstGeom>
          <a:noFill/>
          <a:ln w="9525">
            <a:noFill/>
            <a:miter lim="800000"/>
            <a:headEnd/>
            <a:tailEnd/>
          </a:ln>
        </p:spPr>
        <p:txBody>
          <a:bodyPr wrap="none" anchor="ctr">
            <a:spAutoFit/>
          </a:bodyPr>
          <a:lstStyle/>
          <a:p>
            <a:endParaRPr lang="ru-RU"/>
          </a:p>
        </p:txBody>
      </p:sp>
      <p:sp>
        <p:nvSpPr>
          <p:cNvPr id="24592" name="Rectangle 15"/>
          <p:cNvSpPr>
            <a:spLocks noChangeArrowheads="1"/>
          </p:cNvSpPr>
          <p:nvPr/>
        </p:nvSpPr>
        <p:spPr bwMode="auto">
          <a:xfrm>
            <a:off x="0" y="3309938"/>
            <a:ext cx="9906000" cy="0"/>
          </a:xfrm>
          <a:prstGeom prst="rect">
            <a:avLst/>
          </a:prstGeom>
          <a:noFill/>
          <a:ln w="9525">
            <a:noFill/>
            <a:miter lim="800000"/>
            <a:headEnd/>
            <a:tailEnd/>
          </a:ln>
        </p:spPr>
        <p:txBody>
          <a:bodyPr wrap="none" anchor="ctr">
            <a:spAutoFit/>
          </a:bodyPr>
          <a:lstStyle/>
          <a:p>
            <a:endParaRPr lang="ru-RU"/>
          </a:p>
        </p:txBody>
      </p:sp>
      <p:sp>
        <p:nvSpPr>
          <p:cNvPr id="24593" name="Rectangle 16"/>
          <p:cNvSpPr>
            <a:spLocks noChangeArrowheads="1"/>
          </p:cNvSpPr>
          <p:nvPr/>
        </p:nvSpPr>
        <p:spPr bwMode="auto">
          <a:xfrm>
            <a:off x="0" y="2805113"/>
            <a:ext cx="9906000" cy="0"/>
          </a:xfrm>
          <a:prstGeom prst="rect">
            <a:avLst/>
          </a:prstGeom>
          <a:noFill/>
          <a:ln w="9525">
            <a:noFill/>
            <a:miter lim="800000"/>
            <a:headEnd/>
            <a:tailEnd/>
          </a:ln>
        </p:spPr>
        <p:txBody>
          <a:bodyPr wrap="none" anchor="ctr">
            <a:spAutoFit/>
          </a:bodyPr>
          <a:lstStyle/>
          <a:p>
            <a:endParaRPr lang="ru-RU"/>
          </a:p>
        </p:txBody>
      </p:sp>
      <p:sp>
        <p:nvSpPr>
          <p:cNvPr id="24594" name="Rectangle 17"/>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24595" name="Rectangle 20"/>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4578" name="Object 19"/>
          <p:cNvGraphicFramePr>
            <a:graphicFrameLocks noChangeAspect="1"/>
          </p:cNvGraphicFramePr>
          <p:nvPr/>
        </p:nvGraphicFramePr>
        <p:xfrm>
          <a:off x="2865438" y="5740400"/>
          <a:ext cx="4392612" cy="496888"/>
        </p:xfrm>
        <a:graphic>
          <a:graphicData uri="http://schemas.openxmlformats.org/presentationml/2006/ole">
            <p:oleObj spid="_x0000_s24578" name="Формула" r:id="rId3" imgW="1689100" imgH="1905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sz="2800" b="1" smtClean="0"/>
              <a:t>Методы логического представления топологии коммуникационной среды…</a:t>
            </a:r>
          </a:p>
        </p:txBody>
      </p:sp>
      <p:sp>
        <p:nvSpPr>
          <p:cNvPr id="59395" name="Rectangle 3"/>
          <p:cNvSpPr>
            <a:spLocks noGrp="1" noChangeArrowheads="1"/>
          </p:cNvSpPr>
          <p:nvPr>
            <p:ph idx="1"/>
          </p:nvPr>
        </p:nvSpPr>
        <p:spPr>
          <a:xfrm>
            <a:off x="495300" y="1196975"/>
            <a:ext cx="8915400" cy="2808288"/>
          </a:xfrm>
        </p:spPr>
        <p:txBody>
          <a:bodyPr/>
          <a:lstStyle/>
          <a:p>
            <a:r>
              <a:rPr lang="en-US" sz="2400" smtClean="0"/>
              <a:t>P</a:t>
            </a:r>
            <a:r>
              <a:rPr lang="ru-RU" sz="2400" smtClean="0"/>
              <a:t>яд алгоритмов передачи данных допускает более простое изложение при использовании вполне определенных топологий сети межпроцессорных соединений </a:t>
            </a:r>
            <a:endParaRPr lang="en-US" sz="2400" smtClean="0"/>
          </a:p>
          <a:p>
            <a:r>
              <a:rPr lang="ru-RU" sz="2400" smtClean="0"/>
              <a:t>Многие методы коммуникации могут быть получены при помощи того или иного логического представления исследуемой топологии </a:t>
            </a:r>
            <a:endParaRPr lang="en-US" sz="2400" smtClean="0"/>
          </a:p>
        </p:txBody>
      </p:sp>
      <p:sp>
        <p:nvSpPr>
          <p:cNvPr id="59396"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59397" name="Text Box 20"/>
          <p:cNvSpPr txBox="1">
            <a:spLocks noChangeArrowheads="1"/>
          </p:cNvSpPr>
          <p:nvPr/>
        </p:nvSpPr>
        <p:spPr bwMode="auto">
          <a:xfrm>
            <a:off x="920750" y="4221163"/>
            <a:ext cx="8353425" cy="1552575"/>
          </a:xfrm>
          <a:prstGeom prst="rect">
            <a:avLst/>
          </a:prstGeom>
          <a:noFill/>
          <a:ln w="9525">
            <a:noFill/>
            <a:miter lim="800000"/>
            <a:headEnd/>
            <a:tailEnd/>
          </a:ln>
        </p:spPr>
        <p:txBody>
          <a:bodyPr>
            <a:spAutoFit/>
          </a:bodyPr>
          <a:lstStyle/>
          <a:p>
            <a:pPr algn="ctr">
              <a:spcBef>
                <a:spcPct val="20000"/>
              </a:spcBef>
              <a:buSzPct val="80000"/>
              <a:buFont typeface="Wingdings" pitchFamily="2" charset="2"/>
              <a:buNone/>
            </a:pPr>
            <a:r>
              <a:rPr lang="ru-RU" sz="2400" i="1"/>
              <a:t>Важным моментом при организации параллельных вычислений является возможность </a:t>
            </a:r>
            <a:r>
              <a:rPr lang="ru-RU" sz="2400" b="1" i="1"/>
              <a:t>логического представления</a:t>
            </a:r>
            <a:r>
              <a:rPr lang="ru-RU" sz="2400" i="1"/>
              <a:t> разнообразных топологий на основе имеющихся </a:t>
            </a:r>
            <a:r>
              <a:rPr lang="ru-RU" sz="2400" i="1">
                <a:latin typeface="Arial" pitchFamily="34" charset="0"/>
              </a:rPr>
              <a:t>(физических)</a:t>
            </a:r>
            <a:r>
              <a:rPr lang="ru-RU" sz="2400" i="1"/>
              <a:t> межпроцессорных структур</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Rectangle 7"/>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Методы логического представления топологии коммуникационной среды…</a:t>
            </a:r>
          </a:p>
        </p:txBody>
      </p:sp>
      <p:sp>
        <p:nvSpPr>
          <p:cNvPr id="60419" name="Rectangle 3"/>
          <p:cNvSpPr>
            <a:spLocks noGrp="1" noChangeArrowheads="1"/>
          </p:cNvSpPr>
          <p:nvPr>
            <p:ph idx="1"/>
          </p:nvPr>
        </p:nvSpPr>
        <p:spPr>
          <a:xfrm>
            <a:off x="495300" y="1196975"/>
            <a:ext cx="9137650" cy="4824413"/>
          </a:xfrm>
        </p:spPr>
        <p:txBody>
          <a:bodyPr/>
          <a:lstStyle/>
          <a:p>
            <a:r>
              <a:rPr lang="ru-RU" sz="2400" smtClean="0"/>
              <a:t>Способы логического представления (отображения) топологий характеризуются следующими тремя основными характеристиками:</a:t>
            </a:r>
          </a:p>
          <a:p>
            <a:pPr lvl="1"/>
            <a:r>
              <a:rPr lang="ru-RU" sz="2200" b="1" smtClean="0"/>
              <a:t>уплотнение дуг </a:t>
            </a:r>
            <a:r>
              <a:rPr lang="ru-RU" sz="2200" smtClean="0"/>
              <a:t>(</a:t>
            </a:r>
            <a:r>
              <a:rPr lang="en-US" sz="2200" i="1" smtClean="0"/>
              <a:t>congestion</a:t>
            </a:r>
            <a:r>
              <a:rPr lang="ru-RU" sz="2200" smtClean="0"/>
              <a:t>), выражаемое как максимальное количество дуг логической топологии, отображаемых в одну линию передачи физической топологии,</a:t>
            </a:r>
            <a:endParaRPr lang="ru-RU" sz="2200" b="1" smtClean="0"/>
          </a:p>
          <a:p>
            <a:pPr lvl="1"/>
            <a:r>
              <a:rPr lang="ru-RU" sz="2200" b="1" smtClean="0"/>
              <a:t>удлинение дуг </a:t>
            </a:r>
            <a:r>
              <a:rPr lang="ru-RU" sz="2200" smtClean="0"/>
              <a:t>(</a:t>
            </a:r>
            <a:r>
              <a:rPr lang="en-US" sz="2200" i="1" smtClean="0"/>
              <a:t>dilation</a:t>
            </a:r>
            <a:r>
              <a:rPr lang="ru-RU" sz="2200" smtClean="0"/>
              <a:t>), определяемое как путь максимальной длины физической топологии, на который отображаемая дуга логической топологии,</a:t>
            </a:r>
            <a:endParaRPr lang="ru-RU" sz="2200" b="1" smtClean="0"/>
          </a:p>
          <a:p>
            <a:pPr lvl="1"/>
            <a:r>
              <a:rPr lang="ru-RU" sz="2200" b="1" smtClean="0"/>
              <a:t>увеличение вершин</a:t>
            </a:r>
            <a:r>
              <a:rPr lang="ru-RU" sz="2200" smtClean="0"/>
              <a:t> (</a:t>
            </a:r>
            <a:r>
              <a:rPr lang="en-US" sz="2200" i="1" smtClean="0"/>
              <a:t>expansion</a:t>
            </a:r>
            <a:r>
              <a:rPr lang="ru-RU" sz="2200" smtClean="0"/>
              <a:t>), вычисляемое как отношение количества вершин в логической и физической топологиях.</a:t>
            </a:r>
            <a:endParaRPr lang="en-US" sz="2200" smtClean="0"/>
          </a:p>
        </p:txBody>
      </p:sp>
      <p:sp>
        <p:nvSpPr>
          <p:cNvPr id="60420"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Rectangle 10"/>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Методы логического представления топологии коммуникационной среды…</a:t>
            </a:r>
          </a:p>
        </p:txBody>
      </p:sp>
      <p:sp>
        <p:nvSpPr>
          <p:cNvPr id="25605" name="Rectangle 3"/>
          <p:cNvSpPr>
            <a:spLocks noGrp="1" noChangeArrowheads="1"/>
          </p:cNvSpPr>
          <p:nvPr>
            <p:ph idx="1"/>
          </p:nvPr>
        </p:nvSpPr>
        <p:spPr>
          <a:xfrm>
            <a:off x="495300" y="1196975"/>
            <a:ext cx="9137650" cy="4824413"/>
          </a:xfrm>
        </p:spPr>
        <p:txBody>
          <a:bodyPr/>
          <a:lstStyle/>
          <a:p>
            <a:r>
              <a:rPr lang="ru-RU" b="1" smtClean="0"/>
              <a:t>Представление кольцевой топологии в виде гиперкуба…</a:t>
            </a:r>
          </a:p>
          <a:p>
            <a:pPr>
              <a:buFont typeface="Wingdings" pitchFamily="2" charset="2"/>
              <a:buNone/>
            </a:pPr>
            <a:r>
              <a:rPr lang="ru-RU" smtClean="0"/>
              <a:t>	</a:t>
            </a:r>
            <a:r>
              <a:rPr lang="ru-RU" sz="2400" smtClean="0"/>
              <a:t>Установление соответствия между кольцевой топологией и гиперкубом может быть выполнено при помощи </a:t>
            </a:r>
            <a:r>
              <a:rPr lang="ru-RU" sz="2400" i="1" smtClean="0"/>
              <a:t>двоичного рефлексивного кода Грея</a:t>
            </a:r>
            <a:r>
              <a:rPr lang="ru-RU" sz="2400" smtClean="0"/>
              <a:t> </a:t>
            </a:r>
            <a:r>
              <a:rPr lang="en-US" sz="2400" smtClean="0"/>
              <a:t>G</a:t>
            </a:r>
            <a:r>
              <a:rPr lang="ru-RU" sz="2400" smtClean="0"/>
              <a:t>(</a:t>
            </a:r>
            <a:r>
              <a:rPr lang="en-US" sz="2400" smtClean="0"/>
              <a:t>i</a:t>
            </a:r>
            <a:r>
              <a:rPr lang="ru-RU" sz="2400" smtClean="0"/>
              <a:t>,</a:t>
            </a:r>
            <a:r>
              <a:rPr lang="en-US" sz="2400" smtClean="0"/>
              <a:t>N</a:t>
            </a:r>
            <a:r>
              <a:rPr lang="ru-RU" sz="2400" smtClean="0"/>
              <a:t>) (</a:t>
            </a:r>
            <a:r>
              <a:rPr lang="en-US" sz="2400" i="1" smtClean="0"/>
              <a:t>binary reflected Gray code</a:t>
            </a:r>
            <a:r>
              <a:rPr lang="ru-RU" sz="2400" smtClean="0"/>
              <a:t>)</a:t>
            </a:r>
          </a:p>
          <a:p>
            <a:pPr>
              <a:buFont typeface="Wingdings" pitchFamily="2" charset="2"/>
              <a:buNone/>
            </a:pPr>
            <a:endParaRPr lang="ru-RU" sz="2400" smtClean="0"/>
          </a:p>
          <a:p>
            <a:pPr>
              <a:buFont typeface="Wingdings" pitchFamily="2" charset="2"/>
              <a:buNone/>
            </a:pPr>
            <a:endParaRPr lang="ru-RU" sz="2400" smtClean="0"/>
          </a:p>
          <a:p>
            <a:pPr>
              <a:buFont typeface="Wingdings" pitchFamily="2" charset="2"/>
              <a:buNone/>
            </a:pPr>
            <a:endParaRPr lang="ru-RU" sz="2400" smtClean="0"/>
          </a:p>
          <a:p>
            <a:pPr>
              <a:buFont typeface="Wingdings" pitchFamily="2" charset="2"/>
              <a:buNone/>
            </a:pPr>
            <a:r>
              <a:rPr lang="ru-RU" sz="2400" smtClean="0"/>
              <a:t>	где </a:t>
            </a:r>
            <a:r>
              <a:rPr lang="en-US" sz="2400" i="1" smtClean="0"/>
              <a:t>i</a:t>
            </a:r>
            <a:r>
              <a:rPr lang="ru-RU" sz="2400" smtClean="0"/>
              <a:t>  задает номер значения в коде Грея, а </a:t>
            </a:r>
            <a:r>
              <a:rPr lang="en-US" sz="2400" i="1" smtClean="0"/>
              <a:t>N</a:t>
            </a:r>
            <a:r>
              <a:rPr lang="ru-RU" sz="2400" smtClean="0"/>
              <a:t> есть длина этого кода. </a:t>
            </a:r>
          </a:p>
        </p:txBody>
      </p:sp>
      <p:sp>
        <p:nvSpPr>
          <p:cNvPr id="25606"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25602" name="Object 5"/>
          <p:cNvGraphicFramePr>
            <a:graphicFrameLocks noChangeAspect="1"/>
          </p:cNvGraphicFramePr>
          <p:nvPr/>
        </p:nvGraphicFramePr>
        <p:xfrm>
          <a:off x="1065213" y="3890963"/>
          <a:ext cx="2663825" cy="419100"/>
        </p:xfrm>
        <a:graphic>
          <a:graphicData uri="http://schemas.openxmlformats.org/presentationml/2006/ole">
            <p:oleObj spid="_x0000_s25602" name="Формула" r:id="rId3" imgW="1206500" imgH="190500" progId="Equation.3">
              <p:embed/>
            </p:oleObj>
          </a:graphicData>
        </a:graphic>
      </p:graphicFrame>
      <p:graphicFrame>
        <p:nvGraphicFramePr>
          <p:cNvPr id="25603" name="Object 7"/>
          <p:cNvGraphicFramePr>
            <a:graphicFrameLocks noChangeAspect="1"/>
          </p:cNvGraphicFramePr>
          <p:nvPr/>
        </p:nvGraphicFramePr>
        <p:xfrm>
          <a:off x="3873500" y="3589338"/>
          <a:ext cx="4895850" cy="992187"/>
        </p:xfrm>
        <a:graphic>
          <a:graphicData uri="http://schemas.openxmlformats.org/presentationml/2006/ole">
            <p:oleObj spid="_x0000_s25603" name="Формула" r:id="rId4" imgW="2209800" imgH="4445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14"/>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Методы логического представления топологии коммуникационной среды…</a:t>
            </a:r>
          </a:p>
        </p:txBody>
      </p:sp>
      <p:sp>
        <p:nvSpPr>
          <p:cNvPr id="26628" name="Rectangle 3"/>
          <p:cNvSpPr>
            <a:spLocks noGrp="1" noChangeArrowheads="1"/>
          </p:cNvSpPr>
          <p:nvPr>
            <p:ph type="body" sz="half" idx="1"/>
          </p:nvPr>
        </p:nvSpPr>
        <p:spPr>
          <a:xfrm>
            <a:off x="495300" y="1196975"/>
            <a:ext cx="8921750" cy="1871663"/>
          </a:xfrm>
          <a:noFill/>
        </p:spPr>
        <p:txBody>
          <a:bodyPr/>
          <a:lstStyle/>
          <a:p>
            <a:r>
              <a:rPr lang="ru-RU" b="1" smtClean="0"/>
              <a:t>Представление кольцевой топологии в виде гиперкуба…</a:t>
            </a:r>
          </a:p>
          <a:p>
            <a:pPr>
              <a:buFont typeface="Wingdings" pitchFamily="2" charset="2"/>
              <a:buNone/>
            </a:pPr>
            <a:r>
              <a:rPr lang="ru-RU" sz="2000" smtClean="0"/>
              <a:t>	</a:t>
            </a:r>
            <a:r>
              <a:rPr lang="ru-RU" sz="2400" smtClean="0"/>
              <a:t>Отображение кольцевой топологии на гиперкуб для сети из </a:t>
            </a:r>
            <a:r>
              <a:rPr lang="en-US" sz="2400" i="1" smtClean="0"/>
              <a:t>p</a:t>
            </a:r>
            <a:r>
              <a:rPr lang="ru-RU" sz="2400" i="1" smtClean="0"/>
              <a:t>=8</a:t>
            </a:r>
            <a:r>
              <a:rPr lang="ru-RU" sz="2400" smtClean="0"/>
              <a:t> процессоров:</a:t>
            </a:r>
          </a:p>
        </p:txBody>
      </p:sp>
      <p:graphicFrame>
        <p:nvGraphicFramePr>
          <p:cNvPr id="26626" name="Object 9"/>
          <p:cNvGraphicFramePr>
            <a:graphicFrameLocks noChangeAspect="1"/>
          </p:cNvGraphicFramePr>
          <p:nvPr>
            <p:ph sz="half" idx="2"/>
          </p:nvPr>
        </p:nvGraphicFramePr>
        <p:xfrm>
          <a:off x="2073275" y="2997200"/>
          <a:ext cx="5903913" cy="3254375"/>
        </p:xfrm>
        <a:graphic>
          <a:graphicData uri="http://schemas.openxmlformats.org/presentationml/2006/ole">
            <p:oleObj spid="_x0000_s26626" name="Picture" r:id="rId3" imgW="3819144" imgH="2104644" progId="Word.Picture.8">
              <p:embed/>
            </p:oleObj>
          </a:graphicData>
        </a:graphic>
      </p:graphicFrame>
      <p:sp>
        <p:nvSpPr>
          <p:cNvPr id="26629"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Rectangle 12"/>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Методы логического представления топологии коммуникационной среды…</a:t>
            </a:r>
          </a:p>
        </p:txBody>
      </p:sp>
      <p:sp>
        <p:nvSpPr>
          <p:cNvPr id="29702" name="Rectangle 2"/>
          <p:cNvSpPr>
            <a:spLocks noGrp="1" noChangeArrowheads="1"/>
          </p:cNvSpPr>
          <p:nvPr>
            <p:ph type="body" sz="half" idx="1"/>
          </p:nvPr>
        </p:nvSpPr>
        <p:spPr>
          <a:xfrm>
            <a:off x="495300" y="1196975"/>
            <a:ext cx="8921750" cy="1008063"/>
          </a:xfrm>
        </p:spPr>
        <p:txBody>
          <a:bodyPr rtlCol="0">
            <a:normAutofit lnSpcReduction="10000"/>
          </a:bodyPr>
          <a:lstStyle/>
          <a:p>
            <a:pPr fontAlgn="auto">
              <a:spcAft>
                <a:spcPts val="0"/>
              </a:spcAft>
              <a:defRPr/>
            </a:pPr>
            <a:r>
              <a:rPr lang="ru-RU" b="1" smtClean="0"/>
              <a:t>Представление кольцевой топологии в виде гиперкуба…</a:t>
            </a:r>
            <a:endParaRPr lang="ru-RU" sz="2400" smtClean="0"/>
          </a:p>
        </p:txBody>
      </p:sp>
      <p:sp>
        <p:nvSpPr>
          <p:cNvPr id="27653"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7654" name="Rectangle 9"/>
          <p:cNvSpPr>
            <a:spLocks noChangeArrowheads="1"/>
          </p:cNvSpPr>
          <p:nvPr/>
        </p:nvSpPr>
        <p:spPr bwMode="auto">
          <a:xfrm>
            <a:off x="0" y="12001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7650" name="Object 8"/>
          <p:cNvGraphicFramePr>
            <a:graphicFrameLocks noChangeAspect="1"/>
          </p:cNvGraphicFramePr>
          <p:nvPr/>
        </p:nvGraphicFramePr>
        <p:xfrm>
          <a:off x="720725" y="2176463"/>
          <a:ext cx="3859213" cy="3757612"/>
        </p:xfrm>
        <a:graphic>
          <a:graphicData uri="http://schemas.openxmlformats.org/presentationml/2006/ole">
            <p:oleObj spid="_x0000_s27650" name="Рисунок" r:id="rId3" imgW="5048280" imgH="4915080" progId="Word.Picture.8">
              <p:embed/>
            </p:oleObj>
          </a:graphicData>
        </a:graphic>
      </p:graphicFrame>
      <p:sp>
        <p:nvSpPr>
          <p:cNvPr id="27655" name="Text Box 10"/>
          <p:cNvSpPr txBox="1">
            <a:spLocks noChangeArrowheads="1"/>
          </p:cNvSpPr>
          <p:nvPr/>
        </p:nvSpPr>
        <p:spPr bwMode="auto">
          <a:xfrm>
            <a:off x="4953000" y="2355850"/>
            <a:ext cx="4608513" cy="3378200"/>
          </a:xfrm>
          <a:prstGeom prst="rect">
            <a:avLst/>
          </a:prstGeom>
          <a:noFill/>
          <a:ln w="9525">
            <a:noFill/>
            <a:miter lim="800000"/>
            <a:headEnd/>
            <a:tailEnd/>
          </a:ln>
        </p:spPr>
        <p:txBody>
          <a:bodyPr>
            <a:spAutoFit/>
          </a:bodyPr>
          <a:lstStyle/>
          <a:p>
            <a:pPr>
              <a:lnSpc>
                <a:spcPct val="90000"/>
              </a:lnSpc>
            </a:pPr>
            <a:r>
              <a:rPr lang="ru-RU" sz="2400">
                <a:latin typeface="Arial" pitchFamily="34" charset="0"/>
              </a:rPr>
              <a:t>Важным свойством кода Грея является тот факт, что соседние значения  </a:t>
            </a:r>
            <a:r>
              <a:rPr lang="ru-RU" sz="2400" i="1">
                <a:latin typeface="Arial" pitchFamily="34" charset="0"/>
              </a:rPr>
              <a:t>G(i,N)</a:t>
            </a:r>
            <a:r>
              <a:rPr lang="ru-RU" sz="2400">
                <a:latin typeface="Arial" pitchFamily="34" charset="0"/>
              </a:rPr>
              <a:t> и </a:t>
            </a:r>
            <a:r>
              <a:rPr lang="ru-RU" sz="2400" i="1">
                <a:latin typeface="Arial" pitchFamily="34" charset="0"/>
              </a:rPr>
              <a:t>G(i+1,N)</a:t>
            </a:r>
            <a:r>
              <a:rPr lang="ru-RU" sz="2400">
                <a:latin typeface="Arial" pitchFamily="34" charset="0"/>
              </a:rPr>
              <a:t> имеют только одну различающуюся битовую позицию. Как результат, соседние вершины в кольцевой топологии отображаются на соседние процессоры в гиперкубе.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12"/>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Методы логического представления топологии коммуникационной среды</a:t>
            </a:r>
          </a:p>
        </p:txBody>
      </p:sp>
      <p:sp>
        <p:nvSpPr>
          <p:cNvPr id="28676" name="Rectangle 3"/>
          <p:cNvSpPr>
            <a:spLocks noGrp="1" noChangeArrowheads="1"/>
          </p:cNvSpPr>
          <p:nvPr>
            <p:ph type="body" sz="half" idx="1"/>
          </p:nvPr>
        </p:nvSpPr>
        <p:spPr>
          <a:xfrm>
            <a:off x="495300" y="1196975"/>
            <a:ext cx="9137650" cy="4968875"/>
          </a:xfrm>
          <a:noFill/>
        </p:spPr>
        <p:txBody>
          <a:bodyPr/>
          <a:lstStyle/>
          <a:p>
            <a:r>
              <a:rPr lang="ru-RU" b="1" smtClean="0"/>
              <a:t>Представление топологии решетки в виде гиперкуба</a:t>
            </a:r>
          </a:p>
          <a:p>
            <a:pPr>
              <a:buFont typeface="Wingdings" pitchFamily="2" charset="2"/>
              <a:buNone/>
            </a:pPr>
            <a:r>
              <a:rPr lang="ru-RU" sz="2000" smtClean="0"/>
              <a:t>	</a:t>
            </a:r>
            <a:r>
              <a:rPr lang="ru-RU" sz="2400" smtClean="0"/>
              <a:t>Отображение топологии решетки на гиперкуб может быть выполнено в рамках подхода, использованного для кольцевой структуры сети. Тогда для отображения решетки  на гиперкуб размерности </a:t>
            </a:r>
            <a:r>
              <a:rPr lang="en-US" sz="2400" i="1" smtClean="0"/>
              <a:t>N</a:t>
            </a:r>
            <a:r>
              <a:rPr lang="ru-RU" sz="2400" i="1" smtClean="0"/>
              <a:t>=</a:t>
            </a:r>
            <a:r>
              <a:rPr lang="en-US" sz="2400" i="1" smtClean="0"/>
              <a:t>r</a:t>
            </a:r>
            <a:r>
              <a:rPr lang="ru-RU" sz="2400" i="1" smtClean="0"/>
              <a:t>+</a:t>
            </a:r>
            <a:r>
              <a:rPr lang="en-US" sz="2400" i="1" smtClean="0"/>
              <a:t>s</a:t>
            </a:r>
            <a:r>
              <a:rPr lang="ru-RU" sz="2400" smtClean="0"/>
              <a:t> можно принять правило, что элементу решетки с координатами (</a:t>
            </a:r>
            <a:r>
              <a:rPr lang="en-US" sz="2400" i="1" smtClean="0"/>
              <a:t>i</a:t>
            </a:r>
            <a:r>
              <a:rPr lang="ru-RU" sz="2400" i="1" smtClean="0"/>
              <a:t>,</a:t>
            </a:r>
            <a:r>
              <a:rPr lang="en-US" sz="2400" i="1" smtClean="0"/>
              <a:t>j</a:t>
            </a:r>
            <a:r>
              <a:rPr lang="ru-RU" sz="2400" smtClean="0"/>
              <a:t>), будет соответствовать процессор гиперкуба с номером</a:t>
            </a:r>
          </a:p>
          <a:p>
            <a:pPr>
              <a:buFont typeface="Wingdings" pitchFamily="2" charset="2"/>
              <a:buNone/>
            </a:pPr>
            <a:endParaRPr lang="ru-RU" sz="2400" smtClean="0"/>
          </a:p>
          <a:p>
            <a:pPr>
              <a:buFont typeface="Wingdings" pitchFamily="2" charset="2"/>
              <a:buNone/>
            </a:pPr>
            <a:endParaRPr lang="ru-RU" sz="2400" smtClean="0"/>
          </a:p>
          <a:p>
            <a:pPr>
              <a:buFont typeface="Wingdings" pitchFamily="2" charset="2"/>
              <a:buNone/>
            </a:pPr>
            <a:r>
              <a:rPr lang="ru-RU" sz="2400" smtClean="0"/>
              <a:t>	где операция </a:t>
            </a:r>
            <a:r>
              <a:rPr lang="ru-RU" sz="2400" smtClean="0">
                <a:sym typeface="Symbol" pitchFamily="18" charset="2"/>
              </a:rPr>
              <a:t></a:t>
            </a:r>
            <a:r>
              <a:rPr lang="ru-RU" sz="2400" smtClean="0"/>
              <a:t> означает конкатенацию кодов Грея.</a:t>
            </a:r>
          </a:p>
        </p:txBody>
      </p:sp>
      <p:graphicFrame>
        <p:nvGraphicFramePr>
          <p:cNvPr id="28674" name="Object 7"/>
          <p:cNvGraphicFramePr>
            <a:graphicFrameLocks noChangeAspect="1"/>
          </p:cNvGraphicFramePr>
          <p:nvPr>
            <p:ph sz="half" idx="2"/>
          </p:nvPr>
        </p:nvGraphicFramePr>
        <p:xfrm>
          <a:off x="3586163" y="4635500"/>
          <a:ext cx="2298700" cy="522288"/>
        </p:xfrm>
        <a:graphic>
          <a:graphicData uri="http://schemas.openxmlformats.org/presentationml/2006/ole">
            <p:oleObj spid="_x0000_s28674" name="Формула" r:id="rId3" imgW="838080" imgH="190440" progId="Equation.3">
              <p:embed/>
            </p:oleObj>
          </a:graphicData>
        </a:graphic>
      </p:graphicFrame>
      <p:sp>
        <p:nvSpPr>
          <p:cNvPr id="28677" name="Rectangle 4"/>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Rectangle 5"/>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61443" name="Rectangle 2"/>
          <p:cNvSpPr>
            <a:spLocks noGrp="1" noChangeArrowheads="1"/>
          </p:cNvSpPr>
          <p:nvPr>
            <p:ph type="body" sz="half" idx="1"/>
          </p:nvPr>
        </p:nvSpPr>
        <p:spPr>
          <a:xfrm>
            <a:off x="415925" y="981075"/>
            <a:ext cx="9217025" cy="4968875"/>
          </a:xfrm>
          <a:noFill/>
        </p:spPr>
        <p:txBody>
          <a:bodyPr/>
          <a:lstStyle/>
          <a:p>
            <a:r>
              <a:rPr lang="ru-RU" sz="2200" smtClean="0"/>
              <a:t>Для кластерных вычислительных систем одним из широко применяемых способов построения коммуникационной среды является использование концентраторов (</a:t>
            </a:r>
            <a:r>
              <a:rPr lang="en-US" sz="2200" i="1" smtClean="0"/>
              <a:t>hub</a:t>
            </a:r>
            <a:r>
              <a:rPr lang="ru-RU" sz="2200" smtClean="0"/>
              <a:t>) или переключателей (</a:t>
            </a:r>
            <a:r>
              <a:rPr lang="en-US" sz="2200" i="1" smtClean="0"/>
              <a:t>switch</a:t>
            </a:r>
            <a:r>
              <a:rPr lang="ru-RU" sz="2200" smtClean="0"/>
              <a:t>). </a:t>
            </a:r>
          </a:p>
          <a:p>
            <a:r>
              <a:rPr lang="ru-RU" sz="2200" smtClean="0"/>
              <a:t>В этих случаях топология сети кластера представляет собой </a:t>
            </a:r>
            <a:br>
              <a:rPr lang="ru-RU" sz="2200" smtClean="0"/>
            </a:br>
            <a:r>
              <a:rPr lang="ru-RU" sz="2200" i="1" smtClean="0"/>
              <a:t>полный граф</a:t>
            </a:r>
            <a:r>
              <a:rPr lang="ru-RU" sz="2200" smtClean="0"/>
              <a:t>, в котором имеются определенные ограничения на одновременность выполнения коммуникационных операций:</a:t>
            </a:r>
          </a:p>
          <a:p>
            <a:pPr lvl="1"/>
            <a:r>
              <a:rPr lang="ru-RU" sz="2000" smtClean="0"/>
              <a:t>При использовании концентраторов передача данных в каждый текущий момент времени может выполняться только между двумя процессорными узлами, </a:t>
            </a:r>
          </a:p>
          <a:p>
            <a:pPr lvl="1"/>
            <a:r>
              <a:rPr lang="ru-RU" sz="2000" smtClean="0"/>
              <a:t>Переключатели могут обеспечивать одновременное взаимодействие нескольких непересекающихся пар процессоров.</a:t>
            </a:r>
          </a:p>
          <a:p>
            <a:r>
              <a:rPr lang="ru-RU" sz="2200" smtClean="0"/>
              <a:t>В качестве основного способа выполнения коммуникационных операций используется </a:t>
            </a:r>
            <a:r>
              <a:rPr lang="ru-RU" sz="2200" i="1" smtClean="0"/>
              <a:t>метод передачи пакетов </a:t>
            </a:r>
            <a:r>
              <a:rPr lang="ru-RU" sz="2200" smtClean="0"/>
              <a:t>(как правило, на основе протокола </a:t>
            </a:r>
            <a:r>
              <a:rPr lang="en-US" sz="2200" smtClean="0"/>
              <a:t>TCP</a:t>
            </a:r>
            <a:r>
              <a:rPr lang="ru-RU" sz="2200" smtClean="0"/>
              <a:t>/</a:t>
            </a:r>
            <a:r>
              <a:rPr lang="en-US" sz="2200" smtClean="0"/>
              <a:t>IP</a:t>
            </a:r>
            <a:r>
              <a:rPr lang="ru-RU" sz="2200" smtClean="0"/>
              <a:t>).</a:t>
            </a:r>
          </a:p>
        </p:txBody>
      </p:sp>
      <p:sp>
        <p:nvSpPr>
          <p:cNvPr id="61444"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5"/>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4037" name="Rectangle 2"/>
          <p:cNvSpPr>
            <a:spLocks noGrp="1" noChangeArrowheads="1"/>
          </p:cNvSpPr>
          <p:nvPr>
            <p:ph idx="1"/>
          </p:nvPr>
        </p:nvSpPr>
        <p:spPr/>
        <p:txBody>
          <a:bodyPr rtlCol="0">
            <a:normAutofit fontScale="92500" lnSpcReduction="20000"/>
          </a:bodyPr>
          <a:lstStyle/>
          <a:p>
            <a:pPr fontAlgn="auto">
              <a:lnSpc>
                <a:spcPct val="90000"/>
              </a:lnSpc>
              <a:spcAft>
                <a:spcPts val="0"/>
              </a:spcAft>
              <a:defRPr/>
            </a:pPr>
            <a:r>
              <a:rPr lang="ru-RU" b="1" smtClean="0"/>
              <a:t>Алгоритмы маршрутизации</a:t>
            </a:r>
          </a:p>
          <a:p>
            <a:pPr lvl="1" fontAlgn="auto">
              <a:lnSpc>
                <a:spcPct val="90000"/>
              </a:lnSpc>
              <a:spcAft>
                <a:spcPts val="0"/>
              </a:spcAft>
              <a:defRPr/>
            </a:pPr>
            <a:r>
              <a:rPr lang="ru-RU" i="1" smtClean="0"/>
              <a:t>метод покоординатной маршрутизации</a:t>
            </a:r>
            <a:r>
              <a:rPr lang="ru-RU" smtClean="0"/>
              <a:t> (</a:t>
            </a:r>
            <a:r>
              <a:rPr lang="en-US" i="1" smtClean="0"/>
              <a:t>dimension</a:t>
            </a:r>
            <a:r>
              <a:rPr lang="ru-RU" i="1" smtClean="0"/>
              <a:t>-</a:t>
            </a:r>
            <a:r>
              <a:rPr lang="en-US" i="1" smtClean="0"/>
              <a:t>ordered routing</a:t>
            </a:r>
            <a:r>
              <a:rPr lang="ru-RU" smtClean="0"/>
              <a:t>) – один из самых распространенных оптимальных методов маршрутизации:</a:t>
            </a:r>
          </a:p>
          <a:p>
            <a:pPr lvl="2" fontAlgn="auto">
              <a:lnSpc>
                <a:spcPct val="90000"/>
              </a:lnSpc>
              <a:spcAft>
                <a:spcPts val="0"/>
              </a:spcAft>
              <a:defRPr/>
            </a:pPr>
            <a:r>
              <a:rPr lang="ru-RU" smtClean="0"/>
              <a:t>Поиск путей передачи данных осуществляется поочередно для каждой размерности топологии сети коммуникации,</a:t>
            </a:r>
          </a:p>
          <a:p>
            <a:pPr lvl="2" fontAlgn="auto">
              <a:lnSpc>
                <a:spcPct val="90000"/>
              </a:lnSpc>
              <a:spcAft>
                <a:spcPts val="0"/>
              </a:spcAft>
              <a:defRPr/>
            </a:pPr>
            <a:r>
              <a:rPr lang="ru-RU" u="sng" smtClean="0"/>
              <a:t>Для двумерной решетки</a:t>
            </a:r>
            <a:r>
              <a:rPr lang="ru-RU" smtClean="0"/>
              <a:t>: передача данных сначала выполняется по одному направлению, а затем данные передаются вдоль другого направления (</a:t>
            </a:r>
            <a:r>
              <a:rPr lang="ru-RU" i="1" smtClean="0"/>
              <a:t>алгоритм </a:t>
            </a:r>
            <a:r>
              <a:rPr lang="en-US" i="1" smtClean="0"/>
              <a:t>XY</a:t>
            </a:r>
            <a:r>
              <a:rPr lang="ru-RU" i="1" smtClean="0"/>
              <a:t>-маршрутизации</a:t>
            </a:r>
            <a:r>
              <a:rPr lang="ru-RU" smtClean="0"/>
              <a:t>),</a:t>
            </a:r>
            <a:endParaRPr lang="ru-RU" b="1" smtClean="0"/>
          </a:p>
          <a:p>
            <a:pPr lvl="2" fontAlgn="auto">
              <a:lnSpc>
                <a:spcPct val="90000"/>
              </a:lnSpc>
              <a:spcAft>
                <a:spcPts val="0"/>
              </a:spcAft>
              <a:defRPr/>
            </a:pPr>
            <a:r>
              <a:rPr lang="ru-RU" u="sng" smtClean="0"/>
              <a:t>Для гиперкуба</a:t>
            </a:r>
            <a:r>
              <a:rPr lang="ru-RU" smtClean="0"/>
              <a:t>: циклическая передача данных процессору, определяемому первой различающейся битовой позицией в номерах процессоров, на котором сообщение располагается в данный момент времени и на который сообщение должно быть передано.</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8"/>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29700" name="Rectangle 2"/>
          <p:cNvSpPr>
            <a:spLocks noGrp="1" noChangeArrowheads="1"/>
          </p:cNvSpPr>
          <p:nvPr>
            <p:ph type="body" sz="half" idx="1"/>
          </p:nvPr>
        </p:nvSpPr>
        <p:spPr>
          <a:xfrm>
            <a:off x="495300" y="1196975"/>
            <a:ext cx="9137650" cy="4968875"/>
          </a:xfrm>
          <a:noFill/>
        </p:spPr>
        <p:txBody>
          <a:bodyPr/>
          <a:lstStyle/>
          <a:p>
            <a:r>
              <a:rPr lang="ru-RU" sz="2400" smtClean="0"/>
              <a:t>Трудоемкость операции коммуникации между двумя процессорными узлами может быть оценена в соответствии с выражением (</a:t>
            </a:r>
            <a:r>
              <a:rPr lang="ru-RU" sz="2400" b="1" i="1" smtClean="0"/>
              <a:t>модель А</a:t>
            </a:r>
            <a:r>
              <a:rPr lang="ru-RU" sz="2400" smtClean="0"/>
              <a:t>):</a:t>
            </a:r>
          </a:p>
          <a:p>
            <a:endParaRPr lang="ru-RU" sz="2400" smtClean="0"/>
          </a:p>
          <a:p>
            <a:r>
              <a:rPr lang="ru-RU" sz="2400" smtClean="0"/>
              <a:t>Замечания:</a:t>
            </a:r>
          </a:p>
          <a:p>
            <a:pPr lvl="1"/>
            <a:r>
              <a:rPr lang="ru-RU" sz="2000" smtClean="0"/>
              <a:t>время подготовки данных  предполагается постоянным (не зависящим от объема передаваемых данных),</a:t>
            </a:r>
          </a:p>
          <a:p>
            <a:pPr lvl="1"/>
            <a:r>
              <a:rPr lang="ru-RU" sz="2000" smtClean="0"/>
              <a:t>время передачи служебных данных  не зависит от количества передаваемых пакетов.</a:t>
            </a:r>
          </a:p>
          <a:p>
            <a:pPr>
              <a:buFont typeface="Wingdings" pitchFamily="2" charset="2"/>
              <a:buNone/>
            </a:pPr>
            <a:r>
              <a:rPr lang="ru-RU" sz="2400" smtClean="0"/>
              <a:t>	Эти предположения не в полной мере соответствуют действительности и временные оценки, получаемые в результате использования модели, могут не обладать необходимой точностью.</a:t>
            </a:r>
          </a:p>
        </p:txBody>
      </p:sp>
      <p:sp>
        <p:nvSpPr>
          <p:cNvPr id="29701"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29702" name="Rectangle 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29698" name="Object 5"/>
          <p:cNvGraphicFramePr>
            <a:graphicFrameLocks noChangeAspect="1"/>
          </p:cNvGraphicFramePr>
          <p:nvPr/>
        </p:nvGraphicFramePr>
        <p:xfrm>
          <a:off x="2649538" y="2349500"/>
          <a:ext cx="3240087" cy="501650"/>
        </p:xfrm>
        <a:graphic>
          <a:graphicData uri="http://schemas.openxmlformats.org/presentationml/2006/ole">
            <p:oleObj spid="_x0000_s29698" name="Формула" r:id="rId3" imgW="1231366" imgH="190417"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3"/>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30725" name="Rectangle 2"/>
          <p:cNvSpPr>
            <a:spLocks noGrp="1" noChangeArrowheads="1"/>
          </p:cNvSpPr>
          <p:nvPr>
            <p:ph type="body" sz="half" idx="1"/>
          </p:nvPr>
        </p:nvSpPr>
        <p:spPr>
          <a:xfrm>
            <a:off x="495300" y="1196975"/>
            <a:ext cx="9137650" cy="576263"/>
          </a:xfrm>
          <a:noFill/>
        </p:spPr>
        <p:txBody>
          <a:bodyPr/>
          <a:lstStyle/>
          <a:p>
            <a:r>
              <a:rPr lang="ru-RU" sz="2400" smtClean="0"/>
              <a:t>Уточнение модели (</a:t>
            </a:r>
            <a:r>
              <a:rPr lang="ru-RU" sz="2400" b="1" i="1" smtClean="0"/>
              <a:t>модель В</a:t>
            </a:r>
            <a:r>
              <a:rPr lang="ru-RU" sz="2400" smtClean="0"/>
              <a:t>):</a:t>
            </a:r>
          </a:p>
        </p:txBody>
      </p:sp>
      <p:sp>
        <p:nvSpPr>
          <p:cNvPr id="30726"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0727"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30722" name="Object 7"/>
          <p:cNvGraphicFramePr>
            <a:graphicFrameLocks noChangeAspect="1"/>
          </p:cNvGraphicFramePr>
          <p:nvPr/>
        </p:nvGraphicFramePr>
        <p:xfrm>
          <a:off x="1639888" y="1700213"/>
          <a:ext cx="6264275" cy="954087"/>
        </p:xfrm>
        <a:graphic>
          <a:graphicData uri="http://schemas.openxmlformats.org/presentationml/2006/ole">
            <p:oleObj spid="_x0000_s30722" name="Формула" r:id="rId3" imgW="2755900" imgH="419100" progId="Equation.3">
              <p:embed/>
            </p:oleObj>
          </a:graphicData>
        </a:graphic>
      </p:graphicFrame>
      <p:sp>
        <p:nvSpPr>
          <p:cNvPr id="30728" name="Rectangle 12"/>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0729" name="Rectangle 19"/>
          <p:cNvSpPr>
            <a:spLocks noChangeArrowheads="1"/>
          </p:cNvSpPr>
          <p:nvPr/>
        </p:nvSpPr>
        <p:spPr bwMode="auto">
          <a:xfrm>
            <a:off x="488950" y="2924175"/>
            <a:ext cx="9299575" cy="3384550"/>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en-US" sz="2000" i="1">
                <a:latin typeface="Arial" pitchFamily="34" charset="0"/>
              </a:rPr>
              <a:t>n=[m/(V</a:t>
            </a:r>
            <a:r>
              <a:rPr lang="en-US" sz="2000" i="1" baseline="-25000">
                <a:latin typeface="Arial" pitchFamily="34" charset="0"/>
              </a:rPr>
              <a:t>max</a:t>
            </a:r>
            <a:r>
              <a:rPr lang="en-US" sz="2000" i="1">
                <a:latin typeface="Arial" pitchFamily="34" charset="0"/>
              </a:rPr>
              <a:t>-V</a:t>
            </a:r>
            <a:r>
              <a:rPr lang="en-US" sz="2000" i="1" baseline="-25000">
                <a:latin typeface="Arial" pitchFamily="34" charset="0"/>
              </a:rPr>
              <a:t>c</a:t>
            </a:r>
            <a:r>
              <a:rPr lang="en-US" sz="2000" i="1">
                <a:latin typeface="Arial" pitchFamily="34" charset="0"/>
              </a:rPr>
              <a:t>)]</a:t>
            </a:r>
            <a:r>
              <a:rPr lang="en-US" sz="2000">
                <a:latin typeface="Arial" pitchFamily="34" charset="0"/>
              </a:rPr>
              <a:t> </a:t>
            </a:r>
            <a:r>
              <a:rPr lang="ru-RU" sz="2000">
                <a:latin typeface="Arial" pitchFamily="34" charset="0"/>
              </a:rPr>
              <a:t>- количество пакетов, на которое разбивается передаваемое сообщение,</a:t>
            </a:r>
            <a:endParaRPr lang="en-US" sz="2000">
              <a:latin typeface="Arial" pitchFamily="34" charset="0"/>
            </a:endParaRPr>
          </a:p>
          <a:p>
            <a:pPr marL="342900" indent="-342900">
              <a:spcBef>
                <a:spcPct val="20000"/>
              </a:spcBef>
              <a:buSzPct val="80000"/>
              <a:buFont typeface="Wingdings" pitchFamily="2" charset="2"/>
              <a:buNone/>
            </a:pPr>
            <a:r>
              <a:rPr lang="en-US" sz="2000" i="1">
                <a:latin typeface="Arial" pitchFamily="34" charset="0"/>
              </a:rPr>
              <a:t>V</a:t>
            </a:r>
            <a:r>
              <a:rPr lang="en-US" sz="2000" i="1" baseline="-25000">
                <a:latin typeface="Arial" pitchFamily="34" charset="0"/>
              </a:rPr>
              <a:t>max</a:t>
            </a:r>
            <a:r>
              <a:rPr lang="en-US" sz="2000">
                <a:latin typeface="Arial" pitchFamily="34" charset="0"/>
              </a:rPr>
              <a:t> </a:t>
            </a:r>
            <a:r>
              <a:rPr lang="ru-RU" sz="2000">
                <a:latin typeface="Arial" pitchFamily="34" charset="0"/>
              </a:rPr>
              <a:t>- максимальный размер пакета, который может быть доставлен в сети,</a:t>
            </a:r>
            <a:endParaRPr lang="en-US" sz="2000">
              <a:latin typeface="Arial" pitchFamily="34" charset="0"/>
            </a:endParaRPr>
          </a:p>
          <a:p>
            <a:pPr marL="342900" indent="-342900">
              <a:spcBef>
                <a:spcPct val="20000"/>
              </a:spcBef>
              <a:buSzPct val="80000"/>
              <a:buFont typeface="Wingdings" pitchFamily="2" charset="2"/>
              <a:buNone/>
            </a:pPr>
            <a:r>
              <a:rPr lang="en-US" sz="2000" i="1">
                <a:latin typeface="Arial" pitchFamily="34" charset="0"/>
              </a:rPr>
              <a:t>V</a:t>
            </a:r>
            <a:r>
              <a:rPr lang="en-US" sz="2000" i="1" baseline="-25000">
                <a:latin typeface="Arial" pitchFamily="34" charset="0"/>
              </a:rPr>
              <a:t>c</a:t>
            </a:r>
            <a:r>
              <a:rPr lang="en-US" sz="2000">
                <a:latin typeface="Arial" pitchFamily="34" charset="0"/>
              </a:rPr>
              <a:t> </a:t>
            </a:r>
            <a:r>
              <a:rPr lang="ru-RU" sz="2000">
                <a:latin typeface="Arial" pitchFamily="34" charset="0"/>
              </a:rPr>
              <a:t>  - объем служебных данных в каждом из пересылаемых пакетов, </a:t>
            </a:r>
            <a:endParaRPr lang="en-US" sz="2000">
              <a:latin typeface="Arial" pitchFamily="34" charset="0"/>
            </a:endParaRPr>
          </a:p>
          <a:p>
            <a:pPr marL="342900" indent="-342900">
              <a:spcBef>
                <a:spcPct val="20000"/>
              </a:spcBef>
              <a:buSzPct val="80000"/>
              <a:buFont typeface="Wingdings" pitchFamily="2" charset="2"/>
              <a:buNone/>
            </a:pPr>
            <a:r>
              <a:rPr lang="en-US" sz="2000">
                <a:latin typeface="Arial" pitchFamily="34" charset="0"/>
              </a:rPr>
              <a:t>t</a:t>
            </a:r>
            <a:r>
              <a:rPr lang="ru-RU" sz="2000" baseline="-25000">
                <a:latin typeface="Arial" pitchFamily="34" charset="0"/>
              </a:rPr>
              <a:t>нач0</a:t>
            </a:r>
            <a:r>
              <a:rPr lang="en-US" sz="2000" baseline="-25000">
                <a:latin typeface="Arial" pitchFamily="34" charset="0"/>
              </a:rPr>
              <a:t> </a:t>
            </a:r>
            <a:r>
              <a:rPr lang="en-US" sz="2000">
                <a:latin typeface="Arial" pitchFamily="34" charset="0"/>
              </a:rPr>
              <a:t>- </a:t>
            </a:r>
            <a:r>
              <a:rPr lang="ru-RU" sz="2000">
                <a:latin typeface="Arial" pitchFamily="34" charset="0"/>
              </a:rPr>
              <a:t>аппаратная составляющая латентности,</a:t>
            </a:r>
          </a:p>
          <a:p>
            <a:pPr marL="342900" indent="-342900">
              <a:spcBef>
                <a:spcPct val="20000"/>
              </a:spcBef>
              <a:buSzPct val="80000"/>
              <a:buFont typeface="Wingdings" pitchFamily="2" charset="2"/>
              <a:buNone/>
            </a:pPr>
            <a:r>
              <a:rPr lang="en-US" sz="2000">
                <a:latin typeface="Arial" pitchFamily="34" charset="0"/>
              </a:rPr>
              <a:t>t</a:t>
            </a:r>
            <a:r>
              <a:rPr lang="ru-RU" sz="2000" baseline="-25000">
                <a:latin typeface="Arial" pitchFamily="34" charset="0"/>
              </a:rPr>
              <a:t>нач1</a:t>
            </a:r>
            <a:r>
              <a:rPr lang="en-US" sz="2000" baseline="-25000">
                <a:latin typeface="Arial" pitchFamily="34" charset="0"/>
              </a:rPr>
              <a:t> </a:t>
            </a:r>
            <a:r>
              <a:rPr lang="en-US" sz="2000">
                <a:latin typeface="Arial" pitchFamily="34" charset="0"/>
              </a:rPr>
              <a:t>-</a:t>
            </a:r>
            <a:r>
              <a:rPr lang="ru-RU" sz="2400">
                <a:latin typeface="Arial" pitchFamily="34" charset="0"/>
              </a:rPr>
              <a:t> </a:t>
            </a:r>
            <a:r>
              <a:rPr lang="ru-RU" sz="2000">
                <a:latin typeface="Arial" pitchFamily="34" charset="0"/>
              </a:rPr>
              <a:t>время подготовки одного байта данных для передачи по сети.</a:t>
            </a:r>
          </a:p>
          <a:p>
            <a:pPr marL="342900" indent="-342900">
              <a:spcBef>
                <a:spcPct val="50000"/>
              </a:spcBef>
              <a:buSzPct val="80000"/>
              <a:buFont typeface="Wingdings" pitchFamily="2" charset="2"/>
              <a:buNone/>
            </a:pPr>
            <a:r>
              <a:rPr lang="ru-RU" sz="2000" b="1">
                <a:latin typeface="Arial" pitchFamily="34" charset="0"/>
              </a:rPr>
              <a:t>Латентность</a:t>
            </a:r>
            <a:r>
              <a:rPr lang="ru-RU" sz="2000">
                <a:latin typeface="Arial" pitchFamily="34" charset="0"/>
              </a:rPr>
              <a:t>, тем самым, не превышает величины:</a:t>
            </a:r>
            <a:endParaRPr lang="en-US" sz="2000">
              <a:latin typeface="Arial" pitchFamily="34" charset="0"/>
            </a:endParaRPr>
          </a:p>
        </p:txBody>
      </p:sp>
      <p:sp>
        <p:nvSpPr>
          <p:cNvPr id="30730" name="Rectangle 21"/>
          <p:cNvSpPr>
            <a:spLocks noChangeArrowheads="1"/>
          </p:cNvSpPr>
          <p:nvPr/>
        </p:nvSpPr>
        <p:spPr bwMode="auto">
          <a:xfrm>
            <a:off x="0" y="3319463"/>
            <a:ext cx="9906000" cy="0"/>
          </a:xfrm>
          <a:prstGeom prst="rect">
            <a:avLst/>
          </a:prstGeom>
          <a:noFill/>
          <a:ln w="9525">
            <a:noFill/>
            <a:miter lim="800000"/>
            <a:headEnd/>
            <a:tailEnd/>
          </a:ln>
        </p:spPr>
        <p:txBody>
          <a:bodyPr wrap="none" anchor="ctr">
            <a:spAutoFit/>
          </a:bodyPr>
          <a:lstStyle/>
          <a:p>
            <a:endParaRPr lang="ru-RU"/>
          </a:p>
        </p:txBody>
      </p:sp>
      <p:graphicFrame>
        <p:nvGraphicFramePr>
          <p:cNvPr id="30723" name="Object 20"/>
          <p:cNvGraphicFramePr>
            <a:graphicFrameLocks noChangeAspect="1"/>
          </p:cNvGraphicFramePr>
          <p:nvPr/>
        </p:nvGraphicFramePr>
        <p:xfrm>
          <a:off x="2808288" y="5661025"/>
          <a:ext cx="3008312" cy="452438"/>
        </p:xfrm>
        <a:graphic>
          <a:graphicData uri="http://schemas.openxmlformats.org/presentationml/2006/ole">
            <p:oleObj spid="_x0000_s30723" name="Формула" r:id="rId4" imgW="1459866" imgH="215806"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 name="Rectangle 10"/>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31748" name="Rectangle 2"/>
          <p:cNvSpPr>
            <a:spLocks noGrp="1" noChangeArrowheads="1"/>
          </p:cNvSpPr>
          <p:nvPr>
            <p:ph type="body" sz="half" idx="1"/>
          </p:nvPr>
        </p:nvSpPr>
        <p:spPr>
          <a:xfrm>
            <a:off x="495300" y="1196975"/>
            <a:ext cx="9137650" cy="4968875"/>
          </a:xfrm>
          <a:noFill/>
        </p:spPr>
        <p:txBody>
          <a:bodyPr/>
          <a:lstStyle/>
          <a:p>
            <a:r>
              <a:rPr lang="ru-RU" sz="2400" smtClean="0"/>
              <a:t>Для практического применения перечисленных моделей необходимо выполнить оценку значений параметров используемых соотношений </a:t>
            </a:r>
          </a:p>
          <a:p>
            <a:r>
              <a:rPr lang="ru-RU" sz="2400" smtClean="0"/>
              <a:t>Более простой способ вычисления временных затрат на передачу данных – </a:t>
            </a:r>
            <a:r>
              <a:rPr lang="ru-RU" sz="2400" i="1" smtClean="0"/>
              <a:t>модель Хокни</a:t>
            </a:r>
            <a:r>
              <a:rPr lang="ru-RU" sz="2400" smtClean="0"/>
              <a:t> (</a:t>
            </a:r>
            <a:r>
              <a:rPr lang="en-US" sz="2400" i="1" smtClean="0"/>
              <a:t>Hockney</a:t>
            </a:r>
            <a:r>
              <a:rPr lang="ru-RU" sz="2400" smtClean="0"/>
              <a:t>), в которой трудоемкость операции коммуникации между двумя процессорными узлами кластера оценивается в соответствии с выражением (</a:t>
            </a:r>
            <a:r>
              <a:rPr lang="ru-RU" sz="2400" b="1" i="1" smtClean="0"/>
              <a:t>модель С</a:t>
            </a:r>
            <a:r>
              <a:rPr lang="ru-RU" sz="2400" smtClean="0"/>
              <a:t>):</a:t>
            </a:r>
          </a:p>
        </p:txBody>
      </p:sp>
      <p:sp>
        <p:nvSpPr>
          <p:cNvPr id="31749"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1750"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1751" name="Rectangle 8"/>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31746" name="Object 7"/>
          <p:cNvGraphicFramePr>
            <a:graphicFrameLocks noChangeAspect="1"/>
          </p:cNvGraphicFramePr>
          <p:nvPr/>
        </p:nvGraphicFramePr>
        <p:xfrm>
          <a:off x="3657600" y="4448175"/>
          <a:ext cx="2016125" cy="420688"/>
        </p:xfrm>
        <a:graphic>
          <a:graphicData uri="http://schemas.openxmlformats.org/presentationml/2006/ole">
            <p:oleObj spid="_x0000_s31746" name="Формула" r:id="rId3" imgW="914400" imgH="19050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32772" name="Rectangle 2"/>
          <p:cNvSpPr>
            <a:spLocks noGrp="1" noChangeArrowheads="1"/>
          </p:cNvSpPr>
          <p:nvPr>
            <p:ph type="body" sz="half" idx="1"/>
          </p:nvPr>
        </p:nvSpPr>
        <p:spPr>
          <a:xfrm>
            <a:off x="495300" y="1196975"/>
            <a:ext cx="9137650" cy="4968875"/>
          </a:xfrm>
          <a:noFill/>
        </p:spPr>
        <p:txBody>
          <a:bodyPr/>
          <a:lstStyle/>
          <a:p>
            <a:r>
              <a:rPr lang="ru-RU" sz="2400" smtClean="0"/>
              <a:t>Описание вычислительных экспериментов</a:t>
            </a:r>
          </a:p>
          <a:p>
            <a:pPr lvl="1"/>
            <a:r>
              <a:rPr lang="ru-RU" sz="2000" smtClean="0"/>
              <a:t>Эксперименты выполнялись в сети многопроцессорного кластера Нижегородского университета (компьютеры IBM PC Pentium 4 1300 Mгц и сеть Fast Etherrnet). При проведении экспериментов для реализации коммуникационных операций использовалась библиотека MPI,</a:t>
            </a:r>
          </a:p>
          <a:p>
            <a:pPr lvl="1"/>
            <a:r>
              <a:rPr lang="ru-RU" sz="2000" smtClean="0"/>
              <a:t>Значение латентности  для моделей </a:t>
            </a:r>
            <a:r>
              <a:rPr lang="ru-RU" sz="2000" i="1" smtClean="0"/>
              <a:t>А</a:t>
            </a:r>
            <a:r>
              <a:rPr lang="ru-RU" sz="2000" smtClean="0"/>
              <a:t> и </a:t>
            </a:r>
            <a:r>
              <a:rPr lang="ru-RU" sz="2000" i="1" smtClean="0"/>
              <a:t>С</a:t>
            </a:r>
            <a:r>
              <a:rPr lang="ru-RU" sz="2000" smtClean="0"/>
              <a:t> определялось как время передачи сообщения нулевой длины,</a:t>
            </a:r>
          </a:p>
          <a:p>
            <a:pPr lvl="1"/>
            <a:r>
              <a:rPr lang="ru-RU" sz="2000" smtClean="0"/>
              <a:t>Величина пропускной способности </a:t>
            </a:r>
            <a:r>
              <a:rPr lang="ru-RU" sz="2000" i="1" smtClean="0"/>
              <a:t>R</a:t>
            </a:r>
            <a:r>
              <a:rPr lang="ru-RU" sz="2000" smtClean="0"/>
              <a:t> устанавливалась максимально наблюденной в ходе экспериментов скорости передачи данных, т.е.</a:t>
            </a:r>
          </a:p>
          <a:p>
            <a:pPr lvl="1"/>
            <a:endParaRPr lang="ru-RU" sz="2000" smtClean="0"/>
          </a:p>
          <a:p>
            <a:pPr lvl="1">
              <a:buFontTx/>
              <a:buNone/>
            </a:pPr>
            <a:r>
              <a:rPr lang="en-US" sz="1800" smtClean="0"/>
              <a:t>	</a:t>
            </a:r>
            <a:r>
              <a:rPr lang="ru-RU" sz="2000" smtClean="0"/>
              <a:t>и полагалось </a:t>
            </a:r>
            <a:r>
              <a:rPr lang="ru-RU" sz="2000" i="1" smtClean="0"/>
              <a:t>t</a:t>
            </a:r>
            <a:r>
              <a:rPr lang="ru-RU" sz="2000" i="1" baseline="-25000" smtClean="0"/>
              <a:t>к</a:t>
            </a:r>
            <a:r>
              <a:rPr lang="ru-RU" sz="2000" i="1" smtClean="0"/>
              <a:t>=1/</a:t>
            </a:r>
            <a:r>
              <a:rPr lang="en-US" sz="2000" i="1" smtClean="0"/>
              <a:t>R</a:t>
            </a:r>
            <a:r>
              <a:rPr lang="ru-RU" sz="2000" smtClean="0"/>
              <a:t>,</a:t>
            </a:r>
          </a:p>
          <a:p>
            <a:pPr lvl="1"/>
            <a:r>
              <a:rPr lang="ru-RU" sz="2000" smtClean="0"/>
              <a:t>значения величин </a:t>
            </a:r>
            <a:r>
              <a:rPr lang="en-US" sz="2000" i="1" smtClean="0"/>
              <a:t>t</a:t>
            </a:r>
            <a:r>
              <a:rPr lang="ru-RU" sz="2000" i="1" baseline="-25000" smtClean="0"/>
              <a:t>нач</a:t>
            </a:r>
            <a:r>
              <a:rPr lang="en-US" sz="2000" i="1" baseline="-25000" smtClean="0"/>
              <a:t>0</a:t>
            </a:r>
            <a:r>
              <a:rPr lang="ru-RU" sz="2000" smtClean="0"/>
              <a:t> и </a:t>
            </a:r>
            <a:r>
              <a:rPr lang="en-US" sz="2000" i="1" smtClean="0"/>
              <a:t>t</a:t>
            </a:r>
            <a:r>
              <a:rPr lang="ru-RU" sz="2000" i="1" baseline="-25000" smtClean="0"/>
              <a:t>нач</a:t>
            </a:r>
            <a:r>
              <a:rPr lang="en-US" sz="2000" i="1" baseline="-25000" smtClean="0"/>
              <a:t>1</a:t>
            </a:r>
            <a:r>
              <a:rPr lang="ru-RU" sz="2000" smtClean="0"/>
              <a:t> оценивались при помощи линейной аппроксимации времен передачи сообщений размера от 0 до </a:t>
            </a:r>
            <a:r>
              <a:rPr lang="en-US" sz="2000" i="1" smtClean="0"/>
              <a:t>V</a:t>
            </a:r>
            <a:r>
              <a:rPr lang="en-US" sz="2000" i="1" baseline="-25000" smtClean="0"/>
              <a:t>max</a:t>
            </a:r>
            <a:r>
              <a:rPr lang="ru-RU" sz="2000" smtClean="0"/>
              <a:t>.</a:t>
            </a:r>
          </a:p>
        </p:txBody>
      </p:sp>
      <p:sp>
        <p:nvSpPr>
          <p:cNvPr id="32773"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2774"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2775" name="Rectangle 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2776" name="Rectangle 9"/>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32770" name="Object 8"/>
          <p:cNvGraphicFramePr>
            <a:graphicFrameLocks noChangeAspect="1"/>
          </p:cNvGraphicFramePr>
          <p:nvPr/>
        </p:nvGraphicFramePr>
        <p:xfrm>
          <a:off x="4016375" y="4581525"/>
          <a:ext cx="2520950" cy="561975"/>
        </p:xfrm>
        <a:graphic>
          <a:graphicData uri="http://schemas.openxmlformats.org/presentationml/2006/ole">
            <p:oleObj spid="_x0000_s32770" name="Формула" r:id="rId3" imgW="1155700" imgH="25400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3796"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3797" name="Rectangle 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3798" name="Rectangle 7"/>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3799" name="Rectangle 11"/>
          <p:cNvSpPr>
            <a:spLocks noChangeArrowheads="1"/>
          </p:cNvSpPr>
          <p:nvPr/>
        </p:nvSpPr>
        <p:spPr bwMode="auto">
          <a:xfrm>
            <a:off x="0" y="1785938"/>
            <a:ext cx="9906000" cy="0"/>
          </a:xfrm>
          <a:prstGeom prst="rect">
            <a:avLst/>
          </a:prstGeom>
          <a:noFill/>
          <a:ln w="9525">
            <a:noFill/>
            <a:miter lim="800000"/>
            <a:headEnd/>
            <a:tailEnd/>
          </a:ln>
        </p:spPr>
        <p:txBody>
          <a:bodyPr wrap="none" anchor="ctr">
            <a:spAutoFit/>
          </a:bodyPr>
          <a:lstStyle/>
          <a:p>
            <a:endParaRPr lang="ru-RU"/>
          </a:p>
        </p:txBody>
      </p:sp>
      <p:graphicFrame>
        <p:nvGraphicFramePr>
          <p:cNvPr id="33794" name="Object 10"/>
          <p:cNvGraphicFramePr>
            <a:graphicFrameLocks noChangeAspect="1"/>
          </p:cNvGraphicFramePr>
          <p:nvPr/>
        </p:nvGraphicFramePr>
        <p:xfrm>
          <a:off x="776288" y="1700213"/>
          <a:ext cx="8208962" cy="4465637"/>
        </p:xfrm>
        <a:graphic>
          <a:graphicData uri="http://schemas.openxmlformats.org/presentationml/2006/ole">
            <p:oleObj spid="_x0000_s33794" name="Диаграмма" r:id="rId3" imgW="5724525" imgH="3295650" progId="Excel.Chart.8">
              <p:embed/>
            </p:oleObj>
          </a:graphicData>
        </a:graphic>
      </p:graphicFrame>
      <p:sp>
        <p:nvSpPr>
          <p:cNvPr id="35852" name="Rectangle 14"/>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33801" name="Rectangle 12"/>
          <p:cNvSpPr>
            <a:spLocks noGrp="1" noChangeArrowheads="1"/>
          </p:cNvSpPr>
          <p:nvPr>
            <p:ph type="body" sz="half" idx="1"/>
          </p:nvPr>
        </p:nvSpPr>
        <p:spPr>
          <a:xfrm>
            <a:off x="495300" y="1196975"/>
            <a:ext cx="9137650" cy="503238"/>
          </a:xfrm>
          <a:noFill/>
        </p:spPr>
        <p:txBody>
          <a:bodyPr/>
          <a:lstStyle/>
          <a:p>
            <a:r>
              <a:rPr lang="ru-RU" sz="2400" smtClean="0"/>
              <a:t>Результаты вычислительных экспериментов…</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8" name="Rectangle 212"/>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62467" name="Rectangle 2"/>
          <p:cNvSpPr>
            <a:spLocks noGrp="1" noChangeArrowheads="1"/>
          </p:cNvSpPr>
          <p:nvPr>
            <p:ph type="body" sz="half" idx="1"/>
          </p:nvPr>
        </p:nvSpPr>
        <p:spPr>
          <a:xfrm>
            <a:off x="495300" y="1196975"/>
            <a:ext cx="9137650" cy="503238"/>
          </a:xfrm>
          <a:noFill/>
        </p:spPr>
        <p:txBody>
          <a:bodyPr/>
          <a:lstStyle/>
          <a:p>
            <a:r>
              <a:rPr lang="ru-RU" sz="2400" smtClean="0"/>
              <a:t>Результаты вычислительных экспериментов</a:t>
            </a:r>
          </a:p>
        </p:txBody>
      </p:sp>
      <p:sp>
        <p:nvSpPr>
          <p:cNvPr id="62468"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62469"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62470" name="Rectangle 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62471" name="Rectangle 7"/>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482514" name="Group 210"/>
          <p:cNvGraphicFramePr>
            <a:graphicFrameLocks noGrp="1"/>
          </p:cNvGraphicFramePr>
          <p:nvPr/>
        </p:nvGraphicFramePr>
        <p:xfrm>
          <a:off x="415925" y="1844675"/>
          <a:ext cx="9145588" cy="3313114"/>
        </p:xfrm>
        <a:graphic>
          <a:graphicData uri="http://schemas.openxmlformats.org/drawingml/2006/table">
            <a:tbl>
              <a:tblPr/>
              <a:tblGrid>
                <a:gridCol w="1677988"/>
                <a:gridCol w="1493837"/>
                <a:gridCol w="1993900"/>
                <a:gridCol w="1989138"/>
                <a:gridCol w="1990725"/>
              </a:tblGrid>
              <a:tr h="5365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Объем </a:t>
                      </a:r>
                      <a:br>
                        <a:rPr kumimoji="0" lang="ru-RU" sz="1400" b="1" i="0" u="none" strike="noStrike" cap="none" normalizeH="0" baseline="0" smtClean="0">
                          <a:ln>
                            <a:noFill/>
                          </a:ln>
                          <a:solidFill>
                            <a:schemeClr val="tx1"/>
                          </a:solidFill>
                          <a:effectLst/>
                          <a:latin typeface="Times New Roman" pitchFamily="18" charset="0"/>
                          <a:cs typeface="Times New Roman" pitchFamily="18" charset="0"/>
                        </a:rPr>
                      </a:b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сообщения </a:t>
                      </a:r>
                      <a:br>
                        <a:rPr kumimoji="0" lang="ru-RU" sz="1400" b="1" i="0" u="none" strike="noStrike" cap="none" normalizeH="0" baseline="0" smtClean="0">
                          <a:ln>
                            <a:noFill/>
                          </a:ln>
                          <a:solidFill>
                            <a:schemeClr val="tx1"/>
                          </a:solidFill>
                          <a:effectLst/>
                          <a:latin typeface="Times New Roman" pitchFamily="18" charset="0"/>
                          <a:cs typeface="Times New Roman" pitchFamily="18" charset="0"/>
                        </a:rPr>
                      </a:b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(байт)</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Время передачи </a:t>
                      </a:r>
                      <a:br>
                        <a:rPr kumimoji="0" lang="ru-RU" sz="1400" b="1" i="0" u="none" strike="noStrike" cap="none" normalizeH="0" baseline="0" smtClean="0">
                          <a:ln>
                            <a:noFill/>
                          </a:ln>
                          <a:solidFill>
                            <a:schemeClr val="tx1"/>
                          </a:solidFill>
                          <a:effectLst/>
                          <a:latin typeface="Times New Roman" pitchFamily="18" charset="0"/>
                          <a:cs typeface="Times New Roman" pitchFamily="18" charset="0"/>
                        </a:rPr>
                      </a:b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(мкс)</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Погрешность теоретической оценки времени передачи данных, в %</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r>
              <a:tr h="346075">
                <a:tc vMerge="1">
                  <a:txBody>
                    <a:bodyPr/>
                    <a:lstStyle/>
                    <a:p>
                      <a:endParaRPr lang="ru-RU"/>
                    </a:p>
                  </a:txBody>
                  <a:tcPr/>
                </a:tc>
                <a:tc vMerge="1">
                  <a:txBody>
                    <a:bodyPr/>
                    <a:lstStyle/>
                    <a:p>
                      <a:endParaRPr lang="ru-RU"/>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Модель А</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Модель В</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Модель С</a:t>
                      </a:r>
                      <a:endParaRPr kumimoji="0" lang="ru-RU" sz="14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2000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495</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33.45%</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7.93%</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34.80%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1184</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13.91%</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1.70%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14.48%</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20000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2055</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8.44%</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0.44%</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8.77%</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30000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2874</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4.53%</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-1.87%</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4.76%</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3758</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4.04%</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-1.38%</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4.22%</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50000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4749</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5.91%</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1.21%</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6.05%</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60000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5730</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6.97%</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2.73%</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cs typeface="Times New Roman" pitchFamily="18" charset="0"/>
                        </a:rPr>
                        <a:t>7.09%</a:t>
                      </a:r>
                      <a:endParaRPr kumimoji="0" lang="ru-RU" sz="14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65"/>
          <p:cNvSpPr>
            <a:spLocks noGrp="1" noChangeArrowheads="1"/>
          </p:cNvSpPr>
          <p:nvPr>
            <p:ph type="title"/>
          </p:nvPr>
        </p:nvSpPr>
        <p:spPr>
          <a:xfrm>
            <a:off x="200025" y="203200"/>
            <a:ext cx="9705975" cy="561975"/>
          </a:xfrm>
        </p:spPr>
        <p:txBody>
          <a:bodyPr rtlCol="0">
            <a:normAutofit fontScale="90000"/>
          </a:bodyPr>
          <a:lstStyle/>
          <a:p>
            <a:pPr algn="l" fontAlgn="auto">
              <a:lnSpc>
                <a:spcPct val="90000"/>
              </a:lnSpc>
              <a:spcAft>
                <a:spcPts val="0"/>
              </a:spcAft>
              <a:defRPr/>
            </a:pPr>
            <a:r>
              <a:rPr lang="ru-RU" b="1" smtClean="0"/>
              <a:t>Оценка трудоемкости операций передачи данных для кластерных систем</a:t>
            </a:r>
          </a:p>
        </p:txBody>
      </p:sp>
      <p:sp>
        <p:nvSpPr>
          <p:cNvPr id="34820" name="Rectangle 2"/>
          <p:cNvSpPr>
            <a:spLocks noGrp="1" noChangeArrowheads="1"/>
          </p:cNvSpPr>
          <p:nvPr>
            <p:ph type="body" sz="half" idx="1"/>
          </p:nvPr>
        </p:nvSpPr>
        <p:spPr>
          <a:xfrm>
            <a:off x="495300" y="1196975"/>
            <a:ext cx="9137650" cy="4895850"/>
          </a:xfrm>
          <a:noFill/>
        </p:spPr>
        <p:txBody>
          <a:bodyPr/>
          <a:lstStyle/>
          <a:p>
            <a:pPr>
              <a:lnSpc>
                <a:spcPct val="90000"/>
              </a:lnSpc>
            </a:pPr>
            <a:r>
              <a:rPr lang="ru-RU" sz="2000" smtClean="0"/>
              <a:t>Как можно заметить по результатам проведенных экспериментов, оценки трудоемкости операций передачи данных по модели </a:t>
            </a:r>
            <a:r>
              <a:rPr lang="ru-RU" sz="2000" i="1" smtClean="0"/>
              <a:t>В</a:t>
            </a:r>
            <a:r>
              <a:rPr lang="ru-RU" sz="2000" smtClean="0"/>
              <a:t> имеют меньшую погрешность</a:t>
            </a:r>
          </a:p>
          <a:p>
            <a:pPr>
              <a:lnSpc>
                <a:spcPct val="90000"/>
              </a:lnSpc>
            </a:pPr>
            <a:r>
              <a:rPr lang="ru-RU" sz="2000" smtClean="0"/>
              <a:t>Вместе с этим важно отметить, что для предварительного анализа временных затрат на выполнение коммуникационных операций точности модели </a:t>
            </a:r>
            <a:r>
              <a:rPr lang="ru-RU" sz="2000" i="1" smtClean="0"/>
              <a:t>C</a:t>
            </a:r>
            <a:r>
              <a:rPr lang="ru-RU" sz="2000" smtClean="0"/>
              <a:t> может оказаться достаточно. Кроме того, данная модель носит наиболее простой вид среди всех рассмотренных моделей </a:t>
            </a:r>
          </a:p>
          <a:p>
            <a:pPr>
              <a:lnSpc>
                <a:spcPct val="90000"/>
              </a:lnSpc>
            </a:pPr>
            <a:r>
              <a:rPr lang="ru-RU" sz="2000" smtClean="0"/>
              <a:t>С учетом последнего обстоятельства, далее во всех последующих разделах для оценки трудоемкости операций передачи данных будет применяться именно модель </a:t>
            </a:r>
            <a:r>
              <a:rPr lang="ru-RU" sz="2000" i="1" smtClean="0"/>
              <a:t>C</a:t>
            </a:r>
            <a:r>
              <a:rPr lang="ru-RU" sz="2000" smtClean="0"/>
              <a:t> (модель Хокни); при этом для модели будет использоваться форма записи</a:t>
            </a:r>
          </a:p>
          <a:p>
            <a:pPr>
              <a:lnSpc>
                <a:spcPct val="90000"/>
              </a:lnSpc>
              <a:buFont typeface="Wingdings" pitchFamily="2" charset="2"/>
              <a:buNone/>
            </a:pPr>
            <a:endParaRPr lang="ru-RU" sz="2000" smtClean="0"/>
          </a:p>
          <a:p>
            <a:pPr>
              <a:lnSpc>
                <a:spcPct val="90000"/>
              </a:lnSpc>
              <a:buFont typeface="Wingdings" pitchFamily="2" charset="2"/>
              <a:buNone/>
            </a:pPr>
            <a:endParaRPr lang="ru-RU" sz="2000" smtClean="0"/>
          </a:p>
          <a:p>
            <a:pPr>
              <a:lnSpc>
                <a:spcPct val="90000"/>
              </a:lnSpc>
              <a:buFont typeface="Wingdings" pitchFamily="2" charset="2"/>
              <a:buNone/>
            </a:pPr>
            <a:r>
              <a:rPr lang="ru-RU" sz="2000" smtClean="0"/>
              <a:t>     где </a:t>
            </a:r>
            <a:r>
              <a:rPr lang="ru-RU" sz="2000" i="1" smtClean="0"/>
              <a:t>α</a:t>
            </a:r>
            <a:r>
              <a:rPr lang="ru-RU" sz="2000" smtClean="0"/>
              <a:t> есть латентность сети передачи данных (т.е., </a:t>
            </a:r>
            <a:r>
              <a:rPr lang="ru-RU" sz="2000" i="1" smtClean="0"/>
              <a:t>α=t</a:t>
            </a:r>
            <a:r>
              <a:rPr lang="ru-RU" sz="2000" i="1" baseline="-25000" smtClean="0"/>
              <a:t>н</a:t>
            </a:r>
            <a:r>
              <a:rPr lang="ru-RU" sz="2000" smtClean="0"/>
              <a:t>), а </a:t>
            </a:r>
            <a:r>
              <a:rPr lang="ru-RU" sz="2000" i="1" smtClean="0"/>
              <a:t>β</a:t>
            </a:r>
            <a:r>
              <a:rPr lang="ru-RU" sz="2000" smtClean="0"/>
              <a:t> обозначает пропускную способность сети (т.е., </a:t>
            </a:r>
            <a:r>
              <a:rPr lang="ru-RU" sz="2000" i="1" smtClean="0"/>
              <a:t>β=</a:t>
            </a:r>
            <a:r>
              <a:rPr lang="en-US" sz="2000" i="1" smtClean="0"/>
              <a:t>R</a:t>
            </a:r>
            <a:r>
              <a:rPr lang="ru-RU" sz="2000" i="1" smtClean="0"/>
              <a:t>=1/t</a:t>
            </a:r>
            <a:r>
              <a:rPr lang="ru-RU" sz="2000" i="1" baseline="-25000" smtClean="0"/>
              <a:t>к</a:t>
            </a:r>
            <a:r>
              <a:rPr lang="ru-RU" sz="2000" smtClean="0"/>
              <a:t>).</a:t>
            </a:r>
            <a:r>
              <a:rPr lang="en-US" sz="2000" smtClean="0"/>
              <a:t>  </a:t>
            </a:r>
            <a:endParaRPr lang="ru-RU" sz="2000" smtClean="0"/>
          </a:p>
        </p:txBody>
      </p:sp>
      <p:sp>
        <p:nvSpPr>
          <p:cNvPr id="34821" name="Rectangle 3"/>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4822" name="Rectangle 4"/>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482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
        <p:nvSpPr>
          <p:cNvPr id="34824" name="Rectangle 6"/>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sp>
        <p:nvSpPr>
          <p:cNvPr id="34825" name="Rectangle 68"/>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graphicFrame>
        <p:nvGraphicFramePr>
          <p:cNvPr id="34818" name="Object 67"/>
          <p:cNvGraphicFramePr>
            <a:graphicFrameLocks noChangeAspect="1"/>
          </p:cNvGraphicFramePr>
          <p:nvPr/>
        </p:nvGraphicFramePr>
        <p:xfrm>
          <a:off x="3297238" y="4365625"/>
          <a:ext cx="2679700" cy="515938"/>
        </p:xfrm>
        <a:graphic>
          <a:graphicData uri="http://schemas.openxmlformats.org/presentationml/2006/ole">
            <p:oleObj spid="_x0000_s34818" name="Формула" r:id="rId3" imgW="990360" imgH="19044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1028"/>
          <p:cNvSpPr>
            <a:spLocks noGrp="1" noChangeArrowheads="1"/>
          </p:cNvSpPr>
          <p:nvPr>
            <p:ph type="title"/>
          </p:nvPr>
        </p:nvSpPr>
        <p:spPr>
          <a:xfrm>
            <a:off x="415925" y="188913"/>
            <a:ext cx="8929688" cy="561975"/>
          </a:xfrm>
        </p:spPr>
        <p:txBody>
          <a:bodyPr rtlCol="0">
            <a:normAutofit fontScale="90000"/>
          </a:bodyPr>
          <a:lstStyle/>
          <a:p>
            <a:pPr algn="l" fontAlgn="auto">
              <a:spcAft>
                <a:spcPts val="0"/>
              </a:spcAft>
              <a:defRPr/>
            </a:pPr>
            <a:r>
              <a:rPr lang="ru-RU" b="1" smtClean="0"/>
              <a:t>Заключение…</a:t>
            </a:r>
          </a:p>
        </p:txBody>
      </p:sp>
      <p:sp>
        <p:nvSpPr>
          <p:cNvPr id="63491" name="Rectangle 1029"/>
          <p:cNvSpPr>
            <a:spLocks noGrp="1" noChangeArrowheads="1"/>
          </p:cNvSpPr>
          <p:nvPr>
            <p:ph idx="1"/>
          </p:nvPr>
        </p:nvSpPr>
        <p:spPr/>
        <p:txBody>
          <a:bodyPr/>
          <a:lstStyle/>
          <a:p>
            <a:pPr>
              <a:lnSpc>
                <a:spcPct val="90000"/>
              </a:lnSpc>
              <a:spcBef>
                <a:spcPct val="30000"/>
              </a:spcBef>
            </a:pPr>
            <a:r>
              <a:rPr lang="ru-RU" sz="2400" smtClean="0"/>
              <a:t>Представлена общая характеристика алгоритмов маршрутизации и методов передачи данных. Для подробного рассмотрения выделены метод передачи сообщений (</a:t>
            </a:r>
            <a:r>
              <a:rPr lang="ru-RU" sz="2400" i="1" smtClean="0"/>
              <a:t>store-and-forward routing</a:t>
            </a:r>
            <a:r>
              <a:rPr lang="ru-RU" sz="2400" smtClean="0"/>
              <a:t>) и метод передачи пакетов (</a:t>
            </a:r>
            <a:r>
              <a:rPr lang="ru-RU" sz="2400" i="1" smtClean="0"/>
              <a:t>cut-through routing</a:t>
            </a:r>
            <a:r>
              <a:rPr lang="ru-RU" sz="2400" smtClean="0"/>
              <a:t>), для которых определены оценки времени выполнения коммуникационных операций.</a:t>
            </a:r>
          </a:p>
          <a:p>
            <a:pPr>
              <a:lnSpc>
                <a:spcPct val="90000"/>
              </a:lnSpc>
              <a:spcBef>
                <a:spcPct val="30000"/>
              </a:spcBef>
            </a:pPr>
            <a:r>
              <a:rPr lang="ru-RU" sz="2400" smtClean="0"/>
              <a:t>Определены основные типы операций передачи данных, выполняемых в ходе параллельных вычислений. Для всех операций рассмотрены алгоритмы их выполнения на примере топологий кольца, решетки и гиперкуба. Приведены оценки их временной трудоемкости как для метода передачи сообщений, так и для метода передачи пакетов.</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415925" y="188913"/>
            <a:ext cx="8929688" cy="561975"/>
          </a:xfrm>
        </p:spPr>
        <p:txBody>
          <a:bodyPr rtlCol="0">
            <a:normAutofit fontScale="90000"/>
          </a:bodyPr>
          <a:lstStyle/>
          <a:p>
            <a:pPr algn="l" fontAlgn="auto">
              <a:spcAft>
                <a:spcPts val="0"/>
              </a:spcAft>
              <a:defRPr/>
            </a:pPr>
            <a:r>
              <a:rPr lang="ru-RU" b="1" smtClean="0"/>
              <a:t>Заключение</a:t>
            </a:r>
          </a:p>
        </p:txBody>
      </p:sp>
      <p:sp>
        <p:nvSpPr>
          <p:cNvPr id="64515" name="Rectangle 3"/>
          <p:cNvSpPr>
            <a:spLocks noGrp="1" noChangeArrowheads="1"/>
          </p:cNvSpPr>
          <p:nvPr>
            <p:ph idx="1"/>
          </p:nvPr>
        </p:nvSpPr>
        <p:spPr/>
        <p:txBody>
          <a:bodyPr/>
          <a:lstStyle/>
          <a:p>
            <a:pPr>
              <a:spcAft>
                <a:spcPct val="25000"/>
              </a:spcAft>
            </a:pPr>
            <a:r>
              <a:rPr lang="ru-RU" sz="2400" smtClean="0"/>
              <a:t>Рассмотрены </a:t>
            </a:r>
            <a:r>
              <a:rPr lang="ru-RU" sz="2400" i="1" smtClean="0"/>
              <a:t>методы</a:t>
            </a:r>
            <a:r>
              <a:rPr lang="ru-RU" sz="2400" smtClean="0"/>
              <a:t> </a:t>
            </a:r>
            <a:r>
              <a:rPr lang="ru-RU" sz="2400" i="1" smtClean="0"/>
              <a:t>логического представления топологий</a:t>
            </a:r>
            <a:r>
              <a:rPr lang="ru-RU" sz="2400" smtClean="0"/>
              <a:t> на основе конкретных (физических) межпроцессорных структур. </a:t>
            </a:r>
          </a:p>
          <a:p>
            <a:pPr>
              <a:spcAft>
                <a:spcPct val="25000"/>
              </a:spcAft>
            </a:pPr>
            <a:r>
              <a:rPr lang="ru-RU" sz="2400" smtClean="0"/>
              <a:t>Проведен анализ моделей, при помощи которых могут быть получены оценки времени выполнения операций передачи данных для кластерных вычислительных систем. По результатам сравнения для дальнейшего использования при оценке временной трудоемкости коммуникационных операций выбрана наиболее простая модель - </a:t>
            </a:r>
            <a:r>
              <a:rPr lang="ru-RU" sz="2400" i="1" smtClean="0"/>
              <a:t>модель Хокни</a:t>
            </a:r>
            <a:r>
              <a:rPr lang="ru-RU" sz="240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Вопросы для обсуждения</a:t>
            </a:r>
          </a:p>
        </p:txBody>
      </p:sp>
      <p:sp>
        <p:nvSpPr>
          <p:cNvPr id="65539" name="Rectangle 3"/>
          <p:cNvSpPr>
            <a:spLocks noGrp="1" noChangeArrowheads="1"/>
          </p:cNvSpPr>
          <p:nvPr>
            <p:ph idx="1"/>
          </p:nvPr>
        </p:nvSpPr>
        <p:spPr/>
        <p:txBody>
          <a:bodyPr/>
          <a:lstStyle/>
          <a:p>
            <a:pPr marL="355600" indent="-355600"/>
            <a:r>
              <a:rPr lang="ru-RU" smtClean="0"/>
              <a:t>Оценка разных методов передачи данных</a:t>
            </a:r>
          </a:p>
          <a:p>
            <a:pPr marL="355600" indent="-355600"/>
            <a:r>
              <a:rPr lang="ru-RU" smtClean="0"/>
              <a:t>Возможные типовые операции передачи данных</a:t>
            </a:r>
          </a:p>
          <a:p>
            <a:pPr marL="355600" indent="-355600"/>
            <a:r>
              <a:rPr lang="ru-RU" smtClean="0"/>
              <a:t>Полезность использования логических топологий</a:t>
            </a:r>
          </a:p>
          <a:p>
            <a:pPr marL="355600" indent="-355600"/>
            <a:r>
              <a:rPr lang="ru-RU" smtClean="0"/>
              <a:t>Достаточность рассмотренного множества типовых операций передачи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1"/>
          <p:cNvSpPr>
            <a:spLocks noChangeArrowheads="1"/>
          </p:cNvSpPr>
          <p:nvPr/>
        </p:nvSpPr>
        <p:spPr bwMode="auto">
          <a:xfrm>
            <a:off x="0" y="3338513"/>
            <a:ext cx="9906000" cy="0"/>
          </a:xfrm>
          <a:prstGeom prst="rect">
            <a:avLst/>
          </a:prstGeom>
          <a:noFill/>
          <a:ln w="9525">
            <a:noFill/>
            <a:miter lim="800000"/>
            <a:headEnd/>
            <a:tailEnd/>
          </a:ln>
        </p:spPr>
        <p:txBody>
          <a:bodyPr wrap="none" anchor="ctr">
            <a:spAutoFit/>
          </a:bodyPr>
          <a:lstStyle/>
          <a:p>
            <a:endParaRPr lang="ru-RU"/>
          </a:p>
        </p:txBody>
      </p:sp>
      <p:sp>
        <p:nvSpPr>
          <p:cNvPr id="45063" name="Rectangle 25"/>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5062" name="Rectangle 23"/>
          <p:cNvSpPr>
            <a:spLocks noGrp="1" noChangeArrowheads="1"/>
          </p:cNvSpPr>
          <p:nvPr>
            <p:ph idx="1"/>
          </p:nvPr>
        </p:nvSpPr>
        <p:spPr/>
        <p:txBody>
          <a:bodyPr rtlCol="0">
            <a:normAutofit lnSpcReduction="10000"/>
          </a:bodyPr>
          <a:lstStyle/>
          <a:p>
            <a:pPr algn="just" fontAlgn="auto">
              <a:lnSpc>
                <a:spcPct val="90000"/>
              </a:lnSpc>
              <a:spcBef>
                <a:spcPct val="50000"/>
              </a:spcBef>
              <a:spcAft>
                <a:spcPts val="0"/>
              </a:spcAft>
              <a:defRPr/>
            </a:pPr>
            <a:r>
              <a:rPr lang="ru-RU" sz="2400" b="1" smtClean="0"/>
              <a:t>Методы передачи данных…</a:t>
            </a:r>
          </a:p>
          <a:p>
            <a:pPr fontAlgn="auto">
              <a:lnSpc>
                <a:spcPct val="90000"/>
              </a:lnSpc>
              <a:spcBef>
                <a:spcPct val="50000"/>
              </a:spcBef>
              <a:spcAft>
                <a:spcPts val="0"/>
              </a:spcAft>
              <a:buFont typeface="Wingdings" pitchFamily="2" charset="2"/>
              <a:buNone/>
              <a:defRPr/>
            </a:pPr>
            <a:r>
              <a:rPr lang="ru-RU" sz="1800" smtClean="0"/>
              <a:t>	Время передачи данных между процессорами определяет коммуникационную составляющую (</a:t>
            </a:r>
            <a:r>
              <a:rPr lang="en-US" sz="1800" i="1" smtClean="0"/>
              <a:t>communication latency</a:t>
            </a:r>
            <a:r>
              <a:rPr lang="ru-RU" sz="1800" smtClean="0"/>
              <a:t>) длительности выполнения параллельного алгоритма. </a:t>
            </a:r>
          </a:p>
          <a:p>
            <a:pPr fontAlgn="auto">
              <a:lnSpc>
                <a:spcPct val="90000"/>
              </a:lnSpc>
              <a:spcBef>
                <a:spcPct val="50000"/>
              </a:spcBef>
              <a:spcAft>
                <a:spcPts val="0"/>
              </a:spcAft>
              <a:buFont typeface="Wingdings" pitchFamily="2" charset="2"/>
              <a:buNone/>
              <a:defRPr/>
            </a:pPr>
            <a:r>
              <a:rPr lang="ru-RU" sz="1800" smtClean="0"/>
              <a:t>     Основной набор параметров, используемый при оценке времени передачи данных, включает:</a:t>
            </a:r>
          </a:p>
          <a:p>
            <a:pPr lvl="1" fontAlgn="auto">
              <a:lnSpc>
                <a:spcPct val="90000"/>
              </a:lnSpc>
              <a:spcBef>
                <a:spcPct val="50000"/>
              </a:spcBef>
              <a:spcAft>
                <a:spcPts val="0"/>
              </a:spcAft>
              <a:defRPr/>
            </a:pPr>
            <a:r>
              <a:rPr lang="ru-RU" sz="1800" b="1" smtClean="0"/>
              <a:t>время начальной подготовки</a:t>
            </a:r>
            <a:r>
              <a:rPr lang="ru-RU" sz="1800" smtClean="0"/>
              <a:t> (</a:t>
            </a:r>
            <a:r>
              <a:rPr lang="en-US" sz="1800" i="1" smtClean="0"/>
              <a:t>t</a:t>
            </a:r>
            <a:r>
              <a:rPr lang="ru-RU" sz="1800" i="1" baseline="-25000" smtClean="0"/>
              <a:t>н</a:t>
            </a:r>
            <a:r>
              <a:rPr lang="ru-RU" sz="1800" smtClean="0"/>
              <a:t>) характеризует длительность подготовки сообщения для передачи, поиска маршрута в сети и т.п.,</a:t>
            </a:r>
            <a:endParaRPr lang="ru-RU" sz="1800" b="1" smtClean="0"/>
          </a:p>
          <a:p>
            <a:pPr lvl="1" fontAlgn="auto">
              <a:lnSpc>
                <a:spcPct val="90000"/>
              </a:lnSpc>
              <a:spcBef>
                <a:spcPct val="50000"/>
              </a:spcBef>
              <a:spcAft>
                <a:spcPts val="0"/>
              </a:spcAft>
              <a:defRPr/>
            </a:pPr>
            <a:r>
              <a:rPr lang="ru-RU" sz="1800" b="1" smtClean="0"/>
              <a:t>время передачи служебных данных</a:t>
            </a:r>
            <a:r>
              <a:rPr lang="ru-RU" sz="1800" smtClean="0"/>
              <a:t> (</a:t>
            </a:r>
            <a:r>
              <a:rPr lang="en-US" sz="1800" i="1" smtClean="0"/>
              <a:t>t</a:t>
            </a:r>
            <a:r>
              <a:rPr lang="ru-RU" sz="1800" i="1" baseline="-25000" smtClean="0"/>
              <a:t>с</a:t>
            </a:r>
            <a:r>
              <a:rPr lang="ru-RU" sz="1800" smtClean="0"/>
              <a:t>) между двумя соседними процессорами (т.е. для процессоров, между которыми имеется физический канал передачи данных); к служебным данным может относиться заголовок сообщения, блок данных для обнаружения ошибок передачи и т.п.,</a:t>
            </a:r>
            <a:endParaRPr lang="ru-RU" sz="1800" b="1" smtClean="0"/>
          </a:p>
          <a:p>
            <a:pPr lvl="1" fontAlgn="auto">
              <a:lnSpc>
                <a:spcPct val="90000"/>
              </a:lnSpc>
              <a:spcBef>
                <a:spcPct val="50000"/>
              </a:spcBef>
              <a:spcAft>
                <a:spcPts val="0"/>
              </a:spcAft>
              <a:defRPr/>
            </a:pPr>
            <a:r>
              <a:rPr lang="ru-RU" sz="1800" b="1" smtClean="0"/>
              <a:t>время передачи одного слова данных</a:t>
            </a:r>
            <a:r>
              <a:rPr lang="ru-RU" sz="1800" smtClean="0"/>
              <a:t> по одному каналу передачи данных (</a:t>
            </a:r>
            <a:r>
              <a:rPr lang="en-US" sz="1800" i="1" smtClean="0"/>
              <a:t>t</a:t>
            </a:r>
            <a:r>
              <a:rPr lang="ru-RU" sz="1800" i="1" baseline="-25000" smtClean="0"/>
              <a:t>к</a:t>
            </a:r>
            <a:r>
              <a:rPr lang="ru-RU" sz="1800" smtClean="0"/>
              <a:t>); длительность подобной передачи определяется полосой пропускания коммуникационных каналов в сети.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2052"/>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Темы заданий для самостоятельной работы</a:t>
            </a:r>
          </a:p>
        </p:txBody>
      </p:sp>
      <p:sp>
        <p:nvSpPr>
          <p:cNvPr id="66563" name="Rectangle 2051"/>
          <p:cNvSpPr>
            <a:spLocks noGrp="1" noChangeArrowheads="1"/>
          </p:cNvSpPr>
          <p:nvPr>
            <p:ph idx="1"/>
          </p:nvPr>
        </p:nvSpPr>
        <p:spPr>
          <a:xfrm>
            <a:off x="495300" y="1196975"/>
            <a:ext cx="9137650" cy="4968875"/>
          </a:xfrm>
        </p:spPr>
        <p:txBody>
          <a:bodyPr/>
          <a:lstStyle/>
          <a:p>
            <a:pPr marL="355600" indent="-355600">
              <a:lnSpc>
                <a:spcPct val="80000"/>
              </a:lnSpc>
            </a:pPr>
            <a:r>
              <a:rPr lang="ru-RU" sz="2400" smtClean="0"/>
              <a:t>Разработайте алгоритмы выполнения основных операций передачи данных для топологии сети в виде 3-мерной решетки.</a:t>
            </a:r>
          </a:p>
          <a:p>
            <a:pPr marL="355600" indent="-355600">
              <a:lnSpc>
                <a:spcPct val="80000"/>
              </a:lnSpc>
            </a:pPr>
            <a:r>
              <a:rPr lang="ru-RU" sz="2400" smtClean="0"/>
              <a:t>Разработайте алгоритмы выполнения основных операций передачи данных для топологии сети в виде двоичного дерева.</a:t>
            </a:r>
          </a:p>
          <a:p>
            <a:pPr marL="355600" indent="-355600">
              <a:lnSpc>
                <a:spcPct val="80000"/>
              </a:lnSpc>
            </a:pPr>
            <a:r>
              <a:rPr lang="ru-RU" sz="2400" smtClean="0"/>
              <a:t>Примените модель </a:t>
            </a:r>
            <a:r>
              <a:rPr lang="en-US" sz="2400" i="1" smtClean="0"/>
              <a:t>B </a:t>
            </a:r>
            <a:r>
              <a:rPr lang="ru-RU" sz="2400" smtClean="0"/>
              <a:t>из подраздела 3.4 для оценки временной сложности операций передачи данных. Сравните получаемые показатели.</a:t>
            </a:r>
          </a:p>
          <a:p>
            <a:pPr marL="355600" indent="-355600">
              <a:lnSpc>
                <a:spcPct val="80000"/>
              </a:lnSpc>
            </a:pPr>
            <a:r>
              <a:rPr lang="ru-RU" sz="2400" smtClean="0"/>
              <a:t>Примените модель </a:t>
            </a:r>
            <a:r>
              <a:rPr lang="en-US" sz="2400" i="1" smtClean="0"/>
              <a:t>C </a:t>
            </a:r>
            <a:r>
              <a:rPr lang="ru-RU" sz="2400" smtClean="0"/>
              <a:t>из подраздела 3.4 для оценки временной сложности операций передачи данных. Сравните получаемые показатели.</a:t>
            </a:r>
          </a:p>
          <a:p>
            <a:pPr marL="355600" indent="-355600">
              <a:lnSpc>
                <a:spcPct val="80000"/>
              </a:lnSpc>
            </a:pPr>
            <a:r>
              <a:rPr lang="ru-RU" sz="2400" smtClean="0"/>
              <a:t>Разработайте алгоритмы логического представления двоичного дерева для различных физических топологий сети.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7587" name="Rectangle 3"/>
          <p:cNvSpPr>
            <a:spLocks noGrp="1" noChangeArrowheads="1"/>
          </p:cNvSpPr>
          <p:nvPr>
            <p:ph idx="1"/>
          </p:nvPr>
        </p:nvSpPr>
        <p:spPr/>
        <p:txBody>
          <a:bodyPr/>
          <a:lstStyle/>
          <a:p>
            <a:r>
              <a:rPr lang="ru-RU" sz="2400" b="1" smtClean="0"/>
              <a:t>Гергель В.П. </a:t>
            </a:r>
            <a:r>
              <a:rPr lang="ru-RU" sz="2400" smtClean="0"/>
              <a:t>Теория и практика параллельных вычислений. – М.: Интернет-Университет, БИНОМ. Лаборатория знаний, 2007. </a:t>
            </a:r>
          </a:p>
          <a:p>
            <a:r>
              <a:rPr lang="en-US" sz="2400" b="1" smtClean="0"/>
              <a:t>Kumar</a:t>
            </a:r>
            <a:r>
              <a:rPr lang="en-US" sz="2400" smtClean="0"/>
              <a:t> V., Grama, A., Gupta, A., Karypis, G. (1994). Introduction to Parallel Computing. - The Benjamin/Cummings Publishing Company, Inc. (2nd edn., 2003)</a:t>
            </a:r>
            <a:r>
              <a:rPr lang="en-US" sz="2400" b="1" smtClean="0"/>
              <a:t> </a:t>
            </a:r>
            <a:endParaRPr lang="ru-RU" sz="2400" b="1" smtClean="0"/>
          </a:p>
          <a:p>
            <a:r>
              <a:rPr lang="en-US" sz="2400" b="1" smtClean="0"/>
              <a:t>Andrews</a:t>
            </a:r>
            <a:r>
              <a:rPr lang="en-US" sz="2400" smtClean="0"/>
              <a:t>, G. R. (2000). Foundations of Multithreaded, Parallel, and Distributed Programming.. – Reading, MA: Addison-Wesley (русский перевод Эндрюс Г.Р. Основы многопоточного, параллельного и распределенного программирования. – М.: Издательский дом "Вильямс", 2003).</a:t>
            </a:r>
            <a:endParaRPr lang="ru-RU"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0" y="3338513"/>
            <a:ext cx="9906000" cy="0"/>
          </a:xfrm>
          <a:prstGeom prst="rect">
            <a:avLst/>
          </a:prstGeom>
          <a:noFill/>
          <a:ln w="9525">
            <a:noFill/>
            <a:miter lim="800000"/>
            <a:headEnd/>
            <a:tailEnd/>
          </a:ln>
        </p:spPr>
        <p:txBody>
          <a:bodyPr wrap="none" anchor="ctr">
            <a:spAutoFit/>
          </a:bodyPr>
          <a:lstStyle/>
          <a:p>
            <a:endParaRPr lang="ru-RU"/>
          </a:p>
        </p:txBody>
      </p:sp>
      <p:sp>
        <p:nvSpPr>
          <p:cNvPr id="46088" name="Rectangle 8"/>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7108" name="Rectangle 4"/>
          <p:cNvSpPr>
            <a:spLocks noGrp="1" noChangeArrowheads="1"/>
          </p:cNvSpPr>
          <p:nvPr>
            <p:ph idx="1"/>
          </p:nvPr>
        </p:nvSpPr>
        <p:spPr/>
        <p:txBody>
          <a:bodyPr/>
          <a:lstStyle/>
          <a:p>
            <a:pPr algn="just">
              <a:spcBef>
                <a:spcPct val="30000"/>
              </a:spcBef>
            </a:pPr>
            <a:r>
              <a:rPr lang="ru-RU" b="1" smtClean="0"/>
              <a:t>Методы передачи данных…</a:t>
            </a:r>
          </a:p>
          <a:p>
            <a:pPr>
              <a:spcBef>
                <a:spcPct val="30000"/>
              </a:spcBef>
              <a:buFont typeface="Wingdings" pitchFamily="2" charset="2"/>
              <a:buNone/>
            </a:pPr>
            <a:r>
              <a:rPr lang="ru-RU" smtClean="0"/>
              <a:t>	</a:t>
            </a:r>
            <a:r>
              <a:rPr lang="ru-RU" sz="2400" i="1" smtClean="0"/>
              <a:t>Метод передачи сообщений</a:t>
            </a:r>
            <a:r>
              <a:rPr lang="ru-RU" sz="2400" smtClean="0"/>
              <a:t> (</a:t>
            </a:r>
            <a:r>
              <a:rPr lang="ru-RU" sz="2400" i="1" smtClean="0"/>
              <a:t>МПС</a:t>
            </a:r>
            <a:r>
              <a:rPr lang="ru-RU" sz="2400" smtClean="0"/>
              <a:t>) осуществляет передачу данных как неделимых (атомарных) блоков информации (</a:t>
            </a:r>
            <a:r>
              <a:rPr lang="en-US" sz="2400" i="1" smtClean="0"/>
              <a:t>store</a:t>
            </a:r>
            <a:r>
              <a:rPr lang="ru-RU" sz="2400" i="1" smtClean="0"/>
              <a:t>-</a:t>
            </a:r>
            <a:r>
              <a:rPr lang="en-US" sz="2400" i="1" smtClean="0"/>
              <a:t>and</a:t>
            </a:r>
            <a:r>
              <a:rPr lang="ru-RU" sz="2400" i="1" smtClean="0"/>
              <a:t>-</a:t>
            </a:r>
            <a:r>
              <a:rPr lang="en-US" sz="2400" i="1" smtClean="0"/>
              <a:t>forward routing</a:t>
            </a:r>
            <a:r>
              <a:rPr lang="en-US" sz="2400" smtClean="0"/>
              <a:t> or </a:t>
            </a:r>
            <a:r>
              <a:rPr lang="en-US" sz="2400" i="1" smtClean="0"/>
              <a:t>SFR</a:t>
            </a:r>
            <a:r>
              <a:rPr lang="ru-RU" sz="2400" smtClean="0"/>
              <a:t>): </a:t>
            </a:r>
          </a:p>
          <a:p>
            <a:pPr lvl="1">
              <a:spcBef>
                <a:spcPct val="30000"/>
              </a:spcBef>
            </a:pPr>
            <a:r>
              <a:rPr lang="ru-RU" sz="2000" smtClean="0"/>
              <a:t>процессор, содержащий сообщение для передачи, готовит весь объем данных для передачи, определяет процессор, которому следует направить данные, и запускает операцию пересылки данных,</a:t>
            </a:r>
          </a:p>
          <a:p>
            <a:pPr lvl="1">
              <a:spcBef>
                <a:spcPct val="30000"/>
              </a:spcBef>
            </a:pPr>
            <a:r>
              <a:rPr lang="ru-RU" sz="2000" smtClean="0"/>
              <a:t>процессор, которому направлено сообщение, в первую очередь осуществляет прием полностью всех пересылаемых данных и только затем приступает к пересылке принятого сообщения далее по маршруту.  </a:t>
            </a:r>
          </a:p>
        </p:txBody>
      </p:sp>
      <p:sp>
        <p:nvSpPr>
          <p:cNvPr id="47109" name="Rectangle 6"/>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0" y="3338513"/>
            <a:ext cx="9906000" cy="0"/>
          </a:xfrm>
          <a:prstGeom prst="rect">
            <a:avLst/>
          </a:prstGeom>
          <a:noFill/>
          <a:ln w="9525">
            <a:noFill/>
            <a:miter lim="800000"/>
            <a:headEnd/>
            <a:tailEnd/>
          </a:ln>
        </p:spPr>
        <p:txBody>
          <a:bodyPr wrap="none" anchor="ctr">
            <a:spAutoFit/>
          </a:bodyPr>
          <a:lstStyle/>
          <a:p>
            <a:endParaRPr lang="ru-RU"/>
          </a:p>
        </p:txBody>
      </p:sp>
      <p:sp>
        <p:nvSpPr>
          <p:cNvPr id="47112" name="Rectangle 7"/>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47110" name="Rectangle 4"/>
          <p:cNvSpPr>
            <a:spLocks noGrp="1" noChangeArrowheads="1"/>
          </p:cNvSpPr>
          <p:nvPr>
            <p:ph idx="1"/>
          </p:nvPr>
        </p:nvSpPr>
        <p:spPr/>
        <p:txBody>
          <a:bodyPr rtlCol="0">
            <a:normAutofit lnSpcReduction="10000"/>
          </a:bodyPr>
          <a:lstStyle/>
          <a:p>
            <a:pPr algn="just" fontAlgn="auto">
              <a:spcBef>
                <a:spcPct val="30000"/>
              </a:spcBef>
              <a:spcAft>
                <a:spcPts val="0"/>
              </a:spcAft>
              <a:defRPr/>
            </a:pPr>
            <a:r>
              <a:rPr lang="ru-RU" b="1" smtClean="0"/>
              <a:t>Методы передачи данных…</a:t>
            </a:r>
          </a:p>
          <a:p>
            <a:pPr fontAlgn="auto">
              <a:spcBef>
                <a:spcPct val="30000"/>
              </a:spcBef>
              <a:spcAft>
                <a:spcPts val="0"/>
              </a:spcAft>
              <a:buFont typeface="Wingdings" pitchFamily="2" charset="2"/>
              <a:buNone/>
              <a:defRPr/>
            </a:pPr>
            <a:r>
              <a:rPr lang="ru-RU" smtClean="0"/>
              <a:t>	</a:t>
            </a:r>
            <a:r>
              <a:rPr lang="ru-RU" sz="2600" i="1" smtClean="0"/>
              <a:t>Метод передачи пакетов</a:t>
            </a:r>
            <a:r>
              <a:rPr lang="ru-RU" sz="2600" smtClean="0"/>
              <a:t> (</a:t>
            </a:r>
            <a:r>
              <a:rPr lang="ru-RU" sz="2600" i="1" smtClean="0"/>
              <a:t>МПП</a:t>
            </a:r>
            <a:r>
              <a:rPr lang="ru-RU" sz="2600" smtClean="0"/>
              <a:t>) основан на представлении пересылаемых сообщений в виде блоков информации меньшего размера (</a:t>
            </a:r>
            <a:r>
              <a:rPr lang="en-US" sz="2600" i="1" smtClean="0"/>
              <a:t>cut</a:t>
            </a:r>
            <a:r>
              <a:rPr lang="ru-RU" sz="2600" i="1" smtClean="0"/>
              <a:t>-</a:t>
            </a:r>
            <a:r>
              <a:rPr lang="en-US" sz="2600" i="1" smtClean="0"/>
              <a:t>through routing </a:t>
            </a:r>
            <a:r>
              <a:rPr lang="en-US" sz="2600" smtClean="0"/>
              <a:t>or </a:t>
            </a:r>
            <a:r>
              <a:rPr lang="en-US" sz="2600" i="1" smtClean="0"/>
              <a:t>CTR</a:t>
            </a:r>
            <a:r>
              <a:rPr lang="ru-RU" sz="2600" smtClean="0"/>
              <a:t>): </a:t>
            </a:r>
          </a:p>
          <a:p>
            <a:pPr lvl="1" fontAlgn="auto">
              <a:spcBef>
                <a:spcPct val="30000"/>
              </a:spcBef>
              <a:spcAft>
                <a:spcPts val="0"/>
              </a:spcAft>
              <a:defRPr/>
            </a:pPr>
            <a:r>
              <a:rPr lang="ru-RU" smtClean="0"/>
              <a:t>принимающий процессор может осуществлять пересылку данных по дальнейшему маршруту непосредственно сразу после приема очередного пакета, не дожидаясь завершения приема данных всего сообщения.</a:t>
            </a:r>
          </a:p>
        </p:txBody>
      </p:sp>
      <p:sp>
        <p:nvSpPr>
          <p:cNvPr id="48133" name="Rectangle 5"/>
          <p:cNvSpPr>
            <a:spLocks noChangeArrowheads="1"/>
          </p:cNvSpPr>
          <p:nvPr/>
        </p:nvSpPr>
        <p:spPr bwMode="auto">
          <a:xfrm>
            <a:off x="0" y="3333750"/>
            <a:ext cx="9906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3"/>
          <p:cNvSpPr>
            <a:spLocks noGrp="1" noChangeArrowheads="1"/>
          </p:cNvSpPr>
          <p:nvPr>
            <p:ph type="title"/>
          </p:nvPr>
        </p:nvSpPr>
        <p:spPr>
          <a:xfrm>
            <a:off x="415925" y="203200"/>
            <a:ext cx="9490075" cy="561975"/>
          </a:xfrm>
        </p:spPr>
        <p:txBody>
          <a:bodyPr rtlCol="0">
            <a:normAutofit fontScale="90000"/>
          </a:bodyPr>
          <a:lstStyle/>
          <a:p>
            <a:pPr algn="l" fontAlgn="auto">
              <a:lnSpc>
                <a:spcPct val="80000"/>
              </a:lnSpc>
              <a:spcAft>
                <a:spcPts val="0"/>
              </a:spcAft>
              <a:defRPr/>
            </a:pPr>
            <a:r>
              <a:rPr lang="ru-RU" b="1" smtClean="0"/>
              <a:t>Общая характеристика механизмов передачи данных…</a:t>
            </a:r>
          </a:p>
        </p:txBody>
      </p:sp>
      <p:sp>
        <p:nvSpPr>
          <p:cNvPr id="1030" name="Rectangle 4"/>
          <p:cNvSpPr>
            <a:spLocks noGrp="1" noChangeArrowheads="1"/>
          </p:cNvSpPr>
          <p:nvPr>
            <p:ph idx="1"/>
          </p:nvPr>
        </p:nvSpPr>
        <p:spPr/>
        <p:txBody>
          <a:bodyPr/>
          <a:lstStyle/>
          <a:p>
            <a:pPr algn="just">
              <a:spcBef>
                <a:spcPct val="30000"/>
              </a:spcBef>
            </a:pPr>
            <a:r>
              <a:rPr lang="ru-RU" b="1" smtClean="0"/>
              <a:t>Методы передачи данных…</a:t>
            </a:r>
          </a:p>
          <a:p>
            <a:pPr algn="just">
              <a:spcBef>
                <a:spcPct val="30000"/>
              </a:spcBef>
              <a:buFont typeface="Wingdings" pitchFamily="2" charset="2"/>
              <a:buNone/>
            </a:pPr>
            <a:r>
              <a:rPr lang="ru-RU" sz="2400" smtClean="0"/>
              <a:t>	Время пересылки данных </a:t>
            </a:r>
            <a:r>
              <a:rPr lang="en-US" sz="2400" i="1" smtClean="0"/>
              <a:t>t</a:t>
            </a:r>
            <a:r>
              <a:rPr lang="ru-RU" sz="2400" i="1" baseline="-25000" smtClean="0"/>
              <a:t>пд</a:t>
            </a:r>
            <a:r>
              <a:rPr lang="ru-RU" sz="2400" smtClean="0"/>
              <a:t> размером </a:t>
            </a:r>
            <a:r>
              <a:rPr lang="ru-RU" sz="2400" i="1" smtClean="0"/>
              <a:t>m</a:t>
            </a:r>
            <a:r>
              <a:rPr lang="ru-RU" sz="2400" smtClean="0"/>
              <a:t> байт по маршруту длиной </a:t>
            </a:r>
            <a:r>
              <a:rPr lang="en-US" sz="2400" i="1" smtClean="0"/>
              <a:t>l</a:t>
            </a:r>
            <a:r>
              <a:rPr lang="ru-RU" sz="2400" smtClean="0"/>
              <a:t> определяется выражением:</a:t>
            </a:r>
          </a:p>
          <a:p>
            <a:pPr lvl="1" algn="just">
              <a:spcBef>
                <a:spcPct val="60000"/>
              </a:spcBef>
            </a:pPr>
            <a:r>
              <a:rPr lang="ru-RU" sz="2000" smtClean="0"/>
              <a:t>Для метода передачи сообщений:</a:t>
            </a:r>
          </a:p>
          <a:p>
            <a:pPr lvl="1" algn="just">
              <a:spcBef>
                <a:spcPct val="60000"/>
              </a:spcBef>
            </a:pPr>
            <a:endParaRPr lang="ru-RU" sz="2000" smtClean="0"/>
          </a:p>
          <a:p>
            <a:pPr lvl="1" algn="just">
              <a:spcBef>
                <a:spcPct val="60000"/>
              </a:spcBef>
              <a:buFontTx/>
              <a:buNone/>
            </a:pPr>
            <a:r>
              <a:rPr lang="ru-RU" sz="2000" smtClean="0"/>
              <a:t>	при достаточно длинных сообщениях временем пересылки служебных данных можно пренебречь:</a:t>
            </a:r>
          </a:p>
          <a:p>
            <a:pPr lvl="1" algn="just">
              <a:spcBef>
                <a:spcPct val="60000"/>
              </a:spcBef>
            </a:pPr>
            <a:endParaRPr lang="ru-RU" sz="2000" smtClean="0"/>
          </a:p>
          <a:p>
            <a:pPr lvl="1" algn="just">
              <a:spcBef>
                <a:spcPct val="60000"/>
              </a:spcBef>
            </a:pPr>
            <a:r>
              <a:rPr lang="ru-RU" sz="2000" smtClean="0"/>
              <a:t>Для метода передачи пакетов:</a:t>
            </a:r>
          </a:p>
        </p:txBody>
      </p:sp>
      <p:sp>
        <p:nvSpPr>
          <p:cNvPr id="1031" name="Rectangle 7"/>
          <p:cNvSpPr>
            <a:spLocks noChangeArrowheads="1"/>
          </p:cNvSpPr>
          <p:nvPr/>
        </p:nvSpPr>
        <p:spPr bwMode="auto">
          <a:xfrm>
            <a:off x="0" y="0"/>
            <a:ext cx="9906000" cy="0"/>
          </a:xfrm>
          <a:prstGeom prst="rect">
            <a:avLst/>
          </a:prstGeom>
          <a:noFill/>
          <a:ln w="9525">
            <a:noFill/>
            <a:miter lim="800000"/>
            <a:headEnd/>
            <a:tailEnd/>
          </a:ln>
        </p:spPr>
        <p:txBody>
          <a:bodyPr wrap="none" anchor="ctr">
            <a:spAutoFit/>
          </a:bodyPr>
          <a:lstStyle/>
          <a:p>
            <a:endParaRPr lang="ru-RU"/>
          </a:p>
        </p:txBody>
      </p:sp>
      <p:graphicFrame>
        <p:nvGraphicFramePr>
          <p:cNvPr id="1026" name="Object 6"/>
          <p:cNvGraphicFramePr>
            <a:graphicFrameLocks noChangeAspect="1"/>
          </p:cNvGraphicFramePr>
          <p:nvPr/>
        </p:nvGraphicFramePr>
        <p:xfrm>
          <a:off x="3729038" y="3429000"/>
          <a:ext cx="3065462" cy="544513"/>
        </p:xfrm>
        <a:graphic>
          <a:graphicData uri="http://schemas.openxmlformats.org/presentationml/2006/ole">
            <p:oleObj spid="_x0000_s1026" name="Формула" r:id="rId3" imgW="1282680" imgH="228600" progId="Equation.3">
              <p:embed/>
            </p:oleObj>
          </a:graphicData>
        </a:graphic>
      </p:graphicFrame>
      <p:graphicFrame>
        <p:nvGraphicFramePr>
          <p:cNvPr id="1027" name="Object 8"/>
          <p:cNvGraphicFramePr>
            <a:graphicFrameLocks noChangeAspect="1"/>
          </p:cNvGraphicFramePr>
          <p:nvPr/>
        </p:nvGraphicFramePr>
        <p:xfrm>
          <a:off x="4089400" y="4724400"/>
          <a:ext cx="2138363" cy="523875"/>
        </p:xfrm>
        <a:graphic>
          <a:graphicData uri="http://schemas.openxmlformats.org/presentationml/2006/ole">
            <p:oleObj spid="_x0000_s1027" name="Формула" r:id="rId4" imgW="927000" imgH="228600" progId="Equation.3">
              <p:embed/>
            </p:oleObj>
          </a:graphicData>
        </a:graphic>
      </p:graphicFrame>
      <p:graphicFrame>
        <p:nvGraphicFramePr>
          <p:cNvPr id="1028" name="Object 10"/>
          <p:cNvGraphicFramePr>
            <a:graphicFrameLocks noChangeAspect="1"/>
          </p:cNvGraphicFramePr>
          <p:nvPr/>
        </p:nvGraphicFramePr>
        <p:xfrm>
          <a:off x="3873500" y="5805488"/>
          <a:ext cx="2622550" cy="517525"/>
        </p:xfrm>
        <a:graphic>
          <a:graphicData uri="http://schemas.openxmlformats.org/presentationml/2006/ole">
            <p:oleObj spid="_x0000_s1028" name="Формула" r:id="rId5" imgW="1155600" imgH="2286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ln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5624</TotalTime>
  <Words>2176</Words>
  <Application>Microsoft Office PowerPoint</Application>
  <PresentationFormat>Лист A4 (210x297 мм)</PresentationFormat>
  <Paragraphs>355</Paragraphs>
  <Slides>61</Slides>
  <Notes>1</Notes>
  <HiddenSlides>0</HiddenSlides>
  <MMClips>0</MMClips>
  <ScaleCrop>false</ScaleCrop>
  <HeadingPairs>
    <vt:vector size="8" baseType="variant">
      <vt:variant>
        <vt:lpstr>Использованные шрифты</vt:lpstr>
      </vt:variant>
      <vt:variant>
        <vt:i4>6</vt:i4>
      </vt:variant>
      <vt:variant>
        <vt:lpstr>Тема</vt:lpstr>
      </vt:variant>
      <vt:variant>
        <vt:i4>2</vt:i4>
      </vt:variant>
      <vt:variant>
        <vt:lpstr>Внедренные серверы OLE</vt:lpstr>
      </vt:variant>
      <vt:variant>
        <vt:i4>6</vt:i4>
      </vt:variant>
      <vt:variant>
        <vt:lpstr>Заголовки слайдов</vt:lpstr>
      </vt:variant>
      <vt:variant>
        <vt:i4>61</vt:i4>
      </vt:variant>
    </vt:vector>
  </HeadingPairs>
  <TitlesOfParts>
    <vt:vector size="75" baseType="lpstr">
      <vt:lpstr>Bernard MT Condensed</vt:lpstr>
      <vt:lpstr>Arial</vt:lpstr>
      <vt:lpstr>Calibri</vt:lpstr>
      <vt:lpstr>Times New Roman</vt:lpstr>
      <vt:lpstr>Wingdings</vt:lpstr>
      <vt:lpstr>Symbol</vt:lpstr>
      <vt:lpstr>Специальное оформление</vt:lpstr>
      <vt:lpstr>Тема Office</vt:lpstr>
      <vt:lpstr>Microsoft Equation 3.0</vt:lpstr>
      <vt:lpstr>Bitmap Image</vt:lpstr>
      <vt:lpstr>Рисунок Microsoft Word</vt:lpstr>
      <vt:lpstr>CorelDraw.Graphic.7</vt:lpstr>
      <vt:lpstr>Microsoft Word Picture</vt:lpstr>
      <vt:lpstr>Диаграмма Microsoft Office Excel</vt:lpstr>
      <vt:lpstr>Лекция 4. Оценка коммуникационной трудоемкости параллельных алгоритмов </vt:lpstr>
      <vt:lpstr>Содержание</vt:lpstr>
      <vt:lpstr>Введение</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Общая характеристика механизмов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Анализ трудоемкости основных операций передачи данных</vt:lpstr>
      <vt:lpstr>Методы логического представления топологии коммуникационной среды…</vt:lpstr>
      <vt:lpstr>Методы логического представления топологии коммуникационной среды…</vt:lpstr>
      <vt:lpstr>Методы логического представления топологии коммуникационной среды…</vt:lpstr>
      <vt:lpstr>Методы логического представления топологии коммуникационной среды…</vt:lpstr>
      <vt:lpstr>Методы логического представления топологии коммуникационной среды…</vt:lpstr>
      <vt:lpstr>Методы логического представления топологии коммуникационной среды</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Оценка трудоемкости операций передачи данных для кластерных систем</vt:lpstr>
      <vt:lpstr>Заключение…</vt:lpstr>
      <vt:lpstr>Заключение</vt:lpstr>
      <vt:lpstr>Вопросы для обсуждения</vt:lpstr>
      <vt:lpstr>Темы заданий для самостоятельной работы</vt:lpstr>
      <vt:lpstr>Литература</vt:lpstr>
    </vt:vector>
  </TitlesOfParts>
  <Company>ННГУ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методы параллельного программирования</dc:title>
  <dc:subject>3. Оценка коммуникационной трудоемкости параллельных алгоритмов</dc:subject>
  <dc:creator>Гергель В.П.</dc:creator>
  <cp:lastModifiedBy>Кондрашов</cp:lastModifiedBy>
  <cp:revision>290</cp:revision>
  <dcterms:created xsi:type="dcterms:W3CDTF">2004-08-14T10:27:56Z</dcterms:created>
  <dcterms:modified xsi:type="dcterms:W3CDTF">2013-08-05T08:33:00Z</dcterms:modified>
</cp:coreProperties>
</file>