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97" r:id="rId2"/>
  </p:sldMasterIdLst>
  <p:notesMasterIdLst>
    <p:notesMasterId r:id="rId58"/>
  </p:notesMasterIdLst>
  <p:handoutMasterIdLst>
    <p:handoutMasterId r:id="rId59"/>
  </p:handoutMasterIdLst>
  <p:sldIdLst>
    <p:sldId id="256" r:id="rId3"/>
    <p:sldId id="321" r:id="rId4"/>
    <p:sldId id="364" r:id="rId5"/>
    <p:sldId id="498" r:id="rId6"/>
    <p:sldId id="500" r:id="rId7"/>
    <p:sldId id="501" r:id="rId8"/>
    <p:sldId id="502" r:id="rId9"/>
    <p:sldId id="605" r:id="rId10"/>
    <p:sldId id="503" r:id="rId11"/>
    <p:sldId id="606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612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607" r:id="rId44"/>
    <p:sldId id="535" r:id="rId45"/>
    <p:sldId id="604" r:id="rId46"/>
    <p:sldId id="536" r:id="rId47"/>
    <p:sldId id="608" r:id="rId48"/>
    <p:sldId id="609" r:id="rId49"/>
    <p:sldId id="610" r:id="rId50"/>
    <p:sldId id="611" r:id="rId51"/>
    <p:sldId id="548" r:id="rId52"/>
    <p:sldId id="323" r:id="rId53"/>
    <p:sldId id="324" r:id="rId54"/>
    <p:sldId id="325" r:id="rId55"/>
    <p:sldId id="599" r:id="rId56"/>
    <p:sldId id="444" r:id="rId57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 autoAdjust="0"/>
  </p:normalViewPr>
  <p:slideViewPr>
    <p:cSldViewPr>
      <p:cViewPr>
        <p:scale>
          <a:sx n="70" d="100"/>
          <a:sy n="70" d="100"/>
        </p:scale>
        <p:origin x="-1332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8100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E18C50-33BB-459A-9950-2F96EB365A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5828EED-58E7-4040-A2AC-BA4D487187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F7D4D-8510-41A3-85CD-5E8400D9E869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D7816D4-4742-4445-8B7C-8E801E7388C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C065E0B-EA89-460D-878A-370B4D0CC1E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DD64A2F-4E86-4463-B135-66EEB672286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78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444-F89B-4F2C-AA35-9EC4680CC51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5FC47-01B3-4CDE-89CC-E4EFB13595B5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5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7D374-5C75-4CDB-972E-ABDF36BA99C6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B3F37-0AD3-4524-ADC7-925C009D6B96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15279-3CA9-43D5-A7F1-E652B23A8F82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8A05B-8F80-4A34-8A24-86FCC3107A2A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BB18-7BAB-486A-A19C-384C242A0EAB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20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C651C-9DF9-41D9-BF2E-70700BB397FC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4E83ABF7-467A-4C9D-9EB9-46DDDF66759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16477-3506-400D-9CB8-7F6947E3EEB0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99A4-8882-413D-A061-16FCF09CE966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91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91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8AFA8-7AE6-41CD-8DC0-4FF962A52968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C5713-B09B-4378-A738-9F1918CC0709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6A8BCF6-CA23-4195-8187-514B4736B27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4F6C856-E14B-4DCF-8CF4-BC1B8DB6242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5E21D28-F0A8-4527-B370-41AE04D05C5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448C5FB-22EC-4BB4-8C9F-8463D4F1A3F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D7BA70E-A3C5-4A58-AEC2-7AF9E13B28F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1E3D6E4-E032-4DDB-B7C9-8C37EA861A2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0AAE8FF-C2C2-42AC-9705-25C3D2B2FBE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F8281D4F-2117-4B61-9DF4-2191E25AB9A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9219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B7EAEC91-24FD-483D-ADF2-8C65DEF6223D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4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__________Microsoft_Office_Excel1.xls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_Microsoft_Office_Excel2.xls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mpich" TargetMode="External"/><Relationship Id="rId2" Type="http://schemas.openxmlformats.org/officeDocument/2006/relationships/hyperlink" Target="http://www.mpiforum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parallel.ru/" TargetMode="External"/><Relationship Id="rId4" Type="http://schemas.openxmlformats.org/officeDocument/2006/relationships/hyperlink" Target="http://www-unix.mcs.anl.gov/mpi/mpich2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hv.ru/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book-home.tcl?isbn=0262692155" TargetMode="External"/><Relationship Id="rId2" Type="http://schemas.openxmlformats.org/officeDocument/2006/relationships/hyperlink" Target="http://www.netlib.org/utk/papers/mpi-book/mpi-book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3582988"/>
            <a:ext cx="9705975" cy="1200150"/>
          </a:xfrm>
          <a:noFill/>
        </p:spPr>
        <p:txBody>
          <a:bodyPr>
            <a:spAutoFit/>
          </a:bodyPr>
          <a:lstStyle/>
          <a:p>
            <a:pPr algn="l"/>
            <a:r>
              <a:rPr lang="ru-RU" sz="3600" b="1" smtClean="0"/>
              <a:t>Лекция 5. Параллельное программирование на основе MPI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MPI: основные понятия и определения…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5040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mtClean="0"/>
              <a:t>В основу </a:t>
            </a:r>
            <a:r>
              <a:rPr lang="en-US" smtClean="0"/>
              <a:t>MPI </a:t>
            </a:r>
            <a:r>
              <a:rPr lang="ru-RU" smtClean="0"/>
              <a:t>положены четыре основные концепции: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 smtClean="0"/>
              <a:t>Тип операции передачи сообщения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 smtClean="0"/>
              <a:t>Тип данных, пересылаемых в сообщении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 smtClean="0"/>
              <a:t>Понятие коммуникатора (</a:t>
            </a:r>
            <a:r>
              <a:rPr lang="ru-RU" i="1" smtClean="0"/>
              <a:t>группы процессов</a:t>
            </a:r>
            <a:r>
              <a:rPr lang="ru-RU" smtClean="0"/>
              <a:t>)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 smtClean="0"/>
              <a:t>Понятие виртуальной топологии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MPI: основные понятия и определения…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137650" cy="504031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 smtClean="0"/>
              <a:t>Операции передачи данных</a:t>
            </a:r>
            <a:endParaRPr lang="en-US" b="1" smtClean="0"/>
          </a:p>
          <a:p>
            <a:r>
              <a:rPr lang="ru-RU" smtClean="0"/>
              <a:t>Основу </a:t>
            </a:r>
            <a:r>
              <a:rPr lang="en-US" smtClean="0"/>
              <a:t>MPI</a:t>
            </a:r>
            <a:r>
              <a:rPr lang="ru-RU" smtClean="0"/>
              <a:t> составляют операции передачи сообщений.</a:t>
            </a:r>
          </a:p>
          <a:p>
            <a:r>
              <a:rPr lang="ru-RU" smtClean="0"/>
              <a:t>Среди предусмотренных в составе </a:t>
            </a:r>
            <a:r>
              <a:rPr lang="en-US" smtClean="0"/>
              <a:t>MPI </a:t>
            </a:r>
            <a:r>
              <a:rPr lang="ru-RU" smtClean="0"/>
              <a:t>функций различаются: </a:t>
            </a:r>
          </a:p>
          <a:p>
            <a:pPr lvl="1"/>
            <a:r>
              <a:rPr lang="ru-RU" smtClean="0"/>
              <a:t>парные (</a:t>
            </a:r>
            <a:r>
              <a:rPr lang="en-US" i="1" smtClean="0"/>
              <a:t>point</a:t>
            </a:r>
            <a:r>
              <a:rPr lang="ru-RU" i="1" smtClean="0"/>
              <a:t>-</a:t>
            </a:r>
            <a:r>
              <a:rPr lang="en-US" i="1" smtClean="0"/>
              <a:t>to</a:t>
            </a:r>
            <a:r>
              <a:rPr lang="ru-RU" i="1" smtClean="0"/>
              <a:t>-</a:t>
            </a:r>
            <a:r>
              <a:rPr lang="en-US" i="1" smtClean="0"/>
              <a:t>point</a:t>
            </a:r>
            <a:r>
              <a:rPr lang="ru-RU" smtClean="0"/>
              <a:t>) операции между двумя процессами,</a:t>
            </a:r>
          </a:p>
          <a:p>
            <a:pPr lvl="1"/>
            <a:r>
              <a:rPr lang="ru-RU" smtClean="0"/>
              <a:t>коллективные (</a:t>
            </a:r>
            <a:r>
              <a:rPr lang="en-US" i="1" smtClean="0"/>
              <a:t>collective</a:t>
            </a:r>
            <a:r>
              <a:rPr lang="ru-RU" smtClean="0"/>
              <a:t>) коммуникационные действия для одновременного взаимодействия нескольких процессов.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MPI: основные понятия и определения…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 smtClean="0"/>
              <a:t>Понятие коммуникаторов…</a:t>
            </a:r>
          </a:p>
          <a:p>
            <a:r>
              <a:rPr lang="ru-RU" sz="2400" i="1" smtClean="0"/>
              <a:t>Коммуникатор</a:t>
            </a:r>
            <a:r>
              <a:rPr lang="ru-RU" sz="2400" smtClean="0"/>
              <a:t> в </a:t>
            </a:r>
            <a:r>
              <a:rPr lang="en-US" sz="2400" smtClean="0"/>
              <a:t>MPI</a:t>
            </a:r>
            <a:r>
              <a:rPr lang="ru-RU" sz="2400" smtClean="0"/>
              <a:t> - специально создаваемый служебный объект, объединяющий в своем составе группу процессов и ряд дополнительных параметров (</a:t>
            </a:r>
            <a:r>
              <a:rPr lang="ru-RU" sz="2400" i="1" smtClean="0"/>
              <a:t>контекст)</a:t>
            </a:r>
            <a:r>
              <a:rPr lang="ru-RU" sz="2400" smtClean="0"/>
              <a:t>:</a:t>
            </a:r>
          </a:p>
          <a:p>
            <a:pPr lvl="1"/>
            <a:r>
              <a:rPr lang="ru-RU" sz="2200" smtClean="0"/>
              <a:t>парные операции передачи данных выполняются для процессов, принадлежащих одному и тому же коммуникатору, </a:t>
            </a:r>
          </a:p>
          <a:p>
            <a:pPr lvl="1"/>
            <a:r>
              <a:rPr lang="ru-RU" sz="2200" smtClean="0"/>
              <a:t>Коллективные операции применяются одновременно для всех процессов коммуникатора. </a:t>
            </a:r>
          </a:p>
          <a:p>
            <a:r>
              <a:rPr lang="ru-RU" sz="2400" smtClean="0"/>
              <a:t>Указание используемого коммуникатора является обязательным для операций передачи данных в </a:t>
            </a:r>
            <a:r>
              <a:rPr lang="en-US" sz="2400" smtClean="0"/>
              <a:t>MPI</a:t>
            </a:r>
            <a:r>
              <a:rPr lang="ru-RU" sz="24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MPI: основные понятия и определения…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 smtClean="0"/>
              <a:t>Понятие коммуникаторов</a:t>
            </a:r>
          </a:p>
          <a:p>
            <a:r>
              <a:rPr lang="ru-RU" sz="2400" smtClean="0"/>
              <a:t>В ходе вычислений могут создаваться новые и удаляться существующие коммуникаторы. </a:t>
            </a:r>
          </a:p>
          <a:p>
            <a:r>
              <a:rPr lang="ru-RU" sz="2400" smtClean="0"/>
              <a:t>Один и тот же процесс может принадлежать разным коммуникаторам. </a:t>
            </a:r>
          </a:p>
          <a:p>
            <a:r>
              <a:rPr lang="ru-RU" sz="2400" smtClean="0"/>
              <a:t>Все имеющиеся в параллельной программе процессы входят в состав создаваемого по умолчанию коммуникатора с идентификатором </a:t>
            </a:r>
            <a:r>
              <a:rPr lang="en-US" sz="2400" smtClean="0"/>
              <a:t>MPI</a:t>
            </a:r>
            <a:r>
              <a:rPr lang="ru-RU" sz="2400" smtClean="0"/>
              <a:t>_</a:t>
            </a:r>
            <a:r>
              <a:rPr lang="en-US" sz="2400" smtClean="0"/>
              <a:t>COMM</a:t>
            </a:r>
            <a:r>
              <a:rPr lang="ru-RU" sz="2400" smtClean="0"/>
              <a:t>_</a:t>
            </a:r>
            <a:r>
              <a:rPr lang="en-US" sz="2400" smtClean="0"/>
              <a:t>WORLD</a:t>
            </a:r>
            <a:r>
              <a:rPr lang="ru-RU" sz="2400" smtClean="0"/>
              <a:t>.</a:t>
            </a:r>
          </a:p>
          <a:p>
            <a:r>
              <a:rPr lang="ru-RU" sz="2400" smtClean="0"/>
              <a:t>При необходимости передачи данных между процессами из разных групп необходимо создавать глобальный коммуникатор (</a:t>
            </a:r>
            <a:r>
              <a:rPr lang="en-US" sz="2400" i="1" smtClean="0"/>
              <a:t>intercommunicator</a:t>
            </a:r>
            <a:r>
              <a:rPr lang="ru-RU" sz="2400" smtClean="0"/>
              <a:t>).</a:t>
            </a:r>
          </a:p>
          <a:p>
            <a:pPr>
              <a:lnSpc>
                <a:spcPct val="80000"/>
              </a:lnSpc>
            </a:pP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MPI: основные понятия и определения…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 smtClean="0"/>
              <a:t>Типы данных</a:t>
            </a:r>
          </a:p>
          <a:p>
            <a:r>
              <a:rPr lang="ru-RU" sz="2400" smtClean="0"/>
              <a:t>При выполнении операций передачи сообщений для указания передаваемых или получаемых данных в функциях MPI необходимо указывать тип пересылаемых данных. </a:t>
            </a:r>
          </a:p>
          <a:p>
            <a:r>
              <a:rPr lang="ru-RU" sz="2400" smtClean="0"/>
              <a:t>MPI содержит большой набор </a:t>
            </a:r>
            <a:r>
              <a:rPr lang="ru-RU" sz="2400" i="1" smtClean="0"/>
              <a:t>базовых типов данных</a:t>
            </a:r>
            <a:r>
              <a:rPr lang="ru-RU" sz="2400" smtClean="0"/>
              <a:t>, во многом совпадающих с типами данных в алгоритмических языках C и Fortran. </a:t>
            </a:r>
          </a:p>
          <a:p>
            <a:r>
              <a:rPr lang="ru-RU" sz="2400" smtClean="0"/>
              <a:t>В MPI имеются возможности для создания новых </a:t>
            </a:r>
            <a:r>
              <a:rPr lang="ru-RU" sz="2400" i="1" smtClean="0"/>
              <a:t>производных типов данных</a:t>
            </a:r>
            <a:r>
              <a:rPr lang="ru-RU" sz="2400" smtClean="0"/>
              <a:t> для более точного и краткого описания содержимого пересылаемых сообщений.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MPI: основные понятия и определения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 smtClean="0"/>
              <a:t>Виртуальные топологии</a:t>
            </a:r>
          </a:p>
          <a:p>
            <a:r>
              <a:rPr lang="ru-RU" sz="2400" smtClean="0"/>
              <a:t>Логическая топология линий связи между процессами имеет структуру полного графа (независимо от наличия реальных физических каналов связи между процессорами). </a:t>
            </a:r>
          </a:p>
          <a:p>
            <a:r>
              <a:rPr lang="ru-RU" sz="2400" smtClean="0"/>
              <a:t>В </a:t>
            </a:r>
            <a:r>
              <a:rPr lang="en-US" sz="2400" smtClean="0"/>
              <a:t>MPI </a:t>
            </a:r>
            <a:r>
              <a:rPr lang="ru-RU" sz="2400" smtClean="0"/>
              <a:t>имеется возможность представления множества процессов в виде </a:t>
            </a:r>
            <a:r>
              <a:rPr lang="ru-RU" sz="2400" i="1" smtClean="0"/>
              <a:t>решетки</a:t>
            </a:r>
            <a:r>
              <a:rPr lang="ru-RU" sz="2400" smtClean="0"/>
              <a:t> произвольной размерности При этом, граничные процессы решеток могут быть объявлены соседними и, тем самым, на основе решеток могут быть определены структуры типа </a:t>
            </a:r>
            <a:r>
              <a:rPr lang="ru-RU" sz="2400" i="1" smtClean="0"/>
              <a:t>тор</a:t>
            </a:r>
            <a:r>
              <a:rPr lang="ru-RU" sz="2400" smtClean="0"/>
              <a:t>.</a:t>
            </a:r>
          </a:p>
          <a:p>
            <a:r>
              <a:rPr lang="ru-RU" sz="2400" smtClean="0"/>
              <a:t>В </a:t>
            </a:r>
            <a:r>
              <a:rPr lang="en-US" sz="2400" smtClean="0"/>
              <a:t>MPI </a:t>
            </a:r>
            <a:r>
              <a:rPr lang="ru-RU" sz="2400" smtClean="0"/>
              <a:t>имеются средства и для формирования логических (виртуальных) топологий любого требуемого типа.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r>
              <a:rPr lang="ru-RU" sz="2400" smtClean="0"/>
              <a:t>Инициализация и завершение MPI программ </a:t>
            </a:r>
            <a:endParaRPr lang="en-US" sz="2400" smtClean="0"/>
          </a:p>
          <a:p>
            <a:pPr lvl="1"/>
            <a:r>
              <a:rPr lang="ru-RU" sz="2000" i="1" smtClean="0"/>
              <a:t>Первой вызываемой функцией</a:t>
            </a:r>
            <a:r>
              <a:rPr lang="ru-RU" sz="2000" smtClean="0"/>
              <a:t> </a:t>
            </a:r>
            <a:r>
              <a:rPr lang="en-US" sz="2000" smtClean="0"/>
              <a:t>MPI</a:t>
            </a:r>
            <a:r>
              <a:rPr lang="ru-RU" sz="2000" smtClean="0"/>
              <a:t> должна быть функция:</a:t>
            </a:r>
            <a:endParaRPr lang="en-US" sz="2000" smtClean="0"/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1">
              <a:buFontTx/>
              <a:buNone/>
            </a:pPr>
            <a:r>
              <a:rPr lang="en-US" sz="2000" i="1" smtClean="0"/>
              <a:t>	</a:t>
            </a:r>
            <a:r>
              <a:rPr lang="en-US" sz="2000" smtClean="0"/>
              <a:t>(</a:t>
            </a:r>
            <a:r>
              <a:rPr lang="ru-RU" sz="2000" smtClean="0"/>
              <a:t>служит для инициализации среды выполнения </a:t>
            </a:r>
            <a:r>
              <a:rPr lang="en-US" sz="2000" smtClean="0"/>
              <a:t>MPI</a:t>
            </a:r>
            <a:r>
              <a:rPr lang="ru-RU" sz="2000" smtClean="0"/>
              <a:t> программы; параметрами функции являются количество аргументов в командной строке и текст самой командной строки.</a:t>
            </a:r>
            <a:r>
              <a:rPr lang="en-US" sz="2000" smtClean="0"/>
              <a:t>)</a:t>
            </a:r>
          </a:p>
          <a:p>
            <a:pPr lvl="1"/>
            <a:r>
              <a:rPr lang="ru-RU" sz="2000" i="1" smtClean="0"/>
              <a:t>Последней вызываемой функцией</a:t>
            </a:r>
            <a:r>
              <a:rPr lang="ru-RU" sz="2000" smtClean="0"/>
              <a:t> </a:t>
            </a:r>
            <a:r>
              <a:rPr lang="en-US" sz="2000" smtClean="0"/>
              <a:t>MPI</a:t>
            </a:r>
            <a:r>
              <a:rPr lang="ru-RU" sz="2000" smtClean="0"/>
              <a:t> обязательно должна являться функция: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08088" y="2636838"/>
            <a:ext cx="8497887" cy="396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</a:rPr>
              <a:t>MPI_Init</a:t>
            </a:r>
            <a:r>
              <a:rPr lang="en-US" sz="2000">
                <a:latin typeface="Courier New" pitchFamily="49" charset="0"/>
              </a:rPr>
              <a:t> ( int *agrc, char ***argv )</a:t>
            </a:r>
            <a:r>
              <a:rPr lang="ru-RU" sz="2000">
                <a:latin typeface="Courier New" pitchFamily="49" charset="0"/>
              </a:rPr>
              <a:t> 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1113" y="5013325"/>
            <a:ext cx="8424862" cy="396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</a:rPr>
              <a:t>MPI</a:t>
            </a:r>
            <a:r>
              <a:rPr lang="ru-RU" sz="2000" b="1">
                <a:latin typeface="Courier New" pitchFamily="49" charset="0"/>
              </a:rPr>
              <a:t>_</a:t>
            </a:r>
            <a:r>
              <a:rPr lang="en-US" sz="2000" b="1">
                <a:latin typeface="Courier New" pitchFamily="49" charset="0"/>
              </a:rPr>
              <a:t>Finalize</a:t>
            </a:r>
            <a:r>
              <a:rPr lang="ru-RU" sz="2000">
                <a:latin typeface="Courier New" pitchFamily="49" charset="0"/>
              </a:rPr>
              <a:t> (</a:t>
            </a:r>
            <a:r>
              <a:rPr lang="en-US" sz="2000">
                <a:latin typeface="Courier New" pitchFamily="49" charset="0"/>
              </a:rPr>
              <a:t>void</a:t>
            </a:r>
            <a:r>
              <a:rPr lang="ru-RU" sz="2000">
                <a:latin typeface="Courier New" pitchFamily="49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r>
              <a:rPr lang="ru-RU" sz="2400" smtClean="0"/>
              <a:t>Инициализация и завершение MPI программ </a:t>
            </a:r>
            <a:endParaRPr lang="en-US" sz="2400" smtClean="0"/>
          </a:p>
          <a:p>
            <a:pPr lvl="1"/>
            <a:r>
              <a:rPr lang="ru-RU" sz="2000" smtClean="0"/>
              <a:t>структура параллельной программы, разработанная с использованием </a:t>
            </a:r>
            <a:r>
              <a:rPr lang="en-US" sz="2000" smtClean="0"/>
              <a:t>MPI</a:t>
            </a:r>
            <a:r>
              <a:rPr lang="ru-RU" sz="2000" smtClean="0"/>
              <a:t>, должна иметь следующий вид: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208088" y="3032125"/>
            <a:ext cx="8497887" cy="28352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#include "mpi.h"</a:t>
            </a:r>
          </a:p>
          <a:p>
            <a:r>
              <a:rPr lang="en-US" sz="2000">
                <a:latin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</a:rPr>
              <a:t>main</a:t>
            </a:r>
            <a:r>
              <a:rPr lang="en-US" sz="2000">
                <a:latin typeface="Courier New" pitchFamily="49" charset="0"/>
              </a:rPr>
              <a:t> ( int argc, char *argv[] ) {</a:t>
            </a: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ru-RU" sz="2000">
                <a:latin typeface="Courier New" pitchFamily="49" charset="0"/>
              </a:rPr>
              <a:t>&lt;программный код без использования </a:t>
            </a:r>
            <a:r>
              <a:rPr lang="en-US" sz="2000">
                <a:latin typeface="Courier New" pitchFamily="49" charset="0"/>
              </a:rPr>
              <a:t>MPI </a:t>
            </a:r>
            <a:r>
              <a:rPr lang="ru-RU" sz="2000">
                <a:latin typeface="Courier New" pitchFamily="49" charset="0"/>
              </a:rPr>
              <a:t>функций&gt;</a:t>
            </a:r>
          </a:p>
          <a:p>
            <a:r>
              <a:rPr lang="ru-RU" sz="2000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MPI</a:t>
            </a:r>
            <a:r>
              <a:rPr lang="ru-RU" sz="2000" b="1">
                <a:latin typeface="Courier New" pitchFamily="49" charset="0"/>
              </a:rPr>
              <a:t>_</a:t>
            </a:r>
            <a:r>
              <a:rPr lang="en-US" sz="2000" b="1">
                <a:latin typeface="Courier New" pitchFamily="49" charset="0"/>
              </a:rPr>
              <a:t>Init</a:t>
            </a:r>
            <a:r>
              <a:rPr lang="ru-RU" sz="2000">
                <a:latin typeface="Courier New" pitchFamily="49" charset="0"/>
              </a:rPr>
              <a:t> ( &amp;</a:t>
            </a:r>
            <a:r>
              <a:rPr lang="en-US" sz="2000">
                <a:latin typeface="Courier New" pitchFamily="49" charset="0"/>
              </a:rPr>
              <a:t>agrc</a:t>
            </a:r>
            <a:r>
              <a:rPr lang="ru-RU" sz="2000">
                <a:latin typeface="Courier New" pitchFamily="49" charset="0"/>
              </a:rPr>
              <a:t>, &amp;</a:t>
            </a:r>
            <a:r>
              <a:rPr lang="en-US" sz="2000">
                <a:latin typeface="Courier New" pitchFamily="49" charset="0"/>
              </a:rPr>
              <a:t>argv</a:t>
            </a:r>
            <a:r>
              <a:rPr lang="ru-RU" sz="2000">
                <a:latin typeface="Courier New" pitchFamily="49" charset="0"/>
              </a:rPr>
              <a:t> );</a:t>
            </a:r>
          </a:p>
          <a:p>
            <a:r>
              <a:rPr lang="ru-RU" sz="2000">
                <a:latin typeface="Courier New" pitchFamily="49" charset="0"/>
              </a:rPr>
              <a:t>    &lt;программный код с использованием </a:t>
            </a:r>
            <a:r>
              <a:rPr lang="en-US" sz="2000">
                <a:latin typeface="Courier New" pitchFamily="49" charset="0"/>
              </a:rPr>
              <a:t>MPI</a:t>
            </a:r>
            <a:r>
              <a:rPr lang="ru-RU" sz="2000">
                <a:latin typeface="Courier New" pitchFamily="49" charset="0"/>
              </a:rPr>
              <a:t> функций &gt;</a:t>
            </a:r>
          </a:p>
          <a:p>
            <a:r>
              <a:rPr lang="ru-RU" sz="2000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MPI</a:t>
            </a:r>
            <a:r>
              <a:rPr lang="ru-RU" sz="2000" b="1">
                <a:latin typeface="Courier New" pitchFamily="49" charset="0"/>
              </a:rPr>
              <a:t>_</a:t>
            </a:r>
            <a:r>
              <a:rPr lang="en-US" sz="2000" b="1">
                <a:latin typeface="Courier New" pitchFamily="49" charset="0"/>
              </a:rPr>
              <a:t>Finalize</a:t>
            </a:r>
            <a:r>
              <a:rPr lang="ru-RU" sz="2000">
                <a:latin typeface="Courier New" pitchFamily="49" charset="0"/>
              </a:rPr>
              <a:t>();</a:t>
            </a:r>
          </a:p>
          <a:p>
            <a:r>
              <a:rPr lang="ru-RU" sz="2000">
                <a:latin typeface="Courier New" pitchFamily="49" charset="0"/>
              </a:rPr>
              <a:t>  &lt;программный код без использования </a:t>
            </a:r>
            <a:r>
              <a:rPr lang="en-US" sz="2000">
                <a:latin typeface="Courier New" pitchFamily="49" charset="0"/>
              </a:rPr>
              <a:t>MPI</a:t>
            </a:r>
            <a:r>
              <a:rPr lang="ru-RU" sz="2000">
                <a:latin typeface="Courier New" pitchFamily="49" charset="0"/>
              </a:rPr>
              <a:t> функций &gt;</a:t>
            </a:r>
          </a:p>
          <a:p>
            <a:r>
              <a:rPr lang="ru-RU" sz="2000">
                <a:latin typeface="Courier New" pitchFamily="49" charset="0"/>
              </a:rPr>
              <a:t>  </a:t>
            </a:r>
            <a:r>
              <a:rPr lang="en-US" sz="2000">
                <a:latin typeface="Courier New" pitchFamily="49" charset="0"/>
              </a:rPr>
              <a:t>return 0;</a:t>
            </a:r>
            <a:endParaRPr lang="ru-RU" sz="2000">
              <a:latin typeface="Courier New" pitchFamily="49" charset="0"/>
            </a:endParaRPr>
          </a:p>
          <a:p>
            <a:r>
              <a:rPr lang="ru-RU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mtClean="0"/>
              <a:t>Определение количества и ранга процессов…</a:t>
            </a:r>
          </a:p>
          <a:p>
            <a:pPr marL="838200" lvl="1" indent="-381000"/>
            <a:r>
              <a:rPr lang="ru-RU" smtClean="0"/>
              <a:t>Определение </a:t>
            </a:r>
            <a:r>
              <a:rPr lang="ru-RU" i="1" smtClean="0"/>
              <a:t>количества процессов</a:t>
            </a:r>
            <a:r>
              <a:rPr lang="ru-RU" smtClean="0"/>
              <a:t> в выполняемой параллельной программе осуществляется при помощи функции:</a:t>
            </a:r>
          </a:p>
          <a:p>
            <a:pPr marL="838200" lvl="1" indent="-381000"/>
            <a:endParaRPr lang="ru-RU" smtClean="0"/>
          </a:p>
          <a:p>
            <a:pPr marL="838200" lvl="1" indent="-381000"/>
            <a:endParaRPr lang="ru-RU" sz="2000" smtClean="0"/>
          </a:p>
          <a:p>
            <a:pPr marL="838200" lvl="1" indent="-381000"/>
            <a:r>
              <a:rPr lang="ru-RU" smtClean="0"/>
              <a:t>Для определения </a:t>
            </a:r>
            <a:r>
              <a:rPr lang="ru-RU" i="1" smtClean="0"/>
              <a:t>ранга процесса</a:t>
            </a:r>
            <a:r>
              <a:rPr lang="ru-RU" smtClean="0"/>
              <a:t> используется функция:</a:t>
            </a:r>
          </a:p>
          <a:p>
            <a:pPr marL="838200" lvl="1" indent="-381000">
              <a:buFontTx/>
              <a:buNone/>
            </a:pPr>
            <a:endParaRPr lang="en-US" smtClean="0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208088" y="3638550"/>
            <a:ext cx="8497887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MPI_Comm_size</a:t>
            </a:r>
            <a:r>
              <a:rPr lang="en-US">
                <a:latin typeface="Courier New" pitchFamily="49" charset="0"/>
              </a:rPr>
              <a:t> ( MPI_Comm comm, int *size )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08088" y="5157788"/>
            <a:ext cx="8497887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MPI_Comm_rank</a:t>
            </a:r>
            <a:r>
              <a:rPr lang="en-US">
                <a:latin typeface="Courier New" pitchFamily="49" charset="0"/>
              </a:rPr>
              <a:t> ( MPI_Comm comm, int *rank )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z="2400" smtClean="0"/>
              <a:t>Определение количества и ранга процессов…</a:t>
            </a:r>
          </a:p>
          <a:p>
            <a:pPr marL="838200" lvl="1" indent="-381000"/>
            <a:r>
              <a:rPr lang="ru-RU" sz="2000" smtClean="0"/>
              <a:t>Как правило, вызов функций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Comm</a:t>
            </a:r>
            <a:r>
              <a:rPr lang="ru-RU" sz="2000" i="1" smtClean="0"/>
              <a:t>_</a:t>
            </a:r>
            <a:r>
              <a:rPr lang="en-US" sz="2000" i="1" smtClean="0"/>
              <a:t>size</a:t>
            </a:r>
            <a:r>
              <a:rPr lang="en-US" sz="2000" smtClean="0"/>
              <a:t> </a:t>
            </a:r>
            <a:r>
              <a:rPr lang="ru-RU" sz="2000" smtClean="0"/>
              <a:t>и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Comm</a:t>
            </a:r>
            <a:r>
              <a:rPr lang="ru-RU" sz="2000" i="1" smtClean="0"/>
              <a:t>_</a:t>
            </a:r>
            <a:r>
              <a:rPr lang="en-US" sz="2000" i="1" smtClean="0"/>
              <a:t>rank</a:t>
            </a:r>
            <a:r>
              <a:rPr lang="en-US" sz="2000" smtClean="0"/>
              <a:t> </a:t>
            </a:r>
            <a:r>
              <a:rPr lang="ru-RU" sz="2000" smtClean="0"/>
              <a:t>выполняется сразу после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Init</a:t>
            </a:r>
            <a:r>
              <a:rPr lang="ru-RU" sz="2000" smtClean="0"/>
              <a:t>: </a:t>
            </a:r>
            <a:endParaRPr lang="en-US" sz="2000" smtClean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08088" y="2852738"/>
            <a:ext cx="8497887" cy="33877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#include "mpi.h"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main</a:t>
            </a:r>
            <a:r>
              <a:rPr lang="en-US">
                <a:latin typeface="Courier New" pitchFamily="49" charset="0"/>
              </a:rPr>
              <a:t> ( int argc, char *argv[] ) {</a:t>
            </a:r>
          </a:p>
          <a:p>
            <a:r>
              <a:rPr lang="en-US">
                <a:latin typeface="Courier New" pitchFamily="49" charset="0"/>
              </a:rPr>
              <a:t>  int ProcNum</a:t>
            </a:r>
            <a:r>
              <a:rPr lang="ru-RU">
                <a:latin typeface="Courier New" pitchFamily="49" charset="0"/>
              </a:rPr>
              <a:t>, </a:t>
            </a:r>
            <a:r>
              <a:rPr lang="en-US">
                <a:latin typeface="Courier New" pitchFamily="49" charset="0"/>
              </a:rPr>
              <a:t>ProcRank</a:t>
            </a:r>
            <a:r>
              <a:rPr lang="ru-RU">
                <a:latin typeface="Courier New" pitchFamily="49" charset="0"/>
              </a:rPr>
              <a:t>;</a:t>
            </a:r>
          </a:p>
          <a:p>
            <a:r>
              <a:rPr lang="ru-RU">
                <a:latin typeface="Courier New" pitchFamily="49" charset="0"/>
              </a:rPr>
              <a:t>  &lt;программный код без использования </a:t>
            </a:r>
            <a:r>
              <a:rPr lang="en-US">
                <a:latin typeface="Courier New" pitchFamily="49" charset="0"/>
              </a:rPr>
              <a:t>MPI </a:t>
            </a:r>
            <a:r>
              <a:rPr lang="ru-RU">
                <a:latin typeface="Courier New" pitchFamily="49" charset="0"/>
              </a:rPr>
              <a:t>функций&gt;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MPI_Init</a:t>
            </a:r>
            <a:r>
              <a:rPr lang="en-US">
                <a:latin typeface="Courier New" pitchFamily="49" charset="0"/>
              </a:rPr>
              <a:t> ( &amp;agrc, &amp;argv );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MPI_Comm_size</a:t>
            </a:r>
            <a:r>
              <a:rPr lang="en-US">
                <a:latin typeface="Courier New" pitchFamily="49" charset="0"/>
              </a:rPr>
              <a:t> ( MPI_COMM_WORLD, &amp;ProcNum);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MPI_Comm_rank</a:t>
            </a:r>
            <a:r>
              <a:rPr lang="en-US">
                <a:latin typeface="Courier New" pitchFamily="49" charset="0"/>
              </a:rPr>
              <a:t> ( MPI_COMM_WORLD, &amp;ProcRank);</a:t>
            </a: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ru-RU">
                <a:latin typeface="Courier New" pitchFamily="49" charset="0"/>
              </a:rPr>
              <a:t>&lt;программный код с использованием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 функций &gt;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Finalize</a:t>
            </a:r>
            <a:r>
              <a:rPr lang="ru-RU">
                <a:latin typeface="Courier New" pitchFamily="49" charset="0"/>
              </a:rPr>
              <a:t>();</a:t>
            </a:r>
          </a:p>
          <a:p>
            <a:r>
              <a:rPr lang="ru-RU">
                <a:latin typeface="Courier New" pitchFamily="49" charset="0"/>
              </a:rPr>
              <a:t>  &lt;программный код без использования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 функций &gt;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return 0;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Содержание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r>
              <a:rPr lang="ru-RU" smtClean="0"/>
              <a:t>MPI: основные понятия и определения </a:t>
            </a:r>
          </a:p>
          <a:p>
            <a:r>
              <a:rPr lang="ru-RU" smtClean="0"/>
              <a:t>Введение в MPI</a:t>
            </a:r>
          </a:p>
          <a:p>
            <a:pPr lvl="1"/>
            <a:r>
              <a:rPr lang="ru-RU" smtClean="0"/>
              <a:t>Инициализация и завершение MPI программ </a:t>
            </a:r>
          </a:p>
          <a:p>
            <a:pPr lvl="1"/>
            <a:r>
              <a:rPr lang="ru-RU" smtClean="0"/>
              <a:t>Определение количества и ранга процессов</a:t>
            </a:r>
          </a:p>
          <a:p>
            <a:pPr lvl="1"/>
            <a:r>
              <a:rPr lang="ru-RU" smtClean="0"/>
              <a:t>Прием и передача сообщений </a:t>
            </a:r>
          </a:p>
          <a:p>
            <a:pPr lvl="1"/>
            <a:r>
              <a:rPr lang="ru-RU" smtClean="0"/>
              <a:t>Определение времени выполнение MPI программы</a:t>
            </a:r>
          </a:p>
          <a:p>
            <a:pPr lvl="1"/>
            <a:r>
              <a:rPr lang="ru-RU" smtClean="0"/>
              <a:t>Коллективные операции передачи данных</a:t>
            </a:r>
          </a:p>
          <a:p>
            <a:r>
              <a:rPr lang="ru-RU" smtClean="0"/>
              <a:t>Пример: программа вычисления числа </a:t>
            </a:r>
            <a:r>
              <a:rPr lang="el-GR" i="1" smtClean="0">
                <a:sym typeface="Symbol" pitchFamily="18" charset="2"/>
              </a:rPr>
              <a:t></a:t>
            </a:r>
          </a:p>
          <a:p>
            <a:r>
              <a:rPr lang="ru-RU" smtClean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mtClean="0"/>
              <a:t>Определение количества и ранга процессов…</a:t>
            </a:r>
          </a:p>
          <a:p>
            <a:pPr marL="838200" lvl="1" indent="-381000"/>
            <a:r>
              <a:rPr lang="ru-RU" smtClean="0"/>
              <a:t>Коммуникатор </a:t>
            </a:r>
            <a:r>
              <a:rPr lang="en-US" i="1" smtClean="0"/>
              <a:t>MPI</a:t>
            </a:r>
            <a:r>
              <a:rPr lang="ru-RU" i="1" smtClean="0"/>
              <a:t>_</a:t>
            </a:r>
            <a:r>
              <a:rPr lang="en-US" i="1" smtClean="0"/>
              <a:t>COMM</a:t>
            </a:r>
            <a:r>
              <a:rPr lang="ru-RU" i="1" smtClean="0"/>
              <a:t>_</a:t>
            </a:r>
            <a:r>
              <a:rPr lang="en-US" i="1" smtClean="0"/>
              <a:t>WORLD</a:t>
            </a:r>
            <a:r>
              <a:rPr lang="ru-RU" smtClean="0"/>
              <a:t> создается по умолчанию и представляет все процессы выполняемой параллельной программы;</a:t>
            </a:r>
          </a:p>
          <a:p>
            <a:pPr marL="838200" lvl="1" indent="-381000"/>
            <a:r>
              <a:rPr lang="ru-RU" smtClean="0"/>
              <a:t>Ранг, получаемый при помощи функции </a:t>
            </a:r>
            <a:r>
              <a:rPr lang="en-US" i="1" smtClean="0"/>
              <a:t>MPI</a:t>
            </a:r>
            <a:r>
              <a:rPr lang="ru-RU" i="1" smtClean="0"/>
              <a:t>_</a:t>
            </a:r>
            <a:r>
              <a:rPr lang="en-US" i="1" smtClean="0"/>
              <a:t>Comm</a:t>
            </a:r>
            <a:r>
              <a:rPr lang="ru-RU" i="1" smtClean="0"/>
              <a:t>_</a:t>
            </a:r>
            <a:r>
              <a:rPr lang="en-US" i="1" smtClean="0"/>
              <a:t>rank</a:t>
            </a:r>
            <a:r>
              <a:rPr lang="ru-RU" smtClean="0"/>
              <a:t>, является рангом процесса, выполнившего вызов этой функции, и, тем самым, переменная </a:t>
            </a:r>
            <a:r>
              <a:rPr lang="en-US" i="1" smtClean="0"/>
              <a:t>ProcRank </a:t>
            </a:r>
            <a:r>
              <a:rPr lang="ru-RU" smtClean="0"/>
              <a:t>будет принимать различные значения в разных процессах.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z="2400" smtClean="0"/>
              <a:t>Передача сообщений…</a:t>
            </a:r>
          </a:p>
          <a:p>
            <a:pPr marL="838200" lvl="1" indent="-381000"/>
            <a:r>
              <a:rPr lang="ru-RU" sz="2000" smtClean="0"/>
              <a:t>Для </a:t>
            </a:r>
            <a:r>
              <a:rPr lang="ru-RU" sz="2000" i="1" smtClean="0"/>
              <a:t>передачи сообщения </a:t>
            </a:r>
            <a:r>
              <a:rPr lang="ru-RU" sz="2000" smtClean="0"/>
              <a:t>процесс-отправитель должен выполнить функцию: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08088" y="2852738"/>
            <a:ext cx="8497887" cy="36941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tag, 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– адрес буфера памяти, в котором располагаются данные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отправляемого сообщения,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ru-RU">
                <a:latin typeface="Courier New" pitchFamily="49" charset="0"/>
              </a:rPr>
              <a:t> – количество элементов данных в сообщении,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ru-RU">
                <a:latin typeface="Courier New" pitchFamily="49" charset="0"/>
              </a:rPr>
              <a:t>  - тип элементов данных пересылаемого сообщения,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dest</a:t>
            </a:r>
            <a:r>
              <a:rPr lang="ru-RU">
                <a:latin typeface="Courier New" pitchFamily="49" charset="0"/>
              </a:rPr>
              <a:t>  - ранг процесса, которому отправляется сообщение,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tag</a:t>
            </a:r>
            <a:r>
              <a:rPr lang="ru-RU">
                <a:latin typeface="Courier New" pitchFamily="49" charset="0"/>
              </a:rPr>
              <a:t>   - значение-тег, используемое для идентификации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сообщений,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 - коммуникатор, в рамках которого выполняется </a:t>
            </a:r>
            <a:r>
              <a:rPr lang="en-US">
                <a:latin typeface="Courier New" pitchFamily="49" charset="0"/>
              </a:rPr>
              <a:t>		      </a:t>
            </a:r>
            <a:r>
              <a:rPr lang="ru-RU">
                <a:latin typeface="Courier New" pitchFamily="49" charset="0"/>
              </a:rPr>
              <a:t>передача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4488" y="1196975"/>
            <a:ext cx="3816350" cy="1223963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z="2200" smtClean="0"/>
              <a:t>Передача сообщений…</a:t>
            </a:r>
          </a:p>
        </p:txBody>
      </p:sp>
      <p:graphicFrame>
        <p:nvGraphicFramePr>
          <p:cNvPr id="503975" name="Group 167"/>
          <p:cNvGraphicFramePr>
            <a:graphicFrameLocks noGrp="1"/>
          </p:cNvGraphicFramePr>
          <p:nvPr>
            <p:ph sz="half" idx="2"/>
          </p:nvPr>
        </p:nvGraphicFramePr>
        <p:xfrm>
          <a:off x="4232275" y="1268413"/>
          <a:ext cx="5256213" cy="4824417"/>
        </p:xfrm>
        <a:graphic>
          <a:graphicData uri="http://schemas.openxmlformats.org/drawingml/2006/table">
            <a:tbl>
              <a:tblPr/>
              <a:tblGrid>
                <a:gridCol w="2628900"/>
                <a:gridCol w="2627313"/>
              </a:tblGrid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MPI_Datatype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 Datatype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MPI_BYTE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MPI_CHAR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signed char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MPI_DOUBLE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Double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MPI_FLOAT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Float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MPI_INT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MPI_LONG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Long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MPI_LONG_DOUBLE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long double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MPI_PACKED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MPI_SHORT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short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MPI_UNSIGNED_CHAR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char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int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MPI_UNSIGNED_LONG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long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MPI_UNSIGNED_SHORT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short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0" name="Text Box 169"/>
          <p:cNvSpPr txBox="1">
            <a:spLocks noChangeArrowheads="1"/>
          </p:cNvSpPr>
          <p:nvPr/>
        </p:nvSpPr>
        <p:spPr bwMode="auto">
          <a:xfrm>
            <a:off x="415925" y="2955925"/>
            <a:ext cx="34559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Базовые типы данных MPI для алгоритмического языка </a:t>
            </a:r>
            <a:r>
              <a:rPr lang="en-US" sz="2400">
                <a:latin typeface="Arial" pitchFamily="34" charset="0"/>
              </a:rPr>
              <a:t>C</a:t>
            </a:r>
            <a:r>
              <a:rPr lang="ru-RU" sz="240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mtClean="0"/>
              <a:t>Передача сообщений</a:t>
            </a:r>
          </a:p>
          <a:p>
            <a:pPr marL="838200" lvl="1" indent="-381000"/>
            <a:r>
              <a:rPr lang="ru-RU" sz="2000" smtClean="0"/>
              <a:t>Отправляемое сообщение определяется через указание блока памяти (</a:t>
            </a:r>
            <a:r>
              <a:rPr lang="ru-RU" sz="2000" i="1" smtClean="0"/>
              <a:t>буфера</a:t>
            </a:r>
            <a:r>
              <a:rPr lang="ru-RU" sz="2000" smtClean="0"/>
              <a:t>), в котором это сообщение располагается. Используемая для указания буфера триада </a:t>
            </a:r>
            <a:r>
              <a:rPr lang="en-US" sz="2000" smtClean="0"/>
              <a:t>(</a:t>
            </a:r>
            <a:r>
              <a:rPr lang="en-US" sz="2000" i="1" smtClean="0"/>
              <a:t>buf, count, type</a:t>
            </a:r>
            <a:r>
              <a:rPr lang="ru-RU" sz="2000" smtClean="0"/>
              <a:t>) входит в состав параметров практически всех функций передачи данных,</a:t>
            </a:r>
          </a:p>
          <a:p>
            <a:pPr marL="838200" lvl="1" indent="-381000"/>
            <a:r>
              <a:rPr lang="ru-RU" sz="2000" smtClean="0"/>
              <a:t>Процессы, между которыми выполняется передача данных, обязательно должны принадлежать коммуникатору, указываемому в функции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Send</a:t>
            </a:r>
            <a:r>
              <a:rPr lang="ru-RU" sz="2000" smtClean="0"/>
              <a:t>,</a:t>
            </a:r>
          </a:p>
          <a:p>
            <a:pPr marL="838200" lvl="1" indent="-381000"/>
            <a:r>
              <a:rPr lang="ru-RU" sz="2000" smtClean="0"/>
              <a:t>Параметр </a:t>
            </a:r>
            <a:r>
              <a:rPr lang="en-US" sz="2000" i="1" smtClean="0"/>
              <a:t>tag</a:t>
            </a:r>
            <a:r>
              <a:rPr lang="en-US" sz="2000" smtClean="0"/>
              <a:t> </a:t>
            </a:r>
            <a:r>
              <a:rPr lang="ru-RU" sz="2000" smtClean="0"/>
              <a:t>используется только при необходимости различения передаваемых сообщений, в противном случае в качестве значения параметра может быть использовано произвольное целое число.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mtClean="0"/>
              <a:t>Прием сообщений…</a:t>
            </a:r>
          </a:p>
          <a:p>
            <a:pPr marL="838200" lvl="1" indent="-381000"/>
            <a:r>
              <a:rPr lang="ru-RU" sz="2000" smtClean="0"/>
              <a:t>Для </a:t>
            </a:r>
            <a:r>
              <a:rPr lang="ru-RU" sz="2000" i="1" smtClean="0"/>
              <a:t>приема сообщения </a:t>
            </a:r>
            <a:r>
              <a:rPr lang="ru-RU" sz="2000" smtClean="0"/>
              <a:t>процесс-получатель должен выполнить функцию: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20750" y="2908300"/>
            <a:ext cx="8785225" cy="39497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MPI_Recv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int source,int tag, MPI_Comm comm, MPI_Status *status),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ru-RU" b="1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ru-RU" b="1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ru-RU">
                <a:latin typeface="Courier New" pitchFamily="49" charset="0"/>
              </a:rPr>
              <a:t> – буфер памяти для приема сообщения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source</a:t>
            </a:r>
            <a:r>
              <a:rPr lang="ru-RU">
                <a:latin typeface="Courier New" pitchFamily="49" charset="0"/>
              </a:rPr>
              <a:t> - ранг процесса, от которого должен быть выполнен прием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сообщения,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tag</a:t>
            </a:r>
            <a:r>
              <a:rPr lang="ru-RU">
                <a:latin typeface="Courier New" pitchFamily="49" charset="0"/>
              </a:rPr>
              <a:t>    - тег сообщения, которое должно быть принято для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процесса,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 передача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данных,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status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указатель на структуру данных с информацией о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результате выполнения операции приема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mtClean="0"/>
              <a:t>Прием сообщений…</a:t>
            </a:r>
          </a:p>
          <a:p>
            <a:pPr marL="838200" lvl="1" indent="-381000"/>
            <a:r>
              <a:rPr lang="ru-RU" sz="2000" smtClean="0"/>
              <a:t>Буфер памяти должен быть достаточным для приема сообщения, а тип элементов передаваемого и принимаемого сообщения должны совпадать; при нехватке памяти часть сообщения будет потеряна и в коде завершения функции будет зафиксирована ошибка переполнения,</a:t>
            </a:r>
          </a:p>
          <a:p>
            <a:pPr marL="838200" lvl="1" indent="-381000"/>
            <a:r>
              <a:rPr lang="ru-RU" sz="2000" smtClean="0"/>
              <a:t>При необходимости приема сообщения от любого процесса-отправителя для параметра </a:t>
            </a:r>
            <a:r>
              <a:rPr lang="en-US" sz="2000" i="1" smtClean="0"/>
              <a:t>source</a:t>
            </a:r>
            <a:r>
              <a:rPr lang="en-US" sz="2000" smtClean="0"/>
              <a:t> </a:t>
            </a:r>
            <a:r>
              <a:rPr lang="ru-RU" sz="2000" smtClean="0"/>
              <a:t>может быть указано значение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ANY</a:t>
            </a:r>
            <a:r>
              <a:rPr lang="ru-RU" sz="2000" i="1" smtClean="0"/>
              <a:t>_</a:t>
            </a:r>
            <a:r>
              <a:rPr lang="en-US" sz="2000" i="1" smtClean="0"/>
              <a:t>SOURCE</a:t>
            </a:r>
            <a:r>
              <a:rPr lang="ru-RU" sz="2000" smtClean="0"/>
              <a:t>,</a:t>
            </a:r>
          </a:p>
          <a:p>
            <a:pPr marL="838200" lvl="1" indent="-381000"/>
            <a:r>
              <a:rPr lang="ru-RU" sz="2000" smtClean="0"/>
              <a:t>При необходимости приема сообщения с любым тегом для параметра </a:t>
            </a:r>
            <a:r>
              <a:rPr lang="en-US" sz="2000" i="1" smtClean="0"/>
              <a:t>tag</a:t>
            </a:r>
            <a:r>
              <a:rPr lang="en-US" sz="2000" smtClean="0"/>
              <a:t> </a:t>
            </a:r>
            <a:r>
              <a:rPr lang="ru-RU" sz="2000" smtClean="0"/>
              <a:t>может быть указано значение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ANY</a:t>
            </a:r>
            <a:r>
              <a:rPr lang="ru-RU" sz="2000" i="1" smtClean="0"/>
              <a:t>_</a:t>
            </a:r>
            <a:r>
              <a:rPr lang="en-US" sz="2000" i="1" smtClean="0"/>
              <a:t>TAG</a:t>
            </a:r>
            <a:r>
              <a:rPr lang="ru-RU" sz="2000" smtClean="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dirty="0" smtClean="0"/>
              <a:t>Основы </a:t>
            </a:r>
            <a:r>
              <a:rPr lang="en-US" b="1" dirty="0" smtClean="0"/>
              <a:t>MPI</a:t>
            </a:r>
            <a:r>
              <a:rPr lang="ru-RU" b="1" dirty="0" smtClean="0"/>
              <a:t>…</a:t>
            </a:r>
          </a:p>
          <a:p>
            <a:pPr marL="457200" indent="-457200"/>
            <a:r>
              <a:rPr lang="ru-RU" dirty="0" smtClean="0"/>
              <a:t>Прием сообщений…</a:t>
            </a:r>
          </a:p>
          <a:p>
            <a:pPr marL="838200" lvl="1" indent="-381000"/>
            <a:r>
              <a:rPr lang="ru-RU" sz="2000" dirty="0" smtClean="0"/>
              <a:t>Параметр </a:t>
            </a:r>
            <a:r>
              <a:rPr lang="en-US" sz="2000" i="1" dirty="0" smtClean="0"/>
              <a:t>status </a:t>
            </a:r>
            <a:r>
              <a:rPr lang="ru-RU" sz="2000" dirty="0" smtClean="0"/>
              <a:t>позволяет определить ряд характеристик принятого сообщения:</a:t>
            </a:r>
          </a:p>
          <a:p>
            <a:pPr marL="838200" lvl="1" indent="-381000"/>
            <a:endParaRPr lang="ru-RU" sz="2000" dirty="0" smtClean="0"/>
          </a:p>
          <a:p>
            <a:pPr marL="838200" lvl="1" indent="-381000"/>
            <a:endParaRPr lang="ru-RU" sz="2000" dirty="0" smtClean="0"/>
          </a:p>
          <a:p>
            <a:pPr marL="838200" lvl="1" indent="-381000">
              <a:buFontTx/>
              <a:buNone/>
            </a:pPr>
            <a:r>
              <a:rPr lang="ru-RU" sz="2000" dirty="0" smtClean="0"/>
              <a:t>	</a:t>
            </a:r>
            <a:r>
              <a:rPr lang="ru-RU" sz="2000" dirty="0" smtClean="0"/>
              <a:t>Функция</a:t>
            </a:r>
            <a:endParaRPr lang="ru-RU" sz="2000" dirty="0" smtClean="0"/>
          </a:p>
          <a:p>
            <a:pPr marL="838200" lvl="1" indent="-381000"/>
            <a:endParaRPr lang="ru-RU" sz="2000" dirty="0" smtClean="0"/>
          </a:p>
          <a:p>
            <a:pPr marL="838200" lvl="1" indent="-381000"/>
            <a:endParaRPr lang="ru-RU" sz="2000" dirty="0" smtClean="0"/>
          </a:p>
          <a:p>
            <a:pPr marL="838200" lvl="1" indent="-381000">
              <a:buFontTx/>
              <a:buNone/>
            </a:pPr>
            <a:r>
              <a:rPr lang="ru-RU" sz="2000" dirty="0" smtClean="0"/>
              <a:t>	возвращает в переменной </a:t>
            </a:r>
            <a:r>
              <a:rPr lang="en-US" sz="2000" i="1" dirty="0" smtClean="0"/>
              <a:t>count </a:t>
            </a:r>
            <a:r>
              <a:rPr lang="ru-RU" sz="2000" dirty="0" smtClean="0"/>
              <a:t>количество элементов типа </a:t>
            </a:r>
            <a:r>
              <a:rPr lang="en-US" sz="2000" i="1" dirty="0" smtClean="0"/>
              <a:t>type</a:t>
            </a:r>
            <a:r>
              <a:rPr lang="en-US" sz="2000" dirty="0" smtClean="0"/>
              <a:t> </a:t>
            </a:r>
            <a:r>
              <a:rPr lang="ru-RU" sz="2000" dirty="0" smtClean="0"/>
              <a:t>в принятом сообщении.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31825" y="2938462"/>
            <a:ext cx="9074150" cy="92333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>
                <a:latin typeface="Courier New" pitchFamily="49" charset="0"/>
              </a:rPr>
              <a:t>status</a:t>
            </a:r>
            <a:r>
              <a:rPr lang="ru-RU" dirty="0">
                <a:latin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</a:rPr>
              <a:t>MPI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>
                <a:latin typeface="Courier New" pitchFamily="49" charset="0"/>
              </a:rPr>
              <a:t>SOURCE</a:t>
            </a:r>
            <a:r>
              <a:rPr lang="ru-RU" dirty="0">
                <a:latin typeface="Courier New" pitchFamily="49" charset="0"/>
              </a:rPr>
              <a:t> – ранг процесса-отправителя принятого сообщения,</a:t>
            </a:r>
          </a:p>
          <a:p>
            <a:r>
              <a:rPr lang="ru-RU" dirty="0">
                <a:latin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</a:rPr>
              <a:t>status</a:t>
            </a:r>
            <a:r>
              <a:rPr lang="ru-RU" dirty="0">
                <a:latin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</a:rPr>
              <a:t>MPI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>
                <a:latin typeface="Courier New" pitchFamily="49" charset="0"/>
              </a:rPr>
              <a:t>TAG</a:t>
            </a:r>
            <a:r>
              <a:rPr lang="ru-RU" dirty="0">
                <a:latin typeface="Courier New" pitchFamily="49" charset="0"/>
              </a:rPr>
              <a:t>    - тег принятого сообщения.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31825" y="4221163"/>
            <a:ext cx="9074150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MPI_Get_count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MPI_Status</a:t>
            </a:r>
            <a:r>
              <a:rPr lang="en-US" dirty="0">
                <a:latin typeface="Courier New" pitchFamily="49" charset="0"/>
              </a:rPr>
              <a:t> *status, </a:t>
            </a:r>
            <a:r>
              <a:rPr lang="en-US" dirty="0" err="1">
                <a:latin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</a:rPr>
              <a:t> type,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*count</a:t>
            </a:r>
            <a:r>
              <a:rPr lang="ru-RU" dirty="0">
                <a:latin typeface="Courier New" pitchFamily="49" charset="0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mtClean="0"/>
              <a:t>Прием сообщений</a:t>
            </a:r>
          </a:p>
          <a:p>
            <a:pPr marL="457200" indent="-457200">
              <a:buFont typeface="Wingdings" pitchFamily="2" charset="2"/>
              <a:buNone/>
            </a:pPr>
            <a:r>
              <a:rPr lang="ru-RU" sz="2400" smtClean="0"/>
              <a:t>	Функция </a:t>
            </a:r>
            <a:r>
              <a:rPr lang="ru-RU" sz="2400" i="1" smtClean="0"/>
              <a:t>MPI_</a:t>
            </a:r>
            <a:r>
              <a:rPr lang="en-US" sz="2400" i="1" smtClean="0"/>
              <a:t>Recv</a:t>
            </a:r>
            <a:r>
              <a:rPr lang="ru-RU" sz="2400" smtClean="0"/>
              <a:t> является </a:t>
            </a:r>
            <a:r>
              <a:rPr lang="ru-RU" sz="2400" i="1" smtClean="0"/>
              <a:t>блокирующей</a:t>
            </a:r>
            <a:r>
              <a:rPr lang="ru-RU" sz="2400" smtClean="0"/>
              <a:t> для процесса-получателя, т.е. его выполнение приостанавливается до завершения работы функции. Таким образом, если по каким-то причинам ожидаемое для приема сообщение будет отсутствовать, выполнение параллельной программы будет блокировано.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908050"/>
            <a:ext cx="9066213" cy="5454650"/>
          </a:xfrm>
          <a:noFill/>
        </p:spPr>
        <p:txBody>
          <a:bodyPr>
            <a:spAutoFit/>
          </a:bodyPr>
          <a:lstStyle/>
          <a:p>
            <a:pPr marL="355600" indent="-355600" algn="just">
              <a:buFont typeface="Wingdings" pitchFamily="2" charset="2"/>
              <a:buNone/>
            </a:pPr>
            <a:r>
              <a:rPr lang="ru-RU" sz="2400" b="1" smtClean="0"/>
              <a:t>Основы </a:t>
            </a:r>
            <a:r>
              <a:rPr lang="en-US" sz="2400" b="1" smtClean="0"/>
              <a:t>MPI</a:t>
            </a:r>
            <a:r>
              <a:rPr lang="ru-RU" sz="2400" b="1" smtClean="0"/>
              <a:t>…</a:t>
            </a:r>
          </a:p>
          <a:p>
            <a:pPr marL="355600" indent="-355600">
              <a:lnSpc>
                <a:spcPct val="60000"/>
              </a:lnSpc>
            </a:pPr>
            <a:r>
              <a:rPr lang="ru-RU" sz="2200" smtClean="0"/>
              <a:t>Первая параллельная программа с использованием MPI…</a:t>
            </a:r>
          </a:p>
          <a:p>
            <a:pPr marL="355600" indent="-355600">
              <a:buFont typeface="Wingdings" pitchFamily="2" charset="2"/>
              <a:buNone/>
            </a:pPr>
            <a:endParaRPr lang="en-US" sz="800" smtClean="0"/>
          </a:p>
          <a:p>
            <a:pPr marL="355600" indent="-355600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#include " mpi.h "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int main(int argc, char* argv[]) {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int ProcNum, ProcRank, RecvRank;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MPI_Status Status; MPI_Init(&amp;argc, &amp;argv);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MPI_Comm_size(MPI_COMM_WORLD, &amp;ProcNum);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MPI_Comm_rank(MPI_COMM_WORLD, &amp;ProcRank);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if ( ProcRank == 0 ) { // Действия для процесса 0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   printf ("\n Hello from process %3d", ProcRank);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   for ( int i=1; i &lt; ProcNum; i++ ) {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     MPI_Recv(&amp;RecvRank, 1, MPI_INT, MPI_ANY_SOURCE,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       MPI_ANY_TAG, MPI_COMM_WORLD, &amp;Status);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     printf("\n Hello from process %3d", RecvRank);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1000" smtClean="0">
                <a:latin typeface="Courier New" pitchFamily="49" charset="0"/>
              </a:rPr>
              <a:t>      }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1000" smtClean="0">
                <a:latin typeface="Courier New" pitchFamily="49" charset="0"/>
              </a:rPr>
              <a:t>  }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else // Действия для всех процессов, кроме процесса 0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  MPI_Send(&amp;ProcRank,1,MPI_INT,0,0,MPI_COMM_WORLD);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</a:t>
            </a:r>
            <a:r>
              <a:rPr lang="en-US" sz="2000" smtClean="0">
                <a:latin typeface="Courier New" pitchFamily="49" charset="0"/>
              </a:rPr>
              <a:t>// </a:t>
            </a:r>
            <a:r>
              <a:rPr lang="ru-RU" sz="2000" smtClean="0">
                <a:latin typeface="Courier New" pitchFamily="49" charset="0"/>
              </a:rPr>
              <a:t>Завершение работы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MPI_Finalize();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 return 0;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 smtClean="0">
                <a:latin typeface="Courier New" pitchFamily="49" charset="0"/>
              </a:rPr>
              <a:t> } </a:t>
            </a:r>
            <a:endParaRPr lang="en-US" sz="20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z="2400" smtClean="0"/>
              <a:t>Первая параллельная программа с использованием MPI…</a:t>
            </a:r>
            <a:endParaRPr lang="en-US" sz="2400" smtClean="0"/>
          </a:p>
          <a:p>
            <a:pPr marL="838200" lvl="1" indent="-381000"/>
            <a:r>
              <a:rPr lang="ru-RU" sz="1800" smtClean="0"/>
              <a:t>Каждый процесс определяет свой ранг, после чего действия в программе разделяются (разные процессы выполняют различные действия), </a:t>
            </a:r>
          </a:p>
          <a:p>
            <a:pPr marL="838200" lvl="1" indent="-381000"/>
            <a:r>
              <a:rPr lang="ru-RU" sz="1800" smtClean="0"/>
              <a:t>Все процессы, кроме процесса с рангом 0, передают значение своего ранга нулевому процессу, </a:t>
            </a:r>
          </a:p>
          <a:p>
            <a:pPr marL="838200" lvl="1" indent="-381000"/>
            <a:r>
              <a:rPr lang="ru-RU" sz="1800" smtClean="0"/>
              <a:t>Процесс с рангом 0 сначала печатает значение своего ранга, а далее последовательно принимает сообщения с рангами процессов и также печатает их значения, </a:t>
            </a:r>
          </a:p>
          <a:p>
            <a:pPr marL="838200" lvl="1" indent="-381000"/>
            <a:r>
              <a:rPr lang="ru-RU" sz="1800" smtClean="0"/>
              <a:t>Возможный вариант результатов печати процесса 0:</a:t>
            </a:r>
            <a:endParaRPr lang="en-US" sz="1800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497013" y="4797425"/>
            <a:ext cx="7488237" cy="11001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 </a:t>
            </a:r>
            <a:r>
              <a:rPr lang="en-US" sz="1600">
                <a:latin typeface="Courier New" pitchFamily="49" charset="0"/>
              </a:rPr>
              <a:t>Hello from process 0</a:t>
            </a:r>
          </a:p>
          <a:p>
            <a:r>
              <a:rPr lang="en-US" sz="1600">
                <a:latin typeface="Courier New" pitchFamily="49" charset="0"/>
              </a:rPr>
              <a:t> Hello from process 2</a:t>
            </a:r>
          </a:p>
          <a:p>
            <a:r>
              <a:rPr lang="en-US" sz="1600">
                <a:latin typeface="Courier New" pitchFamily="49" charset="0"/>
              </a:rPr>
              <a:t> Hello from process 1</a:t>
            </a:r>
          </a:p>
          <a:p>
            <a:r>
              <a:rPr lang="en-US" sz="1600">
                <a:latin typeface="Courier New" pitchFamily="49" charset="0"/>
              </a:rPr>
              <a:t> Hello from process 3</a:t>
            </a:r>
            <a:endParaRPr lang="ru-RU" sz="16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Введение…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3429000"/>
            <a:ext cx="9217025" cy="4175125"/>
          </a:xfrm>
        </p:spPr>
        <p:txBody>
          <a:bodyPr/>
          <a:lstStyle/>
          <a:p>
            <a:pPr marL="450850" lvl="1" indent="-271463"/>
            <a:r>
              <a:rPr lang="ru-RU" i="1" smtClean="0"/>
              <a:t>распределять </a:t>
            </a:r>
            <a:r>
              <a:rPr lang="ru-RU" smtClean="0"/>
              <a:t>вычислительную нагрузку,</a:t>
            </a:r>
          </a:p>
          <a:p>
            <a:pPr marL="450850" lvl="1" indent="-271463"/>
            <a:r>
              <a:rPr lang="ru-RU" i="1" smtClean="0"/>
              <a:t>организовать </a:t>
            </a:r>
            <a:r>
              <a:rPr lang="ru-RU" smtClean="0"/>
              <a:t>информационное взаимодействие (</a:t>
            </a:r>
            <a:r>
              <a:rPr lang="ru-RU" i="1" smtClean="0"/>
              <a:t>передачу данных</a:t>
            </a:r>
            <a:r>
              <a:rPr lang="ru-RU" smtClean="0"/>
              <a:t>) между процессорами.</a:t>
            </a: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5891213" y="1052513"/>
          <a:ext cx="3740150" cy="2274887"/>
        </p:xfrm>
        <a:graphic>
          <a:graphicData uri="http://schemas.openxmlformats.org/presentationml/2006/ole">
            <p:oleObj spid="_x0000_s1026" name="Рисунок" r:id="rId3" imgW="4448160" imgH="2705040" progId="Word.Picture.8">
              <p:embed/>
            </p:oleObj>
          </a:graphicData>
        </a:graphic>
      </p:graphicFrame>
      <p:sp>
        <p:nvSpPr>
          <p:cNvPr id="1029" name="Text Box 14"/>
          <p:cNvSpPr txBox="1">
            <a:spLocks noChangeArrowheads="1"/>
          </p:cNvSpPr>
          <p:nvPr/>
        </p:nvSpPr>
        <p:spPr bwMode="auto">
          <a:xfrm>
            <a:off x="415925" y="4941888"/>
            <a:ext cx="9361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i="1"/>
              <a:t>Решение всех перечисленных вопросов обеспечивает</a:t>
            </a:r>
            <a:r>
              <a:rPr lang="en-US" sz="2400" i="1">
                <a:latin typeface="Arial" pitchFamily="34" charset="0"/>
              </a:rPr>
              <a:t> MPI</a:t>
            </a:r>
            <a:r>
              <a:rPr lang="ru-RU" sz="2400" i="1">
                <a:latin typeface="Arial" pitchFamily="34" charset="0"/>
              </a:rPr>
              <a:t> </a:t>
            </a:r>
            <a:r>
              <a:rPr lang="en-US" sz="2400" i="1">
                <a:latin typeface="Arial" pitchFamily="34" charset="0"/>
              </a:rPr>
              <a:t>-</a:t>
            </a:r>
            <a:r>
              <a:rPr lang="ru-RU" sz="2400" i="1">
                <a:latin typeface="Arial" pitchFamily="34" charset="0"/>
              </a:rPr>
              <a:t>и</a:t>
            </a:r>
            <a:r>
              <a:rPr lang="ru-RU" sz="2400" i="1"/>
              <a:t>нтерфейс передачи данных </a:t>
            </a:r>
            <a:r>
              <a:rPr lang="ru-RU" sz="2400" i="1">
                <a:latin typeface="Arial" pitchFamily="34" charset="0"/>
              </a:rPr>
              <a:t>(</a:t>
            </a:r>
            <a:r>
              <a:rPr lang="en-US" sz="2400" i="1">
                <a:latin typeface="Arial" pitchFamily="34" charset="0"/>
              </a:rPr>
              <a:t>message passing interface</a:t>
            </a:r>
            <a:r>
              <a:rPr lang="ru-RU" sz="2400" i="1">
                <a:latin typeface="Arial" pitchFamily="34" charset="0"/>
              </a:rPr>
              <a:t>)</a:t>
            </a:r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200025" y="1268413"/>
            <a:ext cx="5832475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5000"/>
              </a:spcAft>
              <a:buSzPct val="80000"/>
            </a:pPr>
            <a:r>
              <a:rPr lang="ru-RU" sz="2400">
                <a:latin typeface="Arial" pitchFamily="34" charset="0"/>
              </a:rPr>
              <a:t>В вычислительных системах с распределенной памятью процессоры работают независимо друг от друга.</a:t>
            </a:r>
          </a:p>
          <a:p>
            <a:pPr>
              <a:spcBef>
                <a:spcPct val="20000"/>
              </a:spcBef>
              <a:buSzPct val="80000"/>
            </a:pPr>
            <a:r>
              <a:rPr lang="ru-RU" sz="2400">
                <a:latin typeface="Arial" pitchFamily="34" charset="0"/>
              </a:rPr>
              <a:t>Для организации параллельных вычислений необходимо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уметь: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z="2400" smtClean="0"/>
              <a:t>Первая параллельная программа с использованием MPI (замечания)…</a:t>
            </a:r>
          </a:p>
          <a:p>
            <a:pPr marL="838200" lvl="1" indent="-381000"/>
            <a:r>
              <a:rPr lang="ru-RU" sz="2000" smtClean="0"/>
              <a:t>Порядок приема сообщений заранее не определен и зависит от условий выполнения параллельной программы (более того, этот порядок может изменяться от запуска к запуску). Если это не приводит к потере эффективности, следует обеспечивать однозначность расчетов и при использовании параллельных вычислений:</a:t>
            </a:r>
          </a:p>
          <a:p>
            <a:pPr marL="838200" lvl="1" indent="-381000"/>
            <a:endParaRPr lang="ru-RU" sz="2000" smtClean="0"/>
          </a:p>
          <a:p>
            <a:pPr marL="838200" lvl="1" indent="-381000"/>
            <a:endParaRPr lang="ru-RU" sz="2000" smtClean="0"/>
          </a:p>
          <a:p>
            <a:pPr marL="838200" lvl="1" indent="-381000">
              <a:buFontTx/>
              <a:buNone/>
            </a:pPr>
            <a:r>
              <a:rPr lang="ru-RU" sz="2000" smtClean="0"/>
              <a:t>	Указание ранга процесса-отправителя регламентирует порядок приема сообщений.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423988" y="4221163"/>
            <a:ext cx="79216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MPI_Recv</a:t>
            </a:r>
            <a:r>
              <a:rPr lang="en-US">
                <a:latin typeface="Courier New" pitchFamily="49" charset="0"/>
              </a:rPr>
              <a:t>(&amp;RecvRank, 1, MPI_INT, </a:t>
            </a:r>
            <a:r>
              <a:rPr lang="en-US" b="1">
                <a:latin typeface="Courier New" pitchFamily="49" charset="0"/>
              </a:rPr>
              <a:t>i</a:t>
            </a:r>
            <a:r>
              <a:rPr lang="en-US">
                <a:latin typeface="Courier New" pitchFamily="49" charset="0"/>
              </a:rPr>
              <a:t>, MPI_ANY_TAG,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  </a:t>
            </a:r>
            <a:r>
              <a:rPr lang="en-US">
                <a:latin typeface="Courier New" pitchFamily="49" charset="0"/>
              </a:rPr>
              <a:t>MPI_COMM_WORLD, &amp;Status)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r>
              <a:rPr lang="ru-RU" b="1" smtClean="0"/>
              <a:t>…</a:t>
            </a:r>
          </a:p>
          <a:p>
            <a:pPr marL="457200" indent="-457200"/>
            <a:r>
              <a:rPr lang="ru-RU" sz="2400" smtClean="0"/>
              <a:t>Первая параллельная программа с использованием MPI (замечания)…</a:t>
            </a:r>
          </a:p>
          <a:p>
            <a:pPr marL="838200" lvl="1" indent="-381000"/>
            <a:r>
              <a:rPr lang="ru-RU" sz="2000" smtClean="0"/>
              <a:t>Можно рекомендовать при увеличении объема разрабатываемых программ выносить программный код разных процессов в отдельные программные модули (функции). Общая схема </a:t>
            </a:r>
            <a:r>
              <a:rPr lang="en-US" sz="2000" smtClean="0"/>
              <a:t>MPI</a:t>
            </a:r>
            <a:r>
              <a:rPr lang="ru-RU" sz="2000" smtClean="0"/>
              <a:t> программы в этом случае будет иметь вид:</a:t>
            </a:r>
          </a:p>
          <a:p>
            <a:pPr marL="838200" lvl="1" indent="-381000"/>
            <a:endParaRPr lang="ru-RU" sz="2000" smtClean="0"/>
          </a:p>
          <a:p>
            <a:pPr marL="838200" lvl="1" indent="-381000"/>
            <a:endParaRPr lang="ru-RU" sz="2000" smtClean="0"/>
          </a:p>
          <a:p>
            <a:pPr marL="838200" lvl="1" indent="-381000">
              <a:buFontTx/>
              <a:buNone/>
            </a:pPr>
            <a:r>
              <a:rPr lang="ru-RU" sz="2000" smtClean="0"/>
              <a:t>	</a:t>
            </a:r>
          </a:p>
          <a:p>
            <a:pPr marL="838200" lvl="1" indent="-381000">
              <a:buFontTx/>
              <a:buNone/>
            </a:pPr>
            <a:endParaRPr lang="ru-RU" sz="2000" smtClean="0"/>
          </a:p>
          <a:p>
            <a:pPr marL="838200" lvl="1" indent="-381000">
              <a:buFontTx/>
              <a:buNone/>
            </a:pPr>
            <a:r>
              <a:rPr lang="ru-RU" sz="2000" smtClean="0"/>
              <a:t>	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423988" y="3867150"/>
            <a:ext cx="79216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MPI_Comm_rank</a:t>
            </a:r>
            <a:r>
              <a:rPr lang="en-US">
                <a:latin typeface="Courier New" pitchFamily="49" charset="0"/>
              </a:rPr>
              <a:t>(MPI_COMM_WORLD, &amp;ProcRank);</a:t>
            </a:r>
          </a:p>
          <a:p>
            <a:r>
              <a:rPr lang="en-US">
                <a:latin typeface="Courier New" pitchFamily="49" charset="0"/>
              </a:rPr>
              <a:t>if ( ProcRank == 0 ) DoProcess0();</a:t>
            </a:r>
          </a:p>
          <a:p>
            <a:r>
              <a:rPr lang="en-US">
                <a:latin typeface="Courier New" pitchFamily="49" charset="0"/>
              </a:rPr>
              <a:t>else if ( ProcRank == 1 ) DoProcess1();</a:t>
            </a:r>
          </a:p>
          <a:p>
            <a:r>
              <a:rPr lang="en-US">
                <a:latin typeface="Courier New" pitchFamily="49" charset="0"/>
              </a:rPr>
              <a:t>else if</a:t>
            </a:r>
            <a:r>
              <a:rPr lang="ru-RU">
                <a:latin typeface="Courier New" pitchFamily="49" charset="0"/>
              </a:rPr>
              <a:t> ( </a:t>
            </a:r>
            <a:r>
              <a:rPr lang="en-US">
                <a:latin typeface="Courier New" pitchFamily="49" charset="0"/>
              </a:rPr>
              <a:t>ProcRank</a:t>
            </a:r>
            <a:r>
              <a:rPr lang="ru-RU">
                <a:latin typeface="Courier New" pitchFamily="49" charset="0"/>
              </a:rPr>
              <a:t> == 2 ) </a:t>
            </a:r>
            <a:r>
              <a:rPr lang="en-US">
                <a:latin typeface="Courier New" pitchFamily="49" charset="0"/>
              </a:rPr>
              <a:t>DoProcess</a:t>
            </a:r>
            <a:r>
              <a:rPr lang="ru-RU">
                <a:latin typeface="Courier New" pitchFamily="49" charset="0"/>
              </a:rPr>
              <a:t>2();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smtClean="0"/>
              <a:t>Основы </a:t>
            </a:r>
            <a:r>
              <a:rPr lang="en-US" b="1" smtClean="0"/>
              <a:t>MPI</a:t>
            </a:r>
            <a:endParaRPr lang="ru-RU" b="1" smtClean="0"/>
          </a:p>
          <a:p>
            <a:pPr marL="457200" indent="-457200"/>
            <a:r>
              <a:rPr lang="ru-RU" sz="2400" smtClean="0"/>
              <a:t>Первая параллельная программа с использованием MPI (замечания)</a:t>
            </a:r>
          </a:p>
          <a:p>
            <a:pPr marL="838200" lvl="1" indent="-381000"/>
            <a:r>
              <a:rPr lang="ru-RU" sz="2000" smtClean="0"/>
              <a:t>Для контроля правильности выполнения все функции </a:t>
            </a:r>
            <a:r>
              <a:rPr lang="en-US" sz="2000" smtClean="0"/>
              <a:t>MPI </a:t>
            </a:r>
            <a:r>
              <a:rPr lang="ru-RU" sz="2000" smtClean="0"/>
              <a:t>возвращают в качестве своего значения </a:t>
            </a:r>
            <a:r>
              <a:rPr lang="ru-RU" sz="2000" i="1" smtClean="0"/>
              <a:t>код завершения</a:t>
            </a:r>
            <a:r>
              <a:rPr lang="ru-RU" sz="2000" smtClean="0"/>
              <a:t>. </a:t>
            </a:r>
            <a:br>
              <a:rPr lang="ru-RU" sz="2000" smtClean="0"/>
            </a:br>
            <a:r>
              <a:rPr lang="ru-RU" sz="2000" smtClean="0"/>
              <a:t>При успешном выполнении функции возвращаемый код равен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SUCCESS</a:t>
            </a:r>
            <a:r>
              <a:rPr lang="ru-RU" sz="2000" smtClean="0"/>
              <a:t>. Другие значения кода завершения свидетельствуют об обнаружении тех или иных ошибочных ситуаций в ходе выполнения функций: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423988" y="4543425"/>
            <a:ext cx="79216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-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ERR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BUFFER</a:t>
            </a:r>
            <a:r>
              <a:rPr lang="ru-RU">
                <a:latin typeface="Courier New" pitchFamily="49" charset="0"/>
              </a:rPr>
              <a:t> – неправильный указатель на буфер,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ERR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– неправильный коммуникатор,</a:t>
            </a:r>
          </a:p>
          <a:p>
            <a:pPr>
              <a:buFontTx/>
              <a:buChar char="-"/>
            </a:pP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ERR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RANK</a:t>
            </a:r>
            <a:r>
              <a:rPr lang="ru-RU">
                <a:latin typeface="Courier New" pitchFamily="49" charset="0"/>
              </a:rPr>
              <a:t> – неправильный ранг процесса</a:t>
            </a:r>
          </a:p>
          <a:p>
            <a:r>
              <a:rPr lang="ru-RU">
                <a:latin typeface="Courier New" pitchFamily="49" charset="0"/>
              </a:rPr>
              <a:t>и др.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Определение времени выполнение MPI программы</a:t>
            </a:r>
          </a:p>
          <a:p>
            <a:pPr marL="838200" lvl="1" indent="-381000"/>
            <a:r>
              <a:rPr lang="ru-RU" sz="2000" smtClean="0"/>
              <a:t>Необходимо определять время выполнения вычислений для оценки достигаемого ускорения за счет использования параллелизма, </a:t>
            </a:r>
          </a:p>
          <a:p>
            <a:pPr marL="838200" lvl="1" indent="-381000"/>
            <a:r>
              <a:rPr lang="ru-RU" sz="2000" smtClean="0"/>
              <a:t>Получение времени текущего момента выполнения программы обеспечивается при помощи функции:</a:t>
            </a:r>
          </a:p>
          <a:p>
            <a:pPr marL="838200" lvl="1" indent="-381000"/>
            <a:endParaRPr lang="ru-RU" sz="2000" smtClean="0"/>
          </a:p>
          <a:p>
            <a:pPr marL="838200" lvl="1" indent="-381000"/>
            <a:r>
              <a:rPr lang="ru-RU" sz="2000" smtClean="0"/>
              <a:t>Точность измерения времени может зависеть от среды выполнения параллельной программы. Для определения текущего значения точности может быть использована функция:</a:t>
            </a:r>
          </a:p>
          <a:p>
            <a:pPr marL="838200" lvl="1" indent="-381000"/>
            <a:endParaRPr lang="ru-RU" sz="2000" smtClean="0"/>
          </a:p>
          <a:p>
            <a:pPr marL="838200" lvl="1" indent="-381000">
              <a:buFontTx/>
              <a:buNone/>
            </a:pPr>
            <a:r>
              <a:rPr lang="ru-RU" sz="2000" smtClean="0"/>
              <a:t>	(время в секундах между двумя последовательными показателями времени аппаратного таймера используемой системы)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423988" y="3284538"/>
            <a:ext cx="79216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double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Wtime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) 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23988" y="4638675"/>
            <a:ext cx="79216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double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Wtick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838200" lvl="1" indent="-381000">
              <a:lnSpc>
                <a:spcPct val="90000"/>
              </a:lnSpc>
            </a:pPr>
            <a:r>
              <a:rPr lang="ru-RU" sz="2000" smtClean="0"/>
              <a:t>Будем использовать учебную </a:t>
            </a:r>
            <a:r>
              <a:rPr lang="ru-RU" sz="2000" i="1" smtClean="0"/>
              <a:t>задачу суммирования</a:t>
            </a:r>
            <a:r>
              <a:rPr lang="ru-RU" sz="2000" smtClean="0"/>
              <a:t> элементов вектора </a:t>
            </a:r>
            <a:r>
              <a:rPr lang="ru-RU" sz="2000" i="1" smtClean="0"/>
              <a:t>x</a:t>
            </a:r>
            <a:r>
              <a:rPr lang="ru-RU" sz="2000" smtClean="0"/>
              <a:t>:</a:t>
            </a:r>
          </a:p>
          <a:p>
            <a:pPr marL="838200" lvl="1" indent="-381000">
              <a:lnSpc>
                <a:spcPct val="90000"/>
              </a:lnSpc>
            </a:pPr>
            <a:endParaRPr lang="ru-RU" sz="2000" smtClean="0"/>
          </a:p>
          <a:p>
            <a:pPr marL="838200" lvl="1" indent="-381000">
              <a:lnSpc>
                <a:spcPct val="90000"/>
              </a:lnSpc>
            </a:pPr>
            <a:endParaRPr lang="ru-RU" sz="2000" smtClean="0"/>
          </a:p>
          <a:p>
            <a:pPr marL="838200" lvl="1" indent="-381000">
              <a:lnSpc>
                <a:spcPct val="90000"/>
              </a:lnSpc>
            </a:pPr>
            <a:endParaRPr lang="en-US" sz="2000" smtClean="0"/>
          </a:p>
          <a:p>
            <a:pPr marL="838200" lvl="1" indent="-381000">
              <a:lnSpc>
                <a:spcPct val="90000"/>
              </a:lnSpc>
            </a:pPr>
            <a:r>
              <a:rPr lang="ru-RU" sz="2000" smtClean="0"/>
              <a:t>Для решения необходимо разделить данные на равные блоки, передать эти блоки процессам, выполнить в процессах суммирование полученных данных, собрать значения вычисленных частных сумм на одном из процессов и сложить значения частичных сумм для получения общего результата решаемой задачи, </a:t>
            </a:r>
          </a:p>
          <a:p>
            <a:pPr marL="838200" lvl="1" indent="-381000">
              <a:lnSpc>
                <a:spcPct val="90000"/>
              </a:lnSpc>
            </a:pPr>
            <a:r>
              <a:rPr lang="ru-RU" sz="2000" smtClean="0"/>
              <a:t>Для более простого изложения примера процессам программы будут передаваться весь суммируемый вектор, а не отдельные блоки этого вектора. 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360613" y="2205038"/>
          <a:ext cx="1223962" cy="1009650"/>
        </p:xfrm>
        <a:graphic>
          <a:graphicData uri="http://schemas.openxmlformats.org/presentationml/2006/ole">
            <p:oleObj spid="_x0000_s2050" name="Формула" r:id="rId3" imgW="545863" imgH="44430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457200" indent="-457200">
              <a:lnSpc>
                <a:spcPct val="80000"/>
              </a:lnSpc>
            </a:pPr>
            <a:r>
              <a:rPr lang="ru-RU" sz="2400" smtClean="0"/>
              <a:t>Передача данных от одного процесса всем процессам программы…</a:t>
            </a:r>
          </a:p>
          <a:p>
            <a:pPr marL="838200" lvl="1" indent="-381000">
              <a:lnSpc>
                <a:spcPct val="80000"/>
              </a:lnSpc>
            </a:pPr>
            <a:r>
              <a:rPr lang="ru-RU" sz="2000" smtClean="0"/>
              <a:t>Необходимо передать значения вектора </a:t>
            </a:r>
            <a:r>
              <a:rPr lang="ru-RU" sz="2000" i="1" smtClean="0"/>
              <a:t>x</a:t>
            </a:r>
            <a:r>
              <a:rPr lang="ru-RU" sz="2000" smtClean="0"/>
              <a:t> всем процессам параллельной программы,</a:t>
            </a:r>
          </a:p>
          <a:p>
            <a:pPr marL="838200" lvl="1" indent="-381000">
              <a:lnSpc>
                <a:spcPct val="80000"/>
              </a:lnSpc>
            </a:pPr>
            <a:r>
              <a:rPr lang="ru-RU" sz="2000" smtClean="0"/>
              <a:t>Можно воспользоваться рассмотренными ранее функциями парных операций передачи данных: </a:t>
            </a:r>
          </a:p>
          <a:p>
            <a:pPr marL="838200" lvl="1" indent="-381000">
              <a:lnSpc>
                <a:spcPct val="80000"/>
              </a:lnSpc>
            </a:pPr>
            <a:endParaRPr lang="ru-RU" sz="2000" smtClean="0"/>
          </a:p>
          <a:p>
            <a:pPr marL="838200" lvl="1" indent="-381000">
              <a:lnSpc>
                <a:spcPct val="80000"/>
              </a:lnSpc>
            </a:pPr>
            <a:endParaRPr lang="ru-RU" sz="2000" smtClean="0"/>
          </a:p>
          <a:p>
            <a:pPr marL="838200" lvl="1" indent="-381000">
              <a:lnSpc>
                <a:spcPct val="80000"/>
              </a:lnSpc>
            </a:pPr>
            <a:endParaRPr lang="ru-RU" sz="2000" smtClean="0"/>
          </a:p>
          <a:p>
            <a:pPr marL="838200" lvl="1" indent="-381000">
              <a:lnSpc>
                <a:spcPct val="80000"/>
              </a:lnSpc>
              <a:spcBef>
                <a:spcPct val="70000"/>
              </a:spcBef>
              <a:buFontTx/>
              <a:buNone/>
            </a:pPr>
            <a:r>
              <a:rPr lang="ru-RU" sz="2000" smtClean="0"/>
              <a:t>	Повторение операций передачи приводит к суммированию затрат (латентностей) на подготовку передаваемых сообщений, </a:t>
            </a:r>
          </a:p>
          <a:p>
            <a:pPr marL="838200" lvl="1" indent="-381000">
              <a:lnSpc>
                <a:spcPct val="80000"/>
              </a:lnSpc>
              <a:spcBef>
                <a:spcPct val="70000"/>
              </a:spcBef>
              <a:buFontTx/>
              <a:buNone/>
            </a:pPr>
            <a:r>
              <a:rPr lang="ru-RU" sz="2000" smtClean="0"/>
              <a:t>	Данная операция может быть выполнена за меньшее число операций передачи данных.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23988" y="3644900"/>
            <a:ext cx="7921625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MPI_Comm_size</a:t>
            </a:r>
            <a:r>
              <a:rPr lang="en-US">
                <a:latin typeface="Courier New" pitchFamily="49" charset="0"/>
              </a:rPr>
              <a:t>(MPI_COMM_WORLD,&amp;ProcNum);</a:t>
            </a:r>
          </a:p>
          <a:p>
            <a:r>
              <a:rPr lang="en-US">
                <a:latin typeface="Courier New" pitchFamily="49" charset="0"/>
              </a:rPr>
              <a:t>for (i=1; i&lt;ProcNum; i++)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MPI_Send</a:t>
            </a:r>
            <a:r>
              <a:rPr lang="en-US">
                <a:latin typeface="Courier New" pitchFamily="49" charset="0"/>
              </a:rPr>
              <a:t>(&amp;x,n,MPI_DOUBLE,i,0,MPI_COMM_WORLD);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 smtClean="0"/>
              <a:t>Передача данных от одного процесса всем процессам программы…</a:t>
            </a:r>
          </a:p>
          <a:p>
            <a:pPr marL="838200" lvl="1" indent="-381000"/>
            <a:r>
              <a:rPr lang="ru-RU" sz="2000" i="1" smtClean="0"/>
              <a:t>Широковещательная рассылка</a:t>
            </a:r>
            <a:r>
              <a:rPr lang="ru-RU" sz="2000" smtClean="0"/>
              <a:t> данных может быть обеспечена при помощи функции </a:t>
            </a:r>
            <a:r>
              <a:rPr lang="en-US" sz="2000" smtClean="0"/>
              <a:t>MPI</a:t>
            </a:r>
            <a:r>
              <a:rPr lang="ru-RU" sz="2000" smtClean="0"/>
              <a:t>:</a:t>
            </a:r>
            <a:endParaRPr lang="ru-RU" smtClean="0"/>
          </a:p>
          <a:p>
            <a:pPr marL="838200" lvl="1" indent="-381000"/>
            <a:endParaRPr lang="ru-RU" smtClean="0"/>
          </a:p>
          <a:p>
            <a:pPr marL="838200" lvl="1" indent="-381000"/>
            <a:endParaRPr lang="ru-RU" smtClean="0"/>
          </a:p>
          <a:p>
            <a:pPr marL="838200" lvl="1" indent="-381000">
              <a:spcBef>
                <a:spcPct val="70000"/>
              </a:spcBef>
              <a:buFontTx/>
              <a:buNone/>
            </a:pPr>
            <a:r>
              <a:rPr lang="ru-RU" smtClean="0"/>
              <a:t>	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95425" y="3573463"/>
            <a:ext cx="7921625" cy="25638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int </a:t>
            </a:r>
            <a:r>
              <a:rPr lang="ru-RU" b="1">
                <a:latin typeface="Courier New" pitchFamily="49" charset="0"/>
              </a:rPr>
              <a:t>MPI_Bcast</a:t>
            </a:r>
            <a:r>
              <a:rPr lang="ru-RU">
                <a:latin typeface="Courier New" pitchFamily="49" charset="0"/>
              </a:rPr>
              <a:t>(void *buf,int count,MPI_Datatype type,</a:t>
            </a:r>
          </a:p>
          <a:p>
            <a:r>
              <a:rPr lang="ru-RU">
                <a:latin typeface="Courier New" pitchFamily="49" charset="0"/>
              </a:rPr>
              <a:t>	int root,MPI_Comm comm),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buf, count, type</a:t>
            </a:r>
            <a:r>
              <a:rPr lang="ru-RU">
                <a:latin typeface="Courier New" pitchFamily="49" charset="0"/>
              </a:rPr>
              <a:t> – буфер памяти с отправляемым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сообщением (для процесса с рангом 0), и для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приема сообщений для всех остальных процессов,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root</a:t>
            </a:r>
            <a:r>
              <a:rPr lang="ru-RU">
                <a:latin typeface="Courier New" pitchFamily="49" charset="0"/>
              </a:rPr>
              <a:t> - ранг процесса, выполняющего рассылку данных,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передача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 smtClean="0"/>
              <a:t>Передача данных от одного процесса всем процессам программы…</a:t>
            </a:r>
          </a:p>
          <a:p>
            <a:pPr marL="838200" lvl="1" indent="-381000"/>
            <a:r>
              <a:rPr lang="ru-RU" sz="2000" smtClean="0"/>
              <a:t>Функция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Bcast </a:t>
            </a:r>
            <a:r>
              <a:rPr lang="ru-RU" sz="2000" smtClean="0"/>
              <a:t>осуществляет рассылку данных из буфера </a:t>
            </a:r>
            <a:r>
              <a:rPr lang="ru-RU" sz="2000" i="1" smtClean="0"/>
              <a:t>buf</a:t>
            </a:r>
            <a:r>
              <a:rPr lang="ru-RU" sz="2000" smtClean="0"/>
              <a:t>, содержащего </a:t>
            </a:r>
            <a:r>
              <a:rPr lang="ru-RU" sz="2000" i="1" smtClean="0"/>
              <a:t>count</a:t>
            </a:r>
            <a:r>
              <a:rPr lang="ru-RU" sz="2000" smtClean="0"/>
              <a:t> элементов типа </a:t>
            </a:r>
            <a:r>
              <a:rPr lang="ru-RU" sz="2000" i="1" smtClean="0"/>
              <a:t>type  </a:t>
            </a:r>
            <a:r>
              <a:rPr lang="ru-RU" sz="2000" smtClean="0"/>
              <a:t>с процесса, имеющего номер </a:t>
            </a:r>
            <a:r>
              <a:rPr lang="ru-RU" sz="2000" i="1" smtClean="0"/>
              <a:t>root</a:t>
            </a:r>
            <a:r>
              <a:rPr lang="ru-RU" sz="2000" smtClean="0"/>
              <a:t>, всем процессам, входящим в коммуникатор </a:t>
            </a:r>
            <a:r>
              <a:rPr lang="ru-RU" sz="2000" i="1" smtClean="0"/>
              <a:t>comm</a:t>
            </a:r>
            <a:r>
              <a:rPr lang="ru-RU" sz="2000" smtClean="0"/>
              <a:t> </a:t>
            </a:r>
            <a:endParaRPr lang="ru-RU" smtClean="0"/>
          </a:p>
          <a:p>
            <a:pPr marL="838200" lvl="1" indent="-381000"/>
            <a:endParaRPr lang="ru-RU" smtClean="0"/>
          </a:p>
          <a:p>
            <a:pPr marL="838200" lvl="1" indent="-381000">
              <a:spcBef>
                <a:spcPct val="70000"/>
              </a:spcBef>
              <a:buFontTx/>
              <a:buNone/>
            </a:pPr>
            <a:r>
              <a:rPr lang="ru-RU" smtClean="0"/>
              <a:t>	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928813" y="3789363"/>
          <a:ext cx="5514975" cy="2505075"/>
        </p:xfrm>
        <a:graphic>
          <a:graphicData uri="http://schemas.openxmlformats.org/presentationml/2006/ole">
            <p:oleObj spid="_x0000_s3074" name="Рисунок" r:id="rId3" imgW="5514442" imgH="2504846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 smtClean="0"/>
              <a:t>Передача данных от одного процесса всем процессам программы</a:t>
            </a:r>
          </a:p>
          <a:p>
            <a:pPr marL="838200" lvl="1" indent="-381000"/>
            <a:r>
              <a:rPr lang="ru-RU" sz="2000" smtClean="0"/>
              <a:t>Функция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Bcast </a:t>
            </a:r>
            <a:r>
              <a:rPr lang="ru-RU" sz="2000" smtClean="0"/>
              <a:t>определяет коллективную операцию, вызов функции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Bcast </a:t>
            </a:r>
            <a:r>
              <a:rPr lang="ru-RU" sz="2000" smtClean="0"/>
              <a:t>должен быть осуществлен всеми процессами указываемого коммуникатора,</a:t>
            </a:r>
          </a:p>
          <a:p>
            <a:pPr marL="838200" lvl="1" indent="-381000"/>
            <a:r>
              <a:rPr lang="ru-RU" sz="2000" smtClean="0"/>
              <a:t>Указываемый в функции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Bcast </a:t>
            </a:r>
            <a:r>
              <a:rPr lang="ru-RU" sz="2000" smtClean="0"/>
              <a:t>буфер памяти имеет различное назначение в разных процессах:</a:t>
            </a:r>
          </a:p>
          <a:p>
            <a:pPr marL="1257300" lvl="2" indent="-342900"/>
            <a:r>
              <a:rPr lang="ru-RU" sz="1800" smtClean="0"/>
              <a:t>Для процесса с рангом </a:t>
            </a:r>
            <a:r>
              <a:rPr lang="en-US" sz="1800" i="1" smtClean="0"/>
              <a:t>root</a:t>
            </a:r>
            <a:r>
              <a:rPr lang="ru-RU" sz="1800" smtClean="0"/>
              <a:t>, с которого осуществляется рассылка данных, в этом буфере должно находиться рассылаемое сообщение. </a:t>
            </a:r>
          </a:p>
          <a:p>
            <a:pPr marL="1257300" lvl="2" indent="-342900"/>
            <a:r>
              <a:rPr lang="ru-RU" sz="1800" smtClean="0"/>
              <a:t>Для всех остальных процессов указываемый буфер предназначен для приема передаваемых данных.</a:t>
            </a:r>
          </a:p>
          <a:p>
            <a:pPr marL="457200" indent="-457200">
              <a:buFont typeface="Wingdings" pitchFamily="2" charset="2"/>
              <a:buNone/>
            </a:pPr>
            <a:r>
              <a:rPr lang="ru-RU" sz="2400" smtClean="0"/>
              <a:t>	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200025" y="3068638"/>
          <a:ext cx="7200900" cy="3270250"/>
        </p:xfrm>
        <a:graphic>
          <a:graphicData uri="http://schemas.openxmlformats.org/presentationml/2006/ole">
            <p:oleObj spid="_x0000_s4098" name="Рисунок" r:id="rId3" imgW="5514442" imgH="2504846" progId="Word.Picture.8">
              <p:embed/>
            </p:oleObj>
          </a:graphicData>
        </a:graphic>
      </p:graphicFrame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08050"/>
            <a:ext cx="9066213" cy="49688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2000" b="1" smtClean="0"/>
              <a:t>Начальное знакомство с коллективными операциями передачи данных…</a:t>
            </a:r>
          </a:p>
          <a:p>
            <a:pPr marL="0" indent="0"/>
            <a:r>
              <a:rPr lang="ru-RU" sz="2000" smtClean="0"/>
              <a:t> Передача данных от всех процессов одному процессу… </a:t>
            </a:r>
            <a:endParaRPr lang="en-US" sz="2000" smtClean="0"/>
          </a:p>
          <a:p>
            <a:pPr marL="531813" lvl="1" indent="-258763"/>
            <a:r>
              <a:rPr lang="ru-RU" sz="1800" smtClean="0"/>
              <a:t>Процедура сбора и последующего суммирования данных является примером часто выполняемой коллективной </a:t>
            </a:r>
            <a:r>
              <a:rPr lang="ru-RU" sz="1800" i="1" smtClean="0"/>
              <a:t>операции передачи данных от всех процессов одному процессу</a:t>
            </a:r>
            <a:r>
              <a:rPr lang="ru-RU" sz="1800" smtClean="0"/>
              <a:t>, в которой над собираемыми значениями осуществляется та или иная обработка данных.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32575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7632700" y="4673600"/>
          <a:ext cx="2073275" cy="627063"/>
        </p:xfrm>
        <a:graphic>
          <a:graphicData uri="http://schemas.openxmlformats.org/presentationml/2006/ole">
            <p:oleObj spid="_x0000_s4099" name="Формула" r:id="rId4" imgW="1129810" imgH="34275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Введение…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4997450"/>
          </a:xfrm>
          <a:noFill/>
        </p:spPr>
        <p:txBody>
          <a:bodyPr>
            <a:spAutoFit/>
          </a:bodyPr>
          <a:lstStyle/>
          <a:p>
            <a:r>
              <a:rPr lang="ru-RU" sz="2400" smtClean="0"/>
              <a:t>В рамках </a:t>
            </a:r>
            <a:r>
              <a:rPr lang="en-US" sz="2400" smtClean="0"/>
              <a:t>MPI </a:t>
            </a:r>
            <a:r>
              <a:rPr lang="ru-RU" sz="2400" smtClean="0"/>
              <a:t>для решения задачи разрабатывается одна программа, она запускается на выполнение одновременно на всех имеющихся процессорах</a:t>
            </a:r>
          </a:p>
          <a:p>
            <a:r>
              <a:rPr lang="ru-RU" sz="2400" smtClean="0"/>
              <a:t>Для организации различных вычислений на разных процессорах:</a:t>
            </a:r>
          </a:p>
          <a:p>
            <a:pPr lvl="1"/>
            <a:r>
              <a:rPr lang="ru-RU" sz="2200" smtClean="0"/>
              <a:t>Есть возможность подставлять разные данные для программы на разных процессорах, </a:t>
            </a:r>
          </a:p>
          <a:p>
            <a:pPr lvl="1"/>
            <a:r>
              <a:rPr lang="ru-RU" sz="2200" smtClean="0"/>
              <a:t>Имеются средства для идентификации процессора, на котором выполняется программа</a:t>
            </a:r>
          </a:p>
          <a:p>
            <a:r>
              <a:rPr lang="ru-RU" sz="2400" smtClean="0"/>
              <a:t>Такой способ организации параллельных вычислений обычно именуется как </a:t>
            </a:r>
            <a:r>
              <a:rPr lang="ru-RU" sz="2400" i="1" smtClean="0"/>
              <a:t>модель "одна программа множество процессов"</a:t>
            </a:r>
            <a:r>
              <a:rPr lang="ru-RU" sz="2400" smtClean="0"/>
              <a:t> (</a:t>
            </a:r>
            <a:r>
              <a:rPr lang="en-US" sz="2400" i="1" smtClean="0"/>
              <a:t>single program multiple processes </a:t>
            </a:r>
            <a:r>
              <a:rPr lang="en-US" sz="2400" smtClean="0"/>
              <a:t>or </a:t>
            </a:r>
            <a:r>
              <a:rPr lang="ru-RU" sz="2400" i="1" smtClean="0"/>
              <a:t>SPM</a:t>
            </a:r>
            <a:r>
              <a:rPr lang="en-US" sz="2400" i="1" smtClean="0"/>
              <a:t>P</a:t>
            </a:r>
            <a:r>
              <a:rPr lang="ru-RU" sz="2400" smtClean="0"/>
              <a:t>)</a:t>
            </a:r>
            <a:r>
              <a:rPr lang="ru-RU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 smtClean="0"/>
              <a:t>Передача данных от всех процессов одному процессу… </a:t>
            </a:r>
            <a:endParaRPr lang="en-US" sz="2400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31825" y="2646363"/>
            <a:ext cx="9001125" cy="31130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MPI_Reduce</a:t>
            </a:r>
            <a:r>
              <a:rPr lang="en-US">
                <a:latin typeface="Courier New" pitchFamily="49" charset="0"/>
              </a:rPr>
              <a:t>(void *sendbuf, void *recvbuf,int count,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MPI_Datatype type,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MPI_Op op,int root,MPI_Comm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Arial" pitchFamily="34" charset="0"/>
              </a:rPr>
              <a:t>где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sendbuf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</a:t>
            </a:r>
            <a:r>
              <a:rPr lang="ru-RU">
                <a:latin typeface="Arial" pitchFamily="34" charset="0"/>
              </a:rPr>
              <a:t>буфер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памяти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отправляемым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сообщением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recvbuf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</a:t>
            </a:r>
            <a:r>
              <a:rPr lang="ru-RU">
                <a:latin typeface="Arial" pitchFamily="34" charset="0"/>
              </a:rPr>
              <a:t>буфер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памяти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для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результирующего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сообщения</a:t>
            </a:r>
            <a:r>
              <a:rPr lang="ru-RU">
                <a:latin typeface="Courier New" pitchFamily="49" charset="0"/>
              </a:rPr>
              <a:t> (</a:t>
            </a:r>
            <a:r>
              <a:rPr lang="ru-RU">
                <a:latin typeface="Arial" pitchFamily="34" charset="0"/>
              </a:rPr>
              <a:t>только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для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процесса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рангом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root</a:t>
            </a:r>
            <a:r>
              <a:rPr lang="ru-RU">
                <a:latin typeface="Courier New" pitchFamily="49" charset="0"/>
              </a:rPr>
              <a:t>),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>
                <a:latin typeface="Arial" pitchFamily="34" charset="0"/>
              </a:rPr>
              <a:t>количество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элементов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сообщениях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</a:t>
            </a:r>
            <a:r>
              <a:rPr lang="ru-RU">
                <a:latin typeface="Arial" pitchFamily="34" charset="0"/>
              </a:rPr>
              <a:t>тип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элементов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сообщений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op</a:t>
            </a:r>
            <a:r>
              <a:rPr lang="ru-RU">
                <a:latin typeface="Courier New" pitchFamily="49" charset="0"/>
              </a:rPr>
              <a:t>      - </a:t>
            </a:r>
            <a:r>
              <a:rPr lang="ru-RU">
                <a:latin typeface="Arial" pitchFamily="34" charset="0"/>
              </a:rPr>
              <a:t>операция</a:t>
            </a:r>
            <a:r>
              <a:rPr lang="ru-RU">
                <a:latin typeface="Courier New" pitchFamily="49" charset="0"/>
              </a:rPr>
              <a:t>, </a:t>
            </a:r>
            <a:r>
              <a:rPr lang="ru-RU">
                <a:latin typeface="Arial" pitchFamily="34" charset="0"/>
              </a:rPr>
              <a:t>которая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должна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быть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выполнена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над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данными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root   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>
                <a:latin typeface="Arial" pitchFamily="34" charset="0"/>
              </a:rPr>
              <a:t>ранг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процесса</a:t>
            </a:r>
            <a:r>
              <a:rPr lang="ru-RU">
                <a:latin typeface="Courier New" pitchFamily="49" charset="0"/>
              </a:rPr>
              <a:t>, </a:t>
            </a:r>
            <a:r>
              <a:rPr lang="ru-RU">
                <a:latin typeface="Arial" pitchFamily="34" charset="0"/>
              </a:rPr>
              <a:t>на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котором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должен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быть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получен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результат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comm   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>
                <a:latin typeface="Arial" pitchFamily="34" charset="0"/>
              </a:rPr>
              <a:t>коммуникатор</a:t>
            </a:r>
            <a:r>
              <a:rPr lang="ru-RU">
                <a:latin typeface="Courier New" pitchFamily="49" charset="0"/>
              </a:rPr>
              <a:t>, </a:t>
            </a:r>
            <a:r>
              <a:rPr lang="ru-RU">
                <a:latin typeface="Arial" pitchFamily="34" charset="0"/>
              </a:rPr>
              <a:t>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рамках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которого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выполняется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операция</a:t>
            </a:r>
            <a:r>
              <a:rPr lang="ru-RU">
                <a:latin typeface="Courier New" pitchFamily="49" charset="0"/>
              </a:rPr>
              <a:t>.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12954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 smtClean="0"/>
              <a:t>Типы операций MPI для функций редукции данных… </a:t>
            </a:r>
            <a:endParaRPr lang="en-US" sz="2400" smtClean="0"/>
          </a:p>
        </p:txBody>
      </p:sp>
      <p:graphicFrame>
        <p:nvGraphicFramePr>
          <p:cNvPr id="523427" name="Group 163"/>
          <p:cNvGraphicFramePr>
            <a:graphicFrameLocks noGrp="1"/>
          </p:cNvGraphicFramePr>
          <p:nvPr>
            <p:ph sz="half" idx="2"/>
          </p:nvPr>
        </p:nvGraphicFramePr>
        <p:xfrm>
          <a:off x="1208088" y="2565400"/>
          <a:ext cx="7993062" cy="3975100"/>
        </p:xfrm>
        <a:graphic>
          <a:graphicData uri="http://schemas.openxmlformats.org/drawingml/2006/table">
            <a:tbl>
              <a:tblPr/>
              <a:tblGrid>
                <a:gridCol w="1406525"/>
                <a:gridCol w="6586537"/>
              </a:tblGrid>
              <a:tr h="236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Операция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Описание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MPI_MAX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максимального значения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MPI_MIN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минимального значения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MPI_SUM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суммы значений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MPI_PROD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произведения значений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MPI_LAND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логической операции "И" над значениями сообщений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MPI_BAND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битовой операции "И" над значениями сообщений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логической операции "ИЛИ" над значениями сообщений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MPI_BOR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битовой операции "ИЛИ" над значениями сообщений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MPI_LXOR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логической операции исключающего "ИЛИ" над значениями сообщений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MPI_BXOR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битовой операции исключающего "ИЛИ" над значениями сообщений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MPI_MAXLOC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максимальных значений и их индексов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MPI_MINLOC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минимальных значений и их индексов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01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920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037013"/>
          </a:xfrm>
          <a:noFill/>
        </p:spPr>
        <p:txBody>
          <a:bodyPr>
            <a:spAutoFit/>
          </a:bodyPr>
          <a:lstStyle/>
          <a:p>
            <a:pPr marL="273050" indent="-273050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273050" indent="-273050">
              <a:lnSpc>
                <a:spcPct val="90000"/>
              </a:lnSpc>
              <a:spcAft>
                <a:spcPct val="20000"/>
              </a:spcAft>
            </a:pPr>
            <a:r>
              <a:rPr lang="ru-RU" sz="2400" smtClean="0"/>
              <a:t>Типы операций MPI для функций редукции данных…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 smtClean="0"/>
              <a:t>MPI_MAX</a:t>
            </a:r>
            <a:r>
              <a:rPr lang="ru-RU" sz="2000" smtClean="0"/>
              <a:t> и </a:t>
            </a:r>
            <a:r>
              <a:rPr lang="ru-RU" sz="2000" b="1" smtClean="0"/>
              <a:t>MPI_MIN</a:t>
            </a:r>
            <a:r>
              <a:rPr lang="ru-RU" sz="2000" smtClean="0"/>
              <a:t> ищут поэлементные максимум и минимум;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 smtClean="0"/>
              <a:t>MPI_SUM</a:t>
            </a:r>
            <a:r>
              <a:rPr lang="ru-RU" sz="2000" smtClean="0"/>
              <a:t> вычисляет поэлементную сумму векторов;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 smtClean="0"/>
              <a:t>MPI_PROD</a:t>
            </a:r>
            <a:r>
              <a:rPr lang="ru-RU" sz="2000" smtClean="0"/>
              <a:t> вычисляет поэлементное произведение векторов;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 smtClean="0"/>
              <a:t>MPI_LAND</a:t>
            </a:r>
            <a:r>
              <a:rPr lang="ru-RU" sz="2000" smtClean="0"/>
              <a:t>, </a:t>
            </a:r>
            <a:r>
              <a:rPr lang="ru-RU" sz="2000" b="1" smtClean="0"/>
              <a:t>MPI_BAND</a:t>
            </a:r>
            <a:r>
              <a:rPr lang="ru-RU" sz="2000" smtClean="0"/>
              <a:t>, </a:t>
            </a:r>
            <a:r>
              <a:rPr lang="ru-RU" sz="2000" b="1" smtClean="0"/>
              <a:t>MPI_LOR</a:t>
            </a:r>
            <a:r>
              <a:rPr lang="ru-RU" sz="2000" smtClean="0"/>
              <a:t>, </a:t>
            </a:r>
            <a:r>
              <a:rPr lang="ru-RU" sz="2000" b="1" smtClean="0"/>
              <a:t>MPI_BOR</a:t>
            </a:r>
            <a:r>
              <a:rPr lang="ru-RU" sz="2000" smtClean="0"/>
              <a:t>, </a:t>
            </a:r>
            <a:r>
              <a:rPr lang="ru-RU" sz="2000" b="1" smtClean="0"/>
              <a:t>MPI_LXOR</a:t>
            </a:r>
            <a:r>
              <a:rPr lang="ru-RU" sz="2000" smtClean="0"/>
              <a:t>, </a:t>
            </a:r>
            <a:r>
              <a:rPr lang="ru-RU" sz="2000" b="1" smtClean="0"/>
              <a:t>MPI_BXOR</a:t>
            </a:r>
            <a:r>
              <a:rPr lang="ru-RU" sz="2000" smtClean="0"/>
              <a:t> - логические и двоичные операции И, ИЛИ, исключающее ИЛИ;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 smtClean="0"/>
              <a:t>MPI_MAXLOC</a:t>
            </a:r>
            <a:r>
              <a:rPr lang="ru-RU" sz="2000" smtClean="0"/>
              <a:t>, </a:t>
            </a:r>
            <a:r>
              <a:rPr lang="ru-RU" sz="2000" b="1" smtClean="0"/>
              <a:t>MPI_MINLOC</a:t>
            </a:r>
            <a:r>
              <a:rPr lang="ru-RU" sz="2000" smtClean="0"/>
              <a:t> - поиск индексированного минимума/максимума</a:t>
            </a:r>
            <a:endParaRPr lang="en-US" sz="200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 smtClean="0"/>
              <a:t>Передача данных от всех процессов одному процессу… </a:t>
            </a:r>
            <a:endParaRPr lang="en-US" sz="2400" smtClean="0"/>
          </a:p>
          <a:p>
            <a:pPr marL="838200" lvl="1" indent="-381000"/>
            <a:r>
              <a:rPr lang="ru-RU" sz="2000" smtClean="0"/>
              <a:t>Функция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Reduce </a:t>
            </a:r>
            <a:r>
              <a:rPr lang="ru-RU" sz="2000" smtClean="0"/>
              <a:t>определяет коллективную операцию и, тем самым, вызов функции должен быть выполнен всеми процессами указываемого коммуникатора, все вызовы функции должны содержать одинаковые значения параметров </a:t>
            </a:r>
            <a:r>
              <a:rPr lang="en-US" sz="2000" i="1" smtClean="0"/>
              <a:t>count</a:t>
            </a:r>
            <a:r>
              <a:rPr lang="ru-RU" sz="2000" smtClean="0"/>
              <a:t>, </a:t>
            </a:r>
            <a:r>
              <a:rPr lang="en-US" sz="2000" i="1" smtClean="0"/>
              <a:t>type</a:t>
            </a:r>
            <a:r>
              <a:rPr lang="ru-RU" sz="2000" smtClean="0"/>
              <a:t>, </a:t>
            </a:r>
            <a:r>
              <a:rPr lang="en-US" sz="2000" i="1" smtClean="0"/>
              <a:t>op</a:t>
            </a:r>
            <a:r>
              <a:rPr lang="ru-RU" sz="2000" smtClean="0"/>
              <a:t>, </a:t>
            </a:r>
            <a:r>
              <a:rPr lang="en-US" sz="2000" i="1" smtClean="0"/>
              <a:t>root</a:t>
            </a:r>
            <a:r>
              <a:rPr lang="ru-RU" sz="2000" smtClean="0"/>
              <a:t>, </a:t>
            </a:r>
            <a:r>
              <a:rPr lang="en-US" sz="2000" i="1" smtClean="0"/>
              <a:t>comm</a:t>
            </a:r>
            <a:r>
              <a:rPr lang="ru-RU" sz="2000" smtClean="0"/>
              <a:t>,</a:t>
            </a:r>
          </a:p>
          <a:p>
            <a:pPr marL="838200" lvl="1" indent="-381000"/>
            <a:r>
              <a:rPr lang="ru-RU" sz="2000" smtClean="0"/>
              <a:t>Передача сообщений должна быть выполнена всеми процессами, результат операции будет получен только процессом с рангом </a:t>
            </a:r>
            <a:r>
              <a:rPr lang="en-US" sz="2000" i="1" smtClean="0"/>
              <a:t>root</a:t>
            </a:r>
            <a:r>
              <a:rPr lang="ru-RU" sz="2000" smtClean="0"/>
              <a:t>,</a:t>
            </a:r>
          </a:p>
          <a:p>
            <a:pPr marL="838200" lvl="1" indent="-381000"/>
            <a:r>
              <a:rPr lang="ru-RU" sz="2000" smtClean="0"/>
              <a:t>Выполнение операции редукции осуществляется над отдельными элементами передаваемых сообщений.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1625600"/>
          </a:xfrm>
          <a:noFill/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 smtClean="0"/>
              <a:t>Передача данных от всех процессов одному процессу (пример для операции суммирования)</a:t>
            </a:r>
            <a:endParaRPr lang="en-US" sz="240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2457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00025" y="2843213"/>
          <a:ext cx="9185275" cy="3235325"/>
        </p:xfrm>
        <a:graphic>
          <a:graphicData uri="http://schemas.openxmlformats.org/presentationml/2006/ole">
            <p:oleObj spid="_x0000_s5122" name="Рисунок" r:id="rId3" imgW="5514442" imgH="19431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 smtClean="0"/>
              <a:t>Введение в разработку параллельных программ с использованием MPI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 smtClean="0"/>
              <a:t>Начальное знакомство с коллективными операциями передачи данных</a:t>
            </a:r>
          </a:p>
          <a:p>
            <a:pPr marL="457200" indent="-457200"/>
            <a:r>
              <a:rPr lang="ru-RU" sz="2400" smtClean="0"/>
              <a:t>Синхронизация вычислений </a:t>
            </a:r>
          </a:p>
          <a:p>
            <a:pPr marL="838200" lvl="1" indent="-381000"/>
            <a:r>
              <a:rPr lang="ru-RU" sz="2000" i="1" smtClean="0"/>
              <a:t>Синхронизация</a:t>
            </a:r>
            <a:r>
              <a:rPr lang="ru-RU" sz="2000" smtClean="0"/>
              <a:t> процессов, т.е. одновременное достижение процессами тех или иных точек процесса вычислений, обеспечивается при помощи функции </a:t>
            </a:r>
            <a:r>
              <a:rPr lang="en-US" sz="2000" smtClean="0"/>
              <a:t>MPI</a:t>
            </a:r>
            <a:r>
              <a:rPr lang="ru-RU" sz="2000" smtClean="0"/>
              <a:t>:</a:t>
            </a:r>
          </a:p>
          <a:p>
            <a:pPr marL="838200" lvl="1" indent="-381000"/>
            <a:endParaRPr lang="ru-RU" sz="2000" smtClean="0"/>
          </a:p>
          <a:p>
            <a:pPr marL="838200" lvl="1" indent="-381000"/>
            <a:endParaRPr lang="ru-RU" sz="2000" smtClean="0"/>
          </a:p>
          <a:p>
            <a:pPr marL="838200" lvl="1" indent="-381000"/>
            <a:r>
              <a:rPr lang="ru-RU" sz="2000" smtClean="0"/>
              <a:t>Функция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Barrier </a:t>
            </a:r>
            <a:r>
              <a:rPr lang="ru-RU" sz="2000" smtClean="0"/>
              <a:t>определяет коллективную операцию, при использовании должна вызываться всеми процессами коммуникатора. </a:t>
            </a:r>
          </a:p>
          <a:p>
            <a:pPr marL="838200" lvl="1" indent="-381000"/>
            <a:r>
              <a:rPr lang="ru-RU" sz="2000" smtClean="0"/>
              <a:t>Продолжение вычислений любого процесса произойдет только после выполнения функции </a:t>
            </a:r>
            <a:r>
              <a:rPr lang="en-US" sz="2000" i="1" smtClean="0"/>
              <a:t>MPI</a:t>
            </a:r>
            <a:r>
              <a:rPr lang="ru-RU" sz="2000" i="1" smtClean="0"/>
              <a:t>_</a:t>
            </a:r>
            <a:r>
              <a:rPr lang="en-US" sz="2000" i="1" smtClean="0"/>
              <a:t>Barrier </a:t>
            </a:r>
            <a:r>
              <a:rPr lang="ru-RU" sz="2000" i="1" smtClean="0"/>
              <a:t> </a:t>
            </a:r>
            <a:r>
              <a:rPr lang="ru-RU" sz="2000" smtClean="0"/>
              <a:t>всеми процессами коммуникатора.</a:t>
            </a:r>
            <a:endParaRPr lang="en-US" sz="200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23988" y="3573463"/>
            <a:ext cx="79216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MPI_Barrier</a:t>
            </a:r>
            <a:r>
              <a:rPr lang="en-US">
                <a:latin typeface="Courier New" pitchFamily="49" charset="0"/>
              </a:rPr>
              <a:t>(MPI_Comm comm);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Пример: </a:t>
            </a:r>
            <a:r>
              <a:rPr lang="ru-RU" b="1" i="1" smtClean="0"/>
              <a:t>Вычисление числа </a:t>
            </a:r>
            <a:r>
              <a:rPr lang="en-US" b="1" i="1" smtClean="0">
                <a:sym typeface="Symbol" pitchFamily="18" charset="2"/>
              </a:rPr>
              <a:t></a:t>
            </a:r>
            <a:r>
              <a:rPr lang="ru-RU" b="1" i="1" smtClean="0">
                <a:sym typeface="Symbol" pitchFamily="18" charset="2"/>
              </a:rPr>
              <a:t>…</a:t>
            </a:r>
            <a:endParaRPr lang="ru-RU" b="1" i="1" smtClean="0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4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7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8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9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0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1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2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3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4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5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6" name="Text Box 20"/>
          <p:cNvSpPr txBox="1">
            <a:spLocks noChangeArrowheads="1"/>
          </p:cNvSpPr>
          <p:nvPr/>
        </p:nvSpPr>
        <p:spPr bwMode="auto">
          <a:xfrm>
            <a:off x="560388" y="1268413"/>
            <a:ext cx="83708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ru-RU" sz="2800">
                <a:latin typeface="Arial" pitchFamily="34" charset="0"/>
              </a:rPr>
              <a:t>Значение числа </a:t>
            </a:r>
            <a:r>
              <a:rPr lang="en-US" sz="2800" i="1">
                <a:latin typeface="Arial" pitchFamily="34" charset="0"/>
                <a:sym typeface="Symbol" pitchFamily="18" charset="2"/>
              </a:rPr>
              <a:t></a:t>
            </a:r>
            <a:r>
              <a:rPr lang="ru-RU" sz="2800">
                <a:latin typeface="Arial" pitchFamily="34" charset="0"/>
              </a:rPr>
              <a:t>  может быть получено при помощи интеграла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>
            <a:off x="596900" y="3419475"/>
            <a:ext cx="8172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ru-RU" sz="2800">
                <a:latin typeface="Arial" pitchFamily="34" charset="0"/>
              </a:rPr>
              <a:t>Для численного интегрирования применим метод прямоугольников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0" y="31956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24"/>
          <p:cNvGraphicFramePr>
            <a:graphicFrameLocks noChangeAspect="1"/>
          </p:cNvGraphicFramePr>
          <p:nvPr/>
        </p:nvGraphicFramePr>
        <p:xfrm>
          <a:off x="2879725" y="2133600"/>
          <a:ext cx="2433638" cy="1419225"/>
        </p:xfrm>
        <a:graphic>
          <a:graphicData uri="http://schemas.openxmlformats.org/presentationml/2006/ole">
            <p:oleObj spid="_x0000_s6146" name="Формула" r:id="rId3" imgW="799753" imgH="469696" progId="Equation.3">
              <p:embed/>
            </p:oleObj>
          </a:graphicData>
        </a:graphic>
      </p:graphicFrame>
      <p:graphicFrame>
        <p:nvGraphicFramePr>
          <p:cNvPr id="6147" name="Object 28"/>
          <p:cNvGraphicFramePr>
            <a:graphicFrameLocks noChangeAspect="1"/>
          </p:cNvGraphicFramePr>
          <p:nvPr/>
        </p:nvGraphicFramePr>
        <p:xfrm>
          <a:off x="2360613" y="4149725"/>
          <a:ext cx="3816350" cy="2373313"/>
        </p:xfrm>
        <a:graphic>
          <a:graphicData uri="http://schemas.openxmlformats.org/presentationml/2006/ole">
            <p:oleObj spid="_x0000_s6147" name="Диаграмма" r:id="rId4" imgW="2962351" imgH="1543202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488950" y="1341438"/>
            <a:ext cx="83708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ru-RU" sz="2400">
                <a:latin typeface="Times New Roman" pitchFamily="18" charset="0"/>
              </a:rPr>
              <a:t>Распределим вычисления между </a:t>
            </a:r>
            <a:r>
              <a:rPr lang="en-US" sz="2400" b="1" i="1">
                <a:latin typeface="Times New Roman" pitchFamily="18" charset="0"/>
              </a:rPr>
              <a:t>p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процессорами (циклическая схема)</a:t>
            </a:r>
          </a:p>
          <a:p>
            <a:pPr marL="450850" indent="-450850">
              <a:buFont typeface="Wingdings" pitchFamily="2" charset="2"/>
              <a:buChar char="q"/>
            </a:pPr>
            <a:r>
              <a:rPr lang="ru-RU" sz="2400">
                <a:latin typeface="Times New Roman" pitchFamily="18" charset="0"/>
              </a:rPr>
              <a:t>Получаемые на отдельных процессорах частные суммы должны быть просуммированы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40" name="Rectangle 23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Пример: </a:t>
            </a:r>
            <a:r>
              <a:rPr lang="ru-RU" b="1" i="1" smtClean="0"/>
              <a:t>Вычисление числа </a:t>
            </a:r>
            <a:r>
              <a:rPr lang="en-US" b="1" i="1" smtClean="0">
                <a:sym typeface="Symbol" pitchFamily="18" charset="2"/>
              </a:rPr>
              <a:t></a:t>
            </a:r>
            <a:r>
              <a:rPr lang="ru-RU" b="1" i="1" smtClean="0">
                <a:sym typeface="Symbol" pitchFamily="18" charset="2"/>
              </a:rPr>
              <a:t>…</a:t>
            </a:r>
          </a:p>
        </p:txBody>
      </p:sp>
      <p:graphicFrame>
        <p:nvGraphicFramePr>
          <p:cNvPr id="7170" name="Object 24"/>
          <p:cNvGraphicFramePr>
            <a:graphicFrameLocks noChangeAspect="1"/>
          </p:cNvGraphicFramePr>
          <p:nvPr/>
        </p:nvGraphicFramePr>
        <p:xfrm>
          <a:off x="488950" y="2924175"/>
          <a:ext cx="4970463" cy="3090863"/>
        </p:xfrm>
        <a:graphic>
          <a:graphicData uri="http://schemas.openxmlformats.org/presentationml/2006/ole">
            <p:oleObj spid="_x0000_s7170" name="Диаграмма" r:id="rId3" imgW="3048000" imgH="1895551" progId="Excel.Chart.8">
              <p:embed/>
            </p:oleObj>
          </a:graphicData>
        </a:graphic>
      </p:graphicFrame>
      <p:sp>
        <p:nvSpPr>
          <p:cNvPr id="7190" name="Rectangle 26"/>
          <p:cNvSpPr>
            <a:spLocks noChangeArrowheads="1"/>
          </p:cNvSpPr>
          <p:nvPr/>
        </p:nvSpPr>
        <p:spPr bwMode="auto">
          <a:xfrm>
            <a:off x="6176963" y="3573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91" name="Rectangle 27"/>
          <p:cNvSpPr>
            <a:spLocks noChangeArrowheads="1"/>
          </p:cNvSpPr>
          <p:nvPr/>
        </p:nvSpPr>
        <p:spPr bwMode="auto">
          <a:xfrm>
            <a:off x="6176963" y="3933825"/>
            <a:ext cx="2159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92" name="Rectangle 28" descr="Темный диагональный 1"/>
          <p:cNvSpPr>
            <a:spLocks noChangeArrowheads="1"/>
          </p:cNvSpPr>
          <p:nvPr/>
        </p:nvSpPr>
        <p:spPr bwMode="auto">
          <a:xfrm>
            <a:off x="6176963" y="4292600"/>
            <a:ext cx="215900" cy="2159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93" name="Text Box 29"/>
          <p:cNvSpPr txBox="1">
            <a:spLocks noChangeArrowheads="1"/>
          </p:cNvSpPr>
          <p:nvPr/>
        </p:nvSpPr>
        <p:spPr bwMode="auto">
          <a:xfrm>
            <a:off x="6392863" y="3509963"/>
            <a:ext cx="15843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1600">
                <a:latin typeface="Arial" pitchFamily="34" charset="0"/>
              </a:rPr>
              <a:t>- Процессор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1600">
                <a:latin typeface="Arial" pitchFamily="34" charset="0"/>
              </a:rPr>
              <a:t>- Процессор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1600">
                <a:latin typeface="Arial" pitchFamily="34" charset="0"/>
              </a:rPr>
              <a:t>- Процессор 2</a:t>
            </a:r>
            <a:endParaRPr lang="en-US" sz="16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3"/>
          <p:cNvSpPr txBox="1">
            <a:spLocks noChangeArrowheads="1"/>
          </p:cNvSpPr>
          <p:nvPr/>
        </p:nvSpPr>
        <p:spPr bwMode="auto">
          <a:xfrm>
            <a:off x="776288" y="1023938"/>
            <a:ext cx="9001125" cy="5257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#include "mpi.h" </a:t>
            </a:r>
          </a:p>
          <a:p>
            <a:r>
              <a:rPr lang="en-US">
                <a:latin typeface="Courier New" pitchFamily="49" charset="0"/>
              </a:rPr>
              <a:t>#include &lt;math.h&gt; 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double </a:t>
            </a:r>
            <a:r>
              <a:rPr lang="en-US" b="1">
                <a:latin typeface="Courier New" pitchFamily="49" charset="0"/>
              </a:rPr>
              <a:t>f</a:t>
            </a:r>
            <a:r>
              <a:rPr lang="en-US">
                <a:latin typeface="Courier New" pitchFamily="49" charset="0"/>
              </a:rPr>
              <a:t>(double a) { </a:t>
            </a:r>
          </a:p>
          <a:p>
            <a:r>
              <a:rPr lang="en-US">
                <a:latin typeface="Courier New" pitchFamily="49" charset="0"/>
              </a:rPr>
              <a:t>  return (4.0 / (1.0 + a*a)); </a:t>
            </a:r>
          </a:p>
          <a:p>
            <a:r>
              <a:rPr lang="en-US">
                <a:latin typeface="Courier New" pitchFamily="49" charset="0"/>
              </a:rPr>
              <a:t>} 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main</a:t>
            </a:r>
            <a:r>
              <a:rPr lang="en-US">
                <a:latin typeface="Courier New" pitchFamily="49" charset="0"/>
              </a:rPr>
              <a:t>(int argc, char *argv) {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int ProcRank, ProcNum, done = 0, n = 0, i;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double PI25DT = 3.141592653589793238462643;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double mypi, pi, h, sum, x, t1, t2; </a:t>
            </a:r>
          </a:p>
          <a:p>
            <a:pPr>
              <a:spcBef>
                <a:spcPct val="20000"/>
              </a:spcBef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MPI_Init(&amp;argc,&amp;argv);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MPI_Comm_size(MPI_COMM_WORLD,&amp;ProcNum);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MPI_Comm_rank(MPI_COMM_WORLD,&amp;ProcRank);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 while (!done ) { // </a:t>
            </a:r>
            <a:r>
              <a:rPr lang="ru-RU">
                <a:latin typeface="Courier New" pitchFamily="49" charset="0"/>
              </a:rPr>
              <a:t>основной цикл вычислений</a:t>
            </a:r>
            <a:endParaRPr lang="en-US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   if ( ProcRank == 0) {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printf("Enter the number of intervals: ");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scanf("%d",&amp;n);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t1 = MPI_Wtime(); </a:t>
            </a:r>
          </a:p>
          <a:p>
            <a:r>
              <a:rPr lang="en-US">
                <a:latin typeface="Courier New" pitchFamily="49" charset="0"/>
              </a:rPr>
              <a:t>    }  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71" name="Rectangle 2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Пример: </a:t>
            </a:r>
            <a:r>
              <a:rPr lang="ru-RU" b="1" i="1" smtClean="0"/>
              <a:t>Вычисление числа </a:t>
            </a:r>
            <a:r>
              <a:rPr lang="en-US" b="1" i="1" smtClean="0">
                <a:sym typeface="Symbol" pitchFamily="18" charset="2"/>
              </a:rPr>
              <a:t></a:t>
            </a:r>
            <a:r>
              <a:rPr lang="ru-RU" b="1" i="1" smtClean="0">
                <a:sym typeface="Symbol" pitchFamily="18" charset="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94" name="Rectangle 2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Пример: </a:t>
            </a:r>
            <a:r>
              <a:rPr lang="ru-RU" b="1" i="1" smtClean="0"/>
              <a:t>Вычисление числа </a:t>
            </a:r>
            <a:r>
              <a:rPr lang="en-US" b="1" i="1" smtClean="0">
                <a:sym typeface="Symbol" pitchFamily="18" charset="2"/>
              </a:rPr>
              <a:t></a:t>
            </a:r>
            <a:endParaRPr lang="ru-RU" b="1" i="1" smtClean="0">
              <a:sym typeface="Symbol" pitchFamily="18" charset="2"/>
            </a:endParaRPr>
          </a:p>
        </p:txBody>
      </p:sp>
      <p:sp>
        <p:nvSpPr>
          <p:cNvPr id="54292" name="Text Box 23"/>
          <p:cNvSpPr txBox="1">
            <a:spLocks noChangeArrowheads="1"/>
          </p:cNvSpPr>
          <p:nvPr/>
        </p:nvSpPr>
        <p:spPr bwMode="auto">
          <a:xfrm>
            <a:off x="849313" y="1052513"/>
            <a:ext cx="8856662" cy="52927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MPI_Bcast(&amp;n, 1, MPI_INT, 0, MPI_COMM_WORLD);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if (n &gt; 0) { // </a:t>
            </a:r>
            <a:r>
              <a:rPr lang="ru-RU">
                <a:latin typeface="Courier New" pitchFamily="49" charset="0"/>
              </a:rPr>
              <a:t>вычисление локальных сумм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h = 1.0 / (double) n;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sum = 0.0; </a:t>
            </a:r>
            <a:endParaRPr lang="ru-RU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for (i = ProcRank + 1; i &lt;= n; i += ProcNum) {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  x = h * ((double)i ­ 0.5);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  sum += f(x);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mypi = h * sum;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// </a:t>
            </a:r>
            <a:r>
              <a:rPr lang="ru-RU">
                <a:latin typeface="Courier New" pitchFamily="49" charset="0"/>
              </a:rPr>
              <a:t>сложение локальных сумм (редукция)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MPI_Reduce(&amp;mypi,&amp;pi,1,MPI_DOUBLE,MPI_SUM,0,MPI_COMM_WORLD);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if ( ProcRank == 0 ) {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// </a:t>
            </a:r>
            <a:r>
              <a:rPr lang="ru-RU">
                <a:latin typeface="Courier New" pitchFamily="49" charset="0"/>
              </a:rPr>
              <a:t>вывод результатов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  t2 = MPI_Wtime();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printf("pi is approximately %.16f, Error is</a:t>
            </a:r>
            <a:r>
              <a:rPr lang="ru-RU">
                <a:latin typeface="Courier New" pitchFamily="49" charset="0"/>
              </a:rPr>
              <a:t/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      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%.16f\n",pi, fabs(pi ­ PI25DT));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  printf("wall clock time = %f\n",t2-t1);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 } else done = 1; 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}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MPI_Finalize(); </a:t>
            </a:r>
            <a:endParaRPr lang="ru-RU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210675" cy="4752975"/>
          </a:xfrm>
        </p:spPr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MPI </a:t>
            </a:r>
            <a:r>
              <a:rPr lang="ru-RU" smtClean="0"/>
              <a:t>существует множество операций передачи данных:</a:t>
            </a:r>
          </a:p>
          <a:p>
            <a:pPr lvl="1"/>
            <a:r>
              <a:rPr lang="ru-RU" smtClean="0"/>
              <a:t>Обеспечиваются разные способы пересылки данных,</a:t>
            </a:r>
          </a:p>
          <a:p>
            <a:pPr lvl="1"/>
            <a:r>
              <a:rPr lang="ru-RU" smtClean="0"/>
              <a:t>Реализованы практически все основные коммуникационные операции.</a:t>
            </a:r>
          </a:p>
          <a:p>
            <a:pPr lvl="1">
              <a:buFontTx/>
              <a:buNone/>
            </a:pPr>
            <a:r>
              <a:rPr lang="ru-RU" smtClean="0"/>
              <a:t> </a:t>
            </a:r>
          </a:p>
          <a:p>
            <a:pPr algn="ctr">
              <a:buFont typeface="Wingdings" pitchFamily="2" charset="2"/>
              <a:buNone/>
            </a:pPr>
            <a:r>
              <a:rPr lang="ru-RU" i="1" smtClean="0"/>
              <a:t>Эти возможности являются наиболее сильной стороной </a:t>
            </a:r>
            <a:r>
              <a:rPr lang="en-US" i="1" smtClean="0"/>
              <a:t>MPI</a:t>
            </a:r>
            <a:r>
              <a:rPr lang="ru-RU" i="1" smtClean="0"/>
              <a:t> (об этом, в частности, свидетельствует и само название </a:t>
            </a:r>
            <a:r>
              <a:rPr lang="en-US" i="1" smtClean="0"/>
              <a:t>MPI</a:t>
            </a:r>
            <a:r>
              <a:rPr lang="ru-RU" i="1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Заключение…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ru-RU" smtClean="0"/>
              <a:t>В первой презентации раздела рассмотрены понятия и определения, являющиеся основополагающими для стандарта </a:t>
            </a:r>
            <a:r>
              <a:rPr lang="en-US" smtClean="0"/>
              <a:t>MPI</a:t>
            </a:r>
            <a:r>
              <a:rPr lang="ru-RU" smtClean="0"/>
              <a:t> (параллельная программа, операция передачи сообщения, тип данных, коммуникатор, виртуальная топология).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ru-RU" smtClean="0"/>
              <a:t>Дано быстрое и простое введение в разработку параллельных программ с использованием </a:t>
            </a:r>
            <a:r>
              <a:rPr lang="en-US" smtClean="0"/>
              <a:t>MPI</a:t>
            </a:r>
            <a:r>
              <a:rPr lang="ru-RU" smtClean="0"/>
              <a:t>. 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ru-RU" smtClean="0"/>
              <a:t>Приведен пример параллельной программы с использованием </a:t>
            </a:r>
            <a:r>
              <a:rPr lang="en-US" smtClean="0"/>
              <a:t>MPI</a:t>
            </a:r>
            <a:r>
              <a:rPr lang="ru-R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Вопросы для обсуждения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 smtClean="0"/>
              <a:t>Сложность параллельных программ, разработанных с использованием </a:t>
            </a:r>
            <a:r>
              <a:rPr lang="en-US" smtClean="0"/>
              <a:t>MPI</a:t>
            </a:r>
          </a:p>
          <a:p>
            <a:pPr marL="533400" indent="-533400"/>
            <a:r>
              <a:rPr lang="ru-RU" smtClean="0"/>
              <a:t>Проблема отладки параллельных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205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Темы заданий для самостоятельной работы</a:t>
            </a:r>
          </a:p>
        </p:txBody>
      </p:sp>
      <p:sp>
        <p:nvSpPr>
          <p:cNvPr id="57347" name="Rectangle 2051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533400" indent="-533400"/>
            <a:r>
              <a:rPr lang="ru-RU" sz="2400" smtClean="0"/>
              <a:t>Разработайте программу для нахождения минимального (максимального) значения среди элементов вектора.</a:t>
            </a:r>
          </a:p>
          <a:p>
            <a:pPr marL="533400" indent="-533400"/>
            <a:r>
              <a:rPr lang="ru-RU" sz="2400" smtClean="0"/>
              <a:t>Разработайте программу для вычисления скалярного произведения двух векторов. </a:t>
            </a:r>
          </a:p>
          <a:p>
            <a:pPr marL="533400" indent="-533400"/>
            <a:r>
              <a:rPr lang="ru-RU" sz="2400" smtClean="0"/>
              <a:t>Разработайте программу, в которой два процесса многократно обмениваются сообщениями длиной </a:t>
            </a:r>
            <a:r>
              <a:rPr lang="ru-RU" sz="2400" b="1" i="1" smtClean="0"/>
              <a:t>n</a:t>
            </a:r>
            <a:r>
              <a:rPr lang="ru-RU" sz="2400" smtClean="0"/>
              <a:t>  байт. Выполните эксперименты и оцените зависимость времени выполнения операции данных от длины сообщения. Сравните с теоретическими оценками, построенными по модели Хокни.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Ссылки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Информационный ресурс Интернет с описанием стандарта </a:t>
            </a:r>
            <a:r>
              <a:rPr lang="en-US" smtClean="0"/>
              <a:t>MPI</a:t>
            </a:r>
            <a:r>
              <a:rPr lang="ru-RU" smtClean="0"/>
              <a:t>:</a:t>
            </a:r>
            <a:r>
              <a:rPr lang="en-US" smtClean="0"/>
              <a:t> </a:t>
            </a:r>
            <a:r>
              <a:rPr lang="en-US" smtClean="0">
                <a:hlinkClick r:id="rId2"/>
              </a:rPr>
              <a:t>http</a:t>
            </a:r>
            <a:r>
              <a:rPr lang="ru-RU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www</a:t>
            </a:r>
            <a:r>
              <a:rPr lang="ru-RU" smtClean="0">
                <a:hlinkClick r:id="rId2"/>
              </a:rPr>
              <a:t>.</a:t>
            </a:r>
            <a:r>
              <a:rPr lang="en-US" smtClean="0">
                <a:hlinkClick r:id="rId2"/>
              </a:rPr>
              <a:t>mpiforum</a:t>
            </a:r>
            <a:r>
              <a:rPr lang="ru-RU" smtClean="0">
                <a:hlinkClick r:id="rId2"/>
              </a:rPr>
              <a:t>.</a:t>
            </a:r>
            <a:r>
              <a:rPr lang="en-US" smtClean="0">
                <a:hlinkClick r:id="rId2"/>
              </a:rPr>
              <a:t>org</a:t>
            </a:r>
            <a:endParaRPr lang="ru-RU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Одна из наиболее распространенных реализаций </a:t>
            </a:r>
            <a:r>
              <a:rPr lang="en-US" smtClean="0"/>
              <a:t>MPI </a:t>
            </a:r>
            <a:r>
              <a:rPr lang="ru-RU" smtClean="0"/>
              <a:t>библиотека </a:t>
            </a:r>
            <a:r>
              <a:rPr lang="en-US" smtClean="0"/>
              <a:t>MPICH </a:t>
            </a:r>
            <a:r>
              <a:rPr lang="ru-RU" smtClean="0"/>
              <a:t>представлена на </a:t>
            </a:r>
            <a:r>
              <a:rPr lang="en-US" smtClean="0">
                <a:hlinkClick r:id="rId3"/>
              </a:rPr>
              <a:t>http</a:t>
            </a:r>
            <a:r>
              <a:rPr lang="ru-RU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www</a:t>
            </a:r>
            <a:r>
              <a:rPr lang="ru-RU" smtClean="0">
                <a:hlinkClick r:id="rId3"/>
              </a:rPr>
              <a:t>-</a:t>
            </a:r>
            <a:r>
              <a:rPr lang="en-US" smtClean="0">
                <a:hlinkClick r:id="rId3"/>
              </a:rPr>
              <a:t>unix</a:t>
            </a:r>
            <a:r>
              <a:rPr lang="ru-RU" smtClean="0">
                <a:hlinkClick r:id="rId3"/>
              </a:rPr>
              <a:t>.</a:t>
            </a:r>
            <a:r>
              <a:rPr lang="en-US" smtClean="0">
                <a:hlinkClick r:id="rId3"/>
              </a:rPr>
              <a:t>mcs</a:t>
            </a:r>
            <a:r>
              <a:rPr lang="ru-RU" smtClean="0">
                <a:hlinkClick r:id="rId3"/>
              </a:rPr>
              <a:t>.</a:t>
            </a:r>
            <a:r>
              <a:rPr lang="en-US" smtClean="0">
                <a:hlinkClick r:id="rId3"/>
              </a:rPr>
              <a:t>anl</a:t>
            </a:r>
            <a:r>
              <a:rPr lang="ru-RU" smtClean="0">
                <a:hlinkClick r:id="rId3"/>
              </a:rPr>
              <a:t>.</a:t>
            </a:r>
            <a:r>
              <a:rPr lang="en-US" smtClean="0">
                <a:hlinkClick r:id="rId3"/>
              </a:rPr>
              <a:t>gov</a:t>
            </a:r>
            <a:r>
              <a:rPr lang="ru-RU" smtClean="0">
                <a:hlinkClick r:id="rId3"/>
              </a:rPr>
              <a:t>/</a:t>
            </a:r>
            <a:r>
              <a:rPr lang="en-US" smtClean="0">
                <a:hlinkClick r:id="rId3"/>
              </a:rPr>
              <a:t>mpi</a:t>
            </a:r>
            <a:r>
              <a:rPr lang="ru-RU" smtClean="0">
                <a:hlinkClick r:id="rId3"/>
              </a:rPr>
              <a:t>/</a:t>
            </a:r>
            <a:r>
              <a:rPr lang="en-US" smtClean="0">
                <a:hlinkClick r:id="rId3"/>
              </a:rPr>
              <a:t>mpich</a:t>
            </a:r>
            <a:r>
              <a:rPr lang="en-US" smtClean="0"/>
              <a:t> </a:t>
            </a:r>
            <a:endParaRPr lang="ru-RU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Библиотека </a:t>
            </a:r>
            <a:r>
              <a:rPr lang="en-US" smtClean="0"/>
              <a:t>MPICH</a:t>
            </a:r>
            <a:r>
              <a:rPr lang="ru-RU" smtClean="0"/>
              <a:t>2 с реализацией стандарта </a:t>
            </a:r>
            <a:r>
              <a:rPr lang="en-US" smtClean="0"/>
              <a:t>MPI</a:t>
            </a:r>
            <a:r>
              <a:rPr lang="ru-RU" smtClean="0"/>
              <a:t>-2 содержится на </a:t>
            </a:r>
            <a:r>
              <a:rPr lang="en-US" smtClean="0">
                <a:hlinkClick r:id="rId4"/>
              </a:rPr>
              <a:t>http</a:t>
            </a:r>
            <a:r>
              <a:rPr lang="ru-RU" smtClean="0">
                <a:hlinkClick r:id="rId4"/>
              </a:rPr>
              <a:t>://</a:t>
            </a:r>
            <a:r>
              <a:rPr lang="en-US" smtClean="0">
                <a:hlinkClick r:id="rId4"/>
              </a:rPr>
              <a:t>www</a:t>
            </a:r>
            <a:r>
              <a:rPr lang="ru-RU" smtClean="0">
                <a:hlinkClick r:id="rId4"/>
              </a:rPr>
              <a:t>-</a:t>
            </a:r>
            <a:r>
              <a:rPr lang="en-US" smtClean="0">
                <a:hlinkClick r:id="rId4"/>
              </a:rPr>
              <a:t>unix</a:t>
            </a:r>
            <a:r>
              <a:rPr lang="ru-RU" smtClean="0">
                <a:hlinkClick r:id="rId4"/>
              </a:rPr>
              <a:t>.</a:t>
            </a:r>
            <a:r>
              <a:rPr lang="en-US" smtClean="0">
                <a:hlinkClick r:id="rId4"/>
              </a:rPr>
              <a:t>mcs</a:t>
            </a:r>
            <a:r>
              <a:rPr lang="ru-RU" smtClean="0">
                <a:hlinkClick r:id="rId4"/>
              </a:rPr>
              <a:t>.</a:t>
            </a:r>
            <a:r>
              <a:rPr lang="en-US" smtClean="0">
                <a:hlinkClick r:id="rId4"/>
              </a:rPr>
              <a:t>anl</a:t>
            </a:r>
            <a:r>
              <a:rPr lang="ru-RU" smtClean="0">
                <a:hlinkClick r:id="rId4"/>
              </a:rPr>
              <a:t>.</a:t>
            </a:r>
            <a:r>
              <a:rPr lang="en-US" smtClean="0">
                <a:hlinkClick r:id="rId4"/>
              </a:rPr>
              <a:t>gov</a:t>
            </a:r>
            <a:r>
              <a:rPr lang="ru-RU" smtClean="0">
                <a:hlinkClick r:id="rId4"/>
              </a:rPr>
              <a:t>/</a:t>
            </a:r>
            <a:r>
              <a:rPr lang="en-US" smtClean="0">
                <a:hlinkClick r:id="rId4"/>
              </a:rPr>
              <a:t>mpi</a:t>
            </a:r>
            <a:r>
              <a:rPr lang="ru-RU" smtClean="0">
                <a:hlinkClick r:id="rId4"/>
              </a:rPr>
              <a:t>/</a:t>
            </a:r>
            <a:r>
              <a:rPr lang="en-US" smtClean="0">
                <a:hlinkClick r:id="rId4"/>
              </a:rPr>
              <a:t>mpich2</a:t>
            </a:r>
            <a:endParaRPr lang="en-US" smtClean="0"/>
          </a:p>
          <a:p>
            <a:pPr fontAlgn="auto">
              <a:spcAft>
                <a:spcPts val="0"/>
              </a:spcAft>
              <a:defRPr/>
            </a:pPr>
            <a:r>
              <a:rPr lang="ru-RU" smtClean="0"/>
              <a:t>Русскоязычные материалы о </a:t>
            </a:r>
            <a:r>
              <a:rPr lang="en-US" smtClean="0"/>
              <a:t>MPI</a:t>
            </a:r>
            <a:r>
              <a:rPr lang="ru-RU" smtClean="0"/>
              <a:t> имеются на сайте</a:t>
            </a:r>
            <a:r>
              <a:rPr lang="ru-RU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http</a:t>
            </a:r>
            <a:r>
              <a:rPr lang="ru-RU" smtClean="0">
                <a:solidFill>
                  <a:srgbClr val="FF0000"/>
                </a:solidFill>
                <a:hlinkClick r:id="rId5"/>
              </a:rPr>
              <a:t>://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www</a:t>
            </a:r>
            <a:r>
              <a:rPr lang="ru-RU" smtClean="0">
                <a:solidFill>
                  <a:srgbClr val="FF0000"/>
                </a:solidFill>
                <a:hlinkClick r:id="rId5"/>
              </a:rPr>
              <a:t>.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parallel</a:t>
            </a:r>
            <a:r>
              <a:rPr lang="ru-RU" smtClean="0">
                <a:solidFill>
                  <a:srgbClr val="FF0000"/>
                </a:solidFill>
                <a:hlinkClick r:id="rId5"/>
              </a:rPr>
              <a:t>.</a:t>
            </a:r>
            <a:r>
              <a:rPr lang="en-US" smtClean="0">
                <a:solidFill>
                  <a:srgbClr val="FF0000"/>
                </a:solidFill>
                <a:hlinkClick r:id="rId5"/>
              </a:rPr>
              <a:t>ru</a:t>
            </a:r>
            <a:r>
              <a:rPr lang="ru-RU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Литература…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 smtClean="0"/>
              <a:t>Гергель В.П. </a:t>
            </a:r>
            <a:r>
              <a:rPr lang="ru-RU" sz="2400" smtClean="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ru-RU" sz="2400" b="1" smtClean="0"/>
              <a:t> </a:t>
            </a:r>
          </a:p>
          <a:p>
            <a:pPr>
              <a:lnSpc>
                <a:spcPct val="80000"/>
              </a:lnSpc>
            </a:pPr>
            <a:r>
              <a:rPr lang="ru-RU" sz="2400" b="1" smtClean="0"/>
              <a:t>Воеводин</a:t>
            </a:r>
            <a:r>
              <a:rPr lang="ru-RU" sz="2400" smtClean="0"/>
              <a:t> В.В., Воеводин Вл.В. (2002). Параллельные вычисления. – СПб.: </a:t>
            </a:r>
            <a:r>
              <a:rPr lang="ru-RU" sz="2400" smtClean="0">
                <a:hlinkClick r:id="rId2"/>
              </a:rPr>
              <a:t>БХВ-Петербург</a:t>
            </a:r>
            <a:r>
              <a:rPr lang="ru-RU" sz="2400" smtClean="0"/>
              <a:t>.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ru-RU" sz="2400" b="1" smtClean="0"/>
              <a:t>Немнюгин</a:t>
            </a:r>
            <a:r>
              <a:rPr lang="ru-RU" sz="2400" smtClean="0"/>
              <a:t> С., Стесик О. (2002). Параллельное программирование для многопроцессорных вычислительных систем – СПб.: БХВ-Петербург.</a:t>
            </a:r>
          </a:p>
          <a:p>
            <a:pPr>
              <a:lnSpc>
                <a:spcPct val="80000"/>
              </a:lnSpc>
            </a:pPr>
            <a:r>
              <a:rPr lang="en-US" sz="2400" b="1" smtClean="0"/>
              <a:t>Group</a:t>
            </a:r>
            <a:r>
              <a:rPr lang="en-US" sz="2400" smtClean="0"/>
              <a:t>, W., Lusk, E., Skjellum, A. (1994). Using MPI. Portable Parallel Programming with the Message-Passing Interface. –MIT Press.</a:t>
            </a:r>
            <a:endParaRPr lang="ru-RU" sz="2400" smtClean="0"/>
          </a:p>
          <a:p>
            <a:pPr>
              <a:lnSpc>
                <a:spcPct val="80000"/>
              </a:lnSpc>
            </a:pPr>
            <a:r>
              <a:rPr lang="en-US" sz="2400" b="1" smtClean="0"/>
              <a:t>Group</a:t>
            </a:r>
            <a:r>
              <a:rPr lang="en-US" sz="2400" smtClean="0"/>
              <a:t>, W., Lusk, E., Skjellum, A. (1999a). Using MPI - 2nd Edition: Portable Parallel Programming with the Message Passing Interface (Scientific and Engineering Computation). - MIT Press.</a:t>
            </a:r>
            <a:endParaRPr 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Литература</a:t>
            </a:r>
          </a:p>
        </p:txBody>
      </p:sp>
      <p:sp>
        <p:nvSpPr>
          <p:cNvPr id="60421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Group</a:t>
            </a:r>
            <a:r>
              <a:rPr lang="en-US" smtClean="0"/>
              <a:t>, W., Lusk, E., Thakur, R. (1999b). Using MPI-2: Advanced Features of the Message Passing Interface (Scientific and Engineering Computation). -  MIT Press.</a:t>
            </a: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Pacheco,</a:t>
            </a:r>
            <a:r>
              <a:rPr lang="en-US" smtClean="0"/>
              <a:t> P. (1996). Parallel Programming with MPI. - Morgan Kaufmann.</a:t>
            </a: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Quinn</a:t>
            </a:r>
            <a:r>
              <a:rPr lang="en-US" smtClean="0"/>
              <a:t>, M. J. (2004). Parallel Programming in C with MPI and OpenMP. – New York, NY: McGraw-Hill.</a:t>
            </a:r>
            <a:endParaRPr lang="ru-RU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 smtClean="0"/>
              <a:t>Snir</a:t>
            </a:r>
            <a:r>
              <a:rPr lang="en-US" smtClean="0"/>
              <a:t>, M., Otto, S., Huss-Lederman, S., Walker, D., Dongarra, J. (1996). </a:t>
            </a:r>
            <a:r>
              <a:rPr lang="en-US" smtClean="0">
                <a:hlinkClick r:id="rId2"/>
              </a:rPr>
              <a:t>MPI: The Complete Reference</a:t>
            </a:r>
            <a:r>
              <a:rPr lang="en-US" smtClean="0"/>
              <a:t>. - </a:t>
            </a:r>
            <a:r>
              <a:rPr lang="en-US" smtClean="0">
                <a:hlinkClick r:id="rId3"/>
              </a:rPr>
              <a:t>MIT Press, </a:t>
            </a:r>
            <a:r>
              <a:rPr lang="en-US" smtClean="0"/>
              <a:t>Boston, 1996.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3963988"/>
          </a:xfr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ru-RU" b="1" smtClean="0"/>
              <a:t>Что означает </a:t>
            </a:r>
            <a:r>
              <a:rPr lang="en-US" b="1" smtClean="0"/>
              <a:t>MPI?</a:t>
            </a:r>
          </a:p>
          <a:p>
            <a:r>
              <a:rPr lang="en-US" sz="2400" smtClean="0"/>
              <a:t>MPI</a:t>
            </a:r>
            <a:r>
              <a:rPr lang="ru-RU" sz="2400" smtClean="0"/>
              <a:t> - это стандарт, которому должны удовлетворять средства организации передачи сообщений. </a:t>
            </a:r>
            <a:endParaRPr lang="en-US" sz="2400" smtClean="0"/>
          </a:p>
          <a:p>
            <a:r>
              <a:rPr lang="en-US" sz="2400" smtClean="0"/>
              <a:t>MPI</a:t>
            </a:r>
            <a:r>
              <a:rPr lang="ru-RU" sz="2400" smtClean="0"/>
              <a:t> – это программные средства, которые обеспечивают возможность передачи сообщений и при этом соответствуют всем требованиям стандарта </a:t>
            </a:r>
            <a:r>
              <a:rPr lang="en-US" sz="2400" smtClean="0"/>
              <a:t>MPI:</a:t>
            </a:r>
          </a:p>
          <a:p>
            <a:pPr lvl="1"/>
            <a:r>
              <a:rPr lang="ru-RU" sz="2200" smtClean="0"/>
              <a:t>программные средства должны быть организованы в виде библиотек программных модулей (</a:t>
            </a:r>
            <a:r>
              <a:rPr lang="ru-RU" sz="2200" i="1" smtClean="0"/>
              <a:t>библиотеки </a:t>
            </a:r>
            <a:r>
              <a:rPr lang="en-US" sz="2200" i="1" smtClean="0"/>
              <a:t>MPI</a:t>
            </a:r>
            <a:r>
              <a:rPr lang="ru-RU" sz="2200" smtClean="0"/>
              <a:t>),</a:t>
            </a:r>
            <a:endParaRPr lang="en-US" sz="2200" smtClean="0"/>
          </a:p>
          <a:p>
            <a:pPr lvl="1"/>
            <a:r>
              <a:rPr lang="ru-RU" sz="2200" smtClean="0"/>
              <a:t>должны быть доступны для наиболее широко используемых алгоритмических языков </a:t>
            </a:r>
            <a:r>
              <a:rPr lang="en-US" sz="2200" smtClean="0"/>
              <a:t>C </a:t>
            </a:r>
            <a:r>
              <a:rPr lang="ru-RU" sz="2200" smtClean="0"/>
              <a:t>и </a:t>
            </a:r>
            <a:r>
              <a:rPr lang="en-US" sz="2200" smtClean="0"/>
              <a:t>Fortran</a:t>
            </a:r>
            <a:r>
              <a:rPr lang="ru-RU" sz="22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7529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 smtClean="0"/>
              <a:t>Достоинства </a:t>
            </a:r>
            <a:r>
              <a:rPr lang="en-US" b="1" smtClean="0"/>
              <a:t>MPI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MPI</a:t>
            </a:r>
            <a:r>
              <a:rPr lang="ru-RU" sz="2400" smtClean="0"/>
              <a:t> позволяет существенно  снизить остроту проблемы переносимости параллельных программ между разными компьютерными системами.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MPI </a:t>
            </a:r>
            <a:r>
              <a:rPr lang="ru-RU" sz="2400" smtClean="0"/>
              <a:t>содействует повышению эффективности параллельных вычислений - практически для каждого типа вычислительных систем существуют реализации библиотек </a:t>
            </a:r>
            <a:r>
              <a:rPr lang="en-US" sz="2400" smtClean="0"/>
              <a:t>MPI</a:t>
            </a:r>
            <a:r>
              <a:rPr lang="ru-RU" sz="24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MPI</a:t>
            </a:r>
            <a:r>
              <a:rPr lang="ru-RU" sz="2400" smtClean="0"/>
              <a:t> уменьшает сложность разработки параллельных программ: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большая часть основных операций передачи данных предусматривается стандартом </a:t>
            </a:r>
            <a:r>
              <a:rPr lang="en-US" sz="2200" smtClean="0"/>
              <a:t>MPI</a:t>
            </a:r>
            <a:r>
              <a:rPr lang="ru-RU" sz="2200" smtClean="0"/>
              <a:t>,</a:t>
            </a:r>
          </a:p>
          <a:p>
            <a:pPr lvl="1">
              <a:lnSpc>
                <a:spcPct val="90000"/>
              </a:lnSpc>
            </a:pPr>
            <a:r>
              <a:rPr lang="ru-RU" sz="2200" smtClean="0"/>
              <a:t>имеется большое количество библиотек параллельных методов, созданных с использованием </a:t>
            </a:r>
            <a:r>
              <a:rPr lang="en-US" sz="2200" smtClean="0"/>
              <a:t>MPI</a:t>
            </a:r>
            <a:r>
              <a:rPr lang="ru-RU" sz="22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Введение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52513"/>
            <a:ext cx="9410700" cy="4752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b="1" smtClean="0">
                <a:cs typeface="Times New Roman" pitchFamily="18" charset="0"/>
              </a:rPr>
              <a:t>История разработки </a:t>
            </a:r>
            <a:r>
              <a:rPr lang="en-US" b="1" smtClean="0">
                <a:cs typeface="Times New Roman" pitchFamily="18" charset="0"/>
              </a:rPr>
              <a:t>MPI</a:t>
            </a:r>
            <a:endParaRPr lang="ru-RU" b="1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smtClean="0">
                <a:cs typeface="Times New Roman" pitchFamily="18" charset="0"/>
              </a:rPr>
              <a:t>1992 г</a:t>
            </a:r>
            <a:r>
              <a:rPr lang="ru-RU" sz="2400" b="1" smtClean="0">
                <a:cs typeface="Times New Roman" pitchFamily="18" charset="0"/>
              </a:rPr>
              <a:t>.</a:t>
            </a:r>
            <a:r>
              <a:rPr lang="ru-RU" sz="2400" smtClean="0">
                <a:cs typeface="Times New Roman" pitchFamily="18" charset="0"/>
              </a:rPr>
              <a:t> Начало работ над стандартом библиотеки передачи сообщений (</a:t>
            </a:r>
            <a:r>
              <a:rPr lang="en-US" sz="2400" smtClean="0">
                <a:cs typeface="Times New Roman" pitchFamily="18" charset="0"/>
              </a:rPr>
              <a:t>Oak Ridge National Laboratory, Rice University</a:t>
            </a:r>
            <a:r>
              <a:rPr lang="ru-RU" sz="2400" smtClean="0">
                <a:cs typeface="Times New Roman" pitchFamily="18" charset="0"/>
              </a:rPr>
              <a:t>). </a:t>
            </a:r>
          </a:p>
          <a:p>
            <a:pPr>
              <a:buFont typeface="Wingdings" pitchFamily="2" charset="2"/>
              <a:buNone/>
            </a:pPr>
            <a:r>
              <a:rPr lang="ru-RU" sz="2400" b="1" smtClean="0">
                <a:cs typeface="Times New Roman" pitchFamily="18" charset="0"/>
              </a:rPr>
              <a:t>Ноябрь 1992 г.</a:t>
            </a:r>
            <a:r>
              <a:rPr lang="ru-RU" sz="2400" smtClean="0">
                <a:cs typeface="Times New Roman" pitchFamily="18" charset="0"/>
              </a:rPr>
              <a:t> Объявление рабочего варианта стандарта MPI 1. </a:t>
            </a:r>
          </a:p>
          <a:p>
            <a:pPr>
              <a:buFont typeface="Wingdings" pitchFamily="2" charset="2"/>
              <a:buNone/>
            </a:pPr>
            <a:r>
              <a:rPr lang="ru-RU" sz="2400" b="1" smtClean="0">
                <a:cs typeface="Times New Roman" pitchFamily="18" charset="0"/>
              </a:rPr>
              <a:t>Ноябрь 1993 г.</a:t>
            </a:r>
            <a:r>
              <a:rPr lang="ru-RU" sz="2400" smtClean="0">
                <a:cs typeface="Times New Roman" pitchFamily="18" charset="0"/>
              </a:rPr>
              <a:t> Обсуждение стандарта на конференции Supercomputing'93. </a:t>
            </a:r>
          </a:p>
          <a:p>
            <a:pPr>
              <a:buFont typeface="Wingdings" pitchFamily="2" charset="2"/>
              <a:buNone/>
            </a:pPr>
            <a:r>
              <a:rPr lang="ru-RU" sz="2400" b="1" smtClean="0">
                <a:cs typeface="Times New Roman" pitchFamily="18" charset="0"/>
              </a:rPr>
              <a:t>5 мая 1994 г.</a:t>
            </a:r>
            <a:r>
              <a:rPr lang="ru-RU" sz="2400" smtClean="0">
                <a:cs typeface="Times New Roman" pitchFamily="18" charset="0"/>
              </a:rPr>
              <a:t> Окончательный вариант стандарта MPI 1.0. </a:t>
            </a:r>
          </a:p>
          <a:p>
            <a:pPr>
              <a:buFont typeface="Wingdings" pitchFamily="2" charset="2"/>
              <a:buNone/>
            </a:pPr>
            <a:r>
              <a:rPr lang="ru-RU" sz="2400" b="1" smtClean="0">
                <a:cs typeface="Times New Roman" pitchFamily="18" charset="0"/>
              </a:rPr>
              <a:t>12 Июня 1995 г.</a:t>
            </a:r>
            <a:r>
              <a:rPr lang="ru-RU" sz="2400" smtClean="0">
                <a:cs typeface="Times New Roman" pitchFamily="18" charset="0"/>
              </a:rPr>
              <a:t> Новая версия стандарта - MPI 1.1. </a:t>
            </a:r>
          </a:p>
          <a:p>
            <a:pPr>
              <a:buFont typeface="Wingdings" pitchFamily="2" charset="2"/>
              <a:buNone/>
            </a:pPr>
            <a:r>
              <a:rPr lang="ru-RU" sz="2400" b="1" smtClean="0">
                <a:cs typeface="Times New Roman" pitchFamily="18" charset="0"/>
              </a:rPr>
              <a:t>18 Июля 1997 г.</a:t>
            </a:r>
            <a:r>
              <a:rPr lang="ru-RU" sz="2400" smtClean="0">
                <a:cs typeface="Times New Roman" pitchFamily="18" charset="0"/>
              </a:rPr>
              <a:t> Опубликован стандарт MPI-2: </a:t>
            </a:r>
            <a:r>
              <a:rPr lang="en-US" sz="2400" smtClean="0">
                <a:cs typeface="Times New Roman" pitchFamily="18" charset="0"/>
              </a:rPr>
              <a:t>Extensions to the Message-Passing Interface</a:t>
            </a:r>
            <a:r>
              <a:rPr lang="ru-RU" sz="2400" smtClean="0">
                <a:cs typeface="Times New Roman" pitchFamily="18" charset="0"/>
              </a:rPr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4488" y="5373688"/>
            <a:ext cx="94107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800" i="1">
                <a:latin typeface="Arial" pitchFamily="34" charset="0"/>
              </a:rPr>
              <a:t>Разработка стандарта </a:t>
            </a:r>
            <a:r>
              <a:rPr lang="en-US" sz="2800" i="1">
                <a:latin typeface="Arial" pitchFamily="34" charset="0"/>
              </a:rPr>
              <a:t>MPI</a:t>
            </a:r>
            <a:r>
              <a:rPr lang="ru-RU" sz="2800" i="1">
                <a:latin typeface="Arial" pitchFamily="34" charset="0"/>
              </a:rPr>
              <a:t> производится международным консорциумом </a:t>
            </a:r>
            <a:r>
              <a:rPr lang="en-US" sz="2800" b="1" i="1">
                <a:latin typeface="Arial" pitchFamily="34" charset="0"/>
              </a:rPr>
              <a:t>MPI Forum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 smtClean="0"/>
              <a:t>MPI: основные понятия и определения…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504031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b="1" smtClean="0"/>
              <a:t>Понятие параллельной программы</a:t>
            </a:r>
            <a:endParaRPr lang="en-US" b="1" smtClean="0"/>
          </a:p>
          <a:p>
            <a:pPr>
              <a:lnSpc>
                <a:spcPct val="90000"/>
              </a:lnSpc>
            </a:pPr>
            <a:r>
              <a:rPr lang="ru-RU" sz="2200" smtClean="0"/>
              <a:t>Под </a:t>
            </a:r>
            <a:r>
              <a:rPr lang="ru-RU" sz="2200" i="1" smtClean="0"/>
              <a:t>параллельной программой</a:t>
            </a:r>
            <a:r>
              <a:rPr lang="ru-RU" sz="2200" smtClean="0"/>
              <a:t> в рамках </a:t>
            </a:r>
            <a:r>
              <a:rPr lang="en-US" sz="2200" smtClean="0"/>
              <a:t>MPI</a:t>
            </a:r>
            <a:r>
              <a:rPr lang="ru-RU" sz="2200" smtClean="0"/>
              <a:t> понимается множество одновременно выполняемых </a:t>
            </a:r>
            <a:r>
              <a:rPr lang="ru-RU" sz="2200" i="1" smtClean="0"/>
              <a:t>процессов</a:t>
            </a:r>
            <a:r>
              <a:rPr lang="ru-RU" sz="220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Процессы могут выполняться на разных процессорах; вместе с этим, на одном процессоре могут располагаться несколько процессов,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Каждый процесс параллельной программы порождается на основе копии одного и того же программного кода (</a:t>
            </a:r>
            <a:r>
              <a:rPr lang="ru-RU" sz="2000" i="1" smtClean="0"/>
              <a:t>модель </a:t>
            </a:r>
            <a:r>
              <a:rPr lang="en-US" sz="2000" i="1" smtClean="0"/>
              <a:t>SPMP</a:t>
            </a:r>
            <a:r>
              <a:rPr lang="ru-RU" sz="2000" smtClean="0"/>
              <a:t>). </a:t>
            </a:r>
          </a:p>
          <a:p>
            <a:pPr>
              <a:lnSpc>
                <a:spcPct val="90000"/>
              </a:lnSpc>
            </a:pPr>
            <a:r>
              <a:rPr lang="ru-RU" sz="2200" smtClean="0"/>
              <a:t>Исходный программный код разрабатывается на алгоритмических языках </a:t>
            </a:r>
            <a:r>
              <a:rPr lang="en-US" sz="2200" smtClean="0"/>
              <a:t>C </a:t>
            </a:r>
            <a:r>
              <a:rPr lang="ru-RU" sz="2200" smtClean="0"/>
              <a:t>или </a:t>
            </a:r>
            <a:r>
              <a:rPr lang="en-US" sz="2200" smtClean="0"/>
              <a:t>Fortran</a:t>
            </a:r>
            <a:r>
              <a:rPr lang="ru-RU" sz="2200" smtClean="0"/>
              <a:t> с использованием библиотеки </a:t>
            </a:r>
            <a:r>
              <a:rPr lang="en-US" sz="2200" smtClean="0"/>
              <a:t>MPI</a:t>
            </a:r>
            <a:r>
              <a:rPr lang="ru-RU" sz="2200" smtClean="0"/>
              <a:t>.</a:t>
            </a:r>
          </a:p>
          <a:p>
            <a:pPr>
              <a:lnSpc>
                <a:spcPct val="90000"/>
              </a:lnSpc>
            </a:pPr>
            <a:r>
              <a:rPr lang="ru-RU" sz="2200" smtClean="0"/>
              <a:t>Количество процессов и число используемых процессоров определяется в момент запуска параллельной программы средствами среды исполнения </a:t>
            </a:r>
            <a:r>
              <a:rPr lang="en-US" sz="2200" smtClean="0"/>
              <a:t>MPI</a:t>
            </a:r>
            <a:r>
              <a:rPr lang="ru-RU" sz="2200" smtClean="0"/>
              <a:t> программ. Все процессы программы последовательно перенумерованы. Номер процесса именуется </a:t>
            </a:r>
            <a:r>
              <a:rPr lang="ru-RU" sz="2200" i="1" smtClean="0"/>
              <a:t>рангом </a:t>
            </a:r>
            <a:r>
              <a:rPr lang="ru-RU" sz="2200" smtClean="0"/>
              <a:t>процесса.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7116</TotalTime>
  <Words>3933</Words>
  <Application>Microsoft Office PowerPoint</Application>
  <PresentationFormat>Лист A4 (210x297 мм)</PresentationFormat>
  <Paragraphs>501</Paragraphs>
  <Slides>55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55</vt:i4>
      </vt:variant>
    </vt:vector>
  </HeadingPairs>
  <TitlesOfParts>
    <vt:vector size="67" baseType="lpstr">
      <vt:lpstr>Bernard MT Condensed</vt:lpstr>
      <vt:lpstr>Arial</vt:lpstr>
      <vt:lpstr>Calibri</vt:lpstr>
      <vt:lpstr>Times New Roman</vt:lpstr>
      <vt:lpstr>Symbol</vt:lpstr>
      <vt:lpstr>Wingdings</vt:lpstr>
      <vt:lpstr>Courier New</vt:lpstr>
      <vt:lpstr>Специальное оформление</vt:lpstr>
      <vt:lpstr>Тема Office</vt:lpstr>
      <vt:lpstr>Рисунок Microsoft Word</vt:lpstr>
      <vt:lpstr>Microsoft Equation 3.0</vt:lpstr>
      <vt:lpstr>Диаграмма Microsoft Excel</vt:lpstr>
      <vt:lpstr>Лекция 5. Параллельное программирование на основе MPI</vt:lpstr>
      <vt:lpstr>Содержание</vt:lpstr>
      <vt:lpstr>Введение…</vt:lpstr>
      <vt:lpstr>Введение…</vt:lpstr>
      <vt:lpstr>Введение…</vt:lpstr>
      <vt:lpstr>Введение…</vt:lpstr>
      <vt:lpstr>Введение…</vt:lpstr>
      <vt:lpstr>Введение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</vt:lpstr>
      <vt:lpstr>Пример: Вычисление числа …</vt:lpstr>
      <vt:lpstr>Пример: Вычисление числа …</vt:lpstr>
      <vt:lpstr>Пример: Вычисление числа …</vt:lpstr>
      <vt:lpstr>Пример: Вычисление числа </vt:lpstr>
      <vt:lpstr>Заключение…</vt:lpstr>
      <vt:lpstr>Вопросы для обсуждения</vt:lpstr>
      <vt:lpstr>Темы заданий для самостоятельной работы</vt:lpstr>
      <vt:lpstr>Ссылки</vt:lpstr>
      <vt:lpstr>Литература…</vt:lpstr>
      <vt:lpstr>Литература</vt:lpstr>
    </vt:vector>
  </TitlesOfParts>
  <Company>ННГУ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4.1. Параллельное программирование на основе MPI</dc:subject>
  <dc:creator>Гергель В.П.</dc:creator>
  <cp:lastModifiedBy>Кондрашов</cp:lastModifiedBy>
  <cp:revision>392</cp:revision>
  <dcterms:created xsi:type="dcterms:W3CDTF">2004-08-14T10:27:56Z</dcterms:created>
  <dcterms:modified xsi:type="dcterms:W3CDTF">2013-08-05T08:34:31Z</dcterms:modified>
</cp:coreProperties>
</file>