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97" r:id="rId2"/>
  </p:sldMasterIdLst>
  <p:notesMasterIdLst>
    <p:notesMasterId r:id="rId43"/>
  </p:notesMasterIdLst>
  <p:handoutMasterIdLst>
    <p:handoutMasterId r:id="rId44"/>
  </p:handoutMasterIdLst>
  <p:sldIdLst>
    <p:sldId id="256" r:id="rId3"/>
    <p:sldId id="321" r:id="rId4"/>
    <p:sldId id="364" r:id="rId5"/>
    <p:sldId id="604" r:id="rId6"/>
    <p:sldId id="605" r:id="rId7"/>
    <p:sldId id="606" r:id="rId8"/>
    <p:sldId id="607" r:id="rId9"/>
    <p:sldId id="609" r:id="rId10"/>
    <p:sldId id="635" r:id="rId11"/>
    <p:sldId id="608" r:id="rId12"/>
    <p:sldId id="498" r:id="rId13"/>
    <p:sldId id="610" r:id="rId14"/>
    <p:sldId id="611" r:id="rId15"/>
    <p:sldId id="612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624" r:id="rId28"/>
    <p:sldId id="625" r:id="rId29"/>
    <p:sldId id="626" r:id="rId30"/>
    <p:sldId id="627" r:id="rId31"/>
    <p:sldId id="629" r:id="rId32"/>
    <p:sldId id="630" r:id="rId33"/>
    <p:sldId id="631" r:id="rId34"/>
    <p:sldId id="636" r:id="rId35"/>
    <p:sldId id="548" r:id="rId36"/>
    <p:sldId id="637" r:id="rId37"/>
    <p:sldId id="323" r:id="rId38"/>
    <p:sldId id="633" r:id="rId39"/>
    <p:sldId id="324" r:id="rId40"/>
    <p:sldId id="325" r:id="rId41"/>
    <p:sldId id="632" r:id="rId42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2" autoAdjust="0"/>
    <p:restoredTop sz="94660"/>
  </p:normalViewPr>
  <p:slideViewPr>
    <p:cSldViewPr>
      <p:cViewPr>
        <p:scale>
          <a:sx n="70" d="100"/>
          <a:sy n="70" d="100"/>
        </p:scale>
        <p:origin x="-1050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36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EE2E1BC-66F4-4B0A-A4B5-7612CB6E40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60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8A523AB-2B9A-4F94-AA2C-E4494F4455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1B777-0A8B-4F0A-B8EB-BE75D983F4B5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9F0B67B-7D50-4989-976F-CB83A3F8B16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81347CDB-3865-4368-B387-4246D882E41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133350"/>
            <a:ext cx="2232025" cy="6032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3F474766-1834-4934-B6B7-6469E81EDE9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572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6BBD6-0552-43A5-AB5A-BDB0E3CF8F8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E6C39-72BB-4A9F-87CE-9E7B1CEAA4C7}" type="slidenum">
              <a:rPr lang="ru-RU"/>
              <a:pPr>
                <a:defRPr/>
              </a:pPr>
              <a:t>‹#›</a:t>
            </a:fld>
            <a:r>
              <a:rPr lang="ru-RU"/>
              <a:t> из 43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704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F5E36-8C78-4114-BDA2-AF5A0EF2DA6C}" type="slidenum">
              <a:rPr lang="ru-RU"/>
              <a:pPr>
                <a:defRPr/>
              </a:pPr>
              <a:t>‹#›</a:t>
            </a:fld>
            <a:r>
              <a:rPr lang="ru-RU"/>
              <a:t> из 43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771D0-8B77-4A0F-BAA3-269B4C5E8CC9}" type="slidenum">
              <a:rPr lang="ru-RU"/>
              <a:pPr>
                <a:defRPr/>
              </a:pPr>
              <a:t>‹#›</a:t>
            </a:fld>
            <a:r>
              <a:rPr lang="ru-RU"/>
              <a:t> из 43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4C11-637A-47EA-A164-37B0024B6A9E}" type="slidenum">
              <a:rPr lang="ru-RU"/>
              <a:pPr>
                <a:defRPr/>
              </a:pPr>
              <a:t>‹#›</a:t>
            </a:fld>
            <a:r>
              <a:rPr lang="ru-RU"/>
              <a:t> из 43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956A2-0F45-4D62-8641-831245BA8D51}" type="slidenum">
              <a:rPr lang="ru-RU"/>
              <a:pPr>
                <a:defRPr/>
              </a:pPr>
              <a:t>‹#›</a:t>
            </a:fld>
            <a:r>
              <a:rPr lang="ru-RU"/>
              <a:t> из 43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5FB21-7F45-41C3-B546-9AB1EFAAAD13}" type="slidenum">
              <a:rPr lang="ru-RU"/>
              <a:pPr>
                <a:defRPr/>
              </a:pPr>
              <a:t>‹#›</a:t>
            </a:fld>
            <a:r>
              <a:rPr lang="ru-RU"/>
              <a:t> из 43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19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15D03-3412-4D1F-A6FA-8AC484E89493}" type="slidenum">
              <a:rPr lang="ru-RU"/>
              <a:pPr>
                <a:defRPr/>
              </a:pPr>
              <a:t>‹#›</a:t>
            </a:fld>
            <a:r>
              <a:rPr lang="ru-RU"/>
              <a:t> из 43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D6C7E56-4A4C-4B0A-A525-7174A0CD707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56397-B7AD-452C-AC07-DBC8D8AE9F0A}" type="slidenum">
              <a:rPr lang="ru-RU"/>
              <a:pPr>
                <a:defRPr/>
              </a:pPr>
              <a:t>‹#›</a:t>
            </a:fld>
            <a:r>
              <a:rPr lang="ru-RU"/>
              <a:t> из 43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4CB8E-40A0-4AED-AA2F-CCB9F9B782A6}" type="slidenum">
              <a:rPr lang="ru-RU"/>
              <a:pPr>
                <a:defRPr/>
              </a:pPr>
              <a:t>‹#›</a:t>
            </a:fld>
            <a:r>
              <a:rPr lang="ru-RU"/>
              <a:t> из 43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785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785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5E61E-2B14-4F5D-806C-020A1CC373D8}" type="slidenum">
              <a:rPr lang="ru-RU"/>
              <a:pPr>
                <a:defRPr/>
              </a:pPr>
              <a:t>‹#›</a:t>
            </a:fld>
            <a:r>
              <a:rPr lang="ru-RU"/>
              <a:t> из 43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713" y="203200"/>
            <a:ext cx="7281862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D8FE7-29AD-4622-869C-5AC222B7AC93}" type="slidenum">
              <a:rPr lang="ru-RU"/>
              <a:pPr>
                <a:defRPr/>
              </a:pPr>
              <a:t>‹#›</a:t>
            </a:fld>
            <a:r>
              <a:rPr lang="ru-RU"/>
              <a:t> из 43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4C985852-E731-43B8-BB86-AA7CC827BEC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F04B9064-B30B-428C-8D96-45E6572A707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E7E28A9-1765-43F9-8536-298FA6DD991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765C747-C43B-4421-B8CF-101F1122D87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5A487EF-8663-4784-B229-67BCE14EEDEB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D5342EAC-098A-4938-9274-1241B9D7CF4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A4420F4F-483E-454D-97A7-272305D4F9E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5E82490E-1CB7-40C5-8E15-055F80C13B4B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1267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8EDADE35-025A-411A-AC18-C351ECE6CFC7}" type="slidenum">
              <a:rPr lang="ru-RU"/>
              <a:pPr>
                <a:defRPr/>
              </a:pPr>
              <a:t>‹#›</a:t>
            </a:fld>
            <a:r>
              <a:rPr lang="ru-RU"/>
              <a:t> из 43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4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7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288" y="3582988"/>
            <a:ext cx="8420100" cy="12001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3600" b="1" smtClean="0"/>
              <a:t>Лекция 8. Принципы разработки параллельных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Моделирование параллельных программ…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4752975"/>
          </a:xfrm>
        </p:spPr>
        <p:txBody>
          <a:bodyPr/>
          <a:lstStyle/>
          <a:p>
            <a:pPr marL="457200" indent="-457200"/>
            <a:r>
              <a:rPr lang="ru-RU" sz="2400" smtClean="0"/>
              <a:t>Модель параллельной программы в виде графа "процессы-каналы"…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18811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003425" y="1989138"/>
          <a:ext cx="5105400" cy="4271962"/>
        </p:xfrm>
        <a:graphic>
          <a:graphicData uri="http://schemas.openxmlformats.org/presentationml/2006/ole">
            <p:oleObj spid="_x0000_s2050" name="Рисунок" r:id="rId3" imgW="6286680" imgH="514368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Моделирование параллельных программ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5256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b="1" smtClean="0"/>
              <a:t>Модель "процессы-каналы"</a:t>
            </a:r>
            <a:r>
              <a:rPr lang="ru-RU" sz="2400" smtClean="0"/>
              <a:t>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2000" i="1" smtClean="0"/>
              <a:t>Процесс</a:t>
            </a:r>
            <a:r>
              <a:rPr lang="ru-RU" sz="2000" smtClean="0"/>
              <a:t> - выполняемая на процессоре </a:t>
            </a:r>
            <a:r>
              <a:rPr lang="ru-RU" sz="2000" i="1" smtClean="0"/>
              <a:t>программа</a:t>
            </a:r>
            <a:r>
              <a:rPr lang="ru-RU" sz="2000" smtClean="0"/>
              <a:t>, использует для свой работы часть локальной </a:t>
            </a:r>
            <a:r>
              <a:rPr lang="ru-RU" sz="2000" i="1" smtClean="0"/>
              <a:t>памяти</a:t>
            </a:r>
            <a:r>
              <a:rPr lang="ru-RU" sz="2000" smtClean="0"/>
              <a:t> процессора и содержит ряд </a:t>
            </a:r>
            <a:r>
              <a:rPr lang="ru-RU" sz="2000" i="1" smtClean="0"/>
              <a:t>операций приема/передачи</a:t>
            </a:r>
            <a:r>
              <a:rPr lang="ru-RU" sz="2000" smtClean="0"/>
              <a:t> данных для организации информационного взаимодействия между выполняемыми процессами параллельной программы,</a:t>
            </a:r>
            <a:endParaRPr lang="ru-RU" sz="2000" i="1" smtClean="0"/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ru-RU" sz="2000" i="1" smtClean="0"/>
              <a:t>Канал передачи данных</a:t>
            </a:r>
            <a:r>
              <a:rPr lang="ru-RU" sz="2000" smtClean="0"/>
              <a:t> - </a:t>
            </a:r>
            <a:r>
              <a:rPr lang="ru-RU" sz="2000" i="1" smtClean="0"/>
              <a:t>очередь сообщений</a:t>
            </a:r>
            <a:r>
              <a:rPr lang="ru-RU" sz="2000" smtClean="0"/>
              <a:t>, в которую один или несколько процессов могут отправлять пересылаемые данные и из которой процесс-адресат может извлекать сообщения:</a:t>
            </a:r>
          </a:p>
          <a:p>
            <a:pPr lvl="2">
              <a:lnSpc>
                <a:spcPct val="90000"/>
              </a:lnSpc>
            </a:pPr>
            <a:r>
              <a:rPr lang="ru-RU" sz="1800" smtClean="0"/>
              <a:t>каналы возникают динамически в момент выполнения первой операции приема/передачи с каналом,</a:t>
            </a:r>
          </a:p>
          <a:p>
            <a:pPr lvl="2">
              <a:lnSpc>
                <a:spcPct val="90000"/>
              </a:lnSpc>
            </a:pPr>
            <a:r>
              <a:rPr lang="ru-RU" sz="1800" smtClean="0"/>
              <a:t>канал может соответствовать одной или нескольким командам приема/передачи данных различных процессов,</a:t>
            </a:r>
          </a:p>
          <a:p>
            <a:pPr lvl="2">
              <a:lnSpc>
                <a:spcPct val="90000"/>
              </a:lnSpc>
            </a:pPr>
            <a:r>
              <a:rPr lang="ru-RU" sz="1800" smtClean="0"/>
              <a:t>емкость канала неограничена,</a:t>
            </a:r>
          </a:p>
          <a:p>
            <a:pPr lvl="2">
              <a:lnSpc>
                <a:spcPct val="90000"/>
              </a:lnSpc>
            </a:pPr>
            <a:r>
              <a:rPr lang="ru-RU" sz="1800" smtClean="0"/>
              <a:t>операции приема сообщений могут приводить к </a:t>
            </a:r>
            <a:r>
              <a:rPr lang="ru-RU" sz="1800" i="1" smtClean="0"/>
              <a:t>блокировкам</a:t>
            </a:r>
            <a:r>
              <a:rPr lang="ru-RU" sz="1800" smtClean="0"/>
              <a:t> (запрашиваемые данные еще не были отправлены процессами-источниками).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>
          <a:xfrm>
            <a:off x="273050" y="115888"/>
            <a:ext cx="9432925" cy="822325"/>
          </a:xfrm>
          <a:noFill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b="1" smtClean="0"/>
              <a:t>Методика разработки параллельных алгоритмов…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4752975"/>
          </a:xfrm>
        </p:spPr>
        <p:txBody>
          <a:bodyPr/>
          <a:lstStyle/>
          <a:p>
            <a:r>
              <a:rPr lang="ru-RU" sz="2400" smtClean="0"/>
              <a:t>Для разработки параллельных алгоритмов необходимо выполнить:</a:t>
            </a:r>
          </a:p>
          <a:p>
            <a:pPr lvl="1"/>
            <a:r>
              <a:rPr lang="ru-RU" sz="2200" smtClean="0"/>
              <a:t>выделение подзадач, </a:t>
            </a:r>
          </a:p>
          <a:p>
            <a:pPr lvl="1"/>
            <a:r>
              <a:rPr lang="ru-RU" sz="2200" smtClean="0"/>
              <a:t>определение информационных зависимостей, </a:t>
            </a:r>
          </a:p>
          <a:p>
            <a:pPr lvl="1"/>
            <a:r>
              <a:rPr lang="ru-RU" sz="2200" smtClean="0"/>
              <a:t>масштабирование, </a:t>
            </a:r>
          </a:p>
          <a:p>
            <a:pPr lvl="1"/>
            <a:r>
              <a:rPr lang="ru-RU" sz="2200" smtClean="0"/>
              <a:t>распределения подзадач по процессорам вычислительной системы</a:t>
            </a:r>
          </a:p>
          <a:p>
            <a:pPr>
              <a:spcBef>
                <a:spcPct val="50000"/>
              </a:spcBef>
            </a:pPr>
            <a:r>
              <a:rPr lang="ru-RU" sz="2400" smtClean="0"/>
              <a:t>Для демонстрации рекомендаций будем использовать задачу поиска максимального значения среди элементов матрицы </a:t>
            </a:r>
            <a:r>
              <a:rPr lang="en-US" sz="2400" b="1" i="1" smtClean="0"/>
              <a:t>A</a:t>
            </a:r>
            <a:r>
              <a:rPr lang="ru-RU" sz="2400" smtClean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584575" y="4800600"/>
          <a:ext cx="1873250" cy="722313"/>
        </p:xfrm>
        <a:graphic>
          <a:graphicData uri="http://schemas.openxmlformats.org/presentationml/2006/ole">
            <p:oleObj spid="_x0000_s3074" name="Формула" r:id="rId3" imgW="787058" imgH="304668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1"/>
          <p:cNvSpPr>
            <a:spLocks noGrp="1" noChangeArrowheads="1"/>
          </p:cNvSpPr>
          <p:nvPr>
            <p:ph type="title"/>
          </p:nvPr>
        </p:nvSpPr>
        <p:spPr>
          <a:xfrm>
            <a:off x="273050" y="115888"/>
            <a:ext cx="9432925" cy="822325"/>
          </a:xfrm>
          <a:noFill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b="1" smtClean="0"/>
              <a:t>Методика разработки параллельных алгоритмов…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5111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smtClean="0"/>
              <a:t>Разделение вычислений на независимые части…</a:t>
            </a:r>
          </a:p>
          <a:p>
            <a:r>
              <a:rPr lang="ru-RU" sz="2400" smtClean="0"/>
              <a:t>Типовые вычислительные схемы:</a:t>
            </a:r>
          </a:p>
          <a:p>
            <a:pPr lvl="1"/>
            <a:r>
              <a:rPr lang="ru-RU" sz="2000" smtClean="0"/>
              <a:t>выполнение однотипной обработки большого набора данных - </a:t>
            </a:r>
            <a:r>
              <a:rPr lang="ru-RU" sz="2000" b="1" i="1" smtClean="0"/>
              <a:t>параллелизм по данным</a:t>
            </a:r>
            <a:r>
              <a:rPr lang="ru-RU" sz="2000" smtClean="0"/>
              <a:t>. В этом случае выделение подзадач сводится к разделению имеющихся данных.</a:t>
            </a:r>
          </a:p>
          <a:p>
            <a:pPr lvl="2"/>
            <a:r>
              <a:rPr lang="ru-RU" sz="1800" smtClean="0"/>
              <a:t>Для большого количества решаемых задач разделение вычислений по данным приводит к порождению одно-, двух- и трех- мерных наборов подзадач, для которых информационные связи существуют только между ближайшими соседями (</a:t>
            </a:r>
            <a:r>
              <a:rPr lang="ru-RU" sz="1800" i="1" smtClean="0"/>
              <a:t>сетки</a:t>
            </a:r>
            <a:r>
              <a:rPr lang="ru-RU" sz="1800" smtClean="0"/>
              <a:t> или </a:t>
            </a:r>
            <a:r>
              <a:rPr lang="ru-RU" sz="1800" i="1" smtClean="0"/>
              <a:t>решетки</a:t>
            </a:r>
            <a:r>
              <a:rPr lang="ru-RU" sz="1800" smtClean="0"/>
              <a:t>): </a:t>
            </a:r>
          </a:p>
          <a:p>
            <a:pPr lvl="1"/>
            <a:endParaRPr lang="ru-RU" sz="2000" smtClean="0"/>
          </a:p>
          <a:p>
            <a:pPr lvl="1"/>
            <a:endParaRPr lang="ru-RU" sz="2000" smtClean="0"/>
          </a:p>
          <a:p>
            <a:pPr lvl="1"/>
            <a:endParaRPr lang="ru-RU" sz="2000" smtClean="0"/>
          </a:p>
          <a:p>
            <a:pPr lvl="1">
              <a:spcBef>
                <a:spcPct val="60000"/>
              </a:spcBef>
            </a:pPr>
            <a:r>
              <a:rPr lang="ru-RU" sz="2000" smtClean="0"/>
              <a:t>выполнение разных операций над одним и тем же набором данных - </a:t>
            </a:r>
            <a:r>
              <a:rPr lang="ru-RU" sz="2000" b="1" i="1" smtClean="0"/>
              <a:t>функциональный параллелизм</a:t>
            </a:r>
            <a:r>
              <a:rPr lang="ru-RU" sz="2000" i="1" smtClean="0"/>
              <a:t>.</a:t>
            </a:r>
            <a:r>
              <a:rPr lang="ru-RU" sz="2000" smtClean="0"/>
              <a:t> 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0" y="27813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2536825" y="4221163"/>
          <a:ext cx="5153025" cy="1295400"/>
        </p:xfrm>
        <a:graphic>
          <a:graphicData uri="http://schemas.openxmlformats.org/presentationml/2006/ole">
            <p:oleObj spid="_x0000_s4098" name="Рисунок" r:id="rId3" imgW="5500814" imgH="1381832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2"/>
          <p:cNvSpPr>
            <a:spLocks noGrp="1" noChangeArrowheads="1"/>
          </p:cNvSpPr>
          <p:nvPr>
            <p:ph type="title"/>
          </p:nvPr>
        </p:nvSpPr>
        <p:spPr>
          <a:xfrm>
            <a:off x="273050" y="115888"/>
            <a:ext cx="9432925" cy="822325"/>
          </a:xfrm>
          <a:noFill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b="1" smtClean="0"/>
              <a:t>Методика разработки параллельных алгоритмов…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5111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smtClean="0"/>
              <a:t>Разделение вычислений на независимые части…</a:t>
            </a:r>
          </a:p>
          <a:p>
            <a:r>
              <a:rPr lang="ru-RU" sz="2400" b="1" smtClean="0"/>
              <a:t>Пример</a:t>
            </a:r>
            <a:r>
              <a:rPr lang="ru-RU" sz="2400" smtClean="0"/>
              <a:t>: нахождение максимального элемента матрицы</a:t>
            </a:r>
          </a:p>
          <a:p>
            <a:pPr lvl="1"/>
            <a:r>
              <a:rPr lang="ru-RU" sz="2000" smtClean="0"/>
              <a:t>исходная матрица </a:t>
            </a:r>
            <a:r>
              <a:rPr lang="en-US" sz="2000" b="1" i="1" smtClean="0"/>
              <a:t>A</a:t>
            </a:r>
            <a:r>
              <a:rPr lang="ru-RU" sz="2000" smtClean="0"/>
              <a:t> может быть разделена на отдельные строки (или последовательные группы строк) – </a:t>
            </a:r>
            <a:r>
              <a:rPr lang="ru-RU" sz="2000" i="1" smtClean="0"/>
              <a:t>ленточная схема</a:t>
            </a:r>
            <a:r>
              <a:rPr lang="ru-RU" sz="2000" smtClean="0"/>
              <a:t> разделения данных </a:t>
            </a:r>
          </a:p>
          <a:p>
            <a:pPr lvl="1"/>
            <a:r>
              <a:rPr lang="ru-RU" sz="2000" smtClean="0"/>
              <a:t>прямоугольные наборы элементов – </a:t>
            </a:r>
            <a:r>
              <a:rPr lang="ru-RU" sz="2000" i="1" smtClean="0"/>
              <a:t>блочная схема</a:t>
            </a:r>
            <a:r>
              <a:rPr lang="ru-RU" sz="2000" smtClean="0"/>
              <a:t> разделения данных 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27813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0" y="23241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2720975" y="3813175"/>
          <a:ext cx="4968875" cy="2495550"/>
        </p:xfrm>
        <a:graphic>
          <a:graphicData uri="http://schemas.openxmlformats.org/presentationml/2006/ole">
            <p:oleObj spid="_x0000_s5122" name="Рисунок" r:id="rId3" imgW="4404615" imgH="2208777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/>
          <p:cNvSpPr>
            <a:spLocks noGrp="1" noChangeArrowheads="1"/>
          </p:cNvSpPr>
          <p:nvPr>
            <p:ph type="title"/>
          </p:nvPr>
        </p:nvSpPr>
        <p:spPr>
          <a:xfrm>
            <a:off x="273050" y="115888"/>
            <a:ext cx="9432925" cy="822325"/>
          </a:xfrm>
          <a:noFill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b="1" smtClean="0"/>
              <a:t>Методика разработки параллельных алгоритмов…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5111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smtClean="0"/>
              <a:t>Разделение вычислений на независимые части…</a:t>
            </a:r>
          </a:p>
          <a:p>
            <a:r>
              <a:rPr lang="ru-RU" sz="2400" smtClean="0"/>
              <a:t>Уровень декомпозиции вычислений </a:t>
            </a:r>
          </a:p>
          <a:p>
            <a:pPr lvl="1"/>
            <a:r>
              <a:rPr lang="ru-RU" sz="2000" smtClean="0"/>
              <a:t>Формирование максимально возможного количества подзадач</a:t>
            </a:r>
            <a:r>
              <a:rPr lang="ru-RU" sz="2000" i="1" smtClean="0"/>
              <a:t>:</a:t>
            </a:r>
          </a:p>
          <a:p>
            <a:pPr lvl="2"/>
            <a:r>
              <a:rPr lang="ru-RU" sz="1800" smtClean="0"/>
              <a:t>Обеспечивает использование предельно допустимого параллелизма,</a:t>
            </a:r>
          </a:p>
          <a:p>
            <a:pPr lvl="2"/>
            <a:r>
              <a:rPr lang="ru-RU" sz="1800" smtClean="0"/>
              <a:t>Затрудняет анализ параллельных вычислений.</a:t>
            </a:r>
          </a:p>
          <a:p>
            <a:pPr lvl="1"/>
            <a:r>
              <a:rPr lang="ru-RU" sz="2000" smtClean="0"/>
              <a:t>Использование достаточно крупных подзадач:</a:t>
            </a:r>
          </a:p>
          <a:p>
            <a:pPr lvl="2"/>
            <a:r>
              <a:rPr lang="ru-RU" sz="1800" smtClean="0"/>
              <a:t>Приводит к ясной схеме параллельных вычислений,</a:t>
            </a:r>
          </a:p>
          <a:p>
            <a:pPr lvl="2"/>
            <a:r>
              <a:rPr lang="ru-RU" sz="1800" smtClean="0"/>
              <a:t>Затрудняет эффективное использование большого числа процессоров.</a:t>
            </a:r>
          </a:p>
          <a:p>
            <a:pPr lvl="1"/>
            <a:r>
              <a:rPr lang="ru-RU" sz="2000" smtClean="0"/>
              <a:t>Промежуточный уровень - использование в качестве элементов декомпозиции только тех подзадач, для которых методы параллельных вычислений известны. Выбираемые подзадачи при таком подходе будем именовать далее </a:t>
            </a:r>
            <a:r>
              <a:rPr lang="ru-RU" sz="2000" i="1" smtClean="0"/>
              <a:t>базовыми</a:t>
            </a:r>
            <a:r>
              <a:rPr lang="ru-RU" sz="2000" smtClean="0"/>
              <a:t>, которые могут быть </a:t>
            </a:r>
            <a:r>
              <a:rPr lang="ru-RU" sz="2000" i="1" smtClean="0"/>
              <a:t>элементарными</a:t>
            </a:r>
            <a:r>
              <a:rPr lang="ru-RU" sz="2000" smtClean="0"/>
              <a:t> (не допускают дальнейшего разделения) или </a:t>
            </a:r>
            <a:r>
              <a:rPr lang="ru-RU" sz="2000" i="1" smtClean="0"/>
              <a:t>составными.</a:t>
            </a:r>
            <a:endParaRPr lang="ru-RU" sz="20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27813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title"/>
          </p:nvPr>
        </p:nvSpPr>
        <p:spPr>
          <a:xfrm>
            <a:off x="273050" y="115888"/>
            <a:ext cx="9432925" cy="822325"/>
          </a:xfrm>
          <a:noFill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b="1" smtClean="0"/>
              <a:t>Методика разработки параллельных алгоритмов…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5111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smtClean="0"/>
              <a:t>Разделение вычислений на независимые части</a:t>
            </a:r>
          </a:p>
          <a:p>
            <a:r>
              <a:rPr lang="ru-RU" sz="2400" smtClean="0"/>
              <a:t>Для оценки корректности этапа разделения вычислений на независимые части можно воспользоваться контрольным списком вопросов:</a:t>
            </a:r>
          </a:p>
          <a:p>
            <a:pPr lvl="1"/>
            <a:r>
              <a:rPr lang="ru-RU" sz="2200" smtClean="0"/>
              <a:t>Выполненная декомпозиция не увеличивает объем вычислений и необходимый объем памяти?</a:t>
            </a:r>
          </a:p>
          <a:p>
            <a:pPr lvl="1"/>
            <a:r>
              <a:rPr lang="ru-RU" sz="2200" smtClean="0"/>
              <a:t>Возможна ли при выбранном способе декомпозиции равномерная загрузка всех имеющихся процессоров?</a:t>
            </a:r>
          </a:p>
          <a:p>
            <a:pPr lvl="1"/>
            <a:r>
              <a:rPr lang="ru-RU" sz="2200" smtClean="0"/>
              <a:t>Достаточно ли выделенных частей процесса вычислений для эффективной загрузки имеющихся процессоров (с учетом возможности увеличения их количества)?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title"/>
          </p:nvPr>
        </p:nvSpPr>
        <p:spPr>
          <a:xfrm>
            <a:off x="273050" y="115888"/>
            <a:ext cx="9432925" cy="822325"/>
          </a:xfrm>
          <a:noFill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b="1" smtClean="0"/>
              <a:t>Методика разработки параллельных алгоритмов…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5111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smtClean="0"/>
              <a:t>Выделение информационных зависимостей…</a:t>
            </a:r>
          </a:p>
          <a:p>
            <a:r>
              <a:rPr lang="ru-RU" sz="2400" smtClean="0"/>
              <a:t>Базовые понятия…</a:t>
            </a:r>
          </a:p>
          <a:p>
            <a:pPr lvl="1"/>
            <a:r>
              <a:rPr lang="ru-RU" sz="2000" i="1" u="sng" smtClean="0"/>
              <a:t>Локальные</a:t>
            </a:r>
            <a:r>
              <a:rPr lang="ru-RU" sz="2000" i="1" smtClean="0"/>
              <a:t> и глобальные схемы</a:t>
            </a:r>
            <a:r>
              <a:rPr lang="ru-RU" sz="2000" smtClean="0"/>
              <a:t> передачи данных</a:t>
            </a:r>
          </a:p>
          <a:p>
            <a:pPr lvl="2"/>
            <a:r>
              <a:rPr lang="ru-RU" sz="1800" smtClean="0"/>
              <a:t>для локальных схем в каждый момент передачи данных выполняются только между небольшим числом подзадач (располагаемых, как правило, на соседних процессорах), </a:t>
            </a:r>
          </a:p>
          <a:p>
            <a:pPr lvl="2"/>
            <a:r>
              <a:rPr lang="ru-RU" sz="1800" smtClean="0"/>
              <a:t>для глобальных операций передачи данных в процессе коммуникации принимают участие все подзадачи</a:t>
            </a:r>
            <a:endParaRPr lang="ru-RU" sz="1800" i="1" u="sng" smtClean="0"/>
          </a:p>
          <a:p>
            <a:pPr lvl="1"/>
            <a:r>
              <a:rPr lang="ru-RU" sz="2000" i="1" u="sng" smtClean="0"/>
              <a:t>Структурные</a:t>
            </a:r>
            <a:r>
              <a:rPr lang="ru-RU" sz="2000" i="1" smtClean="0"/>
              <a:t> и произвольные способы взаимодействия</a:t>
            </a:r>
            <a:r>
              <a:rPr lang="ru-RU" sz="2000" smtClean="0"/>
              <a:t> – </a:t>
            </a:r>
          </a:p>
          <a:p>
            <a:pPr lvl="2"/>
            <a:r>
              <a:rPr lang="ru-RU" sz="1800" smtClean="0"/>
              <a:t>для структурных способов организация взаимодействий приводит к формированию некоторых стандартных схем коммуникации (например, в виде кольца, прямоугольной решетки и т.д.), </a:t>
            </a:r>
          </a:p>
          <a:p>
            <a:pPr lvl="2"/>
            <a:r>
              <a:rPr lang="ru-RU" sz="1800" smtClean="0"/>
              <a:t>для произвольных структур взаимодействия схема выполняемых операций передач данных не носит характер однородности</a:t>
            </a:r>
            <a:endParaRPr lang="ru-RU" sz="1800" i="1" u="sng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title"/>
          </p:nvPr>
        </p:nvSpPr>
        <p:spPr>
          <a:xfrm>
            <a:off x="273050" y="115888"/>
            <a:ext cx="9432925" cy="822325"/>
          </a:xfrm>
          <a:noFill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b="1" smtClean="0"/>
              <a:t>Методика разработки параллельных алгоритмов…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51117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smtClean="0"/>
              <a:t>Выделение информационных зависимостей…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Базовые понятия</a:t>
            </a:r>
          </a:p>
          <a:p>
            <a:pPr lvl="1">
              <a:lnSpc>
                <a:spcPct val="90000"/>
              </a:lnSpc>
            </a:pPr>
            <a:r>
              <a:rPr lang="ru-RU" sz="2000" i="1" u="sng" smtClean="0"/>
              <a:t>Статические</a:t>
            </a:r>
            <a:r>
              <a:rPr lang="ru-RU" sz="2000" i="1" smtClean="0"/>
              <a:t> или динамические схемы </a:t>
            </a:r>
            <a:r>
              <a:rPr lang="ru-RU" sz="2000" smtClean="0"/>
              <a:t>передачи данных – </a:t>
            </a:r>
          </a:p>
          <a:p>
            <a:pPr lvl="2">
              <a:lnSpc>
                <a:spcPct val="90000"/>
              </a:lnSpc>
            </a:pPr>
            <a:r>
              <a:rPr lang="ru-RU" sz="1800" smtClean="0"/>
              <a:t>для статических схем моменты и участники информационного взаимодействия фиксируются на этапах проектирования и разработки параллельных программ, </a:t>
            </a:r>
          </a:p>
          <a:p>
            <a:pPr lvl="2">
              <a:lnSpc>
                <a:spcPct val="90000"/>
              </a:lnSpc>
            </a:pPr>
            <a:r>
              <a:rPr lang="ru-RU" sz="1800" smtClean="0"/>
              <a:t>для динамического варианта взаимодействия структура операции передачи данных определяется в ходе выполняемых вычислений </a:t>
            </a:r>
            <a:endParaRPr lang="ru-RU" sz="1800" i="1" smtClean="0"/>
          </a:p>
          <a:p>
            <a:pPr lvl="1">
              <a:lnSpc>
                <a:spcPct val="90000"/>
              </a:lnSpc>
            </a:pPr>
            <a:r>
              <a:rPr lang="ru-RU" sz="2000" i="1" smtClean="0"/>
              <a:t>Синхронные и асинхронные способы взаимодействия</a:t>
            </a:r>
            <a:r>
              <a:rPr lang="ru-RU" sz="2000" smtClean="0"/>
              <a:t> – </a:t>
            </a:r>
          </a:p>
          <a:p>
            <a:pPr lvl="2">
              <a:lnSpc>
                <a:spcPct val="90000"/>
              </a:lnSpc>
            </a:pPr>
            <a:r>
              <a:rPr lang="ru-RU" sz="1800" smtClean="0"/>
              <a:t>для синхронных способов операции передачи данных выполняются только при готовности всех участников взаимодействия и завершаются только после полного окончания всех коммуникационных действий, </a:t>
            </a:r>
          </a:p>
          <a:p>
            <a:pPr lvl="2">
              <a:lnSpc>
                <a:spcPct val="90000"/>
              </a:lnSpc>
            </a:pPr>
            <a:r>
              <a:rPr lang="ru-RU" sz="1800" smtClean="0"/>
              <a:t>при асинхронном выполнении операций участники взаимодействия могут не дожидаться полного завершения действий по передаче данных</a:t>
            </a:r>
            <a:r>
              <a:rPr lang="ru-RU" smtClean="0"/>
              <a:t>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"/>
          <p:cNvSpPr>
            <a:spLocks noGrp="1" noChangeArrowheads="1"/>
          </p:cNvSpPr>
          <p:nvPr>
            <p:ph type="title"/>
          </p:nvPr>
        </p:nvSpPr>
        <p:spPr>
          <a:xfrm>
            <a:off x="273050" y="115888"/>
            <a:ext cx="9432925" cy="822325"/>
          </a:xfrm>
          <a:noFill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b="1" smtClean="0"/>
              <a:t>Методика разработки параллельных алгоритмов…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5111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smtClean="0"/>
              <a:t>Выделение информационных зависимостей…</a:t>
            </a:r>
          </a:p>
          <a:p>
            <a:r>
              <a:rPr lang="ru-RU" sz="2400" b="1" smtClean="0"/>
              <a:t>Пример</a:t>
            </a:r>
            <a:r>
              <a:rPr lang="ru-RU" sz="2400" smtClean="0"/>
              <a:t>: нахождение максимального элемента матрицы</a:t>
            </a:r>
          </a:p>
          <a:p>
            <a:pPr lvl="1"/>
            <a:r>
              <a:rPr lang="ru-RU" sz="2000" smtClean="0"/>
              <a:t>Достаточный уровень декомпозиции может состоять в разделении матрицы </a:t>
            </a:r>
            <a:r>
              <a:rPr lang="en-US" sz="2000" b="1" i="1" smtClean="0"/>
              <a:t>A</a:t>
            </a:r>
            <a:r>
              <a:rPr lang="ru-RU" sz="2000" smtClean="0"/>
              <a:t> на множество отдельных строк и получении на этой основе набора подзадач поиска максимальных значений в отдельных строках, </a:t>
            </a:r>
          </a:p>
          <a:p>
            <a:pPr lvl="1"/>
            <a:r>
              <a:rPr lang="ru-RU" sz="2000" smtClean="0"/>
              <a:t>Структура информационных связей имеет вид: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376738" y="3789363"/>
          <a:ext cx="1235075" cy="2447925"/>
        </p:xfrm>
        <a:graphic>
          <a:graphicData uri="http://schemas.openxmlformats.org/presentationml/2006/ole">
            <p:oleObj spid="_x0000_s6146" name="Рисунок" r:id="rId3" imgW="1048272" imgH="2077972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Содержание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r>
              <a:rPr lang="ru-RU" smtClean="0"/>
              <a:t>Моделирование параллельных программ</a:t>
            </a:r>
          </a:p>
          <a:p>
            <a:r>
              <a:rPr lang="ru-RU" smtClean="0"/>
              <a:t>Методика разработки параллельных алгоритмов</a:t>
            </a:r>
          </a:p>
          <a:p>
            <a:pPr lvl="1"/>
            <a:r>
              <a:rPr lang="ru-RU" smtClean="0"/>
              <a:t>Разделение вычислений на независимые части</a:t>
            </a:r>
          </a:p>
          <a:p>
            <a:pPr lvl="1"/>
            <a:r>
              <a:rPr lang="ru-RU" smtClean="0"/>
              <a:t>Выделение информационных зависимостей</a:t>
            </a:r>
          </a:p>
          <a:p>
            <a:pPr lvl="1"/>
            <a:r>
              <a:rPr lang="ru-RU" smtClean="0"/>
              <a:t>Масштабирование имеющегося набора подзадач</a:t>
            </a:r>
          </a:p>
          <a:p>
            <a:pPr lvl="1"/>
            <a:r>
              <a:rPr lang="ru-RU" smtClean="0"/>
              <a:t>Распределение подзадач между процессорами</a:t>
            </a:r>
          </a:p>
          <a:p>
            <a:r>
              <a:rPr lang="ru-RU" smtClean="0"/>
              <a:t>Пример применение методики - параллельное решение гравитационной задачи </a:t>
            </a:r>
            <a:r>
              <a:rPr lang="en-US" smtClean="0"/>
              <a:t>N </a:t>
            </a:r>
            <a:r>
              <a:rPr lang="ru-RU" smtClean="0"/>
              <a:t>тел</a:t>
            </a:r>
          </a:p>
          <a:p>
            <a:r>
              <a:rPr lang="ru-RU" smtClean="0"/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title"/>
          </p:nvPr>
        </p:nvSpPr>
        <p:spPr>
          <a:xfrm>
            <a:off x="273050" y="115888"/>
            <a:ext cx="9432925" cy="822325"/>
          </a:xfrm>
          <a:noFill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b="1" smtClean="0"/>
              <a:t>Методика разработки параллельных алгоритмов…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5111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smtClean="0"/>
              <a:t>Выделение информационных зависимостей</a:t>
            </a:r>
          </a:p>
          <a:p>
            <a:r>
              <a:rPr lang="ru-RU" sz="2400" smtClean="0"/>
              <a:t>Для оценки правильности этапа выделения информационных зависимостей можно воспользоваться контрольным списком вопросов:</a:t>
            </a:r>
          </a:p>
          <a:p>
            <a:pPr lvl="1"/>
            <a:r>
              <a:rPr lang="ru-RU" sz="2200" smtClean="0"/>
              <a:t>Соответствует ли вычислительная сложность подзадач интенсивности их информационных взаимодействий?</a:t>
            </a:r>
          </a:p>
          <a:p>
            <a:pPr lvl="1"/>
            <a:r>
              <a:rPr lang="ru-RU" sz="2200" smtClean="0"/>
              <a:t>Является ли одинаковой интенсивность информационных взаимодействий для разных подзадач?</a:t>
            </a:r>
          </a:p>
          <a:p>
            <a:pPr lvl="1"/>
            <a:r>
              <a:rPr lang="ru-RU" sz="2200" smtClean="0"/>
              <a:t>Является ли схема информационного взаимодействия локальной?</a:t>
            </a:r>
          </a:p>
          <a:p>
            <a:pPr lvl="1"/>
            <a:r>
              <a:rPr lang="ru-RU" sz="2200" smtClean="0"/>
              <a:t>Не препятствует ли выявленная информационная зависимость параллельному решению подзадач?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6"/>
          <p:cNvSpPr>
            <a:spLocks noGrp="1" noChangeArrowheads="1"/>
          </p:cNvSpPr>
          <p:nvPr>
            <p:ph type="title"/>
          </p:nvPr>
        </p:nvSpPr>
        <p:spPr>
          <a:xfrm>
            <a:off x="273050" y="231775"/>
            <a:ext cx="9432925" cy="561975"/>
          </a:xfrm>
        </p:spPr>
        <p:txBody>
          <a:bodyPr rtlCol="0">
            <a:normAutofit fontScale="90000"/>
          </a:bodyPr>
          <a:lstStyle/>
          <a:p>
            <a:pPr algn="l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ru-RU" b="1" smtClean="0"/>
              <a:t>Методика разработки параллельных алгоритмов…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51117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smtClean="0"/>
              <a:t>Масштабирование набора подзадач…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Масштабирование проводится в случае, если количество имеющихся подзадач не совпадает с числом доступных процессоров 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Для сокращения количества подзадач необходимо выполнить укрупнение (</a:t>
            </a:r>
            <a:r>
              <a:rPr lang="ru-RU" sz="2400" i="1" smtClean="0"/>
              <a:t>агрегацию</a:t>
            </a:r>
            <a:r>
              <a:rPr lang="ru-RU" sz="2400" smtClean="0"/>
              <a:t>) вычислений: 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подзадачи должны иметь одинаковую вычислительную сложность, а объем и интенсивность информационных взаимодействий между подзадачами должны быть минимально возможными, 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первыми претендентами на объединение являются подзадачи с высокой степенью информационной взаимозависимости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При недостаточном количестве подзадач для загрузки всех доступных к использованию процессоров необходимо выполнить </a:t>
            </a:r>
            <a:r>
              <a:rPr lang="ru-RU" sz="2400" i="1" smtClean="0"/>
              <a:t>декомпозицию</a:t>
            </a:r>
            <a:r>
              <a:rPr lang="ru-RU" sz="2400" smtClean="0"/>
              <a:t> вычислений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xfrm>
            <a:off x="273050" y="115888"/>
            <a:ext cx="9432925" cy="822325"/>
          </a:xfrm>
          <a:noFill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b="1" smtClean="0"/>
              <a:t>Методика разработки параллельных алгоритмов…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5111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smtClean="0"/>
              <a:t>Масштабирование набора подзадач</a:t>
            </a:r>
          </a:p>
          <a:p>
            <a:r>
              <a:rPr lang="ru-RU" sz="2400" smtClean="0"/>
              <a:t>Список контрольных вопросов для оценки правильности этапа масштабирования:</a:t>
            </a:r>
          </a:p>
          <a:p>
            <a:pPr lvl="1"/>
            <a:r>
              <a:rPr lang="ru-RU" sz="2200" smtClean="0"/>
              <a:t>Не ухудшится ли локальность вычислений после масштабирования имеющегося набора подзадач?</a:t>
            </a:r>
          </a:p>
          <a:p>
            <a:pPr lvl="1"/>
            <a:r>
              <a:rPr lang="ru-RU" sz="2200" smtClean="0"/>
              <a:t>Имеют ли подзадачи после масштабирования одинаковую вычислительную и коммуникационную сложность?</a:t>
            </a:r>
          </a:p>
          <a:p>
            <a:pPr lvl="1"/>
            <a:r>
              <a:rPr lang="ru-RU" sz="2200" smtClean="0"/>
              <a:t>Соответствует ли количество задач числу имеющихся процессоров?</a:t>
            </a:r>
          </a:p>
          <a:p>
            <a:pPr lvl="1"/>
            <a:r>
              <a:rPr lang="ru-RU" sz="2200" smtClean="0"/>
              <a:t>Зависят ли параметрически правила масштабирования от количества процессоров? 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>
          <a:xfrm>
            <a:off x="273050" y="115888"/>
            <a:ext cx="9432925" cy="822325"/>
          </a:xfrm>
          <a:noFill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b="1" smtClean="0"/>
              <a:t>Методика разработки параллельных алгоритмов…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5111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smtClean="0"/>
              <a:t>Распределение подзадач между процессорами…</a:t>
            </a:r>
          </a:p>
          <a:p>
            <a:r>
              <a:rPr lang="ru-RU" sz="2400" smtClean="0"/>
              <a:t>Управление распределением нагрузки для процессоров возможно только для вычислительных систем с распределенной памятью. Для мультипроцессоров распределение вычислительной нагрузки между процессорами обычно выполняется операционной системой автоматически</a:t>
            </a:r>
          </a:p>
          <a:p>
            <a:r>
              <a:rPr lang="ru-RU" sz="2400" smtClean="0"/>
              <a:t>Этап распределения подзадач между процессорами является избыточным, если количество подзадач совпадает с числом имеющихся процессоров, а топология сети передачи данных вычислительной системы представляет собой полный граф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title"/>
          </p:nvPr>
        </p:nvSpPr>
        <p:spPr>
          <a:xfrm>
            <a:off x="273050" y="115888"/>
            <a:ext cx="9432925" cy="822325"/>
          </a:xfrm>
          <a:noFill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b="1" smtClean="0"/>
              <a:t>Методика разработки параллельных алгоритмов…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51117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smtClean="0"/>
              <a:t>Распределение подзадач между процессорами…</a:t>
            </a:r>
          </a:p>
          <a:p>
            <a:pPr>
              <a:lnSpc>
                <a:spcPct val="90000"/>
              </a:lnSpc>
            </a:pPr>
            <a:r>
              <a:rPr lang="ru-RU" sz="2400" i="1" smtClean="0"/>
              <a:t>Эффективность использования процессоров</a:t>
            </a:r>
            <a:r>
              <a:rPr lang="ru-RU" sz="2400" smtClean="0"/>
              <a:t> - относительная доля времени, в течение которого процессоры использовались для вычислений, связанных с решением исходной задачи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Пути достижения хороших показателей эффективности:</a:t>
            </a:r>
          </a:p>
          <a:p>
            <a:pPr lvl="1">
              <a:lnSpc>
                <a:spcPct val="90000"/>
              </a:lnSpc>
            </a:pPr>
            <a:r>
              <a:rPr lang="ru-RU" sz="2200" smtClean="0"/>
              <a:t>равномерное распределение вычислительной нагрузки между процессорами,</a:t>
            </a:r>
          </a:p>
          <a:p>
            <a:pPr lvl="1">
              <a:lnSpc>
                <a:spcPct val="90000"/>
              </a:lnSpc>
            </a:pPr>
            <a:r>
              <a:rPr lang="ru-RU" sz="2200" smtClean="0"/>
              <a:t>минимальное количество сообщений, передаваемых между процессорами. 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Оптимальное решение проблемы распределения подзадач между процессорами основывается на анализе информационной связности графа "подзадачи - сообщения"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>
          <a:xfrm>
            <a:off x="273050" y="115888"/>
            <a:ext cx="9432925" cy="822325"/>
          </a:xfrm>
          <a:noFill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b="1" smtClean="0"/>
              <a:t>Методика разработки параллельных алгоритмов…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51117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 b="1" smtClean="0"/>
              <a:t>Распределение подзадач между процессорами…</a:t>
            </a:r>
          </a:p>
          <a:p>
            <a:pPr>
              <a:lnSpc>
                <a:spcPct val="80000"/>
              </a:lnSpc>
            </a:pPr>
            <a:r>
              <a:rPr lang="ru-RU" sz="2000" i="1" smtClean="0"/>
              <a:t>Динамическое распределение</a:t>
            </a:r>
            <a:r>
              <a:rPr lang="ru-RU" sz="2000" smtClean="0"/>
              <a:t> вычислительной нагрузки необходимо в ситуациях, когда количество подзадач может изменяться в ходе вычислений.</a:t>
            </a:r>
          </a:p>
          <a:p>
            <a:pPr>
              <a:lnSpc>
                <a:spcPct val="80000"/>
              </a:lnSpc>
            </a:pPr>
            <a:r>
              <a:rPr lang="ru-RU" sz="2000" smtClean="0"/>
              <a:t>Одна из часто используемых схем - </a:t>
            </a:r>
            <a:r>
              <a:rPr lang="ru-RU" sz="2000" i="1" smtClean="0"/>
              <a:t>схема "менеджер - исполнитель"</a:t>
            </a:r>
            <a:r>
              <a:rPr lang="ru-RU" sz="2000" smtClean="0"/>
              <a:t> (</a:t>
            </a:r>
            <a:r>
              <a:rPr lang="en-US" sz="2000" i="1" smtClean="0"/>
              <a:t>manager</a:t>
            </a:r>
            <a:r>
              <a:rPr lang="ru-RU" sz="2000" i="1" smtClean="0"/>
              <a:t>-</a:t>
            </a:r>
            <a:r>
              <a:rPr lang="en-US" sz="2000" i="1" smtClean="0"/>
              <a:t>worker scheme</a:t>
            </a:r>
            <a:r>
              <a:rPr lang="ru-RU" sz="2000" smtClean="0"/>
              <a:t>)  </a:t>
            </a:r>
          </a:p>
          <a:p>
            <a:pPr lvl="1">
              <a:lnSpc>
                <a:spcPct val="80000"/>
              </a:lnSpc>
            </a:pPr>
            <a:r>
              <a:rPr lang="ru-RU" sz="1800" smtClean="0"/>
              <a:t>для управления распределением нагрузки в системе выделяется отдельный процессор-менеджер, которому доступна информация обо всех имеющихся подзадачах,</a:t>
            </a:r>
          </a:p>
          <a:p>
            <a:pPr lvl="1">
              <a:lnSpc>
                <a:spcPct val="80000"/>
              </a:lnSpc>
            </a:pPr>
            <a:r>
              <a:rPr lang="ru-RU" sz="1800" smtClean="0"/>
              <a:t>Остальные процессоры системы являются исполнителями, которые </a:t>
            </a:r>
            <a:br>
              <a:rPr lang="ru-RU" sz="1800" smtClean="0"/>
            </a:br>
            <a:r>
              <a:rPr lang="ru-RU" sz="1800" smtClean="0"/>
              <a:t>для получения вычислительной нагрузки обращаются к процессору-менеджеру. </a:t>
            </a:r>
          </a:p>
          <a:p>
            <a:pPr lvl="1">
              <a:lnSpc>
                <a:spcPct val="80000"/>
              </a:lnSpc>
            </a:pPr>
            <a:r>
              <a:rPr lang="ru-RU" sz="1800" smtClean="0"/>
              <a:t>Порождаемые в ходе вычислений новые подзадачи передаются обратно процессору-менеджеру и могут быть получены для решения при последующих обращениях процессоров-исполнителей, </a:t>
            </a:r>
          </a:p>
          <a:p>
            <a:pPr lvl="1">
              <a:lnSpc>
                <a:spcPct val="80000"/>
              </a:lnSpc>
            </a:pPr>
            <a:r>
              <a:rPr lang="ru-RU" sz="1800" smtClean="0"/>
              <a:t>Завершение вычислений происходит в момент, когда процессоры-исполнители завершили решение всех переданных им подзадач, а процессор-менеджер не имеет каких-либо вычислительных работ для выполнения.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>
          <a:xfrm>
            <a:off x="273050" y="115888"/>
            <a:ext cx="9432925" cy="822325"/>
          </a:xfrm>
          <a:noFill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ru-RU" b="1" smtClean="0"/>
              <a:t>Методика разработки параллельных алгоритмов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5111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smtClean="0"/>
              <a:t>Распределение подзадач между процессорами</a:t>
            </a:r>
          </a:p>
          <a:p>
            <a:r>
              <a:rPr lang="ru-RU" sz="2400" smtClean="0"/>
              <a:t>Перечень контрольных вопросов для проверки этапа распределения подзадач состоит в следующем:</a:t>
            </a:r>
          </a:p>
          <a:p>
            <a:pPr lvl="1"/>
            <a:r>
              <a:rPr lang="ru-RU" sz="2200" smtClean="0"/>
              <a:t>Не приводит ли распределение нескольких задач на один и тот же процессор к росту дополнительных вычислительных затрат?</a:t>
            </a:r>
          </a:p>
          <a:p>
            <a:pPr lvl="1"/>
            <a:r>
              <a:rPr lang="ru-RU" sz="2200" smtClean="0"/>
              <a:t>Существует ли необходимость динамической балансировки вычислений?</a:t>
            </a:r>
          </a:p>
          <a:p>
            <a:pPr lvl="1"/>
            <a:r>
              <a:rPr lang="ru-RU" sz="2200" smtClean="0"/>
              <a:t>Не является ли процессор-менеджер "узким" местом при использовании схемы "менеджер-исполнитель"?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31775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600" b="1" smtClean="0"/>
              <a:t>Пример применения методики: </a:t>
            </a:r>
            <a:r>
              <a:rPr lang="ru-RU" sz="2600" b="1" i="1" smtClean="0"/>
              <a:t>Гравитационная задача N тел…</a:t>
            </a:r>
            <a:r>
              <a:rPr lang="ru-RU" sz="2600" smtClean="0"/>
              <a:t> 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15400" cy="4968875"/>
          </a:xfrm>
          <a:noFill/>
        </p:spPr>
        <p:txBody>
          <a:bodyPr/>
          <a:lstStyle/>
          <a:p>
            <a:r>
              <a:rPr lang="ru-RU" sz="2400" b="1" i="1" smtClean="0"/>
              <a:t>Гравитационная задача </a:t>
            </a:r>
            <a:r>
              <a:rPr lang="en-US" sz="2400" b="1" i="1" smtClean="0"/>
              <a:t>N</a:t>
            </a:r>
            <a:r>
              <a:rPr lang="ru-RU" sz="2400" b="1" i="1" smtClean="0"/>
              <a:t> тел</a:t>
            </a:r>
            <a:r>
              <a:rPr lang="ru-RU" sz="2400" smtClean="0"/>
              <a:t> (или просто </a:t>
            </a:r>
            <a:r>
              <a:rPr lang="ru-RU" sz="2400" i="1" smtClean="0"/>
              <a:t>задача </a:t>
            </a:r>
            <a:r>
              <a:rPr lang="en-US" sz="2400" i="1" smtClean="0"/>
              <a:t>N</a:t>
            </a:r>
            <a:r>
              <a:rPr lang="ru-RU" sz="2400" i="1" smtClean="0"/>
              <a:t> тел</a:t>
            </a:r>
            <a:r>
              <a:rPr lang="ru-RU" sz="2400" smtClean="0"/>
              <a:t>), как и многие задачи в области физики, сводится к операциям обработки данных для каждой пары объектов имеющейся физической системы: </a:t>
            </a:r>
          </a:p>
          <a:p>
            <a:pPr lvl="1"/>
            <a:r>
              <a:rPr lang="ru-RU" sz="2000" smtClean="0"/>
              <a:t>Дано большое количество тел (планет, звезд и т.д.), для каждого из которых известна масса, начальное положение и скорость, </a:t>
            </a:r>
          </a:p>
          <a:p>
            <a:pPr lvl="1"/>
            <a:r>
              <a:rPr lang="ru-RU" sz="2000" smtClean="0"/>
              <a:t>Под действием гравитации положение тел меняется, </a:t>
            </a:r>
          </a:p>
          <a:p>
            <a:pPr lvl="1"/>
            <a:r>
              <a:rPr lang="ru-RU" sz="2000" smtClean="0"/>
              <a:t>Требуемое решение задачи состоит в моделировании динамики изменения системы </a:t>
            </a:r>
            <a:r>
              <a:rPr lang="en-US" sz="2000" i="1" smtClean="0"/>
              <a:t>N</a:t>
            </a:r>
            <a:r>
              <a:rPr lang="ru-RU" sz="2000" smtClean="0"/>
              <a:t>  тел на протяжении некоторого интервала времени.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25" name="Rectangle 8"/>
          <p:cNvSpPr>
            <a:spLocks noGrp="1" noChangeArrowheads="1"/>
          </p:cNvSpPr>
          <p:nvPr>
            <p:ph type="title"/>
          </p:nvPr>
        </p:nvSpPr>
        <p:spPr>
          <a:xfrm>
            <a:off x="415925" y="231775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600" b="1" smtClean="0"/>
              <a:t>Пример применения методики: </a:t>
            </a:r>
            <a:r>
              <a:rPr lang="ru-RU" sz="2600" b="1" i="1" smtClean="0"/>
              <a:t>Гравитационная задача N тел…</a:t>
            </a:r>
            <a:r>
              <a:rPr lang="ru-RU" sz="2600" smtClean="0"/>
              <a:t> 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052513"/>
            <a:ext cx="8915400" cy="4968875"/>
          </a:xfrm>
          <a:noFill/>
        </p:spPr>
        <p:txBody>
          <a:bodyPr/>
          <a:lstStyle/>
          <a:p>
            <a:r>
              <a:rPr lang="ru-RU" sz="2400" smtClean="0"/>
              <a:t>Для проведения моделирования интервал времени разбивается на временные отрезки небольшой длительности, на каждом шаге моделирования вычисляются силы, действующие на каждое тело, и обновляются скорости и положения тел</a:t>
            </a:r>
          </a:p>
          <a:p>
            <a:r>
              <a:rPr lang="ru-RU" sz="2400" smtClean="0"/>
              <a:t>Очевидный алгоритм решения задачи </a:t>
            </a:r>
            <a:r>
              <a:rPr lang="en-US" sz="2400" i="1" smtClean="0"/>
              <a:t>N</a:t>
            </a:r>
            <a:r>
              <a:rPr lang="ru-RU" sz="2400" smtClean="0"/>
              <a:t> тел состоит в рассмотрении на каждом шаге моделирования всех пар объектов физической системы и выполнении для каждой получаемой пары всех необходимых расчетов </a:t>
            </a:r>
          </a:p>
          <a:p>
            <a:r>
              <a:rPr lang="ru-RU" sz="2400" smtClean="0"/>
              <a:t>При таком подходе время выполнения одной итерации моделирования (</a:t>
            </a:r>
            <a:r>
              <a:rPr lang="el-GR" sz="2400" i="1" smtClean="0"/>
              <a:t>τ</a:t>
            </a:r>
            <a:r>
              <a:rPr lang="ru-RU" sz="2400" smtClean="0"/>
              <a:t> есть время перевычисления параметров одной пары тел): 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3224213" y="5737225"/>
          <a:ext cx="2520950" cy="500063"/>
        </p:xfrm>
        <a:graphic>
          <a:graphicData uri="http://schemas.openxmlformats.org/presentationml/2006/ole">
            <p:oleObj spid="_x0000_s7170" name="Формула" r:id="rId3" imgW="1104421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title"/>
          </p:nvPr>
        </p:nvSpPr>
        <p:spPr>
          <a:xfrm>
            <a:off x="415925" y="231775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600" b="1" smtClean="0"/>
              <a:t>Пример применения методики: </a:t>
            </a:r>
            <a:r>
              <a:rPr lang="ru-RU" sz="2600" b="1" i="1" smtClean="0"/>
              <a:t>Гравитационная задача N тел…</a:t>
            </a:r>
            <a:r>
              <a:rPr lang="ru-RU" sz="2600" smtClean="0"/>
              <a:t> 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15400" cy="4968875"/>
          </a:xfrm>
          <a:noFill/>
        </p:spPr>
        <p:txBody>
          <a:bodyPr/>
          <a:lstStyle/>
          <a:p>
            <a:r>
              <a:rPr lang="ru-RU" sz="2600" b="1" smtClean="0"/>
              <a:t>Разделение вычислений на независимые части</a:t>
            </a:r>
          </a:p>
          <a:p>
            <a:pPr lvl="1"/>
            <a:r>
              <a:rPr lang="ru-RU" sz="2200" i="1" smtClean="0"/>
              <a:t>Базовая подзадача  </a:t>
            </a:r>
            <a:r>
              <a:rPr lang="ru-RU" sz="2200" smtClean="0"/>
              <a:t>- весь набор вычислений, связанных с обработкой данных одного какого-либо тела физической системы</a:t>
            </a:r>
          </a:p>
          <a:p>
            <a:r>
              <a:rPr lang="ru-RU" sz="2600" b="1" smtClean="0"/>
              <a:t>Выделение информационных зависимостей</a:t>
            </a:r>
          </a:p>
          <a:p>
            <a:pPr lvl="1"/>
            <a:r>
              <a:rPr lang="ru-RU" sz="2200" smtClean="0"/>
              <a:t>Выполнение вычислений в подзадаче возможно только в случае, когда имеются данные обо всех телах физической системы, </a:t>
            </a:r>
          </a:p>
          <a:p>
            <a:pPr lvl="1"/>
            <a:r>
              <a:rPr lang="ru-RU" sz="2200" smtClean="0"/>
              <a:t>Перед началом каждой итерации моделирования каждая подзадача должна получить все необходимые сведения от всех других подзадач системы, </a:t>
            </a:r>
          </a:p>
          <a:p>
            <a:pPr lvl="1"/>
            <a:r>
              <a:rPr lang="ru-RU" sz="2200" smtClean="0"/>
              <a:t>Такая процедура передачи данных именуется </a:t>
            </a:r>
            <a:r>
              <a:rPr lang="ru-RU" sz="2200" i="1" smtClean="0"/>
              <a:t>операцией обобщенного сбора данных</a:t>
            </a:r>
            <a:r>
              <a:rPr lang="ru-RU" sz="2200" smtClean="0"/>
              <a:t> (</a:t>
            </a:r>
            <a:r>
              <a:rPr lang="en-US" sz="2200" i="1" smtClean="0"/>
              <a:t>multi</a:t>
            </a:r>
            <a:r>
              <a:rPr lang="ru-RU" sz="2200" i="1" smtClean="0"/>
              <a:t>-</a:t>
            </a:r>
            <a:r>
              <a:rPr lang="en-US" sz="2200" i="1" smtClean="0"/>
              <a:t>node gather or all gather</a:t>
            </a:r>
            <a:r>
              <a:rPr lang="ru-RU" sz="2200" smtClean="0"/>
              <a:t>). 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3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Введение…</a:t>
            </a:r>
          </a:p>
        </p:txBody>
      </p:sp>
      <p:sp>
        <p:nvSpPr>
          <p:cNvPr id="16390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Для определения эффективных способов организации параллельных вычислений необходимо: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Выполнить анализ имеющихся вычислительных схем и осуществить их разделение (</a:t>
            </a:r>
            <a:r>
              <a:rPr lang="ru-RU" i="1" smtClean="0"/>
              <a:t>декомпозицию</a:t>
            </a:r>
            <a:r>
              <a:rPr lang="ru-RU" smtClean="0"/>
              <a:t>) на части (</a:t>
            </a:r>
            <a:r>
              <a:rPr lang="ru-RU" i="1" smtClean="0"/>
              <a:t>подзадачи</a:t>
            </a:r>
            <a:r>
              <a:rPr lang="ru-RU" smtClean="0"/>
              <a:t>), которые могут быть реализованы независимо друг от друга,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Выделить для набора подзадач </a:t>
            </a:r>
            <a:r>
              <a:rPr lang="ru-RU" i="1" smtClean="0"/>
              <a:t>информационные взаимодействия</a:t>
            </a:r>
            <a:r>
              <a:rPr lang="ru-RU" smtClean="0"/>
              <a:t>,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mtClean="0"/>
              <a:t>Определить необходимую (или доступную) для решения задачи </a:t>
            </a:r>
            <a:r>
              <a:rPr lang="ru-RU" i="1" smtClean="0"/>
              <a:t>вычислительную систему</a:t>
            </a:r>
            <a:r>
              <a:rPr lang="ru-RU" smtClean="0"/>
              <a:t> и выполнить </a:t>
            </a:r>
            <a:r>
              <a:rPr lang="ru-RU" i="1" smtClean="0"/>
              <a:t>распределение</a:t>
            </a:r>
            <a:r>
              <a:rPr lang="ru-RU" smtClean="0"/>
              <a:t> имеющего набора подзадач между процессорами системы.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title"/>
          </p:nvPr>
        </p:nvSpPr>
        <p:spPr>
          <a:xfrm>
            <a:off x="415925" y="231775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600" b="1" smtClean="0"/>
              <a:t>Пример применения методики: </a:t>
            </a:r>
            <a:r>
              <a:rPr lang="ru-RU" sz="2600" b="1" i="1" smtClean="0"/>
              <a:t>Гравитационная задача N тел…</a:t>
            </a:r>
            <a:r>
              <a:rPr lang="ru-RU" sz="2600" smtClean="0"/>
              <a:t> 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73050" y="1196975"/>
            <a:ext cx="9410700" cy="5111750"/>
          </a:xfrm>
          <a:noFill/>
        </p:spPr>
        <p:txBody>
          <a:bodyPr/>
          <a:lstStyle/>
          <a:p>
            <a:r>
              <a:rPr lang="ru-RU" sz="2400" b="1" smtClean="0"/>
              <a:t>Выделение информационных зависимостей. Операция обобщенного сбора данных.</a:t>
            </a:r>
          </a:p>
          <a:p>
            <a:pPr lvl="1"/>
            <a:r>
              <a:rPr lang="ru-RU" sz="2000" b="1" u="sng" smtClean="0"/>
              <a:t>Метод 1</a:t>
            </a:r>
            <a:r>
              <a:rPr lang="ru-RU" sz="2000" smtClean="0"/>
              <a:t>: Обмен данными осуществляется в ходе последовательности шагов, на каждом из которых все имеющиеся подзадачи разбиваются попарно и обмен данными осуществляется между подзадачами образовавшихся пар (</a:t>
            </a:r>
            <a:r>
              <a:rPr lang="en-US" sz="2000" i="1" smtClean="0"/>
              <a:t>N</a:t>
            </a:r>
            <a:r>
              <a:rPr lang="ru-RU" sz="2000" i="1" smtClean="0"/>
              <a:t>-</a:t>
            </a:r>
            <a:r>
              <a:rPr lang="en-US" sz="2000" i="1" smtClean="0"/>
              <a:t>1</a:t>
            </a:r>
            <a:r>
              <a:rPr lang="en-US" sz="2000" smtClean="0"/>
              <a:t> </a:t>
            </a:r>
            <a:r>
              <a:rPr lang="ru-RU" sz="2000" smtClean="0"/>
              <a:t>итерация).</a:t>
            </a:r>
            <a:r>
              <a:rPr lang="ru-RU" sz="1800" smtClean="0"/>
              <a:t> </a:t>
            </a:r>
          </a:p>
          <a:p>
            <a:pPr lvl="1"/>
            <a:r>
              <a:rPr lang="ru-RU" sz="2000" b="1" u="sng" smtClean="0"/>
              <a:t>Метод 2</a:t>
            </a:r>
            <a:r>
              <a:rPr lang="ru-RU" sz="2000" smtClean="0"/>
              <a:t>: Первый шаг метода выполняется точно также, как в методе 1 - после выполнения этого шага подзадачи будут содержать свои данные и данные подзадач, с которыми они образовывали пары. Как результат, на втором шаге пары подзадач могут быть образованы для обмена данными сразу о двух телах физической системы. После завершения второго шага каждая подзадача будет содержать сведения о четырех телах системы и т.д. Тем самым, общее количество шагов для выполнения всех требуемых обменов является равным </a:t>
            </a:r>
            <a:r>
              <a:rPr lang="en-US" sz="2000" i="1" smtClean="0"/>
              <a:t>log</a:t>
            </a:r>
            <a:r>
              <a:rPr lang="ru-RU" sz="2000" i="1" baseline="-25000" smtClean="0"/>
              <a:t>2</a:t>
            </a:r>
            <a:r>
              <a:rPr lang="en-US" sz="2000" i="1" smtClean="0"/>
              <a:t>N</a:t>
            </a:r>
            <a:r>
              <a:rPr lang="ru-RU" sz="2000" smtClean="0"/>
              <a:t>. 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6" name="Rectangle 7"/>
          <p:cNvSpPr>
            <a:spLocks noGrp="1" noChangeArrowheads="1"/>
          </p:cNvSpPr>
          <p:nvPr>
            <p:ph type="title"/>
          </p:nvPr>
        </p:nvSpPr>
        <p:spPr>
          <a:xfrm>
            <a:off x="415925" y="231775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600" b="1" smtClean="0"/>
              <a:t>Пример применения методики: </a:t>
            </a:r>
            <a:r>
              <a:rPr lang="ru-RU" sz="2600" b="1" i="1" smtClean="0"/>
              <a:t>Гравитационная задача N тел…</a:t>
            </a:r>
            <a:r>
              <a:rPr lang="ru-RU" sz="2600" smtClean="0"/>
              <a:t> 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15400" cy="51117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b="1" smtClean="0"/>
              <a:t>Масштабирование и распределение подзадач по процессорам</a:t>
            </a:r>
            <a:r>
              <a:rPr lang="ru-RU" sz="24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ru-RU" sz="2200" smtClean="0"/>
              <a:t>Если число тел физической системы </a:t>
            </a:r>
            <a:r>
              <a:rPr lang="en-US" sz="2200" i="1" smtClean="0"/>
              <a:t>N</a:t>
            </a:r>
            <a:r>
              <a:rPr lang="ru-RU" sz="2200" smtClean="0"/>
              <a:t> значительно превышает количество процессоров </a:t>
            </a:r>
            <a:r>
              <a:rPr lang="en-US" sz="2200" i="1" smtClean="0"/>
              <a:t>p</a:t>
            </a:r>
            <a:r>
              <a:rPr lang="ru-RU" sz="2200" smtClean="0"/>
              <a:t>, рассмотренные ранее подзадачи следует укрупнить, объединив в рамках одной подзадачи вычисления для группы (</a:t>
            </a:r>
            <a:r>
              <a:rPr lang="en-US" sz="2200" i="1" smtClean="0"/>
              <a:t>N</a:t>
            </a:r>
            <a:r>
              <a:rPr lang="ru-RU" sz="2200" i="1" smtClean="0"/>
              <a:t>/</a:t>
            </a:r>
            <a:r>
              <a:rPr lang="en-US" sz="2200" i="1" smtClean="0"/>
              <a:t>p</a:t>
            </a:r>
            <a:r>
              <a:rPr lang="ru-RU" sz="2200" smtClean="0"/>
              <a:t>) тел, </a:t>
            </a:r>
          </a:p>
          <a:p>
            <a:pPr lvl="1">
              <a:lnSpc>
                <a:spcPct val="90000"/>
              </a:lnSpc>
            </a:pPr>
            <a:r>
              <a:rPr lang="ru-RU" sz="2200" smtClean="0"/>
              <a:t>После проведения подобной агрегации число подзадач и количество процессоров будет совпадать, </a:t>
            </a:r>
          </a:p>
          <a:p>
            <a:pPr lvl="1">
              <a:lnSpc>
                <a:spcPct val="90000"/>
              </a:lnSpc>
            </a:pPr>
            <a:r>
              <a:rPr lang="ru-RU" sz="2200" smtClean="0"/>
              <a:t>При распределении подзадач между процессорами необходимо обеспечить наличие прямых коммуникационных линий между процессорами с подзадачами, между которыми имеются информационные обмены при выполнении операции сбора данных 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252" name="Rectangle 11"/>
          <p:cNvSpPr>
            <a:spLocks noGrp="1" noChangeArrowheads="1"/>
          </p:cNvSpPr>
          <p:nvPr>
            <p:ph type="title"/>
          </p:nvPr>
        </p:nvSpPr>
        <p:spPr>
          <a:xfrm>
            <a:off x="415925" y="231775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600" b="1" smtClean="0"/>
              <a:t>Пример применения методики: </a:t>
            </a:r>
            <a:r>
              <a:rPr lang="ru-RU" sz="2600" b="1" i="1" smtClean="0"/>
              <a:t>Гравитационная задача N тел…</a:t>
            </a:r>
            <a:r>
              <a:rPr lang="ru-RU" sz="2600" smtClean="0"/>
              <a:t> </a:t>
            </a:r>
          </a:p>
        </p:txBody>
      </p:sp>
      <p:sp>
        <p:nvSpPr>
          <p:cNvPr id="819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15400" cy="51117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b="1" smtClean="0"/>
              <a:t>Анализ эффективности параллельных вычислений…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Предложенные варианты отличаются только методами выполнения информационных обменов и для сравнения подходов достаточно определить длительность операции обобщенного сбора данных. Используем для оценки времени передачи сообщений модель, предложенную Хокни,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Длительность выполнения операции сбора данных для первого метода реализации может быть выражена как:</a:t>
            </a:r>
          </a:p>
          <a:p>
            <a:pPr lvl="1">
              <a:lnSpc>
                <a:spcPct val="90000"/>
              </a:lnSpc>
            </a:pPr>
            <a:endParaRPr lang="ru-RU" sz="2000" smtClean="0"/>
          </a:p>
          <a:p>
            <a:pPr lvl="1">
              <a:lnSpc>
                <a:spcPct val="90000"/>
              </a:lnSpc>
            </a:pPr>
            <a:endParaRPr lang="ru-RU" sz="2000" smtClean="0"/>
          </a:p>
          <a:p>
            <a:pPr lvl="1">
              <a:lnSpc>
                <a:spcPct val="90000"/>
              </a:lnSpc>
            </a:pPr>
            <a:r>
              <a:rPr lang="ru-RU" sz="2000" smtClean="0"/>
              <a:t>При использовании второго метода информационного обмена для итерации с номером </a:t>
            </a:r>
            <a:r>
              <a:rPr lang="en-US" sz="2000" i="1" smtClean="0"/>
              <a:t>i</a:t>
            </a:r>
            <a:r>
              <a:rPr lang="ru-RU" sz="2000" smtClean="0"/>
              <a:t> объем сообщений оценивается как </a:t>
            </a:r>
            <a:br>
              <a:rPr lang="ru-RU" sz="2000" smtClean="0"/>
            </a:br>
            <a:r>
              <a:rPr lang="ru-RU" sz="2000" smtClean="0"/>
              <a:t>2</a:t>
            </a:r>
            <a:r>
              <a:rPr lang="en-US" sz="2000" baseline="30000" smtClean="0"/>
              <a:t>i</a:t>
            </a:r>
            <a:r>
              <a:rPr lang="ru-RU" sz="2000" baseline="30000" smtClean="0"/>
              <a:t>-1</a:t>
            </a:r>
            <a:r>
              <a:rPr lang="ru-RU" sz="2000" smtClean="0"/>
              <a:t>(</a:t>
            </a:r>
            <a:r>
              <a:rPr lang="en-US" sz="2000" i="1" smtClean="0"/>
              <a:t>Nm</a:t>
            </a:r>
            <a:r>
              <a:rPr lang="ru-RU" sz="2000" i="1" smtClean="0"/>
              <a:t>/</a:t>
            </a:r>
            <a:r>
              <a:rPr lang="en-US" sz="2000" i="1" smtClean="0"/>
              <a:t>p</a:t>
            </a:r>
            <a:r>
              <a:rPr lang="ru-RU" sz="2000" smtClean="0"/>
              <a:t>). Тем самым, длительность выполнения операции сбора данных в этом случае является равной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2216150" y="3644900"/>
          <a:ext cx="4897438" cy="588963"/>
        </p:xfrm>
        <a:graphic>
          <a:graphicData uri="http://schemas.openxmlformats.org/presentationml/2006/ole">
            <p:oleObj spid="_x0000_s8194" name="Формула" r:id="rId3" imgW="1981200" imgH="241300" progId="Equation.3">
              <p:embed/>
            </p:oleObj>
          </a:graphicData>
        </a:graphic>
      </p:graphicFrame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32051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1497013" y="5373688"/>
          <a:ext cx="7416800" cy="927100"/>
        </p:xfrm>
        <a:graphic>
          <a:graphicData uri="http://schemas.openxmlformats.org/presentationml/2006/ole">
            <p:oleObj spid="_x0000_s8195" name="Формула" r:id="rId4" imgW="3581400" imgH="444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22" name="Rectangle 9"/>
          <p:cNvSpPr>
            <a:spLocks noGrp="1" noChangeArrowheads="1"/>
          </p:cNvSpPr>
          <p:nvPr>
            <p:ph type="title"/>
          </p:nvPr>
        </p:nvSpPr>
        <p:spPr>
          <a:xfrm>
            <a:off x="415925" y="231775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600" b="1" smtClean="0"/>
              <a:t>Пример применения методики: </a:t>
            </a:r>
            <a:r>
              <a:rPr lang="ru-RU" sz="2600" b="1" i="1" smtClean="0"/>
              <a:t>Гравитационная задача N тел</a:t>
            </a:r>
            <a:r>
              <a:rPr lang="ru-RU" sz="2600" smtClean="0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15400" cy="51117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b="1" smtClean="0"/>
              <a:t>Анализ эффективности параллельных вычислений</a:t>
            </a:r>
          </a:p>
          <a:p>
            <a:pPr>
              <a:buFont typeface="Wingdings" pitchFamily="2" charset="2"/>
              <a:buNone/>
            </a:pPr>
            <a:r>
              <a:rPr lang="ru-RU" sz="2200" smtClean="0"/>
              <a:t>         Сравнение полученных выражений показывает, что второй разработанный способ параллельных вычислений имеет существенно более высокую эффективность, несет меньшие коммуникационные затраты и допускает лучшую масштабируемость при увеличении количества используемых процессоров</a:t>
            </a:r>
            <a:r>
              <a:rPr lang="en-US" sz="2200" smtClean="0"/>
              <a:t> </a:t>
            </a:r>
            <a:endParaRPr lang="ru-RU" sz="22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32051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Заключение…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ct val="20000"/>
              </a:spcAft>
              <a:defRPr/>
            </a:pPr>
            <a:r>
              <a:rPr lang="ru-RU" sz="2400" smtClean="0"/>
              <a:t>Определены основные требования к разрабатываемым алгоритмов параллельных вычислений:</a:t>
            </a:r>
          </a:p>
          <a:p>
            <a:pPr lvl="1" fontAlgn="auto">
              <a:spcAft>
                <a:spcPct val="20000"/>
              </a:spcAft>
              <a:defRPr/>
            </a:pPr>
            <a:r>
              <a:rPr lang="ru-RU" sz="2200" smtClean="0"/>
              <a:t>Достижение равномерной загрузки процессоров, </a:t>
            </a:r>
          </a:p>
          <a:p>
            <a:pPr lvl="1" fontAlgn="auto">
              <a:spcAft>
                <a:spcPct val="20000"/>
              </a:spcAft>
              <a:defRPr/>
            </a:pPr>
            <a:r>
              <a:rPr lang="ru-RU" sz="2200" smtClean="0"/>
              <a:t>Обеспечение низкого уровня информационного  взаимодействия отдельных подзадач</a:t>
            </a:r>
            <a:r>
              <a:rPr lang="ru-RU" sz="2000" smtClean="0"/>
              <a:t> </a:t>
            </a:r>
          </a:p>
          <a:p>
            <a:pPr fontAlgn="auto">
              <a:spcAft>
                <a:spcPct val="20000"/>
              </a:spcAft>
              <a:defRPr/>
            </a:pPr>
            <a:r>
              <a:rPr lang="ru-RU" sz="2400" smtClean="0"/>
              <a:t>Представлены две модели для описания параллельных алгоритмов и программ: </a:t>
            </a:r>
          </a:p>
          <a:p>
            <a:pPr lvl="1" fontAlgn="auto">
              <a:spcAft>
                <a:spcPct val="20000"/>
              </a:spcAft>
              <a:defRPr/>
            </a:pPr>
            <a:r>
              <a:rPr lang="ru-RU" sz="2200" smtClean="0"/>
              <a:t>Модель "подзадачи-сообщения" для использования на стадии проектирования параллельных алгоритмов, </a:t>
            </a:r>
          </a:p>
          <a:p>
            <a:pPr lvl="1" fontAlgn="auto">
              <a:spcAft>
                <a:spcPct val="20000"/>
              </a:spcAft>
              <a:defRPr/>
            </a:pPr>
            <a:r>
              <a:rPr lang="ru-RU" sz="2200" smtClean="0"/>
              <a:t>Модель "процессы-каналы" для применения на стадии разработки параллельных программ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Заключение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ru-RU" sz="2400" smtClean="0"/>
              <a:t>Рассмотрена методика разработки параллельных алгоритмов, которая включает этапы: </a:t>
            </a:r>
          </a:p>
          <a:p>
            <a:pPr lvl="1">
              <a:spcAft>
                <a:spcPct val="20000"/>
              </a:spcAft>
            </a:pPr>
            <a:r>
              <a:rPr lang="ru-RU" sz="2200" smtClean="0"/>
              <a:t>Разделение вычислений на независимые части,</a:t>
            </a:r>
          </a:p>
          <a:p>
            <a:pPr lvl="1">
              <a:spcAft>
                <a:spcPct val="20000"/>
              </a:spcAft>
            </a:pPr>
            <a:r>
              <a:rPr lang="ru-RU" sz="2200" smtClean="0"/>
              <a:t>Выделение информационных зависимостей,</a:t>
            </a:r>
          </a:p>
          <a:p>
            <a:pPr lvl="1">
              <a:spcAft>
                <a:spcPct val="20000"/>
              </a:spcAft>
            </a:pPr>
            <a:r>
              <a:rPr lang="ru-RU" sz="2200" smtClean="0"/>
              <a:t>Масштабирование имеющегося набора подзадач,</a:t>
            </a:r>
          </a:p>
          <a:p>
            <a:pPr lvl="1">
              <a:spcAft>
                <a:spcPct val="20000"/>
              </a:spcAft>
            </a:pPr>
            <a:r>
              <a:rPr lang="ru-RU" sz="2200" smtClean="0"/>
              <a:t>Распределение подзадач между процессорами</a:t>
            </a:r>
            <a:r>
              <a:rPr lang="ru-RU" sz="2000" smtClean="0"/>
              <a:t> </a:t>
            </a:r>
          </a:p>
          <a:p>
            <a:pPr>
              <a:spcAft>
                <a:spcPct val="20000"/>
              </a:spcAft>
            </a:pPr>
            <a:r>
              <a:rPr lang="ru-RU" sz="2400" smtClean="0"/>
              <a:t>Приведен пример использования методики разработки параллельных алгоритмов для параллельного решения гравитационной задачи </a:t>
            </a:r>
            <a:r>
              <a:rPr lang="en-US" sz="2400" i="1" smtClean="0"/>
              <a:t>N</a:t>
            </a:r>
            <a:r>
              <a:rPr lang="ru-RU" sz="2400" smtClean="0"/>
              <a:t> тел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Вопросы для обсуждения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ru-RU" sz="2400" smtClean="0"/>
              <a:t>В чем состоят исходные предположения для возможности применения рассмотренной в разделе методики разработки параллельных алгоритмов?</a:t>
            </a:r>
          </a:p>
          <a:p>
            <a:pPr marL="533400" indent="-533400"/>
            <a:r>
              <a:rPr lang="ru-RU" sz="2400" smtClean="0"/>
              <a:t>Каковы основные этапы проектирования и разработки методов параллельных вычислений?</a:t>
            </a:r>
          </a:p>
          <a:p>
            <a:pPr marL="533400" indent="-533400"/>
            <a:r>
              <a:rPr lang="ru-RU" sz="2400" smtClean="0"/>
              <a:t>Какие основные требования должны быть обеспечены при разработке параллельных алгоритмов?</a:t>
            </a:r>
          </a:p>
          <a:p>
            <a:pPr marL="533400" indent="-533400"/>
            <a:r>
              <a:rPr lang="ru-RU" sz="2400" smtClean="0"/>
              <a:t>Какой метод параллельных вычислений был разработан для решения гравитационной задачи </a:t>
            </a:r>
            <a:r>
              <a:rPr lang="en-US" sz="2400" i="1" smtClean="0"/>
              <a:t>N</a:t>
            </a:r>
            <a:r>
              <a:rPr lang="ru-RU" sz="2400" smtClean="0"/>
              <a:t> тел?</a:t>
            </a:r>
          </a:p>
          <a:p>
            <a:pPr marL="533400" indent="-533400"/>
            <a:r>
              <a:rPr lang="ru-RU" sz="2400" smtClean="0"/>
              <a:t>Какой способ выполнения операции обобщенного сбора данных в задаче </a:t>
            </a:r>
            <a:r>
              <a:rPr lang="en-US" sz="2400" i="1" smtClean="0"/>
              <a:t>N</a:t>
            </a:r>
            <a:r>
              <a:rPr lang="ru-RU" sz="2400" smtClean="0"/>
              <a:t> тел является более эффективным?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Темы заданий для самостоятельной работы...</a:t>
            </a:r>
          </a:p>
        </p:txBody>
      </p:sp>
      <p:sp>
        <p:nvSpPr>
          <p:cNvPr id="9221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/>
          <a:lstStyle/>
          <a:p>
            <a:pPr marL="355600" indent="-355600">
              <a:lnSpc>
                <a:spcPct val="90000"/>
              </a:lnSpc>
            </a:pPr>
            <a:r>
              <a:rPr lang="ru-RU" sz="2400" smtClean="0"/>
              <a:t>Разработайте схему параллельных вычислений, используя рассмотренную в разделе методику:</a:t>
            </a:r>
          </a:p>
          <a:p>
            <a:pPr marL="804863" lvl="1" indent="-269875">
              <a:lnSpc>
                <a:spcPct val="90000"/>
              </a:lnSpc>
            </a:pPr>
            <a:r>
              <a:rPr lang="ru-RU" sz="2000" smtClean="0"/>
              <a:t>для задачи поиска максимального значения среди минимальных элементов строк матрицы (такая задача имеет место для решения матричных игр)</a:t>
            </a:r>
          </a:p>
          <a:p>
            <a:pPr marL="804863" lvl="1" indent="-269875">
              <a:lnSpc>
                <a:spcPct val="90000"/>
              </a:lnSpc>
              <a:buFontTx/>
              <a:buNone/>
            </a:pPr>
            <a:endParaRPr lang="ru-RU" sz="2000" smtClean="0"/>
          </a:p>
          <a:p>
            <a:pPr marL="804863" lvl="1" indent="-269875">
              <a:lnSpc>
                <a:spcPct val="90000"/>
              </a:lnSpc>
              <a:buFontTx/>
              <a:buNone/>
            </a:pPr>
            <a:r>
              <a:rPr lang="ru-RU" sz="2000" smtClean="0"/>
              <a:t>	</a:t>
            </a:r>
          </a:p>
          <a:p>
            <a:pPr marL="804863" lvl="1" indent="-269875">
              <a:lnSpc>
                <a:spcPct val="90000"/>
              </a:lnSpc>
              <a:buFontTx/>
              <a:buNone/>
            </a:pPr>
            <a:r>
              <a:rPr lang="ru-RU" sz="2000" smtClean="0"/>
              <a:t>	(обратите особое внимание на ситуацию, когда число процессоров превышает порядок матрицы, т.е. </a:t>
            </a:r>
            <a:r>
              <a:rPr lang="en-US" sz="2000" i="1" smtClean="0"/>
              <a:t>p</a:t>
            </a:r>
            <a:r>
              <a:rPr lang="ru-RU" sz="2000" i="1" smtClean="0"/>
              <a:t>&gt;</a:t>
            </a:r>
            <a:r>
              <a:rPr lang="en-US" sz="2000" i="1" smtClean="0"/>
              <a:t>N</a:t>
            </a:r>
            <a:r>
              <a:rPr lang="ru-RU" sz="2000" smtClean="0"/>
              <a:t>),</a:t>
            </a:r>
          </a:p>
          <a:p>
            <a:pPr marL="804863" lvl="1" indent="-269875">
              <a:lnSpc>
                <a:spcPct val="90000"/>
              </a:lnSpc>
            </a:pPr>
            <a:r>
              <a:rPr lang="ru-RU" sz="2000" smtClean="0"/>
              <a:t>для задачи вычисления определенного интеграла с использованием метода прямоугольников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32956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3440113" y="2825750"/>
          <a:ext cx="2303462" cy="603250"/>
        </p:xfrm>
        <a:graphic>
          <a:graphicData uri="http://schemas.openxmlformats.org/presentationml/2006/ole">
            <p:oleObj spid="_x0000_s9218" name="Формула" r:id="rId3" imgW="1015559" imgH="266584" progId="Equation.3">
              <p:embed/>
            </p:oleObj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31956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1857375" y="4797425"/>
          <a:ext cx="7180263" cy="1022350"/>
        </p:xfrm>
        <a:graphic>
          <a:graphicData uri="http://schemas.openxmlformats.org/presentationml/2006/ole">
            <p:oleObj spid="_x0000_s9219" name="Формула" r:id="rId4" imgW="33526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205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Темы заданий для самостоятельной работы</a:t>
            </a:r>
          </a:p>
        </p:txBody>
      </p:sp>
      <p:sp>
        <p:nvSpPr>
          <p:cNvPr id="43011" name="Rectangle 2051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/>
          <a:lstStyle/>
          <a:p>
            <a:pPr marL="533400" indent="-533400"/>
            <a:r>
              <a:rPr lang="ru-RU" sz="2400" smtClean="0"/>
              <a:t>Выполните реализацию рассмотренных способов выполнения обобщенной операции сбора данных в задаче </a:t>
            </a:r>
            <a:r>
              <a:rPr lang="en-US" sz="2400" i="1" smtClean="0"/>
              <a:t>N</a:t>
            </a:r>
            <a:r>
              <a:rPr lang="ru-RU" sz="2400" smtClean="0"/>
              <a:t> тел и сравните время их выполнения. Сопоставьте получаемые временные характеристики с имеющими теоретическими оценками. Выполните сравнение со временем выполнения функции </a:t>
            </a:r>
            <a:r>
              <a:rPr lang="en-US" sz="2400" smtClean="0"/>
              <a:t>MPI</a:t>
            </a:r>
            <a:r>
              <a:rPr lang="ru-RU" sz="2400" smtClean="0"/>
              <a:t>_</a:t>
            </a:r>
            <a:r>
              <a:rPr lang="en-US" sz="2400" smtClean="0"/>
              <a:t>Allgather</a:t>
            </a:r>
            <a:r>
              <a:rPr lang="ru-RU" sz="2400" smtClean="0"/>
              <a:t> библиотеки </a:t>
            </a:r>
            <a:r>
              <a:rPr lang="en-US" sz="2400" smtClean="0"/>
              <a:t>MPI</a:t>
            </a: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Литература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80000"/>
              </a:lnSpc>
            </a:pPr>
            <a:r>
              <a:rPr lang="ru-RU" sz="2400" b="1" smtClean="0"/>
              <a:t>Гергель В.П. </a:t>
            </a:r>
            <a:r>
              <a:rPr lang="ru-RU" sz="2400" smtClean="0"/>
              <a:t>(2007). Теория и практика параллельных вычислений. – М.: Интернет-Университет, БИНОМ. Лаборатория знаний.</a:t>
            </a:r>
            <a:endParaRPr lang="ru-RU" sz="2400" b="1" smtClean="0"/>
          </a:p>
          <a:p>
            <a:pPr marL="273050" indent="-273050">
              <a:lnSpc>
                <a:spcPct val="80000"/>
              </a:lnSpc>
            </a:pPr>
            <a:r>
              <a:rPr lang="en-US" sz="2400" b="1" smtClean="0"/>
              <a:t>Andrews</a:t>
            </a:r>
            <a:r>
              <a:rPr lang="en-US" sz="2400" smtClean="0"/>
              <a:t>, G. R. (2000). Foundations of Multithreaded, Parallel, and Distributed Programming.. – Reading, MA: Addison-Wesley (</a:t>
            </a:r>
            <a:r>
              <a:rPr lang="ru-RU" sz="2400" smtClean="0"/>
              <a:t>русский</a:t>
            </a:r>
            <a:r>
              <a:rPr lang="en-US" sz="2400" smtClean="0"/>
              <a:t> </a:t>
            </a:r>
            <a:r>
              <a:rPr lang="ru-RU" sz="2400" smtClean="0"/>
              <a:t>перевод</a:t>
            </a:r>
            <a:r>
              <a:rPr lang="en-US" sz="2400" smtClean="0"/>
              <a:t> </a:t>
            </a:r>
            <a:r>
              <a:rPr lang="ru-RU" sz="2400" smtClean="0"/>
              <a:t>Эндрюс</a:t>
            </a:r>
            <a:r>
              <a:rPr lang="en-US" sz="2400" smtClean="0"/>
              <a:t> </a:t>
            </a:r>
            <a:r>
              <a:rPr lang="ru-RU" sz="2400" smtClean="0"/>
              <a:t>Г</a:t>
            </a:r>
            <a:r>
              <a:rPr lang="en-US" sz="2400" smtClean="0"/>
              <a:t>.</a:t>
            </a:r>
            <a:r>
              <a:rPr lang="ru-RU" sz="2400" smtClean="0"/>
              <a:t>Р</a:t>
            </a:r>
            <a:r>
              <a:rPr lang="en-US" sz="2400" smtClean="0"/>
              <a:t>. </a:t>
            </a:r>
            <a:r>
              <a:rPr lang="ru-RU" sz="2400" smtClean="0"/>
              <a:t>Основы</a:t>
            </a:r>
            <a:r>
              <a:rPr lang="en-US" sz="2400" smtClean="0"/>
              <a:t> </a:t>
            </a:r>
            <a:r>
              <a:rPr lang="ru-RU" sz="2400" smtClean="0"/>
              <a:t>многопоточного</a:t>
            </a:r>
            <a:r>
              <a:rPr lang="en-US" sz="2400" smtClean="0"/>
              <a:t>, </a:t>
            </a:r>
            <a:r>
              <a:rPr lang="ru-RU" sz="2400" smtClean="0"/>
              <a:t>параллельного</a:t>
            </a:r>
            <a:r>
              <a:rPr lang="en-US" sz="2400" smtClean="0"/>
              <a:t> </a:t>
            </a:r>
            <a:r>
              <a:rPr lang="ru-RU" sz="2400" smtClean="0"/>
              <a:t>и</a:t>
            </a:r>
            <a:r>
              <a:rPr lang="en-US" sz="2400" smtClean="0"/>
              <a:t> </a:t>
            </a:r>
            <a:r>
              <a:rPr lang="ru-RU" sz="2400" smtClean="0"/>
              <a:t>распределенного</a:t>
            </a:r>
            <a:r>
              <a:rPr lang="en-US" sz="2400" smtClean="0"/>
              <a:t> </a:t>
            </a:r>
            <a:r>
              <a:rPr lang="ru-RU" sz="2400" smtClean="0"/>
              <a:t>программирования</a:t>
            </a:r>
            <a:r>
              <a:rPr lang="en-US" sz="2400" smtClean="0"/>
              <a:t>. – </a:t>
            </a:r>
            <a:r>
              <a:rPr lang="ru-RU" sz="2400" smtClean="0"/>
              <a:t>М</a:t>
            </a:r>
            <a:r>
              <a:rPr lang="en-US" sz="2400" smtClean="0"/>
              <a:t>.: </a:t>
            </a:r>
            <a:r>
              <a:rPr lang="ru-RU" sz="2400" smtClean="0"/>
              <a:t>Издательский</a:t>
            </a:r>
            <a:r>
              <a:rPr lang="en-US" sz="2400" smtClean="0"/>
              <a:t> </a:t>
            </a:r>
            <a:r>
              <a:rPr lang="ru-RU" sz="2400" smtClean="0"/>
              <a:t>дом</a:t>
            </a:r>
            <a:r>
              <a:rPr lang="en-US" sz="2400" smtClean="0"/>
              <a:t> "</a:t>
            </a:r>
            <a:r>
              <a:rPr lang="ru-RU" sz="2400" smtClean="0"/>
              <a:t>Вильямс</a:t>
            </a:r>
            <a:r>
              <a:rPr lang="en-US" sz="2400" smtClean="0"/>
              <a:t>", 2003)</a:t>
            </a:r>
            <a:endParaRPr lang="en-US" sz="2400" b="1" smtClean="0"/>
          </a:p>
          <a:p>
            <a:pPr marL="273050" indent="-273050">
              <a:lnSpc>
                <a:spcPct val="80000"/>
              </a:lnSpc>
            </a:pPr>
            <a:r>
              <a:rPr lang="en-US" sz="2400" b="1" smtClean="0"/>
              <a:t>Bertsekas</a:t>
            </a:r>
            <a:r>
              <a:rPr lang="en-US" sz="2400" smtClean="0"/>
              <a:t>, D.P., Tsitsiklis, J.N. (1989) Parallel and distributed Computation. Numerical Methods. - Prentice Hall, Englewood Cliffs, New Jersey.</a:t>
            </a:r>
            <a:endParaRPr lang="en-US" sz="2400" b="1" smtClean="0"/>
          </a:p>
          <a:p>
            <a:pPr marL="273050" indent="-273050">
              <a:lnSpc>
                <a:spcPct val="80000"/>
              </a:lnSpc>
            </a:pPr>
            <a:r>
              <a:rPr lang="en-US" sz="2400" b="1" smtClean="0"/>
              <a:t>Buyya,</a:t>
            </a:r>
            <a:r>
              <a:rPr lang="en-US" sz="2400" smtClean="0"/>
              <a:t> R. (Ed.) (1999). High Performance Cluster Computing. Volume1: Architectures and Systems. Volume 2: Programming and Applications. - Prentice Hall PTR, Prentice-Hall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Введение…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  <a:noFill/>
        </p:spPr>
        <p:txBody>
          <a:bodyPr/>
          <a:lstStyle/>
          <a:p>
            <a:r>
              <a:rPr lang="ru-RU" smtClean="0"/>
              <a:t>Объем вычислений для каждого процессора должен быть примерно одинаков – это позволит обеспечить равномерную вычислительную загрузку (</a:t>
            </a:r>
            <a:r>
              <a:rPr lang="ru-RU" i="1" smtClean="0"/>
              <a:t>балансировку</a:t>
            </a:r>
            <a:r>
              <a:rPr lang="ru-RU" smtClean="0"/>
              <a:t>) процессоров </a:t>
            </a:r>
          </a:p>
          <a:p>
            <a:r>
              <a:rPr lang="ru-RU" smtClean="0"/>
              <a:t>Распределение подзадач между процессорами должно быть выполнено таким образом, чтобы наличие информационных связей (</a:t>
            </a:r>
            <a:r>
              <a:rPr lang="ru-RU" i="1" smtClean="0"/>
              <a:t>коммуникационных взаимодействий</a:t>
            </a:r>
            <a:r>
              <a:rPr lang="ru-RU" smtClean="0"/>
              <a:t>) между подзадачами было минимальным.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Литература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Kahaner, D</a:t>
            </a:r>
            <a:r>
              <a:rPr lang="en-US" sz="2400" smtClean="0"/>
              <a:t>., Moler, C., Nash, S. (1988). Numerical Methods and Software. – Prentice Hall (</a:t>
            </a:r>
            <a:r>
              <a:rPr lang="ru-RU" sz="2400" smtClean="0"/>
              <a:t>русский</a:t>
            </a:r>
            <a:r>
              <a:rPr lang="en-US" sz="2400" smtClean="0"/>
              <a:t> </a:t>
            </a:r>
            <a:r>
              <a:rPr lang="ru-RU" sz="2400" smtClean="0"/>
              <a:t>перевод</a:t>
            </a:r>
            <a:r>
              <a:rPr lang="en-US" sz="2400" smtClean="0"/>
              <a:t> </a:t>
            </a:r>
            <a:r>
              <a:rPr lang="ru-RU" sz="2400" smtClean="0"/>
              <a:t>Каханер</a:t>
            </a:r>
            <a:r>
              <a:rPr lang="en-US" sz="2400" smtClean="0"/>
              <a:t> </a:t>
            </a:r>
            <a:r>
              <a:rPr lang="ru-RU" sz="2400" smtClean="0"/>
              <a:t>Д</a:t>
            </a:r>
            <a:r>
              <a:rPr lang="en-US" sz="2400" smtClean="0"/>
              <a:t>., </a:t>
            </a:r>
            <a:r>
              <a:rPr lang="ru-RU" sz="2400" smtClean="0"/>
              <a:t>Моулер</a:t>
            </a:r>
            <a:r>
              <a:rPr lang="en-US" sz="2400" smtClean="0"/>
              <a:t> </a:t>
            </a:r>
            <a:r>
              <a:rPr lang="ru-RU" sz="2400" smtClean="0"/>
              <a:t>Л</a:t>
            </a:r>
            <a:r>
              <a:rPr lang="en-US" sz="2400" smtClean="0"/>
              <a:t>., </a:t>
            </a:r>
            <a:r>
              <a:rPr lang="ru-RU" sz="2400" smtClean="0"/>
              <a:t>Нэш</a:t>
            </a:r>
            <a:r>
              <a:rPr lang="en-US" sz="2400" smtClean="0"/>
              <a:t> </a:t>
            </a:r>
            <a:r>
              <a:rPr lang="ru-RU" sz="2400" smtClean="0"/>
              <a:t>С</a:t>
            </a:r>
            <a:r>
              <a:rPr lang="en-US" sz="2400" smtClean="0"/>
              <a:t>. </a:t>
            </a:r>
            <a:r>
              <a:rPr lang="ru-RU" sz="2400" smtClean="0"/>
              <a:t>Численные</a:t>
            </a:r>
            <a:r>
              <a:rPr lang="en-US" sz="2400" smtClean="0"/>
              <a:t> </a:t>
            </a:r>
            <a:r>
              <a:rPr lang="ru-RU" sz="2400" smtClean="0"/>
              <a:t>методы</a:t>
            </a:r>
            <a:r>
              <a:rPr lang="en-US" sz="2400" smtClean="0"/>
              <a:t> </a:t>
            </a:r>
            <a:r>
              <a:rPr lang="ru-RU" sz="2400" smtClean="0"/>
              <a:t>и</a:t>
            </a:r>
            <a:r>
              <a:rPr lang="en-US" sz="2400" smtClean="0"/>
              <a:t> </a:t>
            </a:r>
            <a:r>
              <a:rPr lang="ru-RU" sz="2400" smtClean="0"/>
              <a:t>программное</a:t>
            </a:r>
            <a:r>
              <a:rPr lang="en-US" sz="2400" smtClean="0"/>
              <a:t> </a:t>
            </a:r>
            <a:r>
              <a:rPr lang="ru-RU" sz="2400" smtClean="0"/>
              <a:t>обеспечение</a:t>
            </a:r>
            <a:r>
              <a:rPr lang="en-US" sz="2400" smtClean="0"/>
              <a:t>. </a:t>
            </a:r>
            <a:r>
              <a:rPr lang="ru-RU" sz="2400" smtClean="0"/>
              <a:t>М</a:t>
            </a:r>
            <a:r>
              <a:rPr lang="en-US" sz="2400" smtClean="0"/>
              <a:t>.: </a:t>
            </a:r>
            <a:r>
              <a:rPr lang="ru-RU" sz="2400" smtClean="0"/>
              <a:t>Мир</a:t>
            </a:r>
            <a:r>
              <a:rPr lang="en-US" sz="2400" smtClean="0"/>
              <a:t>, 2001)</a:t>
            </a:r>
            <a:endParaRPr lang="en-US" sz="2400" b="1" smtClean="0"/>
          </a:p>
          <a:p>
            <a:r>
              <a:rPr lang="en-US" sz="2400" b="1" smtClean="0"/>
              <a:t>Foster</a:t>
            </a:r>
            <a:r>
              <a:rPr lang="en-US" sz="2400" smtClean="0"/>
              <a:t>, I. (1995). Designing and Building Parallel Programs: Concepts and Tools for Software Engineering. Reading, MA: Addison-Wesley.</a:t>
            </a:r>
            <a:endParaRPr lang="en-US" sz="2400" b="1" smtClean="0"/>
          </a:p>
          <a:p>
            <a:r>
              <a:rPr lang="en-US" sz="2400" b="1" smtClean="0"/>
              <a:t>Quinn</a:t>
            </a:r>
            <a:r>
              <a:rPr lang="en-US" sz="2400" smtClean="0"/>
              <a:t>, M. J. (2004). Parallel Programming in C with MPI and OpenMP. – New York, NY: McGraw-Hill.</a:t>
            </a:r>
            <a:endParaRPr lang="en-US" sz="2400" b="1" smtClean="0"/>
          </a:p>
          <a:p>
            <a:r>
              <a:rPr lang="en-US" sz="2400" b="1" smtClean="0"/>
              <a:t>Wilkinson</a:t>
            </a:r>
            <a:r>
              <a:rPr lang="en-US" sz="2400" smtClean="0"/>
              <a:t>, B., Allen, M. (1999). Parallel programming. – Prenrice Hall.</a:t>
            </a: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Введение…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  <a:noFill/>
        </p:spPr>
        <p:txBody>
          <a:bodyPr/>
          <a:lstStyle/>
          <a:p>
            <a:r>
              <a:rPr lang="ru-RU" smtClean="0"/>
              <a:t>Схема разработки параллельных алгоритмов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2955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20621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935038" y="2062163"/>
          <a:ext cx="8121650" cy="3917950"/>
        </p:xfrm>
        <a:graphic>
          <a:graphicData uri="http://schemas.openxmlformats.org/presentationml/2006/ole">
            <p:oleObj spid="_x0000_s1026" name="Рисунок" r:id="rId3" imgW="8515198" imgH="4105046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Введение…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После выполнения всех этапов проектирования необходимо оценить эффективность разрабатываемых параллельных методов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По результатам проведенного анализа может оказаться необходимым повторение некоторых (или всех) этапов разработки: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mtClean="0"/>
              <a:t>корректировка состава сформированного множества задач - подзадачи могут быть укрупнены (</a:t>
            </a:r>
            <a:r>
              <a:rPr lang="ru-RU" i="1" smtClean="0"/>
              <a:t>агрегированы</a:t>
            </a:r>
            <a:r>
              <a:rPr lang="ru-RU" smtClean="0"/>
              <a:t>) или </a:t>
            </a:r>
            <a:r>
              <a:rPr lang="ru-RU" i="1" smtClean="0"/>
              <a:t>детализированы</a:t>
            </a:r>
            <a:r>
              <a:rPr lang="ru-RU" smtClean="0"/>
              <a:t>. Данные действия могут быть определены как </a:t>
            </a:r>
            <a:r>
              <a:rPr lang="ru-RU" i="1" smtClean="0"/>
              <a:t>масштабирование</a:t>
            </a:r>
            <a:r>
              <a:rPr lang="ru-RU" smtClean="0"/>
              <a:t> разрабатываемого алгоритма.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Введение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ru-RU" sz="2400" smtClean="0"/>
              <a:t>На следующем шаге необходимо выполнить разработку программ для решения сформированного набора подзадач</a:t>
            </a:r>
          </a:p>
          <a:p>
            <a:pPr>
              <a:spcBef>
                <a:spcPct val="40000"/>
              </a:spcBef>
            </a:pPr>
            <a:r>
              <a:rPr lang="ru-RU" sz="2400" smtClean="0"/>
              <a:t>Для проведения вычислений программы запускаются на выполнение, для реализации информационных взаимодействий программы должны иметь в своем распоряжении </a:t>
            </a:r>
            <a:r>
              <a:rPr lang="ru-RU" sz="2400" i="1" smtClean="0"/>
              <a:t>каналы передачи сообщений</a:t>
            </a:r>
            <a:r>
              <a:rPr lang="ru-RU" sz="2400" smtClean="0"/>
              <a:t> </a:t>
            </a:r>
          </a:p>
          <a:p>
            <a:pPr>
              <a:spcBef>
                <a:spcPct val="40000"/>
              </a:spcBef>
            </a:pPr>
            <a:r>
              <a:rPr lang="ru-RU" sz="2400" smtClean="0"/>
              <a:t>Обычно каждый процессор выделяется для решения одной подзадачи, но при наличии большого количества подзадач на процессорах может выполняться одновременно несколько программ (</a:t>
            </a:r>
            <a:r>
              <a:rPr lang="ru-RU" sz="2400" i="1" smtClean="0"/>
              <a:t>процессов</a:t>
            </a:r>
            <a:r>
              <a:rPr lang="ru-RU" sz="2400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Моделирование параллельных программ…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5111750"/>
          </a:xfrm>
        </p:spPr>
        <p:txBody>
          <a:bodyPr/>
          <a:lstStyle/>
          <a:p>
            <a:r>
              <a:rPr lang="ru-RU" smtClean="0"/>
              <a:t>На стадии проектирования параллельный метод может быть представлен в виде </a:t>
            </a:r>
            <a:r>
              <a:rPr lang="ru-RU" b="1" i="1" smtClean="0"/>
              <a:t>графа "подзадачи – сообщения"</a:t>
            </a:r>
            <a:r>
              <a:rPr lang="ru-RU" smtClean="0"/>
              <a:t>  (</a:t>
            </a:r>
            <a:r>
              <a:rPr lang="ru-RU" i="1" smtClean="0"/>
              <a:t>агрегированное</a:t>
            </a:r>
            <a:r>
              <a:rPr lang="ru-RU" smtClean="0"/>
              <a:t> представление графа </a:t>
            </a:r>
            <a:r>
              <a:rPr lang="ru-RU" i="1" smtClean="0"/>
              <a:t>"операции-операнды"</a:t>
            </a:r>
            <a:r>
              <a:rPr lang="ru-RU" smtClean="0"/>
              <a:t>)</a:t>
            </a:r>
          </a:p>
          <a:p>
            <a:r>
              <a:rPr lang="ru-RU" smtClean="0"/>
              <a:t>Модель "подзадачи - сообщения" позволяет:</a:t>
            </a:r>
          </a:p>
          <a:p>
            <a:pPr lvl="1"/>
            <a:r>
              <a:rPr lang="ru-RU" smtClean="0"/>
              <a:t>Определить подзадачи одинаковой вычислительной сложности,</a:t>
            </a:r>
          </a:p>
          <a:p>
            <a:pPr lvl="1"/>
            <a:r>
              <a:rPr lang="ru-RU" smtClean="0"/>
              <a:t>Обеспечить низкий уровень информационной зависимости между подзадачами.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Моделирование параллельных программ…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5111750"/>
          </a:xfrm>
        </p:spPr>
        <p:txBody>
          <a:bodyPr/>
          <a:lstStyle/>
          <a:p>
            <a:r>
              <a:rPr lang="ru-RU" sz="2400" smtClean="0"/>
              <a:t>На стадии выполнения для описания параллельной программы может быть использована модель в виде </a:t>
            </a:r>
            <a:r>
              <a:rPr lang="ru-RU" sz="2400" b="1" i="1" smtClean="0"/>
              <a:t>графа "процессы – каналы"</a:t>
            </a:r>
            <a:r>
              <a:rPr lang="ru-RU" sz="2400" i="1" smtClean="0"/>
              <a:t>, </a:t>
            </a:r>
            <a:r>
              <a:rPr lang="ru-RU" sz="2400" smtClean="0"/>
              <a:t>в которой</a:t>
            </a:r>
            <a:r>
              <a:rPr lang="ru-RU" sz="2400" i="1" smtClean="0"/>
              <a:t> </a:t>
            </a:r>
            <a:r>
              <a:rPr lang="ru-RU" sz="2400" smtClean="0"/>
              <a:t>вместо подзадач используется понятие процессов, вместо информационных зависимостей - каналы передачи сообщений)</a:t>
            </a:r>
          </a:p>
          <a:p>
            <a:r>
              <a:rPr lang="ru-RU" sz="2400" smtClean="0"/>
              <a:t>Модель </a:t>
            </a:r>
            <a:r>
              <a:rPr lang="ru-RU" sz="2400" i="1" smtClean="0"/>
              <a:t>"процессы – каналы" </a:t>
            </a:r>
            <a:r>
              <a:rPr lang="ru-RU" sz="2400" smtClean="0"/>
              <a:t>позволяет:</a:t>
            </a:r>
          </a:p>
          <a:p>
            <a:pPr lvl="1"/>
            <a:r>
              <a:rPr lang="ru-RU" sz="2000" smtClean="0"/>
              <a:t>Осуществить оптимальное распределение подзадач по процессорам,</a:t>
            </a:r>
          </a:p>
          <a:p>
            <a:pPr lvl="1"/>
            <a:r>
              <a:rPr lang="ru-RU" sz="2000" smtClean="0"/>
              <a:t>Выполнить анализ эффективности разработанного параллельного метода,</a:t>
            </a:r>
          </a:p>
          <a:p>
            <a:pPr lvl="1"/>
            <a:r>
              <a:rPr lang="ru-RU" sz="2000" smtClean="0"/>
              <a:t>Обеспечить возможность контроля и управления процессом выполнения параллельных вычислений.  </a:t>
            </a:r>
          </a:p>
          <a:p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7615</TotalTime>
  <Words>2648</Words>
  <Application>Microsoft Office PowerPoint</Application>
  <PresentationFormat>Лист A4 (210x297 мм)</PresentationFormat>
  <Paragraphs>230</Paragraphs>
  <Slides>40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40</vt:i4>
      </vt:variant>
    </vt:vector>
  </HeadingPairs>
  <TitlesOfParts>
    <vt:vector size="49" baseType="lpstr">
      <vt:lpstr>Bernard MT Condensed</vt:lpstr>
      <vt:lpstr>Arial</vt:lpstr>
      <vt:lpstr>Calibri</vt:lpstr>
      <vt:lpstr>Times New Roman</vt:lpstr>
      <vt:lpstr>Wingdings</vt:lpstr>
      <vt:lpstr>Специальное оформление</vt:lpstr>
      <vt:lpstr>Тема Office</vt:lpstr>
      <vt:lpstr>Рисунок Microsoft Word</vt:lpstr>
      <vt:lpstr>Microsoft Equation 3.0</vt:lpstr>
      <vt:lpstr>Лекция 8. Принципы разработки параллельных методов</vt:lpstr>
      <vt:lpstr>Содержание</vt:lpstr>
      <vt:lpstr>Введение…</vt:lpstr>
      <vt:lpstr>Введение…</vt:lpstr>
      <vt:lpstr>Введение…</vt:lpstr>
      <vt:lpstr>Введение…</vt:lpstr>
      <vt:lpstr>Введение</vt:lpstr>
      <vt:lpstr>Моделирование параллельных программ…</vt:lpstr>
      <vt:lpstr>Моделирование параллельных программ…</vt:lpstr>
      <vt:lpstr>Моделирование параллельных программ…</vt:lpstr>
      <vt:lpstr>Моделирование параллельных программ</vt:lpstr>
      <vt:lpstr>Методика разработки параллельных алгоритмов…</vt:lpstr>
      <vt:lpstr>Методика разработки параллельных алгоритмов…</vt:lpstr>
      <vt:lpstr>Методика разработки параллельных алгоритмов…</vt:lpstr>
      <vt:lpstr>Методика разработки параллельных алгоритмов…</vt:lpstr>
      <vt:lpstr>Методика разработки параллельных алгоритмов…</vt:lpstr>
      <vt:lpstr>Методика разработки параллельных алгоритмов…</vt:lpstr>
      <vt:lpstr>Методика разработки параллельных алгоритмов…</vt:lpstr>
      <vt:lpstr>Методика разработки параллельных алгоритмов…</vt:lpstr>
      <vt:lpstr>Методика разработки параллельных алгоритмов…</vt:lpstr>
      <vt:lpstr>Методика разработки параллельных алгоритмов…</vt:lpstr>
      <vt:lpstr>Методика разработки параллельных алгоритмов…</vt:lpstr>
      <vt:lpstr>Методика разработки параллельных алгоритмов…</vt:lpstr>
      <vt:lpstr>Методика разработки параллельных алгоритмов…</vt:lpstr>
      <vt:lpstr>Методика разработки параллельных алгоритмов…</vt:lpstr>
      <vt:lpstr>Методика разработки параллельных алгоритмов</vt:lpstr>
      <vt:lpstr>Пример применения методики: Гравитационная задача N тел… </vt:lpstr>
      <vt:lpstr>Пример применения методики: Гравитационная задача N тел… </vt:lpstr>
      <vt:lpstr>Пример применения методики: Гравитационная задача N тел… </vt:lpstr>
      <vt:lpstr>Пример применения методики: Гравитационная задача N тел… </vt:lpstr>
      <vt:lpstr>Пример применения методики: Гравитационная задача N тел… </vt:lpstr>
      <vt:lpstr>Пример применения методики: Гравитационная задача N тел… </vt:lpstr>
      <vt:lpstr>Пример применения методики: Гравитационная задача N тел </vt:lpstr>
      <vt:lpstr>Заключение…</vt:lpstr>
      <vt:lpstr>Заключение</vt:lpstr>
      <vt:lpstr>Вопросы для обсуждения</vt:lpstr>
      <vt:lpstr>Темы заданий для самостоятельной работы...</vt:lpstr>
      <vt:lpstr>Темы заданий для самостоятельной работы</vt:lpstr>
      <vt:lpstr>Литература</vt:lpstr>
      <vt:lpstr>Литература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6. Принципы разработки параллельных методов</dc:subject>
  <dc:creator>Гергель В.П.</dc:creator>
  <cp:lastModifiedBy>Кондрашов</cp:lastModifiedBy>
  <cp:revision>382</cp:revision>
  <dcterms:created xsi:type="dcterms:W3CDTF">2004-08-14T10:27:56Z</dcterms:created>
  <dcterms:modified xsi:type="dcterms:W3CDTF">2013-08-05T08:40:23Z</dcterms:modified>
</cp:coreProperties>
</file>