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03" r:id="rId2"/>
  </p:sldMasterIdLst>
  <p:notesMasterIdLst>
    <p:notesMasterId r:id="rId45"/>
  </p:notesMasterIdLst>
  <p:handoutMasterIdLst>
    <p:handoutMasterId r:id="rId46"/>
  </p:handoutMasterIdLst>
  <p:sldIdLst>
    <p:sldId id="256" r:id="rId3"/>
    <p:sldId id="321" r:id="rId4"/>
    <p:sldId id="282" r:id="rId5"/>
    <p:sldId id="283" r:id="rId6"/>
    <p:sldId id="295" r:id="rId7"/>
    <p:sldId id="296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8" r:id="rId17"/>
    <p:sldId id="300" r:id="rId18"/>
    <p:sldId id="301" r:id="rId19"/>
    <p:sldId id="293" r:id="rId20"/>
    <p:sldId id="299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2" r:id="rId40"/>
    <p:sldId id="327" r:id="rId41"/>
    <p:sldId id="323" r:id="rId42"/>
    <p:sldId id="324" r:id="rId43"/>
    <p:sldId id="325" r:id="rId44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8" autoAdjust="0"/>
    <p:restoredTop sz="94660"/>
  </p:normalViewPr>
  <p:slideViewPr>
    <p:cSldViewPr>
      <p:cViewPr>
        <p:scale>
          <a:sx n="75" d="100"/>
          <a:sy n="75" d="100"/>
        </p:scale>
        <p:origin x="-924" y="13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8"/>
    </p:cViewPr>
  </p:sorterViewPr>
  <p:notesViewPr>
    <p:cSldViewPr>
      <p:cViewPr varScale="1">
        <p:scale>
          <a:sx n="39" d="100"/>
          <a:sy n="39" d="100"/>
        </p:scale>
        <p:origin x="-113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e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1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37.wmf"/><Relationship Id="rId1" Type="http://schemas.openxmlformats.org/officeDocument/2006/relationships/image" Target="../media/image5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1D7AF8-CBE4-4BB1-875D-305CCDDA52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87C35-33CE-4FA0-9798-03BFDE9D14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9A2A8-68E6-43DA-989C-C7FCB1DBF88B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2F8B642-870E-48B9-84B6-DDA28D2C328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311FF85-DA36-481A-97C7-CC34D86A039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7A15ACC-A0DD-4242-953B-ADD397CAC77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568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7B264-21CE-4D2F-A93A-F4A921EF0AB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97A1D-7E25-4BBF-A03C-A8852FB6D1D2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704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075C8-9255-431F-B4DF-5290DE83C269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3813B-E289-44DC-8685-FA25F815DBFB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E4A54-A00D-4CD2-919E-F3FB5BCE9C8C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64DC1-A4EC-482A-AA56-F7E3AE0282C0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F3AA9-2867-4E0E-A3F6-163E45D9D502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19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6B915-7C26-4313-A1EA-3AC65EF2AA1D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4B4766B1-B98C-435B-9F5E-D2050044EF2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61DB6-EE49-4EE5-A9AE-35AF51E3283E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A6F64-B2AB-4F24-AB05-8B6DC41EDADC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781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781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36353-CCC0-49FD-AA71-8110DB11E7D0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200" y="1196975"/>
            <a:ext cx="4381500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5029200" y="3757613"/>
            <a:ext cx="4381500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FD427-3517-412D-A1D1-DF59BFD8251E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95300" y="1196975"/>
            <a:ext cx="4381500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200" y="1196975"/>
            <a:ext cx="4381500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95300" y="3757613"/>
            <a:ext cx="4381500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29200" y="3757613"/>
            <a:ext cx="4381500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C9278-26A4-422D-A350-84541AAE5109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0B7DD-D0EF-4750-ACB2-FE9B805723F3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200" y="1196975"/>
            <a:ext cx="4381500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5029200" y="3757613"/>
            <a:ext cx="4381500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8C1FF-2F16-4B91-A95E-6403573450EB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E7561E8-80EF-422B-8D87-E3197CFF264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D62FD43-9E44-4817-BE53-D3869D8E883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E7C5402-56C8-4147-BD9F-FB84E8037E9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55FA8F9-0D4A-4CA8-AEE5-7F2404561BB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5C6CA9F-F743-4A80-B819-0FF6CD874EE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ACEADB7-2F2A-4723-9E9D-AE44245E14A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655A66D-0B60-4C25-8BB0-7D88376DAAA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57BE6398-AF0E-4CA2-B945-A36B310E365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6627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B99180B6-1FE4-44E8-97D0-B9D9C6709D6F}" type="slidenum">
              <a:rPr lang="ru-RU"/>
              <a:pPr>
                <a:defRPr/>
              </a:pPr>
              <a:t>‹#›</a:t>
            </a:fld>
            <a:r>
              <a:rPr lang="ru-RU"/>
              <a:t> из 45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47" r:id="rId13"/>
    <p:sldLayoutId id="2147483748" r:id="rId14"/>
    <p:sldLayoutId id="2147483749" r:id="rId15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_Microsoft_Office_Excel1.xls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_Microsoft_Office_Excel2.xls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__________Microsoft_Office_Excel3.xls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_Microsoft_Office_Excel4.xls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__________Microsoft_Office_Excel5.xls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_Microsoft_Office_Excel6.xls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4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3582988"/>
            <a:ext cx="8420100" cy="1200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3600" b="1" smtClean="0"/>
              <a:t>Лекция 9.</a:t>
            </a:r>
            <a:r>
              <a:rPr lang="en-US" sz="3600" b="1" smtClean="0"/>
              <a:t> </a:t>
            </a:r>
            <a:r>
              <a:rPr lang="ru-RU" sz="3600" b="1" smtClean="0"/>
              <a:t>Параллельные методы умножения</a:t>
            </a:r>
            <a:r>
              <a:rPr lang="en-US" sz="3600" b="1" smtClean="0"/>
              <a:t> </a:t>
            </a:r>
            <a:r>
              <a:rPr lang="ru-RU" sz="3600" b="1" smtClean="0"/>
              <a:t>матрицы на вектор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519113"/>
          </a:xfrm>
        </p:spPr>
        <p:txBody>
          <a:bodyPr>
            <a:spAutoFit/>
          </a:bodyPr>
          <a:lstStyle/>
          <a:p>
            <a:r>
              <a:rPr lang="ru-RU" b="1" smtClean="0"/>
              <a:t>Выделение информационных зависимостей</a:t>
            </a:r>
            <a:endParaRPr lang="ru-RU" smtClean="0"/>
          </a:p>
        </p:txBody>
      </p:sp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415925" y="73025"/>
            <a:ext cx="9290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строкам)…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344488" y="1773238"/>
            <a:ext cx="921702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>
                <a:latin typeface="Arial" pitchFamily="34" charset="0"/>
              </a:rPr>
              <a:t>Базовая подзадача для выполнения вычисления должна содержать строку матрицы </a:t>
            </a:r>
            <a:r>
              <a:rPr lang="ru-RU" sz="2400" b="1" i="1">
                <a:latin typeface="Arial" pitchFamily="34" charset="0"/>
              </a:rPr>
              <a:t>А</a:t>
            </a:r>
            <a:r>
              <a:rPr lang="ru-RU" sz="2400" b="1">
                <a:latin typeface="Arial" pitchFamily="34" charset="0"/>
              </a:rPr>
              <a:t> </a:t>
            </a:r>
            <a:r>
              <a:rPr lang="ru-RU" sz="2400">
                <a:latin typeface="Arial" pitchFamily="34" charset="0"/>
              </a:rPr>
              <a:t>и копию вектора </a:t>
            </a:r>
            <a:r>
              <a:rPr lang="en-US" sz="2400" b="1" i="1">
                <a:latin typeface="Arial" pitchFamily="34" charset="0"/>
              </a:rPr>
              <a:t>b</a:t>
            </a:r>
            <a:r>
              <a:rPr lang="ru-RU" sz="2400">
                <a:latin typeface="Arial" pitchFamily="34" charset="0"/>
              </a:rPr>
              <a:t>. </a:t>
            </a:r>
            <a:br>
              <a:rPr lang="ru-RU" sz="2400">
                <a:latin typeface="Arial" pitchFamily="34" charset="0"/>
              </a:rPr>
            </a:br>
            <a:r>
              <a:rPr lang="ru-RU" sz="2400">
                <a:latin typeface="Arial" pitchFamily="34" charset="0"/>
              </a:rPr>
              <a:t>После завершения вычислений </a:t>
            </a:r>
            <a:br>
              <a:rPr lang="ru-RU" sz="2400">
                <a:latin typeface="Arial" pitchFamily="34" charset="0"/>
              </a:rPr>
            </a:br>
            <a:r>
              <a:rPr lang="ru-RU" sz="2400">
                <a:latin typeface="Arial" pitchFamily="34" charset="0"/>
              </a:rPr>
              <a:t>каждая базовая подзадача </a:t>
            </a:r>
            <a:br>
              <a:rPr lang="ru-RU" sz="2400">
                <a:latin typeface="Arial" pitchFamily="34" charset="0"/>
              </a:rPr>
            </a:br>
            <a:r>
              <a:rPr lang="ru-RU" sz="2400">
                <a:latin typeface="Arial" pitchFamily="34" charset="0"/>
              </a:rPr>
              <a:t>будет содержать один из </a:t>
            </a:r>
            <a:br>
              <a:rPr lang="ru-RU" sz="2400">
                <a:latin typeface="Arial" pitchFamily="34" charset="0"/>
              </a:rPr>
            </a:br>
            <a:r>
              <a:rPr lang="ru-RU" sz="2400">
                <a:latin typeface="Arial" pitchFamily="34" charset="0"/>
              </a:rPr>
              <a:t>элементов вектора результата </a:t>
            </a:r>
            <a:r>
              <a:rPr lang="en-US" sz="2400" b="1" i="1">
                <a:latin typeface="Arial" pitchFamily="34" charset="0"/>
              </a:rPr>
              <a:t>c</a:t>
            </a:r>
            <a:r>
              <a:rPr lang="ru-RU" sz="2400">
                <a:latin typeface="Arial" pitchFamily="34" charset="0"/>
              </a:rPr>
              <a:t> </a:t>
            </a:r>
          </a:p>
          <a:p>
            <a:pPr marL="742950" lvl="1" indent="-285750">
              <a:spcBef>
                <a:spcPct val="45000"/>
              </a:spcBef>
              <a:buFontTx/>
              <a:buChar char="–"/>
            </a:pPr>
            <a:r>
              <a:rPr lang="ru-RU" sz="2400">
                <a:latin typeface="Arial" pitchFamily="34" charset="0"/>
              </a:rPr>
              <a:t>Для объединения результатов </a:t>
            </a:r>
            <a:br>
              <a:rPr lang="ru-RU" sz="2400">
                <a:latin typeface="Arial" pitchFamily="34" charset="0"/>
              </a:rPr>
            </a:br>
            <a:r>
              <a:rPr lang="ru-RU" sz="2400">
                <a:latin typeface="Arial" pitchFamily="34" charset="0"/>
              </a:rPr>
              <a:t>расчетов и получения полного </a:t>
            </a:r>
            <a:br>
              <a:rPr lang="ru-RU" sz="2400">
                <a:latin typeface="Arial" pitchFamily="34" charset="0"/>
              </a:rPr>
            </a:br>
            <a:r>
              <a:rPr lang="ru-RU" sz="2400">
                <a:latin typeface="Arial" pitchFamily="34" charset="0"/>
              </a:rPr>
              <a:t>вектора </a:t>
            </a:r>
            <a:r>
              <a:rPr lang="en-US" sz="2400" b="1" i="1">
                <a:latin typeface="Arial" pitchFamily="34" charset="0"/>
              </a:rPr>
              <a:t>c</a:t>
            </a:r>
            <a:r>
              <a:rPr lang="ru-RU" sz="2400">
                <a:latin typeface="Arial" pitchFamily="34" charset="0"/>
              </a:rPr>
              <a:t> на каждом из процессоров вычислительной системы необходимо выполнить операцию обобщенного сбора данных 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2500" y="2692400"/>
            <a:ext cx="3313113" cy="19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719138"/>
          </a:xfrm>
        </p:spPr>
        <p:txBody>
          <a:bodyPr/>
          <a:lstStyle/>
          <a:p>
            <a:r>
              <a:rPr lang="ru-RU" b="1" smtClean="0"/>
              <a:t>Схема информационного взаимодействия</a:t>
            </a:r>
            <a:r>
              <a:rPr lang="ru-RU" smtClean="0"/>
              <a:t> 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2124075"/>
            <a:ext cx="54006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1025"/>
          <p:cNvSpPr>
            <a:spLocks noChangeArrowheads="1"/>
          </p:cNvSpPr>
          <p:nvPr/>
        </p:nvSpPr>
        <p:spPr bwMode="auto">
          <a:xfrm>
            <a:off x="415925" y="73025"/>
            <a:ext cx="9290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строкам)…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b="1" smtClean="0"/>
              <a:t>Масштабирование и распределение подзадач по процессорам</a:t>
            </a:r>
          </a:p>
          <a:p>
            <a:pPr lvl="1"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Если число процессоров </a:t>
            </a:r>
            <a:r>
              <a:rPr lang="en-US" b="1" i="1" smtClean="0"/>
              <a:t>p</a:t>
            </a:r>
            <a:r>
              <a:rPr lang="ru-RU" smtClean="0"/>
              <a:t> меньше числа базовых подзадач </a:t>
            </a:r>
            <a:r>
              <a:rPr lang="en-US" b="1" i="1" smtClean="0"/>
              <a:t>m</a:t>
            </a:r>
            <a:r>
              <a:rPr lang="ru-RU" b="1" i="1" smtClean="0"/>
              <a:t> (</a:t>
            </a:r>
            <a:r>
              <a:rPr lang="en-US" b="1" i="1" smtClean="0"/>
              <a:t>p&lt;m</a:t>
            </a:r>
            <a:r>
              <a:rPr lang="ru-RU" b="1" i="1" smtClean="0"/>
              <a:t>)</a:t>
            </a:r>
            <a:r>
              <a:rPr lang="ru-RU" smtClean="0"/>
              <a:t>, базовые подзадачи могут быть укрупнены с тем, чтобы каждый процессор выполнял несколько операций умножения строк матрицы </a:t>
            </a:r>
            <a:r>
              <a:rPr lang="ru-RU" b="1" i="1" smtClean="0"/>
              <a:t>А</a:t>
            </a:r>
            <a:r>
              <a:rPr lang="ru-RU" b="1" smtClean="0"/>
              <a:t> </a:t>
            </a:r>
            <a:r>
              <a:rPr lang="ru-RU" smtClean="0"/>
              <a:t>и вектора </a:t>
            </a:r>
            <a:r>
              <a:rPr lang="en-US" b="1" i="1" smtClean="0"/>
              <a:t>b</a:t>
            </a:r>
            <a:r>
              <a:rPr lang="ru-RU" smtClean="0"/>
              <a:t>. В этом случае, по окончании вычислений каждая базовая подзадача будет содержать набор элементов результирующего вектора </a:t>
            </a:r>
            <a:r>
              <a:rPr lang="ru-RU" b="1" i="1" smtClean="0"/>
              <a:t>с</a:t>
            </a:r>
            <a:endParaRPr lang="ru-RU" b="1" smtClean="0"/>
          </a:p>
          <a:p>
            <a:pPr lvl="1"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Распределение подзадач между процессорами вычислительной системы может быть выполнено с учетом возможности эффективного выполнения операции обобщенного сбора данных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ru-RU" smtClean="0"/>
          </a:p>
        </p:txBody>
      </p:sp>
      <p:sp>
        <p:nvSpPr>
          <p:cNvPr id="38915" name="Rectangle 1025"/>
          <p:cNvSpPr>
            <a:spLocks noChangeArrowheads="1"/>
          </p:cNvSpPr>
          <p:nvPr/>
        </p:nvSpPr>
        <p:spPr bwMode="auto">
          <a:xfrm>
            <a:off x="415925" y="73025"/>
            <a:ext cx="9290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строкам)…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557338"/>
            <a:ext cx="9210675" cy="1470025"/>
          </a:xfrm>
        </p:spPr>
        <p:txBody>
          <a:bodyPr>
            <a:spAutoFit/>
          </a:bodyPr>
          <a:lstStyle/>
          <a:p>
            <a:pPr algn="just"/>
            <a:r>
              <a:rPr lang="ru-RU" b="1" smtClean="0"/>
              <a:t>Анализ эффективности</a:t>
            </a:r>
          </a:p>
          <a:p>
            <a:pPr lvl="1"/>
            <a:r>
              <a:rPr lang="ru-RU" smtClean="0"/>
              <a:t>Общая оценка показателей ускорения и эффективности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219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84350" y="2924175"/>
          <a:ext cx="2303463" cy="1101725"/>
        </p:xfrm>
        <a:graphic>
          <a:graphicData uri="http://schemas.openxmlformats.org/presentationml/2006/ole">
            <p:oleObj spid="_x0000_s6146" name="Формула" r:id="rId3" imgW="876300" imgH="419100" progId="Equation.3">
              <p:embed/>
            </p:oleObj>
          </a:graphicData>
        </a:graphic>
      </p:graphicFrame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0" y="3219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08538" y="2997200"/>
          <a:ext cx="2592387" cy="992188"/>
        </p:xfrm>
        <a:graphic>
          <a:graphicData uri="http://schemas.openxmlformats.org/presentationml/2006/ole">
            <p:oleObj spid="_x0000_s6147" name="Формула" r:id="rId4" imgW="1091726" imgH="418918" progId="Equation.3">
              <p:embed/>
            </p:oleObj>
          </a:graphicData>
        </a:graphic>
      </p:graphicFrame>
      <p:sp>
        <p:nvSpPr>
          <p:cNvPr id="6151" name="Rectangle 1025"/>
          <p:cNvSpPr>
            <a:spLocks noChangeArrowheads="1"/>
          </p:cNvSpPr>
          <p:nvPr/>
        </p:nvSpPr>
        <p:spPr bwMode="auto">
          <a:xfrm>
            <a:off x="415925" y="73025"/>
            <a:ext cx="9290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строкам)…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152" name="Rectangle 1026"/>
          <p:cNvSpPr>
            <a:spLocks noChangeArrowheads="1"/>
          </p:cNvSpPr>
          <p:nvPr/>
        </p:nvSpPr>
        <p:spPr bwMode="auto">
          <a:xfrm>
            <a:off x="695325" y="4073525"/>
            <a:ext cx="89376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</a:rPr>
              <a:t>Разработанный способ параллельных вычислений позволяет достичь идеальных </a:t>
            </a:r>
            <a:br>
              <a:rPr lang="ru-RU" sz="2400" i="1">
                <a:latin typeface="Arial" pitchFamily="34" charset="0"/>
              </a:rPr>
            </a:br>
            <a:r>
              <a:rPr lang="ru-RU" sz="2400" i="1">
                <a:latin typeface="Arial" pitchFamily="34" charset="0"/>
              </a:rPr>
              <a:t>показателей ускорения и эффективности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5762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Анализ эффективности</a:t>
            </a:r>
            <a:r>
              <a:rPr lang="ru-RU" smtClean="0"/>
              <a:t> (уточненные оценки)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3319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3368675" y="2565400"/>
          <a:ext cx="3384550" cy="512763"/>
        </p:xfrm>
        <a:graphic>
          <a:graphicData uri="http://schemas.openxmlformats.org/presentationml/2006/ole">
            <p:oleObj spid="_x0000_s7170" name="Формула" r:id="rId3" imgW="1447172" imgH="215806" progId="Equation.3">
              <p:embed/>
            </p:oleObj>
          </a:graphicData>
        </a:graphic>
      </p:graphicFrame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32051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1" name="Object 1025"/>
          <p:cNvGraphicFramePr>
            <a:graphicFrameLocks noChangeAspect="1"/>
          </p:cNvGraphicFramePr>
          <p:nvPr/>
        </p:nvGraphicFramePr>
        <p:xfrm>
          <a:off x="849313" y="3789363"/>
          <a:ext cx="8642350" cy="960437"/>
        </p:xfrm>
        <a:graphic>
          <a:graphicData uri="http://schemas.openxmlformats.org/presentationml/2006/ole">
            <p:oleObj spid="_x0000_s7171" name="Формула" r:id="rId4" imgW="4025900" imgH="444500" progId="Equation.3">
              <p:embed/>
            </p:oleObj>
          </a:graphicData>
        </a:graphic>
      </p:graphicFrame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2" name="Object 1026"/>
          <p:cNvGraphicFramePr>
            <a:graphicFrameLocks noChangeAspect="1"/>
          </p:cNvGraphicFramePr>
          <p:nvPr/>
        </p:nvGraphicFramePr>
        <p:xfrm>
          <a:off x="1639888" y="5445125"/>
          <a:ext cx="6913562" cy="492125"/>
        </p:xfrm>
        <a:graphic>
          <a:graphicData uri="http://schemas.openxmlformats.org/presentationml/2006/ole">
            <p:oleObj spid="_x0000_s7172" name="Формула" r:id="rId5" imgW="2806700" imgH="203200" progId="Equation.3">
              <p:embed/>
            </p:oleObj>
          </a:graphicData>
        </a:graphic>
      </p:graphicFrame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631825" y="1773238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- Время выполнения параллельного алгоритма, связанное непосредственно</a:t>
            </a:r>
            <a:br>
              <a:rPr lang="ru-RU">
                <a:latin typeface="Arial" pitchFamily="34" charset="0"/>
              </a:rPr>
            </a:br>
            <a:r>
              <a:rPr lang="ru-RU">
                <a:latin typeface="Arial" pitchFamily="34" charset="0"/>
              </a:rPr>
              <a:t>  с вычислениями, составляет</a:t>
            </a: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631825" y="3141663"/>
            <a:ext cx="8785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- Длительность выполнения операции сбора данных при использовании</a:t>
            </a:r>
            <a:br>
              <a:rPr lang="ru-RU">
                <a:latin typeface="Arial" pitchFamily="34" charset="0"/>
              </a:rPr>
            </a:br>
            <a:r>
              <a:rPr lang="ru-RU">
                <a:latin typeface="Arial" pitchFamily="34" charset="0"/>
              </a:rPr>
              <a:t>   модели Хокни может быть определена при помощи следующего выражения: </a:t>
            </a:r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>
            <a:off x="704850" y="4868863"/>
            <a:ext cx="892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>
                <a:latin typeface="Arial" pitchFamily="34" charset="0"/>
              </a:rPr>
              <a:t>Общее время выполнения параллельного алгоритма составляет</a:t>
            </a:r>
          </a:p>
        </p:txBody>
      </p:sp>
      <p:sp>
        <p:nvSpPr>
          <p:cNvPr id="7180" name="Rectangle 1025"/>
          <p:cNvSpPr>
            <a:spLocks noChangeArrowheads="1"/>
          </p:cNvSpPr>
          <p:nvPr/>
        </p:nvSpPr>
        <p:spPr bwMode="auto">
          <a:xfrm>
            <a:off x="415925" y="73025"/>
            <a:ext cx="9290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строкам)…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smtClean="0"/>
              <a:t>Программная реализация</a:t>
            </a:r>
          </a:p>
          <a:p>
            <a:pPr lvl="1"/>
            <a:r>
              <a:rPr lang="ru-RU" u="sng" smtClean="0"/>
              <a:t>Первый этап</a:t>
            </a:r>
            <a:r>
              <a:rPr lang="ru-RU" smtClean="0"/>
              <a:t>: Инициализация и распределение данных между процессорами</a:t>
            </a:r>
            <a:r>
              <a:rPr lang="en-US" smtClean="0"/>
              <a:t>:</a:t>
            </a:r>
            <a:endParaRPr lang="ru-RU" smtClean="0"/>
          </a:p>
          <a:p>
            <a:pPr lvl="2"/>
            <a:r>
              <a:rPr lang="ru-RU" smtClean="0"/>
              <a:t>Получение конкретных числовых данных для размера матрицы выделено в функции </a:t>
            </a:r>
            <a:r>
              <a:rPr lang="en-US" i="1" smtClean="0"/>
              <a:t>GetRowSize </a:t>
            </a:r>
            <a:r>
              <a:rPr lang="ru-RU" smtClean="0"/>
              <a:t>и </a:t>
            </a:r>
            <a:r>
              <a:rPr lang="en-US" i="1" smtClean="0"/>
              <a:t>GetRowNum</a:t>
            </a:r>
            <a:r>
              <a:rPr lang="en-US" smtClean="0"/>
              <a:t>, </a:t>
            </a:r>
          </a:p>
          <a:p>
            <a:pPr lvl="2"/>
            <a:r>
              <a:rPr lang="ru-RU" smtClean="0"/>
              <a:t>определение исходных данных для матрицы </a:t>
            </a:r>
            <a:r>
              <a:rPr lang="en-US" b="1" i="1" smtClean="0"/>
              <a:t>A</a:t>
            </a:r>
            <a:r>
              <a:rPr lang="ru-RU" smtClean="0"/>
              <a:t> </a:t>
            </a:r>
            <a:r>
              <a:rPr lang="en-US" smtClean="0"/>
              <a:t>(</a:t>
            </a:r>
            <a:r>
              <a:rPr lang="ru-RU" smtClean="0"/>
              <a:t>переменная </a:t>
            </a:r>
            <a:r>
              <a:rPr lang="en-US" i="1" smtClean="0"/>
              <a:t>pMatrix</a:t>
            </a:r>
            <a:r>
              <a:rPr lang="en-US" smtClean="0"/>
              <a:t>) </a:t>
            </a:r>
            <a:r>
              <a:rPr lang="ru-RU" smtClean="0"/>
              <a:t>и вектора </a:t>
            </a:r>
            <a:r>
              <a:rPr lang="en-US" i="1" smtClean="0"/>
              <a:t>b</a:t>
            </a:r>
            <a:r>
              <a:rPr lang="ru-RU" smtClean="0"/>
              <a:t> (переменная </a:t>
            </a:r>
            <a:r>
              <a:rPr lang="en-US" i="1" smtClean="0"/>
              <a:t>pVector</a:t>
            </a:r>
            <a:r>
              <a:rPr lang="ru-RU" smtClean="0"/>
              <a:t>)</a:t>
            </a:r>
            <a:r>
              <a:rPr lang="ru-RU" i="1" smtClean="0"/>
              <a:t> </a:t>
            </a:r>
            <a:r>
              <a:rPr lang="ru-RU" smtClean="0"/>
              <a:t>на </a:t>
            </a:r>
            <a:r>
              <a:rPr lang="en-US" smtClean="0"/>
              <a:t> </a:t>
            </a:r>
            <a:r>
              <a:rPr lang="ru-RU" smtClean="0"/>
              <a:t>нулевом процессе (функция </a:t>
            </a:r>
            <a:r>
              <a:rPr lang="en-US" i="1" smtClean="0"/>
              <a:t>DataGeneration</a:t>
            </a:r>
            <a:r>
              <a:rPr lang="ru-RU" smtClean="0"/>
              <a:t>)</a:t>
            </a:r>
            <a:r>
              <a:rPr lang="en-US" smtClean="0"/>
              <a:t>,</a:t>
            </a:r>
            <a:endParaRPr lang="ru-RU" smtClean="0"/>
          </a:p>
          <a:p>
            <a:pPr lvl="2"/>
            <a:r>
              <a:rPr lang="ru-RU" smtClean="0"/>
              <a:t>Пересылка исходных данных между процессорами вынесено в отдельную функцию </a:t>
            </a:r>
            <a:r>
              <a:rPr lang="en-US" i="1" smtClean="0"/>
              <a:t>DataDistribution</a:t>
            </a:r>
            <a:r>
              <a:rPr lang="en-US" smtClean="0"/>
              <a:t>.</a:t>
            </a:r>
            <a:endParaRPr lang="ru-RU" smtClean="0"/>
          </a:p>
        </p:txBody>
      </p:sp>
      <p:sp>
        <p:nvSpPr>
          <p:cNvPr id="39939" name="Rectangle 1027"/>
          <p:cNvSpPr>
            <a:spLocks noChangeArrowheads="1"/>
          </p:cNvSpPr>
          <p:nvPr/>
        </p:nvSpPr>
        <p:spPr bwMode="auto">
          <a:xfrm>
            <a:off x="415925" y="73025"/>
            <a:ext cx="9290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строкам)…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smtClean="0"/>
              <a:t>Программная реализация</a:t>
            </a:r>
          </a:p>
          <a:p>
            <a:pPr lvl="1"/>
            <a:r>
              <a:rPr lang="ru-RU" u="sng" smtClean="0"/>
              <a:t>Второй этап</a:t>
            </a:r>
            <a:r>
              <a:rPr lang="ru-RU" smtClean="0"/>
              <a:t>: умножение на вектор тех строк матрицы, которые распределены на данный процесс и, таким образом, получение блока результирующего вектора </a:t>
            </a:r>
            <a:r>
              <a:rPr lang="en-US" b="1" i="1" smtClean="0"/>
              <a:t>b</a:t>
            </a:r>
            <a:r>
              <a:rPr lang="ru-RU" smtClean="0"/>
              <a:t> реализовано в функции </a:t>
            </a:r>
            <a:r>
              <a:rPr lang="en-US" i="1" smtClean="0"/>
              <a:t>ResultCalculation</a:t>
            </a:r>
          </a:p>
          <a:p>
            <a:pPr lvl="1">
              <a:buFontTx/>
              <a:buNone/>
            </a:pPr>
            <a:endParaRPr lang="ru-RU" i="1" smtClean="0"/>
          </a:p>
        </p:txBody>
      </p:sp>
      <p:sp>
        <p:nvSpPr>
          <p:cNvPr id="40963" name="Rectangle 1028"/>
          <p:cNvSpPr>
            <a:spLocks noChangeArrowheads="1"/>
          </p:cNvSpPr>
          <p:nvPr/>
        </p:nvSpPr>
        <p:spPr bwMode="auto">
          <a:xfrm>
            <a:off x="415925" y="73025"/>
            <a:ext cx="9290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строкам)…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smtClean="0"/>
              <a:t>Программная реализация</a:t>
            </a:r>
          </a:p>
          <a:p>
            <a:pPr lvl="1"/>
            <a:r>
              <a:rPr lang="ru-RU" u="sng" smtClean="0"/>
              <a:t>Третий этап</a:t>
            </a:r>
            <a:r>
              <a:rPr lang="ru-RU" smtClean="0"/>
              <a:t>: Функция </a:t>
            </a:r>
            <a:r>
              <a:rPr lang="en-US" i="1" smtClean="0"/>
              <a:t>ResultReplication</a:t>
            </a:r>
            <a:r>
              <a:rPr lang="en-US" smtClean="0"/>
              <a:t> </a:t>
            </a:r>
            <a:r>
              <a:rPr lang="ru-RU" smtClean="0"/>
              <a:t>объединяет блоки результирующего вектора </a:t>
            </a:r>
            <a:r>
              <a:rPr lang="en-US" b="1" i="1" smtClean="0"/>
              <a:t>b</a:t>
            </a:r>
            <a:r>
              <a:rPr lang="ru-RU" smtClean="0"/>
              <a:t>, полученные на разных процессах, и копирует вектор результата на все процессы вычислительной системы </a:t>
            </a:r>
            <a:r>
              <a:rPr lang="en-US" smtClean="0"/>
              <a:t>(</a:t>
            </a:r>
            <a:r>
              <a:rPr lang="ru-RU" smtClean="0"/>
              <a:t>если количество строк матрицы </a:t>
            </a:r>
            <a:r>
              <a:rPr lang="en-US" b="1" i="1" smtClean="0"/>
              <a:t>n</a:t>
            </a:r>
            <a:r>
              <a:rPr lang="en-US" i="1" smtClean="0"/>
              <a:t> </a:t>
            </a:r>
            <a:r>
              <a:rPr lang="ru-RU" smtClean="0"/>
              <a:t>не является кратным числу процессоров </a:t>
            </a:r>
            <a:r>
              <a:rPr lang="en-US" b="1" i="1" smtClean="0"/>
              <a:t>p</a:t>
            </a:r>
            <a:r>
              <a:rPr lang="ru-RU" smtClean="0"/>
              <a:t>, объем пересылаемых данных для процессов может оказаться разным, и для передачи сообщений необходимо использовать функцию </a:t>
            </a:r>
            <a:r>
              <a:rPr lang="en-US" i="1" smtClean="0"/>
              <a:t>MPI</a:t>
            </a:r>
            <a:r>
              <a:rPr lang="ru-RU" i="1" smtClean="0"/>
              <a:t>_</a:t>
            </a:r>
            <a:r>
              <a:rPr lang="en-US" i="1" smtClean="0"/>
              <a:t>Allgatherv</a:t>
            </a:r>
            <a:r>
              <a:rPr lang="ru-RU" smtClean="0"/>
              <a:t>  библиотеки </a:t>
            </a:r>
            <a:r>
              <a:rPr lang="en-US" smtClean="0"/>
              <a:t>MPI)</a:t>
            </a:r>
          </a:p>
          <a:p>
            <a:pPr lvl="1">
              <a:buFontTx/>
              <a:buNone/>
            </a:pPr>
            <a:endParaRPr lang="en-US" smtClean="0"/>
          </a:p>
        </p:txBody>
      </p:sp>
      <p:sp>
        <p:nvSpPr>
          <p:cNvPr id="41987" name="Rectangle 1028"/>
          <p:cNvSpPr>
            <a:spLocks noChangeArrowheads="1"/>
          </p:cNvSpPr>
          <p:nvPr/>
        </p:nvSpPr>
        <p:spPr bwMode="auto">
          <a:xfrm>
            <a:off x="415925" y="73025"/>
            <a:ext cx="9290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строкам</a:t>
            </a:r>
            <a:r>
              <a:rPr lang="en-US" sz="3000" b="1">
                <a:solidFill>
                  <a:schemeClr val="tx2"/>
                </a:solidFill>
                <a:latin typeface="Arial" pitchFamily="34" charset="0"/>
              </a:rPr>
              <a:t>)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052513"/>
            <a:ext cx="8921750" cy="115252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Результаты вычислительных экспериментов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mtClean="0"/>
              <a:t>Сравнение теоретических оценок и экспериментальных данных</a:t>
            </a:r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>
            <p:ph sz="half" idx="2"/>
          </p:nvPr>
        </p:nvGraphicFramePr>
        <p:xfrm>
          <a:off x="2587625" y="3727450"/>
          <a:ext cx="4381500" cy="2436813"/>
        </p:xfrm>
        <a:graphic>
          <a:graphicData uri="http://schemas.openxmlformats.org/presentationml/2006/ole">
            <p:oleObj spid="_x0000_s8194" name="Диаграмма" r:id="rId3" imgW="4676851" imgH="2600249" progId="Excel.Chart.8">
              <p:embed/>
            </p:oleObj>
          </a:graphicData>
        </a:graphic>
      </p:graphicFrame>
      <p:sp>
        <p:nvSpPr>
          <p:cNvPr id="8196" name="Rectangle 14"/>
          <p:cNvSpPr>
            <a:spLocks noChangeArrowheads="1"/>
          </p:cNvSpPr>
          <p:nvPr/>
        </p:nvSpPr>
        <p:spPr bwMode="auto">
          <a:xfrm>
            <a:off x="1588" y="2571750"/>
            <a:ext cx="1400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197" name="Rectangle 16"/>
          <p:cNvSpPr>
            <a:spLocks noChangeArrowheads="1"/>
          </p:cNvSpPr>
          <p:nvPr/>
        </p:nvSpPr>
        <p:spPr bwMode="auto">
          <a:xfrm>
            <a:off x="1588" y="2571750"/>
            <a:ext cx="1400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198" name="Rectangle 18"/>
          <p:cNvSpPr>
            <a:spLocks noChangeArrowheads="1"/>
          </p:cNvSpPr>
          <p:nvPr/>
        </p:nvSpPr>
        <p:spPr bwMode="auto">
          <a:xfrm>
            <a:off x="1588" y="2571750"/>
            <a:ext cx="14033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199" name="Rectangle 20"/>
          <p:cNvSpPr>
            <a:spLocks noChangeArrowheads="1"/>
          </p:cNvSpPr>
          <p:nvPr/>
        </p:nvSpPr>
        <p:spPr bwMode="auto">
          <a:xfrm>
            <a:off x="1588" y="2571750"/>
            <a:ext cx="1400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00" name="Rectangle 22"/>
          <p:cNvSpPr>
            <a:spLocks noChangeArrowheads="1"/>
          </p:cNvSpPr>
          <p:nvPr/>
        </p:nvSpPr>
        <p:spPr bwMode="auto">
          <a:xfrm>
            <a:off x="1588" y="2571750"/>
            <a:ext cx="1400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01" name="Rectangle 24"/>
          <p:cNvSpPr>
            <a:spLocks noChangeArrowheads="1"/>
          </p:cNvSpPr>
          <p:nvPr/>
        </p:nvSpPr>
        <p:spPr bwMode="auto">
          <a:xfrm>
            <a:off x="1588" y="2571750"/>
            <a:ext cx="14033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graphicFrame>
        <p:nvGraphicFramePr>
          <p:cNvPr id="126122" name="Group 170"/>
          <p:cNvGraphicFramePr>
            <a:graphicFrameLocks noGrp="1"/>
          </p:cNvGraphicFramePr>
          <p:nvPr/>
        </p:nvGraphicFramePr>
        <p:xfrm>
          <a:off x="415925" y="2351088"/>
          <a:ext cx="9001125" cy="1371600"/>
        </p:xfrm>
        <a:graphic>
          <a:graphicData uri="http://schemas.openxmlformats.org/drawingml/2006/table">
            <a:tbl>
              <a:tblPr/>
              <a:tblGrid>
                <a:gridCol w="1358900"/>
                <a:gridCol w="1273175"/>
                <a:gridCol w="1271588"/>
                <a:gridCol w="1277937"/>
                <a:gridCol w="1273175"/>
                <a:gridCol w="1271588"/>
                <a:gridCol w="1274762"/>
              </a:tblGrid>
              <a:tr h="1714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матрицы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процессоров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14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Модель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Эксперимент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Модель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Эксперимент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Модель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Эксперимент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0,014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0,0166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0,007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0,0097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0,0053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0,0071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0,0574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0,029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0,0313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0,0198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0,0217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x3000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0,1289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0,133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0,0649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0,0675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0,043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0,0459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48" name="Line 273"/>
          <p:cNvSpPr>
            <a:spLocks noChangeShapeType="1"/>
          </p:cNvSpPr>
          <p:nvPr/>
        </p:nvSpPr>
        <p:spPr bwMode="auto">
          <a:xfrm>
            <a:off x="4191000" y="2703513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8249" name="Rectangle 1"/>
          <p:cNvSpPr>
            <a:spLocks noChangeArrowheads="1"/>
          </p:cNvSpPr>
          <p:nvPr/>
        </p:nvSpPr>
        <p:spPr bwMode="auto">
          <a:xfrm>
            <a:off x="200025" y="57150"/>
            <a:ext cx="9290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строкам)…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052513"/>
            <a:ext cx="9137650" cy="936625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b="1" smtClean="0"/>
              <a:t>Результаты вычислительных экспериментов</a:t>
            </a:r>
            <a:endParaRPr lang="en-US" b="1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Ускорение вычислений</a:t>
            </a:r>
            <a:endParaRPr lang="ru-RU" b="1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2400" smtClean="0"/>
          </a:p>
        </p:txBody>
      </p:sp>
      <p:graphicFrame>
        <p:nvGraphicFramePr>
          <p:cNvPr id="150590" name="Group 1086"/>
          <p:cNvGraphicFramePr>
            <a:graphicFrameLocks noGrp="1"/>
          </p:cNvGraphicFramePr>
          <p:nvPr>
            <p:ph sz="half" idx="2"/>
          </p:nvPr>
        </p:nvGraphicFramePr>
        <p:xfrm>
          <a:off x="200025" y="1987550"/>
          <a:ext cx="9505950" cy="1657350"/>
        </p:xfrm>
        <a:graphic>
          <a:graphicData uri="http://schemas.openxmlformats.org/drawingml/2006/table">
            <a:tbl>
              <a:tblPr/>
              <a:tblGrid>
                <a:gridCol w="1222375"/>
                <a:gridCol w="1801813"/>
                <a:gridCol w="936625"/>
                <a:gridCol w="1222375"/>
                <a:gridCol w="936625"/>
                <a:gridCol w="1227137"/>
                <a:gridCol w="936625"/>
                <a:gridCol w="1222375"/>
              </a:tblGrid>
              <a:tr h="276225">
                <a:tc rowSpan="3"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</a:t>
                      </a: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матрицы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</a:t>
                      </a: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алгоритм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алгоритм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процессоров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0,029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0,0166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1,7471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0,0097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2,987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0,0071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4,068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0,115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1,917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0,0313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3,6775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0,0217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5,107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0,256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0,133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1,920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0,0675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3,7991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0,0459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5,418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73" name="Rectangle 1088"/>
          <p:cNvSpPr>
            <a:spLocks noChangeArrowheads="1"/>
          </p:cNvSpPr>
          <p:nvPr/>
        </p:nvSpPr>
        <p:spPr bwMode="auto">
          <a:xfrm>
            <a:off x="0" y="19034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218" name="Object 1087"/>
          <p:cNvGraphicFramePr>
            <a:graphicFrameLocks noChangeAspect="1"/>
          </p:cNvGraphicFramePr>
          <p:nvPr/>
        </p:nvGraphicFramePr>
        <p:xfrm>
          <a:off x="2921000" y="3632200"/>
          <a:ext cx="4408488" cy="2592388"/>
        </p:xfrm>
        <a:graphic>
          <a:graphicData uri="http://schemas.openxmlformats.org/presentationml/2006/ole">
            <p:oleObj spid="_x0000_s9218" name="Диаграмма" r:id="rId3" imgW="4695825" imgH="2762250" progId="Excel.Chart.8">
              <p:embed/>
            </p:oleObj>
          </a:graphicData>
        </a:graphic>
      </p:graphicFrame>
      <p:sp>
        <p:nvSpPr>
          <p:cNvPr id="9274" name="Rectangle 1089"/>
          <p:cNvSpPr>
            <a:spLocks noChangeArrowheads="1"/>
          </p:cNvSpPr>
          <p:nvPr/>
        </p:nvSpPr>
        <p:spPr bwMode="auto">
          <a:xfrm>
            <a:off x="415925" y="73025"/>
            <a:ext cx="9290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строкам)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Содержание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Постановка задачи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Способы распределения данных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Последовательный алгоритм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Алгоритм 1 – ленточная схема, разделение матрицы по строкам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Алгоритм 2 – ленточная схема, разделение матрицы по столбцам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Алгоритм 3 – блочная схема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6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946150"/>
          </a:xfrm>
          <a:noFill/>
        </p:spPr>
        <p:txBody>
          <a:bodyPr>
            <a:spAutoFit/>
          </a:bodyPr>
          <a:lstStyle/>
          <a:p>
            <a:r>
              <a:rPr lang="ru-RU" b="1" smtClean="0"/>
              <a:t>Распределение данных</a:t>
            </a:r>
            <a:r>
              <a:rPr lang="ru-RU" smtClean="0"/>
              <a:t> – ленточная схема (разбиение матрицы по столбцам)</a:t>
            </a:r>
          </a:p>
        </p:txBody>
      </p:sp>
      <p:graphicFrame>
        <p:nvGraphicFramePr>
          <p:cNvPr id="10242" name="Object 1024"/>
          <p:cNvGraphicFramePr>
            <a:graphicFrameLocks noChangeAspect="1"/>
          </p:cNvGraphicFramePr>
          <p:nvPr>
            <p:ph sz="half" idx="2"/>
          </p:nvPr>
        </p:nvGraphicFramePr>
        <p:xfrm>
          <a:off x="3330575" y="5145088"/>
          <a:ext cx="2951163" cy="1019175"/>
        </p:xfrm>
        <a:graphic>
          <a:graphicData uri="http://schemas.openxmlformats.org/presentationml/2006/ole">
            <p:oleObj spid="_x0000_s10242" name="Рисунок" r:id="rId3" imgW="1047600" imgH="361800" progId="Word.Picture.8">
              <p:embed/>
            </p:oleObj>
          </a:graphicData>
        </a:graphic>
      </p:graphicFrame>
      <p:grpSp>
        <p:nvGrpSpPr>
          <p:cNvPr id="10244" name="Group 1028"/>
          <p:cNvGrpSpPr>
            <a:grpSpLocks/>
          </p:cNvGrpSpPr>
          <p:nvPr/>
        </p:nvGrpSpPr>
        <p:grpSpPr bwMode="auto">
          <a:xfrm rot="5400000">
            <a:off x="3802856" y="1991519"/>
            <a:ext cx="1830388" cy="2197100"/>
            <a:chOff x="2241" y="1704"/>
            <a:chExt cx="3060" cy="2850"/>
          </a:xfrm>
        </p:grpSpPr>
        <p:grpSp>
          <p:nvGrpSpPr>
            <p:cNvPr id="10247" name="Group 1029"/>
            <p:cNvGrpSpPr>
              <a:grpSpLocks/>
            </p:cNvGrpSpPr>
            <p:nvPr/>
          </p:nvGrpSpPr>
          <p:grpSpPr bwMode="auto">
            <a:xfrm>
              <a:off x="2241" y="2424"/>
              <a:ext cx="3060" cy="720"/>
              <a:chOff x="2241" y="2454"/>
              <a:chExt cx="3060" cy="720"/>
            </a:xfrm>
          </p:grpSpPr>
          <p:sp>
            <p:nvSpPr>
              <p:cNvPr id="10302" name="Rectangle 1030"/>
              <p:cNvSpPr>
                <a:spLocks noChangeArrowheads="1"/>
              </p:cNvSpPr>
              <p:nvPr/>
            </p:nvSpPr>
            <p:spPr bwMode="auto">
              <a:xfrm>
                <a:off x="2241" y="2454"/>
                <a:ext cx="306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03" name="Oval 1031"/>
              <p:cNvSpPr>
                <a:spLocks noChangeAspect="1" noChangeArrowheads="1"/>
              </p:cNvSpPr>
              <p:nvPr/>
            </p:nvSpPr>
            <p:spPr bwMode="auto">
              <a:xfrm>
                <a:off x="242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04" name="Oval 1032"/>
              <p:cNvSpPr>
                <a:spLocks noChangeAspect="1" noChangeArrowheads="1"/>
              </p:cNvSpPr>
              <p:nvPr/>
            </p:nvSpPr>
            <p:spPr bwMode="auto">
              <a:xfrm>
                <a:off x="242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05" name="Oval 1033"/>
              <p:cNvSpPr>
                <a:spLocks noChangeAspect="1" noChangeArrowheads="1"/>
              </p:cNvSpPr>
              <p:nvPr/>
            </p:nvSpPr>
            <p:spPr bwMode="auto">
              <a:xfrm>
                <a:off x="350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06" name="Oval 1034"/>
              <p:cNvSpPr>
                <a:spLocks noChangeAspect="1" noChangeArrowheads="1"/>
              </p:cNvSpPr>
              <p:nvPr/>
            </p:nvSpPr>
            <p:spPr bwMode="auto">
              <a:xfrm>
                <a:off x="494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07" name="Oval 1035"/>
              <p:cNvSpPr>
                <a:spLocks noChangeAspect="1" noChangeArrowheads="1"/>
              </p:cNvSpPr>
              <p:nvPr/>
            </p:nvSpPr>
            <p:spPr bwMode="auto">
              <a:xfrm>
                <a:off x="278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08" name="Oval 1036"/>
              <p:cNvSpPr>
                <a:spLocks noChangeAspect="1" noChangeArrowheads="1"/>
              </p:cNvSpPr>
              <p:nvPr/>
            </p:nvSpPr>
            <p:spPr bwMode="auto">
              <a:xfrm>
                <a:off x="314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09" name="Oval 1037"/>
              <p:cNvSpPr>
                <a:spLocks noChangeAspect="1" noChangeArrowheads="1"/>
              </p:cNvSpPr>
              <p:nvPr/>
            </p:nvSpPr>
            <p:spPr bwMode="auto">
              <a:xfrm>
                <a:off x="314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10" name="Oval 1038"/>
              <p:cNvSpPr>
                <a:spLocks noChangeAspect="1" noChangeArrowheads="1"/>
              </p:cNvSpPr>
              <p:nvPr/>
            </p:nvSpPr>
            <p:spPr bwMode="auto">
              <a:xfrm>
                <a:off x="278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11" name="Oval 1039"/>
              <p:cNvSpPr>
                <a:spLocks noChangeAspect="1" noChangeArrowheads="1"/>
              </p:cNvSpPr>
              <p:nvPr/>
            </p:nvSpPr>
            <p:spPr bwMode="auto">
              <a:xfrm>
                <a:off x="422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12" name="Oval 1040"/>
              <p:cNvSpPr>
                <a:spLocks noChangeAspect="1" noChangeArrowheads="1"/>
              </p:cNvSpPr>
              <p:nvPr/>
            </p:nvSpPr>
            <p:spPr bwMode="auto">
              <a:xfrm>
                <a:off x="386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13" name="Oval 1041"/>
              <p:cNvSpPr>
                <a:spLocks noChangeAspect="1" noChangeArrowheads="1"/>
              </p:cNvSpPr>
              <p:nvPr/>
            </p:nvSpPr>
            <p:spPr bwMode="auto">
              <a:xfrm>
                <a:off x="422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14" name="Oval 1042"/>
              <p:cNvSpPr>
                <a:spLocks noChangeAspect="1" noChangeArrowheads="1"/>
              </p:cNvSpPr>
              <p:nvPr/>
            </p:nvSpPr>
            <p:spPr bwMode="auto">
              <a:xfrm>
                <a:off x="458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15" name="Oval 1043"/>
              <p:cNvSpPr>
                <a:spLocks noChangeAspect="1" noChangeArrowheads="1"/>
              </p:cNvSpPr>
              <p:nvPr/>
            </p:nvSpPr>
            <p:spPr bwMode="auto">
              <a:xfrm>
                <a:off x="458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16" name="Oval 1044"/>
              <p:cNvSpPr>
                <a:spLocks noChangeAspect="1" noChangeArrowheads="1"/>
              </p:cNvSpPr>
              <p:nvPr/>
            </p:nvSpPr>
            <p:spPr bwMode="auto">
              <a:xfrm>
                <a:off x="494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17" name="Oval 1045"/>
              <p:cNvSpPr>
                <a:spLocks noChangeAspect="1" noChangeArrowheads="1"/>
              </p:cNvSpPr>
              <p:nvPr/>
            </p:nvSpPr>
            <p:spPr bwMode="auto">
              <a:xfrm>
                <a:off x="350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18" name="Oval 1046"/>
              <p:cNvSpPr>
                <a:spLocks noChangeAspect="1" noChangeArrowheads="1"/>
              </p:cNvSpPr>
              <p:nvPr/>
            </p:nvSpPr>
            <p:spPr bwMode="auto">
              <a:xfrm>
                <a:off x="386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248" name="Group 1047"/>
            <p:cNvGrpSpPr>
              <a:grpSpLocks/>
            </p:cNvGrpSpPr>
            <p:nvPr/>
          </p:nvGrpSpPr>
          <p:grpSpPr bwMode="auto">
            <a:xfrm>
              <a:off x="2241" y="3834"/>
              <a:ext cx="3060" cy="720"/>
              <a:chOff x="2241" y="3909"/>
              <a:chExt cx="3060" cy="720"/>
            </a:xfrm>
          </p:grpSpPr>
          <p:sp>
            <p:nvSpPr>
              <p:cNvPr id="10285" name="Rectangle 1048"/>
              <p:cNvSpPr>
                <a:spLocks noChangeArrowheads="1"/>
              </p:cNvSpPr>
              <p:nvPr/>
            </p:nvSpPr>
            <p:spPr bwMode="auto">
              <a:xfrm>
                <a:off x="2241" y="3909"/>
                <a:ext cx="306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6" name="Oval 1049"/>
              <p:cNvSpPr>
                <a:spLocks noChangeAspect="1" noChangeArrowheads="1"/>
              </p:cNvSpPr>
              <p:nvPr/>
            </p:nvSpPr>
            <p:spPr bwMode="auto">
              <a:xfrm>
                <a:off x="494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7" name="Oval 1050"/>
              <p:cNvSpPr>
                <a:spLocks noChangeAspect="1" noChangeArrowheads="1"/>
              </p:cNvSpPr>
              <p:nvPr/>
            </p:nvSpPr>
            <p:spPr bwMode="auto">
              <a:xfrm>
                <a:off x="494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8" name="Oval 1051"/>
              <p:cNvSpPr>
                <a:spLocks noChangeAspect="1" noChangeArrowheads="1"/>
              </p:cNvSpPr>
              <p:nvPr/>
            </p:nvSpPr>
            <p:spPr bwMode="auto">
              <a:xfrm>
                <a:off x="422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9" name="Oval 1052"/>
              <p:cNvSpPr>
                <a:spLocks noChangeAspect="1" noChangeArrowheads="1"/>
              </p:cNvSpPr>
              <p:nvPr/>
            </p:nvSpPr>
            <p:spPr bwMode="auto">
              <a:xfrm>
                <a:off x="350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0" name="Oval 1053"/>
              <p:cNvSpPr>
                <a:spLocks noChangeAspect="1" noChangeArrowheads="1"/>
              </p:cNvSpPr>
              <p:nvPr/>
            </p:nvSpPr>
            <p:spPr bwMode="auto">
              <a:xfrm>
                <a:off x="314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1" name="Oval 1054"/>
              <p:cNvSpPr>
                <a:spLocks noChangeAspect="1" noChangeArrowheads="1"/>
              </p:cNvSpPr>
              <p:nvPr/>
            </p:nvSpPr>
            <p:spPr bwMode="auto">
              <a:xfrm>
                <a:off x="458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2" name="Oval 1055"/>
              <p:cNvSpPr>
                <a:spLocks noChangeAspect="1" noChangeArrowheads="1"/>
              </p:cNvSpPr>
              <p:nvPr/>
            </p:nvSpPr>
            <p:spPr bwMode="auto">
              <a:xfrm>
                <a:off x="386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3" name="Oval 1056"/>
              <p:cNvSpPr>
                <a:spLocks noChangeAspect="1" noChangeArrowheads="1"/>
              </p:cNvSpPr>
              <p:nvPr/>
            </p:nvSpPr>
            <p:spPr bwMode="auto">
              <a:xfrm>
                <a:off x="278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4" name="Oval 1057"/>
              <p:cNvSpPr>
                <a:spLocks noChangeAspect="1" noChangeArrowheads="1"/>
              </p:cNvSpPr>
              <p:nvPr/>
            </p:nvSpPr>
            <p:spPr bwMode="auto">
              <a:xfrm>
                <a:off x="242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5" name="Oval 1058"/>
              <p:cNvSpPr>
                <a:spLocks noChangeAspect="1" noChangeArrowheads="1"/>
              </p:cNvSpPr>
              <p:nvPr/>
            </p:nvSpPr>
            <p:spPr bwMode="auto">
              <a:xfrm>
                <a:off x="458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6" name="Oval 1059"/>
              <p:cNvSpPr>
                <a:spLocks noChangeAspect="1" noChangeArrowheads="1"/>
              </p:cNvSpPr>
              <p:nvPr/>
            </p:nvSpPr>
            <p:spPr bwMode="auto">
              <a:xfrm>
                <a:off x="422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7" name="Oval 1060"/>
              <p:cNvSpPr>
                <a:spLocks noChangeAspect="1" noChangeArrowheads="1"/>
              </p:cNvSpPr>
              <p:nvPr/>
            </p:nvSpPr>
            <p:spPr bwMode="auto">
              <a:xfrm>
                <a:off x="386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8" name="Oval 1061"/>
              <p:cNvSpPr>
                <a:spLocks noChangeAspect="1" noChangeArrowheads="1"/>
              </p:cNvSpPr>
              <p:nvPr/>
            </p:nvSpPr>
            <p:spPr bwMode="auto">
              <a:xfrm>
                <a:off x="350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9" name="Oval 1062"/>
              <p:cNvSpPr>
                <a:spLocks noChangeAspect="1" noChangeArrowheads="1"/>
              </p:cNvSpPr>
              <p:nvPr/>
            </p:nvSpPr>
            <p:spPr bwMode="auto">
              <a:xfrm>
                <a:off x="314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00" name="Oval 1063"/>
              <p:cNvSpPr>
                <a:spLocks noChangeAspect="1" noChangeArrowheads="1"/>
              </p:cNvSpPr>
              <p:nvPr/>
            </p:nvSpPr>
            <p:spPr bwMode="auto">
              <a:xfrm>
                <a:off x="278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01" name="Oval 1064"/>
              <p:cNvSpPr>
                <a:spLocks noChangeAspect="1" noChangeArrowheads="1"/>
              </p:cNvSpPr>
              <p:nvPr/>
            </p:nvSpPr>
            <p:spPr bwMode="auto">
              <a:xfrm>
                <a:off x="242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249" name="Group 1065"/>
            <p:cNvGrpSpPr>
              <a:grpSpLocks/>
            </p:cNvGrpSpPr>
            <p:nvPr/>
          </p:nvGrpSpPr>
          <p:grpSpPr bwMode="auto">
            <a:xfrm>
              <a:off x="2241" y="3144"/>
              <a:ext cx="3060" cy="690"/>
              <a:chOff x="2241" y="3114"/>
              <a:chExt cx="3060" cy="795"/>
            </a:xfrm>
          </p:grpSpPr>
          <p:sp>
            <p:nvSpPr>
              <p:cNvPr id="10268" name="Rectangle 1066"/>
              <p:cNvSpPr>
                <a:spLocks noChangeArrowheads="1"/>
              </p:cNvSpPr>
              <p:nvPr/>
            </p:nvSpPr>
            <p:spPr bwMode="auto">
              <a:xfrm>
                <a:off x="2241" y="3114"/>
                <a:ext cx="3060" cy="795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9" name="Oval 1067"/>
              <p:cNvSpPr>
                <a:spLocks noChangeAspect="1" noChangeArrowheads="1"/>
              </p:cNvSpPr>
              <p:nvPr/>
            </p:nvSpPr>
            <p:spPr bwMode="auto">
              <a:xfrm>
                <a:off x="494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0" name="Oval 1068"/>
              <p:cNvSpPr>
                <a:spLocks noChangeAspect="1" noChangeArrowheads="1"/>
              </p:cNvSpPr>
              <p:nvPr/>
            </p:nvSpPr>
            <p:spPr bwMode="auto">
              <a:xfrm>
                <a:off x="4941" y="365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1" name="Oval 1069"/>
              <p:cNvSpPr>
                <a:spLocks noChangeAspect="1" noChangeArrowheads="1"/>
              </p:cNvSpPr>
              <p:nvPr/>
            </p:nvSpPr>
            <p:spPr bwMode="auto">
              <a:xfrm>
                <a:off x="458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2" name="Oval 1070"/>
              <p:cNvSpPr>
                <a:spLocks noChangeAspect="1" noChangeArrowheads="1"/>
              </p:cNvSpPr>
              <p:nvPr/>
            </p:nvSpPr>
            <p:spPr bwMode="auto">
              <a:xfrm>
                <a:off x="422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3" name="Oval 1071"/>
              <p:cNvSpPr>
                <a:spLocks noChangeAspect="1" noChangeArrowheads="1"/>
              </p:cNvSpPr>
              <p:nvPr/>
            </p:nvSpPr>
            <p:spPr bwMode="auto">
              <a:xfrm>
                <a:off x="386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4" name="Oval 1072"/>
              <p:cNvSpPr>
                <a:spLocks noChangeAspect="1" noChangeArrowheads="1"/>
              </p:cNvSpPr>
              <p:nvPr/>
            </p:nvSpPr>
            <p:spPr bwMode="auto">
              <a:xfrm>
                <a:off x="350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5" name="Oval 1073"/>
              <p:cNvSpPr>
                <a:spLocks noChangeAspect="1" noChangeArrowheads="1"/>
              </p:cNvSpPr>
              <p:nvPr/>
            </p:nvSpPr>
            <p:spPr bwMode="auto">
              <a:xfrm>
                <a:off x="314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6" name="Oval 1074"/>
              <p:cNvSpPr>
                <a:spLocks noChangeAspect="1" noChangeArrowheads="1"/>
              </p:cNvSpPr>
              <p:nvPr/>
            </p:nvSpPr>
            <p:spPr bwMode="auto">
              <a:xfrm>
                <a:off x="278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7" name="Oval 1075"/>
              <p:cNvSpPr>
                <a:spLocks noChangeAspect="1" noChangeArrowheads="1"/>
              </p:cNvSpPr>
              <p:nvPr/>
            </p:nvSpPr>
            <p:spPr bwMode="auto">
              <a:xfrm>
                <a:off x="242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8" name="Oval 1076"/>
              <p:cNvSpPr>
                <a:spLocks noChangeAspect="1" noChangeArrowheads="1"/>
              </p:cNvSpPr>
              <p:nvPr/>
            </p:nvSpPr>
            <p:spPr bwMode="auto">
              <a:xfrm>
                <a:off x="458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9" name="Oval 1077"/>
              <p:cNvSpPr>
                <a:spLocks noChangeAspect="1" noChangeArrowheads="1"/>
              </p:cNvSpPr>
              <p:nvPr/>
            </p:nvSpPr>
            <p:spPr bwMode="auto">
              <a:xfrm>
                <a:off x="386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0" name="Oval 1078"/>
              <p:cNvSpPr>
                <a:spLocks noChangeAspect="1" noChangeArrowheads="1"/>
              </p:cNvSpPr>
              <p:nvPr/>
            </p:nvSpPr>
            <p:spPr bwMode="auto">
              <a:xfrm>
                <a:off x="422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1" name="Oval 1079"/>
              <p:cNvSpPr>
                <a:spLocks noChangeAspect="1" noChangeArrowheads="1"/>
              </p:cNvSpPr>
              <p:nvPr/>
            </p:nvSpPr>
            <p:spPr bwMode="auto">
              <a:xfrm>
                <a:off x="350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2" name="Oval 1080"/>
              <p:cNvSpPr>
                <a:spLocks noChangeAspect="1" noChangeArrowheads="1"/>
              </p:cNvSpPr>
              <p:nvPr/>
            </p:nvSpPr>
            <p:spPr bwMode="auto">
              <a:xfrm>
                <a:off x="278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3" name="Oval 1081"/>
              <p:cNvSpPr>
                <a:spLocks noChangeAspect="1" noChangeArrowheads="1"/>
              </p:cNvSpPr>
              <p:nvPr/>
            </p:nvSpPr>
            <p:spPr bwMode="auto">
              <a:xfrm>
                <a:off x="242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4" name="Oval 1082"/>
              <p:cNvSpPr>
                <a:spLocks noChangeAspect="1" noChangeArrowheads="1"/>
              </p:cNvSpPr>
              <p:nvPr/>
            </p:nvSpPr>
            <p:spPr bwMode="auto">
              <a:xfrm>
                <a:off x="314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250" name="Group 1083"/>
            <p:cNvGrpSpPr>
              <a:grpSpLocks/>
            </p:cNvGrpSpPr>
            <p:nvPr/>
          </p:nvGrpSpPr>
          <p:grpSpPr bwMode="auto">
            <a:xfrm>
              <a:off x="2241" y="1704"/>
              <a:ext cx="3060" cy="720"/>
              <a:chOff x="2241" y="1734"/>
              <a:chExt cx="3060" cy="720"/>
            </a:xfrm>
          </p:grpSpPr>
          <p:sp>
            <p:nvSpPr>
              <p:cNvPr id="10251" name="Rectangle 1084"/>
              <p:cNvSpPr>
                <a:spLocks noChangeArrowheads="1"/>
              </p:cNvSpPr>
              <p:nvPr/>
            </p:nvSpPr>
            <p:spPr bwMode="auto">
              <a:xfrm>
                <a:off x="2241" y="1734"/>
                <a:ext cx="3060" cy="72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2" name="Oval 1085"/>
              <p:cNvSpPr>
                <a:spLocks noChangeAspect="1" noChangeArrowheads="1"/>
              </p:cNvSpPr>
              <p:nvPr/>
            </p:nvSpPr>
            <p:spPr bwMode="auto">
              <a:xfrm>
                <a:off x="2421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3" name="Oval 1086"/>
              <p:cNvSpPr>
                <a:spLocks noChangeAspect="1" noChangeArrowheads="1"/>
              </p:cNvSpPr>
              <p:nvPr/>
            </p:nvSpPr>
            <p:spPr bwMode="auto">
              <a:xfrm>
                <a:off x="2778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4" name="Oval 1087"/>
              <p:cNvSpPr>
                <a:spLocks noChangeAspect="1" noChangeArrowheads="1"/>
              </p:cNvSpPr>
              <p:nvPr/>
            </p:nvSpPr>
            <p:spPr bwMode="auto">
              <a:xfrm>
                <a:off x="3141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5" name="Oval 1088"/>
              <p:cNvSpPr>
                <a:spLocks noChangeAspect="1" noChangeArrowheads="1"/>
              </p:cNvSpPr>
              <p:nvPr/>
            </p:nvSpPr>
            <p:spPr bwMode="auto">
              <a:xfrm>
                <a:off x="3498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6" name="Oval 1089"/>
              <p:cNvSpPr>
                <a:spLocks noChangeAspect="1" noChangeArrowheads="1"/>
              </p:cNvSpPr>
              <p:nvPr/>
            </p:nvSpPr>
            <p:spPr bwMode="auto">
              <a:xfrm>
                <a:off x="3861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7" name="Oval 1090"/>
              <p:cNvSpPr>
                <a:spLocks noChangeAspect="1" noChangeArrowheads="1"/>
              </p:cNvSpPr>
              <p:nvPr/>
            </p:nvSpPr>
            <p:spPr bwMode="auto">
              <a:xfrm>
                <a:off x="4218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8" name="Oval 1091"/>
              <p:cNvSpPr>
                <a:spLocks noChangeAspect="1" noChangeArrowheads="1"/>
              </p:cNvSpPr>
              <p:nvPr/>
            </p:nvSpPr>
            <p:spPr bwMode="auto">
              <a:xfrm>
                <a:off x="4581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9" name="Oval 1092"/>
              <p:cNvSpPr>
                <a:spLocks noChangeAspect="1" noChangeArrowheads="1"/>
              </p:cNvSpPr>
              <p:nvPr/>
            </p:nvSpPr>
            <p:spPr bwMode="auto">
              <a:xfrm>
                <a:off x="4941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0" name="Oval 1093"/>
              <p:cNvSpPr>
                <a:spLocks noChangeAspect="1" noChangeArrowheads="1"/>
              </p:cNvSpPr>
              <p:nvPr/>
            </p:nvSpPr>
            <p:spPr bwMode="auto">
              <a:xfrm>
                <a:off x="4581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1" name="Oval 1094"/>
              <p:cNvSpPr>
                <a:spLocks noChangeAspect="1" noChangeArrowheads="1"/>
              </p:cNvSpPr>
              <p:nvPr/>
            </p:nvSpPr>
            <p:spPr bwMode="auto">
              <a:xfrm>
                <a:off x="4218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2" name="Oval 1095"/>
              <p:cNvSpPr>
                <a:spLocks noChangeAspect="1" noChangeArrowheads="1"/>
              </p:cNvSpPr>
              <p:nvPr/>
            </p:nvSpPr>
            <p:spPr bwMode="auto">
              <a:xfrm>
                <a:off x="3861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3" name="Oval 1096"/>
              <p:cNvSpPr>
                <a:spLocks noChangeAspect="1" noChangeArrowheads="1"/>
              </p:cNvSpPr>
              <p:nvPr/>
            </p:nvSpPr>
            <p:spPr bwMode="auto">
              <a:xfrm>
                <a:off x="3498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4" name="Oval 1097"/>
              <p:cNvSpPr>
                <a:spLocks noChangeAspect="1" noChangeArrowheads="1"/>
              </p:cNvSpPr>
              <p:nvPr/>
            </p:nvSpPr>
            <p:spPr bwMode="auto">
              <a:xfrm>
                <a:off x="3141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5" name="Oval 1098"/>
              <p:cNvSpPr>
                <a:spLocks noChangeAspect="1" noChangeArrowheads="1"/>
              </p:cNvSpPr>
              <p:nvPr/>
            </p:nvSpPr>
            <p:spPr bwMode="auto">
              <a:xfrm>
                <a:off x="2778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6" name="Oval 1099"/>
              <p:cNvSpPr>
                <a:spLocks noChangeAspect="1" noChangeArrowheads="1"/>
              </p:cNvSpPr>
              <p:nvPr/>
            </p:nvSpPr>
            <p:spPr bwMode="auto">
              <a:xfrm>
                <a:off x="2421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7" name="Oval 1100"/>
              <p:cNvSpPr>
                <a:spLocks noChangeAspect="1" noChangeArrowheads="1"/>
              </p:cNvSpPr>
              <p:nvPr/>
            </p:nvSpPr>
            <p:spPr bwMode="auto">
              <a:xfrm>
                <a:off x="4941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245" name="Rectangle 1101"/>
          <p:cNvSpPr>
            <a:spLocks noChangeArrowheads="1"/>
          </p:cNvSpPr>
          <p:nvPr/>
        </p:nvSpPr>
        <p:spPr bwMode="auto">
          <a:xfrm>
            <a:off x="488950" y="4149725"/>
            <a:ext cx="92884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800" b="1">
                <a:latin typeface="Arial" pitchFamily="34" charset="0"/>
              </a:rPr>
              <a:t>Базовая подзадача</a:t>
            </a:r>
            <a:r>
              <a:rPr lang="ru-RU" sz="2800">
                <a:latin typeface="Arial" pitchFamily="34" charset="0"/>
              </a:rPr>
              <a:t> - операция умножения столбца матрицы </a:t>
            </a:r>
            <a:r>
              <a:rPr lang="ru-RU" sz="2800" i="1">
                <a:latin typeface="Arial" pitchFamily="34" charset="0"/>
              </a:rPr>
              <a:t>А</a:t>
            </a:r>
            <a:r>
              <a:rPr lang="ru-RU" sz="2800">
                <a:latin typeface="Arial" pitchFamily="34" charset="0"/>
              </a:rPr>
              <a:t> на один из элементов вектора </a:t>
            </a:r>
            <a:r>
              <a:rPr lang="en-US" sz="2800" i="1">
                <a:latin typeface="Arial" pitchFamily="34" charset="0"/>
              </a:rPr>
              <a:t>b</a:t>
            </a:r>
            <a:r>
              <a:rPr lang="ru-RU" sz="2800">
                <a:latin typeface="Arial" pitchFamily="34" charset="0"/>
              </a:rPr>
              <a:t> </a:t>
            </a:r>
          </a:p>
        </p:txBody>
      </p:sp>
      <p:sp>
        <p:nvSpPr>
          <p:cNvPr id="10246" name="Rectangle 1107"/>
          <p:cNvSpPr>
            <a:spLocks noChangeArrowheads="1"/>
          </p:cNvSpPr>
          <p:nvPr/>
        </p:nvSpPr>
        <p:spPr bwMode="auto">
          <a:xfrm>
            <a:off x="415925" y="73025"/>
            <a:ext cx="949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столбцам)…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8"/>
          <p:cNvSpPr>
            <a:spLocks noChangeArrowheads="1"/>
          </p:cNvSpPr>
          <p:nvPr/>
        </p:nvSpPr>
        <p:spPr bwMode="auto">
          <a:xfrm>
            <a:off x="415925" y="73025"/>
            <a:ext cx="949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столбцам)…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43011" name="Rectangle 1029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519113"/>
          </a:xfrm>
        </p:spPr>
        <p:txBody>
          <a:bodyPr>
            <a:spAutoFit/>
          </a:bodyPr>
          <a:lstStyle/>
          <a:p>
            <a:r>
              <a:rPr lang="ru-RU" b="1" smtClean="0"/>
              <a:t>Выделение информационных зависимостей</a:t>
            </a:r>
          </a:p>
        </p:txBody>
      </p:sp>
      <p:sp>
        <p:nvSpPr>
          <p:cNvPr id="43012" name="Rectangle 1030"/>
          <p:cNvSpPr>
            <a:spLocks noChangeArrowheads="1"/>
          </p:cNvSpPr>
          <p:nvPr/>
        </p:nvSpPr>
        <p:spPr bwMode="auto">
          <a:xfrm>
            <a:off x="344488" y="1773238"/>
            <a:ext cx="921702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>
                <a:latin typeface="Arial" pitchFamily="34" charset="0"/>
              </a:rPr>
              <a:t>Базовая подзадача для выполнения вычисления должна содержать должна содержать </a:t>
            </a:r>
            <a:r>
              <a:rPr lang="en-US" sz="2400" b="1" i="1">
                <a:latin typeface="Arial" pitchFamily="34" charset="0"/>
              </a:rPr>
              <a:t>i</a:t>
            </a:r>
            <a:r>
              <a:rPr lang="ru-RU" sz="2400">
                <a:latin typeface="Arial" pitchFamily="34" charset="0"/>
              </a:rPr>
              <a:t>-й столбец матрицы </a:t>
            </a:r>
            <a:r>
              <a:rPr lang="ru-RU" sz="2400" b="1" i="1">
                <a:latin typeface="Arial" pitchFamily="34" charset="0"/>
              </a:rPr>
              <a:t>А</a:t>
            </a:r>
            <a:r>
              <a:rPr lang="ru-RU" sz="2400">
                <a:latin typeface="Arial" pitchFamily="34" charset="0"/>
              </a:rPr>
              <a:t> и </a:t>
            </a:r>
            <a:r>
              <a:rPr lang="en-US" sz="2400" b="1" i="1">
                <a:latin typeface="Arial" pitchFamily="34" charset="0"/>
              </a:rPr>
              <a:t>i</a:t>
            </a:r>
            <a:r>
              <a:rPr lang="ru-RU" sz="2400" i="1">
                <a:latin typeface="Arial" pitchFamily="34" charset="0"/>
              </a:rPr>
              <a:t>-</a:t>
            </a:r>
            <a:r>
              <a:rPr lang="ru-RU" sz="2400">
                <a:latin typeface="Arial" pitchFamily="34" charset="0"/>
              </a:rPr>
              <a:t>е элементы  </a:t>
            </a:r>
            <a:r>
              <a:rPr lang="en-US" sz="2400" b="1" i="1">
                <a:latin typeface="Arial" pitchFamily="34" charset="0"/>
              </a:rPr>
              <a:t>b</a:t>
            </a:r>
            <a:r>
              <a:rPr lang="en-US" sz="2400" b="1" i="1" baseline="-25000">
                <a:latin typeface="Arial" pitchFamily="34" charset="0"/>
              </a:rPr>
              <a:t>i</a:t>
            </a:r>
            <a:r>
              <a:rPr lang="ru-RU" sz="2400">
                <a:latin typeface="Arial" pitchFamily="34" charset="0"/>
              </a:rPr>
              <a:t>  и </a:t>
            </a:r>
            <a:r>
              <a:rPr lang="en-US" sz="2400" b="1">
                <a:latin typeface="Arial" pitchFamily="34" charset="0"/>
              </a:rPr>
              <a:t>c</a:t>
            </a:r>
            <a:r>
              <a:rPr lang="en-US" sz="2400" b="1" i="1" baseline="-25000">
                <a:latin typeface="Arial" pitchFamily="34" charset="0"/>
              </a:rPr>
              <a:t>i</a:t>
            </a:r>
            <a:r>
              <a:rPr lang="ru-RU" sz="2400">
                <a:latin typeface="Arial" pitchFamily="34" charset="0"/>
              </a:rPr>
              <a:t>  векторов </a:t>
            </a:r>
            <a:r>
              <a:rPr lang="en-US" sz="2400" b="1" i="1">
                <a:latin typeface="Arial" pitchFamily="34" charset="0"/>
              </a:rPr>
              <a:t>b</a:t>
            </a:r>
            <a:r>
              <a:rPr lang="ru-RU" sz="2400">
                <a:latin typeface="Arial" pitchFamily="34" charset="0"/>
              </a:rPr>
              <a:t> и </a:t>
            </a:r>
            <a:r>
              <a:rPr lang="ru-RU" sz="2400" b="1" i="1">
                <a:latin typeface="Arial" pitchFamily="34" charset="0"/>
              </a:rPr>
              <a:t>с</a:t>
            </a:r>
            <a:r>
              <a:rPr lang="ru-RU" sz="2800">
                <a:latin typeface="Arial" pitchFamily="34" charset="0"/>
              </a:rPr>
              <a:t> </a:t>
            </a:r>
            <a:endParaRPr lang="ru-RU" sz="2400">
              <a:latin typeface="Arial" pitchFamily="34" charset="0"/>
            </a:endParaRPr>
          </a:p>
          <a:p>
            <a:pPr marL="742950" lvl="1" indent="-285750">
              <a:spcBef>
                <a:spcPct val="45000"/>
              </a:spcBef>
              <a:buFontTx/>
              <a:buChar char="–"/>
            </a:pPr>
            <a:r>
              <a:rPr lang="ru-RU" sz="2400">
                <a:latin typeface="Arial" pitchFamily="34" charset="0"/>
              </a:rPr>
              <a:t>Каждая базовая задача </a:t>
            </a:r>
            <a:r>
              <a:rPr lang="en-US" sz="2400" b="1" i="1">
                <a:latin typeface="Arial" pitchFamily="34" charset="0"/>
              </a:rPr>
              <a:t>i</a:t>
            </a:r>
            <a:r>
              <a:rPr lang="ru-RU" sz="2400">
                <a:latin typeface="Arial" pitchFamily="34" charset="0"/>
              </a:rPr>
              <a:t> выполняет умножение своего столбца матрицы </a:t>
            </a:r>
            <a:r>
              <a:rPr lang="ru-RU" sz="2400" b="1" i="1">
                <a:latin typeface="Arial" pitchFamily="34" charset="0"/>
              </a:rPr>
              <a:t>А</a:t>
            </a:r>
            <a:r>
              <a:rPr lang="ru-RU" sz="2400">
                <a:latin typeface="Arial" pitchFamily="34" charset="0"/>
              </a:rPr>
              <a:t> на элемент </a:t>
            </a:r>
            <a:r>
              <a:rPr lang="en-US" sz="2400" b="1" i="1">
                <a:latin typeface="Arial" pitchFamily="34" charset="0"/>
              </a:rPr>
              <a:t>b</a:t>
            </a:r>
            <a:r>
              <a:rPr lang="en-US" sz="2400" b="1" i="1" baseline="-25000">
                <a:latin typeface="Arial" pitchFamily="34" charset="0"/>
              </a:rPr>
              <a:t>i</a:t>
            </a:r>
            <a:r>
              <a:rPr lang="ru-RU" sz="2400">
                <a:latin typeface="Arial" pitchFamily="34" charset="0"/>
              </a:rPr>
              <a:t>, в итоге в каждой подзадаче получается вектор </a:t>
            </a:r>
            <a:r>
              <a:rPr lang="en-US" sz="2400" b="1" i="1">
                <a:latin typeface="Arial" pitchFamily="34" charset="0"/>
              </a:rPr>
              <a:t>c</a:t>
            </a:r>
            <a:r>
              <a:rPr lang="ru-RU" sz="2400" b="1" i="1">
                <a:latin typeface="Arial" pitchFamily="34" charset="0"/>
              </a:rPr>
              <a:t>'(</a:t>
            </a:r>
            <a:r>
              <a:rPr lang="en-US" sz="2400" b="1" i="1">
                <a:latin typeface="Arial" pitchFamily="34" charset="0"/>
              </a:rPr>
              <a:t>i</a:t>
            </a:r>
            <a:r>
              <a:rPr lang="ru-RU" sz="2400" b="1" i="1">
                <a:latin typeface="Arial" pitchFamily="34" charset="0"/>
              </a:rPr>
              <a:t>)</a:t>
            </a:r>
            <a:r>
              <a:rPr lang="ru-RU" sz="2400">
                <a:latin typeface="Arial" pitchFamily="34" charset="0"/>
              </a:rPr>
              <a:t> промежуточных результатов</a:t>
            </a:r>
            <a:endParaRPr lang="ru-RU" sz="2800">
              <a:latin typeface="Arial" pitchFamily="34" charset="0"/>
            </a:endParaRPr>
          </a:p>
          <a:p>
            <a:pPr marL="742950" lvl="1" indent="-285750">
              <a:spcBef>
                <a:spcPct val="45000"/>
              </a:spcBef>
              <a:buFontTx/>
              <a:buChar char="–"/>
            </a:pPr>
            <a:r>
              <a:rPr lang="ru-RU" sz="2400">
                <a:latin typeface="Arial" pitchFamily="34" charset="0"/>
              </a:rPr>
              <a:t>Для получения элементов результирующего вектора </a:t>
            </a:r>
            <a:r>
              <a:rPr lang="ru-RU" sz="2400" b="1" i="1">
                <a:latin typeface="Arial" pitchFamily="34" charset="0"/>
              </a:rPr>
              <a:t>с</a:t>
            </a:r>
            <a:r>
              <a:rPr lang="ru-RU" sz="2400">
                <a:latin typeface="Arial" pitchFamily="34" charset="0"/>
              </a:rPr>
              <a:t> подзадачи должны обменяться своими промежуточными данными</a:t>
            </a:r>
            <a:endParaRPr lang="ru-RU" sz="2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28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647700"/>
          </a:xfrm>
          <a:noFill/>
        </p:spPr>
        <p:txBody>
          <a:bodyPr/>
          <a:lstStyle/>
          <a:p>
            <a:r>
              <a:rPr lang="ru-RU" b="1" smtClean="0"/>
              <a:t>Схема информационного взаимодействия </a:t>
            </a:r>
          </a:p>
        </p:txBody>
      </p:sp>
      <p:graphicFrame>
        <p:nvGraphicFramePr>
          <p:cNvPr id="11266" name="Object 1030"/>
          <p:cNvGraphicFramePr>
            <a:graphicFrameLocks noChangeAspect="1"/>
          </p:cNvGraphicFramePr>
          <p:nvPr>
            <p:ph sz="half" idx="2"/>
          </p:nvPr>
        </p:nvGraphicFramePr>
        <p:xfrm>
          <a:off x="1497013" y="2055813"/>
          <a:ext cx="6696075" cy="3605212"/>
        </p:xfrm>
        <a:graphic>
          <a:graphicData uri="http://schemas.openxmlformats.org/presentationml/2006/ole">
            <p:oleObj spid="_x0000_s11266" name="Рисунок" r:id="rId3" imgW="2971800" imgH="1600200" progId="Word.Picture.8">
              <p:embed/>
            </p:oleObj>
          </a:graphicData>
        </a:graphic>
      </p:graphicFrame>
      <p:sp>
        <p:nvSpPr>
          <p:cNvPr id="11268" name="Rectangle 1033"/>
          <p:cNvSpPr>
            <a:spLocks noChangeArrowheads="1"/>
          </p:cNvSpPr>
          <p:nvPr/>
        </p:nvSpPr>
        <p:spPr bwMode="auto">
          <a:xfrm>
            <a:off x="415925" y="73025"/>
            <a:ext cx="949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столбцам)…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027"/>
          <p:cNvSpPr>
            <a:spLocks noGrp="1" noChangeArrowheads="1"/>
          </p:cNvSpPr>
          <p:nvPr>
            <p:ph idx="1"/>
          </p:nvPr>
        </p:nvSpPr>
        <p:spPr>
          <a:xfrm>
            <a:off x="344488" y="1196975"/>
            <a:ext cx="9432925" cy="4968875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b="1" smtClean="0"/>
              <a:t>Масштабирование и распределение подзадач по процессорам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В случае, когда количество столбцов матрицы </a:t>
            </a:r>
            <a:r>
              <a:rPr lang="en-US" b="1" i="1" smtClean="0"/>
              <a:t>n</a:t>
            </a:r>
            <a:r>
              <a:rPr lang="ru-RU" smtClean="0"/>
              <a:t> превышает число процессоров</a:t>
            </a:r>
            <a:r>
              <a:rPr lang="en-US" smtClean="0"/>
              <a:t> </a:t>
            </a:r>
            <a:r>
              <a:rPr lang="en-US" b="1" i="1" smtClean="0"/>
              <a:t>p</a:t>
            </a:r>
            <a:r>
              <a:rPr lang="ru-RU" smtClean="0"/>
              <a:t>, базовые подзадачи можно укрупнить, объединив в рамках одной подзадачи несколько соседних столбцов (в этом случае исходная матрица </a:t>
            </a:r>
            <a:r>
              <a:rPr lang="en-US" b="1" i="1" smtClean="0"/>
              <a:t>A</a:t>
            </a:r>
            <a:r>
              <a:rPr lang="ru-RU" smtClean="0"/>
              <a:t> разбивается на ряд вертикальных полос). В этом случае, по окончании вычислений и проведения операции обмена каждая базовая подзадача будет содержать набор элементов результирующего вектора </a:t>
            </a:r>
            <a:r>
              <a:rPr lang="ru-RU" b="1" i="1" smtClean="0"/>
              <a:t>с</a:t>
            </a:r>
            <a:endParaRPr lang="ru-RU" b="1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Распределение подзадач между процессорами вычислительной системы может быть выполнено с учетом возможности эффективного выполнения операции</a:t>
            </a:r>
            <a:r>
              <a:rPr lang="en-US" smtClean="0"/>
              <a:t> </a:t>
            </a:r>
            <a:r>
              <a:rPr lang="ru-RU" smtClean="0"/>
              <a:t>обмена элементами векторов частичных результатов</a:t>
            </a:r>
          </a:p>
        </p:txBody>
      </p:sp>
      <p:sp>
        <p:nvSpPr>
          <p:cNvPr id="44035" name="Rectangle 1028"/>
          <p:cNvSpPr>
            <a:spLocks noChangeArrowheads="1"/>
          </p:cNvSpPr>
          <p:nvPr/>
        </p:nvSpPr>
        <p:spPr bwMode="auto">
          <a:xfrm>
            <a:off x="415925" y="73025"/>
            <a:ext cx="949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столбцам)…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028"/>
          <p:cNvSpPr>
            <a:spLocks noChangeArrowheads="1"/>
          </p:cNvSpPr>
          <p:nvPr/>
        </p:nvSpPr>
        <p:spPr bwMode="auto">
          <a:xfrm>
            <a:off x="415925" y="73025"/>
            <a:ext cx="949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столбцам)…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2293" name="Rectangle 1029"/>
          <p:cNvSpPr>
            <a:spLocks noGrp="1" noChangeArrowheads="1"/>
          </p:cNvSpPr>
          <p:nvPr>
            <p:ph idx="1"/>
          </p:nvPr>
        </p:nvSpPr>
        <p:spPr>
          <a:xfrm>
            <a:off x="495300" y="1557338"/>
            <a:ext cx="9210675" cy="1470025"/>
          </a:xfrm>
        </p:spPr>
        <p:txBody>
          <a:bodyPr>
            <a:spAutoFit/>
          </a:bodyPr>
          <a:lstStyle/>
          <a:p>
            <a:r>
              <a:rPr lang="ru-RU" b="1" smtClean="0"/>
              <a:t>Анализ эффективности</a:t>
            </a:r>
          </a:p>
          <a:p>
            <a:pPr lvl="1"/>
            <a:r>
              <a:rPr lang="ru-RU" smtClean="0"/>
              <a:t>Общая оценка показателей ускорения и эффективности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  <p:graphicFrame>
        <p:nvGraphicFramePr>
          <p:cNvPr id="12290" name="Object 1024"/>
          <p:cNvGraphicFramePr>
            <a:graphicFrameLocks noChangeAspect="1"/>
          </p:cNvGraphicFramePr>
          <p:nvPr/>
        </p:nvGraphicFramePr>
        <p:xfrm>
          <a:off x="1784350" y="2924175"/>
          <a:ext cx="2303463" cy="1101725"/>
        </p:xfrm>
        <a:graphic>
          <a:graphicData uri="http://schemas.openxmlformats.org/presentationml/2006/ole">
            <p:oleObj spid="_x0000_s12290" name="Формула" r:id="rId3" imgW="876300" imgH="419100" progId="Equation.3">
              <p:embed/>
            </p:oleObj>
          </a:graphicData>
        </a:graphic>
      </p:graphicFrame>
      <p:graphicFrame>
        <p:nvGraphicFramePr>
          <p:cNvPr id="12291" name="Object 1025"/>
          <p:cNvGraphicFramePr>
            <a:graphicFrameLocks noChangeAspect="1"/>
          </p:cNvGraphicFramePr>
          <p:nvPr/>
        </p:nvGraphicFramePr>
        <p:xfrm>
          <a:off x="4808538" y="2924175"/>
          <a:ext cx="2592387" cy="992188"/>
        </p:xfrm>
        <a:graphic>
          <a:graphicData uri="http://schemas.openxmlformats.org/presentationml/2006/ole">
            <p:oleObj spid="_x0000_s12291" name="Формула" r:id="rId4" imgW="1091726" imgH="418918" progId="Equation.3">
              <p:embed/>
            </p:oleObj>
          </a:graphicData>
        </a:graphic>
      </p:graphicFrame>
      <p:sp>
        <p:nvSpPr>
          <p:cNvPr id="12294" name="Rectangle 1032"/>
          <p:cNvSpPr>
            <a:spLocks noChangeArrowheads="1"/>
          </p:cNvSpPr>
          <p:nvPr/>
        </p:nvSpPr>
        <p:spPr bwMode="auto">
          <a:xfrm>
            <a:off x="695325" y="4073525"/>
            <a:ext cx="89376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</a:rPr>
              <a:t>Разработанный способ параллельных вычислений позволяет достичь идеальных </a:t>
            </a:r>
            <a:br>
              <a:rPr lang="ru-RU" sz="2400" i="1">
                <a:latin typeface="Arial" pitchFamily="34" charset="0"/>
              </a:rPr>
            </a:br>
            <a:r>
              <a:rPr lang="ru-RU" sz="2400" i="1">
                <a:latin typeface="Arial" pitchFamily="34" charset="0"/>
              </a:rPr>
              <a:t>показателей ускорения и эффективности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1028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5762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Анализ эффективности</a:t>
            </a:r>
            <a:r>
              <a:rPr lang="ru-RU" smtClean="0"/>
              <a:t> (уточненные оценки)</a:t>
            </a:r>
          </a:p>
        </p:txBody>
      </p:sp>
      <p:sp>
        <p:nvSpPr>
          <p:cNvPr id="13318" name="Text Box 1032"/>
          <p:cNvSpPr txBox="1">
            <a:spLocks noChangeArrowheads="1"/>
          </p:cNvSpPr>
          <p:nvPr/>
        </p:nvSpPr>
        <p:spPr bwMode="auto">
          <a:xfrm>
            <a:off x="631825" y="1773238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- Время выполнения параллельного алгоритма, связанное непосредственно</a:t>
            </a:r>
            <a:br>
              <a:rPr lang="ru-RU">
                <a:latin typeface="Arial" pitchFamily="34" charset="0"/>
              </a:rPr>
            </a:br>
            <a:r>
              <a:rPr lang="ru-RU">
                <a:latin typeface="Arial" pitchFamily="34" charset="0"/>
              </a:rPr>
              <a:t>  с вычислениями, составляет</a:t>
            </a:r>
          </a:p>
        </p:txBody>
      </p:sp>
      <p:sp>
        <p:nvSpPr>
          <p:cNvPr id="13319" name="Text Box 1033"/>
          <p:cNvSpPr txBox="1">
            <a:spLocks noChangeArrowheads="1"/>
          </p:cNvSpPr>
          <p:nvPr/>
        </p:nvSpPr>
        <p:spPr bwMode="auto">
          <a:xfrm>
            <a:off x="631825" y="2924175"/>
            <a:ext cx="8785225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>
                <a:latin typeface="Arial" pitchFamily="34" charset="0"/>
              </a:rPr>
              <a:t>- </a:t>
            </a:r>
            <a:r>
              <a:rPr lang="ru-RU" dirty="0"/>
              <a:t>Операция обобщенной передачи данных может быть реализована двумя способами:</a:t>
            </a:r>
            <a:endParaRPr lang="ru-RU" dirty="0">
              <a:latin typeface="Arial" pitchFamily="34" charset="0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ru-RU" dirty="0"/>
              <a:t> каждый процессор последовательно передает свои данные всем остальным процессорам вычислительном системы, длительность такой операции при использовании модели </a:t>
            </a:r>
            <a:r>
              <a:rPr lang="ru-RU" dirty="0" err="1"/>
              <a:t>Хокни</a:t>
            </a:r>
            <a:r>
              <a:rPr lang="ru-RU" dirty="0"/>
              <a:t>:</a:t>
            </a:r>
          </a:p>
          <a:p>
            <a:pPr lvl="1">
              <a:spcBef>
                <a:spcPct val="50000"/>
              </a:spcBef>
            </a:pPr>
            <a:endParaRPr lang="ru-RU" dirty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ru-RU"/>
              <a:t> в случае, когда топология вычислительной сети может быть представлена в виде гиперкуба, операция обобщенной передачи может быть выполнена за</a:t>
            </a:r>
            <a:r>
              <a:rPr lang="ru-RU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log</a:t>
            </a:r>
            <a:r>
              <a:rPr lang="ru-RU" i="1" baseline="-25000" dirty="0">
                <a:latin typeface="Arial" pitchFamily="34" charset="0"/>
              </a:rPr>
              <a:t>2</a:t>
            </a:r>
            <a:r>
              <a:rPr lang="en-US" i="1" dirty="0">
                <a:latin typeface="Arial" pitchFamily="34" charset="0"/>
              </a:rPr>
              <a:t>p</a:t>
            </a:r>
            <a:r>
              <a:rPr lang="en-US" dirty="0">
                <a:latin typeface="Arial" pitchFamily="34" charset="0"/>
              </a:rPr>
              <a:t> </a:t>
            </a:r>
            <a:r>
              <a:rPr lang="ru-RU" dirty="0"/>
              <a:t>шагов :</a:t>
            </a:r>
          </a:p>
        </p:txBody>
      </p:sp>
      <p:sp>
        <p:nvSpPr>
          <p:cNvPr id="13320" name="Rectangle 1035"/>
          <p:cNvSpPr>
            <a:spLocks noChangeArrowheads="1"/>
          </p:cNvSpPr>
          <p:nvPr/>
        </p:nvSpPr>
        <p:spPr bwMode="auto">
          <a:xfrm>
            <a:off x="415925" y="73025"/>
            <a:ext cx="949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столбцам)…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3321" name="Rectangle 1037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3368675" y="2470150"/>
          <a:ext cx="3960813" cy="517525"/>
        </p:xfrm>
        <a:graphic>
          <a:graphicData uri="http://schemas.openxmlformats.org/presentationml/2006/ole">
            <p:oleObj spid="_x0000_s13314" name="Формула" r:id="rId3" imgW="1803400" imgH="215900" progId="Equation.3">
              <p:embed/>
            </p:oleObj>
          </a:graphicData>
        </a:graphic>
      </p:graphicFrame>
      <p:sp>
        <p:nvSpPr>
          <p:cNvPr id="13322" name="Rectangle 1039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3315" name="Object 1025"/>
          <p:cNvGraphicFramePr>
            <a:graphicFrameLocks noChangeAspect="1"/>
          </p:cNvGraphicFramePr>
          <p:nvPr/>
        </p:nvGraphicFramePr>
        <p:xfrm>
          <a:off x="3365500" y="4498975"/>
          <a:ext cx="3892550" cy="493713"/>
        </p:xfrm>
        <a:graphic>
          <a:graphicData uri="http://schemas.openxmlformats.org/presentationml/2006/ole">
            <p:oleObj spid="_x0000_s13315" name="Формула" r:id="rId4" imgW="1879600" imgH="241300" progId="Equation.3">
              <p:embed/>
            </p:oleObj>
          </a:graphicData>
        </a:graphic>
      </p:graphicFrame>
      <p:sp>
        <p:nvSpPr>
          <p:cNvPr id="13323" name="Rectangle 1041"/>
          <p:cNvSpPr>
            <a:spLocks noChangeArrowheads="1"/>
          </p:cNvSpPr>
          <p:nvPr/>
        </p:nvSpPr>
        <p:spPr bwMode="auto">
          <a:xfrm>
            <a:off x="0" y="33004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3316" name="Object 1026"/>
          <p:cNvGraphicFramePr>
            <a:graphicFrameLocks noChangeAspect="1"/>
          </p:cNvGraphicFramePr>
          <p:nvPr/>
        </p:nvGraphicFramePr>
        <p:xfrm>
          <a:off x="3296816" y="5949280"/>
          <a:ext cx="4098925" cy="444500"/>
        </p:xfrm>
        <a:graphic>
          <a:graphicData uri="http://schemas.openxmlformats.org/presentationml/2006/ole">
            <p:oleObj spid="_x0000_s13316" name="Формула" r:id="rId5" imgW="2374900" imgH="254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028"/>
          <p:cNvSpPr>
            <a:spLocks noChangeArrowheads="1"/>
          </p:cNvSpPr>
          <p:nvPr/>
        </p:nvSpPr>
        <p:spPr bwMode="auto">
          <a:xfrm>
            <a:off x="415925" y="73025"/>
            <a:ext cx="949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столбцам)…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6392" name="Rectangle 1029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5762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Анализ эффективности</a:t>
            </a:r>
            <a:r>
              <a:rPr lang="ru-RU" smtClean="0"/>
              <a:t> (уточненные оценки)</a:t>
            </a:r>
          </a:p>
        </p:txBody>
      </p:sp>
      <p:sp>
        <p:nvSpPr>
          <p:cNvPr id="14342" name="Text Box 1030"/>
          <p:cNvSpPr txBox="1">
            <a:spLocks noChangeArrowheads="1"/>
          </p:cNvSpPr>
          <p:nvPr/>
        </p:nvSpPr>
        <p:spPr bwMode="auto">
          <a:xfrm>
            <a:off x="704850" y="1773238"/>
            <a:ext cx="8928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>
                <a:latin typeface="Arial" pitchFamily="34" charset="0"/>
              </a:rPr>
              <a:t>- Общее время выполнения параллельного алгоритма при использовании первого способа реализации операции обобщенной передачи данных составляет:</a:t>
            </a:r>
          </a:p>
        </p:txBody>
      </p:sp>
      <p:sp>
        <p:nvSpPr>
          <p:cNvPr id="14343" name="Text Box 1031"/>
          <p:cNvSpPr txBox="1">
            <a:spLocks noChangeArrowheads="1"/>
          </p:cNvSpPr>
          <p:nvPr/>
        </p:nvSpPr>
        <p:spPr bwMode="auto">
          <a:xfrm>
            <a:off x="704850" y="4005263"/>
            <a:ext cx="8928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>
                <a:latin typeface="Arial" pitchFamily="34" charset="0"/>
              </a:rPr>
              <a:t>- При использовании второго способа реализации операции обобщенной передачи данных, общее время выполнения алгоритма составляет:</a:t>
            </a:r>
          </a:p>
        </p:txBody>
      </p:sp>
      <p:sp>
        <p:nvSpPr>
          <p:cNvPr id="14344" name="Rectangle 1033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4338" name="Object 1032"/>
          <p:cNvGraphicFramePr>
            <a:graphicFrameLocks noChangeAspect="1"/>
          </p:cNvGraphicFramePr>
          <p:nvPr/>
        </p:nvGraphicFramePr>
        <p:xfrm>
          <a:off x="1236663" y="3068638"/>
          <a:ext cx="7029450" cy="601662"/>
        </p:xfrm>
        <a:graphic>
          <a:graphicData uri="http://schemas.openxmlformats.org/presentationml/2006/ole">
            <p:oleObj spid="_x0000_s14338" name="Формула" r:id="rId3" imgW="2781300" imgH="241300" progId="Equation.3">
              <p:embed/>
            </p:oleObj>
          </a:graphicData>
        </a:graphic>
      </p:graphicFrame>
      <p:sp>
        <p:nvSpPr>
          <p:cNvPr id="14345" name="Rectangle 1035"/>
          <p:cNvSpPr>
            <a:spLocks noChangeArrowheads="1"/>
          </p:cNvSpPr>
          <p:nvPr/>
        </p:nvSpPr>
        <p:spPr bwMode="auto">
          <a:xfrm>
            <a:off x="0" y="33004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4339" name="Object 1034"/>
          <p:cNvGraphicFramePr>
            <a:graphicFrameLocks noChangeAspect="1"/>
          </p:cNvGraphicFramePr>
          <p:nvPr/>
        </p:nvGraphicFramePr>
        <p:xfrm>
          <a:off x="1136650" y="4940300"/>
          <a:ext cx="7797800" cy="576263"/>
        </p:xfrm>
        <a:graphic>
          <a:graphicData uri="http://schemas.openxmlformats.org/presentationml/2006/ole">
            <p:oleObj spid="_x0000_s14339" name="Формула" r:id="rId4" imgW="3479800" imgH="254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ru-RU" smtClean="0"/>
          </a:p>
        </p:txBody>
      </p:sp>
      <p:sp>
        <p:nvSpPr>
          <p:cNvPr id="1537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863600"/>
          </a:xfrm>
          <a:noFill/>
        </p:spPr>
        <p:txBody>
          <a:bodyPr/>
          <a:lstStyle/>
          <a:p>
            <a:r>
              <a:rPr lang="ru-RU" sz="2400" b="1" smtClean="0"/>
              <a:t>Результаты вычислительных экспериментов</a:t>
            </a:r>
          </a:p>
          <a:p>
            <a:pPr lvl="1"/>
            <a:r>
              <a:rPr lang="ru-RU" sz="2000" smtClean="0"/>
              <a:t>Сравнение теоретических оценок и экспериментальных данных</a:t>
            </a:r>
          </a:p>
        </p:txBody>
      </p:sp>
      <p:graphicFrame>
        <p:nvGraphicFramePr>
          <p:cNvPr id="165896" name="Group 8"/>
          <p:cNvGraphicFramePr>
            <a:graphicFrameLocks noGrp="1"/>
          </p:cNvGraphicFramePr>
          <p:nvPr>
            <p:ph sz="quarter" idx="2"/>
          </p:nvPr>
        </p:nvGraphicFramePr>
        <p:xfrm>
          <a:off x="344488" y="1989138"/>
          <a:ext cx="9074150" cy="1727201"/>
        </p:xfrm>
        <a:graphic>
          <a:graphicData uri="http://schemas.openxmlformats.org/drawingml/2006/table">
            <a:tbl>
              <a:tblPr/>
              <a:tblGrid>
                <a:gridCol w="1528762"/>
                <a:gridCol w="1304925"/>
                <a:gridCol w="1414463"/>
                <a:gridCol w="982662"/>
                <a:gridCol w="1357313"/>
                <a:gridCol w="1365250"/>
                <a:gridCol w="1120775"/>
              </a:tblGrid>
              <a:tr h="3444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матрицы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60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(модель1)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(модель2)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(модель1)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(модель2)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0,0145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0,0145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0,0144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0,0076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0,0075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0,00826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0,0574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0,0574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0,0610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0,0292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0,0292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0,03106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0,1289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0,1289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0,1201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0,0650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0,0651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0,06834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68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2584450" y="3757613"/>
          <a:ext cx="4303713" cy="2597150"/>
        </p:xfrm>
        <a:graphic>
          <a:graphicData uri="http://schemas.openxmlformats.org/presentationml/2006/ole">
            <p:oleObj spid="_x0000_s15368" name="Диаграмма" r:id="rId3" imgW="4419600" imgH="2667000" progId="Excel.Chart.8">
              <p:embed/>
            </p:oleObj>
          </a:graphicData>
        </a:graphic>
      </p:graphicFrame>
      <p:graphicFrame>
        <p:nvGraphicFramePr>
          <p:cNvPr id="15362" name="Object 11"/>
          <p:cNvGraphicFramePr>
            <a:graphicFrameLocks noChangeAspect="1"/>
          </p:cNvGraphicFramePr>
          <p:nvPr/>
        </p:nvGraphicFramePr>
        <p:xfrm>
          <a:off x="5673725" y="2349500"/>
          <a:ext cx="241300" cy="338138"/>
        </p:xfrm>
        <a:graphic>
          <a:graphicData uri="http://schemas.openxmlformats.org/presentationml/2006/ole">
            <p:oleObj spid="_x0000_s15362" name="Формула" r:id="rId4" imgW="190335" imgH="266469" progId="Equation.3">
              <p:embed/>
            </p:oleObj>
          </a:graphicData>
        </a:graphic>
      </p:graphicFrame>
      <p:graphicFrame>
        <p:nvGraphicFramePr>
          <p:cNvPr id="15363" name="Object 10"/>
          <p:cNvGraphicFramePr>
            <a:graphicFrameLocks noChangeAspect="1"/>
          </p:cNvGraphicFramePr>
          <p:nvPr/>
        </p:nvGraphicFramePr>
        <p:xfrm>
          <a:off x="7040563" y="2349500"/>
          <a:ext cx="254000" cy="338138"/>
        </p:xfrm>
        <a:graphic>
          <a:graphicData uri="http://schemas.openxmlformats.org/presentationml/2006/ole">
            <p:oleObj spid="_x0000_s15363" name="Формула" r:id="rId5" imgW="203024" imgH="266469" progId="Equation.3">
              <p:embed/>
            </p:oleObj>
          </a:graphicData>
        </a:graphic>
      </p:graphicFrame>
      <p:graphicFrame>
        <p:nvGraphicFramePr>
          <p:cNvPr id="15364" name="Object 9"/>
          <p:cNvGraphicFramePr>
            <a:graphicFrameLocks noChangeAspect="1"/>
          </p:cNvGraphicFramePr>
          <p:nvPr/>
        </p:nvGraphicFramePr>
        <p:xfrm>
          <a:off x="8769350" y="2349500"/>
          <a:ext cx="241300" cy="338138"/>
        </p:xfrm>
        <a:graphic>
          <a:graphicData uri="http://schemas.openxmlformats.org/presentationml/2006/ole">
            <p:oleObj spid="_x0000_s15364" name="Формула" r:id="rId6" imgW="190335" imgH="266469" progId="Equation.3">
              <p:embed/>
            </p:oleObj>
          </a:graphicData>
        </a:graphic>
      </p:graphicFrame>
      <p:graphicFrame>
        <p:nvGraphicFramePr>
          <p:cNvPr id="15365" name="Object 8"/>
          <p:cNvGraphicFramePr>
            <a:graphicFrameLocks noChangeAspect="1"/>
          </p:cNvGraphicFramePr>
          <p:nvPr/>
        </p:nvGraphicFramePr>
        <p:xfrm>
          <a:off x="1928813" y="2349500"/>
          <a:ext cx="241300" cy="338138"/>
        </p:xfrm>
        <a:graphic>
          <a:graphicData uri="http://schemas.openxmlformats.org/presentationml/2006/ole">
            <p:oleObj spid="_x0000_s15365" name="Формула" r:id="rId7" imgW="190335" imgH="266469" progId="Equation.3">
              <p:embed/>
            </p:oleObj>
          </a:graphicData>
        </a:graphic>
      </p:graphicFrame>
      <p:graphicFrame>
        <p:nvGraphicFramePr>
          <p:cNvPr id="15366" name="Object 7"/>
          <p:cNvGraphicFramePr>
            <a:graphicFrameLocks noChangeAspect="1"/>
          </p:cNvGraphicFramePr>
          <p:nvPr/>
        </p:nvGraphicFramePr>
        <p:xfrm>
          <a:off x="3224213" y="2349500"/>
          <a:ext cx="269875" cy="360363"/>
        </p:xfrm>
        <a:graphic>
          <a:graphicData uri="http://schemas.openxmlformats.org/presentationml/2006/ole">
            <p:oleObj spid="_x0000_s15366" name="Формула" r:id="rId8" imgW="203024" imgH="266469" progId="Equation.3">
              <p:embed/>
            </p:oleObj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4953000" y="2349500"/>
          <a:ext cx="257175" cy="360363"/>
        </p:xfrm>
        <a:graphic>
          <a:graphicData uri="http://schemas.openxmlformats.org/presentationml/2006/ole">
            <p:oleObj spid="_x0000_s15367" name="Формула" r:id="rId9" imgW="190335" imgH="266469" progId="Equation.3">
              <p:embed/>
            </p:oleObj>
          </a:graphicData>
        </a:graphic>
      </p:graphicFrame>
      <p:sp>
        <p:nvSpPr>
          <p:cNvPr id="15416" name="Rectangle 15"/>
          <p:cNvSpPr>
            <a:spLocks noChangeArrowheads="1"/>
          </p:cNvSpPr>
          <p:nvPr/>
        </p:nvSpPr>
        <p:spPr bwMode="auto">
          <a:xfrm>
            <a:off x="1588" y="2716213"/>
            <a:ext cx="1422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15417" name="Rectangle 17"/>
          <p:cNvSpPr>
            <a:spLocks noChangeArrowheads="1"/>
          </p:cNvSpPr>
          <p:nvPr/>
        </p:nvSpPr>
        <p:spPr bwMode="auto">
          <a:xfrm>
            <a:off x="1588" y="2716213"/>
            <a:ext cx="154463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15418" name="Rectangle 19"/>
          <p:cNvSpPr>
            <a:spLocks noChangeArrowheads="1"/>
          </p:cNvSpPr>
          <p:nvPr/>
        </p:nvSpPr>
        <p:spPr bwMode="auto">
          <a:xfrm>
            <a:off x="1588" y="2716213"/>
            <a:ext cx="10715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15419" name="Rectangle 21"/>
          <p:cNvSpPr>
            <a:spLocks noChangeArrowheads="1"/>
          </p:cNvSpPr>
          <p:nvPr/>
        </p:nvSpPr>
        <p:spPr bwMode="auto">
          <a:xfrm>
            <a:off x="1588" y="2716213"/>
            <a:ext cx="14827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15420" name="Rectangle 23"/>
          <p:cNvSpPr>
            <a:spLocks noChangeArrowheads="1"/>
          </p:cNvSpPr>
          <p:nvPr/>
        </p:nvSpPr>
        <p:spPr bwMode="auto">
          <a:xfrm>
            <a:off x="1588" y="2716213"/>
            <a:ext cx="14890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15421" name="Rectangle 25"/>
          <p:cNvSpPr>
            <a:spLocks noChangeArrowheads="1"/>
          </p:cNvSpPr>
          <p:nvPr/>
        </p:nvSpPr>
        <p:spPr bwMode="auto">
          <a:xfrm>
            <a:off x="1588" y="2716213"/>
            <a:ext cx="12239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15422" name="Rectangle 218"/>
          <p:cNvSpPr>
            <a:spLocks noChangeArrowheads="1"/>
          </p:cNvSpPr>
          <p:nvPr/>
        </p:nvSpPr>
        <p:spPr bwMode="auto">
          <a:xfrm>
            <a:off x="0" y="2124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423" name="Rectangle 219"/>
          <p:cNvSpPr>
            <a:spLocks noChangeArrowheads="1"/>
          </p:cNvSpPr>
          <p:nvPr/>
        </p:nvSpPr>
        <p:spPr bwMode="auto">
          <a:xfrm>
            <a:off x="415925" y="73025"/>
            <a:ext cx="949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столбцам)…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29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1079500"/>
          </a:xfrm>
          <a:noFill/>
        </p:spPr>
        <p:txBody>
          <a:bodyPr/>
          <a:lstStyle/>
          <a:p>
            <a:r>
              <a:rPr lang="ru-RU" sz="2400" b="1" smtClean="0"/>
              <a:t>Результаты вычислительных экспериментов</a:t>
            </a:r>
            <a:endParaRPr lang="en-US" sz="2400" b="1" smtClean="0"/>
          </a:p>
          <a:p>
            <a:pPr lvl="1"/>
            <a:r>
              <a:rPr lang="ru-RU" sz="2000" smtClean="0"/>
              <a:t>Ускорение вычислений</a:t>
            </a:r>
            <a:endParaRPr lang="ru-RU" sz="2000" b="1" smtClean="0"/>
          </a:p>
          <a:p>
            <a:pPr>
              <a:buFont typeface="Wingdings" pitchFamily="2" charset="2"/>
              <a:buNone/>
            </a:pPr>
            <a:endParaRPr lang="ru-RU" sz="2400" smtClean="0"/>
          </a:p>
        </p:txBody>
      </p:sp>
      <p:graphicFrame>
        <p:nvGraphicFramePr>
          <p:cNvPr id="168126" name="Group 1214"/>
          <p:cNvGraphicFramePr>
            <a:graphicFrameLocks noGrp="1"/>
          </p:cNvGraphicFramePr>
          <p:nvPr>
            <p:ph sz="half" idx="2"/>
          </p:nvPr>
        </p:nvGraphicFramePr>
        <p:xfrm>
          <a:off x="63500" y="2070100"/>
          <a:ext cx="9705975" cy="1646238"/>
        </p:xfrm>
        <a:graphic>
          <a:graphicData uri="http://schemas.openxmlformats.org/drawingml/2006/table">
            <a:tbl>
              <a:tblPr/>
              <a:tblGrid>
                <a:gridCol w="1176338"/>
                <a:gridCol w="1838325"/>
                <a:gridCol w="957262"/>
                <a:gridCol w="1257300"/>
                <a:gridCol w="946150"/>
                <a:gridCol w="1293813"/>
                <a:gridCol w="987425"/>
                <a:gridCol w="1249362"/>
              </a:tblGrid>
              <a:tr h="27463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матрицы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730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</a:t>
                      </a:r>
                    </a:p>
                    <a:p>
                      <a:pPr marL="342900" marR="0" lvl="0" indent="-730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алгоритм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процессоров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29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0,0291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0,0144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2,0225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0,0083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3,5185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0,00595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4,8734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0,1152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0,0610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1,8869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0,0311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3,7077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0,0213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5,4135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0,2565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0,1201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2,1364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0,0683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3,7528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0,04186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6,1331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39" name="Rectangle 1203"/>
          <p:cNvSpPr>
            <a:spLocks noChangeArrowheads="1"/>
          </p:cNvSpPr>
          <p:nvPr/>
        </p:nvSpPr>
        <p:spPr bwMode="auto">
          <a:xfrm>
            <a:off x="415925" y="73025"/>
            <a:ext cx="949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столбцам)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6440" name="Rectangle 1219"/>
          <p:cNvSpPr>
            <a:spLocks noChangeArrowheads="1"/>
          </p:cNvSpPr>
          <p:nvPr/>
        </p:nvSpPr>
        <p:spPr bwMode="auto">
          <a:xfrm>
            <a:off x="0" y="21002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6386" name="Object 1218"/>
          <p:cNvGraphicFramePr>
            <a:graphicFrameLocks noChangeAspect="1"/>
          </p:cNvGraphicFramePr>
          <p:nvPr/>
        </p:nvGraphicFramePr>
        <p:xfrm>
          <a:off x="2662238" y="3724275"/>
          <a:ext cx="4667250" cy="2657475"/>
        </p:xfrm>
        <a:graphic>
          <a:graphicData uri="http://schemas.openxmlformats.org/presentationml/2006/ole">
            <p:oleObj spid="_x0000_s16386" name="Диаграмма" r:id="rId3" imgW="4676703" imgH="2657585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1029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634413" cy="1419225"/>
          </a:xfrm>
          <a:noFill/>
        </p:spPr>
        <p:txBody>
          <a:bodyPr>
            <a:spAutoFit/>
          </a:bodyPr>
          <a:lstStyle/>
          <a:p>
            <a:r>
              <a:rPr lang="ru-RU" sz="2400" b="1" smtClean="0"/>
              <a:t>Распределение данных</a:t>
            </a:r>
            <a:r>
              <a:rPr lang="ru-RU" sz="2400" smtClean="0"/>
              <a:t> – блочная схема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sz="1800" smtClean="0"/>
              <a:t>	предполагается, что</a:t>
            </a:r>
            <a:r>
              <a:rPr lang="en-US" sz="1800" smtClean="0"/>
              <a:t> </a:t>
            </a:r>
            <a:r>
              <a:rPr lang="ru-RU" sz="1800" smtClean="0"/>
              <a:t>количество процессоров </a:t>
            </a:r>
            <a:r>
              <a:rPr lang="en-US" sz="1800" b="1" i="1" smtClean="0"/>
              <a:t>p=s·q</a:t>
            </a:r>
            <a:r>
              <a:rPr lang="en-US" sz="1800" smtClean="0"/>
              <a:t> </a:t>
            </a:r>
            <a:r>
              <a:rPr lang="ru-RU" sz="1800" smtClean="0"/>
              <a:t>, количество строк матрицы является кратным </a:t>
            </a:r>
            <a:r>
              <a:rPr lang="en-US" sz="1800" b="1" i="1" smtClean="0"/>
              <a:t>s</a:t>
            </a:r>
            <a:r>
              <a:rPr lang="ru-RU" sz="1800" smtClean="0"/>
              <a:t>, а количество столбцов – кратным </a:t>
            </a:r>
            <a:r>
              <a:rPr lang="en-US" sz="1800" b="1" i="1" smtClean="0"/>
              <a:t>q</a:t>
            </a:r>
            <a:r>
              <a:rPr lang="ru-RU" sz="1800" smtClean="0"/>
              <a:t>, то есть</a:t>
            </a:r>
            <a:r>
              <a:rPr lang="en-US" sz="1800" smtClean="0"/>
              <a:t> </a:t>
            </a:r>
            <a:r>
              <a:rPr lang="en-US" sz="1800" b="1" i="1" smtClean="0"/>
              <a:t>m=k·s</a:t>
            </a:r>
            <a:r>
              <a:rPr lang="ru-RU" sz="1800" smtClean="0"/>
              <a:t>  и </a:t>
            </a:r>
            <a:r>
              <a:rPr lang="en-US" sz="1800" b="1" i="1" smtClean="0"/>
              <a:t>l=n·q</a:t>
            </a:r>
            <a:r>
              <a:rPr lang="ru-RU" sz="1800" smtClean="0"/>
              <a:t>. </a:t>
            </a:r>
            <a:endParaRPr lang="ru-RU" sz="2000" smtClean="0"/>
          </a:p>
        </p:txBody>
      </p:sp>
      <p:graphicFrame>
        <p:nvGraphicFramePr>
          <p:cNvPr id="17410" name="Object 1103"/>
          <p:cNvGraphicFramePr>
            <a:graphicFrameLocks noChangeAspect="1"/>
          </p:cNvGraphicFramePr>
          <p:nvPr>
            <p:ph sz="half" idx="2"/>
          </p:nvPr>
        </p:nvGraphicFramePr>
        <p:xfrm>
          <a:off x="3440113" y="2565400"/>
          <a:ext cx="1990725" cy="1847850"/>
        </p:xfrm>
        <a:graphic>
          <a:graphicData uri="http://schemas.openxmlformats.org/presentationml/2006/ole">
            <p:oleObj spid="_x0000_s17410" name="Рисунок" r:id="rId3" imgW="1990800" imgH="1847880" progId="Word.Picture.8">
              <p:embed/>
            </p:oleObj>
          </a:graphicData>
        </a:graphic>
      </p:graphicFrame>
      <p:sp>
        <p:nvSpPr>
          <p:cNvPr id="17416" name="Rectangle 1107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блочная схема…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7417" name="Rectangle 1109"/>
          <p:cNvSpPr>
            <a:spLocks noChangeArrowheads="1"/>
          </p:cNvSpPr>
          <p:nvPr/>
        </p:nvSpPr>
        <p:spPr bwMode="auto">
          <a:xfrm>
            <a:off x="0" y="3067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411" name="Object 1108"/>
          <p:cNvGraphicFramePr>
            <a:graphicFrameLocks noChangeAspect="1"/>
          </p:cNvGraphicFramePr>
          <p:nvPr/>
        </p:nvGraphicFramePr>
        <p:xfrm>
          <a:off x="271463" y="4713288"/>
          <a:ext cx="2736850" cy="1125537"/>
        </p:xfrm>
        <a:graphic>
          <a:graphicData uri="http://schemas.openxmlformats.org/presentationml/2006/ole">
            <p:oleObj spid="_x0000_s17411" name="Формула" r:id="rId4" imgW="1587500" imgH="647700" progId="Equation.3">
              <p:embed/>
            </p:oleObj>
          </a:graphicData>
        </a:graphic>
      </p:graphicFrame>
      <p:sp>
        <p:nvSpPr>
          <p:cNvPr id="17418" name="Rectangle 1111"/>
          <p:cNvSpPr>
            <a:spLocks noChangeArrowheads="1"/>
          </p:cNvSpPr>
          <p:nvPr/>
        </p:nvSpPr>
        <p:spPr bwMode="auto">
          <a:xfrm>
            <a:off x="0" y="30289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412" name="Object 1110"/>
          <p:cNvGraphicFramePr>
            <a:graphicFrameLocks noChangeAspect="1"/>
          </p:cNvGraphicFramePr>
          <p:nvPr/>
        </p:nvGraphicFramePr>
        <p:xfrm>
          <a:off x="3224213" y="4652963"/>
          <a:ext cx="2808287" cy="1168400"/>
        </p:xfrm>
        <a:graphic>
          <a:graphicData uri="http://schemas.openxmlformats.org/presentationml/2006/ole">
            <p:oleObj spid="_x0000_s17412" name="Формула" r:id="rId5" imgW="1765080" imgH="736560" progId="Equation.3">
              <p:embed/>
            </p:oleObj>
          </a:graphicData>
        </a:graphic>
      </p:graphicFrame>
      <p:sp>
        <p:nvSpPr>
          <p:cNvPr id="17419" name="Rectangle 1113"/>
          <p:cNvSpPr>
            <a:spLocks noChangeArrowheads="1"/>
          </p:cNvSpPr>
          <p:nvPr/>
        </p:nvSpPr>
        <p:spPr bwMode="auto">
          <a:xfrm>
            <a:off x="0" y="33337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413" name="Object 1112"/>
          <p:cNvGraphicFramePr>
            <a:graphicFrameLocks noChangeAspect="1"/>
          </p:cNvGraphicFramePr>
          <p:nvPr/>
        </p:nvGraphicFramePr>
        <p:xfrm>
          <a:off x="6394450" y="4848225"/>
          <a:ext cx="3095625" cy="384175"/>
        </p:xfrm>
        <a:graphic>
          <a:graphicData uri="http://schemas.openxmlformats.org/presentationml/2006/ole">
            <p:oleObj spid="_x0000_s17413" name="Формула" r:id="rId6" imgW="1536700" imgH="190500" progId="Equation.3">
              <p:embed/>
            </p:oleObj>
          </a:graphicData>
        </a:graphic>
      </p:graphicFrame>
      <p:sp>
        <p:nvSpPr>
          <p:cNvPr id="17420" name="Rectangle 1115"/>
          <p:cNvSpPr>
            <a:spLocks noChangeArrowheads="1"/>
          </p:cNvSpPr>
          <p:nvPr/>
        </p:nvSpPr>
        <p:spPr bwMode="auto">
          <a:xfrm>
            <a:off x="0" y="33337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414" name="Object 1114"/>
          <p:cNvGraphicFramePr>
            <a:graphicFrameLocks noChangeAspect="1"/>
          </p:cNvGraphicFramePr>
          <p:nvPr/>
        </p:nvGraphicFramePr>
        <p:xfrm>
          <a:off x="6392863" y="5208588"/>
          <a:ext cx="2952750" cy="369887"/>
        </p:xfrm>
        <a:graphic>
          <a:graphicData uri="http://schemas.openxmlformats.org/presentationml/2006/ole">
            <p:oleObj spid="_x0000_s17414" name="Формула" r:id="rId7" imgW="1524000" imgH="190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Введение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268413"/>
            <a:ext cx="8915400" cy="4598987"/>
          </a:xfrm>
        </p:spPr>
        <p:txBody>
          <a:bodyPr>
            <a:spAutoFit/>
          </a:bodyPr>
          <a:lstStyle/>
          <a:p>
            <a:r>
              <a:rPr lang="ru-RU" sz="2400" smtClean="0"/>
              <a:t>Матрицы и матричные операции широко используются </a:t>
            </a:r>
            <a:br>
              <a:rPr lang="ru-RU" sz="2400" smtClean="0"/>
            </a:br>
            <a:r>
              <a:rPr lang="ru-RU" sz="2400" smtClean="0"/>
              <a:t>в разных областях приложений науки и техники </a:t>
            </a:r>
          </a:p>
          <a:p>
            <a:r>
              <a:rPr lang="ru-RU" sz="2400" smtClean="0"/>
              <a:t>Матричные вычисления требуют выполнения вычислительно-трудоемких расчетов</a:t>
            </a:r>
          </a:p>
          <a:p>
            <a:r>
              <a:rPr lang="ru-RU" sz="2400" smtClean="0"/>
              <a:t>Матричные операции предоставляют прекрасную возможность для демонстрации многих приемов и методов параллельного программирования</a:t>
            </a:r>
          </a:p>
          <a:p>
            <a:pPr algn="ctr">
              <a:buFont typeface="Wingdings" pitchFamily="2" charset="2"/>
              <a:buNone/>
            </a:pPr>
            <a:endParaRPr lang="ru-RU" sz="2400" i="1" smtClean="0"/>
          </a:p>
          <a:p>
            <a:pPr algn="ctr">
              <a:buFont typeface="Wingdings" pitchFamily="2" charset="2"/>
              <a:buNone/>
            </a:pPr>
            <a:r>
              <a:rPr lang="ru-RU" i="1" smtClean="0"/>
              <a:t>Матричные операции представляют собой классическую область применения параллельных вычислений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102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259238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Базовая подзадача</a:t>
            </a:r>
            <a:r>
              <a:rPr lang="ru-RU" smtClean="0"/>
              <a:t> определяется на основе вычислений, выполняемых над матричными блоками: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z="1800" smtClean="0"/>
              <a:t>Подзадачи нумеруются индексами </a:t>
            </a:r>
            <a:r>
              <a:rPr lang="ru-RU" sz="1800" i="1" smtClean="0"/>
              <a:t>(</a:t>
            </a:r>
            <a:r>
              <a:rPr lang="en-US" sz="1800" i="1" smtClean="0"/>
              <a:t>i, j</a:t>
            </a:r>
            <a:r>
              <a:rPr lang="ru-RU" sz="1800" i="1" smtClean="0"/>
              <a:t>)</a:t>
            </a:r>
            <a:r>
              <a:rPr lang="en-US" sz="1800" smtClean="0"/>
              <a:t> </a:t>
            </a:r>
            <a:r>
              <a:rPr lang="ru-RU" sz="1800" smtClean="0"/>
              <a:t>располагаемых в подзадачах матричных блоков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z="1800" smtClean="0"/>
              <a:t>Подзадачи выполняют умножение содержащегося в них блока матрицы </a:t>
            </a:r>
            <a:r>
              <a:rPr lang="en-US" sz="1800" b="1" i="1" smtClean="0"/>
              <a:t>A</a:t>
            </a:r>
            <a:r>
              <a:rPr lang="en-US" sz="1800" smtClean="0"/>
              <a:t> </a:t>
            </a:r>
            <a:r>
              <a:rPr lang="ru-RU" sz="1800" smtClean="0"/>
              <a:t>на блок вектора </a:t>
            </a:r>
            <a:r>
              <a:rPr lang="en-US" sz="1800" b="1" i="1" smtClean="0"/>
              <a:t>b</a:t>
            </a:r>
            <a:endParaRPr lang="ru-RU" smtClean="0"/>
          </a:p>
        </p:txBody>
      </p:sp>
      <p:sp>
        <p:nvSpPr>
          <p:cNvPr id="18439" name="Rectangle 1028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блочная схема…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  <p:graphicFrame>
        <p:nvGraphicFramePr>
          <p:cNvPr id="18434" name="Object 1024"/>
          <p:cNvGraphicFramePr>
            <a:graphicFrameLocks noChangeAspect="1"/>
          </p:cNvGraphicFramePr>
          <p:nvPr/>
        </p:nvGraphicFramePr>
        <p:xfrm>
          <a:off x="1377950" y="3802063"/>
          <a:ext cx="3187700" cy="414337"/>
        </p:xfrm>
        <a:graphic>
          <a:graphicData uri="http://schemas.openxmlformats.org/presentationml/2006/ole">
            <p:oleObj spid="_x0000_s18434" name="Формула" r:id="rId3" imgW="1663560" imgH="215640" progId="Equation.3">
              <p:embed/>
            </p:oleObj>
          </a:graphicData>
        </a:graphic>
      </p:graphicFrame>
      <p:graphicFrame>
        <p:nvGraphicFramePr>
          <p:cNvPr id="18435" name="Object 1025"/>
          <p:cNvGraphicFramePr>
            <a:graphicFrameLocks noChangeAspect="1"/>
          </p:cNvGraphicFramePr>
          <p:nvPr/>
        </p:nvGraphicFramePr>
        <p:xfrm>
          <a:off x="4737100" y="3835400"/>
          <a:ext cx="3730625" cy="373063"/>
        </p:xfrm>
        <a:graphic>
          <a:graphicData uri="http://schemas.openxmlformats.org/presentationml/2006/ole">
            <p:oleObj spid="_x0000_s18435" name="Формула" r:id="rId4" imgW="2222280" imgH="215640" progId="Equation.3">
              <p:embed/>
            </p:oleObj>
          </a:graphicData>
        </a:graphic>
      </p:graphicFrame>
      <p:sp>
        <p:nvSpPr>
          <p:cNvPr id="18440" name="Rectangle 1034"/>
          <p:cNvSpPr>
            <a:spLocks noChangeArrowheads="1"/>
          </p:cNvSpPr>
          <p:nvPr/>
        </p:nvSpPr>
        <p:spPr bwMode="auto">
          <a:xfrm>
            <a:off x="488950" y="4365625"/>
            <a:ext cx="8915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После перемножения блоков матрицы </a:t>
            </a:r>
            <a:r>
              <a:rPr lang="en-US" b="1" i="1">
                <a:latin typeface="Arial" pitchFamily="34" charset="0"/>
              </a:rPr>
              <a:t>A</a:t>
            </a:r>
            <a:r>
              <a:rPr lang="ru-RU">
                <a:latin typeface="Arial" pitchFamily="34" charset="0"/>
              </a:rPr>
              <a:t>  и вектора </a:t>
            </a:r>
            <a:r>
              <a:rPr lang="en-US" b="1" i="1">
                <a:latin typeface="Arial" pitchFamily="34" charset="0"/>
              </a:rPr>
              <a:t>b</a:t>
            </a:r>
            <a:r>
              <a:rPr lang="ru-RU">
                <a:latin typeface="Arial" pitchFamily="34" charset="0"/>
              </a:rPr>
              <a:t> каждая подзадача  </a:t>
            </a:r>
            <a:r>
              <a:rPr lang="ru-RU" i="1">
                <a:latin typeface="Arial" pitchFamily="34" charset="0"/>
              </a:rPr>
              <a:t>(</a:t>
            </a:r>
            <a:r>
              <a:rPr lang="en-US" i="1">
                <a:latin typeface="Arial" pitchFamily="34" charset="0"/>
              </a:rPr>
              <a:t>i</a:t>
            </a:r>
            <a:r>
              <a:rPr lang="ru-RU" i="1">
                <a:latin typeface="Arial" pitchFamily="34" charset="0"/>
              </a:rPr>
              <a:t>,</a:t>
            </a:r>
            <a:r>
              <a:rPr lang="en-US" i="1">
                <a:latin typeface="Arial" pitchFamily="34" charset="0"/>
              </a:rPr>
              <a:t>j</a:t>
            </a:r>
            <a:r>
              <a:rPr lang="ru-RU" i="1">
                <a:latin typeface="Arial" pitchFamily="34" charset="0"/>
              </a:rPr>
              <a:t>)</a:t>
            </a:r>
            <a:r>
              <a:rPr lang="ru-RU">
                <a:latin typeface="Arial" pitchFamily="34" charset="0"/>
              </a:rPr>
              <a:t> будет содержать вектор частичных результатов </a:t>
            </a:r>
            <a:r>
              <a:rPr lang="en-US" i="1">
                <a:latin typeface="Arial" pitchFamily="34" charset="0"/>
              </a:rPr>
              <a:t>c</a:t>
            </a:r>
            <a:r>
              <a:rPr lang="ru-RU" i="1">
                <a:latin typeface="Arial" pitchFamily="34" charset="0"/>
              </a:rPr>
              <a:t>'(</a:t>
            </a:r>
            <a:r>
              <a:rPr lang="en-US" i="1">
                <a:latin typeface="Arial" pitchFamily="34" charset="0"/>
              </a:rPr>
              <a:t>i</a:t>
            </a:r>
            <a:r>
              <a:rPr lang="ru-RU" i="1">
                <a:latin typeface="Arial" pitchFamily="34" charset="0"/>
              </a:rPr>
              <a:t>,</a:t>
            </a:r>
            <a:r>
              <a:rPr lang="en-US" i="1">
                <a:latin typeface="Arial" pitchFamily="34" charset="0"/>
              </a:rPr>
              <a:t>j</a:t>
            </a:r>
            <a:r>
              <a:rPr lang="ru-RU" i="1">
                <a:latin typeface="Arial" pitchFamily="34" charset="0"/>
              </a:rPr>
              <a:t>)</a:t>
            </a:r>
            <a:r>
              <a:rPr lang="ru-RU">
                <a:latin typeface="Arial" pitchFamily="34" charset="0"/>
              </a:rPr>
              <a:t>, </a:t>
            </a:r>
          </a:p>
        </p:txBody>
      </p:sp>
      <p:sp>
        <p:nvSpPr>
          <p:cNvPr id="18441" name="Rectangle 1036"/>
          <p:cNvSpPr>
            <a:spLocks noChangeArrowheads="1"/>
          </p:cNvSpPr>
          <p:nvPr/>
        </p:nvSpPr>
        <p:spPr bwMode="auto">
          <a:xfrm>
            <a:off x="0" y="32051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8436" name="Object 1026"/>
          <p:cNvGraphicFramePr>
            <a:graphicFrameLocks noChangeAspect="1"/>
          </p:cNvGraphicFramePr>
          <p:nvPr/>
        </p:nvGraphicFramePr>
        <p:xfrm>
          <a:off x="1616075" y="4941888"/>
          <a:ext cx="6289675" cy="889000"/>
        </p:xfrm>
        <a:graphic>
          <a:graphicData uri="http://schemas.openxmlformats.org/presentationml/2006/ole">
            <p:oleObj spid="_x0000_s18436" name="Формула" r:id="rId5" imgW="3085920" imgH="431640" progId="Equation.3">
              <p:embed/>
            </p:oleObj>
          </a:graphicData>
        </a:graphic>
      </p:graphicFrame>
      <p:sp>
        <p:nvSpPr>
          <p:cNvPr id="18442" name="Rectangle 1038"/>
          <p:cNvSpPr>
            <a:spLocks noChangeArrowheads="1"/>
          </p:cNvSpPr>
          <p:nvPr/>
        </p:nvSpPr>
        <p:spPr bwMode="auto">
          <a:xfrm>
            <a:off x="0" y="33337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8437" name="Object 1027"/>
          <p:cNvGraphicFramePr>
            <a:graphicFrameLocks noChangeAspect="1"/>
          </p:cNvGraphicFramePr>
          <p:nvPr/>
        </p:nvGraphicFramePr>
        <p:xfrm>
          <a:off x="4160838" y="5689600"/>
          <a:ext cx="3224212" cy="403225"/>
        </p:xfrm>
        <a:graphic>
          <a:graphicData uri="http://schemas.openxmlformats.org/presentationml/2006/ole">
            <p:oleObj spid="_x0000_s18437" name="Формула" r:id="rId6" imgW="1524000" imgH="190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8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1992313"/>
          </a:xfrm>
        </p:spPr>
        <p:txBody>
          <a:bodyPr>
            <a:spAutoFit/>
          </a:bodyPr>
          <a:lstStyle/>
          <a:p>
            <a:r>
              <a:rPr lang="ru-RU" b="1" smtClean="0"/>
              <a:t>Выделение информационных зависимостей</a:t>
            </a:r>
            <a:endParaRPr lang="en-US" b="1" smtClean="0"/>
          </a:p>
          <a:p>
            <a:pPr lvl="1"/>
            <a:r>
              <a:rPr lang="ru-RU" sz="2300" smtClean="0"/>
              <a:t>Поэлементное суммирование векторов частичных результатов для каждой горизонтальной полосы (</a:t>
            </a:r>
            <a:r>
              <a:rPr lang="ru-RU" sz="2300" i="1" smtClean="0"/>
              <a:t>редукция</a:t>
            </a:r>
            <a:r>
              <a:rPr lang="ru-RU" sz="2300" smtClean="0"/>
              <a:t>) блоков матрицы </a:t>
            </a:r>
            <a:r>
              <a:rPr lang="en-US" sz="2300" b="1" i="1" smtClean="0"/>
              <a:t>A</a:t>
            </a:r>
            <a:r>
              <a:rPr lang="ru-RU" sz="2300" smtClean="0"/>
              <a:t> позволяет получить результирующий вектор </a:t>
            </a:r>
            <a:r>
              <a:rPr lang="en-US" sz="2300" b="1" i="1" smtClean="0"/>
              <a:t>c</a:t>
            </a:r>
            <a:r>
              <a:rPr lang="ru-RU" sz="2300" b="1" smtClean="0"/>
              <a:t> </a:t>
            </a:r>
          </a:p>
        </p:txBody>
      </p:sp>
      <p:sp>
        <p:nvSpPr>
          <p:cNvPr id="19460" name="Rectangle 1029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блочная схема…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9461" name="Rectangle 1031"/>
          <p:cNvSpPr>
            <a:spLocks noChangeArrowheads="1"/>
          </p:cNvSpPr>
          <p:nvPr/>
        </p:nvSpPr>
        <p:spPr bwMode="auto">
          <a:xfrm>
            <a:off x="0" y="32004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9458" name="Object 1024"/>
          <p:cNvGraphicFramePr>
            <a:graphicFrameLocks noChangeAspect="1"/>
          </p:cNvGraphicFramePr>
          <p:nvPr/>
        </p:nvGraphicFramePr>
        <p:xfrm>
          <a:off x="2216150" y="3051175"/>
          <a:ext cx="5329238" cy="954088"/>
        </p:xfrm>
        <a:graphic>
          <a:graphicData uri="http://schemas.openxmlformats.org/presentationml/2006/ole">
            <p:oleObj spid="_x0000_s19458" name="Формула" r:id="rId3" imgW="2552700" imgH="457200" progId="Equation.3">
              <p:embed/>
            </p:oleObj>
          </a:graphicData>
        </a:graphic>
      </p:graphicFrame>
      <p:sp>
        <p:nvSpPr>
          <p:cNvPr id="19462" name="Rectangle 1032"/>
          <p:cNvSpPr>
            <a:spLocks noChangeArrowheads="1"/>
          </p:cNvSpPr>
          <p:nvPr/>
        </p:nvSpPr>
        <p:spPr bwMode="auto">
          <a:xfrm>
            <a:off x="488950" y="3968750"/>
            <a:ext cx="9210675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ru-RU" sz="2400">
                <a:latin typeface="Arial" pitchFamily="34" charset="0"/>
              </a:rPr>
              <a:t> - </a:t>
            </a:r>
            <a:r>
              <a:rPr lang="ru-RU" sz="2300">
                <a:latin typeface="Arial" pitchFamily="34" charset="0"/>
              </a:rPr>
              <a:t>организуем вычисления таким образом, чтобы при завершении расчетов вектор </a:t>
            </a:r>
            <a:r>
              <a:rPr lang="en-US" sz="2300" b="1" i="1">
                <a:latin typeface="Arial" pitchFamily="34" charset="0"/>
              </a:rPr>
              <a:t>c</a:t>
            </a:r>
            <a:r>
              <a:rPr lang="ru-RU" sz="2300">
                <a:latin typeface="Arial" pitchFamily="34" charset="0"/>
              </a:rPr>
              <a:t> располагался поблочно в каждой из вертикальных полос блоков матрицы </a:t>
            </a:r>
            <a:r>
              <a:rPr lang="en-US" sz="2300" b="1" i="1">
                <a:latin typeface="Arial" pitchFamily="34" charset="0"/>
              </a:rPr>
              <a:t>A</a:t>
            </a:r>
            <a:r>
              <a:rPr lang="ru-RU" sz="2300">
                <a:latin typeface="Arial" pitchFamily="34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300">
                <a:latin typeface="Arial" pitchFamily="34" charset="0"/>
              </a:rPr>
              <a:t> </a:t>
            </a:r>
            <a:r>
              <a:rPr lang="ru-RU" sz="2300">
                <a:latin typeface="Arial" pitchFamily="34" charset="0"/>
              </a:rPr>
              <a:t>-</a:t>
            </a:r>
            <a:r>
              <a:rPr lang="en-US" sz="2300">
                <a:latin typeface="Arial" pitchFamily="34" charset="0"/>
              </a:rPr>
              <a:t> </a:t>
            </a:r>
            <a:r>
              <a:rPr lang="ru-RU" sz="2300">
                <a:latin typeface="Arial" pitchFamily="34" charset="0"/>
              </a:rPr>
              <a:t>информационная зависимость базовых подзадач проявляется только на этапе суммирования результатов перемножения блоков матрицы </a:t>
            </a:r>
            <a:r>
              <a:rPr lang="en-US" sz="2300" b="1" i="1">
                <a:latin typeface="Arial" pitchFamily="34" charset="0"/>
              </a:rPr>
              <a:t>A</a:t>
            </a:r>
            <a:r>
              <a:rPr lang="ru-RU" sz="2300">
                <a:latin typeface="Arial" pitchFamily="34" charset="0"/>
              </a:rPr>
              <a:t> и блоков вектора </a:t>
            </a:r>
            <a:r>
              <a:rPr lang="en-US" sz="2300" b="1" i="1">
                <a:latin typeface="Arial" pitchFamily="34" charset="0"/>
              </a:rPr>
              <a:t>b</a:t>
            </a:r>
            <a:endParaRPr lang="ru-RU" sz="2300" b="1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102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5762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Схема информационного взаимодействия</a:t>
            </a:r>
          </a:p>
        </p:txBody>
      </p:sp>
      <p:sp>
        <p:nvSpPr>
          <p:cNvPr id="20484" name="Rectangle 1028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блочная схема…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0485" name="Rectangle 1030"/>
          <p:cNvSpPr>
            <a:spLocks noChangeArrowheads="1"/>
          </p:cNvSpPr>
          <p:nvPr/>
        </p:nvSpPr>
        <p:spPr bwMode="auto">
          <a:xfrm>
            <a:off x="0" y="22907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482" name="Object 1024"/>
          <p:cNvGraphicFramePr>
            <a:graphicFrameLocks noChangeAspect="1"/>
          </p:cNvGraphicFramePr>
          <p:nvPr/>
        </p:nvGraphicFramePr>
        <p:xfrm>
          <a:off x="1425575" y="2025650"/>
          <a:ext cx="7056438" cy="3949700"/>
        </p:xfrm>
        <a:graphic>
          <a:graphicData uri="http://schemas.openxmlformats.org/presentationml/2006/ole">
            <p:oleObj spid="_x0000_s20482" name="Рисунок" r:id="rId3" imgW="5510784" imgH="3087624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1027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Масштабирование и распределение подзадач по процессорам</a:t>
            </a:r>
            <a:endParaRPr lang="en-US" b="1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Размер блоков матрицы </a:t>
            </a:r>
            <a:r>
              <a:rPr lang="ru-RU" b="1" i="1" smtClean="0"/>
              <a:t>А</a:t>
            </a:r>
            <a:r>
              <a:rPr lang="ru-RU" smtClean="0"/>
              <a:t> может быть подобран таким образом, чтобы общее количество базовых подзадач совпадало с числом процессоров </a:t>
            </a:r>
            <a:r>
              <a:rPr lang="en-US" b="1" i="1" smtClean="0"/>
              <a:t>p, p=s·q</a:t>
            </a:r>
            <a:r>
              <a:rPr lang="ru-RU" smtClean="0"/>
              <a:t>. </a:t>
            </a:r>
            <a:endParaRPr lang="en-US" smtClean="0"/>
          </a:p>
          <a:p>
            <a:pPr lvl="2" fontAlgn="auto">
              <a:spcAft>
                <a:spcPts val="0"/>
              </a:spcAft>
              <a:defRPr/>
            </a:pPr>
            <a:r>
              <a:rPr lang="ru-RU" smtClean="0"/>
              <a:t>Большое количество блоков по горизонтали</a:t>
            </a:r>
            <a:r>
              <a:rPr lang="en-US" smtClean="0"/>
              <a:t> (</a:t>
            </a:r>
            <a:r>
              <a:rPr lang="en-US" b="1" i="1" smtClean="0"/>
              <a:t>s</a:t>
            </a:r>
            <a:r>
              <a:rPr lang="en-US" smtClean="0"/>
              <a:t>)</a:t>
            </a:r>
            <a:r>
              <a:rPr lang="ru-RU" smtClean="0"/>
              <a:t> приводит к возрастанию числа итераций в операции редукции результатов блочного умножения, </a:t>
            </a:r>
            <a:endParaRPr lang="en-US" smtClean="0"/>
          </a:p>
          <a:p>
            <a:pPr lvl="2" fontAlgn="auto">
              <a:spcAft>
                <a:spcPts val="0"/>
              </a:spcAft>
              <a:defRPr/>
            </a:pPr>
            <a:r>
              <a:rPr lang="ru-RU" smtClean="0"/>
              <a:t>увеличение размера блочной решетки по вертикали</a:t>
            </a:r>
            <a:r>
              <a:rPr lang="en-US" smtClean="0"/>
              <a:t> (</a:t>
            </a:r>
            <a:r>
              <a:rPr lang="en-US" b="1" i="1" smtClean="0"/>
              <a:t>q</a:t>
            </a:r>
            <a:r>
              <a:rPr lang="en-US" smtClean="0"/>
              <a:t>)</a:t>
            </a:r>
            <a:r>
              <a:rPr lang="ru-RU" smtClean="0"/>
              <a:t> повышает объем передаваемых данных между процессорами.</a:t>
            </a:r>
            <a:endParaRPr lang="en-US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При решении вопроса распределения подзадач между процессорами должна учитываться возможность эффективного выполнения операции редукции</a:t>
            </a:r>
            <a:r>
              <a:rPr lang="en-US" smtClean="0"/>
              <a:t>.</a:t>
            </a:r>
            <a:r>
              <a:rPr lang="ru-RU" smtClean="0"/>
              <a:t> </a:t>
            </a:r>
          </a:p>
        </p:txBody>
      </p:sp>
      <p:sp>
        <p:nvSpPr>
          <p:cNvPr id="45059" name="Rectangle 1028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блочная схема…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7"/>
          <p:cNvSpPr>
            <a:spLocks noGrp="1" noChangeArrowheads="1"/>
          </p:cNvSpPr>
          <p:nvPr>
            <p:ph idx="1"/>
          </p:nvPr>
        </p:nvSpPr>
        <p:spPr>
          <a:xfrm>
            <a:off x="495300" y="1557338"/>
            <a:ext cx="9210675" cy="1470025"/>
          </a:xfrm>
        </p:spPr>
        <p:txBody>
          <a:bodyPr>
            <a:spAutoFit/>
          </a:bodyPr>
          <a:lstStyle/>
          <a:p>
            <a:r>
              <a:rPr lang="ru-RU" b="1" smtClean="0"/>
              <a:t>Анализ эффективности</a:t>
            </a:r>
          </a:p>
          <a:p>
            <a:pPr lvl="1"/>
            <a:r>
              <a:rPr lang="ru-RU" smtClean="0"/>
              <a:t>Общая оценка показателей ускорения и эффективности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  <p:graphicFrame>
        <p:nvGraphicFramePr>
          <p:cNvPr id="21506" name="Object 1024"/>
          <p:cNvGraphicFramePr>
            <a:graphicFrameLocks noChangeAspect="1"/>
          </p:cNvGraphicFramePr>
          <p:nvPr/>
        </p:nvGraphicFramePr>
        <p:xfrm>
          <a:off x="1784350" y="2997200"/>
          <a:ext cx="2303463" cy="1101725"/>
        </p:xfrm>
        <a:graphic>
          <a:graphicData uri="http://schemas.openxmlformats.org/presentationml/2006/ole">
            <p:oleObj spid="_x0000_s21506" name="Формула" r:id="rId3" imgW="876300" imgH="419100" progId="Equation.3">
              <p:embed/>
            </p:oleObj>
          </a:graphicData>
        </a:graphic>
      </p:graphicFrame>
      <p:graphicFrame>
        <p:nvGraphicFramePr>
          <p:cNvPr id="21507" name="Object 1025"/>
          <p:cNvGraphicFramePr>
            <a:graphicFrameLocks noChangeAspect="1"/>
          </p:cNvGraphicFramePr>
          <p:nvPr/>
        </p:nvGraphicFramePr>
        <p:xfrm>
          <a:off x="4808538" y="2997200"/>
          <a:ext cx="2592387" cy="992188"/>
        </p:xfrm>
        <a:graphic>
          <a:graphicData uri="http://schemas.openxmlformats.org/presentationml/2006/ole">
            <p:oleObj spid="_x0000_s21507" name="Формула" r:id="rId4" imgW="1091726" imgH="418918" progId="Equation.3">
              <p:embed/>
            </p:oleObj>
          </a:graphicData>
        </a:graphic>
      </p:graphicFrame>
      <p:sp>
        <p:nvSpPr>
          <p:cNvPr id="21509" name="Rectangle 1030"/>
          <p:cNvSpPr>
            <a:spLocks noChangeArrowheads="1"/>
          </p:cNvSpPr>
          <p:nvPr/>
        </p:nvSpPr>
        <p:spPr bwMode="auto">
          <a:xfrm>
            <a:off x="695325" y="4073525"/>
            <a:ext cx="89376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</a:rPr>
              <a:t>Разработанный способ параллельных вычислений позволяет достичь идеальных </a:t>
            </a:r>
            <a:br>
              <a:rPr lang="ru-RU" sz="2400" i="1">
                <a:latin typeface="Arial" pitchFamily="34" charset="0"/>
              </a:rPr>
            </a:br>
            <a:r>
              <a:rPr lang="ru-RU" sz="2400" i="1">
                <a:latin typeface="Arial" pitchFamily="34" charset="0"/>
              </a:rPr>
              <a:t>показателей ускорения и эффективности</a:t>
            </a:r>
          </a:p>
        </p:txBody>
      </p:sp>
      <p:sp>
        <p:nvSpPr>
          <p:cNvPr id="21510" name="Rectangle 1031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блочная схема…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102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5762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Анализ эффективности</a:t>
            </a:r>
            <a:r>
              <a:rPr lang="ru-RU" smtClean="0"/>
              <a:t> (уточненные оценки)</a:t>
            </a:r>
          </a:p>
        </p:txBody>
      </p:sp>
      <p:sp>
        <p:nvSpPr>
          <p:cNvPr id="22535" name="Rectangle 1027"/>
          <p:cNvSpPr>
            <a:spLocks noChangeArrowheads="1"/>
          </p:cNvSpPr>
          <p:nvPr/>
        </p:nvSpPr>
        <p:spPr bwMode="auto">
          <a:xfrm>
            <a:off x="0" y="3319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6" name="Rectangle 1029"/>
          <p:cNvSpPr>
            <a:spLocks noChangeArrowheads="1"/>
          </p:cNvSpPr>
          <p:nvPr/>
        </p:nvSpPr>
        <p:spPr bwMode="auto">
          <a:xfrm>
            <a:off x="0" y="32051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7" name="Rectangle 1031"/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8" name="Text Box 1033"/>
          <p:cNvSpPr txBox="1">
            <a:spLocks noChangeArrowheads="1"/>
          </p:cNvSpPr>
          <p:nvPr/>
        </p:nvSpPr>
        <p:spPr bwMode="auto">
          <a:xfrm>
            <a:off x="631825" y="1773238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- </a:t>
            </a:r>
            <a:r>
              <a:rPr lang="ru-RU"/>
              <a:t>Общее время умножения блоков матрицы </a:t>
            </a:r>
            <a:r>
              <a:rPr lang="ru-RU" b="1" i="1"/>
              <a:t>А</a:t>
            </a:r>
            <a:r>
              <a:rPr lang="ru-RU"/>
              <a:t> и вектора </a:t>
            </a:r>
            <a:r>
              <a:rPr lang="en-US" b="1" i="1">
                <a:latin typeface="Arial" pitchFamily="34" charset="0"/>
              </a:rPr>
              <a:t>b</a:t>
            </a:r>
            <a:r>
              <a:rPr lang="ru-RU"/>
              <a:t> может быть определено как </a:t>
            </a:r>
          </a:p>
        </p:txBody>
      </p:sp>
      <p:sp>
        <p:nvSpPr>
          <p:cNvPr id="22539" name="Text Box 1034"/>
          <p:cNvSpPr txBox="1">
            <a:spLocks noChangeArrowheads="1"/>
          </p:cNvSpPr>
          <p:nvPr/>
        </p:nvSpPr>
        <p:spPr bwMode="auto">
          <a:xfrm>
            <a:off x="631825" y="2900363"/>
            <a:ext cx="8785225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ru-RU"/>
              <a:t>Операция редукции данных может быть выполнена с использованием каскадной схемы и включает, тем самым, </a:t>
            </a:r>
            <a:r>
              <a:rPr lang="en-US" i="1">
                <a:latin typeface="Arial" pitchFamily="34" charset="0"/>
              </a:rPr>
              <a:t>log</a:t>
            </a:r>
            <a:r>
              <a:rPr lang="ru-RU" i="1" baseline="-25000">
                <a:latin typeface="Arial" pitchFamily="34" charset="0"/>
              </a:rPr>
              <a:t>2</a:t>
            </a:r>
            <a:r>
              <a:rPr lang="en-US" i="1">
                <a:latin typeface="Arial" pitchFamily="34" charset="0"/>
              </a:rPr>
              <a:t>q</a:t>
            </a:r>
            <a:r>
              <a:rPr lang="ru-RU"/>
              <a:t> итераций передачи сообщений размера </a:t>
            </a:r>
            <a:r>
              <a:rPr lang="en-US"/>
              <a:t>          </a:t>
            </a:r>
            <a:r>
              <a:rPr lang="ru-RU"/>
              <a:t>. </a:t>
            </a:r>
            <a:endParaRPr lang="en-US"/>
          </a:p>
          <a:p>
            <a:pPr>
              <a:spcBef>
                <a:spcPct val="50000"/>
              </a:spcBef>
              <a:buFontTx/>
              <a:buChar char="-"/>
            </a:pPr>
            <a:r>
              <a:rPr lang="ru-RU"/>
              <a:t>Как результат, оценка коммуникационных затрат параллельного алгоритма при использовании модели Хокни может быть определена при помощи следующего выражения</a:t>
            </a:r>
            <a:r>
              <a:rPr lang="ru-RU">
                <a:latin typeface="Arial" pitchFamily="34" charset="0"/>
              </a:rPr>
              <a:t>: </a:t>
            </a:r>
          </a:p>
        </p:txBody>
      </p:sp>
      <p:sp>
        <p:nvSpPr>
          <p:cNvPr id="22540" name="Text Box 1035"/>
          <p:cNvSpPr txBox="1">
            <a:spLocks noChangeArrowheads="1"/>
          </p:cNvSpPr>
          <p:nvPr/>
        </p:nvSpPr>
        <p:spPr bwMode="auto">
          <a:xfrm>
            <a:off x="704850" y="5661025"/>
            <a:ext cx="892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>
                <a:latin typeface="Arial" pitchFamily="34" charset="0"/>
              </a:rPr>
              <a:t>Общее время выполнения параллельного алгоритма составляет</a:t>
            </a:r>
          </a:p>
        </p:txBody>
      </p:sp>
      <p:sp>
        <p:nvSpPr>
          <p:cNvPr id="22541" name="Rectangle 1037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блочная схема…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2542" name="Rectangle 1039"/>
          <p:cNvSpPr>
            <a:spLocks noChangeArrowheads="1"/>
          </p:cNvSpPr>
          <p:nvPr/>
        </p:nvSpPr>
        <p:spPr bwMode="auto">
          <a:xfrm>
            <a:off x="0" y="33051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2530" name="Object 1038"/>
          <p:cNvGraphicFramePr>
            <a:graphicFrameLocks noChangeAspect="1"/>
          </p:cNvGraphicFramePr>
          <p:nvPr/>
        </p:nvGraphicFramePr>
        <p:xfrm>
          <a:off x="2649538" y="2349500"/>
          <a:ext cx="3959225" cy="484188"/>
        </p:xfrm>
        <a:graphic>
          <a:graphicData uri="http://schemas.openxmlformats.org/presentationml/2006/ole">
            <p:oleObj spid="_x0000_s22530" name="Формула" r:id="rId3" imgW="2082800" imgH="241300" progId="Equation.3">
              <p:embed/>
            </p:oleObj>
          </a:graphicData>
        </a:graphic>
      </p:graphicFrame>
      <p:sp>
        <p:nvSpPr>
          <p:cNvPr id="22543" name="Rectangle 1041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2531" name="Object 1040"/>
          <p:cNvGraphicFramePr>
            <a:graphicFrameLocks noChangeAspect="1"/>
          </p:cNvGraphicFramePr>
          <p:nvPr/>
        </p:nvGraphicFramePr>
        <p:xfrm>
          <a:off x="3008313" y="3500438"/>
          <a:ext cx="774700" cy="379412"/>
        </p:xfrm>
        <a:graphic>
          <a:graphicData uri="http://schemas.openxmlformats.org/presentationml/2006/ole">
            <p:oleObj spid="_x0000_s22531" name="Формула" r:id="rId4" imgW="469900" imgH="228600" progId="Equation.3">
              <p:embed/>
            </p:oleObj>
          </a:graphicData>
        </a:graphic>
      </p:graphicFrame>
      <p:sp>
        <p:nvSpPr>
          <p:cNvPr id="22544" name="Rectangle 1043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2532" name="Object 1042"/>
          <p:cNvGraphicFramePr>
            <a:graphicFrameLocks noChangeAspect="1"/>
          </p:cNvGraphicFramePr>
          <p:nvPr/>
        </p:nvGraphicFramePr>
        <p:xfrm>
          <a:off x="2649538" y="5157788"/>
          <a:ext cx="4264025" cy="425450"/>
        </p:xfrm>
        <a:graphic>
          <a:graphicData uri="http://schemas.openxmlformats.org/presentationml/2006/ole">
            <p:oleObj spid="_x0000_s22532" name="Формула" r:id="rId5" imgW="2387600" imgH="241300" progId="Equation.3">
              <p:embed/>
            </p:oleObj>
          </a:graphicData>
        </a:graphic>
      </p:graphicFrame>
      <p:sp>
        <p:nvSpPr>
          <p:cNvPr id="22545" name="Rectangle 1045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2533" name="Object 1044"/>
          <p:cNvGraphicFramePr>
            <a:graphicFrameLocks noChangeAspect="1"/>
          </p:cNvGraphicFramePr>
          <p:nvPr/>
        </p:nvGraphicFramePr>
        <p:xfrm>
          <a:off x="1639888" y="6165850"/>
          <a:ext cx="6624637" cy="460375"/>
        </p:xfrm>
        <a:graphic>
          <a:graphicData uri="http://schemas.openxmlformats.org/presentationml/2006/ole">
            <p:oleObj spid="_x0000_s22533" name="Формула" r:id="rId6" imgW="34163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1152525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b="1" smtClean="0"/>
              <a:t>Результаты вычислительных экспериментов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mtClean="0"/>
              <a:t>Сравнение теоретических оценок и экспериментальных данных</a:t>
            </a:r>
          </a:p>
        </p:txBody>
      </p:sp>
      <p:graphicFrame>
        <p:nvGraphicFramePr>
          <p:cNvPr id="23560" name="Object 165"/>
          <p:cNvGraphicFramePr>
            <a:graphicFrameLocks noChangeAspect="1"/>
          </p:cNvGraphicFramePr>
          <p:nvPr>
            <p:ph sz="half" idx="2"/>
          </p:nvPr>
        </p:nvGraphicFramePr>
        <p:xfrm>
          <a:off x="2286000" y="3867150"/>
          <a:ext cx="4610100" cy="2441575"/>
        </p:xfrm>
        <a:graphic>
          <a:graphicData uri="http://schemas.openxmlformats.org/presentationml/2006/ole">
            <p:oleObj spid="_x0000_s23560" name="Диаграмма" r:id="rId3" imgW="4676851" imgH="2476500" progId="Excel.Chart.8">
              <p:embed/>
            </p:oleObj>
          </a:graphicData>
        </a:graphic>
      </p:graphicFrame>
      <p:graphicFrame>
        <p:nvGraphicFramePr>
          <p:cNvPr id="23554" name="Object 9"/>
          <p:cNvGraphicFramePr>
            <a:graphicFrameLocks noChangeAspect="1"/>
          </p:cNvGraphicFramePr>
          <p:nvPr/>
        </p:nvGraphicFramePr>
        <p:xfrm>
          <a:off x="8769350" y="2708275"/>
          <a:ext cx="242888" cy="339725"/>
        </p:xfrm>
        <a:graphic>
          <a:graphicData uri="http://schemas.openxmlformats.org/presentationml/2006/ole">
            <p:oleObj spid="_x0000_s23554" name="Формула" r:id="rId4" imgW="190335" imgH="266469" progId="Equation.3">
              <p:embed/>
            </p:oleObj>
          </a:graphicData>
        </a:graphic>
      </p:graphicFrame>
      <p:graphicFrame>
        <p:nvGraphicFramePr>
          <p:cNvPr id="23555" name="Object 7"/>
          <p:cNvGraphicFramePr>
            <a:graphicFrameLocks noChangeAspect="1"/>
          </p:cNvGraphicFramePr>
          <p:nvPr/>
        </p:nvGraphicFramePr>
        <p:xfrm>
          <a:off x="6105525" y="2708275"/>
          <a:ext cx="249238" cy="350838"/>
        </p:xfrm>
        <a:graphic>
          <a:graphicData uri="http://schemas.openxmlformats.org/presentationml/2006/ole">
            <p:oleObj spid="_x0000_s23555" name="Формула" r:id="rId5" imgW="190335" imgH="266469" progId="Equation.3">
              <p:embed/>
            </p:oleObj>
          </a:graphicData>
        </a:graphic>
      </p:graphicFrame>
      <p:graphicFrame>
        <p:nvGraphicFramePr>
          <p:cNvPr id="23556" name="Object 5"/>
          <p:cNvGraphicFramePr>
            <a:graphicFrameLocks noChangeAspect="1"/>
          </p:cNvGraphicFramePr>
          <p:nvPr/>
        </p:nvGraphicFramePr>
        <p:xfrm>
          <a:off x="3513138" y="2708275"/>
          <a:ext cx="257175" cy="360363"/>
        </p:xfrm>
        <a:graphic>
          <a:graphicData uri="http://schemas.openxmlformats.org/presentationml/2006/ole">
            <p:oleObj spid="_x0000_s23556" name="Формула" r:id="rId6" imgW="190335" imgH="266469" progId="Equation.3">
              <p:embed/>
            </p:oleObj>
          </a:graphicData>
        </a:graphic>
      </p:graphicFrame>
      <p:sp>
        <p:nvSpPr>
          <p:cNvPr id="23562" name="Rectangle 15"/>
          <p:cNvSpPr>
            <a:spLocks noChangeArrowheads="1"/>
          </p:cNvSpPr>
          <p:nvPr/>
        </p:nvSpPr>
        <p:spPr bwMode="auto">
          <a:xfrm>
            <a:off x="1098550" y="2487613"/>
            <a:ext cx="8270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3563" name="Rectangle 17"/>
          <p:cNvSpPr>
            <a:spLocks noChangeArrowheads="1"/>
          </p:cNvSpPr>
          <p:nvPr/>
        </p:nvSpPr>
        <p:spPr bwMode="auto">
          <a:xfrm>
            <a:off x="1098550" y="2487613"/>
            <a:ext cx="7477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3564" name="Rectangle 19"/>
          <p:cNvSpPr>
            <a:spLocks noChangeArrowheads="1"/>
          </p:cNvSpPr>
          <p:nvPr/>
        </p:nvSpPr>
        <p:spPr bwMode="auto">
          <a:xfrm>
            <a:off x="1098550" y="2487613"/>
            <a:ext cx="8524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3565" name="Rectangle 21"/>
          <p:cNvSpPr>
            <a:spLocks noChangeArrowheads="1"/>
          </p:cNvSpPr>
          <p:nvPr/>
        </p:nvSpPr>
        <p:spPr bwMode="auto">
          <a:xfrm>
            <a:off x="1098550" y="2487613"/>
            <a:ext cx="7223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3566" name="Rectangle 23"/>
          <p:cNvSpPr>
            <a:spLocks noChangeArrowheads="1"/>
          </p:cNvSpPr>
          <p:nvPr/>
        </p:nvSpPr>
        <p:spPr bwMode="auto">
          <a:xfrm>
            <a:off x="1098550" y="2487613"/>
            <a:ext cx="8778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graphicFrame>
        <p:nvGraphicFramePr>
          <p:cNvPr id="23557" name="Object 180"/>
          <p:cNvGraphicFramePr>
            <a:graphicFrameLocks noChangeAspect="1"/>
          </p:cNvGraphicFramePr>
          <p:nvPr/>
        </p:nvGraphicFramePr>
        <p:xfrm>
          <a:off x="1784350" y="2708275"/>
          <a:ext cx="279400" cy="349250"/>
        </p:xfrm>
        <a:graphic>
          <a:graphicData uri="http://schemas.openxmlformats.org/presentationml/2006/ole">
            <p:oleObj spid="_x0000_s23557" name="Формула" r:id="rId7" imgW="190417" imgH="241195" progId="Equation.3">
              <p:embed/>
            </p:oleObj>
          </a:graphicData>
        </a:graphic>
      </p:graphicFrame>
      <p:graphicFrame>
        <p:nvGraphicFramePr>
          <p:cNvPr id="23558" name="Object 181"/>
          <p:cNvGraphicFramePr>
            <a:graphicFrameLocks noChangeAspect="1"/>
          </p:cNvGraphicFramePr>
          <p:nvPr/>
        </p:nvGraphicFramePr>
        <p:xfrm>
          <a:off x="4448175" y="2708275"/>
          <a:ext cx="279400" cy="349250"/>
        </p:xfrm>
        <a:graphic>
          <a:graphicData uri="http://schemas.openxmlformats.org/presentationml/2006/ole">
            <p:oleObj spid="_x0000_s23558" name="Формула" r:id="rId8" imgW="190417" imgH="241195" progId="Equation.3">
              <p:embed/>
            </p:oleObj>
          </a:graphicData>
        </a:graphic>
      </p:graphicFrame>
      <p:graphicFrame>
        <p:nvGraphicFramePr>
          <p:cNvPr id="23559" name="Object 182"/>
          <p:cNvGraphicFramePr>
            <a:graphicFrameLocks noChangeAspect="1"/>
          </p:cNvGraphicFramePr>
          <p:nvPr/>
        </p:nvGraphicFramePr>
        <p:xfrm>
          <a:off x="7040563" y="2708275"/>
          <a:ext cx="279400" cy="349250"/>
        </p:xfrm>
        <a:graphic>
          <a:graphicData uri="http://schemas.openxmlformats.org/presentationml/2006/ole">
            <p:oleObj spid="_x0000_s23559" name="Формула" r:id="rId9" imgW="190417" imgH="241195" progId="Equation.3">
              <p:embed/>
            </p:oleObj>
          </a:graphicData>
        </a:graphic>
      </p:graphicFrame>
      <p:sp>
        <p:nvSpPr>
          <p:cNvPr id="23567" name="Rectangle 185"/>
          <p:cNvSpPr>
            <a:spLocks noChangeArrowheads="1"/>
          </p:cNvSpPr>
          <p:nvPr/>
        </p:nvSpPr>
        <p:spPr bwMode="auto">
          <a:xfrm>
            <a:off x="0" y="21955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8" name="Rectangle 10"/>
          <p:cNvSpPr>
            <a:spLocks noChangeArrowheads="1"/>
          </p:cNvSpPr>
          <p:nvPr/>
        </p:nvSpPr>
        <p:spPr bwMode="auto">
          <a:xfrm>
            <a:off x="1098550" y="2487613"/>
            <a:ext cx="8270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3569" name="Rectangle 12"/>
          <p:cNvSpPr>
            <a:spLocks noChangeArrowheads="1"/>
          </p:cNvSpPr>
          <p:nvPr/>
        </p:nvSpPr>
        <p:spPr bwMode="auto">
          <a:xfrm>
            <a:off x="1098550" y="2487613"/>
            <a:ext cx="7477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3570" name="Rectangle 14"/>
          <p:cNvSpPr>
            <a:spLocks noChangeArrowheads="1"/>
          </p:cNvSpPr>
          <p:nvPr/>
        </p:nvSpPr>
        <p:spPr bwMode="auto">
          <a:xfrm>
            <a:off x="1098550" y="2487613"/>
            <a:ext cx="8524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3571" name="Rectangle 16"/>
          <p:cNvSpPr>
            <a:spLocks noChangeArrowheads="1"/>
          </p:cNvSpPr>
          <p:nvPr/>
        </p:nvSpPr>
        <p:spPr bwMode="auto">
          <a:xfrm>
            <a:off x="1098550" y="2487613"/>
            <a:ext cx="7223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1098550" y="2487613"/>
            <a:ext cx="8778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3573" name="Rectangle 20"/>
          <p:cNvSpPr>
            <a:spLocks noChangeArrowheads="1"/>
          </p:cNvSpPr>
          <p:nvPr/>
        </p:nvSpPr>
        <p:spPr bwMode="auto">
          <a:xfrm>
            <a:off x="1098550" y="2487613"/>
            <a:ext cx="6969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graphicFrame>
        <p:nvGraphicFramePr>
          <p:cNvPr id="179364" name="Group 164"/>
          <p:cNvGraphicFramePr>
            <a:graphicFrameLocks noGrp="1"/>
          </p:cNvGraphicFramePr>
          <p:nvPr/>
        </p:nvGraphicFramePr>
        <p:xfrm>
          <a:off x="344488" y="2487613"/>
          <a:ext cx="9145587" cy="1371600"/>
        </p:xfrm>
        <a:graphic>
          <a:graphicData uri="http://schemas.openxmlformats.org/drawingml/2006/table">
            <a:tbl>
              <a:tblPr/>
              <a:tblGrid>
                <a:gridCol w="1306512"/>
                <a:gridCol w="1373188"/>
                <a:gridCol w="1239837"/>
                <a:gridCol w="1414463"/>
                <a:gridCol w="1198562"/>
                <a:gridCol w="1457325"/>
                <a:gridCol w="1155700"/>
              </a:tblGrid>
              <a:tr h="17145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 матрицы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процессоров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14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(модель)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(модель)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(модель)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0,0145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0,0157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0,0073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0,0085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0,0049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0,0061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0,0574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0,0614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0,0288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0,0322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0,019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0,0215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0,1290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0,1378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0,0646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0,0705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0,0431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0,0478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20" name="Rectangle 168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блочная схема…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125538"/>
            <a:ext cx="9137650" cy="1008062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Результаты вычислительных экспериментов</a:t>
            </a:r>
            <a:endParaRPr lang="en-US" b="1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Ускорение вычислений</a:t>
            </a:r>
            <a:endParaRPr lang="ru-RU" sz="2000" smtClean="0"/>
          </a:p>
        </p:txBody>
      </p:sp>
      <p:graphicFrame>
        <p:nvGraphicFramePr>
          <p:cNvPr id="198880" name="Group 224"/>
          <p:cNvGraphicFramePr>
            <a:graphicFrameLocks noGrp="1"/>
          </p:cNvGraphicFramePr>
          <p:nvPr>
            <p:ph sz="quarter" idx="2"/>
          </p:nvPr>
        </p:nvGraphicFramePr>
        <p:xfrm>
          <a:off x="128588" y="2127250"/>
          <a:ext cx="9648825" cy="1518922"/>
        </p:xfrm>
        <a:graphic>
          <a:graphicData uri="http://schemas.openxmlformats.org/drawingml/2006/table">
            <a:tbl>
              <a:tblPr/>
              <a:tblGrid>
                <a:gridCol w="1223962"/>
                <a:gridCol w="1800225"/>
                <a:gridCol w="1008063"/>
                <a:gridCol w="1223962"/>
                <a:gridCol w="1008063"/>
                <a:gridCol w="1223962"/>
                <a:gridCol w="936625"/>
                <a:gridCol w="1223963"/>
              </a:tblGrid>
              <a:tr h="26670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матрицы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730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</a:t>
                      </a:r>
                    </a:p>
                    <a:p>
                      <a:pPr marL="342900" marR="0" lvl="0" indent="-730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алгоритм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процессоров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59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0,029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0,0157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1,8515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0,0085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3,4252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0,0061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4,7939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x2000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0,115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0,0614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1,8768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0,0322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3,5815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0,0215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5,3456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x3000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0,256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0,1378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1,8606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0,0705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3,6392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0,0478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5,3620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78" name="Object 196"/>
          <p:cNvGraphicFramePr>
            <a:graphicFrameLocks noChangeAspect="1"/>
          </p:cNvGraphicFramePr>
          <p:nvPr>
            <p:ph sz="quarter" idx="3"/>
          </p:nvPr>
        </p:nvGraphicFramePr>
        <p:xfrm>
          <a:off x="2578100" y="3684588"/>
          <a:ext cx="4462463" cy="2663825"/>
        </p:xfrm>
        <a:graphic>
          <a:graphicData uri="http://schemas.openxmlformats.org/presentationml/2006/ole">
            <p:oleObj spid="_x0000_s24578" name="Диаграмма" r:id="rId3" imgW="5457749" imgH="3257702" progId="Excel.Chart.8">
              <p:embed/>
            </p:oleObj>
          </a:graphicData>
        </a:graphic>
      </p:graphicFrame>
      <p:sp>
        <p:nvSpPr>
          <p:cNvPr id="24631" name="Rectangle 213"/>
          <p:cNvSpPr>
            <a:spLocks noChangeArrowheads="1"/>
          </p:cNvSpPr>
          <p:nvPr/>
        </p:nvSpPr>
        <p:spPr bwMode="auto">
          <a:xfrm>
            <a:off x="0" y="19764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32" name="Rectangle 225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блочная схема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Заключение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400" smtClean="0"/>
              <a:t>Рассмотрены возможные схемы разделения данных между процессорами многопроцессорной вычислительной системы для параллельного выполнения матричных вычислений: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Ленточная схема (горизонтальное и вертикальное разбиение),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Блочная схема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Описаны три возможных параллельных реализации одной из наиболее часто используемых матричных операций - умножения матрицы на вектор: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Алгоритм 1 – ленточное горизонтальное разбиение данных,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Алгоритм 2 – ленточное вертикальное разбиение данных,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Алгоритм 3 – блочное разбиение данных 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Теоретические оценки позволяют достаточно точно определить показатели эффективности параллельных вычислений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Сравнение алгоритмов</a:t>
            </a:r>
          </a:p>
        </p:txBody>
      </p:sp>
      <p:pic>
        <p:nvPicPr>
          <p:cNvPr id="47107" name="Picture 10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5925" y="1196975"/>
            <a:ext cx="8713788" cy="48847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041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Постановка задачи</a:t>
            </a:r>
          </a:p>
        </p:txBody>
      </p:sp>
      <p:graphicFrame>
        <p:nvGraphicFramePr>
          <p:cNvPr id="1026" name="Object 1026"/>
          <p:cNvGraphicFramePr>
            <a:graphicFrameLocks noChangeAspect="1"/>
          </p:cNvGraphicFramePr>
          <p:nvPr>
            <p:ph sz="half" idx="1"/>
          </p:nvPr>
        </p:nvGraphicFramePr>
        <p:xfrm>
          <a:off x="3290888" y="1484313"/>
          <a:ext cx="1590675" cy="542925"/>
        </p:xfrm>
        <a:graphic>
          <a:graphicData uri="http://schemas.openxmlformats.org/presentationml/2006/ole">
            <p:oleObj spid="_x0000_s1026" name="Формула" r:id="rId3" imgW="520560" imgH="177480" progId="Equation.3">
              <p:embed/>
            </p:oleObj>
          </a:graphicData>
        </a:graphic>
      </p:graphicFrame>
      <p:graphicFrame>
        <p:nvGraphicFramePr>
          <p:cNvPr id="1027" name="Object 1032"/>
          <p:cNvGraphicFramePr>
            <a:graphicFrameLocks noChangeAspect="1"/>
          </p:cNvGraphicFramePr>
          <p:nvPr>
            <p:ph sz="quarter" idx="2"/>
          </p:nvPr>
        </p:nvGraphicFramePr>
        <p:xfrm>
          <a:off x="1281113" y="2062163"/>
          <a:ext cx="5973762" cy="1574800"/>
        </p:xfrm>
        <a:graphic>
          <a:graphicData uri="http://schemas.openxmlformats.org/presentationml/2006/ole">
            <p:oleObj spid="_x0000_s1027" name="Формула" r:id="rId4" imgW="2793960" imgH="736560" progId="Equation.3">
              <p:embed/>
            </p:oleObj>
          </a:graphicData>
        </a:graphic>
      </p:graphicFrame>
      <p:graphicFrame>
        <p:nvGraphicFramePr>
          <p:cNvPr id="1028" name="Object 1038"/>
          <p:cNvGraphicFramePr>
            <a:graphicFrameLocks noChangeAspect="1"/>
          </p:cNvGraphicFramePr>
          <p:nvPr>
            <p:ph sz="quarter" idx="3"/>
          </p:nvPr>
        </p:nvGraphicFramePr>
        <p:xfrm>
          <a:off x="2743200" y="4724400"/>
          <a:ext cx="3505200" cy="812800"/>
        </p:xfrm>
        <a:graphic>
          <a:graphicData uri="http://schemas.openxmlformats.org/presentationml/2006/ole">
            <p:oleObj spid="_x0000_s1028" name="Формула" r:id="rId5" imgW="1917360" imgH="444240" progId="Equation.3">
              <p:embed/>
            </p:oleObj>
          </a:graphicData>
        </a:graphic>
      </p:graphicFrame>
      <p:sp>
        <p:nvSpPr>
          <p:cNvPr id="1030" name="Rectangle 80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1" name="Rectangle 1025"/>
          <p:cNvSpPr>
            <a:spLocks noChangeArrowheads="1"/>
          </p:cNvSpPr>
          <p:nvPr/>
        </p:nvSpPr>
        <p:spPr bwMode="auto">
          <a:xfrm>
            <a:off x="415925" y="1052513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Умножение матрицы на вектор</a:t>
            </a:r>
          </a:p>
        </p:txBody>
      </p:sp>
      <p:sp>
        <p:nvSpPr>
          <p:cNvPr id="1032" name="Rectangle 1036"/>
          <p:cNvSpPr>
            <a:spLocks noChangeArrowheads="1"/>
          </p:cNvSpPr>
          <p:nvPr/>
        </p:nvSpPr>
        <p:spPr bwMode="auto">
          <a:xfrm>
            <a:off x="488950" y="1773238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или</a:t>
            </a:r>
          </a:p>
        </p:txBody>
      </p:sp>
      <p:sp>
        <p:nvSpPr>
          <p:cNvPr id="1033" name="Rectangle 1037"/>
          <p:cNvSpPr>
            <a:spLocks noChangeArrowheads="1"/>
          </p:cNvSpPr>
          <p:nvPr/>
        </p:nvSpPr>
        <p:spPr bwMode="auto">
          <a:xfrm>
            <a:off x="488950" y="3644900"/>
            <a:ext cx="891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  <a:sym typeface="Wingdings" pitchFamily="2" charset="2"/>
              </a:rPr>
              <a:t> </a:t>
            </a:r>
            <a:r>
              <a:rPr lang="ru-RU" sz="2400">
                <a:latin typeface="Arial" pitchFamily="34" charset="0"/>
              </a:rPr>
              <a:t>Задача умножения матрицы на вектор может быть сведена к выполнению </a:t>
            </a:r>
            <a:r>
              <a:rPr lang="en-US" sz="2400" b="1" i="1">
                <a:latin typeface="Arial" pitchFamily="34" charset="0"/>
              </a:rPr>
              <a:t>m</a:t>
            </a:r>
            <a:r>
              <a:rPr lang="en-US" sz="2400">
                <a:latin typeface="Arial" pitchFamily="34" charset="0"/>
              </a:rPr>
              <a:t> </a:t>
            </a:r>
            <a:r>
              <a:rPr lang="ru-RU" sz="2400">
                <a:latin typeface="Arial" pitchFamily="34" charset="0"/>
              </a:rPr>
              <a:t>независимых операций умножения строк матрицы </a:t>
            </a:r>
            <a:r>
              <a:rPr lang="en-US" sz="2400" b="1" i="1">
                <a:latin typeface="Arial" pitchFamily="34" charset="0"/>
              </a:rPr>
              <a:t>A</a:t>
            </a:r>
            <a:r>
              <a:rPr lang="en-US" sz="2400">
                <a:latin typeface="Arial" pitchFamily="34" charset="0"/>
              </a:rPr>
              <a:t> </a:t>
            </a:r>
            <a:r>
              <a:rPr lang="ru-RU" sz="2400">
                <a:latin typeface="Arial" pitchFamily="34" charset="0"/>
              </a:rPr>
              <a:t>на вектор </a:t>
            </a:r>
            <a:r>
              <a:rPr lang="en-US" sz="2400" b="1" i="1">
                <a:latin typeface="Arial" pitchFamily="34" charset="0"/>
              </a:rPr>
              <a:t>b</a:t>
            </a:r>
            <a:endParaRPr lang="ru-RU" sz="2400" b="1" i="1">
              <a:latin typeface="Arial" pitchFamily="34" charset="0"/>
            </a:endParaRPr>
          </a:p>
        </p:txBody>
      </p:sp>
      <p:sp>
        <p:nvSpPr>
          <p:cNvPr id="1034" name="Rectangle 1042"/>
          <p:cNvSpPr>
            <a:spLocks noChangeArrowheads="1"/>
          </p:cNvSpPr>
          <p:nvPr/>
        </p:nvSpPr>
        <p:spPr bwMode="auto">
          <a:xfrm>
            <a:off x="560388" y="5486400"/>
            <a:ext cx="891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  <a:sym typeface="Wingdings" pitchFamily="2" charset="2"/>
              </a:rPr>
              <a:t>В основу организации параллельных вычислений может быть положен </a:t>
            </a:r>
            <a:r>
              <a:rPr lang="ru-RU" sz="2400" b="1" i="1">
                <a:latin typeface="Arial" pitchFamily="34" charset="0"/>
                <a:sym typeface="Wingdings" pitchFamily="2" charset="2"/>
              </a:rPr>
              <a:t>принцип распараллеливания по данным</a:t>
            </a:r>
            <a:endParaRPr lang="ru-RU" sz="2400" b="1" i="1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Вопросы для обсуждения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533400" indent="-5334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Почему при разработке параллельных алгоритмов умножения матрицы на вектор допустимо копировать вектор на все процессоры?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Какой из алгоритмов обладает наилучшими показателями ускорения и эффективности?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Может ли использование циклической схемы разделения данных повлиять на время работы каждого из представленных алгоритмов?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Какие операции передачи данных необходимы в алгоритмах умножения матрицы на вектор?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Темы заданий для самостоятельной работы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Выполните реализацию параллельного алгоритма, основанного на ленточном разбиении матрицы на вертикальные полосы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Выполните реализацию параллельного алгоритма, основанного на разбиении матрицы на блоки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Постройте теоретические оценки времени работы этих алгоритмов с учетом параметров используемой вычислительной системы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Проведите вычислительные эксперименты. Сравните результаты реальных экспериментов с полученными теоретическими оценками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Литература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533400" indent="-533400" fontAlgn="auto">
              <a:spcAft>
                <a:spcPts val="0"/>
              </a:spcAft>
              <a:defRPr/>
            </a:pPr>
            <a:r>
              <a:rPr lang="ru-RU" b="1" smtClean="0"/>
              <a:t>Гергель В.П. </a:t>
            </a:r>
            <a:r>
              <a:rPr lang="ru-RU" smtClean="0"/>
              <a:t>(2007). Теория и практика параллельных вычислений. – М.: Интернет-Университет, БИНОМ. Лаборатория знаний.</a:t>
            </a:r>
            <a:endParaRPr lang="ru-RU" b="1" smtClean="0"/>
          </a:p>
          <a:p>
            <a:pPr marL="533400" indent="-533400" fontAlgn="auto">
              <a:spcAft>
                <a:spcPts val="0"/>
              </a:spcAft>
              <a:defRPr/>
            </a:pPr>
            <a:r>
              <a:rPr lang="en-US" b="1" smtClean="0"/>
              <a:t>Kumar</a:t>
            </a:r>
            <a:r>
              <a:rPr lang="en-US" smtClean="0"/>
              <a:t> V., Grama, A., Gupta, A., Karypis, G. (1994). Introduction to Parallel Computing. - The Benjamin/Cummings Publishing Company, Inc. (2nd edn., 2003)</a:t>
            </a:r>
            <a:endParaRPr lang="ru-RU" smtClean="0"/>
          </a:p>
          <a:p>
            <a:pPr marL="533400" indent="-533400" fontAlgn="auto">
              <a:spcAft>
                <a:spcPts val="0"/>
              </a:spcAft>
              <a:defRPr/>
            </a:pPr>
            <a:r>
              <a:rPr lang="en-US" b="1" smtClean="0"/>
              <a:t>Quinn</a:t>
            </a:r>
            <a:r>
              <a:rPr lang="en-US" smtClean="0"/>
              <a:t>, M. J. (2004). Parallel Programming in C with MPI and OpenMP. – New York, NY: McGraw-Hill.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100"/>
          <p:cNvGraphicFramePr>
            <a:graphicFrameLocks noChangeAspect="1"/>
          </p:cNvGraphicFramePr>
          <p:nvPr/>
        </p:nvGraphicFramePr>
        <p:xfrm>
          <a:off x="712788" y="4219575"/>
          <a:ext cx="3509962" cy="1927225"/>
        </p:xfrm>
        <a:graphic>
          <a:graphicData uri="http://schemas.openxmlformats.org/presentationml/2006/ole">
            <p:oleObj spid="_x0000_s2050" name="Формула" r:id="rId3" imgW="1574640" imgH="876240" progId="Equation.3">
              <p:embed/>
            </p:oleObj>
          </a:graphicData>
        </a:graphic>
      </p:graphicFrame>
      <p:sp>
        <p:nvSpPr>
          <p:cNvPr id="2056" name="Text Box 1103"/>
          <p:cNvSpPr txBox="1">
            <a:spLocks noChangeArrowheads="1"/>
          </p:cNvSpPr>
          <p:nvPr/>
        </p:nvSpPr>
        <p:spPr bwMode="auto">
          <a:xfrm>
            <a:off x="200025" y="1125538"/>
            <a:ext cx="929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Непрерывное (последовательное) распределение</a:t>
            </a:r>
          </a:p>
        </p:txBody>
      </p:sp>
      <p:sp>
        <p:nvSpPr>
          <p:cNvPr id="2057" name="Rectangle 1107"/>
          <p:cNvSpPr>
            <a:spLocks noGrp="1" noChangeArrowheads="1"/>
          </p:cNvSpPr>
          <p:nvPr>
            <p:ph type="title" sz="quarter"/>
          </p:nvPr>
        </p:nvSpPr>
        <p:spPr>
          <a:xfrm>
            <a:off x="273050" y="239713"/>
            <a:ext cx="9153525" cy="4889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2600" b="1" smtClean="0"/>
              <a:t>Способы распределения данных: </a:t>
            </a:r>
            <a:r>
              <a:rPr lang="ru-RU" sz="2600" b="1" i="1" smtClean="0"/>
              <a:t>ленточная схема</a:t>
            </a:r>
          </a:p>
        </p:txBody>
      </p:sp>
      <p:graphicFrame>
        <p:nvGraphicFramePr>
          <p:cNvPr id="2051" name="Object 1109"/>
          <p:cNvGraphicFramePr>
            <a:graphicFrameLocks noChangeAspect="1"/>
          </p:cNvGraphicFramePr>
          <p:nvPr>
            <p:ph sz="quarter" idx="1"/>
          </p:nvPr>
        </p:nvGraphicFramePr>
        <p:xfrm>
          <a:off x="287338" y="2205038"/>
          <a:ext cx="1663700" cy="1571625"/>
        </p:xfrm>
        <a:graphic>
          <a:graphicData uri="http://schemas.openxmlformats.org/presentationml/2006/ole">
            <p:oleObj spid="_x0000_s2051" name="Рисунок" r:id="rId4" imgW="1724040" imgH="1628640" progId="Word.Picture.8">
              <p:embed/>
            </p:oleObj>
          </a:graphicData>
        </a:graphic>
      </p:graphicFrame>
      <p:graphicFrame>
        <p:nvGraphicFramePr>
          <p:cNvPr id="2052" name="Object 1111"/>
          <p:cNvGraphicFramePr>
            <a:graphicFrameLocks noChangeAspect="1"/>
          </p:cNvGraphicFramePr>
          <p:nvPr>
            <p:ph sz="quarter" idx="2"/>
          </p:nvPr>
        </p:nvGraphicFramePr>
        <p:xfrm>
          <a:off x="2592388" y="2060575"/>
          <a:ext cx="1855787" cy="2016125"/>
        </p:xfrm>
        <a:graphic>
          <a:graphicData uri="http://schemas.openxmlformats.org/presentationml/2006/ole">
            <p:oleObj spid="_x0000_s2052" name="Рисунок" r:id="rId5" imgW="2209680" imgH="2400480" progId="Word.Picture.8">
              <p:embed/>
            </p:oleObj>
          </a:graphicData>
        </a:graphic>
      </p:graphicFrame>
      <p:graphicFrame>
        <p:nvGraphicFramePr>
          <p:cNvPr id="2054" name="Object 1121"/>
          <p:cNvGraphicFramePr>
            <a:graphicFrameLocks noChangeAspect="1"/>
          </p:cNvGraphicFramePr>
          <p:nvPr>
            <p:ph sz="quarter" idx="3"/>
          </p:nvPr>
        </p:nvGraphicFramePr>
        <p:xfrm>
          <a:off x="5430838" y="2205038"/>
          <a:ext cx="1538287" cy="1628775"/>
        </p:xfrm>
        <a:graphic>
          <a:graphicData uri="http://schemas.openxmlformats.org/presentationml/2006/ole">
            <p:oleObj spid="_x0000_s2054" name="Рисунок" r:id="rId6" imgW="1628640" imgH="1724040" progId="Word.Picture.8">
              <p:embed/>
            </p:oleObj>
          </a:graphicData>
        </a:graphic>
      </p:graphicFrame>
      <p:graphicFrame>
        <p:nvGraphicFramePr>
          <p:cNvPr id="2053" name="Object 1118"/>
          <p:cNvGraphicFramePr>
            <a:graphicFrameLocks noChangeAspect="1"/>
          </p:cNvGraphicFramePr>
          <p:nvPr>
            <p:ph sz="quarter" idx="4"/>
          </p:nvPr>
        </p:nvGraphicFramePr>
        <p:xfrm>
          <a:off x="7551738" y="2239963"/>
          <a:ext cx="2009775" cy="1549400"/>
        </p:xfrm>
        <a:graphic>
          <a:graphicData uri="http://schemas.openxmlformats.org/presentationml/2006/ole">
            <p:oleObj spid="_x0000_s2053" name="Рисунок" r:id="rId7" imgW="2409840" imgH="1857240" progId="Word.Picture.8">
              <p:embed/>
            </p:oleObj>
          </a:graphicData>
        </a:graphic>
      </p:graphicFrame>
      <p:sp>
        <p:nvSpPr>
          <p:cNvPr id="2058" name="AutoShape 1113"/>
          <p:cNvSpPr>
            <a:spLocks noChangeArrowheads="1"/>
          </p:cNvSpPr>
          <p:nvPr/>
        </p:nvSpPr>
        <p:spPr bwMode="auto">
          <a:xfrm>
            <a:off x="2087563" y="2814638"/>
            <a:ext cx="336550" cy="37465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59" name="Text Box 1114"/>
          <p:cNvSpPr txBox="1">
            <a:spLocks noChangeArrowheads="1"/>
          </p:cNvSpPr>
          <p:nvPr/>
        </p:nvSpPr>
        <p:spPr bwMode="auto">
          <a:xfrm>
            <a:off x="273050" y="1549400"/>
            <a:ext cx="417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горизонтальные полосы</a:t>
            </a:r>
          </a:p>
        </p:txBody>
      </p:sp>
      <p:sp>
        <p:nvSpPr>
          <p:cNvPr id="2060" name="Text Box 1115"/>
          <p:cNvSpPr txBox="1">
            <a:spLocks noChangeArrowheads="1"/>
          </p:cNvSpPr>
          <p:nvPr/>
        </p:nvSpPr>
        <p:spPr bwMode="auto">
          <a:xfrm>
            <a:off x="5384800" y="1557338"/>
            <a:ext cx="4176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вертикальные полосы</a:t>
            </a:r>
          </a:p>
        </p:txBody>
      </p:sp>
      <p:sp>
        <p:nvSpPr>
          <p:cNvPr id="2061" name="AutoShape 1123"/>
          <p:cNvSpPr>
            <a:spLocks noChangeArrowheads="1"/>
          </p:cNvSpPr>
          <p:nvPr/>
        </p:nvSpPr>
        <p:spPr bwMode="auto">
          <a:xfrm>
            <a:off x="7113588" y="2781300"/>
            <a:ext cx="336550" cy="37465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055" name="Object 1124"/>
          <p:cNvGraphicFramePr>
            <a:graphicFrameLocks noChangeAspect="1"/>
          </p:cNvGraphicFramePr>
          <p:nvPr/>
        </p:nvGraphicFramePr>
        <p:xfrm>
          <a:off x="5219700" y="4135438"/>
          <a:ext cx="4054475" cy="1974850"/>
        </p:xfrm>
        <a:graphic>
          <a:graphicData uri="http://schemas.openxmlformats.org/presentationml/2006/ole">
            <p:oleObj spid="_x0000_s2055" name="Формула" r:id="rId8" imgW="1726920" imgH="850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76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4" name="Object 0"/>
          <p:cNvGraphicFramePr>
            <a:graphicFrameLocks noChangeAspect="1"/>
          </p:cNvGraphicFramePr>
          <p:nvPr/>
        </p:nvGraphicFramePr>
        <p:xfrm>
          <a:off x="2901950" y="4005263"/>
          <a:ext cx="4283075" cy="1714500"/>
        </p:xfrm>
        <a:graphic>
          <a:graphicData uri="http://schemas.openxmlformats.org/presentationml/2006/ole">
            <p:oleObj spid="_x0000_s3074" name="Формула" r:id="rId3" imgW="1879560" imgH="761760" progId="Equation.3">
              <p:embed/>
            </p:oleObj>
          </a:graphicData>
        </a:graphic>
      </p:graphicFrame>
      <p:sp>
        <p:nvSpPr>
          <p:cNvPr id="3078" name="Text Box 79"/>
          <p:cNvSpPr txBox="1">
            <a:spLocks noChangeArrowheads="1"/>
          </p:cNvSpPr>
          <p:nvPr/>
        </p:nvSpPr>
        <p:spPr bwMode="auto">
          <a:xfrm>
            <a:off x="920750" y="1125538"/>
            <a:ext cx="784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Чередующееся (цикличное) горизонтальное разбиение</a:t>
            </a:r>
          </a:p>
        </p:txBody>
      </p:sp>
      <p:sp>
        <p:nvSpPr>
          <p:cNvPr id="3079" name="Rectangle 81"/>
          <p:cNvSpPr>
            <a:spLocks noGrp="1" noChangeArrowheads="1"/>
          </p:cNvSpPr>
          <p:nvPr>
            <p:ph type="title"/>
          </p:nvPr>
        </p:nvSpPr>
        <p:spPr>
          <a:xfrm>
            <a:off x="344488" y="239713"/>
            <a:ext cx="9082087" cy="4889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2600" b="1" smtClean="0"/>
              <a:t>Способы распределения данных: </a:t>
            </a:r>
            <a:r>
              <a:rPr lang="ru-RU" sz="2600" b="1" i="1" smtClean="0"/>
              <a:t>ленточная схема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ph sz="half" idx="1"/>
          </p:nvPr>
        </p:nvGraphicFramePr>
        <p:xfrm>
          <a:off x="1857375" y="1773238"/>
          <a:ext cx="2190750" cy="1847850"/>
        </p:xfrm>
        <a:graphic>
          <a:graphicData uri="http://schemas.openxmlformats.org/presentationml/2006/ole">
            <p:oleObj spid="_x0000_s3075" name="Рисунок" r:id="rId4" imgW="2190600" imgH="1847880" progId="Word.Picture.8">
              <p:embed/>
            </p:oleObj>
          </a:graphicData>
        </a:graphic>
      </p:graphicFrame>
      <p:graphicFrame>
        <p:nvGraphicFramePr>
          <p:cNvPr id="3076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5746750" y="1773238"/>
          <a:ext cx="1755775" cy="1847850"/>
        </p:xfrm>
        <a:graphic>
          <a:graphicData uri="http://schemas.openxmlformats.org/presentationml/2006/ole">
            <p:oleObj spid="_x0000_s3076" name="Рисунок" r:id="rId5" imgW="2190600" imgH="2305080" progId="Word.Picture.8">
              <p:embed/>
            </p:oleObj>
          </a:graphicData>
        </a:graphic>
      </p:graphicFrame>
      <p:sp>
        <p:nvSpPr>
          <p:cNvPr id="3080" name="AutoShape 84"/>
          <p:cNvSpPr>
            <a:spLocks noChangeArrowheads="1"/>
          </p:cNvSpPr>
          <p:nvPr/>
        </p:nvSpPr>
        <p:spPr bwMode="auto">
          <a:xfrm>
            <a:off x="4521200" y="2492375"/>
            <a:ext cx="576263" cy="360363"/>
          </a:xfrm>
          <a:prstGeom prst="rightArrow">
            <a:avLst>
              <a:gd name="adj1" fmla="val 50000"/>
              <a:gd name="adj2" fmla="val 399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9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8" name="Object 89"/>
          <p:cNvGraphicFramePr>
            <a:graphicFrameLocks noChangeAspect="1"/>
          </p:cNvGraphicFramePr>
          <p:nvPr/>
        </p:nvGraphicFramePr>
        <p:xfrm>
          <a:off x="4449763" y="1268413"/>
          <a:ext cx="3382962" cy="1382712"/>
        </p:xfrm>
        <a:graphic>
          <a:graphicData uri="http://schemas.openxmlformats.org/presentationml/2006/ole">
            <p:oleObj spid="_x0000_s4098" name="Формула" r:id="rId3" imgW="1815840" imgH="736560" progId="Equation.3">
              <p:embed/>
            </p:oleObj>
          </a:graphicData>
        </a:graphic>
      </p:graphicFrame>
      <p:graphicFrame>
        <p:nvGraphicFramePr>
          <p:cNvPr id="4099" name="Object 94"/>
          <p:cNvGraphicFramePr>
            <a:graphicFrameLocks noChangeAspect="1"/>
          </p:cNvGraphicFramePr>
          <p:nvPr/>
        </p:nvGraphicFramePr>
        <p:xfrm>
          <a:off x="4376738" y="3068638"/>
          <a:ext cx="3529012" cy="1439862"/>
        </p:xfrm>
        <a:graphic>
          <a:graphicData uri="http://schemas.openxmlformats.org/presentationml/2006/ole">
            <p:oleObj spid="_x0000_s4099" name="Формула" r:id="rId4" imgW="1803240" imgH="736560" progId="Equation.3">
              <p:embed/>
            </p:oleObj>
          </a:graphicData>
        </a:graphic>
      </p:graphicFrame>
      <p:graphicFrame>
        <p:nvGraphicFramePr>
          <p:cNvPr id="4100" name="Object 93"/>
          <p:cNvGraphicFramePr>
            <a:graphicFrameLocks noChangeAspect="1"/>
          </p:cNvGraphicFramePr>
          <p:nvPr/>
        </p:nvGraphicFramePr>
        <p:xfrm>
          <a:off x="4521200" y="4868863"/>
          <a:ext cx="3311525" cy="411162"/>
        </p:xfrm>
        <a:graphic>
          <a:graphicData uri="http://schemas.openxmlformats.org/presentationml/2006/ole">
            <p:oleObj spid="_x0000_s4100" name="Формула" r:id="rId5" imgW="1536700" imgH="190500" progId="Equation.3">
              <p:embed/>
            </p:oleObj>
          </a:graphicData>
        </a:graphic>
      </p:graphicFrame>
      <p:graphicFrame>
        <p:nvGraphicFramePr>
          <p:cNvPr id="4101" name="Object 92"/>
          <p:cNvGraphicFramePr>
            <a:graphicFrameLocks noChangeAspect="1"/>
          </p:cNvGraphicFramePr>
          <p:nvPr/>
        </p:nvGraphicFramePr>
        <p:xfrm>
          <a:off x="4464050" y="5445125"/>
          <a:ext cx="3225800" cy="403225"/>
        </p:xfrm>
        <a:graphic>
          <a:graphicData uri="http://schemas.openxmlformats.org/presentationml/2006/ole">
            <p:oleObj spid="_x0000_s4101" name="Формула" r:id="rId6" imgW="1524000" imgH="190500" progId="Equation.3">
              <p:embed/>
            </p:oleObj>
          </a:graphicData>
        </a:graphic>
      </p:graphicFrame>
      <p:sp>
        <p:nvSpPr>
          <p:cNvPr id="4105" name="Rectangle 95"/>
          <p:cNvSpPr>
            <a:spLocks noChangeArrowheads="1"/>
          </p:cNvSpPr>
          <p:nvPr/>
        </p:nvSpPr>
        <p:spPr bwMode="auto">
          <a:xfrm>
            <a:off x="0" y="24717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6" name="Rectangle 1025"/>
          <p:cNvSpPr>
            <a:spLocks noGrp="1" noChangeArrowheads="1"/>
          </p:cNvSpPr>
          <p:nvPr>
            <p:ph type="title"/>
          </p:nvPr>
        </p:nvSpPr>
        <p:spPr>
          <a:xfrm>
            <a:off x="344488" y="203200"/>
            <a:ext cx="9082087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Способы распределения данных: </a:t>
            </a:r>
            <a:r>
              <a:rPr lang="ru-RU" sz="2600" b="1" i="1" smtClean="0"/>
              <a:t>блочная схема</a:t>
            </a:r>
          </a:p>
        </p:txBody>
      </p:sp>
      <p:graphicFrame>
        <p:nvGraphicFramePr>
          <p:cNvPr id="4102" name="Object 1024"/>
          <p:cNvGraphicFramePr>
            <a:graphicFrameLocks noChangeAspect="1"/>
          </p:cNvGraphicFramePr>
          <p:nvPr>
            <p:ph sz="half" idx="1"/>
          </p:nvPr>
        </p:nvGraphicFramePr>
        <p:xfrm>
          <a:off x="1322388" y="1196975"/>
          <a:ext cx="1871662" cy="1736725"/>
        </p:xfrm>
        <a:graphic>
          <a:graphicData uri="http://schemas.openxmlformats.org/presentationml/2006/ole">
            <p:oleObj spid="_x0000_s4102" name="Рисунок" r:id="rId7" imgW="1990800" imgH="1847880" progId="Word.Picture.8">
              <p:embed/>
            </p:oleObj>
          </a:graphicData>
        </a:graphic>
      </p:graphicFrame>
      <p:graphicFrame>
        <p:nvGraphicFramePr>
          <p:cNvPr id="4103" name="Object 1025"/>
          <p:cNvGraphicFramePr>
            <a:graphicFrameLocks noChangeAspect="1"/>
          </p:cNvGraphicFramePr>
          <p:nvPr>
            <p:ph sz="half" idx="2"/>
          </p:nvPr>
        </p:nvGraphicFramePr>
        <p:xfrm>
          <a:off x="1106488" y="3687763"/>
          <a:ext cx="2333625" cy="2333625"/>
        </p:xfrm>
        <a:graphic>
          <a:graphicData uri="http://schemas.openxmlformats.org/presentationml/2006/ole">
            <p:oleObj spid="_x0000_s4103" name="Рисунок" r:id="rId8" imgW="2190600" imgH="2190600" progId="Word.Picture.8">
              <p:embed/>
            </p:oleObj>
          </a:graphicData>
        </a:graphic>
      </p:graphicFrame>
      <p:sp>
        <p:nvSpPr>
          <p:cNvPr id="4107" name="AutoShape 1030"/>
          <p:cNvSpPr>
            <a:spLocks noChangeArrowheads="1"/>
          </p:cNvSpPr>
          <p:nvPr/>
        </p:nvSpPr>
        <p:spPr bwMode="auto">
          <a:xfrm>
            <a:off x="2073275" y="3043238"/>
            <a:ext cx="360363" cy="504825"/>
          </a:xfrm>
          <a:prstGeom prst="down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1025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Последовательный алгоритм</a:t>
            </a:r>
            <a:endParaRPr lang="ru-RU" b="1" i="1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3716338"/>
            <a:ext cx="8915400" cy="2449512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Для выполнения матрично-векторного умножения необходимо выполнить </a:t>
            </a:r>
            <a:r>
              <a:rPr lang="ru-RU" b="1" i="1" smtClean="0"/>
              <a:t>m</a:t>
            </a:r>
            <a:r>
              <a:rPr lang="ru-RU" smtClean="0"/>
              <a:t> операций вычисления скалярного произведения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Трудоемкость вычислений имеет порядок </a:t>
            </a:r>
            <a:r>
              <a:rPr lang="en-US" i="1" smtClean="0"/>
              <a:t>O</a:t>
            </a:r>
            <a:r>
              <a:rPr lang="ru-RU" i="1" smtClean="0"/>
              <a:t>(</a:t>
            </a:r>
            <a:r>
              <a:rPr lang="en-US" i="1" smtClean="0"/>
              <a:t>m</a:t>
            </a:r>
            <a:r>
              <a:rPr lang="ru-RU" i="1" smtClean="0"/>
              <a:t>n)</a:t>
            </a:r>
            <a:r>
              <a:rPr lang="ru-RU" smtClean="0"/>
              <a:t>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208088" y="1125538"/>
            <a:ext cx="7848600" cy="22891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Алгоритм 7.1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// Последовательный алгоритм умножения матрицы на вектор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for (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i = 0; i &lt; m; i++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)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</a:rPr>
              <a:t>  c[i] = 0;</a:t>
            </a:r>
          </a:p>
          <a:p>
            <a:r>
              <a:rPr lang="en-US">
                <a:latin typeface="Courier New" pitchFamily="49" charset="0"/>
              </a:rPr>
              <a:t>  for (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j = 0; j &lt; n; j++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)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</a:rPr>
              <a:t>    c[i] += A[i][j]*b[j]</a:t>
            </a:r>
          </a:p>
          <a:p>
            <a:r>
              <a:rPr lang="en-US">
                <a:latin typeface="Courier New" pitchFamily="49" charset="0"/>
              </a:rPr>
              <a:t>  }</a:t>
            </a:r>
          </a:p>
          <a:p>
            <a:r>
              <a:rPr lang="en-US">
                <a:latin typeface="Courier New" pitchFamily="49" charset="0"/>
              </a:rPr>
              <a:t>}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946150"/>
          </a:xfrm>
          <a:noFill/>
        </p:spPr>
        <p:txBody>
          <a:bodyPr>
            <a:spAutoFit/>
          </a:bodyPr>
          <a:lstStyle/>
          <a:p>
            <a:r>
              <a:rPr lang="ru-RU" b="1" smtClean="0"/>
              <a:t>Распределение данных</a:t>
            </a:r>
            <a:r>
              <a:rPr lang="ru-RU" smtClean="0"/>
              <a:t> – ленточная схема (разбиение матрицы по строкам)</a:t>
            </a:r>
          </a:p>
        </p:txBody>
      </p:sp>
      <p:graphicFrame>
        <p:nvGraphicFramePr>
          <p:cNvPr id="5122" name="Object 1102"/>
          <p:cNvGraphicFramePr>
            <a:graphicFrameLocks noChangeAspect="1"/>
          </p:cNvGraphicFramePr>
          <p:nvPr>
            <p:ph sz="half" idx="2"/>
          </p:nvPr>
        </p:nvGraphicFramePr>
        <p:xfrm>
          <a:off x="2722563" y="5126038"/>
          <a:ext cx="4314825" cy="1000125"/>
        </p:xfrm>
        <a:graphic>
          <a:graphicData uri="http://schemas.openxmlformats.org/presentationml/2006/ole">
            <p:oleObj spid="_x0000_s5122" name="Формула" r:id="rId3" imgW="1917360" imgH="444240" progId="Equation.3">
              <p:embed/>
            </p:oleObj>
          </a:graphicData>
        </a:graphic>
      </p:graphicFrame>
      <p:sp>
        <p:nvSpPr>
          <p:cNvPr id="5124" name="Rectangle 1025"/>
          <p:cNvSpPr>
            <a:spLocks noChangeArrowheads="1"/>
          </p:cNvSpPr>
          <p:nvPr/>
        </p:nvSpPr>
        <p:spPr bwMode="auto">
          <a:xfrm>
            <a:off x="415925" y="73025"/>
            <a:ext cx="9290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  <a:br>
              <a:rPr lang="ru-RU" sz="3000" b="1">
                <a:solidFill>
                  <a:schemeClr val="tx2"/>
                </a:solidFill>
                <a:latin typeface="Arial" pitchFamily="34" charset="0"/>
              </a:rPr>
            </a:b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                      (разбиение матрицы по строкам)…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  <p:grpSp>
        <p:nvGrpSpPr>
          <p:cNvPr id="5125" name="Group 1027"/>
          <p:cNvGrpSpPr>
            <a:grpSpLocks/>
          </p:cNvGrpSpPr>
          <p:nvPr/>
        </p:nvGrpSpPr>
        <p:grpSpPr bwMode="auto">
          <a:xfrm>
            <a:off x="3440113" y="2205038"/>
            <a:ext cx="2232025" cy="1871662"/>
            <a:chOff x="2241" y="1704"/>
            <a:chExt cx="3060" cy="2850"/>
          </a:xfrm>
        </p:grpSpPr>
        <p:grpSp>
          <p:nvGrpSpPr>
            <p:cNvPr id="5127" name="Group 1028"/>
            <p:cNvGrpSpPr>
              <a:grpSpLocks/>
            </p:cNvGrpSpPr>
            <p:nvPr/>
          </p:nvGrpSpPr>
          <p:grpSpPr bwMode="auto">
            <a:xfrm>
              <a:off x="2241" y="2424"/>
              <a:ext cx="3060" cy="720"/>
              <a:chOff x="2241" y="2454"/>
              <a:chExt cx="3060" cy="720"/>
            </a:xfrm>
          </p:grpSpPr>
          <p:sp>
            <p:nvSpPr>
              <p:cNvPr id="5182" name="Rectangle 1029"/>
              <p:cNvSpPr>
                <a:spLocks noChangeArrowheads="1"/>
              </p:cNvSpPr>
              <p:nvPr/>
            </p:nvSpPr>
            <p:spPr bwMode="auto">
              <a:xfrm>
                <a:off x="2241" y="2454"/>
                <a:ext cx="306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83" name="Oval 1030"/>
              <p:cNvSpPr>
                <a:spLocks noChangeAspect="1" noChangeArrowheads="1"/>
              </p:cNvSpPr>
              <p:nvPr/>
            </p:nvSpPr>
            <p:spPr bwMode="auto">
              <a:xfrm>
                <a:off x="242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84" name="Oval 1031"/>
              <p:cNvSpPr>
                <a:spLocks noChangeAspect="1" noChangeArrowheads="1"/>
              </p:cNvSpPr>
              <p:nvPr/>
            </p:nvSpPr>
            <p:spPr bwMode="auto">
              <a:xfrm>
                <a:off x="242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85" name="Oval 1032"/>
              <p:cNvSpPr>
                <a:spLocks noChangeAspect="1" noChangeArrowheads="1"/>
              </p:cNvSpPr>
              <p:nvPr/>
            </p:nvSpPr>
            <p:spPr bwMode="auto">
              <a:xfrm>
                <a:off x="350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86" name="Oval 1033"/>
              <p:cNvSpPr>
                <a:spLocks noChangeAspect="1" noChangeArrowheads="1"/>
              </p:cNvSpPr>
              <p:nvPr/>
            </p:nvSpPr>
            <p:spPr bwMode="auto">
              <a:xfrm>
                <a:off x="494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87" name="Oval 1034"/>
              <p:cNvSpPr>
                <a:spLocks noChangeAspect="1" noChangeArrowheads="1"/>
              </p:cNvSpPr>
              <p:nvPr/>
            </p:nvSpPr>
            <p:spPr bwMode="auto">
              <a:xfrm>
                <a:off x="278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88" name="Oval 1035"/>
              <p:cNvSpPr>
                <a:spLocks noChangeAspect="1" noChangeArrowheads="1"/>
              </p:cNvSpPr>
              <p:nvPr/>
            </p:nvSpPr>
            <p:spPr bwMode="auto">
              <a:xfrm>
                <a:off x="314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89" name="Oval 1036"/>
              <p:cNvSpPr>
                <a:spLocks noChangeAspect="1" noChangeArrowheads="1"/>
              </p:cNvSpPr>
              <p:nvPr/>
            </p:nvSpPr>
            <p:spPr bwMode="auto">
              <a:xfrm>
                <a:off x="314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90" name="Oval 1037"/>
              <p:cNvSpPr>
                <a:spLocks noChangeAspect="1" noChangeArrowheads="1"/>
              </p:cNvSpPr>
              <p:nvPr/>
            </p:nvSpPr>
            <p:spPr bwMode="auto">
              <a:xfrm>
                <a:off x="278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91" name="Oval 1038"/>
              <p:cNvSpPr>
                <a:spLocks noChangeAspect="1" noChangeArrowheads="1"/>
              </p:cNvSpPr>
              <p:nvPr/>
            </p:nvSpPr>
            <p:spPr bwMode="auto">
              <a:xfrm>
                <a:off x="422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92" name="Oval 1039"/>
              <p:cNvSpPr>
                <a:spLocks noChangeAspect="1" noChangeArrowheads="1"/>
              </p:cNvSpPr>
              <p:nvPr/>
            </p:nvSpPr>
            <p:spPr bwMode="auto">
              <a:xfrm>
                <a:off x="386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93" name="Oval 1040"/>
              <p:cNvSpPr>
                <a:spLocks noChangeAspect="1" noChangeArrowheads="1"/>
              </p:cNvSpPr>
              <p:nvPr/>
            </p:nvSpPr>
            <p:spPr bwMode="auto">
              <a:xfrm>
                <a:off x="422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94" name="Oval 1041"/>
              <p:cNvSpPr>
                <a:spLocks noChangeAspect="1" noChangeArrowheads="1"/>
              </p:cNvSpPr>
              <p:nvPr/>
            </p:nvSpPr>
            <p:spPr bwMode="auto">
              <a:xfrm>
                <a:off x="458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95" name="Oval 1042"/>
              <p:cNvSpPr>
                <a:spLocks noChangeAspect="1" noChangeArrowheads="1"/>
              </p:cNvSpPr>
              <p:nvPr/>
            </p:nvSpPr>
            <p:spPr bwMode="auto">
              <a:xfrm>
                <a:off x="458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96" name="Oval 1043"/>
              <p:cNvSpPr>
                <a:spLocks noChangeAspect="1" noChangeArrowheads="1"/>
              </p:cNvSpPr>
              <p:nvPr/>
            </p:nvSpPr>
            <p:spPr bwMode="auto">
              <a:xfrm>
                <a:off x="494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97" name="Oval 1044"/>
              <p:cNvSpPr>
                <a:spLocks noChangeAspect="1" noChangeArrowheads="1"/>
              </p:cNvSpPr>
              <p:nvPr/>
            </p:nvSpPr>
            <p:spPr bwMode="auto">
              <a:xfrm>
                <a:off x="3501" y="25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98" name="Oval 1045"/>
              <p:cNvSpPr>
                <a:spLocks noChangeAspect="1" noChangeArrowheads="1"/>
              </p:cNvSpPr>
              <p:nvPr/>
            </p:nvSpPr>
            <p:spPr bwMode="auto">
              <a:xfrm>
                <a:off x="3861" y="293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5128" name="Group 1046"/>
            <p:cNvGrpSpPr>
              <a:grpSpLocks/>
            </p:cNvGrpSpPr>
            <p:nvPr/>
          </p:nvGrpSpPr>
          <p:grpSpPr bwMode="auto">
            <a:xfrm>
              <a:off x="2241" y="3834"/>
              <a:ext cx="3060" cy="720"/>
              <a:chOff x="2241" y="3909"/>
              <a:chExt cx="3060" cy="720"/>
            </a:xfrm>
          </p:grpSpPr>
          <p:sp>
            <p:nvSpPr>
              <p:cNvPr id="5165" name="Rectangle 1047"/>
              <p:cNvSpPr>
                <a:spLocks noChangeArrowheads="1"/>
              </p:cNvSpPr>
              <p:nvPr/>
            </p:nvSpPr>
            <p:spPr bwMode="auto">
              <a:xfrm>
                <a:off x="2241" y="3909"/>
                <a:ext cx="306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66" name="Oval 1048"/>
              <p:cNvSpPr>
                <a:spLocks noChangeAspect="1" noChangeArrowheads="1"/>
              </p:cNvSpPr>
              <p:nvPr/>
            </p:nvSpPr>
            <p:spPr bwMode="auto">
              <a:xfrm>
                <a:off x="494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67" name="Oval 1049"/>
              <p:cNvSpPr>
                <a:spLocks noChangeAspect="1" noChangeArrowheads="1"/>
              </p:cNvSpPr>
              <p:nvPr/>
            </p:nvSpPr>
            <p:spPr bwMode="auto">
              <a:xfrm>
                <a:off x="494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68" name="Oval 1050"/>
              <p:cNvSpPr>
                <a:spLocks noChangeAspect="1" noChangeArrowheads="1"/>
              </p:cNvSpPr>
              <p:nvPr/>
            </p:nvSpPr>
            <p:spPr bwMode="auto">
              <a:xfrm>
                <a:off x="422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69" name="Oval 1051"/>
              <p:cNvSpPr>
                <a:spLocks noChangeAspect="1" noChangeArrowheads="1"/>
              </p:cNvSpPr>
              <p:nvPr/>
            </p:nvSpPr>
            <p:spPr bwMode="auto">
              <a:xfrm>
                <a:off x="350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70" name="Oval 1052"/>
              <p:cNvSpPr>
                <a:spLocks noChangeAspect="1" noChangeArrowheads="1"/>
              </p:cNvSpPr>
              <p:nvPr/>
            </p:nvSpPr>
            <p:spPr bwMode="auto">
              <a:xfrm>
                <a:off x="314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71" name="Oval 1053"/>
              <p:cNvSpPr>
                <a:spLocks noChangeAspect="1" noChangeArrowheads="1"/>
              </p:cNvSpPr>
              <p:nvPr/>
            </p:nvSpPr>
            <p:spPr bwMode="auto">
              <a:xfrm>
                <a:off x="458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72" name="Oval 1054"/>
              <p:cNvSpPr>
                <a:spLocks noChangeAspect="1" noChangeArrowheads="1"/>
              </p:cNvSpPr>
              <p:nvPr/>
            </p:nvSpPr>
            <p:spPr bwMode="auto">
              <a:xfrm>
                <a:off x="386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73" name="Oval 1055"/>
              <p:cNvSpPr>
                <a:spLocks noChangeAspect="1" noChangeArrowheads="1"/>
              </p:cNvSpPr>
              <p:nvPr/>
            </p:nvSpPr>
            <p:spPr bwMode="auto">
              <a:xfrm>
                <a:off x="278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74" name="Oval 1056"/>
              <p:cNvSpPr>
                <a:spLocks noChangeAspect="1" noChangeArrowheads="1"/>
              </p:cNvSpPr>
              <p:nvPr/>
            </p:nvSpPr>
            <p:spPr bwMode="auto">
              <a:xfrm>
                <a:off x="2421" y="401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75" name="Oval 1057"/>
              <p:cNvSpPr>
                <a:spLocks noChangeAspect="1" noChangeArrowheads="1"/>
              </p:cNvSpPr>
              <p:nvPr/>
            </p:nvSpPr>
            <p:spPr bwMode="auto">
              <a:xfrm>
                <a:off x="458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76" name="Oval 1058"/>
              <p:cNvSpPr>
                <a:spLocks noChangeAspect="1" noChangeArrowheads="1"/>
              </p:cNvSpPr>
              <p:nvPr/>
            </p:nvSpPr>
            <p:spPr bwMode="auto">
              <a:xfrm>
                <a:off x="422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77" name="Oval 1059"/>
              <p:cNvSpPr>
                <a:spLocks noChangeAspect="1" noChangeArrowheads="1"/>
              </p:cNvSpPr>
              <p:nvPr/>
            </p:nvSpPr>
            <p:spPr bwMode="auto">
              <a:xfrm>
                <a:off x="386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78" name="Oval 1060"/>
              <p:cNvSpPr>
                <a:spLocks noChangeAspect="1" noChangeArrowheads="1"/>
              </p:cNvSpPr>
              <p:nvPr/>
            </p:nvSpPr>
            <p:spPr bwMode="auto">
              <a:xfrm>
                <a:off x="350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79" name="Oval 1061"/>
              <p:cNvSpPr>
                <a:spLocks noChangeAspect="1" noChangeArrowheads="1"/>
              </p:cNvSpPr>
              <p:nvPr/>
            </p:nvSpPr>
            <p:spPr bwMode="auto">
              <a:xfrm>
                <a:off x="314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80" name="Oval 1062"/>
              <p:cNvSpPr>
                <a:spLocks noChangeAspect="1" noChangeArrowheads="1"/>
              </p:cNvSpPr>
              <p:nvPr/>
            </p:nvSpPr>
            <p:spPr bwMode="auto">
              <a:xfrm>
                <a:off x="278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81" name="Oval 1063"/>
              <p:cNvSpPr>
                <a:spLocks noChangeAspect="1" noChangeArrowheads="1"/>
              </p:cNvSpPr>
              <p:nvPr/>
            </p:nvSpPr>
            <p:spPr bwMode="auto">
              <a:xfrm>
                <a:off x="2421" y="437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5129" name="Group 1064"/>
            <p:cNvGrpSpPr>
              <a:grpSpLocks/>
            </p:cNvGrpSpPr>
            <p:nvPr/>
          </p:nvGrpSpPr>
          <p:grpSpPr bwMode="auto">
            <a:xfrm>
              <a:off x="2241" y="3144"/>
              <a:ext cx="3060" cy="690"/>
              <a:chOff x="2241" y="3114"/>
              <a:chExt cx="3060" cy="795"/>
            </a:xfrm>
          </p:grpSpPr>
          <p:sp>
            <p:nvSpPr>
              <p:cNvPr id="5148" name="Rectangle 1065"/>
              <p:cNvSpPr>
                <a:spLocks noChangeArrowheads="1"/>
              </p:cNvSpPr>
              <p:nvPr/>
            </p:nvSpPr>
            <p:spPr bwMode="auto">
              <a:xfrm>
                <a:off x="2241" y="3114"/>
                <a:ext cx="3060" cy="795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49" name="Oval 1066"/>
              <p:cNvSpPr>
                <a:spLocks noChangeAspect="1" noChangeArrowheads="1"/>
              </p:cNvSpPr>
              <p:nvPr/>
            </p:nvSpPr>
            <p:spPr bwMode="auto">
              <a:xfrm>
                <a:off x="494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50" name="Oval 1067"/>
              <p:cNvSpPr>
                <a:spLocks noChangeAspect="1" noChangeArrowheads="1"/>
              </p:cNvSpPr>
              <p:nvPr/>
            </p:nvSpPr>
            <p:spPr bwMode="auto">
              <a:xfrm>
                <a:off x="4941" y="365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51" name="Oval 1068"/>
              <p:cNvSpPr>
                <a:spLocks noChangeAspect="1" noChangeArrowheads="1"/>
              </p:cNvSpPr>
              <p:nvPr/>
            </p:nvSpPr>
            <p:spPr bwMode="auto">
              <a:xfrm>
                <a:off x="458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52" name="Oval 1069"/>
              <p:cNvSpPr>
                <a:spLocks noChangeAspect="1" noChangeArrowheads="1"/>
              </p:cNvSpPr>
              <p:nvPr/>
            </p:nvSpPr>
            <p:spPr bwMode="auto">
              <a:xfrm>
                <a:off x="422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53" name="Oval 1070"/>
              <p:cNvSpPr>
                <a:spLocks noChangeAspect="1" noChangeArrowheads="1"/>
              </p:cNvSpPr>
              <p:nvPr/>
            </p:nvSpPr>
            <p:spPr bwMode="auto">
              <a:xfrm>
                <a:off x="386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54" name="Oval 1071"/>
              <p:cNvSpPr>
                <a:spLocks noChangeAspect="1" noChangeArrowheads="1"/>
              </p:cNvSpPr>
              <p:nvPr/>
            </p:nvSpPr>
            <p:spPr bwMode="auto">
              <a:xfrm>
                <a:off x="350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55" name="Oval 1072"/>
              <p:cNvSpPr>
                <a:spLocks noChangeAspect="1" noChangeArrowheads="1"/>
              </p:cNvSpPr>
              <p:nvPr/>
            </p:nvSpPr>
            <p:spPr bwMode="auto">
              <a:xfrm>
                <a:off x="314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56" name="Oval 1073"/>
              <p:cNvSpPr>
                <a:spLocks noChangeAspect="1" noChangeArrowheads="1"/>
              </p:cNvSpPr>
              <p:nvPr/>
            </p:nvSpPr>
            <p:spPr bwMode="auto">
              <a:xfrm>
                <a:off x="278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57" name="Oval 1074"/>
              <p:cNvSpPr>
                <a:spLocks noChangeAspect="1" noChangeArrowheads="1"/>
              </p:cNvSpPr>
              <p:nvPr/>
            </p:nvSpPr>
            <p:spPr bwMode="auto">
              <a:xfrm>
                <a:off x="2421" y="329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58" name="Oval 1075"/>
              <p:cNvSpPr>
                <a:spLocks noChangeAspect="1" noChangeArrowheads="1"/>
              </p:cNvSpPr>
              <p:nvPr/>
            </p:nvSpPr>
            <p:spPr bwMode="auto">
              <a:xfrm>
                <a:off x="458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59" name="Oval 1076"/>
              <p:cNvSpPr>
                <a:spLocks noChangeAspect="1" noChangeArrowheads="1"/>
              </p:cNvSpPr>
              <p:nvPr/>
            </p:nvSpPr>
            <p:spPr bwMode="auto">
              <a:xfrm>
                <a:off x="386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60" name="Oval 1077"/>
              <p:cNvSpPr>
                <a:spLocks noChangeAspect="1" noChangeArrowheads="1"/>
              </p:cNvSpPr>
              <p:nvPr/>
            </p:nvSpPr>
            <p:spPr bwMode="auto">
              <a:xfrm>
                <a:off x="422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61" name="Oval 1078"/>
              <p:cNvSpPr>
                <a:spLocks noChangeAspect="1" noChangeArrowheads="1"/>
              </p:cNvSpPr>
              <p:nvPr/>
            </p:nvSpPr>
            <p:spPr bwMode="auto">
              <a:xfrm>
                <a:off x="350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62" name="Oval 1079"/>
              <p:cNvSpPr>
                <a:spLocks noChangeAspect="1" noChangeArrowheads="1"/>
              </p:cNvSpPr>
              <p:nvPr/>
            </p:nvSpPr>
            <p:spPr bwMode="auto">
              <a:xfrm>
                <a:off x="278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63" name="Oval 1080"/>
              <p:cNvSpPr>
                <a:spLocks noChangeAspect="1" noChangeArrowheads="1"/>
              </p:cNvSpPr>
              <p:nvPr/>
            </p:nvSpPr>
            <p:spPr bwMode="auto">
              <a:xfrm>
                <a:off x="242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64" name="Oval 1081"/>
              <p:cNvSpPr>
                <a:spLocks noChangeAspect="1" noChangeArrowheads="1"/>
              </p:cNvSpPr>
              <p:nvPr/>
            </p:nvSpPr>
            <p:spPr bwMode="auto">
              <a:xfrm>
                <a:off x="3141" y="36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5130" name="Group 1082"/>
            <p:cNvGrpSpPr>
              <a:grpSpLocks/>
            </p:cNvGrpSpPr>
            <p:nvPr/>
          </p:nvGrpSpPr>
          <p:grpSpPr bwMode="auto">
            <a:xfrm>
              <a:off x="2241" y="1704"/>
              <a:ext cx="3060" cy="720"/>
              <a:chOff x="2241" y="1734"/>
              <a:chExt cx="3060" cy="720"/>
            </a:xfrm>
          </p:grpSpPr>
          <p:sp>
            <p:nvSpPr>
              <p:cNvPr id="5131" name="Rectangle 1083"/>
              <p:cNvSpPr>
                <a:spLocks noChangeArrowheads="1"/>
              </p:cNvSpPr>
              <p:nvPr/>
            </p:nvSpPr>
            <p:spPr bwMode="auto">
              <a:xfrm>
                <a:off x="2241" y="1734"/>
                <a:ext cx="3060" cy="72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32" name="Oval 1084"/>
              <p:cNvSpPr>
                <a:spLocks noChangeAspect="1" noChangeArrowheads="1"/>
              </p:cNvSpPr>
              <p:nvPr/>
            </p:nvSpPr>
            <p:spPr bwMode="auto">
              <a:xfrm>
                <a:off x="2421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33" name="Oval 1085"/>
              <p:cNvSpPr>
                <a:spLocks noChangeAspect="1" noChangeArrowheads="1"/>
              </p:cNvSpPr>
              <p:nvPr/>
            </p:nvSpPr>
            <p:spPr bwMode="auto">
              <a:xfrm>
                <a:off x="2778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34" name="Oval 1086"/>
              <p:cNvSpPr>
                <a:spLocks noChangeAspect="1" noChangeArrowheads="1"/>
              </p:cNvSpPr>
              <p:nvPr/>
            </p:nvSpPr>
            <p:spPr bwMode="auto">
              <a:xfrm>
                <a:off x="3141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35" name="Oval 1087"/>
              <p:cNvSpPr>
                <a:spLocks noChangeAspect="1" noChangeArrowheads="1"/>
              </p:cNvSpPr>
              <p:nvPr/>
            </p:nvSpPr>
            <p:spPr bwMode="auto">
              <a:xfrm>
                <a:off x="3498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36" name="Oval 1088"/>
              <p:cNvSpPr>
                <a:spLocks noChangeAspect="1" noChangeArrowheads="1"/>
              </p:cNvSpPr>
              <p:nvPr/>
            </p:nvSpPr>
            <p:spPr bwMode="auto">
              <a:xfrm>
                <a:off x="3861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37" name="Oval 1089"/>
              <p:cNvSpPr>
                <a:spLocks noChangeAspect="1" noChangeArrowheads="1"/>
              </p:cNvSpPr>
              <p:nvPr/>
            </p:nvSpPr>
            <p:spPr bwMode="auto">
              <a:xfrm>
                <a:off x="4218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38" name="Oval 1090"/>
              <p:cNvSpPr>
                <a:spLocks noChangeAspect="1" noChangeArrowheads="1"/>
              </p:cNvSpPr>
              <p:nvPr/>
            </p:nvSpPr>
            <p:spPr bwMode="auto">
              <a:xfrm>
                <a:off x="4581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39" name="Oval 1091"/>
              <p:cNvSpPr>
                <a:spLocks noChangeAspect="1" noChangeArrowheads="1"/>
              </p:cNvSpPr>
              <p:nvPr/>
            </p:nvSpPr>
            <p:spPr bwMode="auto">
              <a:xfrm>
                <a:off x="4941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40" name="Oval 1092"/>
              <p:cNvSpPr>
                <a:spLocks noChangeAspect="1" noChangeArrowheads="1"/>
              </p:cNvSpPr>
              <p:nvPr/>
            </p:nvSpPr>
            <p:spPr bwMode="auto">
              <a:xfrm>
                <a:off x="4581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41" name="Oval 1093"/>
              <p:cNvSpPr>
                <a:spLocks noChangeAspect="1" noChangeArrowheads="1"/>
              </p:cNvSpPr>
              <p:nvPr/>
            </p:nvSpPr>
            <p:spPr bwMode="auto">
              <a:xfrm>
                <a:off x="4218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42" name="Oval 1094"/>
              <p:cNvSpPr>
                <a:spLocks noChangeAspect="1" noChangeArrowheads="1"/>
              </p:cNvSpPr>
              <p:nvPr/>
            </p:nvSpPr>
            <p:spPr bwMode="auto">
              <a:xfrm>
                <a:off x="3861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43" name="Oval 1095"/>
              <p:cNvSpPr>
                <a:spLocks noChangeAspect="1" noChangeArrowheads="1"/>
              </p:cNvSpPr>
              <p:nvPr/>
            </p:nvSpPr>
            <p:spPr bwMode="auto">
              <a:xfrm>
                <a:off x="3498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44" name="Oval 1096"/>
              <p:cNvSpPr>
                <a:spLocks noChangeAspect="1" noChangeArrowheads="1"/>
              </p:cNvSpPr>
              <p:nvPr/>
            </p:nvSpPr>
            <p:spPr bwMode="auto">
              <a:xfrm>
                <a:off x="3141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45" name="Oval 1097"/>
              <p:cNvSpPr>
                <a:spLocks noChangeAspect="1" noChangeArrowheads="1"/>
              </p:cNvSpPr>
              <p:nvPr/>
            </p:nvSpPr>
            <p:spPr bwMode="auto">
              <a:xfrm>
                <a:off x="2778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46" name="Oval 1098"/>
              <p:cNvSpPr>
                <a:spLocks noChangeAspect="1" noChangeArrowheads="1"/>
              </p:cNvSpPr>
              <p:nvPr/>
            </p:nvSpPr>
            <p:spPr bwMode="auto">
              <a:xfrm>
                <a:off x="2421" y="2211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47" name="Oval 1099"/>
              <p:cNvSpPr>
                <a:spLocks noChangeAspect="1" noChangeArrowheads="1"/>
              </p:cNvSpPr>
              <p:nvPr/>
            </p:nvSpPr>
            <p:spPr bwMode="auto">
              <a:xfrm>
                <a:off x="4941" y="1854"/>
                <a:ext cx="119" cy="1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5126" name="Rectangle 1101"/>
          <p:cNvSpPr>
            <a:spLocks noChangeArrowheads="1"/>
          </p:cNvSpPr>
          <p:nvPr/>
        </p:nvSpPr>
        <p:spPr bwMode="auto">
          <a:xfrm>
            <a:off x="488950" y="4149725"/>
            <a:ext cx="8915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800" b="1">
                <a:latin typeface="Arial" pitchFamily="34" charset="0"/>
              </a:rPr>
              <a:t>Базовая подзадача</a:t>
            </a:r>
            <a:r>
              <a:rPr lang="ru-RU" sz="2800">
                <a:latin typeface="Arial" pitchFamily="34" charset="0"/>
              </a:rPr>
              <a:t> - операция скалярного умножения одной строки матрицы на вектор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1898</Words>
  <Application>Microsoft Office PowerPoint</Application>
  <PresentationFormat>Лист A4 (210x297 мм)</PresentationFormat>
  <Paragraphs>372</Paragraphs>
  <Slides>42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42</vt:i4>
      </vt:variant>
    </vt:vector>
  </HeadingPairs>
  <TitlesOfParts>
    <vt:vector size="54" baseType="lpstr">
      <vt:lpstr>Bernard MT Condensed</vt:lpstr>
      <vt:lpstr>Arial</vt:lpstr>
      <vt:lpstr>Calibri</vt:lpstr>
      <vt:lpstr>Times New Roman</vt:lpstr>
      <vt:lpstr>Wingdings</vt:lpstr>
      <vt:lpstr>Courier New</vt:lpstr>
      <vt:lpstr>Специальное оформление</vt:lpstr>
      <vt:lpstr>Тема Office</vt:lpstr>
      <vt:lpstr>Microsoft Equation 3.0</vt:lpstr>
      <vt:lpstr>Рисунок Microsoft Word</vt:lpstr>
      <vt:lpstr>Диаграмма Microsoft Office Excel</vt:lpstr>
      <vt:lpstr>Диаграмма Microsoft Excel</vt:lpstr>
      <vt:lpstr>Лекция 9. Параллельные методы умножения матрицы на вектор</vt:lpstr>
      <vt:lpstr>Содержание</vt:lpstr>
      <vt:lpstr>Введение</vt:lpstr>
      <vt:lpstr>Постановка задачи</vt:lpstr>
      <vt:lpstr>Способы распределения данных: ленточная схема</vt:lpstr>
      <vt:lpstr>Способы распределения данных: ленточная схема</vt:lpstr>
      <vt:lpstr>Способы распределения данных: блочная схема</vt:lpstr>
      <vt:lpstr>Последовательный алгоритм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Заключение</vt:lpstr>
      <vt:lpstr>Сравнение алгоритмов</vt:lpstr>
      <vt:lpstr>Вопросы для обсуждения</vt:lpstr>
      <vt:lpstr>Темы заданий для самостоятельной работы</vt:lpstr>
      <vt:lpstr>Литература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7. Параллельные методы умножения матрицы на вектор</dc:subject>
  <dc:creator>Гергель В.П.</dc:creator>
  <cp:lastModifiedBy>Кондрашов</cp:lastModifiedBy>
  <cp:revision>108</cp:revision>
  <dcterms:created xsi:type="dcterms:W3CDTF">2004-08-14T10:27:56Z</dcterms:created>
  <dcterms:modified xsi:type="dcterms:W3CDTF">2013-08-05T08:42:51Z</dcterms:modified>
</cp:coreProperties>
</file>