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0" r:id="rId5"/>
    <p:sldId id="276" r:id="rId6"/>
    <p:sldId id="262" r:id="rId7"/>
    <p:sldId id="266" r:id="rId8"/>
    <p:sldId id="261" r:id="rId9"/>
    <p:sldId id="267" r:id="rId10"/>
    <p:sldId id="272" r:id="rId11"/>
    <p:sldId id="271" r:id="rId12"/>
    <p:sldId id="273" r:id="rId13"/>
    <p:sldId id="268" r:id="rId14"/>
    <p:sldId id="280" r:id="rId15"/>
    <p:sldId id="281" r:id="rId16"/>
    <p:sldId id="279" r:id="rId17"/>
    <p:sldId id="269" r:id="rId18"/>
    <p:sldId id="264" r:id="rId19"/>
    <p:sldId id="278" r:id="rId20"/>
    <p:sldId id="291" r:id="rId21"/>
    <p:sldId id="277" r:id="rId22"/>
    <p:sldId id="270" r:id="rId23"/>
    <p:sldId id="275" r:id="rId24"/>
    <p:sldId id="274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2" r:id="rId35"/>
    <p:sldId id="259" r:id="rId36"/>
    <p:sldId id="26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s Kullberg" initials="HK" lastIdx="2" clrIdx="0">
    <p:extLst>
      <p:ext uri="{19B8F6BF-5375-455C-9EA6-DF929625EA0E}">
        <p15:presenceInfo xmlns:p15="http://schemas.microsoft.com/office/powerpoint/2012/main" userId="88dd1f3edfee0d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F90F"/>
    <a:srgbClr val="9BF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8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ADC14-F369-4BBB-886E-63E3FD9928A6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B2545-882C-4C39-B8BE-6E1E0D0C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7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C939-E6DE-44C6-99E9-9851483EC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0A438-802A-4132-968F-FC93F9000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AFA3E-0ECC-43A2-AF71-6D0DF0EB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C35E-B6F1-4560-AB03-413AC7EE0C1E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87970-559F-4764-81A1-BB4507A2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0711-815C-4E2E-B559-4BB34005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F581-8FBE-4ED4-A643-C81FC64A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6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A87E-8E9F-4E45-8689-49A42EB8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60F18-6CDB-4481-9544-3502BE4F5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372E7-3B4B-44EC-980A-F3ACF009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C35E-B6F1-4560-AB03-413AC7EE0C1E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7A20-2E88-4ECF-AC94-9D49382F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F60C1-47AE-4996-A557-9E3992B1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F581-8FBE-4ED4-A643-C81FC64A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4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DAD6D-0A37-437C-887D-24057841C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0CB33-913A-4A67-8D1C-0D5A0185D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49E82-6B80-4398-8E83-A7EACDFE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C35E-B6F1-4560-AB03-413AC7EE0C1E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85026-FF1D-497F-887D-2BB950C9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1C8A9-804B-46E3-A7B8-4B2F2430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F581-8FBE-4ED4-A643-C81FC64A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3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5CDD-CC3C-4A0D-B1A9-BC360250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E05B5-5BE2-42A2-94FE-7EAC20EF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5EDC8-0D4C-4C5D-AEAD-068B2F9A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C35E-B6F1-4560-AB03-413AC7EE0C1E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DCB62-F4E9-4DFA-B58E-5B6ECC2B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4135B-3E0D-44DC-B3BB-325B1A93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F581-8FBE-4ED4-A643-C81FC64A500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C8F1F7-BE82-42D4-A222-4B5425A426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280" y="5766595"/>
            <a:ext cx="1316994" cy="95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4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9345-DCB2-4523-AC42-85A83BE3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10B88-E2A7-4FC5-AFD5-422DB8C3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4B795-9E92-4987-BD96-ED787323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C35E-B6F1-4560-AB03-413AC7EE0C1E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5E8C4-37E8-4FC4-8B7C-B3F0CB26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FC4E4-E5F0-4777-8679-4AC1145B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F581-8FBE-4ED4-A643-C81FC64A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0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F4F5-E06F-49A3-A288-FC116EED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8A87-4C06-42C8-BA2C-20365EBD4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246B5-0F23-41DE-9630-B9EE61F90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2175D-30B1-48F8-A8E8-7FD442C2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C35E-B6F1-4560-AB03-413AC7EE0C1E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C9BBA-5930-49ED-9A49-8019E5CA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138FD-CC39-403C-930B-9E4AEA34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F581-8FBE-4ED4-A643-C81FC64A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6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1B1F-B68A-43A0-82B0-D6C6D43E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AD1AF-D0F1-4C92-870A-E2C381ECC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87F89-0A24-47EA-B6E5-30DE394CD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79551-0ECA-46B1-8F42-5EAD5858F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91F43-97F2-4F2D-9C36-FA6A4899E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B7CE8-9BFB-4595-AB09-A8D06BC3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C35E-B6F1-4560-AB03-413AC7EE0C1E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2781B-BF78-44DF-9944-3E0F5EA3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A002D-D0D0-4012-9743-544B6953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F581-8FBE-4ED4-A643-C81FC64A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65F1-C3E7-4425-A76E-FC752F54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252C0-3693-4CF1-8FBC-3EB11478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C35E-B6F1-4560-AB03-413AC7EE0C1E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9179A-3C08-4BF9-BD68-38FA0239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4A94B-F0F4-44F0-89C9-F44243CC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F581-8FBE-4ED4-A643-C81FC64A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7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0B4E6-A7F7-4A02-94E8-40213A29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C35E-B6F1-4560-AB03-413AC7EE0C1E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49638-C1F1-4783-88E8-8C816AD0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3B99D-DE3E-4A11-8E43-69126361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F581-8FBE-4ED4-A643-C81FC64A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0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3F26-EB32-406B-837F-B135569F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F75B-2442-456B-8911-316AEA8E3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92EC0-5879-4B48-ADD0-0B7A47909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40DF7-99C5-4068-A51D-82B0DE06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C35E-B6F1-4560-AB03-413AC7EE0C1E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7B132-58AC-4425-A05B-DAE408EF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98D22-84FA-4846-A5E6-5B55E344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F581-8FBE-4ED4-A643-C81FC64A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4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3086-9613-40B1-BAE9-BB2C8C09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33A59-589F-4C07-B44F-AB392DA5C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88332-3C4E-4EF1-9390-EAA77F8C8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25B1-3BE0-4B06-8403-69DFFF9E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C35E-B6F1-4560-AB03-413AC7EE0C1E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BFCFF-D220-4220-868F-EEF7D08C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7D132-5FB9-4B9A-9175-BED3E940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F581-8FBE-4ED4-A643-C81FC64A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1F507-A51A-43EF-B009-8D47E309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A0437-A45D-4DF9-9AE7-3E880005B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30778-E1ED-4359-B261-AB46BEF4F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6C35E-B6F1-4560-AB03-413AC7EE0C1E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FBCD1-6A59-401B-9011-7CF4A73E0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42832-DEF5-4582-BE3B-455F41169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EF581-8FBE-4ED4-A643-C81FC64A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1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-dreams.org/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5C0913A-16BB-45C5-A144-FCD824C02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Autofit/>
          </a:bodyPr>
          <a:lstStyle/>
          <a:p>
            <a:r>
              <a:rPr lang="en-US" b="1">
                <a:solidFill>
                  <a:srgbClr val="FFFFFF"/>
                </a:solidFill>
                <a:latin typeface="Dante" panose="020B0604020202020204" pitchFamily="18" charset="0"/>
              </a:rPr>
              <a:t>The Equality of Upward Mobility Project</a:t>
            </a:r>
            <a:endParaRPr lang="en-US" b="1" dirty="0">
              <a:solidFill>
                <a:srgbClr val="FFFFFF"/>
              </a:solidFill>
              <a:latin typeface="Dante" panose="020B06040202020202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F1B528B-6C0B-473F-A55B-FBB0069D7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7411" y="4003697"/>
            <a:ext cx="6105194" cy="6820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Dante" panose="02020502050200020203" pitchFamily="18" charset="0"/>
              </a:rPr>
              <a:t>Hans Kullberg</a:t>
            </a:r>
          </a:p>
          <a:p>
            <a:r>
              <a:rPr lang="en-US" sz="2800" dirty="0">
                <a:solidFill>
                  <a:srgbClr val="FFFFFF"/>
                </a:solidFill>
                <a:latin typeface="Dante" panose="02020502050200020203" pitchFamily="18" charset="0"/>
              </a:rPr>
              <a:t>May 23</a:t>
            </a:r>
            <a:r>
              <a:rPr lang="en-US" sz="2800" baseline="30000" dirty="0">
                <a:solidFill>
                  <a:srgbClr val="FFFFFF"/>
                </a:solidFill>
                <a:latin typeface="Dante" panose="02020502050200020203" pitchFamily="18" charset="0"/>
              </a:rPr>
              <a:t>rd</a:t>
            </a:r>
            <a:r>
              <a:rPr lang="en-US" sz="2800" dirty="0">
                <a:solidFill>
                  <a:srgbClr val="FFFFFF"/>
                </a:solidFill>
                <a:latin typeface="Dante" panose="02020502050200020203" pitchFamily="18" charset="0"/>
              </a:rPr>
              <a:t>, 2019</a:t>
            </a:r>
          </a:p>
          <a:p>
            <a:r>
              <a:rPr lang="en-US" sz="2800" dirty="0">
                <a:solidFill>
                  <a:srgbClr val="FFFFFF"/>
                </a:solidFill>
                <a:latin typeface="Dante" panose="02020502050200020203" pitchFamily="18" charset="0"/>
              </a:rPr>
              <a:t>General Assembly – Data Science 32</a:t>
            </a:r>
          </a:p>
          <a:p>
            <a:r>
              <a:rPr lang="en-US" sz="2800" dirty="0">
                <a:solidFill>
                  <a:srgbClr val="FFFFFF"/>
                </a:solidFill>
                <a:latin typeface="Dante" panose="02020502050200020203" pitchFamily="18" charset="0"/>
              </a:rPr>
              <a:t>Washington DC</a:t>
            </a:r>
          </a:p>
        </p:txBody>
      </p:sp>
    </p:spTree>
    <p:extLst>
      <p:ext uri="{BB962C8B-B14F-4D97-AF65-F5344CB8AC3E}">
        <p14:creationId xmlns:p14="http://schemas.microsoft.com/office/powerpoint/2010/main" val="225026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FABE18A-CF19-4F4F-A89F-A03B27AE0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1" y="579120"/>
            <a:ext cx="5999479" cy="5999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575BD3-618E-4D00-92CC-365D6820762F}"/>
              </a:ext>
            </a:extLst>
          </p:cNvPr>
          <p:cNvSpPr txBox="1"/>
          <p:nvPr/>
        </p:nvSpPr>
        <p:spPr>
          <a:xfrm>
            <a:off x="1795781" y="6174430"/>
            <a:ext cx="310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Correlation = 41.0%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6033616-F45A-45A0-AEC5-84B4C779D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60" y="248919"/>
            <a:ext cx="5918200" cy="5918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4FC468-5B5E-4CFE-A41F-D9248E833077}"/>
              </a:ext>
            </a:extLst>
          </p:cNvPr>
          <p:cNvSpPr txBox="1"/>
          <p:nvPr/>
        </p:nvSpPr>
        <p:spPr>
          <a:xfrm>
            <a:off x="7510780" y="5852773"/>
            <a:ext cx="3909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Tier 1 = Elite / Ivy League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19C9D-33A7-400F-8B38-063DFEBE4CFA}"/>
              </a:ext>
            </a:extLst>
          </p:cNvPr>
          <p:cNvSpPr txBox="1"/>
          <p:nvPr/>
        </p:nvSpPr>
        <p:spPr>
          <a:xfrm>
            <a:off x="6949440" y="6230311"/>
            <a:ext cx="520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Tier 12 = Less than 2 year schools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84CB6B-BCC7-4150-AA1A-B9CCA1A06F94}"/>
              </a:ext>
            </a:extLst>
          </p:cNvPr>
          <p:cNvSpPr txBox="1"/>
          <p:nvPr/>
        </p:nvSpPr>
        <p:spPr>
          <a:xfrm>
            <a:off x="218440" y="248919"/>
            <a:ext cx="729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Let’s take a look at some Feature Relationships..</a:t>
            </a:r>
          </a:p>
        </p:txBody>
      </p:sp>
    </p:spTree>
    <p:extLst>
      <p:ext uri="{BB962C8B-B14F-4D97-AF65-F5344CB8AC3E}">
        <p14:creationId xmlns:p14="http://schemas.microsoft.com/office/powerpoint/2010/main" val="347498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89C60B6-534E-41FF-8518-DFF6F213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5867400" cy="5867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239203-5654-40DA-A59F-A6BE5A032FB3}"/>
              </a:ext>
            </a:extLst>
          </p:cNvPr>
          <p:cNvSpPr txBox="1"/>
          <p:nvPr/>
        </p:nvSpPr>
        <p:spPr>
          <a:xfrm>
            <a:off x="1607820" y="5867400"/>
            <a:ext cx="310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Correlation = 68.8%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19E852-95C2-48ED-B8BF-3C9C66E3B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560" y="0"/>
            <a:ext cx="6035040" cy="6035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145EB5-F989-42AB-827D-27FF456531E6}"/>
              </a:ext>
            </a:extLst>
          </p:cNvPr>
          <p:cNvSpPr txBox="1"/>
          <p:nvPr/>
        </p:nvSpPr>
        <p:spPr>
          <a:xfrm>
            <a:off x="7774940" y="5646727"/>
            <a:ext cx="348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Region 1 = Northeast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7E137-EA49-41CC-982D-1DFD2D62BF9D}"/>
              </a:ext>
            </a:extLst>
          </p:cNvPr>
          <p:cNvSpPr txBox="1"/>
          <p:nvPr/>
        </p:nvSpPr>
        <p:spPr>
          <a:xfrm>
            <a:off x="7774940" y="6098232"/>
            <a:ext cx="310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Region 3 = South</a:t>
            </a:r>
          </a:p>
        </p:txBody>
      </p:sp>
    </p:spTree>
    <p:extLst>
      <p:ext uri="{BB962C8B-B14F-4D97-AF65-F5344CB8AC3E}">
        <p14:creationId xmlns:p14="http://schemas.microsoft.com/office/powerpoint/2010/main" val="204361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1F7D967-0012-4B0E-8685-770574A40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6187440" cy="6187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445E5A-E7BE-4A48-A8D0-7606D0FBA9E8}"/>
              </a:ext>
            </a:extLst>
          </p:cNvPr>
          <p:cNvSpPr txBox="1"/>
          <p:nvPr/>
        </p:nvSpPr>
        <p:spPr>
          <a:xfrm>
            <a:off x="1617980" y="6187440"/>
            <a:ext cx="310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Correlation = 63.4%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E82064D-DB0A-4D5F-A1F1-0593D47DB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40" y="36175"/>
            <a:ext cx="6360160" cy="6360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1FCCDB-8027-4AE1-9AC5-DD2909C5B633}"/>
              </a:ext>
            </a:extLst>
          </p:cNvPr>
          <p:cNvSpPr txBox="1"/>
          <p:nvPr/>
        </p:nvSpPr>
        <p:spPr>
          <a:xfrm>
            <a:off x="7602220" y="6001325"/>
            <a:ext cx="4020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Level 1 = Most Selective</a:t>
            </a:r>
          </a:p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Level 999 = Non-selective</a:t>
            </a:r>
          </a:p>
          <a:p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B29C78B-16A8-483E-BB09-859E3052DE41}"/>
              </a:ext>
            </a:extLst>
          </p:cNvPr>
          <p:cNvSpPr/>
          <p:nvPr/>
        </p:nvSpPr>
        <p:spPr>
          <a:xfrm>
            <a:off x="9865360" y="636845"/>
            <a:ext cx="2042160" cy="536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0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17D09E-3C4A-45A1-B08C-19559B64C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8" y="0"/>
            <a:ext cx="382536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EA9E06-D2A3-40CF-955B-614BAC08B0C8}"/>
              </a:ext>
            </a:extLst>
          </p:cNvPr>
          <p:cNvSpPr txBox="1"/>
          <p:nvPr/>
        </p:nvSpPr>
        <p:spPr>
          <a:xfrm>
            <a:off x="7297737" y="4153934"/>
            <a:ext cx="7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B8BAE-3094-4722-A582-DFE463A16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649" y="5151798"/>
            <a:ext cx="5642848" cy="812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319F8F-06B6-45C9-BE80-C9E6411F93C3}"/>
              </a:ext>
            </a:extLst>
          </p:cNvPr>
          <p:cNvSpPr txBox="1"/>
          <p:nvPr/>
        </p:nvSpPr>
        <p:spPr>
          <a:xfrm>
            <a:off x="4415608" y="1192049"/>
            <a:ext cx="382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90D38-8B83-42A9-8138-EB3DC538B50E}"/>
              </a:ext>
            </a:extLst>
          </p:cNvPr>
          <p:cNvSpPr txBox="1"/>
          <p:nvPr/>
        </p:nvSpPr>
        <p:spPr>
          <a:xfrm>
            <a:off x="4415608" y="4723942"/>
            <a:ext cx="382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896DD-991D-44D7-84BF-D30E79E6BA7B}"/>
              </a:ext>
            </a:extLst>
          </p:cNvPr>
          <p:cNvSpPr txBox="1"/>
          <p:nvPr/>
        </p:nvSpPr>
        <p:spPr>
          <a:xfrm>
            <a:off x="4216400" y="152400"/>
            <a:ext cx="7711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Let’s Build Some Models…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D242B-86C1-49BC-950A-BDF052820A2B}"/>
              </a:ext>
            </a:extLst>
          </p:cNvPr>
          <p:cNvSpPr txBox="1"/>
          <p:nvPr/>
        </p:nvSpPr>
        <p:spPr>
          <a:xfrm>
            <a:off x="7297737" y="6182380"/>
            <a:ext cx="721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…Standard Scaler Applied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65CDB-8DC4-428F-BFDC-0F01599AFB09}"/>
              </a:ext>
            </a:extLst>
          </p:cNvPr>
          <p:cNvSpPr txBox="1"/>
          <p:nvPr/>
        </p:nvSpPr>
        <p:spPr>
          <a:xfrm>
            <a:off x="4565649" y="2743200"/>
            <a:ext cx="6691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Upward Mobility Classification Buckets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4ABFD-B0C1-4501-89DD-330A57B948D6}"/>
              </a:ext>
            </a:extLst>
          </p:cNvPr>
          <p:cNvSpPr txBox="1"/>
          <p:nvPr/>
        </p:nvSpPr>
        <p:spPr>
          <a:xfrm>
            <a:off x="4565649" y="3194638"/>
            <a:ext cx="6691631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Worst:   </a:t>
            </a:r>
            <a:r>
              <a:rPr lang="en-US" b="1" dirty="0"/>
              <a:t>0.0 – 0.5 </a:t>
            </a:r>
            <a:r>
              <a:rPr lang="en-US" dirty="0"/>
              <a:t>(330)</a:t>
            </a:r>
          </a:p>
          <a:p>
            <a:r>
              <a:rPr lang="en-US" dirty="0">
                <a:solidFill>
                  <a:srgbClr val="0070C0"/>
                </a:solidFill>
              </a:rPr>
              <a:t>Below Average:   </a:t>
            </a:r>
            <a:r>
              <a:rPr lang="en-US" b="1" dirty="0"/>
              <a:t>0.5 – 0.7 </a:t>
            </a:r>
            <a:r>
              <a:rPr lang="en-US" dirty="0"/>
              <a:t>(648)</a:t>
            </a:r>
            <a:endParaRPr lang="en-US" b="1" dirty="0"/>
          </a:p>
          <a:p>
            <a:r>
              <a:rPr lang="en-US" dirty="0">
                <a:solidFill>
                  <a:srgbClr val="0070C0"/>
                </a:solidFill>
              </a:rPr>
              <a:t>Medium:    </a:t>
            </a:r>
            <a:r>
              <a:rPr lang="en-US" b="1" dirty="0"/>
              <a:t>0.7 – 1.0 </a:t>
            </a:r>
            <a:r>
              <a:rPr lang="en-US" dirty="0"/>
              <a:t>(673)</a:t>
            </a:r>
            <a:endParaRPr lang="en-US" b="1" dirty="0"/>
          </a:p>
          <a:p>
            <a:r>
              <a:rPr lang="en-US" dirty="0">
                <a:solidFill>
                  <a:srgbClr val="0070C0"/>
                </a:solidFill>
              </a:rPr>
              <a:t>Good:   </a:t>
            </a:r>
            <a:r>
              <a:rPr lang="en-US" b="1" dirty="0"/>
              <a:t>1.0 – 1.3 </a:t>
            </a:r>
            <a:r>
              <a:rPr lang="en-US" dirty="0"/>
              <a:t>(357)</a:t>
            </a:r>
            <a:endParaRPr lang="en-US" b="1" dirty="0"/>
          </a:p>
          <a:p>
            <a:r>
              <a:rPr lang="en-US" dirty="0">
                <a:solidFill>
                  <a:srgbClr val="0070C0"/>
                </a:solidFill>
              </a:rPr>
              <a:t>Best:      </a:t>
            </a:r>
            <a:r>
              <a:rPr lang="en-US" b="1" dirty="0"/>
              <a:t>1.3 – 2.5 </a:t>
            </a:r>
            <a:r>
              <a:rPr lang="en-US" dirty="0"/>
              <a:t>(191)</a:t>
            </a:r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90CFAE-2FDC-4636-A97A-CD55527D9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175" y="1705042"/>
            <a:ext cx="5244466" cy="86397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E659503-EE7D-438E-8CC4-DF522CFE38BE}"/>
              </a:ext>
            </a:extLst>
          </p:cNvPr>
          <p:cNvSpPr/>
          <p:nvPr/>
        </p:nvSpPr>
        <p:spPr>
          <a:xfrm>
            <a:off x="-251462" y="5334000"/>
            <a:ext cx="3462022" cy="128016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06A5765E-EC66-4CA0-B37D-0C06A371030A}"/>
              </a:ext>
            </a:extLst>
          </p:cNvPr>
          <p:cNvSpPr/>
          <p:nvPr/>
        </p:nvSpPr>
        <p:spPr>
          <a:xfrm rot="849825">
            <a:off x="3203461" y="6059513"/>
            <a:ext cx="801034" cy="3374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BB348C-638C-460F-B2E5-29FC0BDD7F83}"/>
              </a:ext>
            </a:extLst>
          </p:cNvPr>
          <p:cNvSpPr txBox="1"/>
          <p:nvPr/>
        </p:nvSpPr>
        <p:spPr>
          <a:xfrm>
            <a:off x="4010045" y="6166691"/>
            <a:ext cx="212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Engineered Features</a:t>
            </a:r>
          </a:p>
        </p:txBody>
      </p:sp>
    </p:spTree>
    <p:extLst>
      <p:ext uri="{BB962C8B-B14F-4D97-AF65-F5344CB8AC3E}">
        <p14:creationId xmlns:p14="http://schemas.microsoft.com/office/powerpoint/2010/main" val="4276878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3E9DEB0-097F-44B3-908A-643CBE4F99B3}"/>
              </a:ext>
            </a:extLst>
          </p:cNvPr>
          <p:cNvSpPr txBox="1">
            <a:spLocks/>
          </p:cNvSpPr>
          <p:nvPr/>
        </p:nvSpPr>
        <p:spPr>
          <a:xfrm>
            <a:off x="216622" y="797878"/>
            <a:ext cx="10276840" cy="7923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Models Tested: 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Regression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718689-4BE8-4C77-AA9A-7E1EE3FD1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2" y="2080552"/>
            <a:ext cx="11758755" cy="371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65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3E9DEB0-097F-44B3-908A-643CBE4F99B3}"/>
              </a:ext>
            </a:extLst>
          </p:cNvPr>
          <p:cNvSpPr txBox="1">
            <a:spLocks/>
          </p:cNvSpPr>
          <p:nvPr/>
        </p:nvSpPr>
        <p:spPr>
          <a:xfrm>
            <a:off x="216622" y="797878"/>
            <a:ext cx="10276840" cy="7923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Models Tested: 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Classification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5EE0D4-6965-488E-A887-09EB26511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93" y="2149434"/>
            <a:ext cx="11834214" cy="330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37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F5F828-1123-4F3F-8CEF-E9D51DD2E98A}"/>
              </a:ext>
            </a:extLst>
          </p:cNvPr>
          <p:cNvSpPr txBox="1"/>
          <p:nvPr/>
        </p:nvSpPr>
        <p:spPr>
          <a:xfrm>
            <a:off x="5537200" y="223520"/>
            <a:ext cx="6471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Feature Importance:</a:t>
            </a:r>
          </a:p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	Random Forests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0F4-00D7-42CF-AA76-A33C53A85E50}"/>
              </a:ext>
            </a:extLst>
          </p:cNvPr>
          <p:cNvSpPr txBox="1"/>
          <p:nvPr/>
        </p:nvSpPr>
        <p:spPr>
          <a:xfrm>
            <a:off x="5537200" y="1493520"/>
            <a:ext cx="64719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Barrons</a:t>
            </a:r>
            <a:r>
              <a:rPr lang="en-US" sz="2400" b="1" dirty="0"/>
              <a:t> Selectivity Index, </a:t>
            </a:r>
            <a:r>
              <a:rPr lang="en-US" sz="2400" dirty="0"/>
              <a:t>ranks as the top explanatory Feature. Perhaps this indicates the applicants innately vie for entry into colleges with high selectivity, knowing it leads access to mobility</a:t>
            </a:r>
          </a:p>
          <a:p>
            <a:endParaRPr lang="en-US" sz="2400" dirty="0"/>
          </a:p>
          <a:p>
            <a:r>
              <a:rPr lang="en-US" sz="2400" b="1" dirty="0"/>
              <a:t>Social </a:t>
            </a:r>
            <a:r>
              <a:rPr lang="en-US" sz="2400" b="1" dirty="0" err="1"/>
              <a:t>Eliteness</a:t>
            </a:r>
            <a:r>
              <a:rPr lang="en-US" sz="2400" b="1" dirty="0"/>
              <a:t> Score </a:t>
            </a:r>
            <a:r>
              <a:rPr lang="en-US" sz="2400" dirty="0"/>
              <a:t>ranks second, indicating possible career opportunities and hence, upward mobility, may be determined by your environment and the people you surround yourself with</a:t>
            </a:r>
          </a:p>
          <a:p>
            <a:endParaRPr lang="en-US" sz="2400" dirty="0"/>
          </a:p>
          <a:p>
            <a:r>
              <a:rPr lang="en-US" sz="2400" b="1" dirty="0"/>
              <a:t>Tier of School, Graduation Rate and Average Faculty Salary </a:t>
            </a:r>
            <a:r>
              <a:rPr lang="en-US" sz="2400" dirty="0"/>
              <a:t>round out the Top 5 Factors determining Upward Mobility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F5078D-63B1-460D-ABE1-1CDB94761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6869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49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E1D2C28-D58D-434B-AAD1-989A92432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" y="1684496"/>
            <a:ext cx="5085080" cy="5085080"/>
          </a:xfrm>
          <a:prstGeom prst="rect">
            <a:avLst/>
          </a:prstGeom>
        </p:spPr>
      </p:pic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CC88074-2DF3-4DA4-962D-4526E88CB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370" y="1680210"/>
            <a:ext cx="5177790" cy="5177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6CC77F-D168-40D0-B27D-8A627F9652EA}"/>
              </a:ext>
            </a:extLst>
          </p:cNvPr>
          <p:cNvSpPr txBox="1"/>
          <p:nvPr/>
        </p:nvSpPr>
        <p:spPr>
          <a:xfrm>
            <a:off x="335280" y="88424"/>
            <a:ext cx="5165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Hyperparameter Tuning:</a:t>
            </a:r>
          </a:p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Binary Decision Tree Regressor</a:t>
            </a:r>
          </a:p>
          <a:p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DE7FF-C344-4CC6-AAA7-1726F08FAA65}"/>
              </a:ext>
            </a:extLst>
          </p:cNvPr>
          <p:cNvSpPr txBox="1"/>
          <p:nvPr/>
        </p:nvSpPr>
        <p:spPr>
          <a:xfrm>
            <a:off x="822960" y="1084372"/>
            <a:ext cx="690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Optimal RMSE </a:t>
            </a:r>
            <a:r>
              <a:rPr lang="en-US" dirty="0"/>
              <a:t>= 0.1925</a:t>
            </a:r>
          </a:p>
          <a:p>
            <a:r>
              <a:rPr lang="en-US" b="1" dirty="0"/>
              <a:t>Max Depth </a:t>
            </a:r>
            <a:r>
              <a:rPr lang="en-US" dirty="0"/>
              <a:t>= 7</a:t>
            </a:r>
          </a:p>
          <a:p>
            <a:r>
              <a:rPr lang="en-US" b="1" dirty="0"/>
              <a:t>Max Features </a:t>
            </a:r>
            <a:r>
              <a:rPr lang="en-US" dirty="0"/>
              <a:t>= 18</a:t>
            </a:r>
          </a:p>
        </p:txBody>
      </p:sp>
    </p:spTree>
    <p:extLst>
      <p:ext uri="{BB962C8B-B14F-4D97-AF65-F5344CB8AC3E}">
        <p14:creationId xmlns:p14="http://schemas.microsoft.com/office/powerpoint/2010/main" val="996961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C61E-0353-4CFD-BE44-71B19879AA24}"/>
              </a:ext>
            </a:extLst>
          </p:cNvPr>
          <p:cNvSpPr txBox="1"/>
          <p:nvPr/>
        </p:nvSpPr>
        <p:spPr>
          <a:xfrm>
            <a:off x="386080" y="393224"/>
            <a:ext cx="553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Hyperparameter Tuning:</a:t>
            </a:r>
          </a:p>
          <a:p>
            <a:r>
              <a:rPr lang="en-US" sz="2400">
                <a:latin typeface="Aharoni" panose="02010803020104030203" pitchFamily="2" charset="-79"/>
                <a:cs typeface="Aharoni" panose="02010803020104030203" pitchFamily="2" charset="-79"/>
              </a:rPr>
              <a:t>KNN Nearest Neighbors Classifier</a:t>
            </a:r>
          </a:p>
          <a:p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29307293-CDE7-479A-A3DD-FE9F713C1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4" y="2397760"/>
            <a:ext cx="6496764" cy="4331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EE7C34-762C-4F7E-9A51-E7AC86BD0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836" y="2621280"/>
            <a:ext cx="6161484" cy="41076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DFE372-32FA-4CC5-9303-AFB8A0D66EDE}"/>
              </a:ext>
            </a:extLst>
          </p:cNvPr>
          <p:cNvSpPr txBox="1"/>
          <p:nvPr/>
        </p:nvSpPr>
        <p:spPr>
          <a:xfrm>
            <a:off x="812800" y="1435716"/>
            <a:ext cx="690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Optimal K </a:t>
            </a:r>
            <a:r>
              <a:rPr lang="en-US" sz="2000" dirty="0"/>
              <a:t>= 23</a:t>
            </a:r>
          </a:p>
          <a:p>
            <a:r>
              <a:rPr lang="en-US" sz="2000" b="1" dirty="0"/>
              <a:t>Accuracy </a:t>
            </a:r>
            <a:r>
              <a:rPr lang="en-US" sz="2000" dirty="0"/>
              <a:t>= 63.8%</a:t>
            </a:r>
          </a:p>
        </p:txBody>
      </p:sp>
    </p:spTree>
    <p:extLst>
      <p:ext uri="{BB962C8B-B14F-4D97-AF65-F5344CB8AC3E}">
        <p14:creationId xmlns:p14="http://schemas.microsoft.com/office/powerpoint/2010/main" val="2398546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C61E-0353-4CFD-BE44-71B19879AA24}"/>
              </a:ext>
            </a:extLst>
          </p:cNvPr>
          <p:cNvSpPr txBox="1"/>
          <p:nvPr/>
        </p:nvSpPr>
        <p:spPr>
          <a:xfrm>
            <a:off x="386080" y="393224"/>
            <a:ext cx="553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Hyperparameter Tuning:</a:t>
            </a:r>
          </a:p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Random Forest Regressor</a:t>
            </a:r>
          </a:p>
          <a:p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A7BAA-73EA-4A35-8B0E-6EE84980FB50}"/>
              </a:ext>
            </a:extLst>
          </p:cNvPr>
          <p:cNvSpPr txBox="1"/>
          <p:nvPr/>
        </p:nvSpPr>
        <p:spPr>
          <a:xfrm>
            <a:off x="904240" y="1326118"/>
            <a:ext cx="690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Optimal RMSE </a:t>
            </a:r>
            <a:r>
              <a:rPr lang="en-US" dirty="0"/>
              <a:t>= 0.1414</a:t>
            </a:r>
          </a:p>
          <a:p>
            <a:r>
              <a:rPr lang="en-US" b="1" dirty="0" err="1"/>
              <a:t>n_estimators</a:t>
            </a:r>
            <a:r>
              <a:rPr lang="en-US" b="1" dirty="0"/>
              <a:t> </a:t>
            </a:r>
            <a:r>
              <a:rPr lang="en-US" dirty="0"/>
              <a:t>= 900</a:t>
            </a:r>
          </a:p>
          <a:p>
            <a:r>
              <a:rPr lang="en-US" b="1" dirty="0"/>
              <a:t>Max Features </a:t>
            </a:r>
            <a:r>
              <a:rPr lang="en-US" dirty="0"/>
              <a:t>= 10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040E34F-98A5-4A58-B9CE-88BEF70EF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762" y="2321430"/>
            <a:ext cx="5989784" cy="4492338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8E1E3A55-A930-4C69-8BF3-4DB9DC58A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6" y="2649557"/>
            <a:ext cx="5611094" cy="374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6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7">
            <a:extLst>
              <a:ext uri="{FF2B5EF4-FFF2-40B4-BE49-F238E27FC236}">
                <a16:creationId xmlns:a16="http://schemas.microsoft.com/office/drawing/2014/main" id="{DE09615D-24FD-4086-87D4-3BC6FF438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CD1987F-8813-4F4A-BE57-BB00FB4F0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D5D4AA-1610-4A48-BDCD-4F080954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377" y="31653"/>
            <a:ext cx="7031688" cy="112390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Background &amp; Business Objective</a:t>
            </a:r>
          </a:p>
        </p:txBody>
      </p:sp>
      <p:sp>
        <p:nvSpPr>
          <p:cNvPr id="22" name="Freeform 67">
            <a:extLst>
              <a:ext uri="{FF2B5EF4-FFF2-40B4-BE49-F238E27FC236}">
                <a16:creationId xmlns:a16="http://schemas.microsoft.com/office/drawing/2014/main" id="{68C00EAE-4816-44D0-8DA9-3F070179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53036"/>
            <a:ext cx="3242130" cy="27049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5391212-5277-4C05-9E96-E724C961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971" y="2816635"/>
            <a:ext cx="2865340" cy="286534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65">
            <a:extLst>
              <a:ext uri="{FF2B5EF4-FFF2-40B4-BE49-F238E27FC236}">
                <a16:creationId xmlns:a16="http://schemas.microsoft.com/office/drawing/2014/main" id="{0B331F10-0144-4133-AB48-EDEFB3546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007ED-DEEA-4AA5-9696-D7B64F36F0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4"/>
          <a:stretch/>
        </p:blipFill>
        <p:spPr>
          <a:xfrm>
            <a:off x="20" y="4310923"/>
            <a:ext cx="3083422" cy="2547077"/>
          </a:xfrm>
          <a:custGeom>
            <a:avLst/>
            <a:gdLst>
              <a:gd name="connsiteX0" fmla="*/ 1464476 w 3083442"/>
              <a:gd name="connsiteY0" fmla="*/ 0 h 2547077"/>
              <a:gd name="connsiteX1" fmla="*/ 3083442 w 3083442"/>
              <a:gd name="connsiteY1" fmla="*/ 1618966 h 2547077"/>
              <a:gd name="connsiteX2" fmla="*/ 2806948 w 3083442"/>
              <a:gd name="connsiteY2" fmla="*/ 2524145 h 2547077"/>
              <a:gd name="connsiteX3" fmla="*/ 2789800 w 3083442"/>
              <a:gd name="connsiteY3" fmla="*/ 2547077 h 2547077"/>
              <a:gd name="connsiteX4" fmla="*/ 139152 w 3083442"/>
              <a:gd name="connsiteY4" fmla="*/ 2547077 h 2547077"/>
              <a:gd name="connsiteX5" fmla="*/ 122004 w 3083442"/>
              <a:gd name="connsiteY5" fmla="*/ 2524145 h 2547077"/>
              <a:gd name="connsiteX6" fmla="*/ 40911 w 3083442"/>
              <a:gd name="connsiteY6" fmla="*/ 2390661 h 2547077"/>
              <a:gd name="connsiteX7" fmla="*/ 0 w 3083442"/>
              <a:gd name="connsiteY7" fmla="*/ 2305737 h 2547077"/>
              <a:gd name="connsiteX8" fmla="*/ 0 w 3083442"/>
              <a:gd name="connsiteY8" fmla="*/ 932195 h 2547077"/>
              <a:gd name="connsiteX9" fmla="*/ 40911 w 3083442"/>
              <a:gd name="connsiteY9" fmla="*/ 847271 h 2547077"/>
              <a:gd name="connsiteX10" fmla="*/ 1464476 w 3083442"/>
              <a:gd name="connsiteY10" fmla="*/ 0 h 254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83442" h="2547077">
                <a:moveTo>
                  <a:pt x="1464476" y="0"/>
                </a:moveTo>
                <a:cubicBezTo>
                  <a:pt x="2358607" y="0"/>
                  <a:pt x="3083442" y="724836"/>
                  <a:pt x="3083442" y="1618966"/>
                </a:cubicBezTo>
                <a:cubicBezTo>
                  <a:pt x="3083442" y="1954265"/>
                  <a:pt x="2981512" y="2265757"/>
                  <a:pt x="2806948" y="2524145"/>
                </a:cubicBezTo>
                <a:lnTo>
                  <a:pt x="2789800" y="2547077"/>
                </a:lnTo>
                <a:lnTo>
                  <a:pt x="139152" y="2547077"/>
                </a:lnTo>
                <a:lnTo>
                  <a:pt x="122004" y="2524145"/>
                </a:lnTo>
                <a:cubicBezTo>
                  <a:pt x="92910" y="2481081"/>
                  <a:pt x="65834" y="2436541"/>
                  <a:pt x="40911" y="2390661"/>
                </a:cubicBezTo>
                <a:lnTo>
                  <a:pt x="0" y="2305737"/>
                </a:lnTo>
                <a:lnTo>
                  <a:pt x="0" y="932195"/>
                </a:lnTo>
                <a:lnTo>
                  <a:pt x="40911" y="847271"/>
                </a:lnTo>
                <a:cubicBezTo>
                  <a:pt x="315065" y="342598"/>
                  <a:pt x="849762" y="0"/>
                  <a:pt x="1464476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3" name="Picture 12" descr="A person standing in a room&#10;&#10;Description automatically generated">
            <a:extLst>
              <a:ext uri="{FF2B5EF4-FFF2-40B4-BE49-F238E27FC236}">
                <a16:creationId xmlns:a16="http://schemas.microsoft.com/office/drawing/2014/main" id="{88B7339E-76B2-4DBC-870E-1C4B1DB51B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3541180" y="2971604"/>
            <a:ext cx="2555402" cy="2555402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1" name="Picture 10" descr="A group of people standing in a room&#10;&#10;Description automatically generated">
            <a:extLst>
              <a:ext uri="{FF2B5EF4-FFF2-40B4-BE49-F238E27FC236}">
                <a16:creationId xmlns:a16="http://schemas.microsoft.com/office/drawing/2014/main" id="{9CD651CE-F2B3-4E0E-87D0-923D81000F6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3" r="-3" b="-3"/>
          <a:stretch/>
        </p:blipFill>
        <p:spPr>
          <a:xfrm>
            <a:off x="1" y="-1"/>
            <a:ext cx="3943111" cy="3318096"/>
          </a:xfrm>
          <a:custGeom>
            <a:avLst/>
            <a:gdLst>
              <a:gd name="connsiteX0" fmla="*/ 73119 w 3943111"/>
              <a:gd name="connsiteY0" fmla="*/ 0 h 3318096"/>
              <a:gd name="connsiteX1" fmla="*/ 3572026 w 3943111"/>
              <a:gd name="connsiteY1" fmla="*/ 0 h 3318096"/>
              <a:gd name="connsiteX2" fmla="*/ 3580957 w 3943111"/>
              <a:gd name="connsiteY2" fmla="*/ 11944 h 3318096"/>
              <a:gd name="connsiteX3" fmla="*/ 3943111 w 3943111"/>
              <a:gd name="connsiteY3" fmla="*/ 1197557 h 3318096"/>
              <a:gd name="connsiteX4" fmla="*/ 1822572 w 3943111"/>
              <a:gd name="connsiteY4" fmla="*/ 3318096 h 3318096"/>
              <a:gd name="connsiteX5" fmla="*/ 64188 w 3943111"/>
              <a:gd name="connsiteY5" fmla="*/ 2383171 h 3318096"/>
              <a:gd name="connsiteX6" fmla="*/ 0 w 3943111"/>
              <a:gd name="connsiteY6" fmla="*/ 2277515 h 3318096"/>
              <a:gd name="connsiteX7" fmla="*/ 0 w 3943111"/>
              <a:gd name="connsiteY7" fmla="*/ 117600 h 3318096"/>
              <a:gd name="connsiteX8" fmla="*/ 64188 w 3943111"/>
              <a:gd name="connsiteY8" fmla="*/ 11944 h 331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3111" h="3318096">
                <a:moveTo>
                  <a:pt x="73119" y="0"/>
                </a:moveTo>
                <a:lnTo>
                  <a:pt x="3572026" y="0"/>
                </a:lnTo>
                <a:lnTo>
                  <a:pt x="3580957" y="11944"/>
                </a:lnTo>
                <a:cubicBezTo>
                  <a:pt x="3809602" y="350384"/>
                  <a:pt x="3943111" y="758379"/>
                  <a:pt x="3943111" y="1197557"/>
                </a:cubicBezTo>
                <a:cubicBezTo>
                  <a:pt x="3943111" y="2368699"/>
                  <a:pt x="2993714" y="3318096"/>
                  <a:pt x="1822572" y="3318096"/>
                </a:cubicBezTo>
                <a:cubicBezTo>
                  <a:pt x="1090609" y="3318096"/>
                  <a:pt x="445264" y="2947238"/>
                  <a:pt x="64188" y="2383171"/>
                </a:cubicBezTo>
                <a:lnTo>
                  <a:pt x="0" y="2277515"/>
                </a:lnTo>
                <a:lnTo>
                  <a:pt x="0" y="117600"/>
                </a:lnTo>
                <a:lnTo>
                  <a:pt x="64188" y="11944"/>
                </a:lnTo>
                <a:close/>
              </a:path>
            </a:pathLst>
          </a:custGeom>
          <a:effectLst>
            <a:softEdge rad="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E1D14F-8E24-439A-BB50-49FA05ACF9AB}"/>
              </a:ext>
            </a:extLst>
          </p:cNvPr>
          <p:cNvSpPr txBox="1"/>
          <p:nvPr/>
        </p:nvSpPr>
        <p:spPr>
          <a:xfrm>
            <a:off x="4776800" y="888229"/>
            <a:ext cx="690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Georgia" panose="02040502050405020303" pitchFamily="18" charset="0"/>
              </a:rPr>
              <a:t>Open Dreams </a:t>
            </a:r>
            <a:r>
              <a:rPr lang="en-US" dirty="0">
                <a:latin typeface="Georgia" panose="02040502050405020303" pitchFamily="18" charset="0"/>
              </a:rPr>
              <a:t>(founded 2013) bridges the divide between university education scholarship opportunities &amp; high-achieving scholars around the world using a virtual mentorship network</a:t>
            </a:r>
          </a:p>
          <a:p>
            <a:r>
              <a:rPr lang="en-US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19" name="Rectangle 18">
            <a:hlinkClick r:id="rId6"/>
            <a:extLst>
              <a:ext uri="{FF2B5EF4-FFF2-40B4-BE49-F238E27FC236}">
                <a16:creationId xmlns:a16="http://schemas.microsoft.com/office/drawing/2014/main" id="{E5E37535-8170-42B7-B841-0CE8B620FEBC}"/>
              </a:ext>
            </a:extLst>
          </p:cNvPr>
          <p:cNvSpPr/>
          <p:nvPr/>
        </p:nvSpPr>
        <p:spPr>
          <a:xfrm>
            <a:off x="5140960" y="1064651"/>
            <a:ext cx="1342136" cy="294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D1F551-E65B-4C38-B15C-91E9A6D512AB}"/>
              </a:ext>
            </a:extLst>
          </p:cNvPr>
          <p:cNvSpPr txBox="1"/>
          <p:nvPr/>
        </p:nvSpPr>
        <p:spPr>
          <a:xfrm>
            <a:off x="5812028" y="5230021"/>
            <a:ext cx="5961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College Education </a:t>
            </a:r>
            <a:r>
              <a:rPr lang="en-US" dirty="0">
                <a:latin typeface="Georgia" panose="02040502050405020303" pitchFamily="18" charset="0"/>
              </a:rPr>
              <a:t>is a big topic of national debate (2020 Elections) due to student loan burden &amp; perceived lack of upward income mobility.  Most students, overtly or unwittingly seek a college education with the hope and goal of climbing the income mobility ladder.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36928-6012-46E8-A5B1-2AF9B45A0A4E}"/>
              </a:ext>
            </a:extLst>
          </p:cNvPr>
          <p:cNvSpPr txBox="1"/>
          <p:nvPr/>
        </p:nvSpPr>
        <p:spPr>
          <a:xfrm>
            <a:off x="7466892" y="2088558"/>
            <a:ext cx="42029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Of critical importance, Open Dreams helps scholars select amongst global universities based on their ability to provide </a:t>
            </a:r>
            <a:r>
              <a:rPr lang="en-US" b="1" dirty="0">
                <a:latin typeface="Georgia" panose="02040502050405020303" pitchFamily="18" charset="0"/>
              </a:rPr>
              <a:t>upward mobility via education</a:t>
            </a:r>
            <a:r>
              <a:rPr lang="en-US" dirty="0">
                <a:latin typeface="Georgia" panose="02040502050405020303" pitchFamily="18" charset="0"/>
              </a:rPr>
              <a:t>.  For school selection, it’s important to know:  </a:t>
            </a:r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Which schools provide a better chance for upward mobility? And what are the qualities attributable to higher Upward Mobility?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28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DDF05F-95F2-4E3C-AC2E-103D1A0B0BC5}"/>
              </a:ext>
            </a:extLst>
          </p:cNvPr>
          <p:cNvSpPr txBox="1"/>
          <p:nvPr/>
        </p:nvSpPr>
        <p:spPr>
          <a:xfrm>
            <a:off x="516834" y="506896"/>
            <a:ext cx="885576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Evaluation between Classifier Models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	The Confusion Matrix (Testing Data)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0C3311-5482-4A36-B236-B46D646F57F8}"/>
              </a:ext>
            </a:extLst>
          </p:cNvPr>
          <p:cNvSpPr txBox="1"/>
          <p:nvPr/>
        </p:nvSpPr>
        <p:spPr>
          <a:xfrm>
            <a:off x="893332" y="1588923"/>
            <a:ext cx="3096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Logistic Regression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9314AD-FDF6-4E7C-AB8F-6398CF2B8834}"/>
              </a:ext>
            </a:extLst>
          </p:cNvPr>
          <p:cNvSpPr txBox="1"/>
          <p:nvPr/>
        </p:nvSpPr>
        <p:spPr>
          <a:xfrm>
            <a:off x="7638430" y="1596527"/>
            <a:ext cx="366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KNN Nearest Neighbors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B74F72-936A-4212-B016-254753A391C9}"/>
              </a:ext>
            </a:extLst>
          </p:cNvPr>
          <p:cNvSpPr txBox="1"/>
          <p:nvPr/>
        </p:nvSpPr>
        <p:spPr>
          <a:xfrm>
            <a:off x="4121441" y="4121080"/>
            <a:ext cx="4038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Forest Classifier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41ADCD8-EA99-4017-866E-954B889A4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2" y="2119747"/>
            <a:ext cx="4694856" cy="200133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991CC50-591B-44A7-B4A0-7F74B011E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124" y="2168889"/>
            <a:ext cx="4416239" cy="181038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6F3B694-4851-482F-9F3E-BC99C536D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487" y="4616696"/>
            <a:ext cx="4494279" cy="197979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012629B-882C-4158-9167-ECFCD8BEFE0C}"/>
              </a:ext>
            </a:extLst>
          </p:cNvPr>
          <p:cNvSpPr/>
          <p:nvPr/>
        </p:nvSpPr>
        <p:spPr>
          <a:xfrm>
            <a:off x="4817098" y="4985118"/>
            <a:ext cx="961533" cy="5232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59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E47549-E273-4C4B-BF59-38F981318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1880"/>
            <a:ext cx="5842000" cy="5556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09BBA7-EDCC-4CE6-8CC1-D3F81D3374A9}"/>
              </a:ext>
            </a:extLst>
          </p:cNvPr>
          <p:cNvSpPr txBox="1"/>
          <p:nvPr/>
        </p:nvSpPr>
        <p:spPr>
          <a:xfrm>
            <a:off x="457200" y="355600"/>
            <a:ext cx="1148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Just Curious…What if we only had “Majors” data to Predict Upward Mobility…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AD7EC-A21B-420E-95D5-6901B1682E15}"/>
              </a:ext>
            </a:extLst>
          </p:cNvPr>
          <p:cNvSpPr txBox="1"/>
          <p:nvPr/>
        </p:nvSpPr>
        <p:spPr>
          <a:xfrm>
            <a:off x="660400" y="1762513"/>
            <a:ext cx="49580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Interestingly, schools with a large percentage of </a:t>
            </a:r>
            <a:r>
              <a:rPr lang="en-US" sz="2400" b="1" dirty="0"/>
              <a:t>Social Science Majors </a:t>
            </a:r>
            <a:r>
              <a:rPr lang="en-US" sz="2400" dirty="0"/>
              <a:t>would be the most important feature to predict Upward Mobility</a:t>
            </a:r>
          </a:p>
          <a:p>
            <a:endParaRPr lang="en-US" sz="2400" dirty="0"/>
          </a:p>
          <a:p>
            <a:r>
              <a:rPr lang="en-US" sz="2400" dirty="0"/>
              <a:t>This is followed by </a:t>
            </a:r>
            <a:r>
              <a:rPr lang="en-US" sz="2400" b="1" dirty="0"/>
              <a:t>STEM, Arts &amp; Humanities and Business Majors </a:t>
            </a:r>
            <a:r>
              <a:rPr lang="en-US" sz="2400" dirty="0"/>
              <a:t>as percentage of overall student body</a:t>
            </a:r>
          </a:p>
          <a:p>
            <a:endParaRPr lang="en-US" sz="2400" dirty="0"/>
          </a:p>
          <a:p>
            <a:r>
              <a:rPr lang="en-US" sz="2400" dirty="0"/>
              <a:t>Note: Binary Decision Tree Regression Model Used</a:t>
            </a:r>
          </a:p>
        </p:txBody>
      </p:sp>
    </p:spTree>
    <p:extLst>
      <p:ext uri="{BB962C8B-B14F-4D97-AF65-F5344CB8AC3E}">
        <p14:creationId xmlns:p14="http://schemas.microsoft.com/office/powerpoint/2010/main" val="400608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0E84968-2148-4896-BBE9-F0E14AFD9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309880"/>
            <a:ext cx="6548120" cy="65481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B586A9-C0E8-4C0B-9EC3-D2F64738149C}"/>
              </a:ext>
            </a:extLst>
          </p:cNvPr>
          <p:cNvSpPr txBox="1"/>
          <p:nvPr/>
        </p:nvSpPr>
        <p:spPr>
          <a:xfrm>
            <a:off x="6510130" y="309880"/>
            <a:ext cx="5438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Interesting Observation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46EC94-3B6D-4EC8-B746-320DC25DEEB9}"/>
              </a:ext>
            </a:extLst>
          </p:cNvPr>
          <p:cNvSpPr txBox="1"/>
          <p:nvPr/>
        </p:nvSpPr>
        <p:spPr>
          <a:xfrm>
            <a:off x="6791960" y="1321904"/>
            <a:ext cx="52443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Many Schools charge an Exorbitant Amount yet contribute little in the way of a Student’s Upward Mobility and Success.  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Advice to Students: </a:t>
            </a:r>
            <a:r>
              <a:rPr lang="en-US" sz="2400" dirty="0"/>
              <a:t>Stay away from these “over-inflated, underperforming schools”</a:t>
            </a:r>
          </a:p>
        </p:txBody>
      </p:sp>
    </p:spTree>
    <p:extLst>
      <p:ext uri="{BB962C8B-B14F-4D97-AF65-F5344CB8AC3E}">
        <p14:creationId xmlns:p14="http://schemas.microsoft.com/office/powerpoint/2010/main" val="676473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FC49232-D232-41D1-863B-EAA3E2512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454343"/>
            <a:ext cx="6263640" cy="6263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AEED27-371B-47F9-AA39-E79EC8C4BAE3}"/>
              </a:ext>
            </a:extLst>
          </p:cNvPr>
          <p:cNvSpPr txBox="1"/>
          <p:nvPr/>
        </p:nvSpPr>
        <p:spPr>
          <a:xfrm>
            <a:off x="6510130" y="309880"/>
            <a:ext cx="5438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Interesting Observation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F241E-E2FE-4D0F-8527-F074F89FF8C0}"/>
              </a:ext>
            </a:extLst>
          </p:cNvPr>
          <p:cNvSpPr txBox="1"/>
          <p:nvPr/>
        </p:nvSpPr>
        <p:spPr>
          <a:xfrm>
            <a:off x="7354957" y="2733261"/>
            <a:ext cx="45932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 </a:t>
            </a:r>
            <a:r>
              <a:rPr lang="en-US" sz="2400" b="1" dirty="0"/>
              <a:t>Social </a:t>
            </a:r>
            <a:r>
              <a:rPr lang="en-US" sz="2400" b="1" dirty="0" err="1"/>
              <a:t>Eliteness</a:t>
            </a:r>
            <a:r>
              <a:rPr lang="en-US" sz="2400" b="1" dirty="0"/>
              <a:t> Scores </a:t>
            </a:r>
            <a:r>
              <a:rPr lang="en-US" sz="2400" dirty="0"/>
              <a:t>and High </a:t>
            </a:r>
            <a:r>
              <a:rPr lang="en-US" sz="2400" b="1" dirty="0"/>
              <a:t>Rejection Rates </a:t>
            </a:r>
            <a:r>
              <a:rPr lang="en-US" sz="2400" dirty="0"/>
              <a:t>– both highly correlated with each other – are strong explanatory variables in predicting Upward Mobility Score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54E1B8-508A-445B-BB6E-67ECE16AC7DD}"/>
              </a:ext>
            </a:extLst>
          </p:cNvPr>
          <p:cNvSpPr txBox="1"/>
          <p:nvPr/>
        </p:nvSpPr>
        <p:spPr>
          <a:xfrm>
            <a:off x="1989056" y="5957740"/>
            <a:ext cx="33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Social </a:t>
            </a:r>
            <a:r>
              <a:rPr lang="en-US" dirty="0" err="1"/>
              <a:t>Eliteness</a:t>
            </a:r>
            <a:r>
              <a:rPr lang="en-US" dirty="0"/>
              <a:t> Score</a:t>
            </a:r>
          </a:p>
        </p:txBody>
      </p:sp>
    </p:spTree>
    <p:extLst>
      <p:ext uri="{BB962C8B-B14F-4D97-AF65-F5344CB8AC3E}">
        <p14:creationId xmlns:p14="http://schemas.microsoft.com/office/powerpoint/2010/main" val="1849711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205CAE40-DCDD-4D4D-8FF4-40580168D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043" y="144670"/>
            <a:ext cx="6350000" cy="635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20BD8C-CC21-4EF8-9792-98F5812B5B0C}"/>
              </a:ext>
            </a:extLst>
          </p:cNvPr>
          <p:cNvSpPr txBox="1"/>
          <p:nvPr/>
        </p:nvSpPr>
        <p:spPr>
          <a:xfrm>
            <a:off x="218660" y="439089"/>
            <a:ext cx="5438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Interesting Observation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1F0F2-01EE-4EA8-A80C-E6CA66848C54}"/>
              </a:ext>
            </a:extLst>
          </p:cNvPr>
          <p:cNvSpPr txBox="1"/>
          <p:nvPr/>
        </p:nvSpPr>
        <p:spPr>
          <a:xfrm>
            <a:off x="318051" y="1579159"/>
            <a:ext cx="5239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 </a:t>
            </a:r>
            <a:r>
              <a:rPr lang="en-US" sz="2400" b="1" dirty="0"/>
              <a:t>Faculty Salary </a:t>
            </a:r>
            <a:r>
              <a:rPr lang="en-US" sz="2400" dirty="0"/>
              <a:t>and High </a:t>
            </a:r>
            <a:r>
              <a:rPr lang="en-US" sz="2400" b="1" dirty="0"/>
              <a:t>Graduation Rates </a:t>
            </a:r>
            <a:r>
              <a:rPr lang="en-US" sz="2400" dirty="0"/>
              <a:t>can significantly boost a school’s Upward Mobility Score</a:t>
            </a:r>
          </a:p>
          <a:p>
            <a:endParaRPr lang="en-US" sz="2400" dirty="0"/>
          </a:p>
          <a:p>
            <a:r>
              <a:rPr lang="en-US" sz="2400" dirty="0"/>
              <a:t>The UM Score accelerates with Higher Faculty Salary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3D047-1F3E-4871-9D7F-F9675B006464}"/>
              </a:ext>
            </a:extLst>
          </p:cNvPr>
          <p:cNvSpPr txBox="1"/>
          <p:nvPr/>
        </p:nvSpPr>
        <p:spPr>
          <a:xfrm rot="16200000">
            <a:off x="3840260" y="2299718"/>
            <a:ext cx="340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Faculty Salary</a:t>
            </a:r>
          </a:p>
        </p:txBody>
      </p:sp>
    </p:spTree>
    <p:extLst>
      <p:ext uri="{BB962C8B-B14F-4D97-AF65-F5344CB8AC3E}">
        <p14:creationId xmlns:p14="http://schemas.microsoft.com/office/powerpoint/2010/main" val="3190249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5C6C698-3631-464D-8839-69D069648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97564"/>
            <a:ext cx="6115877" cy="61158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9528A6-460A-40C0-9464-561FBB805CE8}"/>
              </a:ext>
            </a:extLst>
          </p:cNvPr>
          <p:cNvSpPr txBox="1"/>
          <p:nvPr/>
        </p:nvSpPr>
        <p:spPr>
          <a:xfrm>
            <a:off x="6510130" y="309880"/>
            <a:ext cx="5438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Interesting Observation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524B9-F79D-427A-BCD6-4E6EE2A7D77B}"/>
              </a:ext>
            </a:extLst>
          </p:cNvPr>
          <p:cNvSpPr txBox="1"/>
          <p:nvPr/>
        </p:nvSpPr>
        <p:spPr>
          <a:xfrm>
            <a:off x="6573076" y="1361661"/>
            <a:ext cx="53750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Says there are 2 Tracks towards gaining Upward Mobility:</a:t>
            </a:r>
          </a:p>
          <a:p>
            <a:endParaRPr lang="en-US" sz="2400" dirty="0"/>
          </a:p>
          <a:p>
            <a:r>
              <a:rPr lang="en-US" sz="2400" dirty="0"/>
              <a:t>	1) More Expensive Option</a:t>
            </a:r>
          </a:p>
          <a:p>
            <a:r>
              <a:rPr lang="en-US" sz="2400" dirty="0"/>
              <a:t>	2) Cheaper Option</a:t>
            </a:r>
          </a:p>
          <a:p>
            <a:endParaRPr lang="en-US" sz="2400" dirty="0"/>
          </a:p>
          <a:p>
            <a:r>
              <a:rPr lang="en-US" sz="2400" dirty="0"/>
              <a:t>Both rely on the School Attaining </a:t>
            </a:r>
            <a:r>
              <a:rPr lang="en-US" sz="2400" b="1" dirty="0"/>
              <a:t>High Graduation Rates</a:t>
            </a:r>
            <a:r>
              <a:rPr lang="en-US" sz="2400" dirty="0"/>
              <a:t>, regardless of Tuition Cost</a:t>
            </a:r>
          </a:p>
          <a:p>
            <a:endParaRPr lang="en-US" sz="2400" dirty="0"/>
          </a:p>
          <a:p>
            <a:r>
              <a:rPr lang="en-US" sz="2400" b="1" dirty="0"/>
              <a:t>Advice to Student: </a:t>
            </a:r>
            <a:r>
              <a:rPr lang="en-US" sz="2400" dirty="0"/>
              <a:t>Graduate!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7AFD4-A843-42B2-B5FE-7FD1A2B1D248}"/>
              </a:ext>
            </a:extLst>
          </p:cNvPr>
          <p:cNvSpPr txBox="1"/>
          <p:nvPr/>
        </p:nvSpPr>
        <p:spPr>
          <a:xfrm>
            <a:off x="1734532" y="5823639"/>
            <a:ext cx="33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Tuition Cost</a:t>
            </a:r>
          </a:p>
        </p:txBody>
      </p:sp>
    </p:spTree>
    <p:extLst>
      <p:ext uri="{BB962C8B-B14F-4D97-AF65-F5344CB8AC3E}">
        <p14:creationId xmlns:p14="http://schemas.microsoft.com/office/powerpoint/2010/main" val="2992874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F4BAD115-2D4F-4208-B145-3322F6EAE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982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1A757A-DBA8-4467-9297-4F8D8DDC4C09}"/>
              </a:ext>
            </a:extLst>
          </p:cNvPr>
          <p:cNvSpPr txBox="1"/>
          <p:nvPr/>
        </p:nvSpPr>
        <p:spPr>
          <a:xfrm>
            <a:off x="298173" y="566530"/>
            <a:ext cx="5438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Interesting Observation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22239-FCE5-42E0-8F65-DA8B0F537EC5}"/>
              </a:ext>
            </a:extLst>
          </p:cNvPr>
          <p:cNvSpPr txBox="1"/>
          <p:nvPr/>
        </p:nvSpPr>
        <p:spPr>
          <a:xfrm>
            <a:off x="452230" y="1720840"/>
            <a:ext cx="46216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exists some schools with quality </a:t>
            </a:r>
            <a:r>
              <a:rPr lang="en-US" sz="2400" b="1" dirty="0"/>
              <a:t>“Bang for the Buck” </a:t>
            </a:r>
            <a:r>
              <a:rPr lang="en-US" sz="2400" dirty="0"/>
              <a:t>- meaning Low Tuition and high Upward Mobility Prospects – particularly at the Low Tuition Cost Level</a:t>
            </a:r>
          </a:p>
          <a:p>
            <a:endParaRPr lang="en-US" sz="2400" dirty="0"/>
          </a:p>
          <a:p>
            <a:r>
              <a:rPr lang="en-US" sz="2400" dirty="0"/>
              <a:t>Many of these are 2-Year Technical Colleges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1A87B-1931-47EE-B247-1EC3C4E5DE95}"/>
              </a:ext>
            </a:extLst>
          </p:cNvPr>
          <p:cNvSpPr txBox="1"/>
          <p:nvPr/>
        </p:nvSpPr>
        <p:spPr>
          <a:xfrm>
            <a:off x="7277493" y="5986020"/>
            <a:ext cx="33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Tuition Cost</a:t>
            </a:r>
          </a:p>
        </p:txBody>
      </p:sp>
    </p:spTree>
    <p:extLst>
      <p:ext uri="{BB962C8B-B14F-4D97-AF65-F5344CB8AC3E}">
        <p14:creationId xmlns:p14="http://schemas.microsoft.com/office/powerpoint/2010/main" val="56026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7815D6-AAC4-4A4C-B217-30348550E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0" y="1747062"/>
            <a:ext cx="5179560" cy="5179560"/>
          </a:xfrm>
          <a:prstGeom prst="rect">
            <a:avLst/>
          </a:prstGeom>
        </p:spPr>
      </p:pic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FC5BFF06-D649-4AC8-87FF-C216E511C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122" y="1651959"/>
            <a:ext cx="5179561" cy="5179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8CFEA9-4BA4-4E12-B8A7-7EF1459EF4FF}"/>
              </a:ext>
            </a:extLst>
          </p:cNvPr>
          <p:cNvSpPr txBox="1"/>
          <p:nvPr/>
        </p:nvSpPr>
        <p:spPr>
          <a:xfrm>
            <a:off x="174317" y="882518"/>
            <a:ext cx="12017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There exists “value” college opportunities at any Tier or Level of Selectivity…</a:t>
            </a:r>
          </a:p>
          <a:p>
            <a:r>
              <a:rPr lang="en-US" dirty="0"/>
              <a:t>	</a:t>
            </a:r>
            <a:r>
              <a:rPr lang="en-US" sz="2000" dirty="0"/>
              <a:t>Here, </a:t>
            </a:r>
            <a:r>
              <a:rPr lang="en-US" sz="2000" dirty="0" err="1"/>
              <a:t>Barrons</a:t>
            </a:r>
            <a:r>
              <a:rPr lang="en-US" sz="2000" dirty="0"/>
              <a:t> 999 = Non-Selective &amp; Tier 9 = 2-Year, Not-for-Profit College (Public &amp; Private)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42757-F97D-4F55-9B1E-07C64346A4EA}"/>
              </a:ext>
            </a:extLst>
          </p:cNvPr>
          <p:cNvSpPr txBox="1"/>
          <p:nvPr/>
        </p:nvSpPr>
        <p:spPr>
          <a:xfrm>
            <a:off x="45085" y="200549"/>
            <a:ext cx="5438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Interesting Observation</a:t>
            </a:r>
            <a:r>
              <a:rPr lang="en-US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74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698A12-FAB7-4B69-A74B-1E802D1CC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62" y="1973745"/>
            <a:ext cx="12223962" cy="47252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D4D0B7-A8FE-4D8E-BC1C-9E3178DE208E}"/>
              </a:ext>
            </a:extLst>
          </p:cNvPr>
          <p:cNvSpPr txBox="1"/>
          <p:nvPr/>
        </p:nvSpPr>
        <p:spPr>
          <a:xfrm>
            <a:off x="1103245" y="927885"/>
            <a:ext cx="8219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High Upward Mobility (&gt;1.0) despite Low Social </a:t>
            </a:r>
            <a:r>
              <a:rPr lang="en-US" sz="2400" b="1" dirty="0" err="1"/>
              <a:t>Eliteness</a:t>
            </a:r>
            <a:r>
              <a:rPr lang="en-US" sz="2400" b="1" dirty="0"/>
              <a:t> (&lt;0.9)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3A4D4-208E-4F1A-B008-559E1CCC2045}"/>
              </a:ext>
            </a:extLst>
          </p:cNvPr>
          <p:cNvSpPr txBox="1"/>
          <p:nvPr/>
        </p:nvSpPr>
        <p:spPr>
          <a:xfrm>
            <a:off x="188843" y="159026"/>
            <a:ext cx="619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Highlighted </a:t>
            </a:r>
            <a:r>
              <a:rPr lang="en-US" sz="36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Institutions</a:t>
            </a:r>
            <a:r>
              <a:rPr lang="en-US" sz="32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12619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D4D0B7-A8FE-4D8E-BC1C-9E3178DE208E}"/>
              </a:ext>
            </a:extLst>
          </p:cNvPr>
          <p:cNvSpPr txBox="1"/>
          <p:nvPr/>
        </p:nvSpPr>
        <p:spPr>
          <a:xfrm>
            <a:off x="927926" y="697755"/>
            <a:ext cx="92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Overall Best “Bang for the Buck” Schools (minimum UM Score &gt; 1.0)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3A4D4-208E-4F1A-B008-559E1CCC2045}"/>
              </a:ext>
            </a:extLst>
          </p:cNvPr>
          <p:cNvSpPr txBox="1"/>
          <p:nvPr/>
        </p:nvSpPr>
        <p:spPr>
          <a:xfrm>
            <a:off x="188843" y="159026"/>
            <a:ext cx="6639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Highlighted Institutions: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094E3-E6DE-41CD-BE97-D4DD3E37548F}"/>
              </a:ext>
            </a:extLst>
          </p:cNvPr>
          <p:cNvSpPr txBox="1"/>
          <p:nvPr/>
        </p:nvSpPr>
        <p:spPr>
          <a:xfrm>
            <a:off x="1319753" y="1159420"/>
            <a:ext cx="10388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 Tier 5 Schools are “Selective Public”;  Military, California &amp; NY State schools well-represented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7C6A0-990D-4819-8B7F-83B5E55D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9" y="1817010"/>
            <a:ext cx="11421717" cy="505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9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1392-07C7-4D36-B6E6-89A70D5F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0"/>
            <a:ext cx="10515600" cy="1325563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The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ACB2C-6249-41BD-A572-EB1A3DB76F3C}"/>
              </a:ext>
            </a:extLst>
          </p:cNvPr>
          <p:cNvSpPr txBox="1"/>
          <p:nvPr/>
        </p:nvSpPr>
        <p:spPr>
          <a:xfrm>
            <a:off x="1864359" y="4367037"/>
            <a:ext cx="6107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ante" panose="02020502050200020203" pitchFamily="18" charset="0"/>
                <a:cs typeface="Aharoni" panose="02010803020104030203" pitchFamily="2" charset="-79"/>
              </a:rPr>
              <a:t>Data Science Process &amp; Applications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81443F-3308-42FD-9C9B-546EA8225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120" y="4779749"/>
            <a:ext cx="7147560" cy="2078251"/>
          </a:xfrm>
        </p:spPr>
        <p:txBody>
          <a:bodyPr numCol="2" anchor="ctr">
            <a:no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Dante" panose="02020502050200020203" pitchFamily="18" charset="0"/>
              </a:rPr>
              <a:t>Data Cleaning</a:t>
            </a:r>
          </a:p>
          <a:p>
            <a:r>
              <a:rPr lang="en-US" sz="2400" b="1" dirty="0">
                <a:solidFill>
                  <a:srgbClr val="000000"/>
                </a:solidFill>
                <a:latin typeface="Dante" panose="02020502050200020203" pitchFamily="18" charset="0"/>
              </a:rPr>
              <a:t>Feature Engineering</a:t>
            </a:r>
          </a:p>
          <a:p>
            <a:r>
              <a:rPr lang="en-US" sz="2400" b="1" dirty="0">
                <a:solidFill>
                  <a:srgbClr val="000000"/>
                </a:solidFill>
                <a:latin typeface="Dante" panose="02020502050200020203" pitchFamily="18" charset="0"/>
              </a:rPr>
              <a:t>Building Y-Variable to Predict</a:t>
            </a:r>
          </a:p>
          <a:p>
            <a:r>
              <a:rPr lang="en-US" sz="2400" b="1" dirty="0">
                <a:solidFill>
                  <a:srgbClr val="000000"/>
                </a:solidFill>
                <a:latin typeface="Dante" panose="02020502050200020203" pitchFamily="18" charset="0"/>
              </a:rPr>
              <a:t>Hyperparameter Selection</a:t>
            </a:r>
          </a:p>
          <a:p>
            <a:r>
              <a:rPr lang="en-US" sz="2400" b="1" dirty="0">
                <a:solidFill>
                  <a:srgbClr val="000000"/>
                </a:solidFill>
                <a:latin typeface="Dante" panose="02020502050200020203" pitchFamily="18" charset="0"/>
              </a:rPr>
              <a:t>Models Tested &amp; Iterations</a:t>
            </a:r>
          </a:p>
          <a:p>
            <a:r>
              <a:rPr lang="en-US" sz="2400" b="1" dirty="0">
                <a:solidFill>
                  <a:srgbClr val="000000"/>
                </a:solidFill>
                <a:latin typeface="Dante" panose="02020502050200020203" pitchFamily="18" charset="0"/>
              </a:rPr>
              <a:t>Conclusions &amp; Key Takeaways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80C35-5E65-4E6C-90A6-9574A2186639}"/>
              </a:ext>
            </a:extLst>
          </p:cNvPr>
          <p:cNvSpPr txBox="1"/>
          <p:nvPr/>
        </p:nvSpPr>
        <p:spPr>
          <a:xfrm>
            <a:off x="320040" y="924237"/>
            <a:ext cx="8275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ante" panose="02020502050200020203" pitchFamily="18" charset="0"/>
              </a:rPr>
              <a:t>The Equality of Opportunity Project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Dante" panose="02020502050200020203" pitchFamily="18" charset="0"/>
              </a:rPr>
              <a:t>www.equality-of-opportunity.org/data/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05E1C-9BFE-4A8B-8319-8966F119E2CB}"/>
              </a:ext>
            </a:extLst>
          </p:cNvPr>
          <p:cNvSpPr txBox="1"/>
          <p:nvPr/>
        </p:nvSpPr>
        <p:spPr>
          <a:xfrm>
            <a:off x="1300480" y="1906716"/>
            <a:ext cx="9591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Dante" panose="02020502050200020203" pitchFamily="18" charset="0"/>
              </a:rPr>
              <a:t>Mobility Report Cards: The Role of Colleges in Intergenerational Mobility</a:t>
            </a:r>
          </a:p>
          <a:p>
            <a:r>
              <a:rPr lang="en-US" dirty="0"/>
              <a:t>	</a:t>
            </a:r>
            <a:r>
              <a:rPr lang="en-US" sz="2000" dirty="0">
                <a:latin typeface="Dante" panose="02020502050200020203" pitchFamily="18" charset="0"/>
              </a:rPr>
              <a:t>Authors (Economists): Chetty, Friedman, </a:t>
            </a:r>
            <a:r>
              <a:rPr lang="en-US" sz="2000" dirty="0" err="1">
                <a:latin typeface="Dante" panose="02020502050200020203" pitchFamily="18" charset="0"/>
              </a:rPr>
              <a:t>Saez</a:t>
            </a:r>
            <a:r>
              <a:rPr lang="en-US" sz="2000" dirty="0">
                <a:latin typeface="Dante" panose="02020502050200020203" pitchFamily="18" charset="0"/>
              </a:rPr>
              <a:t>, Turner, and </a:t>
            </a:r>
            <a:r>
              <a:rPr lang="en-US" sz="2000" dirty="0" err="1">
                <a:latin typeface="Dante" panose="02020502050200020203" pitchFamily="18" charset="0"/>
              </a:rPr>
              <a:t>Yagan</a:t>
            </a:r>
            <a:r>
              <a:rPr lang="en-US" sz="2000" dirty="0">
                <a:latin typeface="Dante" panose="02020502050200020203" pitchFamily="18" charset="0"/>
              </a:rPr>
              <a:t> (2017)</a:t>
            </a:r>
          </a:p>
          <a:p>
            <a:r>
              <a:rPr lang="en-US" sz="2000" dirty="0">
                <a:latin typeface="Dante" panose="02020502050200020203" pitchFamily="18" charset="0"/>
              </a:rPr>
              <a:t>	Mobility Statistics and Student Outcomes by College &amp; Birth Cohort</a:t>
            </a:r>
            <a:endParaRPr lang="en-US" dirty="0">
              <a:latin typeface="Dante" panose="020205020502000202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709F1-C1BF-48AD-B988-16D9FAB317CB}"/>
              </a:ext>
            </a:extLst>
          </p:cNvPr>
          <p:cNvSpPr txBox="1"/>
          <p:nvPr/>
        </p:nvSpPr>
        <p:spPr>
          <a:xfrm>
            <a:off x="231786" y="3001054"/>
            <a:ext cx="937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Dante" panose="02020502050200020203" pitchFamily="18" charset="0"/>
              </a:rPr>
              <a:t>Key Data: </a:t>
            </a:r>
            <a:r>
              <a:rPr lang="en-US" sz="2000" dirty="0">
                <a:latin typeface="Dante" panose="02020502050200020203" pitchFamily="18" charset="0"/>
              </a:rPr>
              <a:t>Parent Quintiles, Student Income Quintiles (~around age 30), School Information</a:t>
            </a:r>
          </a:p>
          <a:p>
            <a:r>
              <a:rPr lang="en-US" sz="2000" b="1" dirty="0">
                <a:latin typeface="Dante" panose="02020502050200020203" pitchFamily="18" charset="0"/>
              </a:rPr>
              <a:t>Data Collection: </a:t>
            </a:r>
            <a:r>
              <a:rPr lang="en-US" sz="2000" dirty="0">
                <a:latin typeface="Dante" panose="02020502050200020203" pitchFamily="18" charset="0"/>
              </a:rPr>
              <a:t>Birth Cohorts around 1980-82, Observations taken in 2000 &amp; 2013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1C30C-457C-41DB-9D19-A70FD90BA334}"/>
              </a:ext>
            </a:extLst>
          </p:cNvPr>
          <p:cNvSpPr txBox="1"/>
          <p:nvPr/>
        </p:nvSpPr>
        <p:spPr>
          <a:xfrm>
            <a:off x="231786" y="3656238"/>
            <a:ext cx="8275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Dante" panose="02020502050200020203" pitchFamily="18" charset="0"/>
              </a:rPr>
              <a:t>Cost of Living Index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Dante" panose="02020502050200020203" pitchFamily="18" charset="0"/>
              </a:rPr>
              <a:t>www.missourieconomy.org/indicators/cost_of_living/</a:t>
            </a:r>
          </a:p>
        </p:txBody>
      </p:sp>
    </p:spTree>
    <p:extLst>
      <p:ext uri="{BB962C8B-B14F-4D97-AF65-F5344CB8AC3E}">
        <p14:creationId xmlns:p14="http://schemas.microsoft.com/office/powerpoint/2010/main" val="57653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D4D0B7-A8FE-4D8E-BC1C-9E3178DE208E}"/>
              </a:ext>
            </a:extLst>
          </p:cNvPr>
          <p:cNvSpPr txBox="1"/>
          <p:nvPr/>
        </p:nvSpPr>
        <p:spPr>
          <a:xfrm>
            <a:off x="993914" y="798971"/>
            <a:ext cx="92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Worst Bang for the Buck Schools (Warning: Stay Away!)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3A4D4-208E-4F1A-B008-559E1CCC2045}"/>
              </a:ext>
            </a:extLst>
          </p:cNvPr>
          <p:cNvSpPr txBox="1"/>
          <p:nvPr/>
        </p:nvSpPr>
        <p:spPr>
          <a:xfrm>
            <a:off x="188843" y="159026"/>
            <a:ext cx="6639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Highlighted Institutions: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094E3-E6DE-41CD-BE97-D4DD3E37548F}"/>
              </a:ext>
            </a:extLst>
          </p:cNvPr>
          <p:cNvSpPr txBox="1"/>
          <p:nvPr/>
        </p:nvSpPr>
        <p:spPr>
          <a:xfrm>
            <a:off x="1818860" y="1245247"/>
            <a:ext cx="988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 Most are Selective Private Schools; Many “Beauty &amp; Arts” Schools atop list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753928-AA07-47F6-9BFB-D2AF580C4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6" y="1706912"/>
            <a:ext cx="11569148" cy="51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55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D4D0B7-A8FE-4D8E-BC1C-9E3178DE208E}"/>
              </a:ext>
            </a:extLst>
          </p:cNvPr>
          <p:cNvSpPr txBox="1"/>
          <p:nvPr/>
        </p:nvSpPr>
        <p:spPr>
          <a:xfrm>
            <a:off x="993914" y="798971"/>
            <a:ext cx="92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Cheap, Non-Selective Schools that do well in Upward Mobility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3A4D4-208E-4F1A-B008-559E1CCC2045}"/>
              </a:ext>
            </a:extLst>
          </p:cNvPr>
          <p:cNvSpPr txBox="1"/>
          <p:nvPr/>
        </p:nvSpPr>
        <p:spPr>
          <a:xfrm>
            <a:off x="188843" y="159026"/>
            <a:ext cx="6639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Highlighted Institutions: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C18AA-3AD3-443D-BADB-B9D2268D3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0824"/>
            <a:ext cx="12100956" cy="541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21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D4D0B7-A8FE-4D8E-BC1C-9E3178DE208E}"/>
              </a:ext>
            </a:extLst>
          </p:cNvPr>
          <p:cNvSpPr txBox="1"/>
          <p:nvPr/>
        </p:nvSpPr>
        <p:spPr>
          <a:xfrm>
            <a:off x="1103245" y="927885"/>
            <a:ext cx="8219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Most Selective Schools by Rejection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3A4D4-208E-4F1A-B008-559E1CCC2045}"/>
              </a:ext>
            </a:extLst>
          </p:cNvPr>
          <p:cNvSpPr txBox="1"/>
          <p:nvPr/>
        </p:nvSpPr>
        <p:spPr>
          <a:xfrm>
            <a:off x="188843" y="159026"/>
            <a:ext cx="619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Highlighted </a:t>
            </a:r>
            <a:r>
              <a:rPr lang="en-US" sz="36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Institutions</a:t>
            </a:r>
            <a:r>
              <a:rPr lang="en-US" sz="32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4849E-03F4-49F0-BEC4-E5E0A4C4A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34" y="1512078"/>
            <a:ext cx="11188148" cy="51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75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D4D0B7-A8FE-4D8E-BC1C-9E3178DE208E}"/>
              </a:ext>
            </a:extLst>
          </p:cNvPr>
          <p:cNvSpPr txBox="1"/>
          <p:nvPr/>
        </p:nvSpPr>
        <p:spPr>
          <a:xfrm>
            <a:off x="993914" y="798971"/>
            <a:ext cx="92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2-Year Public Schools with High Rates of Upward Mobility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3A4D4-208E-4F1A-B008-559E1CCC2045}"/>
              </a:ext>
            </a:extLst>
          </p:cNvPr>
          <p:cNvSpPr txBox="1"/>
          <p:nvPr/>
        </p:nvSpPr>
        <p:spPr>
          <a:xfrm>
            <a:off x="188843" y="159026"/>
            <a:ext cx="6639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Highlighted Institutions: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AF8733-FBA8-4B59-805B-F188F1128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2" y="1746127"/>
            <a:ext cx="11805417" cy="4952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B58B72-D4AB-4D3B-AFB2-E228D53D2A0C}"/>
              </a:ext>
            </a:extLst>
          </p:cNvPr>
          <p:cNvSpPr txBox="1"/>
          <p:nvPr/>
        </p:nvSpPr>
        <p:spPr>
          <a:xfrm>
            <a:off x="1779104" y="127532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 Many Technical Colleges represented here</a:t>
            </a:r>
          </a:p>
        </p:txBody>
      </p:sp>
    </p:spTree>
    <p:extLst>
      <p:ext uri="{BB962C8B-B14F-4D97-AF65-F5344CB8AC3E}">
        <p14:creationId xmlns:p14="http://schemas.microsoft.com/office/powerpoint/2010/main" val="1860830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E1821B-33A5-4764-93E0-8A76B10DB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35" y="1219200"/>
            <a:ext cx="11191875" cy="563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F27ACB-87D3-4525-B6CF-1C5056E9A10E}"/>
              </a:ext>
            </a:extLst>
          </p:cNvPr>
          <p:cNvSpPr txBox="1"/>
          <p:nvPr/>
        </p:nvSpPr>
        <p:spPr>
          <a:xfrm>
            <a:off x="188843" y="159026"/>
            <a:ext cx="6639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Highlighted Institutions: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F38C8-6C62-492C-B50E-A2BDF7A4EF46}"/>
              </a:ext>
            </a:extLst>
          </p:cNvPr>
          <p:cNvSpPr txBox="1"/>
          <p:nvPr/>
        </p:nvSpPr>
        <p:spPr>
          <a:xfrm>
            <a:off x="1391176" y="731619"/>
            <a:ext cx="10217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…And finally…drum roll please…The overall BEST schools for Upward Mobility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0B9543-AA37-4D23-8CF3-C76BC470F624}"/>
              </a:ext>
            </a:extLst>
          </p:cNvPr>
          <p:cNvSpPr/>
          <p:nvPr/>
        </p:nvSpPr>
        <p:spPr>
          <a:xfrm>
            <a:off x="890649" y="3693226"/>
            <a:ext cx="866899" cy="249382"/>
          </a:xfrm>
          <a:prstGeom prst="rightArrow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C36C745F-DEF3-49FA-9939-2B34BFD61FD8}"/>
              </a:ext>
            </a:extLst>
          </p:cNvPr>
          <p:cNvSpPr/>
          <p:nvPr/>
        </p:nvSpPr>
        <p:spPr>
          <a:xfrm>
            <a:off x="4868883" y="6126381"/>
            <a:ext cx="748146" cy="274419"/>
          </a:xfrm>
          <a:prstGeom prst="leftArrow">
            <a:avLst/>
          </a:prstGeom>
          <a:solidFill>
            <a:srgbClr val="2BF90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6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DF98-9658-4650-83E8-CDBF8070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7843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Other Data that could be helpful &amp; insightful</a:t>
            </a:r>
            <a:b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95910-2B1F-4B23-BD17-CA63E995C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11" y="1113183"/>
            <a:ext cx="11755531" cy="5379691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</a:rPr>
              <a:t>Classroom Size</a:t>
            </a:r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Teacher-Student Ratio</a:t>
            </a:r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Scholarship Opportunities (solves problem of burdening students with debt)</a:t>
            </a:r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Financial Aid Packages available to students (</a:t>
            </a:r>
            <a:r>
              <a:rPr lang="en-US" b="1" dirty="0" err="1">
                <a:solidFill>
                  <a:srgbClr val="FF0000"/>
                </a:solidFill>
              </a:rPr>
              <a:t>ie</a:t>
            </a:r>
            <a:r>
              <a:rPr lang="en-US" b="1" dirty="0">
                <a:solidFill>
                  <a:srgbClr val="FF0000"/>
                </a:solidFill>
              </a:rPr>
              <a:t>. Avg Financial Aid)</a:t>
            </a:r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Information from online </a:t>
            </a:r>
            <a:r>
              <a:rPr lang="en-US" b="1" dirty="0" err="1">
                <a:solidFill>
                  <a:srgbClr val="FF0000"/>
                </a:solidFill>
              </a:rPr>
              <a:t>MooCs</a:t>
            </a:r>
            <a:r>
              <a:rPr lang="en-US" b="1" dirty="0">
                <a:solidFill>
                  <a:srgbClr val="FF0000"/>
                </a:solidFill>
              </a:rPr>
              <a:t> &amp; </a:t>
            </a:r>
            <a:r>
              <a:rPr lang="en-US" b="1" dirty="0" err="1">
                <a:solidFill>
                  <a:srgbClr val="FF0000"/>
                </a:solidFill>
              </a:rPr>
              <a:t>MicroMasters</a:t>
            </a:r>
            <a:r>
              <a:rPr lang="en-US" b="1" dirty="0">
                <a:solidFill>
                  <a:srgbClr val="FF0000"/>
                </a:solidFill>
              </a:rPr>
              <a:t> via edX, Coursera, Udacity, Udemy, Lambda School, General Assembly etc. </a:t>
            </a:r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Internship Opportunities / On-Campus Recruiting / Alumni Engagement</a:t>
            </a:r>
          </a:p>
          <a:p>
            <a:r>
              <a:rPr lang="en-US" b="1" dirty="0">
                <a:solidFill>
                  <a:srgbClr val="FF0000"/>
                </a:solidFill>
              </a:rPr>
              <a:t>Financial Debt upon Graduation (Liability side of Income Statement)</a:t>
            </a:r>
          </a:p>
          <a:p>
            <a:r>
              <a:rPr lang="en-US" b="1" dirty="0">
                <a:solidFill>
                  <a:srgbClr val="FF0000"/>
                </a:solidFill>
              </a:rPr>
              <a:t>Global Universities &amp; Institutions (More Comprehensive)</a:t>
            </a:r>
          </a:p>
          <a:p>
            <a:r>
              <a:rPr lang="en-US" b="1" dirty="0">
                <a:solidFill>
                  <a:srgbClr val="FF0000"/>
                </a:solidFill>
              </a:rPr>
              <a:t>% of Students Matriculating to Graduate School</a:t>
            </a:r>
          </a:p>
          <a:p>
            <a:pPr lvl="0"/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36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0D30-3050-451B-AA14-F05A7586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Conclusions &amp; 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80E20-17F6-4981-9675-5E7129E73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371600"/>
            <a:ext cx="11202174" cy="5486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 Students:  </a:t>
            </a:r>
          </a:p>
          <a:p>
            <a:pPr lvl="1"/>
            <a:r>
              <a:rPr lang="en-US" dirty="0"/>
              <a:t>From an individual standpoint, there’s nothing better to help your chances of achieving upward mobility </a:t>
            </a:r>
            <a:r>
              <a:rPr lang="en-US" b="1" dirty="0"/>
              <a:t>than simply graduating college</a:t>
            </a:r>
            <a:r>
              <a:rPr lang="en-US" dirty="0"/>
              <a:t>, regardless of which college you attend.  Finish your degree!</a:t>
            </a:r>
          </a:p>
          <a:p>
            <a:pPr lvl="1"/>
            <a:r>
              <a:rPr lang="en-US" dirty="0"/>
              <a:t>Pay attention to the </a:t>
            </a:r>
            <a:r>
              <a:rPr lang="en-US" b="1" dirty="0"/>
              <a:t>Selectivity</a:t>
            </a:r>
            <a:r>
              <a:rPr lang="en-US" dirty="0"/>
              <a:t> of the school you’re applying for – this is the biggest determinant to enhancing your likelihood</a:t>
            </a:r>
          </a:p>
          <a:p>
            <a:pPr lvl="1"/>
            <a:r>
              <a:rPr lang="en-US" dirty="0"/>
              <a:t>Pay attention to the </a:t>
            </a:r>
            <a:r>
              <a:rPr lang="en-US" b="1" dirty="0"/>
              <a:t>Social </a:t>
            </a:r>
            <a:r>
              <a:rPr lang="en-US" b="1" dirty="0" err="1"/>
              <a:t>Eliteness</a:t>
            </a:r>
            <a:r>
              <a:rPr lang="en-US" b="1" dirty="0"/>
              <a:t> Score </a:t>
            </a:r>
            <a:r>
              <a:rPr lang="en-US" dirty="0"/>
              <a:t>of schools when applying for it may be the “environment you surround yourself with” that may help shape your future.</a:t>
            </a:r>
          </a:p>
          <a:p>
            <a:pPr lvl="1"/>
            <a:r>
              <a:rPr lang="en-US" dirty="0"/>
              <a:t>In order to get your </a:t>
            </a:r>
            <a:r>
              <a:rPr lang="en-US" b="1" dirty="0"/>
              <a:t>“bang for the buck”, </a:t>
            </a:r>
            <a:r>
              <a:rPr lang="en-US" dirty="0"/>
              <a:t>check out </a:t>
            </a:r>
            <a:r>
              <a:rPr lang="en-US" b="1" dirty="0"/>
              <a:t>Military, Trade &amp; Technical Schools</a:t>
            </a:r>
            <a:r>
              <a:rPr lang="en-US" dirty="0"/>
              <a:t> that are lower cost yet have High Upward Mobility Scores.  There are “value” options across the tier spectrum of schools</a:t>
            </a:r>
          </a:p>
          <a:p>
            <a:pPr lvl="1"/>
            <a:r>
              <a:rPr lang="en-US" dirty="0"/>
              <a:t>If you’re seeking to get a degree in an affordable &amp; time-efficient manner, gravitate towards </a:t>
            </a:r>
            <a:r>
              <a:rPr lang="en-US" b="1" dirty="0"/>
              <a:t>2-year public &amp; private not-for-profit </a:t>
            </a:r>
            <a:r>
              <a:rPr lang="en-US" dirty="0"/>
              <a:t>schools</a:t>
            </a:r>
          </a:p>
          <a:p>
            <a:pPr lvl="1"/>
            <a:r>
              <a:rPr lang="en-US" dirty="0"/>
              <a:t>Stay away from Low Upwardly Mobile / High Cost Institutions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9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F431-1127-4255-ACED-C5B31F4B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92833"/>
            <a:ext cx="10302240" cy="1189912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Data Cleaning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F398EF-A300-4619-842B-E88A0ED29D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320" y="1234364"/>
            <a:ext cx="6934200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457056" tIns="0" rIns="0" bIns="0" numCol="2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 ID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 Type</a:t>
            </a:r>
            <a:r>
              <a:rPr lang="en-US" altLang="en-US" sz="1800" b="1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(1, 2, 3)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 Tier(1-14)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800" b="1" dirty="0">
                <a:highlight>
                  <a:srgbClr val="00FF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2-yr or 4-yr College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Region(1-4)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Barrons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Selectivity Score (1-5)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HBCU? (Historically Black)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 Size of School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Sticker_price_2013 = Tuition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Private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Graduation Rate within 150%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Faculty Salary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 Average (2013)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 Tuition for Bottom 20% Quintile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Rejection Rate (1-Acceptance)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Endowment</a:t>
            </a:r>
            <a:r>
              <a:rPr lang="en-US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Assets per Student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Instructional Expenses per Student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Asian/Pacific % Student Body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Black % Student Body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Hispanic % Student Body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% Art &amp; Humanities Majors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% Business Majors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% Health Majors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% Multidisciplinary Majors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% Public &amp; Social Services Majors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% STEM Majors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% Social Sciences Majors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% Trade &amp; Personal Services Majors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B0499-6F15-459F-81DD-AEDC3536585B}"/>
              </a:ext>
            </a:extLst>
          </p:cNvPr>
          <p:cNvSpPr/>
          <p:nvPr/>
        </p:nvSpPr>
        <p:spPr>
          <a:xfrm>
            <a:off x="935510" y="6397193"/>
            <a:ext cx="833120" cy="292894"/>
          </a:xfrm>
          <a:prstGeom prst="rect">
            <a:avLst/>
          </a:prstGeom>
          <a:solidFill>
            <a:srgbClr val="2BF90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A99ED7-B4D4-41D3-B631-FD34714211FA}"/>
              </a:ext>
            </a:extLst>
          </p:cNvPr>
          <p:cNvSpPr txBox="1"/>
          <p:nvPr/>
        </p:nvSpPr>
        <p:spPr>
          <a:xfrm>
            <a:off x="147320" y="863898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Primary Data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8AEE6-A05B-4EEE-BD6F-C4CF324E533E}"/>
              </a:ext>
            </a:extLst>
          </p:cNvPr>
          <p:cNvSpPr txBox="1"/>
          <p:nvPr/>
        </p:nvSpPr>
        <p:spPr>
          <a:xfrm>
            <a:off x="7376900" y="933435"/>
            <a:ext cx="439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Data Processing Steps Taken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CE96B7-BB77-4B57-9135-B01AC9DCB6BF}"/>
              </a:ext>
            </a:extLst>
          </p:cNvPr>
          <p:cNvSpPr/>
          <p:nvPr/>
        </p:nvSpPr>
        <p:spPr>
          <a:xfrm>
            <a:off x="1768630" y="6368097"/>
            <a:ext cx="2998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Categorical Dummy 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12B84-0CC8-4D01-8D12-322526FE9906}"/>
              </a:ext>
            </a:extLst>
          </p:cNvPr>
          <p:cNvSpPr txBox="1"/>
          <p:nvPr/>
        </p:nvSpPr>
        <p:spPr>
          <a:xfrm>
            <a:off x="7360920" y="1292932"/>
            <a:ext cx="43078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Merge 3 Data Tables on School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Create Dummy Variables for Categorical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Convert </a:t>
            </a:r>
            <a:r>
              <a:rPr lang="en-US" sz="2200" i="1" dirty="0"/>
              <a:t>Strings </a:t>
            </a:r>
            <a:r>
              <a:rPr lang="en-US" sz="2200" dirty="0"/>
              <a:t>and </a:t>
            </a:r>
            <a:r>
              <a:rPr lang="en-US" sz="2200" i="1" dirty="0"/>
              <a:t>Objects </a:t>
            </a:r>
            <a:r>
              <a:rPr lang="en-US" sz="2200" dirty="0"/>
              <a:t>to </a:t>
            </a:r>
            <a:r>
              <a:rPr lang="en-US" sz="2200" i="1" dirty="0"/>
              <a:t>Floats </a:t>
            </a:r>
            <a:r>
              <a:rPr lang="en-US" sz="2200" dirty="0"/>
              <a:t>or </a:t>
            </a:r>
            <a:r>
              <a:rPr lang="en-US" sz="2200" i="1" dirty="0"/>
              <a:t>Integers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Fill in “</a:t>
            </a:r>
            <a:r>
              <a:rPr lang="en-US" sz="2200" dirty="0" err="1"/>
              <a:t>NaN</a:t>
            </a:r>
            <a:r>
              <a:rPr lang="en-US" sz="2200" dirty="0"/>
              <a:t>” values with Mean and Median values where appropriate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Calculate and Impute Missing Values that are Important Features, identified using KNN Regressor &amp; RF Regressor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Verify if SAT Score is an Important Feature (50% missing)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BCFDD8-1C38-4704-870E-04DECC9AADE8}"/>
              </a:ext>
            </a:extLst>
          </p:cNvPr>
          <p:cNvSpPr/>
          <p:nvPr/>
        </p:nvSpPr>
        <p:spPr>
          <a:xfrm>
            <a:off x="5347110" y="6388499"/>
            <a:ext cx="833120" cy="292894"/>
          </a:xfrm>
          <a:prstGeom prst="rect">
            <a:avLst/>
          </a:prstGeom>
          <a:solidFill>
            <a:srgbClr val="9BF4FB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6308C-F5C4-48D5-814F-984BCFB16301}"/>
              </a:ext>
            </a:extLst>
          </p:cNvPr>
          <p:cNvSpPr/>
          <p:nvPr/>
        </p:nvSpPr>
        <p:spPr>
          <a:xfrm>
            <a:off x="6180230" y="6350280"/>
            <a:ext cx="366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Missing Values (Significant Feature)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E22560-1C13-456E-BB23-AA4835E71937}"/>
              </a:ext>
            </a:extLst>
          </p:cNvPr>
          <p:cNvSpPr/>
          <p:nvPr/>
        </p:nvSpPr>
        <p:spPr>
          <a:xfrm>
            <a:off x="935510" y="6027861"/>
            <a:ext cx="833120" cy="292894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09BA0C-3E51-4DFC-89F0-7B8DA31AB11A}"/>
              </a:ext>
            </a:extLst>
          </p:cNvPr>
          <p:cNvSpPr/>
          <p:nvPr/>
        </p:nvSpPr>
        <p:spPr>
          <a:xfrm>
            <a:off x="1768630" y="6027861"/>
            <a:ext cx="4517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Missing Values (Mean/Median Replacement)</a:t>
            </a:r>
          </a:p>
        </p:txBody>
      </p:sp>
    </p:spTree>
    <p:extLst>
      <p:ext uri="{BB962C8B-B14F-4D97-AF65-F5344CB8AC3E}">
        <p14:creationId xmlns:p14="http://schemas.microsoft.com/office/powerpoint/2010/main" val="162497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032B-0C5B-4DBC-AB98-4611242C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911610" cy="1286160"/>
          </a:xfrm>
        </p:spPr>
        <p:txBody>
          <a:bodyPr anchor="b">
            <a:normAutofit fontScale="90000"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Use Binary Decision Tree Regressor to Determine Importance of SAT Scores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0A8BB4-9808-47E1-8C29-F569DD92FE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F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DF2F9-AFFE-4A88-BC45-C3986871F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RMSE </a:t>
            </a:r>
            <a:r>
              <a:rPr lang="en-US" sz="2000" i="1" dirty="0"/>
              <a:t>with</a:t>
            </a:r>
            <a:r>
              <a:rPr lang="en-US" sz="2000" dirty="0"/>
              <a:t> SAT Scores = </a:t>
            </a:r>
            <a:r>
              <a:rPr lang="en-US" sz="2000" b="1" dirty="0"/>
              <a:t>0.2016</a:t>
            </a:r>
          </a:p>
          <a:p>
            <a:pPr marL="0" indent="0">
              <a:buNone/>
            </a:pPr>
            <a:r>
              <a:rPr lang="en-US" sz="2000" dirty="0"/>
              <a:t>RMSE </a:t>
            </a:r>
            <a:r>
              <a:rPr lang="en-US" sz="2000" i="1" dirty="0"/>
              <a:t>without</a:t>
            </a:r>
            <a:r>
              <a:rPr lang="en-US" sz="2000" dirty="0"/>
              <a:t> SAT Scores = </a:t>
            </a:r>
            <a:r>
              <a:rPr lang="en-US" sz="2000" b="1" dirty="0"/>
              <a:t>0.1925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SAT Score is 13</a:t>
            </a:r>
            <a:r>
              <a:rPr lang="en-US" sz="2000" baseline="30000" dirty="0"/>
              <a:t>th</a:t>
            </a:r>
            <a:r>
              <a:rPr lang="en-US" sz="2000" dirty="0"/>
              <a:t> Most Important Feature and garners little weight in overall prediction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Furthermore, RMSE deteriorates with SAT Score included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>
                <a:highlight>
                  <a:srgbClr val="FFFF00"/>
                </a:highlight>
              </a:rPr>
              <a:t>Conclusion:  </a:t>
            </a:r>
            <a:r>
              <a:rPr lang="en-US" sz="2400" dirty="0">
                <a:highlight>
                  <a:srgbClr val="FFFF00"/>
                </a:highlight>
              </a:rPr>
              <a:t>Exclude Average SAT Scores from Overall Model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107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2F99-A529-45C8-9D52-3EDA482C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19" y="129663"/>
            <a:ext cx="10515600" cy="1325563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Building Y-Variable to Predict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391820-7CCA-4657-BEF6-1314ACB76265}"/>
              </a:ext>
            </a:extLst>
          </p:cNvPr>
          <p:cNvSpPr/>
          <p:nvPr/>
        </p:nvSpPr>
        <p:spPr>
          <a:xfrm>
            <a:off x="284480" y="4165828"/>
            <a:ext cx="5638800" cy="2527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K_median_nozero_adjusted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(adjusted for cost of living)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staircase_score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upward_mobility_score</a:t>
            </a:r>
            <a:endParaRPr lang="en-US" sz="16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downward_mobility_score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shoots_and_ladders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98C425-C154-40FB-B665-C3FBADE4E881}"/>
              </a:ext>
            </a:extLst>
          </p:cNvPr>
          <p:cNvSpPr txBox="1"/>
          <p:nvPr/>
        </p:nvSpPr>
        <p:spPr>
          <a:xfrm>
            <a:off x="447040" y="3765718"/>
            <a:ext cx="521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Primary Y-Variable Options (engineered)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BD76EF-206B-4F15-AA27-62705DDE6116}"/>
              </a:ext>
            </a:extLst>
          </p:cNvPr>
          <p:cNvSpPr/>
          <p:nvPr/>
        </p:nvSpPr>
        <p:spPr>
          <a:xfrm>
            <a:off x="680720" y="6199981"/>
            <a:ext cx="833120" cy="292894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382A3-500A-4C19-8DFC-1DFB5F4E7BD4}"/>
              </a:ext>
            </a:extLst>
          </p:cNvPr>
          <p:cNvSpPr txBox="1"/>
          <p:nvPr/>
        </p:nvSpPr>
        <p:spPr>
          <a:xfrm>
            <a:off x="1513840" y="6161762"/>
            <a:ext cx="267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y-variable (dependent) in focus for study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F46BE8-6DA0-4413-AC97-8335FA401C6C}"/>
              </a:ext>
            </a:extLst>
          </p:cNvPr>
          <p:cNvSpPr txBox="1"/>
          <p:nvPr/>
        </p:nvSpPr>
        <p:spPr>
          <a:xfrm>
            <a:off x="299479" y="1116101"/>
            <a:ext cx="1138550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includes:  </a:t>
            </a:r>
          </a:p>
          <a:p>
            <a:pPr marL="342900" indent="-342900">
              <a:buAutoNum type="arabicParenR"/>
            </a:pPr>
            <a:r>
              <a:rPr lang="en-US" dirty="0"/>
              <a:t>Parental Income Quintiles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Example:  Par_q2 </a:t>
            </a:r>
            <a:r>
              <a:rPr lang="en-US" dirty="0"/>
              <a:t>= Fraction of Parents in 2</a:t>
            </a:r>
            <a:r>
              <a:rPr lang="en-US" baseline="30000" dirty="0"/>
              <a:t>nd</a:t>
            </a:r>
            <a:r>
              <a:rPr lang="en-US" dirty="0"/>
              <a:t> Income Quintile (2</a:t>
            </a:r>
            <a:r>
              <a:rPr lang="en-US" baseline="30000" dirty="0"/>
              <a:t>nd</a:t>
            </a:r>
            <a:r>
              <a:rPr lang="en-US" dirty="0"/>
              <a:t> Lowest)</a:t>
            </a:r>
          </a:p>
          <a:p>
            <a:pPr marL="342900" indent="-342900">
              <a:buAutoNum type="arabicParenR"/>
            </a:pPr>
            <a:r>
              <a:rPr lang="en-US" dirty="0"/>
              <a:t>Student/Kid Income Quintiles [~age 30]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Example:  K_q4 </a:t>
            </a:r>
            <a:r>
              <a:rPr lang="en-US" dirty="0"/>
              <a:t>= Fraction of Students in 4</a:t>
            </a:r>
            <a:r>
              <a:rPr lang="en-US" baseline="30000" dirty="0"/>
              <a:t>th</a:t>
            </a:r>
            <a:r>
              <a:rPr lang="en-US" dirty="0"/>
              <a:t> Income Quintile (2</a:t>
            </a:r>
            <a:r>
              <a:rPr lang="en-US" baseline="30000" dirty="0"/>
              <a:t>nd</a:t>
            </a:r>
            <a:r>
              <a:rPr lang="en-US" dirty="0"/>
              <a:t> Highest)</a:t>
            </a:r>
          </a:p>
          <a:p>
            <a:pPr marL="342900" indent="-342900">
              <a:buAutoNum type="arabicParenR"/>
            </a:pPr>
            <a:r>
              <a:rPr lang="en-US" dirty="0"/>
              <a:t>Conditional Probabilities given starting Income Quintile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Example:  kq5_cond_pq1 </a:t>
            </a:r>
            <a:r>
              <a:rPr lang="en-US" dirty="0"/>
              <a:t>= % of Students ascending to 5</a:t>
            </a:r>
            <a:r>
              <a:rPr lang="en-US" baseline="30000" dirty="0"/>
              <a:t>th</a:t>
            </a:r>
            <a:r>
              <a:rPr lang="en-US" dirty="0"/>
              <a:t> Quintile (Highest) given coming from the 1</a:t>
            </a:r>
            <a:r>
              <a:rPr lang="en-US" baseline="30000" dirty="0"/>
              <a:t>st</a:t>
            </a:r>
            <a:r>
              <a:rPr lang="en-US" dirty="0"/>
              <a:t> Quintile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However, considering only these Quintiles would overlook &amp; ignore other indicators of upward mobility</a:t>
            </a:r>
          </a:p>
          <a:p>
            <a:r>
              <a:rPr lang="en-US" dirty="0"/>
              <a:t>4)  Student/Kid Salary Earnings Data [~age 30]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EC6FF-9D59-4CB6-90FE-6BE1CA67AEFE}"/>
              </a:ext>
            </a:extLst>
          </p:cNvPr>
          <p:cNvSpPr/>
          <p:nvPr/>
        </p:nvSpPr>
        <p:spPr>
          <a:xfrm>
            <a:off x="6406122" y="3735581"/>
            <a:ext cx="3975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Upward Mobility Score Calculation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C35677-1F01-473D-A5B5-AC41333508DD}"/>
              </a:ext>
            </a:extLst>
          </p:cNvPr>
          <p:cNvSpPr/>
          <p:nvPr/>
        </p:nvSpPr>
        <p:spPr>
          <a:xfrm>
            <a:off x="5897880" y="4146302"/>
            <a:ext cx="57617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(kq3_cond_pq1  + kq4_cond_pq2 + kq5_cond_pq3)  X  </a:t>
            </a:r>
            <a:r>
              <a:rPr lang="en-US" sz="2000" b="1" dirty="0">
                <a:solidFill>
                  <a:srgbClr val="FF0000"/>
                </a:solidFill>
              </a:rPr>
              <a:t>1.0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44832FD4-1F69-484A-9292-E7A576A2DB98}"/>
              </a:ext>
            </a:extLst>
          </p:cNvPr>
          <p:cNvSpPr/>
          <p:nvPr/>
        </p:nvSpPr>
        <p:spPr>
          <a:xfrm>
            <a:off x="8239760" y="4550322"/>
            <a:ext cx="355600" cy="369332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181C05-FE7D-4122-9FB4-A178F706945A}"/>
              </a:ext>
            </a:extLst>
          </p:cNvPr>
          <p:cNvSpPr/>
          <p:nvPr/>
        </p:nvSpPr>
        <p:spPr>
          <a:xfrm>
            <a:off x="6640470" y="4856082"/>
            <a:ext cx="42692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(kq5_cond_pq2  + kq4_cond_pq1)  X  </a:t>
            </a:r>
            <a:r>
              <a:rPr lang="en-US" sz="2000" b="1" dirty="0">
                <a:solidFill>
                  <a:srgbClr val="FF0000"/>
                </a:solidFill>
              </a:rPr>
              <a:t>1.25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8EFEBE21-4AFA-4963-B28D-AD48F5331567}"/>
              </a:ext>
            </a:extLst>
          </p:cNvPr>
          <p:cNvSpPr/>
          <p:nvPr/>
        </p:nvSpPr>
        <p:spPr>
          <a:xfrm>
            <a:off x="8283406" y="5170457"/>
            <a:ext cx="355600" cy="369332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766B1-68A7-49C2-89A4-9B01EBF725C9}"/>
              </a:ext>
            </a:extLst>
          </p:cNvPr>
          <p:cNvSpPr/>
          <p:nvPr/>
        </p:nvSpPr>
        <p:spPr>
          <a:xfrm>
            <a:off x="7231510" y="5515559"/>
            <a:ext cx="24593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(kq5_cond_pq1)  X  </a:t>
            </a:r>
            <a:r>
              <a:rPr lang="en-US" sz="2000" b="1" dirty="0">
                <a:solidFill>
                  <a:srgbClr val="FF0000"/>
                </a:solidFill>
              </a:rPr>
              <a:t>1.5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D71EAF-1147-4358-9BB2-5D333B5F9BFA}"/>
              </a:ext>
            </a:extLst>
          </p:cNvPr>
          <p:cNvSpPr txBox="1"/>
          <p:nvPr/>
        </p:nvSpPr>
        <p:spPr>
          <a:xfrm>
            <a:off x="6969760" y="5945444"/>
            <a:ext cx="325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 double-counting</a:t>
            </a:r>
          </a:p>
          <a:p>
            <a:r>
              <a:rPr lang="en-US" b="1" dirty="0">
                <a:solidFill>
                  <a:srgbClr val="FF0000"/>
                </a:solidFill>
              </a:rPr>
              <a:t>Emphasis on large income leaps</a:t>
            </a:r>
          </a:p>
          <a:p>
            <a:r>
              <a:rPr lang="en-US" b="1" dirty="0">
                <a:solidFill>
                  <a:srgbClr val="FF0000"/>
                </a:solidFill>
              </a:rPr>
              <a:t>Applied uniformly</a:t>
            </a:r>
          </a:p>
        </p:txBody>
      </p:sp>
    </p:spTree>
    <p:extLst>
      <p:ext uri="{BB962C8B-B14F-4D97-AF65-F5344CB8AC3E}">
        <p14:creationId xmlns:p14="http://schemas.microsoft.com/office/powerpoint/2010/main" val="156410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33639E-A71F-4036-BBC9-03A38683A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2687698"/>
            <a:ext cx="7568728" cy="313944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01C0B9-B244-4C00-8756-2AA721CAD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840" y="4833"/>
            <a:ext cx="6817360" cy="511302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60D3471-C91C-4626-B8DB-D4E4A552E3BD}"/>
              </a:ext>
            </a:extLst>
          </p:cNvPr>
          <p:cNvSpPr/>
          <p:nvPr/>
        </p:nvSpPr>
        <p:spPr>
          <a:xfrm>
            <a:off x="132080" y="2981960"/>
            <a:ext cx="3423920" cy="447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6724EF-CFBF-43DC-A273-A6129AF74F7E}"/>
              </a:ext>
            </a:extLst>
          </p:cNvPr>
          <p:cNvSpPr/>
          <p:nvPr/>
        </p:nvSpPr>
        <p:spPr>
          <a:xfrm>
            <a:off x="4658124" y="5380098"/>
            <a:ext cx="3423920" cy="447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187C5-77EF-4CC1-A9B4-9CAEC707C9E5}"/>
              </a:ext>
            </a:extLst>
          </p:cNvPr>
          <p:cNvSpPr txBox="1"/>
          <p:nvPr/>
        </p:nvSpPr>
        <p:spPr>
          <a:xfrm>
            <a:off x="304800" y="538480"/>
            <a:ext cx="3251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Upward Mobility Score:  </a:t>
            </a:r>
            <a:r>
              <a:rPr lang="en-US" sz="32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Right-Tail Skewed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8D0B00-DE45-47C6-A35C-2605DCDE7C4A}"/>
              </a:ext>
            </a:extLst>
          </p:cNvPr>
          <p:cNvSpPr txBox="1"/>
          <p:nvPr/>
        </p:nvSpPr>
        <p:spPr>
          <a:xfrm>
            <a:off x="619760" y="6065769"/>
            <a:ext cx="1126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 Some Schools do a much better job at fostering Upward Income Mobility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929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2549-DD72-4D2A-A6BB-F69599F4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111125"/>
            <a:ext cx="10515600" cy="1325563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35FF1-FF05-4176-958F-E30E3C3D5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1155064"/>
            <a:ext cx="11706860" cy="55918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Predict Missing Values for Critically Important Features, derived via Feature Importance, using Regressor Models.  Keep actual values where applicable.</a:t>
            </a:r>
          </a:p>
          <a:p>
            <a:pPr lvl="1"/>
            <a:r>
              <a:rPr lang="en-US" sz="2800" b="1" dirty="0">
                <a:solidFill>
                  <a:srgbClr val="0070C0"/>
                </a:solidFill>
              </a:rPr>
              <a:t>Sticker Price Predicted Values </a:t>
            </a:r>
            <a:r>
              <a:rPr lang="en-US" sz="2800" dirty="0"/>
              <a:t>(KNN using Optimized K=20)</a:t>
            </a:r>
          </a:p>
          <a:p>
            <a:pPr lvl="1"/>
            <a:r>
              <a:rPr lang="en-US" sz="2800" b="1" dirty="0">
                <a:solidFill>
                  <a:srgbClr val="0070C0"/>
                </a:solidFill>
              </a:rPr>
              <a:t>Rejection Rate Predicted Values </a:t>
            </a:r>
            <a:r>
              <a:rPr lang="en-US" sz="2800" dirty="0"/>
              <a:t>(Random Forest w/ Optimized </a:t>
            </a:r>
            <a:r>
              <a:rPr lang="en-US" sz="2800" dirty="0" err="1"/>
              <a:t>n_estimators</a:t>
            </a:r>
            <a:r>
              <a:rPr lang="en-US" sz="2800" dirty="0"/>
              <a:t> = 320)</a:t>
            </a:r>
            <a:endParaRPr lang="en-US" sz="2800" b="1" dirty="0"/>
          </a:p>
          <a:p>
            <a:pPr lvl="0"/>
            <a:r>
              <a:rPr lang="en-US" b="1" dirty="0"/>
              <a:t>Is</a:t>
            </a:r>
            <a:r>
              <a:rPr lang="en-US" b="1" dirty="0">
                <a:solidFill>
                  <a:srgbClr val="0070C0"/>
                </a:solidFill>
              </a:rPr>
              <a:t> “Tech” School </a:t>
            </a:r>
            <a:r>
              <a:rPr lang="en-US" dirty="0">
                <a:sym typeface="Wingdings" panose="05000000000000000000" pitchFamily="2" charset="2"/>
              </a:rPr>
              <a:t>  Does the school have “tech” in the name?</a:t>
            </a:r>
          </a:p>
          <a:p>
            <a:r>
              <a:rPr lang="en-US" b="1" dirty="0">
                <a:solidFill>
                  <a:srgbClr val="0070C0"/>
                </a:solidFill>
              </a:rPr>
              <a:t>Social </a:t>
            </a:r>
            <a:r>
              <a:rPr lang="en-US" b="1" dirty="0" err="1">
                <a:solidFill>
                  <a:srgbClr val="0070C0"/>
                </a:solidFill>
              </a:rPr>
              <a:t>Eliteness</a:t>
            </a:r>
            <a:r>
              <a:rPr lang="en-US" b="1" dirty="0">
                <a:solidFill>
                  <a:srgbClr val="0070C0"/>
                </a:solidFill>
              </a:rPr>
              <a:t> Score </a:t>
            </a:r>
            <a:r>
              <a:rPr lang="en-US" dirty="0">
                <a:sym typeface="Wingdings" panose="05000000000000000000" pitchFamily="2" charset="2"/>
              </a:rPr>
              <a:t> What socioeconomic class does the student come from? As they say,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“sometimes it’s not WHAT you know but WHO you know”</a:t>
            </a:r>
            <a:r>
              <a:rPr lang="en-US" dirty="0">
                <a:sym typeface="Wingdings" panose="05000000000000000000" pitchFamily="2" charset="2"/>
              </a:rPr>
              <a:t>.  </a:t>
            </a:r>
            <a:r>
              <a:rPr lang="en-US" b="1" dirty="0">
                <a:sym typeface="Wingdings" panose="05000000000000000000" pitchFamily="2" charset="2"/>
              </a:rPr>
              <a:t>Calculation:</a:t>
            </a:r>
          </a:p>
          <a:p>
            <a:pPr marL="457200" lvl="1" indent="0">
              <a:buNone/>
            </a:pPr>
            <a:r>
              <a:rPr lang="pt-BR" sz="2800" b="1" dirty="0">
                <a:solidFill>
                  <a:srgbClr val="FF0000"/>
                </a:solidFill>
              </a:rPr>
              <a:t>2*['par_top10pc’] + 1.5*['par_10-20pc'] + 1*['par_q4’]</a:t>
            </a:r>
          </a:p>
          <a:p>
            <a:pPr lvl="1"/>
            <a:r>
              <a:rPr lang="pt-BR" sz="2800" dirty="0"/>
              <a:t>Only takes Parent’s Income demographic into account; top-heavy weighted</a:t>
            </a:r>
            <a:endParaRPr lang="en-US" sz="2800" dirty="0"/>
          </a:p>
          <a:p>
            <a:r>
              <a:rPr lang="en-US" b="1" dirty="0">
                <a:solidFill>
                  <a:srgbClr val="0070C0"/>
                </a:solidFill>
              </a:rPr>
              <a:t>“Bang for the Buck” Score </a:t>
            </a:r>
            <a:r>
              <a:rPr lang="en-US" dirty="0"/>
              <a:t>(output)</a:t>
            </a:r>
            <a:r>
              <a:rPr lang="en-US" dirty="0">
                <a:sym typeface="Wingdings" panose="05000000000000000000" pitchFamily="2" charset="2"/>
              </a:rPr>
              <a:t> “Additional upward mobility unit per $ dollar of tuition spent”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4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D228E4-C093-4DDC-ADF7-E76B40E70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9586"/>
            <a:ext cx="5968366" cy="2847294"/>
          </a:xfrm>
          <a:prstGeom prst="rect">
            <a:avLst/>
          </a:prstGeom>
        </p:spPr>
      </p:pic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8E1216E-B311-44A7-BA91-2762B9DBB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840" y="-10160"/>
            <a:ext cx="6868160" cy="686816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EE2A9CC-7D45-40D7-81AC-CD7CF1BA7FF9}"/>
              </a:ext>
            </a:extLst>
          </p:cNvPr>
          <p:cNvSpPr/>
          <p:nvPr/>
        </p:nvSpPr>
        <p:spPr>
          <a:xfrm>
            <a:off x="0" y="6339840"/>
            <a:ext cx="5628640" cy="5181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AD823A-1A1A-45C1-9199-0A5339D09C88}"/>
              </a:ext>
            </a:extLst>
          </p:cNvPr>
          <p:cNvSpPr txBox="1"/>
          <p:nvPr/>
        </p:nvSpPr>
        <p:spPr>
          <a:xfrm>
            <a:off x="274320" y="1016000"/>
            <a:ext cx="477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Social 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Eliteness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Score:  </a:t>
            </a:r>
            <a:r>
              <a:rPr lang="en-US" sz="32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Strong Correlation with Upward Mobility Score;</a:t>
            </a:r>
          </a:p>
          <a:p>
            <a:r>
              <a:rPr lang="en-US" sz="32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“Environment” Factor</a:t>
            </a:r>
          </a:p>
        </p:txBody>
      </p:sp>
    </p:spTree>
    <p:extLst>
      <p:ext uri="{BB962C8B-B14F-4D97-AF65-F5344CB8AC3E}">
        <p14:creationId xmlns:p14="http://schemas.microsoft.com/office/powerpoint/2010/main" val="69368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1836</Words>
  <Application>Microsoft Office PowerPoint</Application>
  <PresentationFormat>Widescreen</PresentationFormat>
  <Paragraphs>237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Aharoni</vt:lpstr>
      <vt:lpstr>Arial</vt:lpstr>
      <vt:lpstr>Calibri</vt:lpstr>
      <vt:lpstr>Calibri Light</vt:lpstr>
      <vt:lpstr>Dante</vt:lpstr>
      <vt:lpstr>Georgia</vt:lpstr>
      <vt:lpstr>Symbol</vt:lpstr>
      <vt:lpstr>Office Theme</vt:lpstr>
      <vt:lpstr>The Equality of Upward Mobility Project</vt:lpstr>
      <vt:lpstr>Background &amp; Business Objective</vt:lpstr>
      <vt:lpstr>The Dataset</vt:lpstr>
      <vt:lpstr>Data Cleaning</vt:lpstr>
      <vt:lpstr>Use Binary Decision Tree Regressor to Determine Importance of SAT Scores</vt:lpstr>
      <vt:lpstr>Building Y-Variable to Predict</vt:lpstr>
      <vt:lpstr>PowerPoint Presentation</vt:lpstr>
      <vt:lpstr>Feature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Data that could be helpful &amp; insightful </vt:lpstr>
      <vt:lpstr>Conclusions &amp;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Equality of Upward Mobility Project</dc:title>
  <dc:creator>Hans Kullberg</dc:creator>
  <cp:lastModifiedBy>Hans Kullberg</cp:lastModifiedBy>
  <cp:revision>82</cp:revision>
  <dcterms:created xsi:type="dcterms:W3CDTF">2019-05-22T15:42:54Z</dcterms:created>
  <dcterms:modified xsi:type="dcterms:W3CDTF">2019-05-23T18:58:53Z</dcterms:modified>
</cp:coreProperties>
</file>