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slides/slide20.xml" Type="http://schemas.openxmlformats.org/officeDocument/2006/relationships/slide"/><Relationship Id="rId32" Target="slides/slide21.xml" Type="http://schemas.openxmlformats.org/officeDocument/2006/relationships/slide"/><Relationship Id="rId33" Target="slides/slide22.xml" Type="http://schemas.openxmlformats.org/officeDocument/2006/relationships/slide"/><Relationship Id="rId34" Target="slides/slide23.xml" Type="http://schemas.openxmlformats.org/officeDocument/2006/relationships/slide"/><Relationship Id="rId35" Target="slides/slide24.xml" Type="http://schemas.openxmlformats.org/officeDocument/2006/relationships/slide"/><Relationship Id="rId36" Target="slides/slide25.xml" Type="http://schemas.openxmlformats.org/officeDocument/2006/relationships/slide"/><Relationship Id="rId37" Target="slides/slide2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Relationship Id="rId8" Target="../media/image33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Relationship Id="rId7" Target="../media/image39.png" Type="http://schemas.openxmlformats.org/officeDocument/2006/relationships/image"/><Relationship Id="rId8" Target="../media/image40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45.png" Type="http://schemas.openxmlformats.org/officeDocument/2006/relationships/image"/><Relationship Id="rId6" Target="../media/image46.png" Type="http://schemas.openxmlformats.org/officeDocument/2006/relationships/image"/><Relationship Id="rId7" Target="../media/image47.pn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48.png" Type="http://schemas.openxmlformats.org/officeDocument/2006/relationships/image"/><Relationship Id="rId6" Target="../media/image49.pn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0.png" Type="http://schemas.openxmlformats.org/officeDocument/2006/relationships/image"/><Relationship Id="rId6" Target="../media/image51.png" Type="http://schemas.openxmlformats.org/officeDocument/2006/relationships/image"/><Relationship Id="rId7" Target="../media/image52.pn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54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7.jpeg" Type="http://schemas.openxmlformats.org/officeDocument/2006/relationships/image"/><Relationship Id="rId6" Target="../media/VAFm82euWRY.mp4" Type="http://schemas.openxmlformats.org/officeDocument/2006/relationships/video"/><Relationship Id="rId7" Target="../media/VAFm82euWRY.mp4" Type="http://schemas.microsoft.com/office/2007/relationships/media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76162" y="1648849"/>
            <a:ext cx="9935677" cy="6989302"/>
          </a:xfrm>
          <a:custGeom>
            <a:avLst/>
            <a:gdLst/>
            <a:ahLst/>
            <a:cxnLst/>
            <a:rect r="r" b="b" t="t" l="l"/>
            <a:pathLst>
              <a:path h="6989302" w="9935677">
                <a:moveTo>
                  <a:pt x="0" y="0"/>
                </a:moveTo>
                <a:lnTo>
                  <a:pt x="9935676" y="0"/>
                </a:lnTo>
                <a:lnTo>
                  <a:pt x="9935676" y="6989302"/>
                </a:lnTo>
                <a:lnTo>
                  <a:pt x="0" y="698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2324" r="0" b="-1059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353620"/>
            <a:ext cx="11943666" cy="920536"/>
          </a:xfrm>
          <a:custGeom>
            <a:avLst/>
            <a:gdLst/>
            <a:ahLst/>
            <a:cxnLst/>
            <a:rect r="r" b="b" t="t" l="l"/>
            <a:pathLst>
              <a:path h="920536" w="11943666">
                <a:moveTo>
                  <a:pt x="0" y="0"/>
                </a:moveTo>
                <a:lnTo>
                  <a:pt x="11943666" y="0"/>
                </a:lnTo>
                <a:lnTo>
                  <a:pt x="11943666" y="920536"/>
                </a:lnTo>
                <a:lnTo>
                  <a:pt x="0" y="92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5417156"/>
            <a:ext cx="11943666" cy="874471"/>
          </a:xfrm>
          <a:custGeom>
            <a:avLst/>
            <a:gdLst/>
            <a:ahLst/>
            <a:cxnLst/>
            <a:rect r="r" b="b" t="t" l="l"/>
            <a:pathLst>
              <a:path h="874471" w="11943666">
                <a:moveTo>
                  <a:pt x="0" y="0"/>
                </a:moveTo>
                <a:lnTo>
                  <a:pt x="11943666" y="0"/>
                </a:lnTo>
                <a:lnTo>
                  <a:pt x="11943666" y="874471"/>
                </a:lnTo>
                <a:lnTo>
                  <a:pt x="0" y="8744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20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805408" y="169792"/>
            <a:ext cx="5509974" cy="100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COMO ESTAVA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31050" y="1107689"/>
            <a:ext cx="2858691" cy="82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  <a:spcBef>
                <a:spcPct val="0"/>
              </a:spcBef>
            </a:pPr>
            <a:r>
              <a:rPr lang="en-US" sz="4917">
                <a:solidFill>
                  <a:srgbClr val="FFFFFF"/>
                </a:solidFill>
                <a:latin typeface="Open Sans Extra Bold"/>
              </a:rPr>
              <a:t>HEADERS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698115"/>
            <a:ext cx="11943666" cy="655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4"/>
              </a:lnSpc>
              <a:spcBef>
                <a:spcPct val="0"/>
              </a:spcBef>
            </a:pPr>
            <a:r>
              <a:rPr lang="en-US" sz="3817">
                <a:solidFill>
                  <a:srgbClr val="FFFFFF"/>
                </a:solidFill>
                <a:latin typeface="Open Sans Extra Bold"/>
              </a:rPr>
              <a:t>USUARIO DESLOGADO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759931"/>
            <a:ext cx="11943666" cy="655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4"/>
              </a:lnSpc>
              <a:spcBef>
                <a:spcPct val="0"/>
              </a:spcBef>
            </a:pPr>
            <a:r>
              <a:rPr lang="en-US" sz="3817">
                <a:solidFill>
                  <a:srgbClr val="FFFFFF"/>
                </a:solidFill>
                <a:latin typeface="Open Sans Extra Bold"/>
              </a:rPr>
              <a:t>USUARIO LOGADO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518168"/>
            <a:ext cx="15952815" cy="240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61"/>
              </a:lnSpc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A parte mais complicada do header já estava pronto, porem contava com certos "problemas"</a:t>
            </a:r>
          </a:p>
          <a:p>
            <a:pPr>
              <a:lnSpc>
                <a:spcPts val="4861"/>
              </a:lnSpc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 "Produto" era listado como uma pagina estatica</a:t>
            </a:r>
          </a:p>
          <a:p>
            <a:pPr>
              <a:lnSpc>
                <a:spcPts val="4861"/>
              </a:lnSpc>
              <a:spcBef>
                <a:spcPct val="0"/>
              </a:spcBef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 Não havia diferença entre usuario comum e usuario admin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08/24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7267" y="3372670"/>
            <a:ext cx="12414001" cy="876001"/>
          </a:xfrm>
          <a:custGeom>
            <a:avLst/>
            <a:gdLst/>
            <a:ahLst/>
            <a:cxnLst/>
            <a:rect r="r" b="b" t="t" l="l"/>
            <a:pathLst>
              <a:path h="876001" w="12414001">
                <a:moveTo>
                  <a:pt x="0" y="0"/>
                </a:moveTo>
                <a:lnTo>
                  <a:pt x="12414000" y="0"/>
                </a:lnTo>
                <a:lnTo>
                  <a:pt x="12414000" y="876000"/>
                </a:lnTo>
                <a:lnTo>
                  <a:pt x="0" y="876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617" r="0" b="-161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47267" y="7817064"/>
            <a:ext cx="12414001" cy="655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4"/>
              </a:lnSpc>
              <a:spcBef>
                <a:spcPct val="0"/>
              </a:spcBef>
            </a:pPr>
            <a:r>
              <a:rPr lang="en-US" sz="3817">
                <a:solidFill>
                  <a:srgbClr val="FFFFFF"/>
                </a:solidFill>
                <a:latin typeface="Open Sans Extra Bold"/>
              </a:rPr>
              <a:t>USUARIO ADMIN LOGADO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47267" y="8472569"/>
            <a:ext cx="12441244" cy="1126451"/>
          </a:xfrm>
          <a:custGeom>
            <a:avLst/>
            <a:gdLst/>
            <a:ahLst/>
            <a:cxnLst/>
            <a:rect r="r" b="b" t="t" l="l"/>
            <a:pathLst>
              <a:path h="1126451" w="12441244">
                <a:moveTo>
                  <a:pt x="0" y="0"/>
                </a:moveTo>
                <a:lnTo>
                  <a:pt x="12441243" y="0"/>
                </a:lnTo>
                <a:lnTo>
                  <a:pt x="12441243" y="1126451"/>
                </a:lnTo>
                <a:lnTo>
                  <a:pt x="0" y="11264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6198334"/>
            <a:ext cx="12332567" cy="887796"/>
          </a:xfrm>
          <a:custGeom>
            <a:avLst/>
            <a:gdLst/>
            <a:ahLst/>
            <a:cxnLst/>
            <a:rect r="r" b="b" t="t" l="l"/>
            <a:pathLst>
              <a:path h="887796" w="12332567">
                <a:moveTo>
                  <a:pt x="0" y="0"/>
                </a:moveTo>
                <a:lnTo>
                  <a:pt x="12332567" y="0"/>
                </a:lnTo>
                <a:lnTo>
                  <a:pt x="12332567" y="887797"/>
                </a:lnTo>
                <a:lnTo>
                  <a:pt x="0" y="8877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829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095801" y="169792"/>
            <a:ext cx="4929188" cy="100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COMO FICOU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31050" y="1107689"/>
            <a:ext cx="2858691" cy="82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  <a:spcBef>
                <a:spcPct val="0"/>
              </a:spcBef>
            </a:pPr>
            <a:r>
              <a:rPr lang="en-US" sz="4917">
                <a:solidFill>
                  <a:srgbClr val="FFFFFF"/>
                </a:solidFill>
                <a:latin typeface="Open Sans Extra Bold"/>
              </a:rPr>
              <a:t>HEADERS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7267" y="2717165"/>
            <a:ext cx="12414001" cy="655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4"/>
              </a:lnSpc>
              <a:spcBef>
                <a:spcPct val="0"/>
              </a:spcBef>
            </a:pPr>
            <a:r>
              <a:rPr lang="en-US" sz="3817">
                <a:solidFill>
                  <a:srgbClr val="FFFFFF"/>
                </a:solidFill>
                <a:latin typeface="Open Sans Extra Bold"/>
              </a:rPr>
              <a:t>USUARIO DESLOGADO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7267" y="5447356"/>
            <a:ext cx="12414001" cy="655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4"/>
              </a:lnSpc>
              <a:spcBef>
                <a:spcPct val="0"/>
              </a:spcBef>
            </a:pPr>
            <a:r>
              <a:rPr lang="en-US" sz="3817">
                <a:solidFill>
                  <a:srgbClr val="FFFFFF"/>
                </a:solidFill>
                <a:latin typeface="Open Sans Extra Bold"/>
              </a:rPr>
              <a:t>USUARIO LOGADO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25027" y="3325045"/>
            <a:ext cx="3907085" cy="4928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4"/>
              </a:lnSpc>
            </a:pPr>
            <a:r>
              <a:rPr lang="en-US" sz="2831">
                <a:solidFill>
                  <a:srgbClr val="FFFFFF"/>
                </a:solidFill>
                <a:latin typeface="Open Sans Extra Bold"/>
              </a:rPr>
              <a:t>. Adicionado diferenciação entre usuarios</a:t>
            </a:r>
          </a:p>
          <a:p>
            <a:pPr>
              <a:lnSpc>
                <a:spcPts val="3964"/>
              </a:lnSpc>
            </a:pPr>
            <a:r>
              <a:rPr lang="en-US" sz="2831">
                <a:solidFill>
                  <a:srgbClr val="FFFFFF"/>
                </a:solidFill>
                <a:latin typeface="Open Sans Extra Bold"/>
              </a:rPr>
              <a:t>. Adicionado carrinho de compras para usuarios logados</a:t>
            </a:r>
          </a:p>
          <a:p>
            <a:pPr>
              <a:lnSpc>
                <a:spcPts val="3964"/>
              </a:lnSpc>
              <a:spcBef>
                <a:spcPct val="0"/>
              </a:spcBef>
            </a:pPr>
            <a:r>
              <a:rPr lang="en-US" sz="2831">
                <a:solidFill>
                  <a:srgbClr val="FFFFFF"/>
                </a:solidFill>
                <a:latin typeface="Open Sans Extra Bold"/>
              </a:rPr>
              <a:t>. Usuarios adm podem adicionar produtos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09/24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686328"/>
            <a:ext cx="10224532" cy="5155226"/>
          </a:xfrm>
          <a:custGeom>
            <a:avLst/>
            <a:gdLst/>
            <a:ahLst/>
            <a:cxnLst/>
            <a:rect r="r" b="b" t="t" l="l"/>
            <a:pathLst>
              <a:path h="5155226" w="10224532">
                <a:moveTo>
                  <a:pt x="0" y="0"/>
                </a:moveTo>
                <a:lnTo>
                  <a:pt x="10224532" y="0"/>
                </a:lnTo>
                <a:lnTo>
                  <a:pt x="10224532" y="5155227"/>
                </a:lnTo>
                <a:lnTo>
                  <a:pt x="0" y="51552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05408" y="169792"/>
            <a:ext cx="5509974" cy="100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COMO ESTAVA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21649" y="1107689"/>
            <a:ext cx="2077492" cy="82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  <a:spcBef>
                <a:spcPct val="0"/>
              </a:spcBef>
            </a:pPr>
            <a:r>
              <a:rPr lang="en-US" sz="4917">
                <a:solidFill>
                  <a:srgbClr val="FFFFFF"/>
                </a:solidFill>
                <a:latin typeface="Open Sans Extra Bold"/>
              </a:rPr>
              <a:t>PERFIL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60395" y="3911255"/>
            <a:ext cx="6668856" cy="240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61"/>
              </a:lnSpc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 Estático</a:t>
            </a:r>
          </a:p>
          <a:p>
            <a:pPr>
              <a:lnSpc>
                <a:spcPts val="4861"/>
              </a:lnSpc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 Não alterava com usuario logado</a:t>
            </a:r>
          </a:p>
          <a:p>
            <a:pPr>
              <a:lnSpc>
                <a:spcPts val="4861"/>
              </a:lnSpc>
              <a:spcBef>
                <a:spcPct val="0"/>
              </a:spcBef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 Apenas para demonstração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10/24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2925" y="2859860"/>
            <a:ext cx="8582877" cy="6297976"/>
          </a:xfrm>
          <a:custGeom>
            <a:avLst/>
            <a:gdLst/>
            <a:ahLst/>
            <a:cxnLst/>
            <a:rect r="r" b="b" t="t" l="l"/>
            <a:pathLst>
              <a:path h="6297976" w="8582877">
                <a:moveTo>
                  <a:pt x="0" y="0"/>
                </a:moveTo>
                <a:lnTo>
                  <a:pt x="8582876" y="0"/>
                </a:lnTo>
                <a:lnTo>
                  <a:pt x="8582876" y="6297976"/>
                </a:lnTo>
                <a:lnTo>
                  <a:pt x="0" y="62979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095801" y="169792"/>
            <a:ext cx="4929188" cy="100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COMO FICOU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21649" y="1107689"/>
            <a:ext cx="2077492" cy="82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  <a:spcBef>
                <a:spcPct val="0"/>
              </a:spcBef>
            </a:pPr>
            <a:r>
              <a:rPr lang="en-US" sz="4917">
                <a:solidFill>
                  <a:srgbClr val="FFFFFF"/>
                </a:solidFill>
                <a:latin typeface="Open Sans Extra Bold"/>
              </a:rPr>
              <a:t>PERFIL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93733" y="2956304"/>
            <a:ext cx="7415305" cy="423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61"/>
              </a:lnSpc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 Perfil agora atualiza dependendo do usuario conectado</a:t>
            </a:r>
          </a:p>
          <a:p>
            <a:pPr>
              <a:lnSpc>
                <a:spcPts val="4861"/>
              </a:lnSpc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 Adicionado um botao para editar informações cadastradas</a:t>
            </a:r>
          </a:p>
          <a:p>
            <a:pPr>
              <a:lnSpc>
                <a:spcPts val="4861"/>
              </a:lnSpc>
              <a:spcBef>
                <a:spcPct val="0"/>
              </a:spcBef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 Ainda estático em relação a conteúdos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11/24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91619" y="77295"/>
            <a:ext cx="3737553" cy="3494651"/>
          </a:xfrm>
          <a:custGeom>
            <a:avLst/>
            <a:gdLst/>
            <a:ahLst/>
            <a:cxnLst/>
            <a:rect r="r" b="b" t="t" l="l"/>
            <a:pathLst>
              <a:path h="3494651" w="3737553">
                <a:moveTo>
                  <a:pt x="0" y="0"/>
                </a:moveTo>
                <a:lnTo>
                  <a:pt x="3737552" y="0"/>
                </a:lnTo>
                <a:lnTo>
                  <a:pt x="3737552" y="3494651"/>
                </a:lnTo>
                <a:lnTo>
                  <a:pt x="0" y="3494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12/24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24227" y="4629692"/>
            <a:ext cx="8039546" cy="2618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24"/>
              </a:lnSpc>
            </a:pPr>
            <a:r>
              <a:rPr lang="en-US" sz="7517">
                <a:solidFill>
                  <a:srgbClr val="FFFFFF"/>
                </a:solidFill>
                <a:latin typeface="Open Sans Extra Bold"/>
              </a:rPr>
              <a:t>CRUDS CRIADOS </a:t>
            </a:r>
          </a:p>
          <a:p>
            <a:pPr algn="ctr">
              <a:lnSpc>
                <a:spcPts val="10524"/>
              </a:lnSpc>
              <a:spcBef>
                <a:spcPct val="0"/>
              </a:spcBef>
            </a:pPr>
            <a:r>
              <a:rPr lang="en-US" sz="7517">
                <a:solidFill>
                  <a:srgbClr val="FFFFFF"/>
                </a:solidFill>
                <a:latin typeface="Open Sans Extra Bold"/>
              </a:rPr>
              <a:t>EM DETALHE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8778" y="3970693"/>
            <a:ext cx="5721918" cy="5065101"/>
          </a:xfrm>
          <a:custGeom>
            <a:avLst/>
            <a:gdLst/>
            <a:ahLst/>
            <a:cxnLst/>
            <a:rect r="r" b="b" t="t" l="l"/>
            <a:pathLst>
              <a:path h="5065101" w="5721918">
                <a:moveTo>
                  <a:pt x="0" y="0"/>
                </a:moveTo>
                <a:lnTo>
                  <a:pt x="5721918" y="0"/>
                </a:lnTo>
                <a:lnTo>
                  <a:pt x="5721918" y="5065101"/>
                </a:lnTo>
                <a:lnTo>
                  <a:pt x="0" y="50651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669" t="-5884" r="-3287" b="-365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57016" y="4008333"/>
            <a:ext cx="5990569" cy="1959001"/>
          </a:xfrm>
          <a:custGeom>
            <a:avLst/>
            <a:gdLst/>
            <a:ahLst/>
            <a:cxnLst/>
            <a:rect r="r" b="b" t="t" l="l"/>
            <a:pathLst>
              <a:path h="1959001" w="5990569">
                <a:moveTo>
                  <a:pt x="0" y="0"/>
                </a:moveTo>
                <a:lnTo>
                  <a:pt x="5990569" y="0"/>
                </a:lnTo>
                <a:lnTo>
                  <a:pt x="5990569" y="1959001"/>
                </a:lnTo>
                <a:lnTo>
                  <a:pt x="0" y="19590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857016" y="6319759"/>
            <a:ext cx="8915072" cy="3327802"/>
          </a:xfrm>
          <a:custGeom>
            <a:avLst/>
            <a:gdLst/>
            <a:ahLst/>
            <a:cxnLst/>
            <a:rect r="r" b="b" t="t" l="l"/>
            <a:pathLst>
              <a:path h="3327802" w="8915072">
                <a:moveTo>
                  <a:pt x="0" y="0"/>
                </a:moveTo>
                <a:lnTo>
                  <a:pt x="8915072" y="0"/>
                </a:lnTo>
                <a:lnTo>
                  <a:pt x="8915072" y="3327802"/>
                </a:lnTo>
                <a:lnTo>
                  <a:pt x="0" y="33278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57016" y="169792"/>
            <a:ext cx="11249555" cy="2046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CADASTROS E REGISTROS CRIADOS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286" y="2468981"/>
            <a:ext cx="9155862" cy="863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20"/>
              </a:lnSpc>
            </a:pPr>
            <a:r>
              <a:rPr lang="en-US" sz="5014">
                <a:solidFill>
                  <a:srgbClr val="FFFFFF"/>
                </a:solidFill>
                <a:latin typeface="Open Sans Extra Bold"/>
              </a:rPr>
              <a:t>1.CADASTRO DE USUÁRIOS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20515" y="3284893"/>
            <a:ext cx="6034164" cy="1960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6"/>
              </a:lnSpc>
            </a:pPr>
            <a:r>
              <a:rPr lang="en-US" sz="2825">
                <a:solidFill>
                  <a:srgbClr val="FFFFFF"/>
                </a:solidFill>
                <a:latin typeface="Open Sans Extra Bold"/>
              </a:rPr>
              <a:t>. Adiciona usuarios ao db.json</a:t>
            </a:r>
          </a:p>
          <a:p>
            <a:pPr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FFFFFF"/>
                </a:solidFill>
                <a:latin typeface="Open Sans Extra Bold"/>
              </a:rPr>
              <a:t>. Usuarios com nome terminado em #123admin123 sao adicionados como admin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13/24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57016" y="2573756"/>
            <a:ext cx="5438307" cy="4175383"/>
          </a:xfrm>
          <a:custGeom>
            <a:avLst/>
            <a:gdLst/>
            <a:ahLst/>
            <a:cxnLst/>
            <a:rect r="r" b="b" t="t" l="l"/>
            <a:pathLst>
              <a:path h="4175383" w="5438307">
                <a:moveTo>
                  <a:pt x="0" y="0"/>
                </a:moveTo>
                <a:lnTo>
                  <a:pt x="5438307" y="0"/>
                </a:lnTo>
                <a:lnTo>
                  <a:pt x="5438307" y="4175383"/>
                </a:lnTo>
                <a:lnTo>
                  <a:pt x="0" y="41753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7241113"/>
            <a:ext cx="8115300" cy="2327182"/>
          </a:xfrm>
          <a:custGeom>
            <a:avLst/>
            <a:gdLst/>
            <a:ahLst/>
            <a:cxnLst/>
            <a:rect r="r" b="b" t="t" l="l"/>
            <a:pathLst>
              <a:path h="2327182" w="8115300">
                <a:moveTo>
                  <a:pt x="0" y="0"/>
                </a:moveTo>
                <a:lnTo>
                  <a:pt x="8115300" y="0"/>
                </a:lnTo>
                <a:lnTo>
                  <a:pt x="8115300" y="2327182"/>
                </a:lnTo>
                <a:lnTo>
                  <a:pt x="0" y="23271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8442" y="3970391"/>
            <a:ext cx="5462053" cy="1989490"/>
          </a:xfrm>
          <a:custGeom>
            <a:avLst/>
            <a:gdLst/>
            <a:ahLst/>
            <a:cxnLst/>
            <a:rect r="r" b="b" t="t" l="l"/>
            <a:pathLst>
              <a:path h="1989490" w="5462053">
                <a:moveTo>
                  <a:pt x="0" y="0"/>
                </a:moveTo>
                <a:lnTo>
                  <a:pt x="5462054" y="0"/>
                </a:lnTo>
                <a:lnTo>
                  <a:pt x="5462054" y="1989490"/>
                </a:lnTo>
                <a:lnTo>
                  <a:pt x="0" y="19894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57016" y="169792"/>
            <a:ext cx="11249555" cy="2046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CADASTROS E REGISTROS CRIADOS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286" y="2468981"/>
            <a:ext cx="9155862" cy="863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20"/>
              </a:lnSpc>
            </a:pPr>
            <a:r>
              <a:rPr lang="en-US" sz="5014">
                <a:solidFill>
                  <a:srgbClr val="FFFFFF"/>
                </a:solidFill>
                <a:latin typeface="Open Sans Extra Bold"/>
              </a:rPr>
              <a:t>2.EDITAR PERFIL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84413" y="6888614"/>
            <a:ext cx="6034164" cy="245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6"/>
              </a:lnSpc>
            </a:pPr>
            <a:r>
              <a:rPr lang="en-US" sz="2825">
                <a:solidFill>
                  <a:srgbClr val="FFFFFF"/>
                </a:solidFill>
                <a:latin typeface="Open Sans Extra Bold"/>
              </a:rPr>
              <a:t>. CSS Padronizado com os outros cadastros/ login</a:t>
            </a:r>
          </a:p>
          <a:p>
            <a:pPr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FFFFFF"/>
                </a:solidFill>
                <a:latin typeface="Open Sans Extra Bold"/>
              </a:rPr>
              <a:t>. Informação de id e admin mantidas e impossivel de modificar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14/24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1584" y="3694166"/>
            <a:ext cx="5449457" cy="1985026"/>
          </a:xfrm>
          <a:custGeom>
            <a:avLst/>
            <a:gdLst/>
            <a:ahLst/>
            <a:cxnLst/>
            <a:rect r="r" b="b" t="t" l="l"/>
            <a:pathLst>
              <a:path h="1985026" w="5449457">
                <a:moveTo>
                  <a:pt x="0" y="0"/>
                </a:moveTo>
                <a:lnTo>
                  <a:pt x="5449457" y="0"/>
                </a:lnTo>
                <a:lnTo>
                  <a:pt x="5449457" y="1985026"/>
                </a:lnTo>
                <a:lnTo>
                  <a:pt x="0" y="19850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14265" y="3694166"/>
            <a:ext cx="5192806" cy="5659299"/>
          </a:xfrm>
          <a:custGeom>
            <a:avLst/>
            <a:gdLst/>
            <a:ahLst/>
            <a:cxnLst/>
            <a:rect r="r" b="b" t="t" l="l"/>
            <a:pathLst>
              <a:path h="5659299" w="5192806">
                <a:moveTo>
                  <a:pt x="0" y="0"/>
                </a:moveTo>
                <a:lnTo>
                  <a:pt x="5192806" y="0"/>
                </a:lnTo>
                <a:lnTo>
                  <a:pt x="5192806" y="5659299"/>
                </a:lnTo>
                <a:lnTo>
                  <a:pt x="0" y="56592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16822" y="8538306"/>
            <a:ext cx="4448437" cy="1630317"/>
          </a:xfrm>
          <a:custGeom>
            <a:avLst/>
            <a:gdLst/>
            <a:ahLst/>
            <a:cxnLst/>
            <a:rect r="r" b="b" t="t" l="l"/>
            <a:pathLst>
              <a:path h="1630317" w="4448437">
                <a:moveTo>
                  <a:pt x="0" y="0"/>
                </a:moveTo>
                <a:lnTo>
                  <a:pt x="4448438" y="0"/>
                </a:lnTo>
                <a:lnTo>
                  <a:pt x="4448438" y="1630318"/>
                </a:lnTo>
                <a:lnTo>
                  <a:pt x="0" y="16303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1584" y="5451473"/>
            <a:ext cx="3319731" cy="4278764"/>
          </a:xfrm>
          <a:custGeom>
            <a:avLst/>
            <a:gdLst/>
            <a:ahLst/>
            <a:cxnLst/>
            <a:rect r="r" b="b" t="t" l="l"/>
            <a:pathLst>
              <a:path h="4278764" w="3319731">
                <a:moveTo>
                  <a:pt x="0" y="0"/>
                </a:moveTo>
                <a:lnTo>
                  <a:pt x="3319730" y="0"/>
                </a:lnTo>
                <a:lnTo>
                  <a:pt x="3319730" y="4278764"/>
                </a:lnTo>
                <a:lnTo>
                  <a:pt x="0" y="42787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57016" y="169792"/>
            <a:ext cx="11249555" cy="2046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CADASTROS E REGISTROS CRIADOS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3286" y="2468981"/>
            <a:ext cx="9155862" cy="863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20"/>
              </a:lnSpc>
            </a:pPr>
            <a:r>
              <a:rPr lang="en-US" sz="5014">
                <a:solidFill>
                  <a:srgbClr val="FFFFFF"/>
                </a:solidFill>
                <a:latin typeface="Open Sans Extra Bold"/>
              </a:rPr>
              <a:t>3.ADICIONAR PRODUTO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78546" y="3646541"/>
            <a:ext cx="6034164" cy="394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6"/>
              </a:lnSpc>
            </a:pPr>
            <a:r>
              <a:rPr lang="en-US" sz="2825">
                <a:solidFill>
                  <a:srgbClr val="FFFFFF"/>
                </a:solidFill>
                <a:latin typeface="Open Sans Extra Bold"/>
              </a:rPr>
              <a:t>. Acessivel apenas para admins</a:t>
            </a:r>
          </a:p>
          <a:p>
            <a:pPr>
              <a:lnSpc>
                <a:spcPts val="3956"/>
              </a:lnSpc>
            </a:pPr>
            <a:r>
              <a:rPr lang="en-US" sz="2825">
                <a:solidFill>
                  <a:srgbClr val="FFFFFF"/>
                </a:solidFill>
                <a:latin typeface="Open Sans Extra Bold"/>
              </a:rPr>
              <a:t>. CSS Padronizado com os outros cadastros/ login</a:t>
            </a:r>
          </a:p>
          <a:p>
            <a:pPr>
              <a:lnSpc>
                <a:spcPts val="3956"/>
              </a:lnSpc>
            </a:pPr>
            <a:r>
              <a:rPr lang="en-US" sz="2825">
                <a:solidFill>
                  <a:srgbClr val="FFFFFF"/>
                </a:solidFill>
                <a:latin typeface="Open Sans Extra Bold"/>
              </a:rPr>
              <a:t>. Produto salvo no db.json/products</a:t>
            </a:r>
          </a:p>
          <a:p>
            <a:pPr>
              <a:lnSpc>
                <a:spcPts val="3956"/>
              </a:lnSpc>
            </a:pPr>
            <a:r>
              <a:rPr lang="en-US" sz="2825">
                <a:solidFill>
                  <a:srgbClr val="FFFFFF"/>
                </a:solidFill>
                <a:latin typeface="Open Sans Extra Bold"/>
              </a:rPr>
              <a:t>. Automaticamente adicionado no home</a:t>
            </a:r>
          </a:p>
          <a:p>
            <a:pPr>
              <a:lnSpc>
                <a:spcPts val="3956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15/24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6551" y="3663272"/>
            <a:ext cx="10010679" cy="2960457"/>
          </a:xfrm>
          <a:custGeom>
            <a:avLst/>
            <a:gdLst/>
            <a:ahLst/>
            <a:cxnLst/>
            <a:rect r="r" b="b" t="t" l="l"/>
            <a:pathLst>
              <a:path h="2960457" w="10010679">
                <a:moveTo>
                  <a:pt x="0" y="0"/>
                </a:moveTo>
                <a:lnTo>
                  <a:pt x="10010679" y="0"/>
                </a:lnTo>
                <a:lnTo>
                  <a:pt x="10010679" y="2960456"/>
                </a:lnTo>
                <a:lnTo>
                  <a:pt x="0" y="29604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31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6551" y="6460443"/>
            <a:ext cx="3727424" cy="3242386"/>
          </a:xfrm>
          <a:custGeom>
            <a:avLst/>
            <a:gdLst/>
            <a:ahLst/>
            <a:cxnLst/>
            <a:rect r="r" b="b" t="t" l="l"/>
            <a:pathLst>
              <a:path h="3242386" w="3727424">
                <a:moveTo>
                  <a:pt x="0" y="0"/>
                </a:moveTo>
                <a:lnTo>
                  <a:pt x="3727424" y="0"/>
                </a:lnTo>
                <a:lnTo>
                  <a:pt x="3727424" y="3242385"/>
                </a:lnTo>
                <a:lnTo>
                  <a:pt x="0" y="32423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271" t="0" r="0" b="-2324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93458" y="6623728"/>
            <a:ext cx="5127115" cy="3523628"/>
          </a:xfrm>
          <a:custGeom>
            <a:avLst/>
            <a:gdLst/>
            <a:ahLst/>
            <a:cxnLst/>
            <a:rect r="r" b="b" t="t" l="l"/>
            <a:pathLst>
              <a:path h="3523628" w="5127115">
                <a:moveTo>
                  <a:pt x="0" y="0"/>
                </a:moveTo>
                <a:lnTo>
                  <a:pt x="5127115" y="0"/>
                </a:lnTo>
                <a:lnTo>
                  <a:pt x="5127115" y="3523629"/>
                </a:lnTo>
                <a:lnTo>
                  <a:pt x="0" y="35236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19148" y="8081636"/>
            <a:ext cx="2029865" cy="1241281"/>
          </a:xfrm>
          <a:custGeom>
            <a:avLst/>
            <a:gdLst/>
            <a:ahLst/>
            <a:cxnLst/>
            <a:rect r="r" b="b" t="t" l="l"/>
            <a:pathLst>
              <a:path h="1241281" w="2029865">
                <a:moveTo>
                  <a:pt x="0" y="0"/>
                </a:moveTo>
                <a:lnTo>
                  <a:pt x="2029864" y="0"/>
                </a:lnTo>
                <a:lnTo>
                  <a:pt x="2029864" y="1241281"/>
                </a:lnTo>
                <a:lnTo>
                  <a:pt x="0" y="12412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166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57016" y="169792"/>
            <a:ext cx="11249555" cy="2046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CADASTROS E REGISTROS CRIADOS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3286" y="2468981"/>
            <a:ext cx="9155862" cy="863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20"/>
              </a:lnSpc>
            </a:pPr>
            <a:r>
              <a:rPr lang="en-US" sz="5014">
                <a:solidFill>
                  <a:srgbClr val="FFFFFF"/>
                </a:solidFill>
                <a:latin typeface="Open Sans Extra Bold"/>
              </a:rPr>
              <a:t>4.ADICIONAR NO CARRINHO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42209" y="3615647"/>
            <a:ext cx="6034164" cy="245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6"/>
              </a:lnSpc>
            </a:pPr>
            <a:r>
              <a:rPr lang="en-US" sz="2825">
                <a:solidFill>
                  <a:srgbClr val="FFFFFF"/>
                </a:solidFill>
                <a:latin typeface="Open Sans Extra Bold"/>
              </a:rPr>
              <a:t>. Função presente na home</a:t>
            </a:r>
          </a:p>
          <a:p>
            <a:pPr>
              <a:lnSpc>
                <a:spcPts val="3956"/>
              </a:lnSpc>
            </a:pPr>
            <a:r>
              <a:rPr lang="en-US" sz="2825">
                <a:solidFill>
                  <a:srgbClr val="FFFFFF"/>
                </a:solidFill>
                <a:latin typeface="Open Sans Extra Bold"/>
              </a:rPr>
              <a:t>. Apresenta um toast quando realizada</a:t>
            </a:r>
          </a:p>
          <a:p>
            <a:pPr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FFFFFF"/>
                </a:solidFill>
                <a:latin typeface="Open Sans Extra Bold"/>
              </a:rPr>
              <a:t>. Carrinho de compras é atualizado e calcula o valor total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16/24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3286" y="3500801"/>
            <a:ext cx="5562912" cy="5757499"/>
          </a:xfrm>
          <a:custGeom>
            <a:avLst/>
            <a:gdLst/>
            <a:ahLst/>
            <a:cxnLst/>
            <a:rect r="r" b="b" t="t" l="l"/>
            <a:pathLst>
              <a:path h="5757499" w="5562912">
                <a:moveTo>
                  <a:pt x="0" y="0"/>
                </a:moveTo>
                <a:lnTo>
                  <a:pt x="5562912" y="0"/>
                </a:lnTo>
                <a:lnTo>
                  <a:pt x="5562912" y="5757499"/>
                </a:lnTo>
                <a:lnTo>
                  <a:pt x="0" y="57574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89321" y="2573756"/>
            <a:ext cx="4876005" cy="3545143"/>
          </a:xfrm>
          <a:custGeom>
            <a:avLst/>
            <a:gdLst/>
            <a:ahLst/>
            <a:cxnLst/>
            <a:rect r="r" b="b" t="t" l="l"/>
            <a:pathLst>
              <a:path h="3545143" w="4876005">
                <a:moveTo>
                  <a:pt x="0" y="0"/>
                </a:moveTo>
                <a:lnTo>
                  <a:pt x="4876005" y="0"/>
                </a:lnTo>
                <a:lnTo>
                  <a:pt x="4876005" y="3545143"/>
                </a:lnTo>
                <a:lnTo>
                  <a:pt x="0" y="35451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40930" y="6118899"/>
            <a:ext cx="5356140" cy="4028458"/>
          </a:xfrm>
          <a:custGeom>
            <a:avLst/>
            <a:gdLst/>
            <a:ahLst/>
            <a:cxnLst/>
            <a:rect r="r" b="b" t="t" l="l"/>
            <a:pathLst>
              <a:path h="4028458" w="5356140">
                <a:moveTo>
                  <a:pt x="0" y="0"/>
                </a:moveTo>
                <a:lnTo>
                  <a:pt x="5356140" y="0"/>
                </a:lnTo>
                <a:lnTo>
                  <a:pt x="5356140" y="4028458"/>
                </a:lnTo>
                <a:lnTo>
                  <a:pt x="0" y="40284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337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57016" y="169792"/>
            <a:ext cx="11249555" cy="2046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CADASTROS E REGISTROS CRIADOS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286" y="2468981"/>
            <a:ext cx="9733785" cy="863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20"/>
              </a:lnSpc>
            </a:pPr>
            <a:r>
              <a:rPr lang="en-US" sz="5014">
                <a:solidFill>
                  <a:srgbClr val="FFFFFF"/>
                </a:solidFill>
                <a:latin typeface="Open Sans Extra Bold"/>
              </a:rPr>
              <a:t>5.ADICIONAR COMENTARIOS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65326" y="4373990"/>
            <a:ext cx="6034164" cy="295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6"/>
              </a:lnSpc>
            </a:pPr>
            <a:r>
              <a:rPr lang="en-US" sz="2825">
                <a:solidFill>
                  <a:srgbClr val="FFFFFF"/>
                </a:solidFill>
                <a:latin typeface="Open Sans Extra Bold"/>
              </a:rPr>
              <a:t>. Função presente na pagina de produto</a:t>
            </a:r>
          </a:p>
          <a:p>
            <a:pPr>
              <a:lnSpc>
                <a:spcPts val="3956"/>
              </a:lnSpc>
            </a:pPr>
            <a:r>
              <a:rPr lang="en-US" sz="2825">
                <a:solidFill>
                  <a:srgbClr val="FFFFFF"/>
                </a:solidFill>
                <a:latin typeface="Open Sans Extra Bold"/>
              </a:rPr>
              <a:t>. Comentário adicionado no produto com o nome escolhido</a:t>
            </a:r>
          </a:p>
          <a:p>
            <a:pPr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FFFFFF"/>
                </a:solidFill>
                <a:latin typeface="Open Sans Extra Bold"/>
              </a:rPr>
              <a:t>. Comentario visivel depois de adicionado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17/24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05553" y="8379865"/>
            <a:ext cx="3098317" cy="655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96"/>
              </a:lnSpc>
              <a:spcBef>
                <a:spcPct val="0"/>
              </a:spcBef>
            </a:pPr>
            <a:r>
              <a:rPr lang="en-US" sz="1926">
                <a:solidFill>
                  <a:srgbClr val="FFFFFF"/>
                </a:solidFill>
                <a:latin typeface="Open Sans Extra Bold"/>
              </a:rPr>
              <a:t>. Comentario de outro produto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31509" y="627013"/>
            <a:ext cx="7224982" cy="5082450"/>
          </a:xfrm>
          <a:custGeom>
            <a:avLst/>
            <a:gdLst/>
            <a:ahLst/>
            <a:cxnLst/>
            <a:rect r="r" b="b" t="t" l="l"/>
            <a:pathLst>
              <a:path h="5082450" w="7224982">
                <a:moveTo>
                  <a:pt x="0" y="0"/>
                </a:moveTo>
                <a:lnTo>
                  <a:pt x="7224982" y="0"/>
                </a:lnTo>
                <a:lnTo>
                  <a:pt x="7224982" y="5082450"/>
                </a:lnTo>
                <a:lnTo>
                  <a:pt x="0" y="5082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324" r="0" b="-1059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82027" y="6228575"/>
            <a:ext cx="6097777" cy="3552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53"/>
              </a:lnSpc>
            </a:pPr>
            <a:r>
              <a:rPr lang="en-US" sz="4252">
                <a:solidFill>
                  <a:srgbClr val="FFFFFF"/>
                </a:solidFill>
                <a:latin typeface="Open Sans Extra Bold"/>
              </a:rPr>
              <a:t>UM TRABALHO POR</a:t>
            </a:r>
          </a:p>
          <a:p>
            <a:pPr>
              <a:lnSpc>
                <a:spcPts val="2678"/>
              </a:lnSpc>
            </a:pPr>
          </a:p>
          <a:p>
            <a:pPr>
              <a:lnSpc>
                <a:spcPts val="3937"/>
              </a:lnSpc>
            </a:pPr>
            <a:r>
              <a:rPr lang="en-US" sz="2812">
                <a:solidFill>
                  <a:srgbClr val="FFFFFF"/>
                </a:solidFill>
                <a:latin typeface="Open Sans Extra Bold"/>
              </a:rPr>
              <a:t>Felipe Augusto Silva dos Reis </a:t>
            </a:r>
          </a:p>
          <a:p>
            <a:pPr>
              <a:lnSpc>
                <a:spcPts val="3937"/>
              </a:lnSpc>
            </a:pPr>
            <a:r>
              <a:rPr lang="en-US" sz="2812">
                <a:solidFill>
                  <a:srgbClr val="FFFFFF"/>
                </a:solidFill>
                <a:latin typeface="Open Sans Extra Bold"/>
              </a:rPr>
              <a:t>Igor Silveira Fernandes </a:t>
            </a:r>
          </a:p>
          <a:p>
            <a:pPr>
              <a:lnSpc>
                <a:spcPts val="3937"/>
              </a:lnSpc>
            </a:pPr>
            <a:r>
              <a:rPr lang="en-US" sz="2812">
                <a:solidFill>
                  <a:srgbClr val="FFFFFF"/>
                </a:solidFill>
                <a:latin typeface="Open Sans Extra Bold"/>
              </a:rPr>
              <a:t>Lucas Piccinini Gonzaga </a:t>
            </a:r>
          </a:p>
          <a:p>
            <a:pPr>
              <a:lnSpc>
                <a:spcPts val="3937"/>
              </a:lnSpc>
            </a:pPr>
            <a:r>
              <a:rPr lang="en-US" sz="2812">
                <a:solidFill>
                  <a:srgbClr val="FFFFFF"/>
                </a:solidFill>
                <a:latin typeface="Open Sans Extra Bold"/>
              </a:rPr>
              <a:t>Matheus Silveira Polesca </a:t>
            </a:r>
          </a:p>
          <a:p>
            <a:pPr>
              <a:lnSpc>
                <a:spcPts val="3937"/>
              </a:lnSpc>
              <a:spcBef>
                <a:spcPct val="0"/>
              </a:spcBef>
            </a:pPr>
            <a:r>
              <a:rPr lang="en-US" sz="2812">
                <a:solidFill>
                  <a:srgbClr val="FFFFFF"/>
                </a:solidFill>
                <a:latin typeface="Open Sans Extra Bold"/>
              </a:rPr>
              <a:t>Pedro Ávila Trulio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6884848"/>
            <a:ext cx="7222196" cy="177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5"/>
              </a:lnSpc>
            </a:pPr>
            <a:r>
              <a:rPr lang="en-US" sz="3532">
                <a:solidFill>
                  <a:srgbClr val="FFFFFF"/>
                </a:solidFill>
                <a:latin typeface="Open Sans Extra Bold"/>
              </a:rPr>
              <a:t>PROFESSOR RESPONSÁVEL</a:t>
            </a:r>
          </a:p>
          <a:p>
            <a:pPr algn="ctr">
              <a:lnSpc>
                <a:spcPts val="2678"/>
              </a:lnSpc>
            </a:pPr>
          </a:p>
          <a:p>
            <a:pPr algn="ctr">
              <a:lnSpc>
                <a:spcPts val="6961"/>
              </a:lnSpc>
              <a:spcBef>
                <a:spcPct val="0"/>
              </a:spcBef>
            </a:pPr>
            <a:r>
              <a:rPr lang="en-US" sz="4972">
                <a:solidFill>
                  <a:srgbClr val="FFFFFF"/>
                </a:solidFill>
                <a:latin typeface="Open Sans Extra Bold"/>
              </a:rPr>
              <a:t>Daves Martins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52346" y="91881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91619" y="77295"/>
            <a:ext cx="3737553" cy="3494651"/>
          </a:xfrm>
          <a:custGeom>
            <a:avLst/>
            <a:gdLst/>
            <a:ahLst/>
            <a:cxnLst/>
            <a:rect r="r" b="b" t="t" l="l"/>
            <a:pathLst>
              <a:path h="3494651" w="3737553">
                <a:moveTo>
                  <a:pt x="0" y="0"/>
                </a:moveTo>
                <a:lnTo>
                  <a:pt x="3737552" y="0"/>
                </a:lnTo>
                <a:lnTo>
                  <a:pt x="3737552" y="3494651"/>
                </a:lnTo>
                <a:lnTo>
                  <a:pt x="0" y="3494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06812" y="4629692"/>
            <a:ext cx="12874377" cy="2618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24"/>
              </a:lnSpc>
            </a:pPr>
            <a:r>
              <a:rPr lang="en-US" sz="7517">
                <a:solidFill>
                  <a:srgbClr val="FFFFFF"/>
                </a:solidFill>
                <a:latin typeface="Open Sans Extra Bold"/>
              </a:rPr>
              <a:t>UM POUCO DO CÓDIGO</a:t>
            </a:r>
          </a:p>
          <a:p>
            <a:pPr algn="ctr">
              <a:lnSpc>
                <a:spcPts val="10524"/>
              </a:lnSpc>
              <a:spcBef>
                <a:spcPct val="0"/>
              </a:spcBef>
            </a:pPr>
            <a:r>
              <a:rPr lang="en-US" sz="7517">
                <a:solidFill>
                  <a:srgbClr val="FFFFFF"/>
                </a:solidFill>
                <a:latin typeface="Open Sans Extra Bold"/>
              </a:rPr>
              <a:t>POR TRÁS DAS NOVIDADES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18/24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2210" y="2714237"/>
            <a:ext cx="6028191" cy="3385696"/>
          </a:xfrm>
          <a:custGeom>
            <a:avLst/>
            <a:gdLst/>
            <a:ahLst/>
            <a:cxnLst/>
            <a:rect r="r" b="b" t="t" l="l"/>
            <a:pathLst>
              <a:path h="3385696" w="6028191">
                <a:moveTo>
                  <a:pt x="0" y="0"/>
                </a:moveTo>
                <a:lnTo>
                  <a:pt x="6028191" y="0"/>
                </a:lnTo>
                <a:lnTo>
                  <a:pt x="6028191" y="3385697"/>
                </a:lnTo>
                <a:lnTo>
                  <a:pt x="0" y="33856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2210" y="6604759"/>
            <a:ext cx="11060956" cy="1873964"/>
          </a:xfrm>
          <a:custGeom>
            <a:avLst/>
            <a:gdLst/>
            <a:ahLst/>
            <a:cxnLst/>
            <a:rect r="r" b="b" t="t" l="l"/>
            <a:pathLst>
              <a:path h="1873964" w="11060956">
                <a:moveTo>
                  <a:pt x="0" y="0"/>
                </a:moveTo>
                <a:lnTo>
                  <a:pt x="11060956" y="0"/>
                </a:lnTo>
                <a:lnTo>
                  <a:pt x="11060956" y="1873963"/>
                </a:lnTo>
                <a:lnTo>
                  <a:pt x="0" y="18739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20492" y="2211399"/>
            <a:ext cx="7913072" cy="4245772"/>
          </a:xfrm>
          <a:custGeom>
            <a:avLst/>
            <a:gdLst/>
            <a:ahLst/>
            <a:cxnLst/>
            <a:rect r="r" b="b" t="t" l="l"/>
            <a:pathLst>
              <a:path h="4245772" w="7913072">
                <a:moveTo>
                  <a:pt x="0" y="0"/>
                </a:moveTo>
                <a:lnTo>
                  <a:pt x="7913072" y="0"/>
                </a:lnTo>
                <a:lnTo>
                  <a:pt x="7913072" y="4245772"/>
                </a:lnTo>
                <a:lnTo>
                  <a:pt x="0" y="42457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8389" y="8264195"/>
            <a:ext cx="9078639" cy="1754078"/>
          </a:xfrm>
          <a:custGeom>
            <a:avLst/>
            <a:gdLst/>
            <a:ahLst/>
            <a:cxnLst/>
            <a:rect r="r" b="b" t="t" l="l"/>
            <a:pathLst>
              <a:path h="1754078" w="9078639">
                <a:moveTo>
                  <a:pt x="0" y="0"/>
                </a:moveTo>
                <a:lnTo>
                  <a:pt x="9078639" y="0"/>
                </a:lnTo>
                <a:lnTo>
                  <a:pt x="9078639" y="1754078"/>
                </a:lnTo>
                <a:lnTo>
                  <a:pt x="0" y="17540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31916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57016" y="169792"/>
            <a:ext cx="11249555" cy="100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EXPLORANDO O FONTE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57016" y="1107689"/>
            <a:ext cx="11249555" cy="82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  <a:spcBef>
                <a:spcPct val="0"/>
              </a:spcBef>
            </a:pPr>
            <a:r>
              <a:rPr lang="en-US" sz="4917">
                <a:solidFill>
                  <a:srgbClr val="FFFFFF"/>
                </a:solidFill>
                <a:latin typeface="Open Sans Extra Bold"/>
              </a:rPr>
              <a:t>CADASTRAR USUARIO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25136" y="4515821"/>
            <a:ext cx="6034164" cy="245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6"/>
              </a:lnSpc>
              <a:spcBef>
                <a:spcPct val="0"/>
              </a:spcBef>
            </a:pPr>
            <a:r>
              <a:rPr lang="en-US" sz="2826">
                <a:solidFill>
                  <a:srgbClr val="FFFFFF"/>
                </a:solidFill>
                <a:latin typeface="Open Sans Extra Bold"/>
              </a:rPr>
              <a:t>. Realiza uma serie de verificações para cadastrar corretamente usuarios, evitando duplicatas e criando admins quando necessario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19/24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2441" y="2545790"/>
            <a:ext cx="5037069" cy="1650661"/>
          </a:xfrm>
          <a:custGeom>
            <a:avLst/>
            <a:gdLst/>
            <a:ahLst/>
            <a:cxnLst/>
            <a:rect r="r" b="b" t="t" l="l"/>
            <a:pathLst>
              <a:path h="1650661" w="5037069">
                <a:moveTo>
                  <a:pt x="0" y="0"/>
                </a:moveTo>
                <a:lnTo>
                  <a:pt x="5037069" y="0"/>
                </a:lnTo>
                <a:lnTo>
                  <a:pt x="5037069" y="1650661"/>
                </a:lnTo>
                <a:lnTo>
                  <a:pt x="0" y="16506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0872" y="4529826"/>
            <a:ext cx="8903128" cy="3401609"/>
          </a:xfrm>
          <a:custGeom>
            <a:avLst/>
            <a:gdLst/>
            <a:ahLst/>
            <a:cxnLst/>
            <a:rect r="r" b="b" t="t" l="l"/>
            <a:pathLst>
              <a:path h="3401609" w="8903128">
                <a:moveTo>
                  <a:pt x="0" y="0"/>
                </a:moveTo>
                <a:lnTo>
                  <a:pt x="8903128" y="0"/>
                </a:lnTo>
                <a:lnTo>
                  <a:pt x="8903128" y="3401609"/>
                </a:lnTo>
                <a:lnTo>
                  <a:pt x="0" y="34016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7878" y="1954329"/>
            <a:ext cx="6948529" cy="4054265"/>
          </a:xfrm>
          <a:custGeom>
            <a:avLst/>
            <a:gdLst/>
            <a:ahLst/>
            <a:cxnLst/>
            <a:rect r="r" b="b" t="t" l="l"/>
            <a:pathLst>
              <a:path h="4054265" w="6948529">
                <a:moveTo>
                  <a:pt x="0" y="0"/>
                </a:moveTo>
                <a:lnTo>
                  <a:pt x="6948528" y="0"/>
                </a:lnTo>
                <a:lnTo>
                  <a:pt x="6948528" y="4054266"/>
                </a:lnTo>
                <a:lnTo>
                  <a:pt x="0" y="40542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65435" y="8264810"/>
            <a:ext cx="5885764" cy="1365979"/>
          </a:xfrm>
          <a:custGeom>
            <a:avLst/>
            <a:gdLst/>
            <a:ahLst/>
            <a:cxnLst/>
            <a:rect r="r" b="b" t="t" l="l"/>
            <a:pathLst>
              <a:path h="1365979" w="5885764">
                <a:moveTo>
                  <a:pt x="0" y="0"/>
                </a:moveTo>
                <a:lnTo>
                  <a:pt x="5885764" y="0"/>
                </a:lnTo>
                <a:lnTo>
                  <a:pt x="5885764" y="1365979"/>
                </a:lnTo>
                <a:lnTo>
                  <a:pt x="0" y="13659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57016" y="169792"/>
            <a:ext cx="11249555" cy="100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EXPLORANDO O FONTE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57016" y="1107689"/>
            <a:ext cx="11249555" cy="82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  <a:spcBef>
                <a:spcPct val="0"/>
              </a:spcBef>
            </a:pPr>
            <a:r>
              <a:rPr lang="en-US" sz="4917">
                <a:solidFill>
                  <a:srgbClr val="FFFFFF"/>
                </a:solidFill>
                <a:latin typeface="Open Sans Extra Bold"/>
              </a:rPr>
              <a:t>EDITAR CADASTRO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5095875"/>
            <a:ext cx="6034164" cy="344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6"/>
              </a:lnSpc>
            </a:pPr>
            <a:r>
              <a:rPr lang="en-US" sz="2826">
                <a:solidFill>
                  <a:srgbClr val="FFFFFF"/>
                </a:solidFill>
                <a:latin typeface="Open Sans Extra Bold"/>
              </a:rPr>
              <a:t>. Realiza checks parecidos com o cadastro de usuario</a:t>
            </a:r>
          </a:p>
          <a:p>
            <a:pPr>
              <a:lnSpc>
                <a:spcPts val="3956"/>
              </a:lnSpc>
            </a:pPr>
            <a:r>
              <a:rPr lang="en-US" sz="2826">
                <a:solidFill>
                  <a:srgbClr val="FFFFFF"/>
                </a:solidFill>
                <a:latin typeface="Open Sans Extra Bold"/>
              </a:rPr>
              <a:t>. Mantém o usuario com a permissao anterior de admin ou não</a:t>
            </a:r>
          </a:p>
          <a:p>
            <a:pPr>
              <a:lnSpc>
                <a:spcPts val="3956"/>
              </a:lnSpc>
              <a:spcBef>
                <a:spcPct val="0"/>
              </a:spcBef>
            </a:pPr>
            <a:r>
              <a:rPr lang="en-US" sz="2826">
                <a:solidFill>
                  <a:srgbClr val="FFFFFF"/>
                </a:solidFill>
                <a:latin typeface="Open Sans Extra Bold"/>
              </a:rPr>
              <a:t>. Redireciona para o perfil uma vez que completo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20/24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0267" y="2520819"/>
            <a:ext cx="5384709" cy="3920905"/>
          </a:xfrm>
          <a:custGeom>
            <a:avLst/>
            <a:gdLst/>
            <a:ahLst/>
            <a:cxnLst/>
            <a:rect r="r" b="b" t="t" l="l"/>
            <a:pathLst>
              <a:path h="3920905" w="5384709">
                <a:moveTo>
                  <a:pt x="0" y="0"/>
                </a:moveTo>
                <a:lnTo>
                  <a:pt x="5384709" y="0"/>
                </a:lnTo>
                <a:lnTo>
                  <a:pt x="5384709" y="3920905"/>
                </a:lnTo>
                <a:lnTo>
                  <a:pt x="0" y="39209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53865" y="6033450"/>
            <a:ext cx="7068845" cy="2465594"/>
          </a:xfrm>
          <a:custGeom>
            <a:avLst/>
            <a:gdLst/>
            <a:ahLst/>
            <a:cxnLst/>
            <a:rect r="r" b="b" t="t" l="l"/>
            <a:pathLst>
              <a:path h="2465594" w="7068845">
                <a:moveTo>
                  <a:pt x="0" y="0"/>
                </a:moveTo>
                <a:lnTo>
                  <a:pt x="7068846" y="0"/>
                </a:lnTo>
                <a:lnTo>
                  <a:pt x="7068846" y="2465594"/>
                </a:lnTo>
                <a:lnTo>
                  <a:pt x="0" y="24655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14575" y="2211399"/>
            <a:ext cx="4596465" cy="2698992"/>
          </a:xfrm>
          <a:custGeom>
            <a:avLst/>
            <a:gdLst/>
            <a:ahLst/>
            <a:cxnLst/>
            <a:rect r="r" b="b" t="t" l="l"/>
            <a:pathLst>
              <a:path h="2698992" w="4596465">
                <a:moveTo>
                  <a:pt x="0" y="0"/>
                </a:moveTo>
                <a:lnTo>
                  <a:pt x="4596465" y="0"/>
                </a:lnTo>
                <a:lnTo>
                  <a:pt x="4596465" y="2698991"/>
                </a:lnTo>
                <a:lnTo>
                  <a:pt x="0" y="26989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57016" y="169792"/>
            <a:ext cx="11249555" cy="100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EXPLORANDO O FONTE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57016" y="1107689"/>
            <a:ext cx="11249555" cy="82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  <a:spcBef>
                <a:spcPct val="0"/>
              </a:spcBef>
            </a:pPr>
            <a:r>
              <a:rPr lang="en-US" sz="4917">
                <a:solidFill>
                  <a:srgbClr val="FFFFFF"/>
                </a:solidFill>
                <a:latin typeface="Open Sans Extra Bold"/>
              </a:rPr>
              <a:t>ADICIONAR PRODUTO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76857" y="2735987"/>
            <a:ext cx="6034164" cy="3938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6"/>
              </a:lnSpc>
            </a:pPr>
            <a:r>
              <a:rPr lang="en-US" sz="2826">
                <a:solidFill>
                  <a:srgbClr val="FFFFFF"/>
                </a:solidFill>
                <a:latin typeface="Open Sans Extra Bold"/>
              </a:rPr>
              <a:t>. Implementado de forma similar ao de cadastrar usuario</a:t>
            </a:r>
          </a:p>
          <a:p>
            <a:pPr>
              <a:lnSpc>
                <a:spcPts val="3956"/>
              </a:lnSpc>
            </a:pPr>
            <a:r>
              <a:rPr lang="en-US" sz="2826">
                <a:solidFill>
                  <a:srgbClr val="FFFFFF"/>
                </a:solidFill>
                <a:latin typeface="Open Sans Extra Bold"/>
              </a:rPr>
              <a:t>. Garante que o id do produto nunca será igual a um já existente</a:t>
            </a:r>
          </a:p>
          <a:p>
            <a:pPr>
              <a:lnSpc>
                <a:spcPts val="3956"/>
              </a:lnSpc>
              <a:spcBef>
                <a:spcPct val="0"/>
              </a:spcBef>
            </a:pPr>
            <a:r>
              <a:rPr lang="en-US" sz="2826">
                <a:solidFill>
                  <a:srgbClr val="FFFFFF"/>
                </a:solidFill>
                <a:latin typeface="Open Sans Extra Bold"/>
              </a:rPr>
              <a:t>. Salva os produtos no mesmo arquivo porém objeto diferente dos usuarios salvos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21/24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6496" y="2494948"/>
            <a:ext cx="7589630" cy="1618377"/>
          </a:xfrm>
          <a:custGeom>
            <a:avLst/>
            <a:gdLst/>
            <a:ahLst/>
            <a:cxnLst/>
            <a:rect r="r" b="b" t="t" l="l"/>
            <a:pathLst>
              <a:path h="1618377" w="7589630">
                <a:moveTo>
                  <a:pt x="0" y="0"/>
                </a:moveTo>
                <a:lnTo>
                  <a:pt x="7589630" y="0"/>
                </a:lnTo>
                <a:lnTo>
                  <a:pt x="7589630" y="1618377"/>
                </a:lnTo>
                <a:lnTo>
                  <a:pt x="0" y="16183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9129" y="4399075"/>
            <a:ext cx="8428835" cy="3897345"/>
          </a:xfrm>
          <a:custGeom>
            <a:avLst/>
            <a:gdLst/>
            <a:ahLst/>
            <a:cxnLst/>
            <a:rect r="r" b="b" t="t" l="l"/>
            <a:pathLst>
              <a:path h="3897345" w="8428835">
                <a:moveTo>
                  <a:pt x="0" y="0"/>
                </a:moveTo>
                <a:lnTo>
                  <a:pt x="8428835" y="0"/>
                </a:lnTo>
                <a:lnTo>
                  <a:pt x="8428835" y="3897345"/>
                </a:lnTo>
                <a:lnTo>
                  <a:pt x="0" y="38973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57016" y="169792"/>
            <a:ext cx="11249555" cy="100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EXPLORANDO O FONTE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57016" y="1107689"/>
            <a:ext cx="11249555" cy="82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  <a:spcBef>
                <a:spcPct val="0"/>
              </a:spcBef>
            </a:pPr>
            <a:r>
              <a:rPr lang="en-US" sz="4917">
                <a:solidFill>
                  <a:srgbClr val="FFFFFF"/>
                </a:solidFill>
                <a:latin typeface="Open Sans Extra Bold"/>
              </a:rPr>
              <a:t>ADICIONAR AO CARRINHO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82864" y="4351450"/>
            <a:ext cx="6034164" cy="294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6"/>
              </a:lnSpc>
            </a:pPr>
            <a:r>
              <a:rPr lang="en-US" sz="2826">
                <a:solidFill>
                  <a:srgbClr val="FFFFFF"/>
                </a:solidFill>
                <a:latin typeface="Open Sans Extra Bold"/>
              </a:rPr>
              <a:t>. Adiciona produtos ao comparar o ID do produto selecionado</a:t>
            </a:r>
          </a:p>
          <a:p>
            <a:pPr>
              <a:lnSpc>
                <a:spcPts val="3956"/>
              </a:lnSpc>
            </a:pPr>
            <a:r>
              <a:rPr lang="en-US" sz="2826">
                <a:solidFill>
                  <a:srgbClr val="FFFFFF"/>
                </a:solidFill>
                <a:latin typeface="Open Sans Extra Bold"/>
              </a:rPr>
              <a:t>. Importa informações de tal ID e apresenta apenas as relevantes ao usuario</a:t>
            </a:r>
          </a:p>
          <a:p>
            <a:pPr>
              <a:lnSpc>
                <a:spcPts val="3956"/>
              </a:lnSpc>
              <a:spcBef>
                <a:spcPct val="0"/>
              </a:spcBef>
            </a:pPr>
            <a:r>
              <a:rPr lang="en-US" sz="2826">
                <a:solidFill>
                  <a:srgbClr val="FFFFFF"/>
                </a:solidFill>
                <a:latin typeface="Open Sans Extra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15909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22/24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2546" y="2455776"/>
            <a:ext cx="6664853" cy="3865615"/>
          </a:xfrm>
          <a:custGeom>
            <a:avLst/>
            <a:gdLst/>
            <a:ahLst/>
            <a:cxnLst/>
            <a:rect r="r" b="b" t="t" l="l"/>
            <a:pathLst>
              <a:path h="3865615" w="6664853">
                <a:moveTo>
                  <a:pt x="0" y="0"/>
                </a:moveTo>
                <a:lnTo>
                  <a:pt x="6664854" y="0"/>
                </a:lnTo>
                <a:lnTo>
                  <a:pt x="6664854" y="3865615"/>
                </a:lnTo>
                <a:lnTo>
                  <a:pt x="0" y="38656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4983" y="6570256"/>
            <a:ext cx="7513374" cy="3132573"/>
          </a:xfrm>
          <a:custGeom>
            <a:avLst/>
            <a:gdLst/>
            <a:ahLst/>
            <a:cxnLst/>
            <a:rect r="r" b="b" t="t" l="l"/>
            <a:pathLst>
              <a:path h="3132573" w="7513374">
                <a:moveTo>
                  <a:pt x="0" y="0"/>
                </a:moveTo>
                <a:lnTo>
                  <a:pt x="7513374" y="0"/>
                </a:lnTo>
                <a:lnTo>
                  <a:pt x="7513374" y="3132572"/>
                </a:lnTo>
                <a:lnTo>
                  <a:pt x="0" y="31325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08357" y="4912740"/>
            <a:ext cx="6123948" cy="4123054"/>
          </a:xfrm>
          <a:custGeom>
            <a:avLst/>
            <a:gdLst/>
            <a:ahLst/>
            <a:cxnLst/>
            <a:rect r="r" b="b" t="t" l="l"/>
            <a:pathLst>
              <a:path h="4123054" w="6123948">
                <a:moveTo>
                  <a:pt x="0" y="0"/>
                </a:moveTo>
                <a:lnTo>
                  <a:pt x="6123947" y="0"/>
                </a:lnTo>
                <a:lnTo>
                  <a:pt x="6123947" y="4123054"/>
                </a:lnTo>
                <a:lnTo>
                  <a:pt x="0" y="41230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57016" y="169792"/>
            <a:ext cx="11249555" cy="100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EXPLORANDO O FONTE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57016" y="1107689"/>
            <a:ext cx="11249555" cy="82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  <a:spcBef>
                <a:spcPct val="0"/>
              </a:spcBef>
            </a:pPr>
            <a:r>
              <a:rPr lang="en-US" sz="4917">
                <a:solidFill>
                  <a:srgbClr val="FFFFFF"/>
                </a:solidFill>
                <a:latin typeface="Open Sans Extra Bold"/>
              </a:rPr>
              <a:t>ADICIONAR COMENTARIOS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14553" y="2195855"/>
            <a:ext cx="6034164" cy="245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6"/>
              </a:lnSpc>
            </a:pPr>
            <a:r>
              <a:rPr lang="en-US" sz="2826">
                <a:solidFill>
                  <a:srgbClr val="FFFFFF"/>
                </a:solidFill>
                <a:latin typeface="Open Sans Extra Bold"/>
              </a:rPr>
              <a:t>. Gera um comentario com ID</a:t>
            </a:r>
          </a:p>
          <a:p>
            <a:pPr>
              <a:lnSpc>
                <a:spcPts val="3956"/>
              </a:lnSpc>
            </a:pPr>
            <a:r>
              <a:rPr lang="en-US" sz="2826">
                <a:solidFill>
                  <a:srgbClr val="FFFFFF"/>
                </a:solidFill>
                <a:latin typeface="Open Sans Extra Bold"/>
              </a:rPr>
              <a:t>. O ID do comentario fica vinculado com o produto</a:t>
            </a:r>
          </a:p>
          <a:p>
            <a:pPr>
              <a:lnSpc>
                <a:spcPts val="3956"/>
              </a:lnSpc>
              <a:spcBef>
                <a:spcPct val="0"/>
              </a:spcBef>
            </a:pPr>
            <a:r>
              <a:rPr lang="en-US" sz="2826">
                <a:solidFill>
                  <a:srgbClr val="FFFFFF"/>
                </a:solidFill>
                <a:latin typeface="Open Sans Extra Bold"/>
              </a:rPr>
              <a:t>. O produto apresenta os comentarios com base no ID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15909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23/24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6000" y="9062758"/>
            <a:ext cx="1507982" cy="1224242"/>
          </a:xfrm>
          <a:custGeom>
            <a:avLst/>
            <a:gdLst/>
            <a:ahLst/>
            <a:cxnLst/>
            <a:rect r="r" b="b" t="t" l="l"/>
            <a:pathLst>
              <a:path h="1224242" w="1507982">
                <a:moveTo>
                  <a:pt x="0" y="0"/>
                </a:moveTo>
                <a:lnTo>
                  <a:pt x="1507982" y="0"/>
                </a:lnTo>
                <a:lnTo>
                  <a:pt x="1507982" y="1224242"/>
                </a:lnTo>
                <a:lnTo>
                  <a:pt x="0" y="12242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36917" y="3617852"/>
            <a:ext cx="6014167" cy="5623309"/>
          </a:xfrm>
          <a:custGeom>
            <a:avLst/>
            <a:gdLst/>
            <a:ahLst/>
            <a:cxnLst/>
            <a:rect r="r" b="b" t="t" l="l"/>
            <a:pathLst>
              <a:path h="5623309" w="6014167">
                <a:moveTo>
                  <a:pt x="0" y="0"/>
                </a:moveTo>
                <a:lnTo>
                  <a:pt x="6014166" y="0"/>
                </a:lnTo>
                <a:lnTo>
                  <a:pt x="6014166" y="5623309"/>
                </a:lnTo>
                <a:lnTo>
                  <a:pt x="0" y="56233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12175" y="2426662"/>
            <a:ext cx="12063651" cy="1191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33"/>
              </a:lnSpc>
              <a:spcBef>
                <a:spcPct val="0"/>
              </a:spcBef>
            </a:pPr>
            <a:r>
              <a:rPr lang="en-US" sz="6952">
                <a:solidFill>
                  <a:srgbClr val="FFFFFF"/>
                </a:solidFill>
                <a:latin typeface="Open Sans Extra Bold"/>
              </a:rPr>
              <a:t>OBRIGADO PELA ATENÇÃO!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24/24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49735" y="1471691"/>
            <a:ext cx="14083678" cy="5222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5"/>
              </a:lnSpc>
            </a:pPr>
            <a:r>
              <a:rPr lang="en-US" sz="6339" u="sng">
                <a:solidFill>
                  <a:srgbClr val="FFFFFF"/>
                </a:solidFill>
                <a:latin typeface="Open Sans Extra Bold"/>
              </a:rPr>
              <a:t>ÍNDICE:</a:t>
            </a:r>
          </a:p>
          <a:p>
            <a:pPr>
              <a:lnSpc>
                <a:spcPts val="4225"/>
              </a:lnSpc>
            </a:pPr>
          </a:p>
          <a:p>
            <a:pPr>
              <a:lnSpc>
                <a:spcPts val="5775"/>
              </a:lnSpc>
            </a:pPr>
            <a:r>
              <a:rPr lang="en-US" sz="4125">
                <a:solidFill>
                  <a:srgbClr val="FFFFFF"/>
                </a:solidFill>
                <a:latin typeface="Open Sans Extra Bold"/>
              </a:rPr>
              <a:t>Uni HD Tech ------------------------------- 02</a:t>
            </a:r>
          </a:p>
          <a:p>
            <a:pPr>
              <a:lnSpc>
                <a:spcPts val="5775"/>
              </a:lnSpc>
            </a:pPr>
            <a:r>
              <a:rPr lang="en-US" sz="4125">
                <a:solidFill>
                  <a:srgbClr val="FFFFFF"/>
                </a:solidFill>
                <a:latin typeface="Open Sans Extra Bold"/>
              </a:rPr>
              <a:t>Comparações entre versoes ----- 03</a:t>
            </a:r>
          </a:p>
          <a:p>
            <a:pPr>
              <a:lnSpc>
                <a:spcPts val="5775"/>
              </a:lnSpc>
            </a:pPr>
            <a:r>
              <a:rPr lang="en-US" sz="4125">
                <a:solidFill>
                  <a:srgbClr val="FFFFFF"/>
                </a:solidFill>
                <a:latin typeface="Open Sans Extra Bold"/>
              </a:rPr>
              <a:t>Cadastros e Registros Criados -- 12</a:t>
            </a:r>
          </a:p>
          <a:p>
            <a:pPr>
              <a:lnSpc>
                <a:spcPts val="5775"/>
              </a:lnSpc>
            </a:pPr>
            <a:r>
              <a:rPr lang="en-US" sz="4125">
                <a:solidFill>
                  <a:srgbClr val="FFFFFF"/>
                </a:solidFill>
                <a:latin typeface="Open Sans Extra Bold"/>
              </a:rPr>
              <a:t>Explorando o Fonte ------------------- 18</a:t>
            </a:r>
          </a:p>
          <a:p>
            <a:pPr>
              <a:lnSpc>
                <a:spcPts val="5775"/>
              </a:lnSpc>
              <a:spcBef>
                <a:spcPct val="0"/>
              </a:spcBef>
            </a:pPr>
            <a:r>
              <a:rPr lang="en-US" sz="4125">
                <a:solidFill>
                  <a:srgbClr val="FFFFFF"/>
                </a:solidFill>
                <a:latin typeface="Open Sans Extra Bold"/>
              </a:rPr>
              <a:t>Slide final ---------------------------------- 24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01/24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91619" y="77295"/>
            <a:ext cx="3737553" cy="3494651"/>
          </a:xfrm>
          <a:custGeom>
            <a:avLst/>
            <a:gdLst/>
            <a:ahLst/>
            <a:cxnLst/>
            <a:rect r="r" b="b" t="t" l="l"/>
            <a:pathLst>
              <a:path h="3494651" w="3737553">
                <a:moveTo>
                  <a:pt x="0" y="0"/>
                </a:moveTo>
                <a:lnTo>
                  <a:pt x="3737552" y="0"/>
                </a:lnTo>
                <a:lnTo>
                  <a:pt x="3737552" y="3494651"/>
                </a:lnTo>
                <a:lnTo>
                  <a:pt x="0" y="3494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46642" y="7148665"/>
            <a:ext cx="6276670" cy="6276670"/>
          </a:xfrm>
          <a:custGeom>
            <a:avLst/>
            <a:gdLst/>
            <a:ahLst/>
            <a:cxnLst/>
            <a:rect r="r" b="b" t="t" l="l"/>
            <a:pathLst>
              <a:path h="6276670" w="6276670">
                <a:moveTo>
                  <a:pt x="0" y="0"/>
                </a:moveTo>
                <a:lnTo>
                  <a:pt x="6276670" y="0"/>
                </a:lnTo>
                <a:lnTo>
                  <a:pt x="6276670" y="6276670"/>
                </a:lnTo>
                <a:lnTo>
                  <a:pt x="0" y="62766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14700" y="6826161"/>
            <a:ext cx="5140553" cy="873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3"/>
              </a:lnSpc>
              <a:spcBef>
                <a:spcPct val="0"/>
              </a:spcBef>
            </a:pPr>
            <a:r>
              <a:rPr lang="en-US" sz="5152">
                <a:solidFill>
                  <a:srgbClr val="FFFFFF"/>
                </a:solidFill>
                <a:latin typeface="Open Sans Extra Bold"/>
              </a:rPr>
              <a:t>Paleta de cores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82257" y="3277049"/>
            <a:ext cx="7795282" cy="2084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3"/>
              </a:lnSpc>
            </a:pPr>
            <a:r>
              <a:rPr lang="en-US" sz="5152">
                <a:solidFill>
                  <a:srgbClr val="FFFFFF"/>
                </a:solidFill>
                <a:latin typeface="Open Sans Extra Bold"/>
              </a:rPr>
              <a:t>A LOJA DE E-COMMERCE</a:t>
            </a:r>
          </a:p>
          <a:p>
            <a:pPr algn="ctr">
              <a:lnSpc>
                <a:spcPts val="7213"/>
              </a:lnSpc>
            </a:pPr>
            <a:r>
              <a:rPr lang="en-US" sz="5152">
                <a:solidFill>
                  <a:srgbClr val="FFFFFF"/>
                </a:solidFill>
                <a:latin typeface="Open Sans Extra Bold"/>
              </a:rPr>
              <a:t>DA UNIACADEMIA</a:t>
            </a:r>
          </a:p>
          <a:p>
            <a:pPr algn="ctr">
              <a:lnSpc>
                <a:spcPts val="2016"/>
              </a:lnSpc>
              <a:spcBef>
                <a:spcPct val="0"/>
              </a:spcBef>
            </a:pPr>
            <a:r>
              <a:rPr lang="en-US" sz="1440">
                <a:solidFill>
                  <a:srgbClr val="FFFFFF"/>
                </a:solidFill>
                <a:latin typeface="Open Sans Extra Bold"/>
              </a:rPr>
              <a:t>nao oficial, mas poderia ser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02/24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91619" y="77295"/>
            <a:ext cx="3737553" cy="3494651"/>
          </a:xfrm>
          <a:custGeom>
            <a:avLst/>
            <a:gdLst/>
            <a:ahLst/>
            <a:cxnLst/>
            <a:rect r="r" b="b" t="t" l="l"/>
            <a:pathLst>
              <a:path h="3494651" w="3737553">
                <a:moveTo>
                  <a:pt x="0" y="0"/>
                </a:moveTo>
                <a:lnTo>
                  <a:pt x="3737552" y="0"/>
                </a:lnTo>
                <a:lnTo>
                  <a:pt x="3737552" y="3494651"/>
                </a:lnTo>
                <a:lnTo>
                  <a:pt x="0" y="3494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03/24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71664" y="4629692"/>
            <a:ext cx="10944671" cy="2618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24"/>
              </a:lnSpc>
            </a:pPr>
            <a:r>
              <a:rPr lang="en-US" sz="7517">
                <a:solidFill>
                  <a:srgbClr val="FFFFFF"/>
                </a:solidFill>
                <a:latin typeface="Open Sans Extra Bold"/>
              </a:rPr>
              <a:t>COMPARAÇÕES ENTRE </a:t>
            </a:r>
          </a:p>
          <a:p>
            <a:pPr algn="ctr">
              <a:lnSpc>
                <a:spcPts val="10524"/>
              </a:lnSpc>
              <a:spcBef>
                <a:spcPct val="0"/>
              </a:spcBef>
            </a:pPr>
            <a:r>
              <a:rPr lang="en-US" sz="7517">
                <a:solidFill>
                  <a:srgbClr val="FFFFFF"/>
                </a:solidFill>
                <a:latin typeface="Open Sans Extra Bold"/>
              </a:rPr>
              <a:t>VERSÕES DO SITE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4105416"/>
            <a:ext cx="8974291" cy="4428585"/>
          </a:xfrm>
          <a:custGeom>
            <a:avLst/>
            <a:gdLst/>
            <a:ahLst/>
            <a:cxnLst/>
            <a:rect r="r" b="b" t="t" l="l"/>
            <a:pathLst>
              <a:path h="4428585" w="8974291">
                <a:moveTo>
                  <a:pt x="0" y="0"/>
                </a:moveTo>
                <a:lnTo>
                  <a:pt x="8974291" y="0"/>
                </a:lnTo>
                <a:lnTo>
                  <a:pt x="8974291" y="4428585"/>
                </a:lnTo>
                <a:lnTo>
                  <a:pt x="0" y="44285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05408" y="169792"/>
            <a:ext cx="5509974" cy="100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COMO ESTAVA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04/24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99114" y="1107689"/>
            <a:ext cx="1922562" cy="82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  <a:spcBef>
                <a:spcPct val="0"/>
              </a:spcBef>
            </a:pPr>
            <a:r>
              <a:rPr lang="en-US" sz="4917">
                <a:solidFill>
                  <a:srgbClr val="FFFFFF"/>
                </a:solidFill>
                <a:latin typeface="Open Sans Extra Bold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66276" y="5086350"/>
            <a:ext cx="7415305" cy="179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61"/>
              </a:lnSpc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.Produtos estáticos</a:t>
            </a:r>
          </a:p>
          <a:p>
            <a:pPr>
              <a:lnSpc>
                <a:spcPts val="4861"/>
              </a:lnSpc>
              <a:spcBef>
                <a:spcPct val="0"/>
              </a:spcBef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.Banner de promoção existente, porém não funcional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l="406" t="0" r="406" b="0"/>
          <a:stretch>
            <a:fillRect/>
          </a:stretch>
        </p:blipFill>
        <p:spPr>
          <a:xfrm flipH="false" flipV="false" rot="0">
            <a:off x="454834" y="2982561"/>
            <a:ext cx="9324478" cy="494197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9095801" y="169792"/>
            <a:ext cx="4929188" cy="100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COMO FICOU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99114" y="1107689"/>
            <a:ext cx="1922562" cy="82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  <a:spcBef>
                <a:spcPct val="0"/>
              </a:spcBef>
            </a:pPr>
            <a:r>
              <a:rPr lang="en-US" sz="4917">
                <a:solidFill>
                  <a:srgbClr val="FFFFFF"/>
                </a:solidFill>
                <a:latin typeface="Open Sans Extra Bold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05/24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66276" y="3306903"/>
            <a:ext cx="7415305" cy="423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61"/>
              </a:lnSpc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 Produtos apresentados correspondem aos do db.json</a:t>
            </a:r>
          </a:p>
          <a:p>
            <a:pPr>
              <a:lnSpc>
                <a:spcPts val="4861"/>
              </a:lnSpc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 Banner apresenta imagens selecionadas a um determinado intervalo de tempo</a:t>
            </a:r>
          </a:p>
          <a:p>
            <a:pPr>
              <a:lnSpc>
                <a:spcPts val="4861"/>
              </a:lnSpc>
              <a:spcBef>
                <a:spcPct val="0"/>
              </a:spcBef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 Opção de adicionar ao carrinho presente agora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040552"/>
            <a:ext cx="7996914" cy="5652140"/>
          </a:xfrm>
          <a:custGeom>
            <a:avLst/>
            <a:gdLst/>
            <a:ahLst/>
            <a:cxnLst/>
            <a:rect r="r" b="b" t="t" l="l"/>
            <a:pathLst>
              <a:path h="5652140" w="7996914">
                <a:moveTo>
                  <a:pt x="0" y="0"/>
                </a:moveTo>
                <a:lnTo>
                  <a:pt x="7996914" y="0"/>
                </a:lnTo>
                <a:lnTo>
                  <a:pt x="7996914" y="5652141"/>
                </a:lnTo>
                <a:lnTo>
                  <a:pt x="0" y="56521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30695" y="6991350"/>
            <a:ext cx="3459401" cy="2537972"/>
          </a:xfrm>
          <a:custGeom>
            <a:avLst/>
            <a:gdLst/>
            <a:ahLst/>
            <a:cxnLst/>
            <a:rect r="r" b="b" t="t" l="l"/>
            <a:pathLst>
              <a:path h="2537972" w="3459401">
                <a:moveTo>
                  <a:pt x="0" y="0"/>
                </a:moveTo>
                <a:lnTo>
                  <a:pt x="3459400" y="0"/>
                </a:lnTo>
                <a:lnTo>
                  <a:pt x="3459400" y="2537972"/>
                </a:lnTo>
                <a:lnTo>
                  <a:pt x="0" y="25379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91179" y="7808760"/>
            <a:ext cx="1797316" cy="903151"/>
          </a:xfrm>
          <a:custGeom>
            <a:avLst/>
            <a:gdLst/>
            <a:ahLst/>
            <a:cxnLst/>
            <a:rect r="r" b="b" t="t" l="l"/>
            <a:pathLst>
              <a:path h="903151" w="1797316">
                <a:moveTo>
                  <a:pt x="0" y="0"/>
                </a:moveTo>
                <a:lnTo>
                  <a:pt x="1797315" y="0"/>
                </a:lnTo>
                <a:lnTo>
                  <a:pt x="1797315" y="903151"/>
                </a:lnTo>
                <a:lnTo>
                  <a:pt x="0" y="9031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805408" y="169792"/>
            <a:ext cx="5509974" cy="100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COMO ESTAVA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29612" y="1107689"/>
            <a:ext cx="2061567" cy="82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  <a:spcBef>
                <a:spcPct val="0"/>
              </a:spcBef>
            </a:pPr>
            <a:r>
              <a:rPr lang="en-US" sz="4917">
                <a:solidFill>
                  <a:srgbClr val="FFFFFF"/>
                </a:solidFill>
                <a:latin typeface="Open Sans Extra Bold"/>
              </a:rPr>
              <a:t>LOGIN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3345760"/>
            <a:ext cx="7415305" cy="240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61"/>
              </a:lnSpc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 Tudo torto</a:t>
            </a:r>
          </a:p>
          <a:p>
            <a:pPr>
              <a:lnSpc>
                <a:spcPts val="4861"/>
              </a:lnSpc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 Design não alinhado com o do site</a:t>
            </a:r>
          </a:p>
          <a:p>
            <a:pPr>
              <a:lnSpc>
                <a:spcPts val="4861"/>
              </a:lnSpc>
              <a:spcBef>
                <a:spcPct val="0"/>
              </a:spcBef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 Generico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06/24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99720" y="6063905"/>
            <a:ext cx="2271832" cy="179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61"/>
              </a:lnSpc>
              <a:spcBef>
                <a:spcPct val="0"/>
              </a:spcBef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??????????????????????????????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9946" y="9035794"/>
            <a:ext cx="6199668" cy="2502411"/>
          </a:xfrm>
          <a:custGeom>
            <a:avLst/>
            <a:gdLst/>
            <a:ahLst/>
            <a:cxnLst/>
            <a:rect r="r" b="b" t="t" l="l"/>
            <a:pathLst>
              <a:path h="2502411" w="6199668">
                <a:moveTo>
                  <a:pt x="0" y="0"/>
                </a:moveTo>
                <a:lnTo>
                  <a:pt x="6199668" y="0"/>
                </a:lnTo>
                <a:lnTo>
                  <a:pt x="6199668" y="2502412"/>
                </a:lnTo>
                <a:lnTo>
                  <a:pt x="0" y="25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3254" y="-957374"/>
            <a:ext cx="7850562" cy="3168772"/>
          </a:xfrm>
          <a:custGeom>
            <a:avLst/>
            <a:gdLst/>
            <a:ahLst/>
            <a:cxnLst/>
            <a:rect r="r" b="b" t="t" l="l"/>
            <a:pathLst>
              <a:path h="3168772" w="7850562">
                <a:moveTo>
                  <a:pt x="0" y="0"/>
                </a:moveTo>
                <a:lnTo>
                  <a:pt x="7850562" y="0"/>
                </a:lnTo>
                <a:lnTo>
                  <a:pt x="7850562" y="3168773"/>
                </a:lnTo>
                <a:lnTo>
                  <a:pt x="0" y="316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22121"/>
            <a:ext cx="2117541" cy="1813158"/>
          </a:xfrm>
          <a:custGeom>
            <a:avLst/>
            <a:gdLst/>
            <a:ahLst/>
            <a:cxnLst/>
            <a:rect r="r" b="b" t="t" l="l"/>
            <a:pathLst>
              <a:path h="1813158" w="2117541">
                <a:moveTo>
                  <a:pt x="0" y="0"/>
                </a:moveTo>
                <a:lnTo>
                  <a:pt x="2117541" y="0"/>
                </a:lnTo>
                <a:lnTo>
                  <a:pt x="2117541" y="1813158"/>
                </a:lnTo>
                <a:lnTo>
                  <a:pt x="0" y="181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7651" y="2730888"/>
            <a:ext cx="9713989" cy="5537378"/>
          </a:xfrm>
          <a:custGeom>
            <a:avLst/>
            <a:gdLst/>
            <a:ahLst/>
            <a:cxnLst/>
            <a:rect r="r" b="b" t="t" l="l"/>
            <a:pathLst>
              <a:path h="5537378" w="9713989">
                <a:moveTo>
                  <a:pt x="0" y="0"/>
                </a:moveTo>
                <a:lnTo>
                  <a:pt x="9713989" y="0"/>
                </a:lnTo>
                <a:lnTo>
                  <a:pt x="9713989" y="5537377"/>
                </a:lnTo>
                <a:lnTo>
                  <a:pt x="0" y="55373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095801" y="169792"/>
            <a:ext cx="4929188" cy="100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4"/>
              </a:lnSpc>
              <a:spcBef>
                <a:spcPct val="0"/>
              </a:spcBef>
            </a:pPr>
            <a:r>
              <a:rPr lang="en-US" sz="5917">
                <a:solidFill>
                  <a:srgbClr val="FFFFFF"/>
                </a:solidFill>
                <a:latin typeface="Open Sans Extra Bold"/>
              </a:rPr>
              <a:t>COMO FICOU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29612" y="1107689"/>
            <a:ext cx="2061567" cy="82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  <a:spcBef>
                <a:spcPct val="0"/>
              </a:spcBef>
            </a:pPr>
            <a:r>
              <a:rPr lang="en-US" sz="4917">
                <a:solidFill>
                  <a:srgbClr val="FFFFFF"/>
                </a:solidFill>
                <a:latin typeface="Open Sans Extra Bold"/>
              </a:rPr>
              <a:t>LOGIN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06878" y="2673738"/>
            <a:ext cx="7415305" cy="30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61"/>
              </a:lnSpc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 CSS agradavel aos olhos</a:t>
            </a:r>
          </a:p>
          <a:p>
            <a:pPr>
              <a:lnSpc>
                <a:spcPts val="4861"/>
              </a:lnSpc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 Seguindo o padrão do resto do site</a:t>
            </a:r>
          </a:p>
          <a:p>
            <a:pPr>
              <a:lnSpc>
                <a:spcPts val="4861"/>
              </a:lnSpc>
              <a:spcBef>
                <a:spcPct val="0"/>
              </a:spcBef>
            </a:pPr>
            <a:r>
              <a:rPr lang="en-US" sz="3472">
                <a:solidFill>
                  <a:srgbClr val="FFFFFF"/>
                </a:solidFill>
                <a:latin typeface="Open Sans Extra Bold"/>
              </a:rPr>
              <a:t>. Não tem um botão fora do container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37641" y="5284602"/>
            <a:ext cx="306213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 Extra Bold"/>
              </a:rPr>
              <a:t>(ISSO É UM GRANDE SUCESSO)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06384" y="9144000"/>
            <a:ext cx="2077641" cy="100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1"/>
              </a:lnSpc>
              <a:spcBef>
                <a:spcPct val="0"/>
              </a:spcBef>
            </a:pPr>
            <a:r>
              <a:rPr lang="en-US" sz="5872">
                <a:solidFill>
                  <a:srgbClr val="FFFFFF"/>
                </a:solidFill>
                <a:latin typeface="Open Sans Extra Bold"/>
              </a:rPr>
              <a:t>07/24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DAFm7mYIYlU</dc:identifier>
  <dcterms:modified xsi:type="dcterms:W3CDTF">2011-08-01T06:04:30Z</dcterms:modified>
  <cp:revision>1</cp:revision>
  <dc:title>Uni HD TEch (Apresentação (16:9))</dc:title>
</cp:coreProperties>
</file>