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6"/>
  </p:notesMasterIdLst>
  <p:sldIdLst>
    <p:sldId id="257" r:id="rId5"/>
    <p:sldId id="258" r:id="rId6"/>
    <p:sldId id="259" r:id="rId7"/>
    <p:sldId id="260" r:id="rId8"/>
    <p:sldId id="269" r:id="rId9"/>
    <p:sldId id="261" r:id="rId10"/>
    <p:sldId id="264" r:id="rId11"/>
    <p:sldId id="263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E1B73-22C2-DD8B-6F39-60E9DA9E5B83}" v="24" dt="2023-05-15T08:18:55.396"/>
    <p1510:client id="{34C48241-09A1-DA15-1D98-4AC09C64410D}" v="235" dt="2023-05-15T08:39:46.588"/>
    <p1510:client id="{5AC86A05-C313-4551-B55C-7EEE8A36FA31}" v="1356" dt="2023-05-15T08:39:59.241"/>
    <p1510:client id="{7A20B6FA-EFDE-4339-900B-759F1228E7AE}" v="226" dt="2023-05-15T08:32:4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1855-E175-44AD-9258-FE0BF89270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4B1D-4DA6-448C-A113-86342D37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latin typeface="Georgia"/>
                <a:ea typeface="+mn-lt"/>
                <a:cs typeface="+mn-lt"/>
              </a:rPr>
              <a:t>Infrastructure-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(IaaS), </a:t>
            </a:r>
          </a:p>
          <a:p>
            <a:r>
              <a:rPr lang="de-CH" dirty="0" err="1">
                <a:latin typeface="Georgia"/>
                <a:ea typeface="+mn-lt"/>
                <a:cs typeface="+mn-lt"/>
              </a:rPr>
              <a:t>Platform</a:t>
            </a:r>
            <a:r>
              <a:rPr lang="de-CH" dirty="0">
                <a:latin typeface="Georgia"/>
                <a:ea typeface="+mn-lt"/>
                <a:cs typeface="+mn-lt"/>
              </a:rPr>
              <a:t>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(PaaS), </a:t>
            </a:r>
          </a:p>
          <a:p>
            <a:r>
              <a:rPr lang="de-CH" dirty="0">
                <a:latin typeface="Georgia"/>
                <a:ea typeface="+mn-lt"/>
                <a:cs typeface="+mn-lt"/>
              </a:rPr>
              <a:t>Software-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(SaaS), </a:t>
            </a:r>
          </a:p>
          <a:p>
            <a:r>
              <a:rPr lang="de-CH" dirty="0" err="1">
                <a:latin typeface="Georgia"/>
                <a:ea typeface="+mn-lt"/>
                <a:cs typeface="+mn-lt"/>
              </a:rPr>
              <a:t>Function</a:t>
            </a:r>
            <a:r>
              <a:rPr lang="de-CH" dirty="0">
                <a:latin typeface="Georgia"/>
                <a:ea typeface="+mn-lt"/>
                <a:cs typeface="+mn-lt"/>
              </a:rPr>
              <a:t>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</a:t>
            </a:r>
            <a:r>
              <a:rPr lang="de-CH" dirty="0" err="1">
                <a:latin typeface="Georgia"/>
                <a:ea typeface="+mn-lt"/>
                <a:cs typeface="+mn-lt"/>
              </a:rPr>
              <a:t>FaaS</a:t>
            </a:r>
            <a:r>
              <a:rPr lang="de-CH" dirty="0">
                <a:latin typeface="Georgia"/>
                <a:ea typeface="+mn-lt"/>
                <a:cs typeface="+mn-lt"/>
              </a:rPr>
              <a:t>), </a:t>
            </a:r>
          </a:p>
          <a:p>
            <a:r>
              <a:rPr lang="de-CH" dirty="0">
                <a:latin typeface="Georgia"/>
                <a:ea typeface="+mn-lt"/>
                <a:cs typeface="+mn-lt"/>
              </a:rPr>
              <a:t>Container-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</a:t>
            </a:r>
            <a:r>
              <a:rPr lang="de-CH" dirty="0" err="1">
                <a:latin typeface="Georgia"/>
                <a:ea typeface="+mn-lt"/>
                <a:cs typeface="+mn-lt"/>
              </a:rPr>
              <a:t>CaaS</a:t>
            </a:r>
            <a:r>
              <a:rPr lang="de-CH" dirty="0">
                <a:latin typeface="Georgia"/>
                <a:ea typeface="+mn-lt"/>
                <a:cs typeface="+mn-lt"/>
              </a:rPr>
              <a:t>), </a:t>
            </a:r>
          </a:p>
          <a:p>
            <a:r>
              <a:rPr lang="de-CH" dirty="0">
                <a:latin typeface="Georgia"/>
                <a:ea typeface="+mn-lt"/>
                <a:cs typeface="+mn-lt"/>
              </a:rPr>
              <a:t>Database-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</a:t>
            </a:r>
            <a:r>
              <a:rPr lang="de-CH" dirty="0" err="1">
                <a:latin typeface="Georgia"/>
                <a:ea typeface="+mn-lt"/>
                <a:cs typeface="+mn-lt"/>
              </a:rPr>
              <a:t>DBaaS</a:t>
            </a:r>
            <a:r>
              <a:rPr lang="de-CH" dirty="0">
                <a:latin typeface="Georgia"/>
                <a:ea typeface="+mn-lt"/>
                <a:cs typeface="+mn-lt"/>
              </a:rPr>
              <a:t>), </a:t>
            </a:r>
          </a:p>
          <a:p>
            <a:r>
              <a:rPr lang="de-CH" dirty="0">
                <a:latin typeface="Georgia"/>
                <a:ea typeface="+mn-lt"/>
                <a:cs typeface="+mn-lt"/>
              </a:rPr>
              <a:t>Desktop-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</a:t>
            </a:r>
            <a:r>
              <a:rPr lang="de-CH" dirty="0" err="1">
                <a:latin typeface="Georgia"/>
                <a:ea typeface="+mn-lt"/>
                <a:cs typeface="+mn-lt"/>
              </a:rPr>
              <a:t>DaaS</a:t>
            </a:r>
            <a:r>
              <a:rPr lang="de-CH" dirty="0">
                <a:latin typeface="Georgia"/>
                <a:ea typeface="+mn-lt"/>
                <a:cs typeface="+mn-lt"/>
              </a:rPr>
              <a:t>), </a:t>
            </a:r>
          </a:p>
          <a:p>
            <a:r>
              <a:rPr lang="de-CH" dirty="0">
                <a:latin typeface="Georgia"/>
                <a:ea typeface="+mn-lt"/>
                <a:cs typeface="+mn-lt"/>
              </a:rPr>
              <a:t>Security-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</a:t>
            </a:r>
            <a:r>
              <a:rPr lang="de-CH" dirty="0" err="1">
                <a:latin typeface="Georgia"/>
                <a:ea typeface="+mn-lt"/>
                <a:cs typeface="+mn-lt"/>
              </a:rPr>
              <a:t>SECaaS</a:t>
            </a:r>
            <a:r>
              <a:rPr lang="de-CH" dirty="0">
                <a:latin typeface="Georgia"/>
                <a:ea typeface="+mn-lt"/>
                <a:cs typeface="+mn-lt"/>
              </a:rPr>
              <a:t>), </a:t>
            </a:r>
          </a:p>
          <a:p>
            <a:r>
              <a:rPr lang="de-CH" dirty="0">
                <a:latin typeface="Georgia"/>
                <a:ea typeface="+mn-lt"/>
                <a:cs typeface="+mn-lt"/>
              </a:rPr>
              <a:t>Backup-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</a:t>
            </a:r>
            <a:r>
              <a:rPr lang="de-CH" dirty="0" err="1">
                <a:latin typeface="Georgia"/>
                <a:ea typeface="+mn-lt"/>
                <a:cs typeface="+mn-lt"/>
              </a:rPr>
              <a:t>BaaS</a:t>
            </a:r>
            <a:r>
              <a:rPr lang="de-CH" dirty="0">
                <a:latin typeface="Georgia"/>
                <a:ea typeface="+mn-lt"/>
                <a:cs typeface="+mn-lt"/>
              </a:rPr>
              <a:t>), </a:t>
            </a:r>
          </a:p>
          <a:p>
            <a:r>
              <a:rPr lang="de-CH" dirty="0" err="1">
                <a:latin typeface="Georgia"/>
                <a:ea typeface="+mn-lt"/>
                <a:cs typeface="+mn-lt"/>
              </a:rPr>
              <a:t>Disaster</a:t>
            </a:r>
            <a:r>
              <a:rPr lang="de-CH" dirty="0">
                <a:latin typeface="Georgia"/>
                <a:ea typeface="+mn-lt"/>
                <a:cs typeface="+mn-lt"/>
              </a:rPr>
              <a:t>-Recovery-</a:t>
            </a:r>
            <a:r>
              <a:rPr lang="de-CH" dirty="0" err="1">
                <a:latin typeface="Georgia"/>
                <a:ea typeface="+mn-lt"/>
                <a:cs typeface="+mn-lt"/>
              </a:rPr>
              <a:t>as</a:t>
            </a:r>
            <a:r>
              <a:rPr lang="de-CH" dirty="0">
                <a:latin typeface="Georgia"/>
                <a:ea typeface="+mn-lt"/>
                <a:cs typeface="+mn-lt"/>
              </a:rPr>
              <a:t>-a-Service (</a:t>
            </a:r>
            <a:r>
              <a:rPr lang="de-CH" dirty="0" err="1">
                <a:latin typeface="Georgia"/>
                <a:ea typeface="+mn-lt"/>
                <a:cs typeface="+mn-lt"/>
              </a:rPr>
              <a:t>DRaaS</a:t>
            </a:r>
            <a:r>
              <a:rPr lang="de-CH" dirty="0">
                <a:latin typeface="Georgia"/>
                <a:ea typeface="+mn-lt"/>
                <a:cs typeface="+mn-lt"/>
              </a:rPr>
              <a:t>).</a:t>
            </a:r>
            <a:endParaRPr lang="de-CH" dirty="0">
              <a:latin typeface="Georgi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4B1D-4DA6-448C-A113-86342D37C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744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9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3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9CD5F-0DD2-48D5-8534-23101812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400">
                <a:latin typeface="Georgia"/>
                <a:ea typeface="+mj-lt"/>
                <a:cs typeface="+mj-lt"/>
              </a:rPr>
              <a:t>Wie ist der Begriff Cloud entstanden? Wieso heißt es Cloud?</a:t>
            </a:r>
            <a:endParaRPr lang="de-DE" sz="2400">
              <a:latin typeface="Georgia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6BE8E-B2E5-4F5E-B888-04975AD6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/>
              <a:t>Der Begriff Cloud entstand in den 1990er Jahren als Metapher für das Internet, da es in Netzwerkdiagrammen als Wolke dargestellt wurde.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829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5E1A4-D05A-A320-F176-F4BEAACF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7265" cy="1344612"/>
          </a:xfrm>
        </p:spPr>
        <p:txBody>
          <a:bodyPr/>
          <a:lstStyle/>
          <a:p>
            <a:r>
              <a:rPr lang="de-DE" sz="2400" dirty="0">
                <a:latin typeface="Georgia"/>
                <a:ea typeface="+mj-lt"/>
                <a:cs typeface="+mj-lt"/>
              </a:rPr>
              <a:t>Welche Dienstleistungen werden in Ihrem Betrieb On-</a:t>
            </a:r>
            <a:r>
              <a:rPr lang="de-DE" sz="2400" dirty="0" err="1">
                <a:latin typeface="Georgia"/>
                <a:ea typeface="+mj-lt"/>
                <a:cs typeface="+mj-lt"/>
              </a:rPr>
              <a:t>Premise</a:t>
            </a:r>
            <a:r>
              <a:rPr lang="de-DE" sz="2400" dirty="0">
                <a:latin typeface="Georgia"/>
                <a:ea typeface="+mj-lt"/>
                <a:cs typeface="+mj-lt"/>
              </a:rPr>
              <a:t> (eigenes Rechenzentrum) betrieben?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49AE4-71E7-AF07-058C-13E637D1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Enrique – Wahrscheinlich </a:t>
            </a:r>
            <a:r>
              <a:rPr lang="de-DE"/>
              <a:t>Storage</a:t>
            </a:r>
            <a:endParaRPr lang="de-DE" dirty="0"/>
          </a:p>
          <a:p>
            <a:r>
              <a:rPr lang="de-DE" dirty="0"/>
              <a:t>Florin &amp; Karma – PwC: Keine, Storage Services (evtl</a:t>
            </a:r>
            <a:r>
              <a:rPr lang="de-DE"/>
              <a:t>.), SAAS (Microsoft Azure)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61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2A752-C7FC-3DBD-98AD-BBDEE3F6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9961" cy="1339939"/>
          </a:xfrm>
        </p:spPr>
        <p:txBody>
          <a:bodyPr>
            <a:normAutofit/>
          </a:bodyPr>
          <a:lstStyle/>
          <a:p>
            <a:r>
              <a:rPr lang="de-DE" sz="2400">
                <a:latin typeface="Georgia" panose="02040502050405020303" pitchFamily="18" charset="0"/>
                <a:ea typeface="+mj-lt"/>
                <a:cs typeface="+mj-lt"/>
              </a:rPr>
              <a:t>Wie werden technologische Beiträge in der Cloud geteilt bzw. zur Verfügung gestellt?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CCBB4-49D2-866E-42A9-794E53D9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Technologische Beiträge in der Cloud können über offene APIs / Schnittstellen geteilt und zur Verfügung gestellt werden. </a:t>
            </a:r>
          </a:p>
          <a:p>
            <a:r>
              <a:rPr lang="de-DE" dirty="0"/>
              <a:t>Open-Source-Technologien sind ebenfalls weit verbreitet, um die Entwicklung von Cloud-Anwendungen zu unterstützen.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67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6983C-6859-4A1B-B16D-8AFD3149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400">
                <a:latin typeface="Georgia"/>
                <a:ea typeface="+mj-lt"/>
                <a:cs typeface="+mj-lt"/>
              </a:rPr>
              <a:t>Wie wird der Begriff Cloud definiert, z.B. gemäß NIST?</a:t>
            </a:r>
            <a:endParaRPr lang="de-DE" sz="2400">
              <a:latin typeface="Georgia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6F588-D675-4F37-8DDF-45D6E72F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/>
              <a:t>Gemäß NIST (National Institute </a:t>
            </a:r>
            <a:r>
              <a:rPr lang="de-CH" err="1"/>
              <a:t>of</a:t>
            </a:r>
            <a:r>
              <a:rPr lang="de-CH"/>
              <a:t> Standards and Technology) wird Cloud Computing als Modell definiert, das jederzeit bequem überall Zugriff auf einen gemeinsam genutzten Pool von konfigurierbaren Rechnerressourcen bietet.</a:t>
            </a:r>
          </a:p>
          <a:p>
            <a:r>
              <a:rPr lang="de-CH"/>
              <a:t>Von überall Zugriff auf einen gemeinsam genutzten Pool von Rechnerressourcen</a:t>
            </a:r>
          </a:p>
        </p:txBody>
      </p:sp>
    </p:spTree>
    <p:extLst>
      <p:ext uri="{BB962C8B-B14F-4D97-AF65-F5344CB8AC3E}">
        <p14:creationId xmlns:p14="http://schemas.microsoft.com/office/powerpoint/2010/main" val="10220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40C41-C9DA-4F46-A293-718AB86C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de-CH" sz="2400">
                <a:latin typeface="Georgia"/>
                <a:ea typeface="+mj-lt"/>
                <a:cs typeface="+mj-lt"/>
              </a:rPr>
              <a:t>Welches sind die 5 Merkmale einer Cloud?</a:t>
            </a:r>
            <a:endParaRPr lang="de-DE" sz="2400">
              <a:latin typeface="Georgia"/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BDEC1-8E94-4728-BE0F-51656A8B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>
                <a:latin typeface="Georgia"/>
                <a:ea typeface="+mn-lt"/>
                <a:cs typeface="+mn-lt"/>
              </a:rPr>
              <a:t>On-Demand Self-Service</a:t>
            </a:r>
          </a:p>
          <a:p>
            <a:pPr lvl="1"/>
            <a:r>
              <a:rPr lang="de-CH">
                <a:latin typeface="Georgia"/>
                <a:ea typeface="+mn-lt"/>
                <a:cs typeface="+mn-lt"/>
              </a:rPr>
              <a:t>Nutzung von Ressourcen wird von Usern selbst </a:t>
            </a:r>
            <a:r>
              <a:rPr lang="de-CH" err="1">
                <a:latin typeface="Georgia"/>
                <a:ea typeface="+mn-lt"/>
                <a:cs typeface="+mn-lt"/>
              </a:rPr>
              <a:t>gemanaged</a:t>
            </a:r>
            <a:r>
              <a:rPr lang="de-CH">
                <a:latin typeface="Georgia"/>
                <a:ea typeface="+mn-lt"/>
                <a:cs typeface="+mn-lt"/>
              </a:rPr>
              <a:t> </a:t>
            </a:r>
            <a:endParaRPr lang="de-DE">
              <a:latin typeface="Georgia"/>
            </a:endParaRPr>
          </a:p>
          <a:p>
            <a:r>
              <a:rPr lang="de-CH">
                <a:latin typeface="Georgia"/>
                <a:ea typeface="+mn-lt"/>
                <a:cs typeface="+mn-lt"/>
              </a:rPr>
              <a:t>Broad Network Access</a:t>
            </a:r>
          </a:p>
          <a:p>
            <a:pPr lvl="1"/>
            <a:r>
              <a:rPr lang="de-CH">
                <a:latin typeface="Georgia"/>
                <a:ea typeface="+mn-lt"/>
                <a:cs typeface="+mn-lt"/>
              </a:rPr>
              <a:t>Zugriff auf Ressourcen sind nicht </a:t>
            </a:r>
            <a:r>
              <a:rPr lang="de-CH" err="1">
                <a:latin typeface="Georgia"/>
                <a:ea typeface="+mn-lt"/>
                <a:cs typeface="+mn-lt"/>
              </a:rPr>
              <a:t>Geo</a:t>
            </a:r>
            <a:r>
              <a:rPr lang="de-CH">
                <a:latin typeface="Georgia"/>
                <a:ea typeface="+mn-lt"/>
                <a:cs typeface="+mn-lt"/>
              </a:rPr>
              <a:t> relevant</a:t>
            </a:r>
          </a:p>
          <a:p>
            <a:r>
              <a:rPr lang="de-CH" err="1">
                <a:latin typeface="Georgia"/>
                <a:ea typeface="+mn-lt"/>
                <a:cs typeface="+mn-lt"/>
              </a:rPr>
              <a:t>Resource</a:t>
            </a:r>
            <a:r>
              <a:rPr lang="de-CH">
                <a:latin typeface="Georgia"/>
                <a:ea typeface="+mn-lt"/>
                <a:cs typeface="+mn-lt"/>
              </a:rPr>
              <a:t> Pooling</a:t>
            </a:r>
          </a:p>
          <a:p>
            <a:pPr lvl="1"/>
            <a:r>
              <a:rPr lang="de-CH">
                <a:latin typeface="Georgia"/>
                <a:ea typeface="+mn-lt"/>
                <a:cs typeface="+mn-lt"/>
              </a:rPr>
              <a:t>Ressourcen stehen in verschiedenen verlinkten Geozonen verfügbar</a:t>
            </a:r>
          </a:p>
          <a:p>
            <a:r>
              <a:rPr lang="de-CH">
                <a:latin typeface="Georgia"/>
                <a:ea typeface="+mn-lt"/>
                <a:cs typeface="+mn-lt"/>
              </a:rPr>
              <a:t>Rapid </a:t>
            </a:r>
            <a:r>
              <a:rPr lang="de-CH" err="1">
                <a:latin typeface="Georgia"/>
                <a:ea typeface="+mn-lt"/>
                <a:cs typeface="+mn-lt"/>
              </a:rPr>
              <a:t>Elasticity</a:t>
            </a:r>
            <a:endParaRPr lang="de-CH">
              <a:latin typeface="Georgia"/>
              <a:ea typeface="+mn-lt"/>
              <a:cs typeface="+mn-lt"/>
            </a:endParaRPr>
          </a:p>
          <a:p>
            <a:pPr lvl="1"/>
            <a:r>
              <a:rPr lang="de-CH">
                <a:latin typeface="Georgia"/>
                <a:ea typeface="+mn-lt"/>
                <a:cs typeface="+mn-lt"/>
              </a:rPr>
              <a:t>Ressourcen können nach Bedarf angepasst werden, oder auch nach einem Schema angepasst werden</a:t>
            </a:r>
          </a:p>
          <a:p>
            <a:r>
              <a:rPr lang="de-CH" err="1">
                <a:latin typeface="Georgia"/>
                <a:ea typeface="+mn-lt"/>
                <a:cs typeface="+mn-lt"/>
              </a:rPr>
              <a:t>Measured</a:t>
            </a:r>
            <a:r>
              <a:rPr lang="de-CH">
                <a:latin typeface="Georgia"/>
                <a:ea typeface="+mn-lt"/>
                <a:cs typeface="+mn-lt"/>
              </a:rPr>
              <a:t> Service</a:t>
            </a:r>
          </a:p>
          <a:p>
            <a:pPr lvl="1"/>
            <a:r>
              <a:rPr lang="de-CH">
                <a:latin typeface="Georgia"/>
                <a:ea typeface="+mn-lt"/>
                <a:cs typeface="+mn-lt"/>
              </a:rPr>
              <a:t>Man bezahlt für die Ressourcen, welche effektiv gebraucht werden. Dieser Punkt steht im Zusammenhang mit Rapid Elasticy</a:t>
            </a:r>
            <a:endParaRPr lang="de-CH">
              <a:latin typeface="Georgia"/>
            </a:endParaRP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1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C7B89-A1F4-4EE9-A972-633007B8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>
                <a:latin typeface="Georgia" panose="02040502050405020303" pitchFamily="18" charset="0"/>
                <a:ea typeface="+mj-lt"/>
                <a:cs typeface="+mj-lt"/>
              </a:rPr>
              <a:t>Welche </a:t>
            </a:r>
            <a:r>
              <a:rPr lang="de-CH" sz="2400" dirty="0">
                <a:latin typeface="Georgia"/>
                <a:ea typeface="+mj-lt"/>
                <a:cs typeface="+mj-lt"/>
              </a:rPr>
              <a:t>Cloud</a:t>
            </a:r>
            <a:r>
              <a:rPr lang="de-CH" sz="2400" dirty="0">
                <a:latin typeface="Georgia" panose="02040502050405020303" pitchFamily="18" charset="0"/>
                <a:ea typeface="+mj-lt"/>
                <a:cs typeface="+mj-lt"/>
              </a:rPr>
              <a:t> Dienstleistungen kennen Sie?</a:t>
            </a:r>
            <a:endParaRPr lang="de-DE" sz="6000" dirty="0">
              <a:latin typeface="Georgia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C127C-DB15-4A84-AA62-8B3E0588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0995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Domain Services</a:t>
            </a:r>
          </a:p>
          <a:p>
            <a:r>
              <a:rPr lang="de-CH" dirty="0"/>
              <a:t>Network Management Services</a:t>
            </a:r>
          </a:p>
          <a:p>
            <a:r>
              <a:rPr lang="de-CH"/>
              <a:t>FTP-Server</a:t>
            </a:r>
            <a:endParaRPr lang="de-CH" dirty="0"/>
          </a:p>
          <a:p>
            <a:r>
              <a:rPr lang="de-CH" dirty="0"/>
              <a:t>Webserver</a:t>
            </a:r>
          </a:p>
          <a:p>
            <a:r>
              <a:rPr lang="de-CH" dirty="0"/>
              <a:t>Storage Services</a:t>
            </a:r>
          </a:p>
          <a:p>
            <a:r>
              <a:rPr lang="de-CH" dirty="0"/>
              <a:t>Blob Storages</a:t>
            </a:r>
          </a:p>
          <a:p>
            <a:r>
              <a:rPr lang="de-CH" err="1"/>
              <a:t>Application</a:t>
            </a:r>
            <a:r>
              <a:rPr lang="de-CH"/>
              <a:t>-Server</a:t>
            </a:r>
            <a:endParaRPr lang="de-CH" dirty="0"/>
          </a:p>
          <a:p>
            <a:r>
              <a:rPr lang="de-CH" dirty="0"/>
              <a:t>IoT Services</a:t>
            </a:r>
            <a:r>
              <a:rPr lang="de-CH"/>
              <a:t> </a:t>
            </a:r>
            <a:endParaRPr lang="de-CH" dirty="0"/>
          </a:p>
          <a:p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6AD263D-3392-198D-DD36-2039D63EE230}"/>
              </a:ext>
            </a:extLst>
          </p:cNvPr>
          <p:cNvSpPr txBox="1">
            <a:spLocks/>
          </p:cNvSpPr>
          <p:nvPr/>
        </p:nvSpPr>
        <p:spPr>
          <a:xfrm>
            <a:off x="5576697" y="1828800"/>
            <a:ext cx="409956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Database</a:t>
            </a:r>
          </a:p>
          <a:p>
            <a:r>
              <a:rPr lang="de-CH"/>
              <a:t>MFA</a:t>
            </a:r>
          </a:p>
          <a:p>
            <a:r>
              <a:rPr lang="de-CH"/>
              <a:t>AI-Services</a:t>
            </a:r>
            <a:endParaRPr lang="en-US"/>
          </a:p>
          <a:p>
            <a:r>
              <a:rPr lang="de-CH"/>
              <a:t>Analytical Services</a:t>
            </a:r>
          </a:p>
          <a:p>
            <a:r>
              <a:rPr lang="de-CH"/>
              <a:t>Load Balancer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45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95938-F34B-1FCC-1933-6A21672E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Welche Cloud Anbieter kennen Sie?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63360-B4CB-021E-46EC-1F47FE4E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Microsoft Azure</a:t>
            </a:r>
          </a:p>
          <a:p>
            <a:r>
              <a:rPr lang="de-DE" dirty="0"/>
              <a:t>Amazon Web Services</a:t>
            </a:r>
          </a:p>
          <a:p>
            <a:r>
              <a:rPr lang="de-DE" dirty="0"/>
              <a:t>Google Cloud</a:t>
            </a:r>
          </a:p>
          <a:p>
            <a:r>
              <a:rPr lang="de-DE" dirty="0"/>
              <a:t>IBM Cloud</a:t>
            </a:r>
          </a:p>
          <a:p>
            <a:r>
              <a:rPr lang="de-DE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31715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5FE47-9400-66FA-181B-2DAB9A3F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Georgia" panose="02040502050405020303" pitchFamily="18" charset="0"/>
                <a:ea typeface="+mj-lt"/>
                <a:cs typeface="+mj-lt"/>
              </a:rPr>
              <a:t>Welche Cloud </a:t>
            </a:r>
            <a:r>
              <a:rPr lang="de-DE" sz="2400" dirty="0" err="1">
                <a:latin typeface="Georgia" panose="02040502050405020303" pitchFamily="18" charset="0"/>
                <a:ea typeface="+mj-lt"/>
                <a:cs typeface="+mj-lt"/>
              </a:rPr>
              <a:t>Deployment</a:t>
            </a:r>
            <a:r>
              <a:rPr lang="de-DE" sz="2400" dirty="0">
                <a:latin typeface="Georgia" panose="02040502050405020303" pitchFamily="18" charset="0"/>
                <a:ea typeface="+mj-lt"/>
                <a:cs typeface="+mj-lt"/>
              </a:rPr>
              <a:t> Modelle kennen Sie?</a:t>
            </a:r>
            <a:endParaRPr lang="de-DE" sz="2400" dirty="0">
              <a:latin typeface="Georgia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7C2AD-BCBC-5973-9E36-35CEC063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Cloud</a:t>
            </a:r>
          </a:p>
          <a:p>
            <a:r>
              <a:rPr lang="de-DE" dirty="0"/>
              <a:t>Private Cloud</a:t>
            </a:r>
          </a:p>
          <a:p>
            <a:r>
              <a:rPr lang="de-DE" dirty="0"/>
              <a:t>Hybrid Cloud</a:t>
            </a:r>
          </a:p>
          <a:p>
            <a:r>
              <a:rPr lang="de-DE" dirty="0"/>
              <a:t>Community Cloud</a:t>
            </a:r>
          </a:p>
          <a:p>
            <a:r>
              <a:rPr lang="de-DE" dirty="0"/>
              <a:t>Multi Cloud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5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18C83-00EF-0D05-E895-6CBA0E7E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de-DE" sz="3200">
                <a:latin typeface="Georgia"/>
                <a:ea typeface="+mj-lt"/>
                <a:cs typeface="+mj-lt"/>
              </a:rPr>
              <a:t>Was sind Cloud Service Modelle?</a:t>
            </a:r>
            <a:endParaRPr lang="de-DE" sz="3200">
              <a:latin typeface="Georgia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06C5B-75B2-AB35-3D78-388E0D24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 dirty="0"/>
              <a:t>Cloud Modelle sagen aus, wie viel der Infrastruktur in der Cloud ausgelagert ist, bzw. wie viel davon noch Lokal ist.</a:t>
            </a:r>
          </a:p>
          <a:p>
            <a:endParaRPr lang="de-DE" sz="1600" dirty="0"/>
          </a:p>
        </p:txBody>
      </p:sp>
      <p:pic>
        <p:nvPicPr>
          <p:cNvPr id="1026" name="Picture 2" descr="Arten von Cloud Computing - ein umfangreicher Leitfaden zu Cloud-Lösungen  und -Technologien im Jahr 2023">
            <a:extLst>
              <a:ext uri="{FF2B5EF4-FFF2-40B4-BE49-F238E27FC236}">
                <a16:creationId xmlns:a16="http://schemas.microsoft.com/office/drawing/2014/main" id="{24D0D085-60AA-80D5-5408-63D22F486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-1777" r="-164" b="11454"/>
          <a:stretch/>
        </p:blipFill>
        <p:spPr bwMode="auto">
          <a:xfrm>
            <a:off x="4730684" y="640080"/>
            <a:ext cx="6002960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5978C2-FEFA-D486-BBF2-049902F0B614}"/>
              </a:ext>
            </a:extLst>
          </p:cNvPr>
          <p:cNvSpPr/>
          <p:nvPr/>
        </p:nvSpPr>
        <p:spPr>
          <a:xfrm>
            <a:off x="4730684" y="6361471"/>
            <a:ext cx="519742" cy="2359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F6F50-9F94-4F79-DABE-3981AB401A87}"/>
              </a:ext>
            </a:extLst>
          </p:cNvPr>
          <p:cNvSpPr txBox="1"/>
          <p:nvPr/>
        </p:nvSpPr>
        <p:spPr>
          <a:xfrm>
            <a:off x="5368412" y="6294792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Self-</a:t>
            </a:r>
            <a:r>
              <a:rPr lang="de-CH" dirty="0" err="1"/>
              <a:t>managed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4E7CA-FC22-D01A-E04C-31704D206EC1}"/>
              </a:ext>
            </a:extLst>
          </p:cNvPr>
          <p:cNvSpPr/>
          <p:nvPr/>
        </p:nvSpPr>
        <p:spPr>
          <a:xfrm>
            <a:off x="7098889" y="6361471"/>
            <a:ext cx="519742" cy="235974"/>
          </a:xfrm>
          <a:prstGeom prst="rect">
            <a:avLst/>
          </a:prstGeom>
          <a:solidFill>
            <a:srgbClr val="EF7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2D0D7-99F9-6BB0-F990-ECC5C94FDE4F}"/>
              </a:ext>
            </a:extLst>
          </p:cNvPr>
          <p:cNvSpPr txBox="1"/>
          <p:nvPr/>
        </p:nvSpPr>
        <p:spPr>
          <a:xfrm>
            <a:off x="7667791" y="6294792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Managed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Cloud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9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E9D73-E68D-9C0A-41AD-B6FB8A83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7265" cy="134461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Georgia" panose="02040502050405020303" pitchFamily="18" charset="0"/>
                <a:ea typeface="+mj-lt"/>
                <a:cs typeface="+mj-lt"/>
              </a:rPr>
              <a:t>Weshalb </a:t>
            </a:r>
            <a:r>
              <a:rPr lang="de-DE" sz="2400">
                <a:latin typeface="Georgia" panose="02040502050405020303" pitchFamily="18" charset="0"/>
                <a:ea typeface="+mj-lt"/>
                <a:cs typeface="+mj-lt"/>
              </a:rPr>
              <a:t>soll</a:t>
            </a:r>
            <a:r>
              <a:rPr lang="de-DE" sz="2400" dirty="0">
                <a:solidFill>
                  <a:schemeClr val="tx1"/>
                </a:solidFill>
                <a:latin typeface="Georgia" panose="02040502050405020303" pitchFamily="18" charset="0"/>
                <a:ea typeface="+mj-lt"/>
                <a:cs typeface="+mj-lt"/>
              </a:rPr>
              <a:t> ich Dienste aus der Cloud beziehen? Was sind die Vorteile?</a:t>
            </a:r>
            <a:endParaRPr lang="de-DE" sz="24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78F32-8BFB-9A98-1F3A-36620E2C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Die Vorteile des Bezugs von Diensten aus der Cloud sind u.a.: Skalierbarkeit, Flexibilität, schnelle Bereitstellung, geringere Kosten für Infrastruktur, kein Bedarf an Wartung, Unterstützung für Remote Work.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15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CA8FC-00EB-3C7E-9F11-637F7657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chemeClr val="tx1"/>
                </a:solidFill>
                <a:latin typeface="Georgia" panose="02040502050405020303" pitchFamily="18" charset="0"/>
                <a:ea typeface="+mj-lt"/>
                <a:cs typeface="+mj-lt"/>
              </a:rPr>
              <a:t>Was sind die Nachteile?</a:t>
            </a:r>
            <a:endParaRPr lang="de-DE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AC7D7-798B-8F26-CF69-4A45ECA7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Georgia"/>
                <a:ea typeface="+mn-lt"/>
                <a:cs typeface="+mn-lt"/>
              </a:rPr>
              <a:t>Abhängigkeit von Internetverbindung, </a:t>
            </a:r>
          </a:p>
          <a:p>
            <a:r>
              <a:rPr lang="de-DE">
                <a:latin typeface="Georgia"/>
                <a:ea typeface="+mn-lt"/>
                <a:cs typeface="+mn-lt"/>
              </a:rPr>
              <a:t>Sicherheitsbedenken, </a:t>
            </a:r>
          </a:p>
          <a:p>
            <a:r>
              <a:rPr lang="de-DE">
                <a:latin typeface="Georgia"/>
                <a:ea typeface="+mn-lt"/>
                <a:cs typeface="+mn-lt"/>
              </a:rPr>
              <a:t>eingeschränkte Kontrolle, </a:t>
            </a:r>
          </a:p>
          <a:p>
            <a:r>
              <a:rPr lang="de-DE">
                <a:latin typeface="Georgia"/>
                <a:ea typeface="+mn-lt"/>
                <a:cs typeface="+mn-lt"/>
              </a:rPr>
              <a:t>Datenschutzprobleme, </a:t>
            </a:r>
          </a:p>
          <a:p>
            <a:r>
              <a:rPr lang="de-DE">
                <a:latin typeface="Georgia"/>
                <a:ea typeface="+mn-lt"/>
                <a:cs typeface="+mn-lt"/>
              </a:rPr>
              <a:t>mögliche zusätzliche Kosten.</a:t>
            </a:r>
            <a:endParaRPr lang="de-DE">
              <a:latin typeface="Georgia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73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D68D7258E4D4686684981D84E44B4" ma:contentTypeVersion="6" ma:contentTypeDescription="Create a new document." ma:contentTypeScope="" ma:versionID="293d313315f341c996678a56d6121ebb">
  <xsd:schema xmlns:xsd="http://www.w3.org/2001/XMLSchema" xmlns:xs="http://www.w3.org/2001/XMLSchema" xmlns:p="http://schemas.microsoft.com/office/2006/metadata/properties" xmlns:ns3="cdaadaf8-0e45-4100-b565-59a6deca8a1c" xmlns:ns4="2f1d2d50-7363-42ae-849f-e858a6694732" targetNamespace="http://schemas.microsoft.com/office/2006/metadata/properties" ma:root="true" ma:fieldsID="98fcd75d8e01259c71462ffd46d41289" ns3:_="" ns4:_="">
    <xsd:import namespace="cdaadaf8-0e45-4100-b565-59a6deca8a1c"/>
    <xsd:import namespace="2f1d2d50-7363-42ae-849f-e858a66947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adaf8-0e45-4100-b565-59a6deca8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d2d50-7363-42ae-849f-e858a66947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aadaf8-0e45-4100-b565-59a6deca8a1c" xsi:nil="true"/>
  </documentManagement>
</p:properties>
</file>

<file path=customXml/itemProps1.xml><?xml version="1.0" encoding="utf-8"?>
<ds:datastoreItem xmlns:ds="http://schemas.openxmlformats.org/officeDocument/2006/customXml" ds:itemID="{3ECD5C9A-7BE3-4932-98A1-B31610803D84}">
  <ds:schemaRefs>
    <ds:schemaRef ds:uri="2f1d2d50-7363-42ae-849f-e858a6694732"/>
    <ds:schemaRef ds:uri="cdaadaf8-0e45-4100-b565-59a6deca8a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EF10FE-168C-4C35-BED3-B0334F807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988345-6E76-4E70-899F-1A5B1AAD3FEE}">
  <ds:schemaRefs>
    <ds:schemaRef ds:uri="2f1d2d50-7363-42ae-849f-e858a6694732"/>
    <ds:schemaRef ds:uri="cdaadaf8-0e45-4100-b565-59a6deca8a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03b5e7a1-cb09-4417-9e1a-c686b440b2c5}" enabled="0" method="" siteId="{03b5e7a1-cb09-4417-9e1a-c686b440b2c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Georgia</vt:lpstr>
      <vt:lpstr>Wingdings 2</vt:lpstr>
      <vt:lpstr>View</vt:lpstr>
      <vt:lpstr>Wie ist der Begriff Cloud entstanden? Wieso heißt es Cloud?</vt:lpstr>
      <vt:lpstr>Wie wird der Begriff Cloud definiert, z.B. gemäß NIST?</vt:lpstr>
      <vt:lpstr>Welches sind die 5 Merkmale einer Cloud?</vt:lpstr>
      <vt:lpstr>Welche Cloud Dienstleistungen kennen Sie?</vt:lpstr>
      <vt:lpstr>Welche Cloud Anbieter kennen Sie?</vt:lpstr>
      <vt:lpstr>Welche Cloud Deployment Modelle kennen Sie?</vt:lpstr>
      <vt:lpstr>Was sind Cloud Service Modelle?</vt:lpstr>
      <vt:lpstr>Weshalb soll ich Dienste aus der Cloud beziehen? Was sind die Vorteile?</vt:lpstr>
      <vt:lpstr>Was sind die Nachteile?</vt:lpstr>
      <vt:lpstr>Welche Dienstleistungen werden in Ihrem Betrieb On-Premise (eigenes Rechenzentrum) betrieben?</vt:lpstr>
      <vt:lpstr>Wie werden technologische Beiträge in der Cloud geteilt bzw. zur Verfügung gestellt?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Karma Wöser Phuntsok Khamritshang</dc:creator>
  <cp:lastModifiedBy>Florin Cedric Curiger (BFSU)</cp:lastModifiedBy>
  <cp:revision>2</cp:revision>
  <dcterms:created xsi:type="dcterms:W3CDTF">2023-05-15T08:10:46Z</dcterms:created>
  <dcterms:modified xsi:type="dcterms:W3CDTF">2023-05-15T08:39:59Z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0x01010092BD68D7258E4D4686684981D84E44B4</vt:lpwstr>
  </property>
</Properties>
</file>