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73" r:id="rId3"/>
    <p:sldId id="277" r:id="rId4"/>
    <p:sldId id="283" r:id="rId5"/>
    <p:sldId id="286" r:id="rId6"/>
    <p:sldId id="287" r:id="rId7"/>
    <p:sldId id="288" r:id="rId8"/>
    <p:sldId id="304" r:id="rId9"/>
    <p:sldId id="32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C24F-4B1C-4A59-9934-952FB6E939DD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28BD8-0998-49EB-B288-689F1FCCF0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751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CH" sz="2000" b="0" strike="noStrike" spc="-1">
                <a:solidFill>
                  <a:srgbClr val="000000"/>
                </a:solidFill>
                <a:latin typeface="Arial"/>
              </a:rPr>
              <a:t>Historischer Hintergrund: Bei der Darstellung von IT-Dienstleistungen und der Verbindung zum Endbenutzer wurde dazwischen schon immer das Internet als «Wolke» dargestellt, ohne das man wusste was im Internet genau passiert.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CH" sz="2000" b="0" strike="noStrike" spc="-1">
                <a:solidFill>
                  <a:srgbClr val="000000"/>
                </a:solidFill>
                <a:latin typeface="Arial"/>
              </a:rPr>
              <a:t>Mit dem Zeitalter des Cloud-Computing hat sich das geändert. Es werden nun nicht mehr nur Daten von der einen Seite zur anderen transportiert. Es ist nun auch interessant was in der «Wolke» passiert.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CH" sz="2000" b="0" strike="noStrike" spc="-1">
                <a:solidFill>
                  <a:srgbClr val="000000"/>
                </a:solidFill>
                <a:latin typeface="Arial"/>
              </a:rPr>
              <a:t>Daten werden nicht mehr nur in der Cloud transportiert, sondern auch verarbeitet.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47675C0-BAD6-4DCA-BC17-D3244671C9D5}" type="datetime1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23.05.2023</a:t>
            </a:fld>
            <a:r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 / </a:t>
            </a:r>
            <a:fld id="{67C3B938-30D7-46DE-A428-F5226289B415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380880" y="4716000"/>
            <a:ext cx="6035400" cy="446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23"/>
          </p:nvPr>
        </p:nvSpPr>
        <p:spPr>
          <a:xfrm>
            <a:off x="3850560" y="9430200"/>
            <a:ext cx="2565720" cy="49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FD07E63-F03C-4EA0-A099-8880465281EF}" type="slidenum">
              <a:rPr lang="de-CH" sz="1200" b="0" strike="noStrike" spc="-1">
                <a:solidFill>
                  <a:srgbClr val="000000"/>
                </a:solidFill>
                <a:latin typeface="Frutiger LT Com 45 Ligh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2C414-20FE-4B1B-80D6-36530135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287D10-3ABC-4FA5-B083-67AFE896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A867F-D40E-400A-A727-57920D77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7ACAC-DAC6-4E6C-BE3E-45E7B8CA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A6AB0-AC8F-47B2-98B1-D4EE11C6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888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64E8B-464D-42F6-BFE1-61AA2EB8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B528F4-17C3-4B8E-92F7-347729861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4D10F-2122-495A-A31B-422C7CD5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03D9E-30EB-4177-99EF-5A2AC312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3429B-5752-414F-9D2A-AD4DEB2A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388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2E4FF0-DD7D-4152-B600-FB300989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CF3BF3-F22A-480E-B8AF-D293E384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F965D-9D2F-4458-ABAF-8F35908F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D7E7D-CE49-44D9-A9B6-CC9AF213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D51C3-ECBE-4EDA-BF0A-2BFB71E7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6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64593-7BCE-4BFA-890E-3399BD9F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3B3D6-E5C4-46A4-96CA-A5A4ABAF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19CF8-8A7E-4243-A37B-B09A844D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0DB22-3C5E-402B-849F-FFC3AE09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6B3B0A-7E56-441F-9EB3-3B6196D0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5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31E87-44A0-4118-878E-59B06F0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082049-5B88-4E3A-AE28-F6A17095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E0556-97D9-47E4-B16D-33B3FAB6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76EED-3CEE-413A-A62B-1296CC30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A1ED40-67B7-4022-9DD2-34F80507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2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44D90-18FB-44DE-BFFD-1E64C542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400E94-B20A-41BA-82EE-7354D7E8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511C87-03A2-454B-BC16-B54EAEE3F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7FA766-82BE-4618-9081-286C8F04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5FDEE-DE68-42CD-AEB2-A06281BC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B0506E-81BB-475D-95DF-90CF325F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8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94222-227B-4D74-BD9E-2B63347D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729CA1-172D-46D8-9E72-DE1E98CB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22F559-F830-4880-9E06-32299799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35231-1F82-441B-90C9-D3CEBADD4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A05594-5712-4A8C-9316-E02E9DD15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C8CB78-C243-4729-ADE9-6F1F3559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29F5DA-62C6-4ECF-8D66-C378364E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A9A790-9060-4377-AFD1-4C45308C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430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61A7-924F-498A-8248-445529AF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CD242C-2130-47EF-A3AB-EE6F2DF3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46DA0D-D008-456D-BBF0-D9027D3A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D8E835-7131-41D5-9F44-919EFC5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3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8EE8AB-5C70-4C58-9069-A7A079FA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3C6A6B-CF30-4DAD-8C49-EA76A589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97A2FE-CF61-4C8F-BF50-7A7A5B63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693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E335E-71B1-4F0B-AB3B-CEFE9E1C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7B741-8D99-41A1-88AB-214E16B6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1EE91-257E-4494-83AB-5D0D35B44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DEC0B2-7A93-4389-8443-930D9C96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A534D-D7D0-42B8-A86F-FBD8E3C8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1CA6E-6C3E-474C-9C17-9449FC71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85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72D8-3E54-4FF0-95D4-B94036B0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0E017A-6216-4C0D-94B1-3B339F331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4C74A5-AE91-4BC3-83B4-E31CDB06A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80D022-24D2-4555-8E6B-8A508753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70888-4607-4E21-AC92-9D77D50B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B8B22-0520-4477-89E8-1B2F7632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64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862141-0B31-4C82-ABF2-DD7D6C5B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C9C3F7-1FA2-48D2-9C57-D328C3109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E44D1-392A-40F7-B63A-BA2AFA70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01887-3973-470F-AD67-18F3EEFFA1E9}" type="datetimeFigureOut">
              <a:rPr lang="de-CH" smtClean="0"/>
              <a:t>23.05.2023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07402-4463-4274-8A1E-3765E3918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76C9D2-607C-4954-A5D2-8E5CE2DAD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2549-307A-4FC5-AFF6-BE16ABD587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55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hteck 8"/>
          <p:cNvSpPr/>
          <p:nvPr/>
        </p:nvSpPr>
        <p:spPr>
          <a:xfrm>
            <a:off x="1779517" y="3620648"/>
            <a:ext cx="8434910" cy="4262773"/>
          </a:xfrm>
          <a:prstGeom prst="rect">
            <a:avLst/>
          </a:prstGeom>
          <a:blipFill rotWithShape="0">
            <a:blip r:embed="rId3">
              <a:alphaModFix amt="50000"/>
            </a:blip>
            <a:srcRect/>
            <a:stretch/>
          </a:blipFill>
          <a:ln>
            <a:noFill/>
          </a:ln>
          <a:effectLst>
            <a:softEdge rad="107964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9889" tIns="59944" rIns="119889" bIns="59944" anchor="t">
            <a:noAutofit/>
          </a:bodyPr>
          <a:lstStyle/>
          <a:p>
            <a:endParaRPr lang="en-US" sz="2398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Wie ist der Begriff entstanden? Wieso heisst es «Cloud»?</a:t>
            </a:r>
            <a:br>
              <a:rPr sz="3197"/>
            </a:br>
            <a:endParaRPr lang="en-US" sz="3197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988729" y="2045786"/>
            <a:ext cx="10861463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953"/>
              </a:spcBef>
              <a:buNone/>
              <a:tabLst>
                <a:tab pos="0" algn="l"/>
              </a:tabLst>
            </a:pP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Historischer wurde das Internet schon immer als «Wolke» dargestellt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Der Verbund von Computern besteht aus ganz vielen kleinen Teilen, wie bei einer Wolke. Ein einzelner Wassertropfen verschwindet im grossen Ganzen, aber gemeinsam ist es eine Wolke.</a:t>
            </a:r>
            <a:endParaRPr lang="en-US" sz="2931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7590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81000" tIns="40680" rIns="81000" bIns="40680" anchor="t">
            <a:noAutofit/>
          </a:bodyPr>
          <a:lstStyle>
            <a:defPPr>
              <a:defRPr lang="de-DE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de-CH" sz="900" b="1" strike="noStrike" kern="1200" spc="-1">
                <a:solidFill>
                  <a:srgbClr val="ED7703"/>
                </a:solidFill>
                <a:latin typeface="Frutiger LT Com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4D901-130E-438A-ACF0-6EB6E9DEFB2D}" type="slidenum">
              <a:rPr lang="de-CH" smtClean="0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Ist der Begriff «Cloud» ein synonym für Internet?</a:t>
            </a:r>
            <a:br>
              <a:rPr sz="3197"/>
            </a:br>
            <a:endParaRPr lang="en-US" sz="3197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988729" y="2045786"/>
            <a:ext cx="10861463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953"/>
              </a:spcBef>
              <a:buNone/>
              <a:tabLst>
                <a:tab pos="0" algn="l"/>
              </a:tabLst>
            </a:pP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Jein!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«It´s just someone else´s computer»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Cloud = Dienst/Service, die im Internet ausgeführt werden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953"/>
              </a:spcBef>
              <a:buNone/>
              <a:tabLst>
                <a:tab pos="0" algn="l"/>
              </a:tabLst>
            </a:pPr>
            <a:endParaRPr lang="en-US" sz="2931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7590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81000" tIns="40680" rIns="81000" bIns="40680" anchor="t">
            <a:noAutofit/>
          </a:bodyPr>
          <a:lstStyle>
            <a:defPPr>
              <a:defRPr lang="de-DE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de-CH" sz="900" b="1" strike="noStrike" kern="1200" spc="-1">
                <a:solidFill>
                  <a:srgbClr val="ED7703"/>
                </a:solidFill>
                <a:latin typeface="Frutiger LT Com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4D901-130E-438A-ACF0-6EB6E9DEFB2D}" type="slidenum">
              <a:rPr lang="de-CH" smtClean="0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Merkmale des Cloud Computing (1/5)</a:t>
            </a:r>
            <a:endParaRPr lang="en-US" sz="3197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988729" y="2045786"/>
            <a:ext cx="10861463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953"/>
              </a:spcBef>
              <a:buNone/>
              <a:tabLst>
                <a:tab pos="0" algn="l"/>
              </a:tabLst>
            </a:pPr>
            <a:endParaRPr lang="en-US" sz="2931" spc="-1" dirty="0">
              <a:solidFill>
                <a:srgbClr val="000000"/>
              </a:solidFill>
              <a:latin typeface="Arial"/>
            </a:endParaRPr>
          </a:p>
          <a:p>
            <a:pPr marL="619586" indent="-609036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de-CH" sz="2931" b="1" spc="-1" dirty="0">
                <a:solidFill>
                  <a:srgbClr val="000000"/>
                </a:solidFill>
                <a:latin typeface="Frutiger LT Com 45 Light"/>
              </a:rPr>
              <a:t>On </a:t>
            </a:r>
            <a:r>
              <a:rPr lang="de-CH" sz="2931" b="1" spc="-1" dirty="0" err="1">
                <a:solidFill>
                  <a:srgbClr val="000000"/>
                </a:solidFill>
                <a:latin typeface="Frutiger LT Com 45 Light"/>
              </a:rPr>
              <a:t>demand</a:t>
            </a:r>
            <a:r>
              <a:rPr lang="de-CH" sz="2931" b="1" spc="-1" dirty="0">
                <a:solidFill>
                  <a:srgbClr val="000000"/>
                </a:solidFill>
                <a:latin typeface="Frutiger LT Com 45 Light"/>
              </a:rPr>
              <a:t> </a:t>
            </a:r>
            <a:r>
              <a:rPr lang="de-CH" sz="2931" b="1" spc="-1" dirty="0" err="1">
                <a:solidFill>
                  <a:srgbClr val="000000"/>
                </a:solidFill>
                <a:latin typeface="Frutiger LT Com 45 Light"/>
              </a:rPr>
              <a:t>self</a:t>
            </a:r>
            <a:r>
              <a:rPr lang="de-CH" sz="2931" b="1" spc="-1" dirty="0">
                <a:solidFill>
                  <a:srgbClr val="000000"/>
                </a:solidFill>
                <a:latin typeface="Frutiger LT Com 45 Light"/>
              </a:rPr>
              <a:t>-service</a:t>
            </a:r>
          </a:p>
          <a:p>
            <a:pPr marL="619586" indent="-609036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de-CH" sz="2931" b="1" spc="-1" dirty="0">
                <a:solidFill>
                  <a:srgbClr val="000000"/>
                </a:solidFill>
                <a:latin typeface="Frutiger LT Com 45 Light"/>
              </a:rPr>
              <a:t>Broad network </a:t>
            </a:r>
            <a:r>
              <a:rPr lang="de-CH" sz="2931" b="1" spc="-1" dirty="0" err="1">
                <a:solidFill>
                  <a:srgbClr val="000000"/>
                </a:solidFill>
                <a:latin typeface="Frutiger LT Com 45 Light"/>
              </a:rPr>
              <a:t>access</a:t>
            </a:r>
            <a:endParaRPr lang="de-CH" sz="2931" b="1" spc="-1" dirty="0">
              <a:solidFill>
                <a:srgbClr val="000000"/>
              </a:solidFill>
              <a:latin typeface="Frutiger LT Com 45 Light"/>
            </a:endParaRPr>
          </a:p>
          <a:p>
            <a:pPr marL="619586" indent="-609036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de-CH" sz="2931" b="1" spc="-1" dirty="0">
                <a:solidFill>
                  <a:srgbClr val="000000"/>
                </a:solidFill>
                <a:latin typeface="Frutiger LT Com 45 Light"/>
              </a:rPr>
              <a:t>Ressource </a:t>
            </a:r>
            <a:r>
              <a:rPr lang="de-CH" sz="2931" b="1" spc="-1" dirty="0" err="1">
                <a:solidFill>
                  <a:srgbClr val="000000"/>
                </a:solidFill>
                <a:latin typeface="Frutiger LT Com 45 Light"/>
              </a:rPr>
              <a:t>pooling</a:t>
            </a:r>
            <a:endParaRPr lang="de-CH" sz="2931" b="1" spc="-1" dirty="0">
              <a:solidFill>
                <a:srgbClr val="000000"/>
              </a:solidFill>
              <a:latin typeface="Frutiger LT Com 45 Light"/>
            </a:endParaRPr>
          </a:p>
          <a:p>
            <a:pPr marL="619586" indent="-609036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de-CH" sz="2931" b="1" spc="-1" dirty="0">
                <a:solidFill>
                  <a:srgbClr val="000000"/>
                </a:solidFill>
                <a:latin typeface="Frutiger LT Com 45 Light"/>
              </a:rPr>
              <a:t>Rapid </a:t>
            </a:r>
            <a:r>
              <a:rPr lang="de-CH" sz="2931" b="1" spc="-1" dirty="0" err="1">
                <a:solidFill>
                  <a:srgbClr val="000000"/>
                </a:solidFill>
                <a:latin typeface="Frutiger LT Com 45 Light"/>
              </a:rPr>
              <a:t>elasticity</a:t>
            </a:r>
            <a:endParaRPr lang="de-CH" sz="2931" b="1" spc="-1" dirty="0">
              <a:solidFill>
                <a:srgbClr val="000000"/>
              </a:solidFill>
              <a:latin typeface="Frutiger LT Com 45 Light"/>
            </a:endParaRPr>
          </a:p>
          <a:p>
            <a:pPr marL="619586" indent="-609036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de-CH" sz="2931" b="1" spc="-1" dirty="0" err="1">
                <a:solidFill>
                  <a:srgbClr val="000000"/>
                </a:solidFill>
                <a:latin typeface="Frutiger LT Com 45 Light"/>
              </a:rPr>
              <a:t>Measured</a:t>
            </a:r>
            <a:r>
              <a:rPr lang="de-CH" sz="2931" b="1" spc="-1" dirty="0">
                <a:solidFill>
                  <a:srgbClr val="000000"/>
                </a:solidFill>
                <a:latin typeface="Frutiger LT Com 45 Light"/>
              </a:rPr>
              <a:t> </a:t>
            </a:r>
            <a:r>
              <a:rPr lang="de-CH" sz="2931" b="1" spc="-1" dirty="0" err="1">
                <a:solidFill>
                  <a:srgbClr val="000000"/>
                </a:solidFill>
                <a:latin typeface="Frutiger LT Com 45 Light"/>
              </a:rPr>
              <a:t>service</a:t>
            </a:r>
            <a:endParaRPr lang="en-US" sz="293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7590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81000" tIns="40680" rIns="81000" bIns="40680" anchor="t">
            <a:noAutofit/>
          </a:bodyPr>
          <a:lstStyle>
            <a:defPPr>
              <a:defRPr lang="de-DE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de-CH" sz="900" b="1" strike="noStrike" kern="1200" spc="-1">
                <a:solidFill>
                  <a:srgbClr val="ED7703"/>
                </a:solidFill>
                <a:latin typeface="Frutiger LT Com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4D901-130E-438A-ACF0-6EB6E9DEFB2D}" type="slidenum">
              <a:rPr lang="de-CH" smtClean="0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603761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Welche Dienstleistungen gibt es in der Cloud?</a:t>
            </a:r>
            <a:endParaRPr lang="en-US" sz="3197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988729" y="2045786"/>
            <a:ext cx="10861463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953"/>
              </a:spcBef>
              <a:buNone/>
              <a:tabLst>
                <a:tab pos="0" algn="l"/>
              </a:tabLst>
            </a:pP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fr-FR" sz="2931" spc="-1">
                <a:solidFill>
                  <a:srgbClr val="000000"/>
                </a:solidFill>
                <a:latin typeface="Frutiger LT Com 45 Light"/>
              </a:rPr>
              <a:t>E-Mail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fr-FR" sz="2931" spc="-1">
                <a:solidFill>
                  <a:srgbClr val="000000"/>
                </a:solidFill>
                <a:latin typeface="Frutiger LT Com 45 Light"/>
              </a:rPr>
              <a:t>Web-Server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fr-FR" sz="2931" spc="-1">
                <a:solidFill>
                  <a:srgbClr val="000000"/>
                </a:solidFill>
                <a:latin typeface="Frutiger LT Com 45 Light"/>
              </a:rPr>
              <a:t>Dropbox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fr-FR" sz="2931" spc="-1">
                <a:solidFill>
                  <a:srgbClr val="000000"/>
                </a:solidFill>
                <a:latin typeface="Frutiger LT Com 45 Light"/>
              </a:rPr>
              <a:t>iCloud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  <a:tabLst>
                <a:tab pos="0" algn="l"/>
              </a:tabLst>
            </a:pPr>
            <a:r>
              <a:rPr lang="fr-FR" sz="2931" spc="-1">
                <a:solidFill>
                  <a:srgbClr val="000000"/>
                </a:solidFill>
                <a:latin typeface="Frutiger LT Com 45 Light"/>
              </a:rPr>
              <a:t>etc.</a:t>
            </a:r>
            <a:br>
              <a:rPr sz="2931"/>
            </a:b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 </a:t>
            </a:r>
            <a:endParaRPr lang="en-US" sz="2931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8" name="Grafik 5"/>
          <p:cNvPicPr/>
          <p:nvPr/>
        </p:nvPicPr>
        <p:blipFill>
          <a:blip r:embed="rId2"/>
          <a:stretch/>
        </p:blipFill>
        <p:spPr>
          <a:xfrm>
            <a:off x="4081865" y="2474989"/>
            <a:ext cx="7048514" cy="3879608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7590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81000" tIns="40680" rIns="81000" bIns="40680" anchor="t">
            <a:noAutofit/>
          </a:bodyPr>
          <a:lstStyle>
            <a:defPPr>
              <a:defRPr lang="de-DE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de-CH" sz="900" b="1" strike="noStrike" kern="1200" spc="-1">
                <a:solidFill>
                  <a:srgbClr val="ED7703"/>
                </a:solidFill>
                <a:latin typeface="Frutiger LT Com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4D901-130E-438A-ACF0-6EB6E9DEFB2D}" type="slidenum">
              <a:rPr lang="de-CH" smtClean="0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Deployment-Modelle: Public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pic>
        <p:nvPicPr>
          <p:cNvPr id="443" name="Google Shape;63;p6"/>
          <p:cNvPicPr/>
          <p:nvPr/>
        </p:nvPicPr>
        <p:blipFill>
          <a:blip r:embed="rId2"/>
          <a:srcRect l="65942" t="17035" r="1083"/>
          <a:stretch/>
        </p:blipFill>
        <p:spPr>
          <a:xfrm>
            <a:off x="1299961" y="2111485"/>
            <a:ext cx="2685034" cy="4242632"/>
          </a:xfrm>
          <a:prstGeom prst="rect">
            <a:avLst/>
          </a:prstGeom>
          <a:ln w="0">
            <a:noFill/>
          </a:ln>
        </p:spPr>
      </p:pic>
      <p:sp>
        <p:nvSpPr>
          <p:cNvPr id="444" name="Inhaltsplatzhalter 3"/>
          <p:cNvSpPr/>
          <p:nvPr/>
        </p:nvSpPr>
        <p:spPr>
          <a:xfrm>
            <a:off x="4849634" y="2275973"/>
            <a:ext cx="7000558" cy="39673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268" tIns="49394" rIns="99268" bIns="49394" anchor="t">
            <a:noAutofit/>
          </a:bodyPr>
          <a:lstStyle/>
          <a:p>
            <a:pPr marL="287254" indent="-277183"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  <a:ea typeface="DejaVu Sans"/>
              </a:rPr>
              <a:t>Bereitstellung im </a:t>
            </a:r>
            <a:r>
              <a:rPr lang="de-CH" sz="2931" b="1" spc="-1">
                <a:solidFill>
                  <a:srgbClr val="000000"/>
                </a:solidFill>
                <a:latin typeface="Frutiger LT Com 45 Light"/>
                <a:ea typeface="DejaVu Sans"/>
              </a:rPr>
              <a:t>geteilten</a:t>
            </a:r>
            <a:r>
              <a:rPr lang="de-CH" sz="2931" spc="-1">
                <a:solidFill>
                  <a:srgbClr val="000000"/>
                </a:solidFill>
                <a:latin typeface="Frutiger LT Com 45 Light"/>
                <a:ea typeface="DejaVu Sans"/>
              </a:rPr>
              <a:t> Rechenzentrum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  <a:ea typeface="DejaVu Sans"/>
              </a:rPr>
              <a:t>Keine Kontrolle über die Infrastruktur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953"/>
              </a:spcBef>
            </a:pP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953"/>
              </a:spcBef>
            </a:pPr>
            <a:endParaRPr lang="en-US" sz="2931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>
          <a:xfrm>
            <a:off x="67590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81000" tIns="40680" rIns="81000" bIns="40680" anchor="t">
            <a:noAutofit/>
          </a:bodyPr>
          <a:lstStyle>
            <a:defPPr>
              <a:defRPr lang="de-DE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de-CH" sz="900" b="1" strike="noStrike" kern="1200" spc="-1">
                <a:solidFill>
                  <a:srgbClr val="ED7703"/>
                </a:solidFill>
                <a:latin typeface="Frutiger LT Com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9D6CC6-6519-44A8-B3A6-4021947BDEA4}" type="slidenum">
              <a:rPr lang="de-CH" smtClean="0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Deployment-Modelle: Private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pic>
        <p:nvPicPr>
          <p:cNvPr id="446" name="Google Shape;63;p6"/>
          <p:cNvPicPr/>
          <p:nvPr/>
        </p:nvPicPr>
        <p:blipFill>
          <a:blip r:embed="rId2"/>
          <a:srcRect t="17035" r="65850"/>
          <a:stretch/>
        </p:blipFill>
        <p:spPr>
          <a:xfrm>
            <a:off x="1149860" y="2111485"/>
            <a:ext cx="2780945" cy="4242632"/>
          </a:xfrm>
          <a:prstGeom prst="rect">
            <a:avLst/>
          </a:prstGeom>
          <a:ln w="0">
            <a:noFill/>
          </a:ln>
        </p:spPr>
      </p:pic>
      <p:sp>
        <p:nvSpPr>
          <p:cNvPr id="447" name="Inhaltsplatzhalter 3"/>
          <p:cNvSpPr/>
          <p:nvPr/>
        </p:nvSpPr>
        <p:spPr>
          <a:xfrm>
            <a:off x="4849634" y="2275973"/>
            <a:ext cx="7000558" cy="39673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268" tIns="49394" rIns="99268" bIns="49394" anchor="t">
            <a:noAutofit/>
          </a:bodyPr>
          <a:lstStyle/>
          <a:p>
            <a:pPr marL="287254" indent="-277183"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  <a:ea typeface="DejaVu Sans"/>
              </a:rPr>
              <a:t>Bereitstellung im </a:t>
            </a:r>
            <a:r>
              <a:rPr lang="de-CH" sz="2931" b="1" spc="-1">
                <a:solidFill>
                  <a:srgbClr val="000000"/>
                </a:solidFill>
                <a:latin typeface="Frutiger LT Com 45 Light"/>
                <a:ea typeface="DejaVu Sans"/>
              </a:rPr>
              <a:t>eigenen</a:t>
            </a:r>
            <a:r>
              <a:rPr lang="de-CH" sz="2931" spc="-1">
                <a:solidFill>
                  <a:srgbClr val="000000"/>
                </a:solidFill>
                <a:latin typeface="Frutiger LT Com 45 Light"/>
                <a:ea typeface="DejaVu Sans"/>
              </a:rPr>
              <a:t> Rechenzentrum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  <a:ea typeface="DejaVu Sans"/>
              </a:rPr>
              <a:t>Volle Kontrolle über die Infrastruktur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953"/>
              </a:spcBef>
            </a:pP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953"/>
              </a:spcBef>
            </a:pPr>
            <a:endParaRPr lang="en-US" sz="2931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>
          <a:xfrm>
            <a:off x="67590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81000" tIns="40680" rIns="81000" bIns="40680" anchor="t">
            <a:noAutofit/>
          </a:bodyPr>
          <a:lstStyle>
            <a:defPPr>
              <a:defRPr lang="de-DE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de-CH" sz="900" b="1" strike="noStrike" kern="1200" spc="-1">
                <a:solidFill>
                  <a:srgbClr val="ED7703"/>
                </a:solidFill>
                <a:latin typeface="Frutiger LT Com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9D6CC6-6519-44A8-B3A6-4021947BDEA4}" type="slidenum">
              <a:rPr lang="de-CH" smtClean="0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Deployment-Modelle: Hybrid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pic>
        <p:nvPicPr>
          <p:cNvPr id="449" name="Google Shape;63;p6"/>
          <p:cNvPicPr/>
          <p:nvPr/>
        </p:nvPicPr>
        <p:blipFill>
          <a:blip r:embed="rId2"/>
          <a:srcRect l="35325" t="17035" r="35233"/>
          <a:stretch/>
        </p:blipFill>
        <p:spPr>
          <a:xfrm>
            <a:off x="1491783" y="2122515"/>
            <a:ext cx="2397300" cy="4242632"/>
          </a:xfrm>
          <a:prstGeom prst="rect">
            <a:avLst/>
          </a:prstGeom>
          <a:ln w="0">
            <a:noFill/>
          </a:ln>
        </p:spPr>
      </p:pic>
      <p:sp>
        <p:nvSpPr>
          <p:cNvPr id="450" name="Inhaltsplatzhalter 3"/>
          <p:cNvSpPr/>
          <p:nvPr/>
        </p:nvSpPr>
        <p:spPr>
          <a:xfrm>
            <a:off x="4849634" y="2275973"/>
            <a:ext cx="7000558" cy="39673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268" tIns="49394" rIns="99268" bIns="49394" anchor="t">
            <a:noAutofit/>
          </a:bodyPr>
          <a:lstStyle/>
          <a:p>
            <a:pPr marL="287254" indent="-277183"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  <a:ea typeface="DejaVu Sans"/>
              </a:rPr>
              <a:t>Mischung aus Public- und Private-Cloud Anbietern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953"/>
              </a:spcBef>
            </a:pP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953"/>
              </a:spcBef>
            </a:pPr>
            <a:endParaRPr lang="en-US" sz="2931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>
          <a:xfrm>
            <a:off x="67590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81000" tIns="40680" rIns="81000" bIns="40680" anchor="t">
            <a:noAutofit/>
          </a:bodyPr>
          <a:lstStyle>
            <a:defPPr>
              <a:defRPr lang="de-DE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de-CH" sz="900" b="1" strike="noStrike" kern="1200" spc="-1">
                <a:solidFill>
                  <a:srgbClr val="ED7703"/>
                </a:solidFill>
                <a:latin typeface="Frutiger LT Com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9D6CC6-6519-44A8-B3A6-4021947BDEA4}" type="slidenum">
              <a:rPr lang="de-CH" smtClean="0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Welche Cloud-Anbieter gibt es?</a:t>
            </a:r>
            <a:endParaRPr lang="en-US" sz="3197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988729" y="2045786"/>
            <a:ext cx="10861463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Amazon AWS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Google Cloud Service GCS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Microsoft Azure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Alibaba Cloud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de-CH" sz="2931" spc="-1">
                <a:solidFill>
                  <a:srgbClr val="000000"/>
                </a:solidFill>
                <a:latin typeface="Frutiger LT Com 45 Light"/>
              </a:rPr>
              <a:t>Cloudscale, Flow, …</a:t>
            </a:r>
            <a:endParaRPr lang="en-US" sz="2931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953"/>
              </a:spcBef>
              <a:buNone/>
              <a:tabLst>
                <a:tab pos="0" algn="l"/>
              </a:tabLst>
            </a:pPr>
            <a:endParaRPr lang="en-US" sz="2931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7590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81000" tIns="40680" rIns="81000" bIns="40680" anchor="t">
            <a:noAutofit/>
          </a:bodyPr>
          <a:lstStyle>
            <a:defPPr>
              <a:defRPr lang="de-DE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de-CH" sz="900" b="1" strike="noStrike" kern="1200" spc="-1">
                <a:solidFill>
                  <a:srgbClr val="ED7703"/>
                </a:solidFill>
                <a:latin typeface="Frutiger LT Com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4D901-130E-438A-ACF0-6EB6E9DEFB2D}" type="slidenum">
              <a:rPr lang="de-CH" smtClean="0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988729" y="1441066"/>
            <a:ext cx="10861463" cy="551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3197" spc="-1">
                <a:solidFill>
                  <a:srgbClr val="005380"/>
                </a:solidFill>
                <a:latin typeface="VAGRundschriftD"/>
              </a:rPr>
              <a:t>Was ist Container-Technologie oder Container-Virtualisierung?</a:t>
            </a:r>
            <a:endParaRPr lang="en-US" sz="3197" spc="-1">
              <a:solidFill>
                <a:srgbClr val="005380"/>
              </a:solidFill>
              <a:latin typeface="VAGRundschriftD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988729" y="2047225"/>
            <a:ext cx="9979560" cy="3967367"/>
          </a:xfrm>
          <a:prstGeom prst="rect">
            <a:avLst/>
          </a:prstGeom>
          <a:noFill/>
          <a:ln w="0">
            <a:noFill/>
          </a:ln>
        </p:spPr>
        <p:txBody>
          <a:bodyPr lIns="99268" tIns="49394" rIns="99268" bIns="49394" anchor="t">
            <a:noAutofit/>
          </a:bodyPr>
          <a:lstStyle/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en-US" sz="3197" spc="-1">
                <a:solidFill>
                  <a:srgbClr val="000000"/>
                </a:solidFill>
                <a:latin typeface="Frutiger LT Com 45 Light"/>
              </a:rPr>
              <a:t>Eine standardisierte Software-Einheit. </a:t>
            </a: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en-US" sz="3197" spc="-1">
                <a:solidFill>
                  <a:srgbClr val="000000"/>
                </a:solidFill>
                <a:latin typeface="Frutiger LT Com 45 Light"/>
              </a:rPr>
              <a:t>Die Container-Virtualisierung erlaubt es, eine Anwendung unabhängig von einem Host-Betriebssystem zu betreiben</a:t>
            </a:r>
          </a:p>
          <a:p>
            <a:pPr marL="287254" indent="-277183">
              <a:lnSpc>
                <a:spcPct val="100000"/>
              </a:lnSpc>
              <a:spcBef>
                <a:spcPts val="1953"/>
              </a:spcBef>
              <a:buClr>
                <a:srgbClr val="000000"/>
              </a:buClr>
              <a:buFont typeface="Frutiger LT Std 45 Light"/>
              <a:buChar char="›"/>
            </a:pPr>
            <a:r>
              <a:rPr lang="en-US" sz="3197" spc="-1">
                <a:solidFill>
                  <a:srgbClr val="000000"/>
                </a:solidFill>
                <a:latin typeface="Frutiger LT Com 45 Light"/>
              </a:rPr>
              <a:t>Im Container verpackt ist also eine komplette Anwendung inklusive Code, Abhängigkeiten und Konfigurationen in einem klar festgelegten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Breitbild</PresentationFormat>
  <Paragraphs>54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Frutiger LT Com 45 Light</vt:lpstr>
      <vt:lpstr>Frutiger LT Std 45 Light</vt:lpstr>
      <vt:lpstr>Times New Roman</vt:lpstr>
      <vt:lpstr>VAGRundschriftD</vt:lpstr>
      <vt:lpstr>Office</vt:lpstr>
      <vt:lpstr>Wie ist der Begriff entstanden? Wieso heisst es «Cloud»? </vt:lpstr>
      <vt:lpstr>Ist der Begriff «Cloud» ein synonym für Internet? </vt:lpstr>
      <vt:lpstr>Merkmale des Cloud Computing (1/5)</vt:lpstr>
      <vt:lpstr>Welche Dienstleistungen gibt es in der Cloud?</vt:lpstr>
      <vt:lpstr>Deployment-Modelle: Public</vt:lpstr>
      <vt:lpstr>Deployment-Modelle: Private</vt:lpstr>
      <vt:lpstr>Deployment-Modelle: Hybrid</vt:lpstr>
      <vt:lpstr>Welche Cloud-Anbieter gibt es?</vt:lpstr>
      <vt:lpstr>Was ist Container-Technologie oder Container-Virtualisierung?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Enrique Muñoz</dc:creator>
  <cp:lastModifiedBy>Enrique Muñoz</cp:lastModifiedBy>
  <cp:revision>2</cp:revision>
  <dcterms:created xsi:type="dcterms:W3CDTF">2023-05-23T11:52:35Z</dcterms:created>
  <dcterms:modified xsi:type="dcterms:W3CDTF">2023-05-23T12:04:26Z</dcterms:modified>
</cp:coreProperties>
</file>