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4" r:id="rId2"/>
    <p:sldId id="346" r:id="rId3"/>
    <p:sldId id="347" r:id="rId4"/>
    <p:sldId id="348" r:id="rId5"/>
    <p:sldId id="349" r:id="rId6"/>
    <p:sldId id="351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3CD0E-C4B2-40D9-BA04-DCD537E951AD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317AE-D8C1-41D8-8318-ECFE8FC3FA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378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36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231BF43-E04F-4D4F-92DF-0AB6DF81BBE5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sldNum" idx="51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6253F1-3123-4A29-A896-13FCA8C5D573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sldNum" idx="52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4AD16AD-4088-44E3-9034-099F09E5F1A0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sldNum" idx="53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3973EEA-33D3-4F70-B472-0BD080B845D6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sldNum" idx="54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83DA00D-3BCC-4486-A240-E6C971B3FAE5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13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sldNum" idx="55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D85026D-AC40-43EA-A1B5-913D0BDA9E8F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14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sldNum" idx="56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C7A3ADE-43F0-4490-B90E-AC835968D078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15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sldNum" idx="57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477F660-7741-405D-99A9-34B676B00607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16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37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DF2C7D9-1B6B-4FCE-8FED-7A2CDA6C1BBD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38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1698C0E-5357-4B3D-BA49-BE235C2B41F5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39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18AB27-B315-4BCC-B7C0-DFF645BC0096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40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774410A-D237-4439-9EAE-69A0FD6ED2C9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42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15A7A80-7019-46E9-8486-B75589844076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sldNum" idx="48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2A8810D-3BE1-455A-99CD-025A094551D8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sldNum" idx="49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331D9E-FB10-4952-9295-1B9C630A8F99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  <a:ln w="0">
            <a:noFill/>
          </a:ln>
        </p:spPr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sldNum" idx="50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E132EFA-FEBA-4491-A695-2D0E73086920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BDFDE-F4C0-4743-AEE5-D361C4A30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981ACC-3CB3-4C30-BE9F-079626C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C0052-B865-4672-B04D-8F8A1664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F423E-06BB-4647-9A39-F08A155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6E384-ABBA-4C12-8DC1-82D9FDDB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95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B9AB9-A352-4C7A-B3A9-8B19A587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356BE2-A889-4A53-8A0B-B33C5EA8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41028-010C-4263-A9A8-147F02C4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2131B-538A-44A0-A7CE-07B06C84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708FAF-ECFE-4A2D-A1A2-ACD50763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44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3E133A-36FA-48CA-ADB2-5F0D2B09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115B0A-C100-4DA5-91E9-3ABBAE6C3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33EF3B-71AD-4501-8111-54781130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CDDEB-6BB5-4920-BC86-0D074B88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A1D19-8F9C-4BD6-A90A-6B28E68F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54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600" y="273347"/>
            <a:ext cx="10972320" cy="11447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86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600" y="1604115"/>
            <a:ext cx="5354400" cy="39769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88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426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2320" y="1604115"/>
            <a:ext cx="5354400" cy="39769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88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426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DF6B4E9-A23E-4CFA-830A-05233CA23999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2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80BDF-6DB8-4525-8312-05F12C54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37699-285F-4CEE-9FCF-8D8ABC3B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A41F2-AD70-49BD-B495-4822DC8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34E9F-5B9E-43FF-A175-42B15EF8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08C7A-72D5-4348-A808-3E27962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4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5EF31-866A-49CE-AA89-29ADA430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B7E56-D437-47AF-A2BB-D7F0FC74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512C99-978C-4557-AA41-FD53D8F2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5DBE2-49CD-4451-B868-96D5150B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D2D85-BA8F-4F00-9245-E60A48F7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695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3C981-DDE5-4BE3-864F-D4C24F8C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946EB-0E97-4E66-8224-ABBD07B6E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FB51CF-67A6-4BEC-A16E-906148BE1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CAF52E-856E-491A-AEC3-C3CF7F98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4ADA94-0CAA-45CA-95A1-659C1EA7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0EDBCA-B870-4071-864E-82E5D98D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771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A3B34-80A8-47B1-B0C5-AA86921F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30451D-2F60-4C02-AC56-F918DA98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1370E0-2620-44E3-8F00-40AB2419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FB59AE-D352-46F8-B9E3-C9DA7529D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B0EDA0-3E50-493B-9BB9-92E9A3F1D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DCB7E9-8723-49F2-BAA8-ECBFEB18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51C482-E5E2-4077-AC8E-BD391B6A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AB05B-F9A3-4978-99EC-1FA06B30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42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CAC5B-1414-4C3E-A051-F9D65B8A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964BF1-A15C-48F8-8013-BEADE98D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5E5D9C-9C36-42A9-820E-24FCFD7B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AA047F-3B91-42AF-9F93-8D75E5AC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657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CE128-418F-4F97-A172-F92E2D7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3E674-D6F6-492C-9619-F8FC892B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0BA477-DEBA-4579-A0F1-3AF46BDB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87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09DA8-895B-45CE-B7CD-40A1A5D9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210A4-A2EF-4186-A04B-75B4217E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397D64-9476-4E5C-BB68-5BE92726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05164A-80CF-4328-8240-D090C4CE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7CA326-C7C3-4097-A341-4668B64F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C27E58-A3BC-433A-9081-406F2123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66093-BA59-45E9-9FCA-AD2528E4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32F857-8550-433B-8D89-3CD5AC5A4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CF4507-73D6-4649-9082-76EDBA476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7E82D-8701-451B-88E3-95400445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F03D38-0468-4872-9C20-C7E8C33A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1D5DFF-81F6-4BD9-828C-2AE5579B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51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88FFA8-1C71-49F0-9AEC-9C80BFE1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1BCC18-BB2A-4458-8241-0F8D85E2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05047-0CDD-48DB-A0E1-9E677CC3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4E90-6055-41B0-8D0C-01A40AD48A41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13FF9E-F9CE-41ED-8666-6000E86BE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B762C-A157-4450-8EF6-1C9EC6AC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45C3-1EA9-464A-AB23-2E2A8F3C25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56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14675" y="1656866"/>
            <a:ext cx="10962170" cy="527512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Warum braucht man Container-Orchestrierung?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02" name="Google Shape;203;p 2"/>
          <p:cNvSpPr/>
          <p:nvPr/>
        </p:nvSpPr>
        <p:spPr>
          <a:xfrm>
            <a:off x="1528229" y="2598714"/>
            <a:ext cx="2022767" cy="111496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Provisionierung und Deployment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03" name="Google Shape;204;p 2"/>
          <p:cNvSpPr/>
          <p:nvPr/>
        </p:nvSpPr>
        <p:spPr>
          <a:xfrm>
            <a:off x="3664651" y="2598714"/>
            <a:ext cx="2022767" cy="111496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Konfiguration und Planung 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04" name="Google Shape;205;p 2"/>
          <p:cNvSpPr/>
          <p:nvPr/>
        </p:nvSpPr>
        <p:spPr>
          <a:xfrm>
            <a:off x="5801552" y="2598714"/>
            <a:ext cx="2023247" cy="111496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Ressourcenzuweisung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05" name="Google Shape;206;p 2"/>
          <p:cNvSpPr/>
          <p:nvPr/>
        </p:nvSpPr>
        <p:spPr>
          <a:xfrm>
            <a:off x="7938454" y="2598714"/>
            <a:ext cx="2022767" cy="111496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Container-Verfügbarkeit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06" name="Google Shape;207;p 2"/>
          <p:cNvSpPr/>
          <p:nvPr/>
        </p:nvSpPr>
        <p:spPr>
          <a:xfrm>
            <a:off x="1528229" y="3939553"/>
            <a:ext cx="2022767" cy="111448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Skalieren oder Entfernen von Containern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07" name="Google Shape;208;p 2"/>
          <p:cNvSpPr/>
          <p:nvPr/>
        </p:nvSpPr>
        <p:spPr>
          <a:xfrm>
            <a:off x="3664651" y="3939553"/>
            <a:ext cx="2022767" cy="111448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Load Balancing und Traffic Routing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08" name="Google Shape;209;p 2"/>
          <p:cNvSpPr/>
          <p:nvPr/>
        </p:nvSpPr>
        <p:spPr>
          <a:xfrm>
            <a:off x="5801552" y="3939553"/>
            <a:ext cx="2023247" cy="111448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Load Balancing und Traffic Routing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09" name="Google Shape;210;p 2"/>
          <p:cNvSpPr/>
          <p:nvPr/>
        </p:nvSpPr>
        <p:spPr>
          <a:xfrm>
            <a:off x="7938454" y="3922768"/>
            <a:ext cx="2022767" cy="111496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Überwachen des Containerzustands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10" name="Google Shape;211;p 2"/>
          <p:cNvSpPr/>
          <p:nvPr/>
        </p:nvSpPr>
        <p:spPr>
          <a:xfrm>
            <a:off x="1528229" y="5279911"/>
            <a:ext cx="2022767" cy="111496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Konfigurieren von Anwendungen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11" name="Google Shape;212;p 2"/>
          <p:cNvSpPr/>
          <p:nvPr/>
        </p:nvSpPr>
        <p:spPr>
          <a:xfrm>
            <a:off x="3664651" y="5279911"/>
            <a:ext cx="2022767" cy="111496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Konfigurieren von Anwendungen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12" name="Google Shape;213;p 2"/>
          <p:cNvSpPr/>
          <p:nvPr/>
        </p:nvSpPr>
        <p:spPr>
          <a:xfrm>
            <a:off x="5801553" y="5263127"/>
            <a:ext cx="4160148" cy="1114968"/>
          </a:xfrm>
          <a:prstGeom prst="rect">
            <a:avLst/>
          </a:prstGeom>
          <a:solidFill>
            <a:srgbClr val="0053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889" tIns="59944" rIns="119889" bIns="59944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de-CH" sz="1465" spc="-1">
                <a:solidFill>
                  <a:schemeClr val="lt1"/>
                </a:solidFill>
                <a:latin typeface="Frutiger LT Com 45 Light"/>
                <a:ea typeface="Arial"/>
              </a:rPr>
              <a:t>Sichern von Interaktionen zwischen Containern</a:t>
            </a:r>
            <a:endParaRPr lang="en-US" sz="1465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5: Phasen Build, release, run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Build- und Run-Phase strikt trennen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778" name="Grafik 777"/>
          <p:cNvPicPr/>
          <p:nvPr/>
        </p:nvPicPr>
        <p:blipFill>
          <a:blip r:embed="rId3"/>
          <a:stretch/>
        </p:blipFill>
        <p:spPr>
          <a:xfrm>
            <a:off x="4268892" y="3557346"/>
            <a:ext cx="6820725" cy="28375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6: Prozesse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Die App als einen oder mehrere Prozesse ausführen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7: Bindung an Ports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Dienste durch das Binden von Ports exportieren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8: Nebenläufigkeit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Mit dem Prozess-Modell skalieren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785" name="Grafik 784"/>
          <p:cNvPicPr/>
          <p:nvPr/>
        </p:nvPicPr>
        <p:blipFill>
          <a:blip r:embed="rId3"/>
          <a:stretch/>
        </p:blipFill>
        <p:spPr>
          <a:xfrm>
            <a:off x="6157383" y="1827109"/>
            <a:ext cx="5115423" cy="466464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9: Einweggebrauch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Robuster mit schnellem Start und problemlosen Stopp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10: Dev-Prod-Vergleichbarkeit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Entwicklung, Staging und Produktion so ähnlich wie möglich halten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11: Logs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Logs als Strom von Ereignissen behandeln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Wie funktioniert Container-Orchestrierung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988729" y="2047225"/>
            <a:ext cx="9979560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endParaRPr lang="en-US" sz="1865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Beschreibung der </a:t>
            </a:r>
            <a:r>
              <a:rPr lang="de-CH" sz="2398" b="1" spc="-1">
                <a:solidFill>
                  <a:srgbClr val="151515"/>
                </a:solidFill>
                <a:latin typeface="Frutiger LT Com 45 Light"/>
                <a:ea typeface="Red Hat Text"/>
              </a:rPr>
              <a:t>Konfiguration</a:t>
            </a: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 einer Anwendung in einer YAML- oder JSON-Datei. Die Konfigurationsdatei teilt dem Konfigurationsmanagement-Tool mit, wo sich die Container-Images befinden, wie ein Netzwerk eingerichtet wird und wo Protokolle gespeichert werden.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1888"/>
              </a:spcBef>
              <a:buNone/>
            </a:pPr>
            <a:endParaRPr lang="en-US" sz="2398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1888"/>
              </a:spcBef>
              <a:buNone/>
            </a:pP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Wie funktioniert Container-Orchestrierung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988729" y="2047225"/>
            <a:ext cx="9979560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endParaRPr lang="en-US" sz="1865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Beim </a:t>
            </a:r>
            <a:r>
              <a:rPr lang="de-CH" sz="2398" b="1" spc="-1">
                <a:solidFill>
                  <a:srgbClr val="151515"/>
                </a:solidFill>
                <a:latin typeface="Frutiger LT Com 45 Light"/>
                <a:ea typeface="Red Hat Text"/>
              </a:rPr>
              <a:t>Deployment</a:t>
            </a: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 eines neuen Containers plant das Container-Management-Tool automatisch das Deployment in einem Cluster, berücksichtigt alle definierten Anforderungen oder Einschränkungen und findet den richtigen Host. Das Orchestrierungs-Tool verwaltet dann den Lifecycle des Containers basierend auf den Spezifikationen, die in der Erstellungsdatei festgelegt wurden.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1888"/>
              </a:spcBef>
              <a:buNone/>
            </a:pPr>
            <a:endParaRPr lang="en-US" sz="2398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1888"/>
              </a:spcBef>
              <a:buNone/>
            </a:pP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Wie funktioniert Container-Orchestrierung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988729" y="2047225"/>
            <a:ext cx="9979560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endParaRPr lang="en-US" sz="1865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b="1" spc="-1">
                <a:solidFill>
                  <a:srgbClr val="151515"/>
                </a:solidFill>
                <a:latin typeface="Frutiger LT Com 45 Light"/>
                <a:ea typeface="Red Hat Text"/>
              </a:rPr>
              <a:t>Patterns</a:t>
            </a: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 verwalten die Konfiguration, den Lifecycle und die Skalierung von containerbasierten Anwendungen. Diese wiederholbaren Patterns sind die Tools, die ein Entwickler zum Erstellen vollständiger Systeme benötigt. 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1888"/>
              </a:spcBef>
              <a:buNone/>
            </a:pPr>
            <a:endParaRPr lang="en-US" sz="2398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1888"/>
              </a:spcBef>
              <a:buNone/>
            </a:pP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Wie funktioniert Container-Orchestrierung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988729" y="2047225"/>
            <a:ext cx="9979560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endParaRPr lang="en-US" sz="1865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Die Container-Orchestrierung kann in jeder </a:t>
            </a:r>
            <a:r>
              <a:rPr lang="de-CH" sz="2398" b="1" spc="-1">
                <a:solidFill>
                  <a:srgbClr val="151515"/>
                </a:solidFill>
                <a:latin typeface="Frutiger LT Com 45 Light"/>
                <a:ea typeface="Red Hat Text"/>
              </a:rPr>
              <a:t>Umgebung</a:t>
            </a: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 verwendet werden, in der Container ausgeführt werden, z. B. auf lokalen Servern und Public oder Private Cloud-Umgebungen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1888"/>
              </a:spcBef>
              <a:buNone/>
            </a:pPr>
            <a:endParaRPr lang="en-US" sz="2398" spc="-1">
              <a:solidFill>
                <a:srgbClr val="000000"/>
              </a:solidFill>
              <a:latin typeface="Frutiger LT Com 45 Light"/>
            </a:endParaRPr>
          </a:p>
          <a:p>
            <a:pPr indent="0">
              <a:lnSpc>
                <a:spcPct val="115000"/>
              </a:lnSpc>
              <a:spcBef>
                <a:spcPts val="1888"/>
              </a:spcBef>
              <a:buNone/>
            </a:pP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Welche Container-Orchestrierung Technologien kennen Sie?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pic>
        <p:nvPicPr>
          <p:cNvPr id="742" name="Google Shape;228;p 2"/>
          <p:cNvPicPr/>
          <p:nvPr/>
        </p:nvPicPr>
        <p:blipFill>
          <a:blip r:embed="rId3"/>
          <a:stretch/>
        </p:blipFill>
        <p:spPr>
          <a:xfrm>
            <a:off x="1112934" y="2297553"/>
            <a:ext cx="1341798" cy="1017618"/>
          </a:xfrm>
          <a:prstGeom prst="rect">
            <a:avLst/>
          </a:prstGeom>
          <a:ln w="0">
            <a:noFill/>
          </a:ln>
        </p:spPr>
      </p:pic>
      <p:pic>
        <p:nvPicPr>
          <p:cNvPr id="743" name="Google Shape;229;p 2"/>
          <p:cNvPicPr/>
          <p:nvPr/>
        </p:nvPicPr>
        <p:blipFill>
          <a:blip r:embed="rId4"/>
          <a:stretch/>
        </p:blipFill>
        <p:spPr>
          <a:xfrm>
            <a:off x="2819674" y="2459643"/>
            <a:ext cx="2286043" cy="587936"/>
          </a:xfrm>
          <a:prstGeom prst="rect">
            <a:avLst/>
          </a:prstGeom>
          <a:ln w="0">
            <a:noFill/>
          </a:ln>
        </p:spPr>
      </p:pic>
      <p:pic>
        <p:nvPicPr>
          <p:cNvPr id="744" name="Google Shape;230;p 2"/>
          <p:cNvPicPr/>
          <p:nvPr/>
        </p:nvPicPr>
        <p:blipFill>
          <a:blip r:embed="rId5"/>
          <a:stretch/>
        </p:blipFill>
        <p:spPr>
          <a:xfrm>
            <a:off x="6469095" y="5398841"/>
            <a:ext cx="2286043" cy="928900"/>
          </a:xfrm>
          <a:prstGeom prst="rect">
            <a:avLst/>
          </a:prstGeom>
          <a:ln w="0">
            <a:noFill/>
          </a:ln>
        </p:spPr>
      </p:pic>
      <p:pic>
        <p:nvPicPr>
          <p:cNvPr id="745" name="Google Shape;231;p 2"/>
          <p:cNvPicPr/>
          <p:nvPr/>
        </p:nvPicPr>
        <p:blipFill>
          <a:blip r:embed="rId6"/>
          <a:stretch/>
        </p:blipFill>
        <p:spPr>
          <a:xfrm>
            <a:off x="4182572" y="5331703"/>
            <a:ext cx="1095785" cy="1238214"/>
          </a:xfrm>
          <a:prstGeom prst="rect">
            <a:avLst/>
          </a:prstGeom>
          <a:ln w="0">
            <a:noFill/>
          </a:ln>
        </p:spPr>
      </p:pic>
      <p:pic>
        <p:nvPicPr>
          <p:cNvPr id="746" name="Google Shape;232;p 2" descr="Ein Bild, das Text, ClipArt enthält.&#10;&#10;Automatisch generierte Beschreibung"/>
          <p:cNvPicPr/>
          <p:nvPr/>
        </p:nvPicPr>
        <p:blipFill>
          <a:blip r:embed="rId7"/>
          <a:stretch/>
        </p:blipFill>
        <p:spPr>
          <a:xfrm>
            <a:off x="5345974" y="3955857"/>
            <a:ext cx="2245281" cy="1078042"/>
          </a:xfrm>
          <a:prstGeom prst="rect">
            <a:avLst/>
          </a:prstGeom>
          <a:ln w="0">
            <a:noFill/>
          </a:ln>
        </p:spPr>
      </p:pic>
      <p:pic>
        <p:nvPicPr>
          <p:cNvPr id="747" name="Google Shape;233;p 2" descr="Ein Bild, das Text, ClipArt enthält.&#10;&#10;Automatisch generierte Beschreibung"/>
          <p:cNvPicPr/>
          <p:nvPr/>
        </p:nvPicPr>
        <p:blipFill>
          <a:blip r:embed="rId8"/>
          <a:stretch/>
        </p:blipFill>
        <p:spPr>
          <a:xfrm>
            <a:off x="8033886" y="4181249"/>
            <a:ext cx="2234251" cy="632534"/>
          </a:xfrm>
          <a:prstGeom prst="rect">
            <a:avLst/>
          </a:prstGeom>
          <a:ln w="0">
            <a:noFill/>
          </a:ln>
        </p:spPr>
      </p:pic>
      <p:pic>
        <p:nvPicPr>
          <p:cNvPr id="748" name="Google Shape;234;p 2" descr="Ein Bild, das Text, CD, Vektorgrafiken enthält.&#10;&#10;Automatisch generierte Beschreibung"/>
          <p:cNvPicPr/>
          <p:nvPr/>
        </p:nvPicPr>
        <p:blipFill>
          <a:blip r:embed="rId9"/>
          <a:stretch/>
        </p:blipFill>
        <p:spPr>
          <a:xfrm>
            <a:off x="3565383" y="4050810"/>
            <a:ext cx="1338441" cy="891974"/>
          </a:xfrm>
          <a:prstGeom prst="rect">
            <a:avLst/>
          </a:prstGeom>
          <a:ln w="0">
            <a:noFill/>
          </a:ln>
        </p:spPr>
      </p:pic>
      <p:pic>
        <p:nvPicPr>
          <p:cNvPr id="749" name="Google Shape;235;p 2"/>
          <p:cNvPicPr/>
          <p:nvPr/>
        </p:nvPicPr>
        <p:blipFill>
          <a:blip r:embed="rId10"/>
          <a:stretch/>
        </p:blipFill>
        <p:spPr>
          <a:xfrm>
            <a:off x="1250087" y="5228119"/>
            <a:ext cx="1568628" cy="851212"/>
          </a:xfrm>
          <a:prstGeom prst="rect">
            <a:avLst/>
          </a:prstGeom>
          <a:ln w="0">
            <a:noFill/>
          </a:ln>
        </p:spPr>
      </p:pic>
      <p:pic>
        <p:nvPicPr>
          <p:cNvPr id="750" name="Google Shape;236;p 2"/>
          <p:cNvPicPr/>
          <p:nvPr/>
        </p:nvPicPr>
        <p:blipFill>
          <a:blip r:embed="rId11"/>
          <a:stretch/>
        </p:blipFill>
        <p:spPr>
          <a:xfrm>
            <a:off x="1784312" y="4050810"/>
            <a:ext cx="1338441" cy="679051"/>
          </a:xfrm>
          <a:prstGeom prst="rect">
            <a:avLst/>
          </a:prstGeom>
          <a:ln w="0">
            <a:noFill/>
          </a:ln>
        </p:spPr>
      </p:pic>
      <p:pic>
        <p:nvPicPr>
          <p:cNvPr id="751" name="Google Shape;237;p 2"/>
          <p:cNvPicPr/>
          <p:nvPr/>
        </p:nvPicPr>
        <p:blipFill>
          <a:blip r:embed="rId12"/>
          <a:stretch/>
        </p:blipFill>
        <p:spPr>
          <a:xfrm>
            <a:off x="9595800" y="1992076"/>
            <a:ext cx="2286043" cy="1523549"/>
          </a:xfrm>
          <a:prstGeom prst="rect">
            <a:avLst/>
          </a:prstGeom>
          <a:ln w="0">
            <a:noFill/>
          </a:ln>
        </p:spPr>
      </p:pic>
      <p:pic>
        <p:nvPicPr>
          <p:cNvPr id="752" name="Google Shape;238;p 2"/>
          <p:cNvPicPr/>
          <p:nvPr/>
        </p:nvPicPr>
        <p:blipFill>
          <a:blip r:embed="rId13"/>
          <a:stretch/>
        </p:blipFill>
        <p:spPr>
          <a:xfrm>
            <a:off x="7203774" y="2265903"/>
            <a:ext cx="2339274" cy="1083796"/>
          </a:xfrm>
          <a:prstGeom prst="rect">
            <a:avLst/>
          </a:prstGeom>
          <a:ln w="0">
            <a:noFill/>
          </a:ln>
        </p:spPr>
      </p:pic>
      <p:pic>
        <p:nvPicPr>
          <p:cNvPr id="753" name="Google Shape;239;p 2"/>
          <p:cNvPicPr/>
          <p:nvPr/>
        </p:nvPicPr>
        <p:blipFill>
          <a:blip r:embed="rId14"/>
          <a:stretch/>
        </p:blipFill>
        <p:spPr>
          <a:xfrm>
            <a:off x="5470659" y="2255832"/>
            <a:ext cx="1341798" cy="133508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2: Abhängigkeiten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Abhängigkeiten explizit deklarieren und isolieren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3: Konfiguration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Die Konfiguration in Umgebungsvariablen ablegen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Faktor 4: Unterstützende Dienste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/>
          </p:nvPr>
        </p:nvSpPr>
        <p:spPr>
          <a:xfrm>
            <a:off x="919193" y="2436144"/>
            <a:ext cx="9979560" cy="357844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268"/>
              </a:spcBef>
              <a:buNone/>
            </a:pPr>
            <a:r>
              <a:rPr lang="de-CH" sz="2398" spc="-1">
                <a:solidFill>
                  <a:srgbClr val="151515"/>
                </a:solidFill>
                <a:latin typeface="Frutiger LT Com 45 Light"/>
                <a:ea typeface="Red Hat Text"/>
              </a:rPr>
              <a:t>Unterstützende Dienste als angehängte Ressourcen behandeln</a:t>
            </a:r>
            <a:endParaRPr lang="en-US" sz="2398" spc="-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775" name="Grafik 774"/>
          <p:cNvPicPr/>
          <p:nvPr/>
        </p:nvPicPr>
        <p:blipFill>
          <a:blip r:embed="rId3"/>
          <a:stretch/>
        </p:blipFill>
        <p:spPr>
          <a:xfrm>
            <a:off x="4877928" y="3045181"/>
            <a:ext cx="6802501" cy="354152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61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Frutiger LT Com 45 Light</vt:lpstr>
      <vt:lpstr>Times New Roman</vt:lpstr>
      <vt:lpstr>VAGRundschriftD</vt:lpstr>
      <vt:lpstr>Office</vt:lpstr>
      <vt:lpstr>Warum braucht man Container-Orchestrierung?</vt:lpstr>
      <vt:lpstr>Wie funktioniert Container-Orchestrierung</vt:lpstr>
      <vt:lpstr>Wie funktioniert Container-Orchestrierung</vt:lpstr>
      <vt:lpstr>Wie funktioniert Container-Orchestrierung</vt:lpstr>
      <vt:lpstr>Wie funktioniert Container-Orchestrierung</vt:lpstr>
      <vt:lpstr>Welche Container-Orchestrierung Technologien kennen Sie?</vt:lpstr>
      <vt:lpstr>Faktor 2: Abhängigkeiten</vt:lpstr>
      <vt:lpstr>Faktor 3: Konfiguration</vt:lpstr>
      <vt:lpstr>Faktor 4: Unterstützende Dienste</vt:lpstr>
      <vt:lpstr>Faktor 5: Phasen Build, release, run</vt:lpstr>
      <vt:lpstr>Faktor 6: Prozesse</vt:lpstr>
      <vt:lpstr>Faktor 7: Bindung an Ports</vt:lpstr>
      <vt:lpstr>Faktor 8: Nebenläufigkeit</vt:lpstr>
      <vt:lpstr>Faktor 9: Einweggebrauch</vt:lpstr>
      <vt:lpstr>Faktor 10: Dev-Prod-Vergleichbarkeit</vt:lpstr>
      <vt:lpstr>Faktor 11: 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Enrique Muñoz</dc:creator>
  <cp:lastModifiedBy>Enrique Muñoz</cp:lastModifiedBy>
  <cp:revision>2</cp:revision>
  <dcterms:created xsi:type="dcterms:W3CDTF">2023-05-23T12:00:15Z</dcterms:created>
  <dcterms:modified xsi:type="dcterms:W3CDTF">2023-05-23T12:02:25Z</dcterms:modified>
</cp:coreProperties>
</file>