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F8B2-0349-4EBC-91CB-CF0E07D2871D}" type="datetimeFigureOut">
              <a:rPr lang="en-SG" smtClean="0"/>
              <a:t>7/8/2019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30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F8B2-0349-4EBC-91CB-CF0E07D2871D}" type="datetimeFigureOut">
              <a:rPr lang="en-SG" smtClean="0"/>
              <a:t>7/8/2019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119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F8B2-0349-4EBC-91CB-CF0E07D2871D}" type="datetimeFigureOut">
              <a:rPr lang="en-SG" smtClean="0"/>
              <a:t>7/8/2019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36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F8B2-0349-4EBC-91CB-CF0E07D2871D}" type="datetimeFigureOut">
              <a:rPr lang="en-SG" smtClean="0"/>
              <a:t>7/8/2019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991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F8B2-0349-4EBC-91CB-CF0E07D2871D}" type="datetimeFigureOut">
              <a:rPr lang="en-SG" smtClean="0"/>
              <a:t>7/8/2019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813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F8B2-0349-4EBC-91CB-CF0E07D2871D}" type="datetimeFigureOut">
              <a:rPr lang="en-SG" smtClean="0"/>
              <a:t>7/8/2019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241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F8B2-0349-4EBC-91CB-CF0E07D2871D}" type="datetimeFigureOut">
              <a:rPr lang="en-SG" smtClean="0"/>
              <a:t>7/8/2019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755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F8B2-0349-4EBC-91CB-CF0E07D2871D}" type="datetimeFigureOut">
              <a:rPr lang="en-SG" smtClean="0"/>
              <a:t>7/8/2019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416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F8B2-0349-4EBC-91CB-CF0E07D2871D}" type="datetimeFigureOut">
              <a:rPr lang="en-SG" smtClean="0"/>
              <a:t>7/8/2019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13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F8B2-0349-4EBC-91CB-CF0E07D2871D}" type="datetimeFigureOut">
              <a:rPr lang="en-SG" smtClean="0"/>
              <a:t>7/8/2019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154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F8B2-0349-4EBC-91CB-CF0E07D2871D}" type="datetimeFigureOut">
              <a:rPr lang="en-SG" smtClean="0"/>
              <a:t>7/8/2019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327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2F8B2-0349-4EBC-91CB-CF0E07D2871D}" type="datetimeFigureOut">
              <a:rPr lang="en-SG" smtClean="0"/>
              <a:t>7/8/2019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10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2.jpeg"/><Relationship Id="rId18" Type="http://schemas.openxmlformats.org/officeDocument/2006/relationships/image" Target="../media/image20.png"/><Relationship Id="rId3" Type="http://schemas.openxmlformats.org/officeDocument/2006/relationships/image" Target="../media/image3.jpeg"/><Relationship Id="rId21" Type="http://schemas.openxmlformats.org/officeDocument/2006/relationships/image" Target="../media/image23.png"/><Relationship Id="rId7" Type="http://schemas.openxmlformats.org/officeDocument/2006/relationships/image" Target="../media/image7.jpeg"/><Relationship Id="rId12" Type="http://schemas.openxmlformats.org/officeDocument/2006/relationships/image" Target="../media/image16.jp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1.jp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24" Type="http://schemas.openxmlformats.org/officeDocument/2006/relationships/image" Target="../media/image26.png"/><Relationship Id="rId5" Type="http://schemas.openxmlformats.org/officeDocument/2006/relationships/image" Target="../media/image5.jpe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0.jpeg"/><Relationship Id="rId19" Type="http://schemas.openxmlformats.org/officeDocument/2006/relationships/image" Target="../media/image21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5.png"/><Relationship Id="rId2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5.png"/><Relationship Id="rId7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4160" y="135228"/>
            <a:ext cx="4012689" cy="6503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5" y="497990"/>
            <a:ext cx="3320783" cy="5778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75" y="1574602"/>
            <a:ext cx="2037724" cy="1146220"/>
          </a:xfrm>
          <a:prstGeom prst="rect">
            <a:avLst/>
          </a:prstGeom>
        </p:spPr>
      </p:pic>
      <p:pic>
        <p:nvPicPr>
          <p:cNvPr id="1031" name="Picture 7" descr="https://news-a.akamaihd.net/public/images/pages/2016/january/jhin/img/Jhin_Passiv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51" y="2963574"/>
            <a:ext cx="437882" cy="43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news-a.akamaihd.net/public/images/pages/2016/january/jhin/img/Jhin_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02" y="2957497"/>
            <a:ext cx="433273" cy="43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news-a.akamaihd.net/public/images/pages/2016/january/jhin/img/Jhin_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429" y="2958649"/>
            <a:ext cx="429816" cy="4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s://news-a.akamaihd.net/public/images/pages/2016/january/jhin/img/Jhin_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83" y="2930843"/>
            <a:ext cx="457129" cy="45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news-a.akamaihd.net/public/images/pages/2016/january/jhin/img/Jhin_R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93" y="2950573"/>
            <a:ext cx="449063" cy="44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063839" y="560230"/>
            <a:ext cx="360608" cy="1030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/>
          <p:cNvSpPr/>
          <p:nvPr/>
        </p:nvSpPr>
        <p:spPr>
          <a:xfrm>
            <a:off x="2530698" y="540913"/>
            <a:ext cx="160987" cy="141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98" y="4101548"/>
            <a:ext cx="1507207" cy="8440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525" y="4093372"/>
            <a:ext cx="1495725" cy="8413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70" y="5212869"/>
            <a:ext cx="1514764" cy="8520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30" y="5212869"/>
            <a:ext cx="1514764" cy="85205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119018" y="742552"/>
            <a:ext cx="2170465" cy="2168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Search</a:t>
            </a:r>
            <a:endParaRPr lang="en-SG" dirty="0"/>
          </a:p>
        </p:txBody>
      </p:sp>
      <p:sp>
        <p:nvSpPr>
          <p:cNvPr id="18" name="TextBox 17"/>
          <p:cNvSpPr txBox="1"/>
          <p:nvPr/>
        </p:nvSpPr>
        <p:spPr>
          <a:xfrm>
            <a:off x="1123447" y="3687842"/>
            <a:ext cx="130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Art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2207" y="3397247"/>
            <a:ext cx="572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 smtClean="0">
                <a:solidFill>
                  <a:schemeClr val="bg1"/>
                </a:solidFill>
              </a:rPr>
              <a:t>Passive</a:t>
            </a:r>
            <a:endParaRPr lang="en-SG" sz="1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0623" y="3337914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Q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28789" y="3359086"/>
            <a:ext cx="26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W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89740" y="3337914"/>
            <a:ext cx="25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02974" y="3337914"/>
            <a:ext cx="21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790429" y="135228"/>
            <a:ext cx="4012689" cy="6503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/>
          <p:cNvSpPr/>
          <p:nvPr/>
        </p:nvSpPr>
        <p:spPr>
          <a:xfrm>
            <a:off x="5074695" y="475181"/>
            <a:ext cx="3444155" cy="5783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511" y="489841"/>
            <a:ext cx="3387143" cy="5754379"/>
          </a:xfrm>
          <a:prstGeom prst="rect">
            <a:avLst/>
          </a:prstGeom>
        </p:spPr>
      </p:pic>
      <p:pic>
        <p:nvPicPr>
          <p:cNvPr id="39" name="Picture 7" descr="https://news-a.akamaihd.net/public/images/pages/2016/january/jhin/img/Jhin_Passiv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97" y="2944533"/>
            <a:ext cx="437882" cy="43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9" descr="https://news-a.akamaihd.net/public/images/pages/2016/january/jhin/img/Jhin_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254" y="2957497"/>
            <a:ext cx="433273" cy="43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https://news-a.akamaihd.net/public/images/pages/2016/january/jhin/img/Jhin_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511" y="2948095"/>
            <a:ext cx="429816" cy="4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1" descr="https://news-a.akamaihd.net/public/images/pages/2016/january/jhin/img/Jhin_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66" y="2910750"/>
            <a:ext cx="457129" cy="45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2" descr="https://news-a.akamaihd.net/public/images/pages/2016/january/jhin/img/Jhin_R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425" y="2921018"/>
            <a:ext cx="449063" cy="44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6350108" y="560230"/>
            <a:ext cx="360608" cy="1030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Oval 44"/>
          <p:cNvSpPr/>
          <p:nvPr/>
        </p:nvSpPr>
        <p:spPr>
          <a:xfrm>
            <a:off x="6816967" y="540913"/>
            <a:ext cx="160987" cy="141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67" y="4101548"/>
            <a:ext cx="1507207" cy="84403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794" y="4093372"/>
            <a:ext cx="1495725" cy="84134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239" y="5212869"/>
            <a:ext cx="1514764" cy="85205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999" y="5212869"/>
            <a:ext cx="1514764" cy="852055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5405287" y="742552"/>
            <a:ext cx="2170465" cy="2168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Search</a:t>
            </a:r>
            <a:endParaRPr lang="en-SG" dirty="0"/>
          </a:p>
        </p:txBody>
      </p:sp>
      <p:sp>
        <p:nvSpPr>
          <p:cNvPr id="51" name="TextBox 50"/>
          <p:cNvSpPr txBox="1"/>
          <p:nvPr/>
        </p:nvSpPr>
        <p:spPr>
          <a:xfrm>
            <a:off x="5409716" y="3687842"/>
            <a:ext cx="130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Art</a:t>
            </a:r>
            <a:endParaRPr lang="en-SG" dirty="0"/>
          </a:p>
        </p:txBody>
      </p:sp>
      <p:sp>
        <p:nvSpPr>
          <p:cNvPr id="52" name="TextBox 51"/>
          <p:cNvSpPr txBox="1"/>
          <p:nvPr/>
        </p:nvSpPr>
        <p:spPr>
          <a:xfrm>
            <a:off x="5396932" y="3418932"/>
            <a:ext cx="572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 smtClean="0"/>
              <a:t>Passive</a:t>
            </a:r>
            <a:endParaRPr lang="en-SG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018335" y="3348070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Q</a:t>
            </a:r>
            <a:endParaRPr lang="en-SG" dirty="0"/>
          </a:p>
        </p:txBody>
      </p:sp>
      <p:sp>
        <p:nvSpPr>
          <p:cNvPr id="54" name="TextBox 53"/>
          <p:cNvSpPr txBox="1"/>
          <p:nvPr/>
        </p:nvSpPr>
        <p:spPr>
          <a:xfrm>
            <a:off x="6673296" y="3337914"/>
            <a:ext cx="26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W</a:t>
            </a:r>
            <a:endParaRPr lang="en-SG" dirty="0"/>
          </a:p>
        </p:txBody>
      </p:sp>
      <p:sp>
        <p:nvSpPr>
          <p:cNvPr id="55" name="TextBox 54"/>
          <p:cNvSpPr txBox="1"/>
          <p:nvPr/>
        </p:nvSpPr>
        <p:spPr>
          <a:xfrm>
            <a:off x="7303914" y="3328600"/>
            <a:ext cx="25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E</a:t>
            </a:r>
            <a:endParaRPr lang="en-SG" dirty="0"/>
          </a:p>
        </p:txBody>
      </p:sp>
      <p:sp>
        <p:nvSpPr>
          <p:cNvPr id="56" name="TextBox 55"/>
          <p:cNvSpPr txBox="1"/>
          <p:nvPr/>
        </p:nvSpPr>
        <p:spPr>
          <a:xfrm>
            <a:off x="7891749" y="3318510"/>
            <a:ext cx="21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</a:t>
            </a:r>
            <a:endParaRPr lang="en-SG" dirty="0"/>
          </a:p>
        </p:txBody>
      </p:sp>
      <p:sp>
        <p:nvSpPr>
          <p:cNvPr id="25" name="Rounded Rectangle 24"/>
          <p:cNvSpPr/>
          <p:nvPr/>
        </p:nvSpPr>
        <p:spPr>
          <a:xfrm>
            <a:off x="5245430" y="3888685"/>
            <a:ext cx="3074744" cy="2345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" name="Up Arrow 28"/>
          <p:cNvSpPr/>
          <p:nvPr/>
        </p:nvSpPr>
        <p:spPr>
          <a:xfrm>
            <a:off x="5553064" y="3572741"/>
            <a:ext cx="198877" cy="30861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5336839" y="4072044"/>
            <a:ext cx="2847887" cy="1055431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-4443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820E0E"/>
                </a:solidFill>
                <a:effectLst/>
                <a:latin typeface="Beaufort for LOL"/>
              </a:rPr>
              <a:t>PASSIVE: WHISPER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Jhin’s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 gun - Whisper - chambers four shots, the last of which always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crits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 and applies extra damage based on a portion of his target’s missing health. After firing all four shots,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Jhin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 takes a moment to reload.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 W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Jhin’s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crits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 deal less damage than normal, and his attack speed doesn’t actually scale with attack speed. Instead,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Jhin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 gains attack damage from any attack speed and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crit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 chance he earns through itemization and runes, while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crits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 give him a burst of movement based on his attack speed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26646" y="5158568"/>
            <a:ext cx="1864891" cy="10856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66490" y="2126974"/>
            <a:ext cx="3109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 smtClean="0"/>
              <a:t>Day and Night mode</a:t>
            </a:r>
            <a:endParaRPr lang="en-SG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188510" y="1143000"/>
            <a:ext cx="13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err="1" smtClean="0">
                <a:latin typeface="Arial Black" panose="020B0A04020102020204" pitchFamily="34" charset="0"/>
              </a:rPr>
              <a:t>Jhin</a:t>
            </a:r>
            <a:endParaRPr lang="en-SG" b="1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0770" y="1157780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Jhin</a:t>
            </a:r>
            <a:endParaRPr lang="en-SG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13388" y="1952385"/>
            <a:ext cx="276502" cy="3899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ounded Rectangle 57"/>
          <p:cNvSpPr/>
          <p:nvPr/>
        </p:nvSpPr>
        <p:spPr>
          <a:xfrm>
            <a:off x="1132064" y="1952729"/>
            <a:ext cx="276502" cy="3899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ounded Rectangle 58"/>
          <p:cNvSpPr/>
          <p:nvPr/>
        </p:nvSpPr>
        <p:spPr>
          <a:xfrm>
            <a:off x="5405287" y="2019283"/>
            <a:ext cx="276502" cy="3899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ounded Rectangle 59"/>
          <p:cNvSpPr/>
          <p:nvPr/>
        </p:nvSpPr>
        <p:spPr>
          <a:xfrm>
            <a:off x="7908224" y="2024889"/>
            <a:ext cx="276502" cy="3899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Isosceles Triangle 60"/>
          <p:cNvSpPr/>
          <p:nvPr/>
        </p:nvSpPr>
        <p:spPr>
          <a:xfrm rot="5400000">
            <a:off x="3681958" y="2091705"/>
            <a:ext cx="142032" cy="1143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Isosceles Triangle 61"/>
          <p:cNvSpPr/>
          <p:nvPr/>
        </p:nvSpPr>
        <p:spPr>
          <a:xfrm rot="5400000">
            <a:off x="7972974" y="2157115"/>
            <a:ext cx="142032" cy="1143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Isosceles Triangle 62"/>
          <p:cNvSpPr/>
          <p:nvPr/>
        </p:nvSpPr>
        <p:spPr>
          <a:xfrm rot="16200000" flipH="1">
            <a:off x="5475568" y="2154275"/>
            <a:ext cx="142032" cy="1143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Isosceles Triangle 63"/>
          <p:cNvSpPr/>
          <p:nvPr/>
        </p:nvSpPr>
        <p:spPr>
          <a:xfrm rot="16200000" flipH="1">
            <a:off x="1199299" y="2090217"/>
            <a:ext cx="142032" cy="1143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87" y="1635507"/>
            <a:ext cx="2000855" cy="11785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891" y="754921"/>
            <a:ext cx="340793" cy="34079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18" y="680570"/>
            <a:ext cx="340793" cy="3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504160" y="135228"/>
            <a:ext cx="4012689" cy="6503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5" y="497990"/>
            <a:ext cx="3320783" cy="5778305"/>
          </a:xfrm>
          <a:prstGeom prst="rect">
            <a:avLst/>
          </a:prstGeom>
        </p:spPr>
      </p:pic>
      <p:pic>
        <p:nvPicPr>
          <p:cNvPr id="30" name="Picture 7" descr="https://news-a.akamaihd.net/public/images/pages/2016/january/jhin/img/Jhin_Passiv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51" y="2963574"/>
            <a:ext cx="437882" cy="43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9" descr="https://news-a.akamaihd.net/public/images/pages/2016/january/jhin/img/Jhin_Q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02" y="2957497"/>
            <a:ext cx="433273" cy="43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https://news-a.akamaihd.net/public/images/pages/2016/january/jhin/img/Jhin_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429" y="2958649"/>
            <a:ext cx="429816" cy="4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1" descr="https://news-a.akamaihd.net/public/images/pages/2016/january/jhin/img/Jhin_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83" y="2930843"/>
            <a:ext cx="457129" cy="45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https://news-a.akamaihd.net/public/images/pages/2016/january/jhin/img/Jhin_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93" y="2950573"/>
            <a:ext cx="449063" cy="44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ounded Rectangle 34"/>
          <p:cNvSpPr/>
          <p:nvPr/>
        </p:nvSpPr>
        <p:spPr>
          <a:xfrm>
            <a:off x="2063839" y="560230"/>
            <a:ext cx="360608" cy="1030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Oval 35"/>
          <p:cNvSpPr/>
          <p:nvPr/>
        </p:nvSpPr>
        <p:spPr>
          <a:xfrm>
            <a:off x="2530698" y="540913"/>
            <a:ext cx="160987" cy="141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98" y="4101548"/>
            <a:ext cx="1507207" cy="84403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525" y="4093372"/>
            <a:ext cx="1495725" cy="84134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70" y="5212869"/>
            <a:ext cx="1514764" cy="85205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30" y="5212869"/>
            <a:ext cx="1514764" cy="852055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1119018" y="742552"/>
            <a:ext cx="2170465" cy="2168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Search</a:t>
            </a:r>
            <a:endParaRPr lang="en-SG" dirty="0"/>
          </a:p>
        </p:txBody>
      </p:sp>
      <p:sp>
        <p:nvSpPr>
          <p:cNvPr id="42" name="TextBox 41"/>
          <p:cNvSpPr txBox="1"/>
          <p:nvPr/>
        </p:nvSpPr>
        <p:spPr>
          <a:xfrm>
            <a:off x="1123447" y="3687842"/>
            <a:ext cx="130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Art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92207" y="3397247"/>
            <a:ext cx="572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 smtClean="0">
                <a:solidFill>
                  <a:schemeClr val="bg1"/>
                </a:solidFill>
              </a:rPr>
              <a:t>Passive</a:t>
            </a:r>
            <a:endParaRPr lang="en-SG" sz="10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50623" y="3337914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Q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28789" y="3359086"/>
            <a:ext cx="26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W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89740" y="3337914"/>
            <a:ext cx="25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02974" y="3337914"/>
            <a:ext cx="21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100770" y="1157780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Jhin</a:t>
            </a:r>
            <a:endParaRPr lang="en-SG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98" y="1601860"/>
            <a:ext cx="2026818" cy="1193879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3546057" y="2003816"/>
            <a:ext cx="276502" cy="3899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ounded Rectangle 51"/>
          <p:cNvSpPr/>
          <p:nvPr/>
        </p:nvSpPr>
        <p:spPr>
          <a:xfrm>
            <a:off x="1102078" y="2003815"/>
            <a:ext cx="276502" cy="3899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Isosceles Triangle 52"/>
          <p:cNvSpPr/>
          <p:nvPr/>
        </p:nvSpPr>
        <p:spPr>
          <a:xfrm rot="5400000">
            <a:off x="3602974" y="2131359"/>
            <a:ext cx="142032" cy="1143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Isosceles Triangle 53"/>
          <p:cNvSpPr/>
          <p:nvPr/>
        </p:nvSpPr>
        <p:spPr>
          <a:xfrm rot="16200000" flipH="1">
            <a:off x="1178699" y="2131359"/>
            <a:ext cx="142032" cy="1143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Rounded Rectangle 56"/>
          <p:cNvSpPr/>
          <p:nvPr/>
        </p:nvSpPr>
        <p:spPr>
          <a:xfrm>
            <a:off x="4790429" y="135228"/>
            <a:ext cx="4012689" cy="6503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5074695" y="475181"/>
            <a:ext cx="3444155" cy="5783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511" y="489841"/>
            <a:ext cx="3387143" cy="5754379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6350108" y="560230"/>
            <a:ext cx="360608" cy="1030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/>
          <p:cNvSpPr/>
          <p:nvPr/>
        </p:nvSpPr>
        <p:spPr>
          <a:xfrm>
            <a:off x="6816967" y="540913"/>
            <a:ext cx="160987" cy="141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ounded Rectangle 70"/>
          <p:cNvSpPr/>
          <p:nvPr/>
        </p:nvSpPr>
        <p:spPr>
          <a:xfrm>
            <a:off x="5405287" y="742552"/>
            <a:ext cx="2170465" cy="2168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Search</a:t>
            </a:r>
            <a:endParaRPr lang="en-SG" dirty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63" y="682580"/>
            <a:ext cx="340793" cy="34079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332" y="663261"/>
            <a:ext cx="340793" cy="340793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6030962" y="97474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 err="1" smtClean="0">
                <a:latin typeface="Arial Black" panose="020B0A04020102020204" pitchFamily="34" charset="0"/>
              </a:rPr>
              <a:t>Jhin</a:t>
            </a:r>
            <a:r>
              <a:rPr lang="en-SG" b="1" dirty="0" smtClean="0">
                <a:latin typeface="Arial Black" panose="020B0A04020102020204" pitchFamily="34" charset="0"/>
              </a:rPr>
              <a:t> Builds</a:t>
            </a:r>
            <a:endParaRPr lang="en-SG" b="1" dirty="0">
              <a:latin typeface="Arial Black" panose="020B0A04020102020204" pitchFamily="34" charset="0"/>
            </a:endParaRPr>
          </a:p>
        </p:txBody>
      </p:sp>
      <p:sp>
        <p:nvSpPr>
          <p:cNvPr id="92" name="Rectangle 1"/>
          <p:cNvSpPr>
            <a:spLocks noChangeArrowheads="1"/>
          </p:cNvSpPr>
          <p:nvPr/>
        </p:nvSpPr>
        <p:spPr bwMode="auto">
          <a:xfrm>
            <a:off x="5439426" y="1515655"/>
            <a:ext cx="2741946" cy="4705092"/>
          </a:xfrm>
          <a:prstGeom prst="rect">
            <a:avLst/>
          </a:prstGeom>
          <a:solidFill>
            <a:srgbClr val="0911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rgbClr val="DE6C6C"/>
              </a:solidFill>
              <a:effectLst/>
              <a:latin typeface="Open Sans Mobafire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b="1" dirty="0" smtClean="0">
              <a:solidFill>
                <a:srgbClr val="DE6C6C"/>
              </a:solidFill>
              <a:latin typeface="Open Sans Mobafire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rgbClr val="DE6C6C"/>
              </a:solidFill>
              <a:effectLst/>
              <a:latin typeface="Open Sans Mobafire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b="1" dirty="0" smtClean="0">
              <a:solidFill>
                <a:srgbClr val="DE6C6C"/>
              </a:solidFill>
              <a:latin typeface="Open Sans Mobafire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DE6C6C"/>
                </a:solidFill>
                <a:effectLst/>
                <a:latin typeface="Open Sans Mobafire"/>
              </a:rPr>
              <a:t>DOMINATION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E6C6C"/>
                </a:solidFill>
                <a:effectLst/>
                <a:latin typeface="Open Sans Mobafire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E6C6C"/>
                </a:solidFill>
                <a:effectLst/>
                <a:latin typeface="Open Sans Mobafire"/>
              </a:rPr>
              <a:t> </a:t>
            </a:r>
          </a:p>
          <a:p>
            <a:pPr marL="0" marR="0" lvl="0" indent="0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E6C6C"/>
                </a:solidFill>
                <a:effectLst/>
                <a:latin typeface="Open Sans Mobafire"/>
              </a:rPr>
              <a:t> 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8498B8"/>
              </a:solidFill>
              <a:effectLst/>
              <a:latin typeface="Open Sans Mobafire"/>
            </a:endParaRPr>
          </a:p>
          <a:p>
            <a:pPr marL="0" marR="0" lvl="0" indent="0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498B8"/>
                </a:solidFill>
                <a:effectLst/>
                <a:latin typeface="Open Sans Mobafire"/>
              </a:rPr>
              <a:t>Hail of Blades</a:t>
            </a:r>
          </a:p>
          <a:p>
            <a:pPr marL="0" marR="0" lvl="0" indent="0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DE6C6C"/>
              </a:solidFill>
              <a:effectLst/>
              <a:latin typeface="Open Sans Mobafire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E6C6C"/>
                </a:solidFill>
                <a:effectLst/>
                <a:latin typeface="Open Sans Mobafire"/>
              </a:rPr>
              <a:t> </a:t>
            </a:r>
          </a:p>
          <a:p>
            <a:pPr marL="0" marR="0" lvl="0" indent="0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E6C6C"/>
                </a:solidFill>
                <a:effectLst/>
                <a:latin typeface="Open Sans Mobafire"/>
              </a:rPr>
              <a:t> 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8498B8"/>
              </a:solidFill>
              <a:effectLst/>
              <a:latin typeface="Open Sans Mobafire"/>
            </a:endParaRPr>
          </a:p>
          <a:p>
            <a:pPr marL="0" marR="0" lvl="0" indent="0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498B8"/>
                </a:solidFill>
                <a:effectLst/>
                <a:latin typeface="Open Sans Mobafire"/>
              </a:rPr>
              <a:t>Taste of Blood</a:t>
            </a:r>
          </a:p>
          <a:p>
            <a:pPr marL="0" marR="0" lvl="0" indent="0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DE6C6C"/>
              </a:solidFill>
              <a:effectLst/>
              <a:latin typeface="Open Sans Mobafire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E6C6C"/>
                </a:solidFill>
                <a:effectLst/>
                <a:latin typeface="Open Sans Mobafire"/>
              </a:rPr>
              <a:t> </a:t>
            </a:r>
          </a:p>
          <a:p>
            <a:pPr marL="0" marR="0" lvl="0" indent="0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E6C6C"/>
                </a:solidFill>
                <a:effectLst/>
                <a:latin typeface="Open Sans Mobafire"/>
              </a:rPr>
              <a:t> 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8498B8"/>
              </a:solidFill>
              <a:effectLst/>
              <a:latin typeface="Open Sans Mobafire"/>
            </a:endParaRPr>
          </a:p>
          <a:p>
            <a:pPr marL="0" marR="0" lvl="0" indent="0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498B8"/>
                </a:solidFill>
                <a:effectLst/>
                <a:latin typeface="Open Sans Mobafire"/>
              </a:rPr>
              <a:t>Eyeball Collection</a:t>
            </a:r>
          </a:p>
          <a:p>
            <a:pPr marL="0" marR="0" lvl="0" indent="0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DE6C6C"/>
              </a:solidFill>
              <a:effectLst/>
              <a:latin typeface="Open Sans Mobafire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E6C6C"/>
                </a:solidFill>
                <a:effectLst/>
                <a:latin typeface="Open Sans Mobafire"/>
              </a:rPr>
              <a:t> </a:t>
            </a:r>
          </a:p>
          <a:p>
            <a:pPr marL="0" marR="0" lvl="0" indent="0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E6C6C"/>
                </a:solidFill>
                <a:effectLst/>
                <a:latin typeface="Open Sans Mobafire"/>
              </a:rPr>
              <a:t> 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8498B8"/>
              </a:solidFill>
              <a:effectLst/>
              <a:latin typeface="Open Sans Mobafire"/>
            </a:endParaRPr>
          </a:p>
          <a:p>
            <a:pPr marL="0" marR="0" lvl="0" indent="0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498B8"/>
                </a:solidFill>
                <a:effectLst/>
                <a:latin typeface="Open Sans Mobafire"/>
              </a:rPr>
              <a:t>Ravenous Hunter</a:t>
            </a:r>
            <a:endParaRPr kumimoji="0" lang="en-US" sz="6400" b="0" i="0" u="none" strike="noStrike" cap="none" normalizeH="0" baseline="0" dirty="0" smtClean="0">
              <a:ln>
                <a:noFill/>
              </a:ln>
              <a:solidFill>
                <a:srgbClr val="DE6C6C"/>
              </a:solidFill>
              <a:effectLst/>
              <a:latin typeface="Open Sans Mobafire"/>
            </a:endParaRPr>
          </a:p>
        </p:txBody>
      </p:sp>
      <p:pic>
        <p:nvPicPr>
          <p:cNvPr id="1026" name="Picture 2" descr="https://www.mobafire.com/images/new-guide/new-runes/domination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528" y="1581172"/>
            <a:ext cx="498472" cy="49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www.mobafire.com/images/reforged-rune/hail-of-blades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878" y="2386682"/>
            <a:ext cx="656723" cy="6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obafire.com/images/reforged-rune/taste-of-blood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869" y="3421669"/>
            <a:ext cx="516241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www.mobafire.com/images/reforged-rune/eyeball-collection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237" y="4333669"/>
            <a:ext cx="579171" cy="57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mobafire.com/images/reforged-rune/ravenous-hunter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528" y="5302346"/>
            <a:ext cx="579171" cy="57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mobafire.com/images/new-guide/new-runes/sorcery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295" y="1582719"/>
            <a:ext cx="498387" cy="49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6736403" y="2079645"/>
            <a:ext cx="123988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7C6FBD"/>
                </a:solidFill>
                <a:latin typeface="Open Sans Mobafire"/>
              </a:rPr>
              <a:t>SORCERY</a:t>
            </a:r>
            <a:endParaRPr lang="en-US" sz="1200" dirty="0"/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7C6FBD"/>
                </a:solidFill>
                <a:latin typeface="Open Sans Mobafire"/>
              </a:rPr>
              <a:t>  </a:t>
            </a:r>
            <a:endParaRPr lang="en-US" sz="1000" dirty="0" smtClean="0">
              <a:solidFill>
                <a:srgbClr val="7C6FBD"/>
              </a:solidFill>
              <a:latin typeface="Open Sans Mobafire"/>
            </a:endParaRP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7C6FBD"/>
              </a:solidFill>
              <a:latin typeface="Open Sans Mobafir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7C6FBD"/>
                </a:solidFill>
                <a:latin typeface="Open Sans Mobafire"/>
              </a:rPr>
              <a:t> </a:t>
            </a: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7C6FBD"/>
                </a:solidFill>
                <a:latin typeface="Open Sans Mobafire"/>
              </a:rPr>
              <a:t>  </a:t>
            </a:r>
            <a:endParaRPr lang="en-US" sz="1000" dirty="0">
              <a:solidFill>
                <a:srgbClr val="8498B8"/>
              </a:solidFill>
              <a:latin typeface="Open Sans Mobafire"/>
            </a:endParaRP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solidFill>
                  <a:srgbClr val="8498B8"/>
                </a:solidFill>
                <a:latin typeface="Open Sans Mobafire"/>
              </a:rPr>
              <a:t>Manaflow</a:t>
            </a:r>
            <a:r>
              <a:rPr lang="en-US" sz="1000" dirty="0">
                <a:solidFill>
                  <a:srgbClr val="8498B8"/>
                </a:solidFill>
                <a:latin typeface="Open Sans Mobafire"/>
              </a:rPr>
              <a:t> Band</a:t>
            </a:r>
            <a:endParaRPr lang="en-US" sz="1000" dirty="0">
              <a:solidFill>
                <a:srgbClr val="7C6FBD"/>
              </a:solidFill>
              <a:latin typeface="Open Sans Mobafir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7C6FBD"/>
                </a:solidFill>
                <a:latin typeface="Open Sans Mobafire"/>
              </a:rPr>
              <a:t> </a:t>
            </a: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7C6FBD"/>
                </a:solidFill>
                <a:latin typeface="Open Sans Mobafire"/>
              </a:rPr>
              <a:t>  </a:t>
            </a:r>
            <a:endParaRPr lang="en-US" sz="1000" dirty="0" smtClean="0">
              <a:solidFill>
                <a:srgbClr val="7C6FBD"/>
              </a:solidFill>
              <a:latin typeface="Open Sans Mobafire"/>
            </a:endParaRP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7C6FBD"/>
              </a:solidFill>
              <a:latin typeface="Open Sans Mobafire"/>
            </a:endParaRP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8498B8"/>
              </a:solidFill>
              <a:latin typeface="Open Sans Mobafire"/>
            </a:endParaRP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8498B8"/>
                </a:solidFill>
                <a:latin typeface="Open Sans Mobafire"/>
              </a:rPr>
              <a:t>Absolute Focus</a:t>
            </a:r>
            <a:endParaRPr lang="en-US" sz="9600" dirty="0">
              <a:solidFill>
                <a:srgbClr val="8498B8"/>
              </a:solidFill>
              <a:latin typeface="Open Sans Mobafire"/>
            </a:endParaRP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8498B8"/>
              </a:solidFill>
              <a:latin typeface="Open Sans Mobafire"/>
            </a:endParaRP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8498B8"/>
              </a:solidFill>
              <a:latin typeface="Open Sans Mobafire"/>
            </a:endParaRP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8498B8"/>
              </a:solidFill>
              <a:latin typeface="Open Sans Mobafire"/>
            </a:endParaRP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8498B8"/>
              </a:solidFill>
              <a:latin typeface="Open Sans Mobafire"/>
            </a:endParaRP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8498B8"/>
              </a:solidFill>
              <a:latin typeface="Open Sans Mobafire"/>
            </a:endParaRP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8498B8"/>
                </a:solidFill>
                <a:latin typeface="Open Sans Mobafire"/>
              </a:rPr>
              <a:t>Bonus</a:t>
            </a:r>
            <a:r>
              <a:rPr lang="en-US" sz="1000" dirty="0">
                <a:solidFill>
                  <a:srgbClr val="8498B8"/>
                </a:solidFill>
                <a:latin typeface="Open Sans Mobafire"/>
              </a:rPr>
              <a:t>:</a:t>
            </a:r>
            <a:endParaRPr lang="en-US" sz="1000" dirty="0">
              <a:solidFill>
                <a:srgbClr val="FFFFFF"/>
              </a:solidFill>
              <a:latin typeface="Open Sans Mobafire"/>
            </a:endParaRP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B4B8C0"/>
                </a:solidFill>
                <a:latin typeface="Open Sans Mobafire"/>
              </a:rPr>
              <a:t>+9 Adaptive (5.4 AD or 9 AP)</a:t>
            </a:r>
            <a:br>
              <a:rPr lang="en-US" sz="1000" dirty="0">
                <a:solidFill>
                  <a:srgbClr val="B4B8C0"/>
                </a:solidFill>
                <a:latin typeface="Open Sans Mobafire"/>
              </a:rPr>
            </a:br>
            <a:r>
              <a:rPr lang="en-US" sz="1000" dirty="0">
                <a:solidFill>
                  <a:srgbClr val="B4B8C0"/>
                </a:solidFill>
                <a:latin typeface="Open Sans Mobafire"/>
              </a:rPr>
              <a:t>+9 Adaptive (5.4 AD or 9 AP)</a:t>
            </a:r>
            <a:br>
              <a:rPr lang="en-US" sz="1000" dirty="0">
                <a:solidFill>
                  <a:srgbClr val="B4B8C0"/>
                </a:solidFill>
                <a:latin typeface="Open Sans Mobafire"/>
              </a:rPr>
            </a:br>
            <a:r>
              <a:rPr lang="en-US" sz="1000" dirty="0">
                <a:solidFill>
                  <a:srgbClr val="B4B8C0"/>
                </a:solidFill>
                <a:latin typeface="Open Sans Mobafire"/>
              </a:rPr>
              <a:t>+6 Armor</a:t>
            </a:r>
            <a:endParaRPr lang="en-US" sz="9600" dirty="0">
              <a:solidFill>
                <a:srgbClr val="8498B8"/>
              </a:solidFill>
              <a:latin typeface="Open Sans Mobafire"/>
            </a:endParaRPr>
          </a:p>
          <a:p>
            <a:endParaRPr lang="en-SG" dirty="0"/>
          </a:p>
        </p:txBody>
      </p:sp>
      <p:pic>
        <p:nvPicPr>
          <p:cNvPr id="1033" name="Picture 9" descr="https://www.mobafire.com/images/reforged-rune/manaflow-band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692" y="2367352"/>
            <a:ext cx="480872" cy="48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mobafire.com/images/reforged-rune/absolute-focus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15" y="3131063"/>
            <a:ext cx="456046" cy="45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s://www.mobafire.com/images/shards/diamond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684" y="3969770"/>
            <a:ext cx="380687" cy="38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mobafire.com/images/shards/diamond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05" y="3963477"/>
            <a:ext cx="375244" cy="37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www.mobafire.com/images/shards/shield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20" y="4000605"/>
            <a:ext cx="349852" cy="34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6200186" y="1253425"/>
            <a:ext cx="80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 smtClean="0">
                <a:latin typeface="Arial Black" panose="020B0A04020102020204" pitchFamily="34" charset="0"/>
              </a:rPr>
              <a:t>Runes</a:t>
            </a:r>
            <a:endParaRPr lang="en-SG" sz="1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504160" y="135228"/>
            <a:ext cx="4012689" cy="6503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5" y="497990"/>
            <a:ext cx="3320783" cy="5778305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2063839" y="560230"/>
            <a:ext cx="360608" cy="1030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Oval 32"/>
          <p:cNvSpPr/>
          <p:nvPr/>
        </p:nvSpPr>
        <p:spPr>
          <a:xfrm>
            <a:off x="2530698" y="540913"/>
            <a:ext cx="160987" cy="141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ounded Rectangle 37"/>
          <p:cNvSpPr/>
          <p:nvPr/>
        </p:nvSpPr>
        <p:spPr>
          <a:xfrm>
            <a:off x="1119018" y="742552"/>
            <a:ext cx="2170465" cy="2168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Search</a:t>
            </a:r>
            <a:endParaRPr lang="en-SG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63" y="682580"/>
            <a:ext cx="340793" cy="340793"/>
          </a:xfrm>
          <a:prstGeom prst="rect">
            <a:avLst/>
          </a:prstGeom>
        </p:spPr>
      </p:pic>
      <p:sp>
        <p:nvSpPr>
          <p:cNvPr id="110" name="Rectangle 109"/>
          <p:cNvSpPr/>
          <p:nvPr/>
        </p:nvSpPr>
        <p:spPr>
          <a:xfrm>
            <a:off x="1633205" y="1221630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Jhin</a:t>
            </a:r>
            <a:r>
              <a:rPr lang="en-SG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Builds</a:t>
            </a:r>
            <a:endParaRPr lang="en-SG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738" y="1816836"/>
            <a:ext cx="2695118" cy="74348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738" y="2560317"/>
            <a:ext cx="2695118" cy="75842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388" y="3303798"/>
            <a:ext cx="2695118" cy="86161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8738" y="4155907"/>
            <a:ext cx="2695118" cy="728584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021482" y="1503714"/>
            <a:ext cx="80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Items</a:t>
            </a:r>
            <a:endParaRPr lang="en-SG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8738" y="5002573"/>
            <a:ext cx="2684768" cy="11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8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138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Black</vt:lpstr>
      <vt:lpstr>Beaufort for LOL</vt:lpstr>
      <vt:lpstr>Calibri</vt:lpstr>
      <vt:lpstr>Calibri Light</vt:lpstr>
      <vt:lpstr>Gill Sans W04</vt:lpstr>
      <vt:lpstr>Open Sans Mobafire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EJ</dc:creator>
  <cp:lastModifiedBy>EJ</cp:lastModifiedBy>
  <cp:revision>19</cp:revision>
  <dcterms:created xsi:type="dcterms:W3CDTF">2019-08-03T03:33:04Z</dcterms:created>
  <dcterms:modified xsi:type="dcterms:W3CDTF">2019-08-07T10:52:36Z</dcterms:modified>
</cp:coreProperties>
</file>