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36f57c6d9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36f57c6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36f57c6d9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36f57c6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36f57c6d9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36f57c6d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36f57c6d9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36f57c6d9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36f57c6d9_2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36f57c6d9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146930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  </a:t>
            </a:r>
            <a:r>
              <a:rPr b="1" lang="en-IN" u="sng">
                <a:latin typeface="Times New Roman"/>
                <a:ea typeface="Times New Roman"/>
                <a:cs typeface="Times New Roman"/>
                <a:sym typeface="Times New Roman"/>
              </a:rPr>
              <a:t>LOAD FORECASTING  USING  LSTM</a:t>
            </a:r>
            <a:endParaRPr/>
          </a:p>
        </p:txBody>
      </p:sp>
      <p:sp>
        <p:nvSpPr>
          <p:cNvPr id="85" name="Google Shape;85;p13"/>
          <p:cNvSpPr txBox="1"/>
          <p:nvPr>
            <p:ph idx="1" type="body"/>
          </p:nvPr>
        </p:nvSpPr>
        <p:spPr>
          <a:xfrm>
            <a:off x="838200" y="3027872"/>
            <a:ext cx="4941498" cy="2113471"/>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IN">
                <a:latin typeface="Times New Roman"/>
                <a:ea typeface="Times New Roman"/>
                <a:cs typeface="Times New Roman"/>
                <a:sym typeface="Times New Roman"/>
              </a:rPr>
              <a:t>BY: </a:t>
            </a:r>
            <a:endParaRPr/>
          </a:p>
          <a:p>
            <a:pPr indent="0" lvl="0" marL="0" rtl="0" algn="l">
              <a:lnSpc>
                <a:spcPct val="90000"/>
              </a:lnSpc>
              <a:spcBef>
                <a:spcPts val="1000"/>
              </a:spcBef>
              <a:spcAft>
                <a:spcPts val="0"/>
              </a:spcAft>
              <a:buClr>
                <a:schemeClr val="dk1"/>
              </a:buClr>
              <a:buSzPct val="100000"/>
              <a:buNone/>
            </a:pPr>
            <a:r>
              <a:rPr b="1" lang="en-IN">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ct val="100000"/>
              <a:buNone/>
            </a:pPr>
            <a:r>
              <a:rPr lang="en-IN" sz="2600">
                <a:latin typeface="Times New Roman"/>
                <a:ea typeface="Times New Roman"/>
                <a:cs typeface="Times New Roman"/>
                <a:sym typeface="Times New Roman"/>
              </a:rPr>
              <a:t>2020UEE4638  Yash Wardhan</a:t>
            </a:r>
            <a:endParaRPr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IN" sz="2600">
                <a:latin typeface="Times New Roman"/>
                <a:ea typeface="Times New Roman"/>
                <a:cs typeface="Times New Roman"/>
                <a:sym typeface="Times New Roman"/>
              </a:rPr>
              <a:t>2020UEE4640   Punit Pal</a:t>
            </a:r>
            <a:endParaRPr/>
          </a:p>
          <a:p>
            <a:pPr indent="0" lvl="0" marL="0" rtl="0" algn="l">
              <a:lnSpc>
                <a:spcPct val="90000"/>
              </a:lnSpc>
              <a:spcBef>
                <a:spcPts val="1000"/>
              </a:spcBef>
              <a:spcAft>
                <a:spcPts val="0"/>
              </a:spcAft>
              <a:buClr>
                <a:schemeClr val="dk1"/>
              </a:buClr>
              <a:buSzPct val="100000"/>
              <a:buNone/>
            </a:pPr>
            <a:r>
              <a:rPr lang="en-IN" sz="2600">
                <a:latin typeface="Times New Roman"/>
                <a:ea typeface="Times New Roman"/>
                <a:cs typeface="Times New Roman"/>
                <a:sym typeface="Times New Roman"/>
              </a:rPr>
              <a:t>2020UEE4641   Harsh Kalshyan</a:t>
            </a:r>
            <a:endParaRPr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IN" sz="2600">
                <a:latin typeface="Times New Roman"/>
                <a:ea typeface="Times New Roman"/>
                <a:cs typeface="Times New Roman"/>
                <a:sym typeface="Times New Roman"/>
              </a:rPr>
              <a:t>2020UEE4649   SANDEEP</a:t>
            </a:r>
            <a:endParaRPr/>
          </a:p>
        </p:txBody>
      </p:sp>
      <p:sp>
        <p:nvSpPr>
          <p:cNvPr id="86" name="Google Shape;86;p13"/>
          <p:cNvSpPr txBox="1"/>
          <p:nvPr/>
        </p:nvSpPr>
        <p:spPr>
          <a:xfrm>
            <a:off x="8134711" y="3588500"/>
            <a:ext cx="288122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Times New Roman"/>
                <a:ea typeface="Times New Roman"/>
                <a:cs typeface="Times New Roman"/>
                <a:sym typeface="Times New Roman"/>
              </a:rPr>
              <a:t>SUPERVISOR</a:t>
            </a:r>
            <a:r>
              <a:rPr b="1" i="0" lang="en-IN" sz="24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Prof. T.N. Shukla</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(EE Department)</a:t>
            </a:r>
            <a:endParaRPr/>
          </a:p>
        </p:txBody>
      </p:sp>
      <p:sp>
        <p:nvSpPr>
          <p:cNvPr id="87" name="Google Shape;87;p13"/>
          <p:cNvSpPr txBox="1"/>
          <p:nvPr/>
        </p:nvSpPr>
        <p:spPr>
          <a:xfrm>
            <a:off x="1613140" y="5934974"/>
            <a:ext cx="8850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END TERM REVIEW EEEEC22 B.Tech Project - I</a:t>
            </a:r>
            <a:endParaRPr/>
          </a:p>
        </p:txBody>
      </p:sp>
      <p:pic>
        <p:nvPicPr>
          <p:cNvPr id="88" name="Google Shape;88;p13"/>
          <p:cNvPicPr preferRelativeResize="0"/>
          <p:nvPr/>
        </p:nvPicPr>
        <p:blipFill rotWithShape="1">
          <a:blip r:embed="rId3">
            <a:alphaModFix/>
          </a:blip>
          <a:srcRect b="0" l="0" r="0" t="0"/>
          <a:stretch/>
        </p:blipFill>
        <p:spPr>
          <a:xfrm>
            <a:off x="5004757" y="0"/>
            <a:ext cx="1784231" cy="16648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257300" y="146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Solution Methodology Adopted</a:t>
            </a:r>
            <a:endParaRPr b="1" sz="4000">
              <a:latin typeface="Times New Roman"/>
              <a:ea typeface="Times New Roman"/>
              <a:cs typeface="Times New Roman"/>
              <a:sym typeface="Times New Roman"/>
            </a:endParaRPr>
          </a:p>
        </p:txBody>
      </p:sp>
      <p:sp>
        <p:nvSpPr>
          <p:cNvPr id="163" name="Google Shape;163;p22"/>
          <p:cNvSpPr txBox="1"/>
          <p:nvPr>
            <p:ph idx="1" type="body"/>
          </p:nvPr>
        </p:nvSpPr>
        <p:spPr>
          <a:xfrm>
            <a:off x="838200" y="863775"/>
            <a:ext cx="11353800" cy="59943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1000"/>
              </a:spcBef>
              <a:spcAft>
                <a:spcPts val="0"/>
              </a:spcAft>
              <a:buNone/>
            </a:pPr>
            <a:r>
              <a:t/>
            </a:r>
            <a:endParaRPr b="1">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b="1" lang="en-IN">
                <a:latin typeface="Times New Roman"/>
                <a:ea typeface="Times New Roman"/>
                <a:cs typeface="Times New Roman"/>
                <a:sym typeface="Times New Roman"/>
              </a:rPr>
              <a:t>1.    Data </a:t>
            </a:r>
            <a:r>
              <a:rPr b="1" lang="en-IN">
                <a:latin typeface="Times New Roman"/>
                <a:ea typeface="Times New Roman"/>
                <a:cs typeface="Times New Roman"/>
                <a:sym typeface="Times New Roman"/>
              </a:rPr>
              <a:t>Pre-processing</a:t>
            </a:r>
            <a:endParaRPr b="1">
              <a:latin typeface="Times New Roman"/>
              <a:ea typeface="Times New Roman"/>
              <a:cs typeface="Times New Roman"/>
              <a:sym typeface="Times New Roman"/>
            </a:endParaRPr>
          </a:p>
          <a:p>
            <a:pPr indent="-366394" lvl="0" marL="1371600" rtl="0" algn="l">
              <a:lnSpc>
                <a:spcPct val="100000"/>
              </a:lnSpc>
              <a:spcBef>
                <a:spcPts val="1000"/>
              </a:spcBef>
              <a:spcAft>
                <a:spcPts val="0"/>
              </a:spcAft>
              <a:buSzPct val="100000"/>
              <a:buFont typeface="Times New Roman"/>
              <a:buChar char="•"/>
            </a:pPr>
            <a:r>
              <a:rPr lang="en-IN">
                <a:latin typeface="Times New Roman"/>
                <a:ea typeface="Times New Roman"/>
                <a:cs typeface="Times New Roman"/>
                <a:sym typeface="Times New Roman"/>
              </a:rPr>
              <a:t>Looping all the values to fill the missing values with means of that column.</a:t>
            </a:r>
            <a:endParaRPr>
              <a:latin typeface="Times New Roman"/>
              <a:ea typeface="Times New Roman"/>
              <a:cs typeface="Times New Roman"/>
              <a:sym typeface="Times New Roman"/>
            </a:endParaRPr>
          </a:p>
          <a:p>
            <a:pPr indent="-366394" lvl="0" marL="1371600" rtl="0" algn="l">
              <a:lnSpc>
                <a:spcPct val="100000"/>
              </a:lnSpc>
              <a:spcBef>
                <a:spcPts val="0"/>
              </a:spcBef>
              <a:spcAft>
                <a:spcPts val="0"/>
              </a:spcAft>
              <a:buSzPct val="100000"/>
              <a:buFont typeface="Times New Roman"/>
              <a:buChar char="•"/>
            </a:pPr>
            <a:r>
              <a:rPr lang="en-IN">
                <a:latin typeface="Times New Roman"/>
                <a:ea typeface="Times New Roman"/>
                <a:cs typeface="Times New Roman"/>
                <a:sym typeface="Times New Roman"/>
              </a:rPr>
              <a:t>Summing the energy consumption for each row.</a:t>
            </a:r>
            <a:endParaRPr>
              <a:latin typeface="Times New Roman"/>
              <a:ea typeface="Times New Roman"/>
              <a:cs typeface="Times New Roman"/>
              <a:sym typeface="Times New Roman"/>
            </a:endParaRPr>
          </a:p>
          <a:p>
            <a:pPr indent="-366394" lvl="0" marL="1371600" rtl="0" algn="l">
              <a:lnSpc>
                <a:spcPct val="100000"/>
              </a:lnSpc>
              <a:spcBef>
                <a:spcPts val="0"/>
              </a:spcBef>
              <a:spcAft>
                <a:spcPts val="0"/>
              </a:spcAft>
              <a:buSzPct val="100000"/>
              <a:buFont typeface="Times New Roman"/>
              <a:buChar char="•"/>
            </a:pPr>
            <a:r>
              <a:rPr lang="en-IN">
                <a:latin typeface="Times New Roman"/>
                <a:ea typeface="Times New Roman"/>
                <a:cs typeface="Times New Roman"/>
                <a:sym typeface="Times New Roman"/>
              </a:rPr>
              <a:t>We have dropped all columns other than first and last columns.</a:t>
            </a:r>
            <a:endParaRPr>
              <a:latin typeface="Times New Roman"/>
              <a:ea typeface="Times New Roman"/>
              <a:cs typeface="Times New Roman"/>
              <a:sym typeface="Times New Roman"/>
            </a:endParaRPr>
          </a:p>
          <a:p>
            <a:pPr indent="-366394" lvl="0" marL="1371600" rtl="0" algn="l">
              <a:lnSpc>
                <a:spcPct val="100000"/>
              </a:lnSpc>
              <a:spcBef>
                <a:spcPts val="0"/>
              </a:spcBef>
              <a:spcAft>
                <a:spcPts val="0"/>
              </a:spcAft>
              <a:buSzPct val="100000"/>
              <a:buFont typeface="Times New Roman"/>
              <a:buChar char="•"/>
            </a:pPr>
            <a:r>
              <a:rPr lang="en-IN">
                <a:latin typeface="Times New Roman"/>
                <a:ea typeface="Times New Roman"/>
                <a:cs typeface="Times New Roman"/>
                <a:sym typeface="Times New Roman"/>
              </a:rPr>
              <a:t>“Date” column has been changed from string to date-time format which is useful for time-series analysis.</a:t>
            </a:r>
            <a:endParaRPr>
              <a:latin typeface="Times New Roman"/>
              <a:ea typeface="Times New Roman"/>
              <a:cs typeface="Times New Roman"/>
              <a:sym typeface="Times New Roman"/>
            </a:endParaRPr>
          </a:p>
          <a:p>
            <a:pPr indent="0" lvl="0" marL="4572000" rtl="0" algn="l">
              <a:lnSpc>
                <a:spcPct val="100000"/>
              </a:lnSpc>
              <a:spcBef>
                <a:spcPts val="100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b="1" lang="en-IN">
                <a:latin typeface="Times New Roman"/>
                <a:ea typeface="Times New Roman"/>
                <a:cs typeface="Times New Roman"/>
                <a:sym typeface="Times New Roman"/>
              </a:rPr>
              <a:t>2.   Extracting Features from the Data Columns</a:t>
            </a:r>
            <a:endParaRPr b="1">
              <a:latin typeface="Times New Roman"/>
              <a:ea typeface="Times New Roman"/>
              <a:cs typeface="Times New Roman"/>
              <a:sym typeface="Times New Roman"/>
            </a:endParaRPr>
          </a:p>
          <a:p>
            <a:pPr indent="-366394" lvl="0" marL="1371600" rtl="0" algn="l">
              <a:lnSpc>
                <a:spcPct val="100000"/>
              </a:lnSpc>
              <a:spcBef>
                <a:spcPts val="1000"/>
              </a:spcBef>
              <a:spcAft>
                <a:spcPts val="0"/>
              </a:spcAft>
              <a:buSzPct val="100000"/>
              <a:buFont typeface="Times New Roman"/>
              <a:buChar char="•"/>
            </a:pPr>
            <a:r>
              <a:rPr lang="en-IN">
                <a:latin typeface="Times New Roman"/>
                <a:ea typeface="Times New Roman"/>
                <a:cs typeface="Times New Roman"/>
                <a:sym typeface="Times New Roman"/>
              </a:rPr>
              <a:t>Added new columns from date for better time-series analysis.</a:t>
            </a:r>
            <a:endParaRPr>
              <a:latin typeface="Times New Roman"/>
              <a:ea typeface="Times New Roman"/>
              <a:cs typeface="Times New Roman"/>
              <a:sym typeface="Times New Roman"/>
            </a:endParaRPr>
          </a:p>
          <a:p>
            <a:pPr indent="-366394" lvl="0" marL="1371600" rtl="0" algn="l">
              <a:lnSpc>
                <a:spcPct val="100000"/>
              </a:lnSpc>
              <a:spcBef>
                <a:spcPts val="0"/>
              </a:spcBef>
              <a:spcAft>
                <a:spcPts val="0"/>
              </a:spcAft>
              <a:buSzPct val="100000"/>
              <a:buFont typeface="Times New Roman"/>
              <a:buChar char="•"/>
            </a:pPr>
            <a:r>
              <a:rPr lang="en-IN">
                <a:latin typeface="Times New Roman"/>
                <a:ea typeface="Times New Roman"/>
                <a:cs typeface="Times New Roman"/>
                <a:sym typeface="Times New Roman"/>
              </a:rPr>
              <a:t>New “Holiday” column has been added and assigning a value 1 to the corresponding rows where the date matches the specific holiday.</a:t>
            </a:r>
            <a:endParaRPr>
              <a:latin typeface="Times New Roman"/>
              <a:ea typeface="Times New Roman"/>
              <a:cs typeface="Times New Roman"/>
              <a:sym typeface="Times New Roman"/>
            </a:endParaRPr>
          </a:p>
          <a:p>
            <a:pPr indent="0" lvl="0" marL="1828800" rtl="0" algn="l">
              <a:lnSpc>
                <a:spcPct val="100000"/>
              </a:lnSpc>
              <a:spcBef>
                <a:spcPts val="100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b="1" lang="en-IN">
                <a:latin typeface="Times New Roman"/>
                <a:ea typeface="Times New Roman"/>
                <a:cs typeface="Times New Roman"/>
                <a:sym typeface="Times New Roman"/>
              </a:rPr>
              <a:t>3.   Normalizing  the data</a:t>
            </a: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66394" lvl="0" marL="1371600" rtl="0" algn="l">
              <a:lnSpc>
                <a:spcPct val="100000"/>
              </a:lnSpc>
              <a:spcBef>
                <a:spcPts val="1000"/>
              </a:spcBef>
              <a:spcAft>
                <a:spcPts val="0"/>
              </a:spcAft>
              <a:buSzPct val="100000"/>
              <a:buFont typeface="Times New Roman"/>
              <a:buChar char="•"/>
            </a:pPr>
            <a:r>
              <a:rPr lang="en-IN">
                <a:latin typeface="Times New Roman"/>
                <a:ea typeface="Times New Roman"/>
                <a:cs typeface="Times New Roman"/>
                <a:sym typeface="Times New Roman"/>
              </a:rPr>
              <a:t>Standardized</a:t>
            </a:r>
            <a:r>
              <a:rPr lang="en-IN">
                <a:latin typeface="Times New Roman"/>
                <a:ea typeface="Times New Roman"/>
                <a:cs typeface="Times New Roman"/>
                <a:sym typeface="Times New Roman"/>
              </a:rPr>
              <a:t>  the column</a:t>
            </a:r>
            <a:r>
              <a:rPr b="1" lang="en-IN">
                <a:latin typeface="Times New Roman"/>
                <a:ea typeface="Times New Roman"/>
                <a:cs typeface="Times New Roman"/>
                <a:sym typeface="Times New Roman"/>
              </a:rPr>
              <a:t> </a:t>
            </a:r>
            <a:r>
              <a:rPr lang="en-IN">
                <a:latin typeface="Times New Roman"/>
                <a:ea typeface="Times New Roman"/>
                <a:cs typeface="Times New Roman"/>
                <a:sym typeface="Times New Roman"/>
              </a:rPr>
              <a:t>and calculated the mean standard deviation of TEC(total energy consumption).</a:t>
            </a:r>
            <a:endParaRPr>
              <a:latin typeface="Times New Roman"/>
              <a:ea typeface="Times New Roman"/>
              <a:cs typeface="Times New Roman"/>
              <a:sym typeface="Times New Roman"/>
            </a:endParaRPr>
          </a:p>
          <a:p>
            <a:pPr indent="-366394" lvl="0" marL="1371600" rtl="0" algn="l">
              <a:lnSpc>
                <a:spcPct val="100000"/>
              </a:lnSpc>
              <a:spcBef>
                <a:spcPts val="0"/>
              </a:spcBef>
              <a:spcAft>
                <a:spcPts val="0"/>
              </a:spcAft>
              <a:buSzPct val="100000"/>
              <a:buFont typeface="Times New Roman"/>
              <a:buChar char="•"/>
            </a:pPr>
            <a:r>
              <a:rPr lang="en-IN">
                <a:latin typeface="Times New Roman"/>
                <a:ea typeface="Times New Roman"/>
                <a:cs typeface="Times New Roman"/>
                <a:sym typeface="Times New Roman"/>
              </a:rPr>
              <a:t>(d</a:t>
            </a:r>
            <a:r>
              <a:rPr lang="en-IN">
                <a:latin typeface="Times New Roman"/>
                <a:ea typeface="Times New Roman"/>
                <a:cs typeface="Times New Roman"/>
                <a:sym typeface="Times New Roman"/>
              </a:rPr>
              <a:t>f[columns]-df[columns].mean())/df[column].sty</a:t>
            </a:r>
            <a:endParaRPr>
              <a:latin typeface="Times New Roman"/>
              <a:ea typeface="Times New Roman"/>
              <a:cs typeface="Times New Roman"/>
              <a:sym typeface="Times New Roman"/>
            </a:endParaRPr>
          </a:p>
          <a:p>
            <a:pPr indent="-366394" lvl="0" marL="1371600" rtl="0" algn="l">
              <a:lnSpc>
                <a:spcPct val="100000"/>
              </a:lnSpc>
              <a:spcBef>
                <a:spcPts val="0"/>
              </a:spcBef>
              <a:spcAft>
                <a:spcPts val="0"/>
              </a:spcAft>
              <a:buSzPct val="100000"/>
              <a:buFont typeface="Times New Roman"/>
              <a:buChar char="•"/>
            </a:pPr>
            <a:r>
              <a:rPr lang="en-IN">
                <a:latin typeface="Times New Roman"/>
                <a:ea typeface="Times New Roman"/>
                <a:cs typeface="Times New Roman"/>
                <a:sym typeface="Times New Roman"/>
              </a:rPr>
              <a:t>Performs z-score normalization (how far the data is from the mean)</a:t>
            </a:r>
            <a:endParaRPr/>
          </a:p>
        </p:txBody>
      </p:sp>
      <p:pic>
        <p:nvPicPr>
          <p:cNvPr id="164" name="Google Shape;164;p22"/>
          <p:cNvPicPr preferRelativeResize="0"/>
          <p:nvPr/>
        </p:nvPicPr>
        <p:blipFill rotWithShape="1">
          <a:blip r:embed="rId3">
            <a:alphaModFix/>
          </a:blip>
          <a:srcRect b="0" l="0" r="0" t="0"/>
          <a:stretch/>
        </p:blipFill>
        <p:spPr>
          <a:xfrm>
            <a:off x="10921269" y="146199"/>
            <a:ext cx="1069674" cy="1069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1083925" y="-1098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Solution Methodology Adopted</a:t>
            </a:r>
            <a:endParaRPr/>
          </a:p>
        </p:txBody>
      </p:sp>
      <p:sp>
        <p:nvSpPr>
          <p:cNvPr id="170" name="Google Shape;170;p23"/>
          <p:cNvSpPr txBox="1"/>
          <p:nvPr>
            <p:ph idx="1" type="body"/>
          </p:nvPr>
        </p:nvSpPr>
        <p:spPr>
          <a:xfrm>
            <a:off x="838200" y="1094575"/>
            <a:ext cx="10515600" cy="540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IN" sz="2200">
                <a:latin typeface="Times New Roman"/>
                <a:ea typeface="Times New Roman"/>
                <a:cs typeface="Times New Roman"/>
                <a:sym typeface="Times New Roman"/>
              </a:rPr>
              <a:t>4</a:t>
            </a:r>
            <a:r>
              <a:rPr b="1" lang="en-IN" sz="2200">
                <a:latin typeface="Times New Roman"/>
                <a:ea typeface="Times New Roman"/>
                <a:cs typeface="Times New Roman"/>
                <a:sym typeface="Times New Roman"/>
              </a:rPr>
              <a:t>. Splitting the data for testing and training</a:t>
            </a:r>
            <a:endParaRPr b="1" sz="2200">
              <a:latin typeface="Times New Roman"/>
              <a:ea typeface="Times New Roman"/>
              <a:cs typeface="Times New Roman"/>
              <a:sym typeface="Times New Roman"/>
            </a:endParaRPr>
          </a:p>
          <a:p>
            <a:pPr indent="-368300" lvl="0" marL="1371600" rtl="0" algn="l">
              <a:spcBef>
                <a:spcPts val="1000"/>
              </a:spcBef>
              <a:spcAft>
                <a:spcPts val="0"/>
              </a:spcAft>
              <a:buSzPts val="2200"/>
              <a:buFont typeface="Times New Roman"/>
              <a:buChar char="•"/>
            </a:pPr>
            <a:r>
              <a:rPr lang="en-IN" sz="2200">
                <a:latin typeface="Times New Roman"/>
                <a:ea typeface="Times New Roman"/>
                <a:cs typeface="Times New Roman"/>
                <a:sym typeface="Times New Roman"/>
              </a:rPr>
              <a:t>Converted the TEC into ‘float32’ data type</a:t>
            </a:r>
            <a:endParaRPr sz="2200">
              <a:latin typeface="Times New Roman"/>
              <a:ea typeface="Times New Roman"/>
              <a:cs typeface="Times New Roman"/>
              <a:sym typeface="Times New Roman"/>
            </a:endParaRPr>
          </a:p>
          <a:p>
            <a:pPr indent="-368300" lvl="0" marL="13716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Split the dataset into training and testing based on the year</a:t>
            </a:r>
            <a:endParaRPr sz="2200">
              <a:latin typeface="Times New Roman"/>
              <a:ea typeface="Times New Roman"/>
              <a:cs typeface="Times New Roman"/>
              <a:sym typeface="Times New Roman"/>
            </a:endParaRPr>
          </a:p>
          <a:p>
            <a:pPr indent="0" lvl="0" marL="1371600" rtl="0" algn="l">
              <a:spcBef>
                <a:spcPts val="1000"/>
              </a:spcBef>
              <a:spcAft>
                <a:spcPts val="0"/>
              </a:spcAft>
              <a:buNone/>
            </a:pPr>
            <a:r>
              <a:rPr lang="en-IN" sz="2200">
                <a:latin typeface="Times New Roman"/>
                <a:ea typeface="Times New Roman"/>
                <a:cs typeface="Times New Roman"/>
                <a:sym typeface="Times New Roman"/>
              </a:rPr>
              <a:t>                    Training - before 2021</a:t>
            </a:r>
            <a:endParaRPr sz="2200">
              <a:latin typeface="Times New Roman"/>
              <a:ea typeface="Times New Roman"/>
              <a:cs typeface="Times New Roman"/>
              <a:sym typeface="Times New Roman"/>
            </a:endParaRPr>
          </a:p>
          <a:p>
            <a:pPr indent="0" lvl="0" marL="1371600" rtl="0" algn="l">
              <a:spcBef>
                <a:spcPts val="1000"/>
              </a:spcBef>
              <a:spcAft>
                <a:spcPts val="0"/>
              </a:spcAft>
              <a:buNone/>
            </a:pPr>
            <a:r>
              <a:rPr lang="en-IN" sz="2200">
                <a:latin typeface="Times New Roman"/>
                <a:ea typeface="Times New Roman"/>
                <a:cs typeface="Times New Roman"/>
                <a:sym typeface="Times New Roman"/>
              </a:rPr>
              <a:t>                    Testing   - after 2021</a:t>
            </a:r>
            <a:endParaRPr sz="2200">
              <a:latin typeface="Times New Roman"/>
              <a:ea typeface="Times New Roman"/>
              <a:cs typeface="Times New Roman"/>
              <a:sym typeface="Times New Roman"/>
            </a:endParaRPr>
          </a:p>
          <a:p>
            <a:pPr indent="0" lvl="0" marL="0" rtl="0" algn="l">
              <a:spcBef>
                <a:spcPts val="1000"/>
              </a:spcBef>
              <a:spcAft>
                <a:spcPts val="0"/>
              </a:spcAft>
              <a:buNone/>
            </a:pPr>
            <a:r>
              <a:rPr b="1" lang="en-IN" sz="2200">
                <a:latin typeface="Times New Roman"/>
                <a:ea typeface="Times New Roman"/>
                <a:cs typeface="Times New Roman"/>
                <a:sym typeface="Times New Roman"/>
              </a:rPr>
              <a:t>5</a:t>
            </a:r>
            <a:r>
              <a:rPr b="1" lang="en-IN" sz="2200">
                <a:latin typeface="Times New Roman"/>
                <a:ea typeface="Times New Roman"/>
                <a:cs typeface="Times New Roman"/>
                <a:sym typeface="Times New Roman"/>
              </a:rPr>
              <a:t>. Identified the features that should be used (</a:t>
            </a:r>
            <a:r>
              <a:rPr lang="en-IN" sz="2200">
                <a:latin typeface="Times New Roman"/>
                <a:ea typeface="Times New Roman"/>
                <a:cs typeface="Times New Roman"/>
                <a:sym typeface="Times New Roman"/>
              </a:rPr>
              <a:t>e.g, Tec, day, holiday</a:t>
            </a:r>
            <a:r>
              <a:rPr b="1" lang="en-IN" sz="2200">
                <a:latin typeface="Times New Roman"/>
                <a:ea typeface="Times New Roman"/>
                <a:cs typeface="Times New Roman"/>
                <a:sym typeface="Times New Roman"/>
              </a:rPr>
              <a:t>)</a:t>
            </a:r>
            <a:endParaRPr b="1" sz="2200">
              <a:latin typeface="Times New Roman"/>
              <a:ea typeface="Times New Roman"/>
              <a:cs typeface="Times New Roman"/>
              <a:sym typeface="Times New Roman"/>
            </a:endParaRPr>
          </a:p>
          <a:p>
            <a:pPr indent="0" lvl="0" marL="0" rtl="0" algn="l">
              <a:spcBef>
                <a:spcPts val="1000"/>
              </a:spcBef>
              <a:spcAft>
                <a:spcPts val="0"/>
              </a:spcAft>
              <a:buNone/>
            </a:pPr>
            <a:r>
              <a:rPr b="1" lang="en-IN" sz="2200">
                <a:latin typeface="Times New Roman"/>
                <a:ea typeface="Times New Roman"/>
                <a:cs typeface="Times New Roman"/>
                <a:sym typeface="Times New Roman"/>
              </a:rPr>
              <a:t>6. Created 7 days input and output sequence</a:t>
            </a:r>
            <a:endParaRPr b="1" sz="2200">
              <a:latin typeface="Times New Roman"/>
              <a:ea typeface="Times New Roman"/>
              <a:cs typeface="Times New Roman"/>
              <a:sym typeface="Times New Roman"/>
            </a:endParaRPr>
          </a:p>
          <a:p>
            <a:pPr indent="-368300" lvl="0" marL="1371600" rtl="0" algn="l">
              <a:spcBef>
                <a:spcPts val="1000"/>
              </a:spcBef>
              <a:spcAft>
                <a:spcPts val="0"/>
              </a:spcAft>
              <a:buSzPts val="2200"/>
              <a:buFont typeface="Times New Roman"/>
              <a:buChar char="•"/>
            </a:pPr>
            <a:r>
              <a:rPr lang="en-IN" sz="2200">
                <a:latin typeface="Times New Roman"/>
                <a:ea typeface="Times New Roman"/>
                <a:cs typeface="Times New Roman"/>
                <a:sym typeface="Times New Roman"/>
              </a:rPr>
              <a:t>‘X’ and ‘Y’ represents the training</a:t>
            </a:r>
            <a:endParaRPr sz="2200">
              <a:latin typeface="Times New Roman"/>
              <a:ea typeface="Times New Roman"/>
              <a:cs typeface="Times New Roman"/>
              <a:sym typeface="Times New Roman"/>
            </a:endParaRPr>
          </a:p>
          <a:p>
            <a:pPr indent="-368300" lvl="0" marL="13716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Where ‘X’ represents the </a:t>
            </a:r>
            <a:r>
              <a:rPr lang="en-IN" sz="2200">
                <a:latin typeface="Times New Roman"/>
                <a:ea typeface="Times New Roman"/>
                <a:cs typeface="Times New Roman"/>
                <a:sym typeface="Times New Roman"/>
              </a:rPr>
              <a:t>input</a:t>
            </a:r>
            <a:r>
              <a:rPr lang="en-IN" sz="2200">
                <a:latin typeface="Times New Roman"/>
                <a:ea typeface="Times New Roman"/>
                <a:cs typeface="Times New Roman"/>
                <a:sym typeface="Times New Roman"/>
              </a:rPr>
              <a:t> sequence and ‘Y’ represents the output sequence to be predicted.</a:t>
            </a:r>
            <a:endParaRPr sz="2200">
              <a:latin typeface="Times New Roman"/>
              <a:ea typeface="Times New Roman"/>
              <a:cs typeface="Times New Roman"/>
              <a:sym typeface="Times New Roman"/>
            </a:endParaRPr>
          </a:p>
          <a:p>
            <a:pPr indent="0" lvl="0" marL="0" rtl="0" algn="l">
              <a:spcBef>
                <a:spcPts val="1000"/>
              </a:spcBef>
              <a:spcAft>
                <a:spcPts val="0"/>
              </a:spcAft>
              <a:buNone/>
            </a:pPr>
            <a:r>
              <a:rPr b="1" lang="en-IN" sz="2200">
                <a:latin typeface="Times New Roman"/>
                <a:ea typeface="Times New Roman"/>
                <a:cs typeface="Times New Roman"/>
                <a:sym typeface="Times New Roman"/>
              </a:rPr>
              <a:t>7</a:t>
            </a:r>
            <a:r>
              <a:rPr b="1" lang="en-IN" sz="2200">
                <a:latin typeface="Times New Roman"/>
                <a:ea typeface="Times New Roman"/>
                <a:cs typeface="Times New Roman"/>
                <a:sym typeface="Times New Roman"/>
              </a:rPr>
              <a:t>. Splitted the previous training set into a new training set and a validation set</a:t>
            </a:r>
            <a:endParaRPr b="1" sz="2200">
              <a:latin typeface="Times New Roman"/>
              <a:ea typeface="Times New Roman"/>
              <a:cs typeface="Times New Roman"/>
              <a:sym typeface="Times New Roman"/>
            </a:endParaRPr>
          </a:p>
          <a:p>
            <a:pPr indent="-368300" lvl="0" marL="1371600" rtl="0" algn="l">
              <a:spcBef>
                <a:spcPts val="1000"/>
              </a:spcBef>
              <a:spcAft>
                <a:spcPts val="0"/>
              </a:spcAft>
              <a:buSzPts val="2200"/>
              <a:buFont typeface="Times New Roman"/>
              <a:buChar char="•"/>
            </a:pPr>
            <a:r>
              <a:rPr lang="en-IN" sz="2200">
                <a:latin typeface="Times New Roman"/>
                <a:ea typeface="Times New Roman"/>
                <a:cs typeface="Times New Roman"/>
                <a:sym typeface="Times New Roman"/>
              </a:rPr>
              <a:t>X-train -&gt; 80% input sequence</a:t>
            </a:r>
            <a:endParaRPr sz="2200">
              <a:latin typeface="Times New Roman"/>
              <a:ea typeface="Times New Roman"/>
              <a:cs typeface="Times New Roman"/>
              <a:sym typeface="Times New Roman"/>
            </a:endParaRPr>
          </a:p>
          <a:p>
            <a:pPr indent="-368300" lvl="0" marL="13716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X-val    -&gt; 20% validation</a:t>
            </a:r>
            <a:endParaRPr sz="2200">
              <a:latin typeface="Times New Roman"/>
              <a:ea typeface="Times New Roman"/>
              <a:cs typeface="Times New Roman"/>
              <a:sym typeface="Times New Roman"/>
            </a:endParaRPr>
          </a:p>
          <a:p>
            <a:pPr indent="-368300" lvl="0" marL="13716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Y-train -&gt; output sequence for training set</a:t>
            </a:r>
            <a:endParaRPr sz="2200">
              <a:latin typeface="Times New Roman"/>
              <a:ea typeface="Times New Roman"/>
              <a:cs typeface="Times New Roman"/>
              <a:sym typeface="Times New Roman"/>
            </a:endParaRPr>
          </a:p>
          <a:p>
            <a:pPr indent="-368300" lvl="0" marL="13716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Y-val     -&gt; output sequence for validating set</a:t>
            </a:r>
            <a:endParaRPr sz="2200">
              <a:latin typeface="Times New Roman"/>
              <a:ea typeface="Times New Roman"/>
              <a:cs typeface="Times New Roman"/>
              <a:sym typeface="Times New Roman"/>
            </a:endParaRPr>
          </a:p>
        </p:txBody>
      </p:sp>
      <p:pic>
        <p:nvPicPr>
          <p:cNvPr id="171" name="Google Shape;171;p23"/>
          <p:cNvPicPr preferRelativeResize="0"/>
          <p:nvPr/>
        </p:nvPicPr>
        <p:blipFill rotWithShape="1">
          <a:blip r:embed="rId3">
            <a:alphaModFix/>
          </a:blip>
          <a:srcRect b="0" l="0" r="0" t="0"/>
          <a:stretch/>
        </p:blipFill>
        <p:spPr>
          <a:xfrm>
            <a:off x="11122319" y="146199"/>
            <a:ext cx="1069674" cy="1069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726500" y="1462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Solution Methodology Adopted</a:t>
            </a:r>
            <a:endParaRPr/>
          </a:p>
        </p:txBody>
      </p:sp>
      <p:sp>
        <p:nvSpPr>
          <p:cNvPr id="177" name="Google Shape;177;p24"/>
          <p:cNvSpPr txBox="1"/>
          <p:nvPr>
            <p:ph idx="1" type="body"/>
          </p:nvPr>
        </p:nvSpPr>
        <p:spPr>
          <a:xfrm>
            <a:off x="838200" y="1215875"/>
            <a:ext cx="10515600" cy="552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IN" sz="2200">
                <a:latin typeface="Times New Roman"/>
                <a:ea typeface="Times New Roman"/>
                <a:cs typeface="Times New Roman"/>
                <a:sym typeface="Times New Roman"/>
              </a:rPr>
              <a:t>8. </a:t>
            </a:r>
            <a:r>
              <a:rPr b="1" lang="en-IN" sz="2200">
                <a:latin typeface="Times New Roman"/>
                <a:ea typeface="Times New Roman"/>
                <a:cs typeface="Times New Roman"/>
                <a:sym typeface="Times New Roman"/>
              </a:rPr>
              <a:t>Splitted</a:t>
            </a:r>
            <a:r>
              <a:rPr b="1" lang="en-IN" sz="2200">
                <a:latin typeface="Times New Roman"/>
                <a:ea typeface="Times New Roman"/>
                <a:cs typeface="Times New Roman"/>
                <a:sym typeface="Times New Roman"/>
              </a:rPr>
              <a:t> the static and temporal inputs</a:t>
            </a:r>
            <a:endParaRPr b="1" sz="2200">
              <a:latin typeface="Times New Roman"/>
              <a:ea typeface="Times New Roman"/>
              <a:cs typeface="Times New Roman"/>
              <a:sym typeface="Times New Roman"/>
            </a:endParaRPr>
          </a:p>
          <a:p>
            <a:pPr indent="-368300" lvl="0" marL="1371600" rtl="0" algn="l">
              <a:spcBef>
                <a:spcPts val="1000"/>
              </a:spcBef>
              <a:spcAft>
                <a:spcPts val="0"/>
              </a:spcAft>
              <a:buSzPts val="2200"/>
              <a:buFont typeface="Times New Roman"/>
              <a:buChar char="•"/>
            </a:pPr>
            <a:r>
              <a:rPr lang="en-IN" sz="2200">
                <a:latin typeface="Times New Roman"/>
                <a:ea typeface="Times New Roman"/>
                <a:cs typeface="Times New Roman"/>
                <a:sym typeface="Times New Roman"/>
              </a:rPr>
              <a:t>Extracted the dimensions of input and </a:t>
            </a:r>
            <a:r>
              <a:rPr lang="en-IN" sz="2200">
                <a:latin typeface="Times New Roman"/>
                <a:ea typeface="Times New Roman"/>
                <a:cs typeface="Times New Roman"/>
                <a:sym typeface="Times New Roman"/>
              </a:rPr>
              <a:t>output</a:t>
            </a:r>
            <a:r>
              <a:rPr lang="en-IN"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368300" lvl="0" marL="13716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Time series and feature inputs for training set.</a:t>
            </a:r>
            <a:endParaRPr sz="2200">
              <a:latin typeface="Times New Roman"/>
              <a:ea typeface="Times New Roman"/>
              <a:cs typeface="Times New Roman"/>
              <a:sym typeface="Times New Roman"/>
            </a:endParaRPr>
          </a:p>
          <a:p>
            <a:pPr indent="-368300" lvl="0" marL="1371600" rtl="0" algn="l">
              <a:spcBef>
                <a:spcPts val="0"/>
              </a:spcBef>
              <a:spcAft>
                <a:spcPts val="0"/>
              </a:spcAft>
              <a:buSzPts val="2200"/>
              <a:buFont typeface="Times New Roman"/>
              <a:buChar char="•"/>
            </a:pPr>
            <a:r>
              <a:rPr lang="en-IN" sz="2200">
                <a:latin typeface="Times New Roman"/>
                <a:ea typeface="Times New Roman"/>
                <a:cs typeface="Times New Roman"/>
                <a:sym typeface="Times New Roman"/>
              </a:rPr>
              <a:t>Extracted time series and feature for validation set.</a:t>
            </a:r>
            <a:endParaRPr sz="2200">
              <a:latin typeface="Times New Roman"/>
              <a:ea typeface="Times New Roman"/>
              <a:cs typeface="Times New Roman"/>
              <a:sym typeface="Times New Roman"/>
            </a:endParaRPr>
          </a:p>
          <a:p>
            <a:pPr indent="0" lvl="0" marL="0" rtl="0" algn="l">
              <a:spcBef>
                <a:spcPts val="1000"/>
              </a:spcBef>
              <a:spcAft>
                <a:spcPts val="0"/>
              </a:spcAft>
              <a:buNone/>
            </a:pPr>
            <a:r>
              <a:rPr b="1" lang="en-IN" sz="2200">
                <a:latin typeface="Times New Roman"/>
                <a:ea typeface="Times New Roman"/>
                <a:cs typeface="Times New Roman"/>
                <a:sym typeface="Times New Roman"/>
              </a:rPr>
              <a:t>9. </a:t>
            </a:r>
            <a:r>
              <a:rPr b="1" lang="en-IN" sz="2200">
                <a:latin typeface="Times New Roman"/>
                <a:ea typeface="Times New Roman"/>
                <a:cs typeface="Times New Roman"/>
                <a:sym typeface="Times New Roman"/>
              </a:rPr>
              <a:t>LSTM Model </a:t>
            </a:r>
            <a:endParaRPr b="1" sz="2200">
              <a:latin typeface="Times New Roman"/>
              <a:ea typeface="Times New Roman"/>
              <a:cs typeface="Times New Roman"/>
              <a:sym typeface="Times New Roman"/>
            </a:endParaRPr>
          </a:p>
          <a:p>
            <a:pPr indent="0" lvl="0" marL="0" rtl="0" algn="l">
              <a:spcBef>
                <a:spcPts val="1000"/>
              </a:spcBef>
              <a:spcAft>
                <a:spcPts val="0"/>
              </a:spcAft>
              <a:buNone/>
            </a:pPr>
            <a:r>
              <a:rPr lang="en-IN" sz="2200">
                <a:latin typeface="Times New Roman"/>
                <a:ea typeface="Times New Roman"/>
                <a:cs typeface="Times New Roman"/>
                <a:sym typeface="Times New Roman"/>
              </a:rPr>
              <a:t>    </a:t>
            </a:r>
            <a:r>
              <a:rPr lang="en-IN" sz="2200" u="sng">
                <a:latin typeface="Times New Roman"/>
                <a:ea typeface="Times New Roman"/>
                <a:cs typeface="Times New Roman"/>
                <a:sym typeface="Times New Roman"/>
              </a:rPr>
              <a:t>For Graph - I </a:t>
            </a:r>
            <a:endParaRPr sz="2200" u="sng">
              <a:latin typeface="Times New Roman"/>
              <a:ea typeface="Times New Roman"/>
              <a:cs typeface="Times New Roman"/>
              <a:sym typeface="Times New Roman"/>
            </a:endParaRPr>
          </a:p>
          <a:p>
            <a:pPr indent="0" lvl="0" marL="0" rtl="0" algn="l">
              <a:spcBef>
                <a:spcPts val="1000"/>
              </a:spcBef>
              <a:spcAft>
                <a:spcPts val="0"/>
              </a:spcAft>
              <a:buNone/>
            </a:pPr>
            <a:r>
              <a:rPr lang="en-IN" sz="2200">
                <a:latin typeface="Times New Roman"/>
                <a:ea typeface="Times New Roman"/>
                <a:cs typeface="Times New Roman"/>
                <a:sym typeface="Times New Roman"/>
              </a:rPr>
              <a:t>         Y-axis  -&gt; z-score normalisation (-3 to 3)</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IN" sz="2200">
                <a:latin typeface="Times New Roman"/>
                <a:ea typeface="Times New Roman"/>
                <a:cs typeface="Times New Roman"/>
                <a:sym typeface="Times New Roman"/>
              </a:rPr>
              <a:t>         X-axis  -&gt; No. of days in validation set</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IN" sz="2200">
                <a:latin typeface="Times New Roman"/>
                <a:ea typeface="Times New Roman"/>
                <a:cs typeface="Times New Roman"/>
                <a:sym typeface="Times New Roman"/>
              </a:rPr>
              <a:t>    </a:t>
            </a:r>
            <a:r>
              <a:rPr lang="en-IN" sz="2200" u="sng">
                <a:latin typeface="Times New Roman"/>
                <a:ea typeface="Times New Roman"/>
                <a:cs typeface="Times New Roman"/>
                <a:sym typeface="Times New Roman"/>
              </a:rPr>
              <a:t>For Graph - II</a:t>
            </a:r>
            <a:endParaRPr sz="2200" u="sng">
              <a:latin typeface="Times New Roman"/>
              <a:ea typeface="Times New Roman"/>
              <a:cs typeface="Times New Roman"/>
              <a:sym typeface="Times New Roman"/>
            </a:endParaRPr>
          </a:p>
          <a:p>
            <a:pPr indent="0" lvl="0" marL="0" rtl="0" algn="l">
              <a:spcBef>
                <a:spcPts val="1000"/>
              </a:spcBef>
              <a:spcAft>
                <a:spcPts val="0"/>
              </a:spcAft>
              <a:buNone/>
            </a:pPr>
            <a:r>
              <a:rPr lang="en-IN" sz="2200">
                <a:latin typeface="Times New Roman"/>
                <a:ea typeface="Times New Roman"/>
                <a:cs typeface="Times New Roman"/>
                <a:sym typeface="Times New Roman"/>
              </a:rPr>
              <a:t>         Y-axis   -&gt; energy consumption</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IN" sz="2200">
                <a:latin typeface="Times New Roman"/>
                <a:ea typeface="Times New Roman"/>
                <a:cs typeface="Times New Roman"/>
                <a:sym typeface="Times New Roman"/>
              </a:rPr>
              <a:t>         X-axis   -&gt; No.of days in validation</a:t>
            </a:r>
            <a:endParaRPr sz="2200">
              <a:latin typeface="Times New Roman"/>
              <a:ea typeface="Times New Roman"/>
              <a:cs typeface="Times New Roman"/>
              <a:sym typeface="Times New Roman"/>
            </a:endParaRPr>
          </a:p>
          <a:p>
            <a:pPr indent="-368300" lvl="0" marL="457200" rtl="0" algn="l">
              <a:spcBef>
                <a:spcPts val="1000"/>
              </a:spcBef>
              <a:spcAft>
                <a:spcPts val="0"/>
              </a:spcAft>
              <a:buSzPts val="2200"/>
              <a:buFont typeface="Times New Roman"/>
              <a:buChar char="•"/>
            </a:pPr>
            <a:r>
              <a:rPr lang="en-IN" sz="2200">
                <a:latin typeface="Times New Roman"/>
                <a:ea typeface="Times New Roman"/>
                <a:cs typeface="Times New Roman"/>
                <a:sym typeface="Times New Roman"/>
              </a:rPr>
              <a:t>To further evaluate the model the predicted value of the model on the validation data was plotted compared to the expected </a:t>
            </a:r>
            <a:r>
              <a:rPr lang="en-IN" sz="2200">
                <a:latin typeface="Times New Roman"/>
                <a:ea typeface="Times New Roman"/>
                <a:cs typeface="Times New Roman"/>
                <a:sym typeface="Times New Roman"/>
              </a:rPr>
              <a:t>values</a:t>
            </a:r>
            <a:r>
              <a:rPr lang="en-IN" sz="2200">
                <a:latin typeface="Times New Roman"/>
                <a:ea typeface="Times New Roman"/>
                <a:cs typeface="Times New Roman"/>
                <a:sym typeface="Times New Roman"/>
              </a:rPr>
              <a:t> for the first predicted day and the 7th predicted day.</a:t>
            </a:r>
            <a:endParaRPr sz="2200">
              <a:latin typeface="Times New Roman"/>
              <a:ea typeface="Times New Roman"/>
              <a:cs typeface="Times New Roman"/>
              <a:sym typeface="Times New Roman"/>
            </a:endParaRPr>
          </a:p>
        </p:txBody>
      </p:sp>
      <p:pic>
        <p:nvPicPr>
          <p:cNvPr id="178" name="Google Shape;178;p24"/>
          <p:cNvPicPr preferRelativeResize="0"/>
          <p:nvPr/>
        </p:nvPicPr>
        <p:blipFill rotWithShape="1">
          <a:blip r:embed="rId3">
            <a:alphaModFix/>
          </a:blip>
          <a:srcRect b="0" l="0" r="0" t="0"/>
          <a:stretch/>
        </p:blipFill>
        <p:spPr>
          <a:xfrm>
            <a:off x="11122319" y="146199"/>
            <a:ext cx="1069674" cy="1069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838200" y="1462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RESULTS </a:t>
            </a:r>
            <a:endParaRPr/>
          </a:p>
        </p:txBody>
      </p:sp>
      <p:sp>
        <p:nvSpPr>
          <p:cNvPr id="184" name="Google Shape;184;p25"/>
          <p:cNvSpPr txBox="1"/>
          <p:nvPr>
            <p:ph idx="1" type="body"/>
          </p:nvPr>
        </p:nvSpPr>
        <p:spPr>
          <a:xfrm>
            <a:off x="306025" y="1471900"/>
            <a:ext cx="10515600" cy="54060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800"/>
              </a:spcBef>
              <a:spcAft>
                <a:spcPts val="0"/>
              </a:spcAft>
              <a:buNone/>
            </a:pPr>
            <a:r>
              <a:rPr b="1" lang="en-IN" sz="1700">
                <a:highlight>
                  <a:srgbClr val="FFFFFF"/>
                </a:highlight>
                <a:latin typeface="Arial"/>
                <a:ea typeface="Arial"/>
                <a:cs typeface="Arial"/>
                <a:sym typeface="Arial"/>
              </a:rPr>
              <a:t>         LSTM Model </a:t>
            </a:r>
            <a:r>
              <a:rPr b="1" lang="en-IN" sz="1700">
                <a:highlight>
                  <a:srgbClr val="FFFFFF"/>
                </a:highlight>
                <a:latin typeface="Arial"/>
                <a:ea typeface="Arial"/>
                <a:cs typeface="Arial"/>
                <a:sym typeface="Arial"/>
              </a:rPr>
              <a:t>evaluation</a:t>
            </a:r>
            <a:r>
              <a:rPr b="1" lang="en-IN" sz="1700">
                <a:highlight>
                  <a:srgbClr val="FFFFFF"/>
                </a:highlight>
                <a:latin typeface="Arial"/>
                <a:ea typeface="Arial"/>
                <a:cs typeface="Arial"/>
                <a:sym typeface="Arial"/>
              </a:rPr>
              <a:t> on training and validation set</a:t>
            </a:r>
            <a:endParaRPr b="1" sz="1700">
              <a:highlight>
                <a:srgbClr val="FFFFFF"/>
              </a:highlight>
              <a:latin typeface="Arial"/>
              <a:ea typeface="Arial"/>
              <a:cs typeface="Arial"/>
              <a:sym typeface="Arial"/>
            </a:endParaRPr>
          </a:p>
          <a:p>
            <a:pPr indent="0" lvl="0" marL="0" rtl="0" algn="l">
              <a:lnSpc>
                <a:spcPct val="115000"/>
              </a:lnSpc>
              <a:spcBef>
                <a:spcPts val="1800"/>
              </a:spcBef>
              <a:spcAft>
                <a:spcPts val="0"/>
              </a:spcAft>
              <a:buNone/>
            </a:pPr>
            <a:r>
              <a:t/>
            </a:r>
            <a:endParaRPr b="1" sz="1700">
              <a:highlight>
                <a:srgbClr val="FFFFFF"/>
              </a:highlight>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t/>
            </a:r>
            <a:endParaRPr b="1" sz="1700">
              <a:highlight>
                <a:srgbClr val="FFFFFF"/>
              </a:highlight>
              <a:latin typeface="Arial"/>
              <a:ea typeface="Arial"/>
              <a:cs typeface="Arial"/>
              <a:sym typeface="Arial"/>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600"/>
              <a:buFont typeface="Times New Roman"/>
              <a:buNone/>
            </a:pPr>
            <a:r>
              <a:rPr b="1" lang="en-IN" sz="1600">
                <a:solidFill>
                  <a:srgbClr val="374151"/>
                </a:solidFill>
                <a:latin typeface="Times New Roman"/>
                <a:ea typeface="Times New Roman"/>
                <a:cs typeface="Times New Roman"/>
                <a:sym typeface="Times New Roman"/>
              </a:rPr>
              <a:t>X-axis (Horizontal Axis):</a:t>
            </a:r>
            <a:endParaRPr b="1" sz="1600">
              <a:solidFill>
                <a:srgbClr val="37415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rgbClr val="374151"/>
              </a:buClr>
              <a:buSzPts val="1600"/>
              <a:buFont typeface="Times New Roman"/>
              <a:buChar char="●"/>
            </a:pPr>
            <a:r>
              <a:rPr lang="en-IN" sz="1600">
                <a:solidFill>
                  <a:srgbClr val="374151"/>
                </a:solidFill>
                <a:latin typeface="Times New Roman"/>
                <a:ea typeface="Times New Roman"/>
                <a:cs typeface="Times New Roman"/>
                <a:sym typeface="Times New Roman"/>
              </a:rPr>
              <a:t>Represents the sequential order of days in the training set. Each point on the x-axis corresponds to a specific day.</a:t>
            </a:r>
            <a:endParaRPr sz="160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600"/>
              <a:buFont typeface="Times New Roman"/>
              <a:buNone/>
            </a:pPr>
            <a:r>
              <a:rPr b="1" lang="en-IN" sz="1600">
                <a:solidFill>
                  <a:srgbClr val="374151"/>
                </a:solidFill>
                <a:latin typeface="Times New Roman"/>
                <a:ea typeface="Times New Roman"/>
                <a:cs typeface="Times New Roman"/>
                <a:sym typeface="Times New Roman"/>
              </a:rPr>
              <a:t>Y-axis (Vertical Axis):</a:t>
            </a:r>
            <a:endParaRPr b="1" sz="1600">
              <a:solidFill>
                <a:srgbClr val="37415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rgbClr val="374151"/>
              </a:buClr>
              <a:buSzPts val="1600"/>
              <a:buFont typeface="Times New Roman"/>
              <a:buChar char="●"/>
            </a:pPr>
            <a:r>
              <a:rPr lang="en-IN" sz="1600">
                <a:solidFill>
                  <a:srgbClr val="374151"/>
                </a:solidFill>
                <a:latin typeface="Times New Roman"/>
                <a:ea typeface="Times New Roman"/>
                <a:cs typeface="Times New Roman"/>
                <a:sym typeface="Times New Roman"/>
              </a:rPr>
              <a:t>Represents the normalized energy consumption values on each corresponding day in the training set. The values on the y-axis indicate the normalized amount of energy consumed on each day.</a:t>
            </a:r>
            <a:endParaRPr sz="1600">
              <a:solidFill>
                <a:srgbClr val="374151"/>
              </a:solidFill>
              <a:latin typeface="Times New Roman"/>
              <a:ea typeface="Times New Roman"/>
              <a:cs typeface="Times New Roman"/>
              <a:sym typeface="Times New Roman"/>
            </a:endParaRPr>
          </a:p>
          <a:p>
            <a:pPr indent="0" lvl="0" marL="0" rtl="0" algn="l">
              <a:spcBef>
                <a:spcPts val="1500"/>
              </a:spcBef>
              <a:spcAft>
                <a:spcPts val="0"/>
              </a:spcAft>
              <a:buNone/>
            </a:pPr>
            <a:r>
              <a:t/>
            </a:r>
            <a:endParaRPr sz="2000">
              <a:latin typeface="Times New Roman"/>
              <a:ea typeface="Times New Roman"/>
              <a:cs typeface="Times New Roman"/>
              <a:sym typeface="Times New Roman"/>
            </a:endParaRPr>
          </a:p>
        </p:txBody>
      </p:sp>
      <p:pic>
        <p:nvPicPr>
          <p:cNvPr id="185" name="Google Shape;185;p25"/>
          <p:cNvPicPr preferRelativeResize="0"/>
          <p:nvPr/>
        </p:nvPicPr>
        <p:blipFill rotWithShape="1">
          <a:blip r:embed="rId3">
            <a:alphaModFix/>
          </a:blip>
          <a:srcRect b="0" l="0" r="0" t="0"/>
          <a:stretch/>
        </p:blipFill>
        <p:spPr>
          <a:xfrm>
            <a:off x="10943619" y="146199"/>
            <a:ext cx="1069674" cy="1069674"/>
          </a:xfrm>
          <a:prstGeom prst="rect">
            <a:avLst/>
          </a:prstGeom>
          <a:noFill/>
          <a:ln>
            <a:noFill/>
          </a:ln>
        </p:spPr>
      </p:pic>
      <p:pic>
        <p:nvPicPr>
          <p:cNvPr id="186" name="Google Shape;186;p25"/>
          <p:cNvPicPr preferRelativeResize="0"/>
          <p:nvPr/>
        </p:nvPicPr>
        <p:blipFill>
          <a:blip r:embed="rId4">
            <a:alphaModFix/>
          </a:blip>
          <a:stretch>
            <a:fillRect/>
          </a:stretch>
        </p:blipFill>
        <p:spPr>
          <a:xfrm>
            <a:off x="838200" y="1876700"/>
            <a:ext cx="9983425" cy="310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838200" y="3874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4000">
                <a:latin typeface="Times New Roman"/>
                <a:ea typeface="Times New Roman"/>
                <a:cs typeface="Times New Roman"/>
                <a:sym typeface="Times New Roman"/>
              </a:rPr>
              <a:t>RESULTS</a:t>
            </a:r>
            <a:r>
              <a:rPr lang="en-IN" sz="4000">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p:txBody>
      </p:sp>
      <p:sp>
        <p:nvSpPr>
          <p:cNvPr id="192" name="Google Shape;192;p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500"/>
              </a:spcBef>
              <a:spcAft>
                <a:spcPts val="0"/>
              </a:spcAft>
              <a:buClr>
                <a:schemeClr val="dk1"/>
              </a:buClr>
              <a:buSzPts val="1100"/>
              <a:buFont typeface="Arial"/>
              <a:buNone/>
            </a:pPr>
            <a:r>
              <a:rPr b="1" lang="en-IN" sz="2200">
                <a:solidFill>
                  <a:srgbClr val="374151"/>
                </a:solidFill>
                <a:latin typeface="Times New Roman"/>
                <a:ea typeface="Times New Roman"/>
                <a:cs typeface="Times New Roman"/>
                <a:sym typeface="Times New Roman"/>
              </a:rPr>
              <a:t>Interpretation:</a:t>
            </a:r>
            <a:endParaRPr b="1" sz="2200">
              <a:solidFill>
                <a:srgbClr val="374151"/>
              </a:solidFill>
              <a:latin typeface="Times New Roman"/>
              <a:ea typeface="Times New Roman"/>
              <a:cs typeface="Times New Roman"/>
              <a:sym typeface="Times New Roman"/>
            </a:endParaRPr>
          </a:p>
          <a:p>
            <a:pPr indent="-368300" lvl="0" marL="457200" rtl="0" algn="l">
              <a:lnSpc>
                <a:spcPct val="115000"/>
              </a:lnSpc>
              <a:spcBef>
                <a:spcPts val="1500"/>
              </a:spcBef>
              <a:spcAft>
                <a:spcPts val="0"/>
              </a:spcAft>
              <a:buClr>
                <a:srgbClr val="374151"/>
              </a:buClr>
              <a:buSzPts val="2200"/>
              <a:buFont typeface="Times New Roman"/>
              <a:buChar char="●"/>
            </a:pPr>
            <a:r>
              <a:rPr lang="en-IN" sz="2200">
                <a:solidFill>
                  <a:srgbClr val="374151"/>
                </a:solidFill>
                <a:latin typeface="Times New Roman"/>
                <a:ea typeface="Times New Roman"/>
                <a:cs typeface="Times New Roman"/>
                <a:sym typeface="Times New Roman"/>
              </a:rPr>
              <a:t>The blue line represents the actual (true) energy consumption values from the training set.</a:t>
            </a:r>
            <a:endParaRPr sz="2200">
              <a:solidFill>
                <a:srgbClr val="37415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374151"/>
              </a:buClr>
              <a:buSzPts val="2200"/>
              <a:buFont typeface="Times New Roman"/>
              <a:buChar char="●"/>
            </a:pPr>
            <a:r>
              <a:rPr lang="en-IN" sz="2200">
                <a:solidFill>
                  <a:srgbClr val="374151"/>
                </a:solidFill>
                <a:latin typeface="Times New Roman"/>
                <a:ea typeface="Times New Roman"/>
                <a:cs typeface="Times New Roman"/>
                <a:sym typeface="Times New Roman"/>
              </a:rPr>
              <a:t>The red line represents the averaged predictions made by the LSTM model.</a:t>
            </a:r>
            <a:endParaRPr sz="2200">
              <a:solidFill>
                <a:srgbClr val="37415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374151"/>
              </a:buClr>
              <a:buSzPts val="2200"/>
              <a:buFont typeface="Times New Roman"/>
              <a:buChar char="●"/>
            </a:pPr>
            <a:r>
              <a:rPr lang="en-IN" sz="2200">
                <a:solidFill>
                  <a:srgbClr val="374151"/>
                </a:solidFill>
                <a:latin typeface="Times New Roman"/>
                <a:ea typeface="Times New Roman"/>
                <a:cs typeface="Times New Roman"/>
                <a:sym typeface="Times New Roman"/>
              </a:rPr>
              <a:t>The plot visually compares how well the model's averaged predictions align with the actual energy consumption values in the training set.</a:t>
            </a:r>
            <a:endParaRPr sz="2200">
              <a:solidFill>
                <a:srgbClr val="37415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pic>
        <p:nvPicPr>
          <p:cNvPr id="193" name="Google Shape;193;p26"/>
          <p:cNvPicPr preferRelativeResize="0"/>
          <p:nvPr/>
        </p:nvPicPr>
        <p:blipFill rotWithShape="1">
          <a:blip r:embed="rId3">
            <a:alphaModFix/>
          </a:blip>
          <a:srcRect b="0" l="0" r="0" t="0"/>
          <a:stretch/>
        </p:blipFill>
        <p:spPr>
          <a:xfrm>
            <a:off x="10854269" y="146199"/>
            <a:ext cx="1069674" cy="1069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838200" y="18197"/>
            <a:ext cx="10515600" cy="1069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4000">
                <a:latin typeface="Times New Roman"/>
                <a:ea typeface="Times New Roman"/>
                <a:cs typeface="Times New Roman"/>
                <a:sym typeface="Times New Roman"/>
              </a:rPr>
              <a:t>Model Analysis</a:t>
            </a:r>
            <a:r>
              <a:rPr b="1" lang="en-IN" sz="4000">
                <a:latin typeface="Times New Roman"/>
                <a:ea typeface="Times New Roman"/>
                <a:cs typeface="Times New Roman"/>
                <a:sym typeface="Times New Roman"/>
              </a:rPr>
              <a:t> </a:t>
            </a:r>
            <a:endParaRPr b="1" sz="4000">
              <a:latin typeface="Times New Roman"/>
              <a:ea typeface="Times New Roman"/>
              <a:cs typeface="Times New Roman"/>
              <a:sym typeface="Times New Roman"/>
            </a:endParaRPr>
          </a:p>
        </p:txBody>
      </p:sp>
      <p:sp>
        <p:nvSpPr>
          <p:cNvPr id="199" name="Google Shape;199;p27"/>
          <p:cNvSpPr txBox="1"/>
          <p:nvPr>
            <p:ph idx="1" type="body"/>
          </p:nvPr>
        </p:nvSpPr>
        <p:spPr>
          <a:xfrm>
            <a:off x="838200" y="1159000"/>
            <a:ext cx="11013600" cy="5847000"/>
          </a:xfrm>
          <a:prstGeom prst="rect">
            <a:avLst/>
          </a:prstGeom>
        </p:spPr>
        <p:txBody>
          <a:bodyPr anchorCtr="0" anchor="t" bIns="45700" lIns="91425" spcFirstLastPara="1" rIns="91425" wrap="square" tIns="45700">
            <a:noAutofit/>
          </a:bodyPr>
          <a:lstStyle/>
          <a:p>
            <a:pPr indent="-371338" lvl="0" marL="457200" rtl="0" algn="l">
              <a:lnSpc>
                <a:spcPct val="105000"/>
              </a:lnSpc>
              <a:spcBef>
                <a:spcPts val="1500"/>
              </a:spcBef>
              <a:spcAft>
                <a:spcPts val="0"/>
              </a:spcAft>
              <a:buClr>
                <a:srgbClr val="374151"/>
              </a:buClr>
              <a:buSzPts val="2248"/>
              <a:buFont typeface="Times New Roman"/>
              <a:buChar char="●"/>
            </a:pPr>
            <a:r>
              <a:rPr lang="en-IN" sz="2247">
                <a:solidFill>
                  <a:srgbClr val="374151"/>
                </a:solidFill>
                <a:latin typeface="Times New Roman"/>
                <a:ea typeface="Times New Roman"/>
                <a:cs typeface="Times New Roman"/>
                <a:sym typeface="Times New Roman"/>
              </a:rPr>
              <a:t>The LSTM model that was adapted is a primary consistent of one LSTM Layer of 50 neuron followed by 3 Dense layers. In addition, two separate input layers are used to separate between the temporal inputs which are the Energy consumption for each day of the 7 days input and the calendrical features used which are the day of the year, week of the year, and whether any of the dates we want to predict are Holidays.</a:t>
            </a:r>
            <a:endParaRPr sz="2247">
              <a:solidFill>
                <a:srgbClr val="374151"/>
              </a:solidFill>
              <a:latin typeface="Times New Roman"/>
              <a:ea typeface="Times New Roman"/>
              <a:cs typeface="Times New Roman"/>
              <a:sym typeface="Times New Roman"/>
            </a:endParaRPr>
          </a:p>
          <a:p>
            <a:pPr indent="0" lvl="0" marL="457200" rtl="0" algn="l">
              <a:lnSpc>
                <a:spcPct val="105000"/>
              </a:lnSpc>
              <a:spcBef>
                <a:spcPts val="1500"/>
              </a:spcBef>
              <a:spcAft>
                <a:spcPts val="0"/>
              </a:spcAft>
              <a:buNone/>
            </a:pPr>
            <a:r>
              <a:t/>
            </a:r>
            <a:endParaRPr sz="2247">
              <a:solidFill>
                <a:srgbClr val="374151"/>
              </a:solidFill>
              <a:latin typeface="Times New Roman"/>
              <a:ea typeface="Times New Roman"/>
              <a:cs typeface="Times New Roman"/>
              <a:sym typeface="Times New Roman"/>
            </a:endParaRPr>
          </a:p>
          <a:p>
            <a:pPr indent="-371338" lvl="0" marL="457200" rtl="0" algn="l">
              <a:lnSpc>
                <a:spcPct val="105000"/>
              </a:lnSpc>
              <a:spcBef>
                <a:spcPts val="1500"/>
              </a:spcBef>
              <a:spcAft>
                <a:spcPts val="0"/>
              </a:spcAft>
              <a:buClr>
                <a:srgbClr val="374151"/>
              </a:buClr>
              <a:buSzPts val="2248"/>
              <a:buFont typeface="Times New Roman"/>
              <a:buChar char="●"/>
            </a:pPr>
            <a:r>
              <a:rPr lang="en-IN" sz="2247">
                <a:solidFill>
                  <a:srgbClr val="374151"/>
                </a:solidFill>
                <a:latin typeface="Times New Roman"/>
                <a:ea typeface="Times New Roman"/>
                <a:cs typeface="Times New Roman"/>
                <a:sym typeface="Times New Roman"/>
              </a:rPr>
              <a:t>Therefore, one the temporal information will be fed to the LSTM layer. The model’s output layer has 7 neuron each associated to one weekday we wish to predict.</a:t>
            </a:r>
            <a:endParaRPr sz="2247">
              <a:solidFill>
                <a:srgbClr val="374151"/>
              </a:solidFill>
              <a:latin typeface="Times New Roman"/>
              <a:ea typeface="Times New Roman"/>
              <a:cs typeface="Times New Roman"/>
              <a:sym typeface="Times New Roman"/>
            </a:endParaRPr>
          </a:p>
          <a:p>
            <a:pPr indent="0" lvl="0" marL="457200" rtl="0" algn="l">
              <a:lnSpc>
                <a:spcPct val="105000"/>
              </a:lnSpc>
              <a:spcBef>
                <a:spcPts val="1500"/>
              </a:spcBef>
              <a:spcAft>
                <a:spcPts val="0"/>
              </a:spcAft>
              <a:buNone/>
            </a:pPr>
            <a:r>
              <a:t/>
            </a:r>
            <a:endParaRPr sz="2247">
              <a:solidFill>
                <a:srgbClr val="374151"/>
              </a:solidFill>
              <a:latin typeface="Times New Roman"/>
              <a:ea typeface="Times New Roman"/>
              <a:cs typeface="Times New Roman"/>
              <a:sym typeface="Times New Roman"/>
            </a:endParaRPr>
          </a:p>
          <a:p>
            <a:pPr indent="-364988" lvl="0" marL="457200" rtl="0" algn="l">
              <a:lnSpc>
                <a:spcPct val="105000"/>
              </a:lnSpc>
              <a:spcBef>
                <a:spcPts val="1500"/>
              </a:spcBef>
              <a:spcAft>
                <a:spcPts val="0"/>
              </a:spcAft>
              <a:buClr>
                <a:srgbClr val="374151"/>
              </a:buClr>
              <a:buSzPts val="2148"/>
              <a:buFont typeface="Times New Roman"/>
              <a:buChar char="●"/>
            </a:pPr>
            <a:r>
              <a:rPr lang="en-IN" sz="2247">
                <a:solidFill>
                  <a:srgbClr val="374151"/>
                </a:solidFill>
                <a:latin typeface="Times New Roman"/>
                <a:ea typeface="Times New Roman"/>
                <a:cs typeface="Times New Roman"/>
                <a:sym typeface="Times New Roman"/>
              </a:rPr>
              <a:t>The LSTM model proposed was trained and hyper tuned on the validation data. The model was trained for 300 epochs while using an early stopping monitor to prevent overfitting. A mean square error loss function was adapted to train the model. The final validation error reached by model was an MSE of 0.1482 while the average error over 10 run was 0.1466</a:t>
            </a:r>
            <a:r>
              <a:rPr lang="en-IN" sz="2147">
                <a:solidFill>
                  <a:srgbClr val="374151"/>
                </a:solidFill>
                <a:latin typeface="Times New Roman"/>
                <a:ea typeface="Times New Roman"/>
                <a:cs typeface="Times New Roman"/>
                <a:sym typeface="Times New Roman"/>
              </a:rPr>
              <a:t>.</a:t>
            </a:r>
            <a:endParaRPr sz="1950"/>
          </a:p>
        </p:txBody>
      </p:sp>
      <p:pic>
        <p:nvPicPr>
          <p:cNvPr id="200" name="Google Shape;200;p27"/>
          <p:cNvPicPr preferRelativeResize="0"/>
          <p:nvPr/>
        </p:nvPicPr>
        <p:blipFill rotWithShape="1">
          <a:blip r:embed="rId3">
            <a:alphaModFix/>
          </a:blip>
          <a:srcRect b="0" l="0" r="0" t="0"/>
          <a:stretch/>
        </p:blipFill>
        <p:spPr>
          <a:xfrm>
            <a:off x="10854269" y="146199"/>
            <a:ext cx="1069674" cy="1069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838200" y="181038"/>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EXPECTED OUTCOMES</a:t>
            </a:r>
            <a:endParaRPr/>
          </a:p>
        </p:txBody>
      </p:sp>
      <p:sp>
        <p:nvSpPr>
          <p:cNvPr id="206" name="Google Shape;206;p28"/>
          <p:cNvSpPr txBox="1"/>
          <p:nvPr>
            <p:ph idx="1" type="body"/>
          </p:nvPr>
        </p:nvSpPr>
        <p:spPr>
          <a:xfrm>
            <a:off x="326700" y="1506750"/>
            <a:ext cx="11027100" cy="52545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None/>
            </a:pPr>
            <a:r>
              <a:t/>
            </a:r>
            <a:endParaRPr sz="2550">
              <a:latin typeface="Times New Roman"/>
              <a:ea typeface="Times New Roman"/>
              <a:cs typeface="Times New Roman"/>
              <a:sym typeface="Times New Roman"/>
            </a:endParaRPr>
          </a:p>
          <a:p>
            <a:pPr indent="-317182" lvl="0" marL="457200" rtl="0" algn="l">
              <a:lnSpc>
                <a:spcPct val="115000"/>
              </a:lnSpc>
              <a:spcBef>
                <a:spcPts val="1000"/>
              </a:spcBef>
              <a:spcAft>
                <a:spcPts val="0"/>
              </a:spcAft>
              <a:buSzPct val="64285"/>
              <a:buFont typeface="Times New Roman"/>
              <a:buChar char="•"/>
            </a:pPr>
            <a:r>
              <a:rPr b="1" lang="en-IN">
                <a:latin typeface="Times New Roman"/>
                <a:ea typeface="Times New Roman"/>
                <a:cs typeface="Times New Roman"/>
                <a:sym typeface="Times New Roman"/>
              </a:rPr>
              <a:t>Reduced costs : </a:t>
            </a:r>
            <a:r>
              <a:rPr lang="en-IN">
                <a:latin typeface="Times New Roman"/>
                <a:ea typeface="Times New Roman"/>
                <a:cs typeface="Times New Roman"/>
                <a:sym typeface="Times New Roman"/>
              </a:rPr>
              <a:t>Power utilities can save money by more efficiently matching generation to demand. This can be done by reducing the need to </a:t>
            </a:r>
            <a:r>
              <a:rPr lang="en-IN">
                <a:latin typeface="Times New Roman"/>
                <a:ea typeface="Times New Roman"/>
                <a:cs typeface="Times New Roman"/>
                <a:sym typeface="Times New Roman"/>
              </a:rPr>
              <a:t>startup</a:t>
            </a:r>
            <a:r>
              <a:rPr lang="en-IN">
                <a:latin typeface="Times New Roman"/>
                <a:ea typeface="Times New Roman"/>
                <a:cs typeface="Times New Roman"/>
                <a:sym typeface="Times New Roman"/>
              </a:rPr>
              <a:t> and </a:t>
            </a:r>
            <a:r>
              <a:rPr lang="en-IN">
                <a:latin typeface="Times New Roman"/>
                <a:ea typeface="Times New Roman"/>
                <a:cs typeface="Times New Roman"/>
                <a:sym typeface="Times New Roman"/>
              </a:rPr>
              <a:t>shutdown</a:t>
            </a:r>
            <a:r>
              <a:rPr lang="en-IN">
                <a:latin typeface="Times New Roman"/>
                <a:ea typeface="Times New Roman"/>
                <a:cs typeface="Times New Roman"/>
                <a:sym typeface="Times New Roman"/>
              </a:rPr>
              <a:t> expensive power plants, and by avoiding the need to purchase electricity from the wholesale market.</a:t>
            </a:r>
            <a:endParaRPr>
              <a:latin typeface="Times New Roman"/>
              <a:ea typeface="Times New Roman"/>
              <a:cs typeface="Times New Roman"/>
              <a:sym typeface="Times New Roman"/>
            </a:endParaRPr>
          </a:p>
          <a:p>
            <a:pPr indent="-317182" lvl="0" marL="457200" rtl="0" algn="l">
              <a:lnSpc>
                <a:spcPct val="115000"/>
              </a:lnSpc>
              <a:spcBef>
                <a:spcPts val="0"/>
              </a:spcBef>
              <a:spcAft>
                <a:spcPts val="0"/>
              </a:spcAft>
              <a:buSzPct val="64285"/>
              <a:buFont typeface="Times New Roman"/>
              <a:buChar char="•"/>
            </a:pPr>
            <a:r>
              <a:rPr b="1" lang="en-IN">
                <a:latin typeface="Times New Roman"/>
                <a:ea typeface="Times New Roman"/>
                <a:cs typeface="Times New Roman"/>
                <a:sym typeface="Times New Roman"/>
              </a:rPr>
              <a:t>Improved Reliability: </a:t>
            </a:r>
            <a:r>
              <a:rPr lang="en-IN">
                <a:latin typeface="Times New Roman"/>
                <a:ea typeface="Times New Roman"/>
                <a:cs typeface="Times New Roman"/>
                <a:sym typeface="Times New Roman"/>
              </a:rPr>
              <a:t>Load forecasting can help to prevent power outages by ensuring that there   is enough generation capacity to meet demand. This is especially important during periods of high demand, such as hot summer days or cold winter nights.</a:t>
            </a:r>
            <a:endParaRPr>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a:latin typeface="Times New Roman"/>
              <a:ea typeface="Times New Roman"/>
              <a:cs typeface="Times New Roman"/>
              <a:sym typeface="Times New Roman"/>
            </a:endParaRPr>
          </a:p>
          <a:p>
            <a:pPr indent="-317182" lvl="0" marL="457200" rtl="0" algn="l">
              <a:lnSpc>
                <a:spcPct val="115000"/>
              </a:lnSpc>
              <a:spcBef>
                <a:spcPts val="0"/>
              </a:spcBef>
              <a:spcAft>
                <a:spcPts val="0"/>
              </a:spcAft>
              <a:buSzPct val="64285"/>
              <a:buFont typeface="Times New Roman"/>
              <a:buChar char="•"/>
            </a:pPr>
            <a:r>
              <a:rPr b="1" lang="en-IN">
                <a:latin typeface="Times New Roman"/>
                <a:ea typeface="Times New Roman"/>
                <a:cs typeface="Times New Roman"/>
                <a:sym typeface="Times New Roman"/>
              </a:rPr>
              <a:t>Reduced emissions: </a:t>
            </a:r>
            <a:r>
              <a:rPr lang="en-IN">
                <a:latin typeface="Times New Roman"/>
                <a:ea typeface="Times New Roman"/>
                <a:cs typeface="Times New Roman"/>
                <a:sym typeface="Times New Roman"/>
              </a:rPr>
              <a:t>Load forecasting can help to reduce greenhouse gas emissions by enabling power utilities to use more renewable energy sources, such as solar and wind power. This is because renewable energy sources are intermittent and unpredictable, so load forecasting is essential for ensuring that there is enough generation capacity to meet demand, even when renewable energy sources are not available.</a:t>
            </a:r>
            <a:endParaRPr>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55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207" name="Google Shape;207;p28"/>
          <p:cNvPicPr preferRelativeResize="0"/>
          <p:nvPr/>
        </p:nvPicPr>
        <p:blipFill rotWithShape="1">
          <a:blip r:embed="rId3">
            <a:alphaModFix/>
          </a:blip>
          <a:srcRect b="0" l="0" r="0" t="0"/>
          <a:stretch/>
        </p:blipFill>
        <p:spPr>
          <a:xfrm>
            <a:off x="10875034" y="365124"/>
            <a:ext cx="957531" cy="9575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FUTURE WORK TO BE DONE</a:t>
            </a:r>
            <a:endParaRPr/>
          </a:p>
        </p:txBody>
      </p:sp>
      <p:sp>
        <p:nvSpPr>
          <p:cNvPr id="213" name="Google Shape;213;p29"/>
          <p:cNvSpPr txBox="1"/>
          <p:nvPr>
            <p:ph idx="1" type="body"/>
          </p:nvPr>
        </p:nvSpPr>
        <p:spPr>
          <a:xfrm>
            <a:off x="521225" y="1825625"/>
            <a:ext cx="10832700" cy="48081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1000"/>
              </a:spcBef>
              <a:spcAft>
                <a:spcPts val="0"/>
              </a:spcAft>
              <a:buSzPts val="2200"/>
              <a:buFont typeface="Times New Roman"/>
              <a:buChar char="•"/>
            </a:pPr>
            <a:r>
              <a:rPr b="1" lang="en-IN" sz="2200">
                <a:latin typeface="Times New Roman"/>
                <a:ea typeface="Times New Roman"/>
                <a:cs typeface="Times New Roman"/>
                <a:sym typeface="Times New Roman"/>
              </a:rPr>
              <a:t>Increase applicability :</a:t>
            </a:r>
            <a:r>
              <a:rPr lang="en-IN" sz="2200">
                <a:solidFill>
                  <a:srgbClr val="374151"/>
                </a:solidFill>
                <a:latin typeface="Times New Roman"/>
                <a:ea typeface="Times New Roman"/>
                <a:cs typeface="Times New Roman"/>
                <a:sym typeface="Times New Roman"/>
              </a:rPr>
              <a:t>To improve generalizability, evaluate the forecasting model's performance by testing it on datasets from various geographical locations and time periods. This will help assess its adaptability under different conditions</a:t>
            </a:r>
            <a:endParaRPr sz="2200">
              <a:solidFill>
                <a:srgbClr val="37415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200">
              <a:solidFill>
                <a:srgbClr val="374151"/>
              </a:solidFill>
              <a:latin typeface="Times New Roman"/>
              <a:ea typeface="Times New Roman"/>
              <a:cs typeface="Times New Roman"/>
              <a:sym typeface="Times New Roman"/>
            </a:endParaRPr>
          </a:p>
          <a:p>
            <a:pPr indent="-368300" lvl="0" marL="457200" rtl="0" algn="l">
              <a:lnSpc>
                <a:spcPct val="90000"/>
              </a:lnSpc>
              <a:spcBef>
                <a:spcPts val="1000"/>
              </a:spcBef>
              <a:spcAft>
                <a:spcPts val="0"/>
              </a:spcAft>
              <a:buClr>
                <a:srgbClr val="374151"/>
              </a:buClr>
              <a:buSzPts val="2200"/>
              <a:buFont typeface="Times New Roman"/>
              <a:buChar char="•"/>
            </a:pPr>
            <a:r>
              <a:rPr b="1" lang="en-IN" sz="2200">
                <a:latin typeface="Times New Roman"/>
                <a:ea typeface="Times New Roman"/>
                <a:cs typeface="Times New Roman"/>
                <a:sym typeface="Times New Roman"/>
              </a:rPr>
              <a:t>Enhanced Model Architecture:</a:t>
            </a:r>
            <a:r>
              <a:rPr lang="en-IN" sz="2200">
                <a:solidFill>
                  <a:srgbClr val="374151"/>
                </a:solidFill>
                <a:latin typeface="Times New Roman"/>
                <a:ea typeface="Times New Roman"/>
                <a:cs typeface="Times New Roman"/>
                <a:sym typeface="Times New Roman"/>
              </a:rPr>
              <a:t> Investigate and experiment with variations of LSTM architectures, such as stacked LSTMs or bidirectional LSTMs, to assess their impact on forecasting accuracy</a:t>
            </a:r>
            <a:endParaRPr sz="2200">
              <a:solidFill>
                <a:srgbClr val="37415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200">
              <a:solidFill>
                <a:srgbClr val="374151"/>
              </a:solidFill>
              <a:latin typeface="Times New Roman"/>
              <a:ea typeface="Times New Roman"/>
              <a:cs typeface="Times New Roman"/>
              <a:sym typeface="Times New Roman"/>
            </a:endParaRPr>
          </a:p>
          <a:p>
            <a:pPr indent="-368300" lvl="0" marL="457200" rtl="0" algn="l">
              <a:lnSpc>
                <a:spcPct val="90000"/>
              </a:lnSpc>
              <a:spcBef>
                <a:spcPts val="1000"/>
              </a:spcBef>
              <a:spcAft>
                <a:spcPts val="0"/>
              </a:spcAft>
              <a:buClr>
                <a:srgbClr val="374151"/>
              </a:buClr>
              <a:buSzPts val="2200"/>
              <a:buFont typeface="Times New Roman"/>
              <a:buChar char="•"/>
            </a:pPr>
            <a:r>
              <a:rPr b="1" lang="en-IN" sz="2200">
                <a:latin typeface="Times New Roman"/>
                <a:ea typeface="Times New Roman"/>
                <a:cs typeface="Times New Roman"/>
                <a:sym typeface="Times New Roman"/>
              </a:rPr>
              <a:t>Incorporation of External Factors:</a:t>
            </a:r>
            <a:r>
              <a:rPr lang="en-IN" sz="2200">
                <a:solidFill>
                  <a:srgbClr val="374151"/>
                </a:solidFill>
                <a:latin typeface="Times New Roman"/>
                <a:ea typeface="Times New Roman"/>
                <a:cs typeface="Times New Roman"/>
                <a:sym typeface="Times New Roman"/>
              </a:rPr>
              <a:t> Explore the integration of external factors, such as weather patterns  or economic indicators, to enhance the model's predictive capabilities and capture additional influencing variables.</a:t>
            </a:r>
            <a:endParaRPr sz="2200">
              <a:solidFill>
                <a:srgbClr val="37415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solidFill>
                <a:srgbClr val="374151"/>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000">
              <a:solidFill>
                <a:srgbClr val="374151"/>
              </a:solidFill>
              <a:latin typeface="Times New Roman"/>
              <a:ea typeface="Times New Roman"/>
              <a:cs typeface="Times New Roman"/>
              <a:sym typeface="Times New Roman"/>
            </a:endParaRPr>
          </a:p>
        </p:txBody>
      </p:sp>
      <p:pic>
        <p:nvPicPr>
          <p:cNvPr id="214" name="Google Shape;214;p29"/>
          <p:cNvPicPr preferRelativeResize="0"/>
          <p:nvPr/>
        </p:nvPicPr>
        <p:blipFill rotWithShape="1">
          <a:blip r:embed="rId3">
            <a:alphaModFix/>
          </a:blip>
          <a:srcRect b="0" l="0" r="0" t="0"/>
          <a:stretch/>
        </p:blipFill>
        <p:spPr>
          <a:xfrm>
            <a:off x="10853468" y="225471"/>
            <a:ext cx="1000664" cy="10006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IN" sz="5400">
                <a:latin typeface="Times New Roman"/>
                <a:ea typeface="Times New Roman"/>
                <a:cs typeface="Times New Roman"/>
                <a:sym typeface="Times New Roman"/>
              </a:rPr>
              <a:t>REFERENCES</a:t>
            </a:r>
            <a:endParaRPr b="1" sz="5400">
              <a:latin typeface="Times New Roman"/>
              <a:ea typeface="Times New Roman"/>
              <a:cs typeface="Times New Roman"/>
              <a:sym typeface="Times New Roman"/>
            </a:endParaRPr>
          </a:p>
        </p:txBody>
      </p:sp>
      <p:sp>
        <p:nvSpPr>
          <p:cNvPr id="220" name="Google Shape;220;p30"/>
          <p:cNvSpPr txBox="1"/>
          <p:nvPr>
            <p:ph idx="1" type="body"/>
          </p:nvPr>
        </p:nvSpPr>
        <p:spPr>
          <a:xfrm>
            <a:off x="838200" y="1825625"/>
            <a:ext cx="10515600" cy="4667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IN" sz="2000">
                <a:latin typeface="Times New Roman"/>
                <a:ea typeface="Times New Roman"/>
                <a:cs typeface="Times New Roman"/>
                <a:sym typeface="Times New Roman"/>
              </a:rPr>
              <a:t>[1] </a:t>
            </a:r>
            <a:r>
              <a:rPr lang="en-IN" sz="2000">
                <a:latin typeface="Times New Roman"/>
                <a:ea typeface="Times New Roman"/>
                <a:cs typeface="Times New Roman"/>
                <a:sym typeface="Times New Roman"/>
              </a:rPr>
              <a:t>Zhang, R., He, Y., &amp; Wang, J. (2018). Short-term load forecasting using LSTM based on a two-stage strategy. In 2018 IEEE Power &amp; Energy Society General Meeting (PESGM) (pp. 1-5).</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IN" sz="2000">
                <a:latin typeface="Times New Roman"/>
                <a:ea typeface="Times New Roman"/>
                <a:cs typeface="Times New Roman"/>
                <a:sym typeface="Times New Roman"/>
              </a:rPr>
              <a:t>[2] </a:t>
            </a:r>
            <a:r>
              <a:rPr lang="en-IN" sz="2000">
                <a:latin typeface="Times New Roman"/>
                <a:ea typeface="Times New Roman"/>
                <a:cs typeface="Times New Roman"/>
                <a:sym typeface="Times New Roman"/>
              </a:rPr>
              <a:t>Huang, L., Lai, Z., Hu, W., &amp; Peng, D. (2020). A hybrid model for short-term load forecasting based on LSTM and SVR. IEEE Access, 8, 180809-180819.</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IN" sz="2000">
                <a:latin typeface="Times New Roman"/>
                <a:ea typeface="Times New Roman"/>
                <a:cs typeface="Times New Roman"/>
                <a:sym typeface="Times New Roman"/>
              </a:rPr>
              <a:t>[3] H. Zheng, J. Yuan, and L. Chen, “Short-term load forecasting using EMDLSTM neural networks with a xgboost algorithm for feature importance evaluation,” Energies, vol. 10, no. 8, p. 1168, 2017,in press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IN" sz="2000">
                <a:latin typeface="Times New Roman"/>
                <a:ea typeface="Times New Roman"/>
                <a:cs typeface="Times New Roman"/>
                <a:sym typeface="Times New Roman"/>
              </a:rPr>
              <a:t>[4] J. Moon, S. Jun, J. Park, Y.-H. Choi, and E. Hwang, “An electric load forecasting scheme for university campus buildings using artificial neural network and support vector regression,” KIPS Trans. Comput. Commun. Syst., vol. 5, no. 10, pp. 293–302, 2016, in press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IN" sz="2000">
                <a:latin typeface="Times New Roman"/>
                <a:ea typeface="Times New Roman"/>
                <a:cs typeface="Times New Roman"/>
                <a:sym typeface="Times New Roman"/>
              </a:rPr>
              <a:t>[5] J. Moon, K.-H. Kim, Y. Kim, and E. Hwang, “A short-term electric load forecasting scheme using 2-stage predictive analytics,” in 2018 IEEE International Conference 2018, in press</a:t>
            </a:r>
            <a:endParaRPr sz="2000">
              <a:latin typeface="Times New Roman"/>
              <a:ea typeface="Times New Roman"/>
              <a:cs typeface="Times New Roman"/>
              <a:sym typeface="Times New Roman"/>
            </a:endParaRPr>
          </a:p>
        </p:txBody>
      </p:sp>
      <p:pic>
        <p:nvPicPr>
          <p:cNvPr id="221" name="Google Shape;221;p30"/>
          <p:cNvPicPr preferRelativeResize="0"/>
          <p:nvPr/>
        </p:nvPicPr>
        <p:blipFill rotWithShape="1">
          <a:blip r:embed="rId3">
            <a:alphaModFix/>
          </a:blip>
          <a:srcRect b="0" l="0" r="0" t="0"/>
          <a:stretch/>
        </p:blipFill>
        <p:spPr>
          <a:xfrm>
            <a:off x="10875753" y="189871"/>
            <a:ext cx="956094" cy="9560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idx="1" type="body"/>
          </p:nvPr>
        </p:nvSpPr>
        <p:spPr>
          <a:xfrm>
            <a:off x="1472625" y="563467"/>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None/>
            </a:pPr>
            <a:r>
              <a:rPr lang="en-IN" sz="8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8000"/>
              <a:buNone/>
            </a:pPr>
            <a:r>
              <a:t/>
            </a:r>
            <a:endParaRPr sz="8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6600"/>
              <a:buNone/>
            </a:pPr>
            <a:r>
              <a:rPr lang="en-IN" sz="6600">
                <a:latin typeface="Times New Roman"/>
                <a:ea typeface="Times New Roman"/>
                <a:cs typeface="Times New Roman"/>
                <a:sym typeface="Times New Roman"/>
              </a:rPr>
              <a:t>	       </a:t>
            </a:r>
            <a:r>
              <a:rPr b="1" lang="en-IN" sz="6600">
                <a:latin typeface="Times New Roman"/>
                <a:ea typeface="Times New Roman"/>
                <a:cs typeface="Times New Roman"/>
                <a:sym typeface="Times New Roman"/>
              </a:rPr>
              <a:t>THANK  YOU</a:t>
            </a:r>
            <a:endParaRPr sz="6600"/>
          </a:p>
        </p:txBody>
      </p:sp>
      <p:pic>
        <p:nvPicPr>
          <p:cNvPr id="227" name="Google Shape;227;p31"/>
          <p:cNvPicPr preferRelativeResize="0"/>
          <p:nvPr/>
        </p:nvPicPr>
        <p:blipFill rotWithShape="1">
          <a:blip r:embed="rId3">
            <a:alphaModFix/>
          </a:blip>
          <a:srcRect b="-35460" l="-483440" r="483440" t="35460"/>
          <a:stretch/>
        </p:blipFill>
        <p:spPr>
          <a:xfrm>
            <a:off x="5033534" y="563465"/>
            <a:ext cx="1196787" cy="1196787"/>
          </a:xfrm>
          <a:prstGeom prst="rect">
            <a:avLst/>
          </a:prstGeom>
          <a:noFill/>
          <a:ln>
            <a:noFill/>
          </a:ln>
        </p:spPr>
      </p:pic>
      <p:pic>
        <p:nvPicPr>
          <p:cNvPr id="228" name="Google Shape;228;p31"/>
          <p:cNvPicPr preferRelativeResize="0"/>
          <p:nvPr/>
        </p:nvPicPr>
        <p:blipFill rotWithShape="1">
          <a:blip r:embed="rId3">
            <a:alphaModFix/>
          </a:blip>
          <a:srcRect b="0" l="0" r="0" t="0"/>
          <a:stretch/>
        </p:blipFill>
        <p:spPr>
          <a:xfrm>
            <a:off x="10644176" y="189877"/>
            <a:ext cx="1344051" cy="1344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CONTENTS</a:t>
            </a:r>
            <a:endParaRPr/>
          </a:p>
        </p:txBody>
      </p:sp>
      <p:sp>
        <p:nvSpPr>
          <p:cNvPr id="94" name="Google Shape;94;p14"/>
          <p:cNvSpPr txBox="1"/>
          <p:nvPr>
            <p:ph idx="1" type="body"/>
          </p:nvPr>
        </p:nvSpPr>
        <p:spPr>
          <a:xfrm>
            <a:off x="838200" y="1824725"/>
            <a:ext cx="10515600" cy="5301900"/>
          </a:xfrm>
          <a:prstGeom prst="rect">
            <a:avLst/>
          </a:prstGeom>
          <a:noFill/>
          <a:ln>
            <a:noFill/>
          </a:ln>
        </p:spPr>
        <p:txBody>
          <a:bodyPr anchorCtr="0" anchor="t" bIns="45700" lIns="91425" spcFirstLastPara="1" rIns="91425" wrap="square" tIns="45700">
            <a:noAutofit/>
          </a:bodyPr>
          <a:lstStyle/>
          <a:p>
            <a:pPr indent="-220662" lvl="0" marL="228600" rtl="0" algn="l">
              <a:lnSpc>
                <a:spcPct val="70000"/>
              </a:lnSpc>
              <a:spcBef>
                <a:spcPts val="0"/>
              </a:spcBef>
              <a:spcAft>
                <a:spcPts val="0"/>
              </a:spcAft>
              <a:buClr>
                <a:schemeClr val="dk1"/>
              </a:buClr>
              <a:buSzPts val="2275"/>
              <a:buChar char="•"/>
            </a:pPr>
            <a:r>
              <a:rPr lang="en-IN" sz="2275">
                <a:latin typeface="Times New Roman"/>
                <a:ea typeface="Times New Roman"/>
                <a:cs typeface="Times New Roman"/>
                <a:sym typeface="Times New Roman"/>
              </a:rPr>
              <a:t>Introduction</a:t>
            </a:r>
            <a:endParaRPr sz="2275">
              <a:latin typeface="Times New Roman"/>
              <a:ea typeface="Times New Roman"/>
              <a:cs typeface="Times New Roman"/>
              <a:sym typeface="Times New Roman"/>
            </a:endParaRPr>
          </a:p>
          <a:p>
            <a:pPr indent="0" lvl="0" marL="228600" rtl="0" algn="l">
              <a:lnSpc>
                <a:spcPct val="70000"/>
              </a:lnSpc>
              <a:spcBef>
                <a:spcPts val="0"/>
              </a:spcBef>
              <a:spcAft>
                <a:spcPts val="0"/>
              </a:spcAft>
              <a:buSzPts val="688"/>
              <a:buNone/>
            </a:pPr>
            <a:r>
              <a:t/>
            </a:r>
            <a:endParaRPr sz="2275">
              <a:latin typeface="Times New Roman"/>
              <a:ea typeface="Times New Roman"/>
              <a:cs typeface="Times New Roman"/>
              <a:sym typeface="Times New Roman"/>
            </a:endParaRPr>
          </a:p>
          <a:p>
            <a:pPr indent="-220662" lvl="0" marL="228600" rtl="0" algn="l">
              <a:lnSpc>
                <a:spcPct val="70000"/>
              </a:lnSpc>
              <a:spcBef>
                <a:spcPts val="1000"/>
              </a:spcBef>
              <a:spcAft>
                <a:spcPts val="0"/>
              </a:spcAft>
              <a:buClr>
                <a:schemeClr val="dk1"/>
              </a:buClr>
              <a:buSzPts val="2275"/>
              <a:buChar char="•"/>
            </a:pPr>
            <a:r>
              <a:rPr lang="en-IN" sz="2275">
                <a:latin typeface="Times New Roman"/>
                <a:ea typeface="Times New Roman"/>
                <a:cs typeface="Times New Roman"/>
                <a:sym typeface="Times New Roman"/>
              </a:rPr>
              <a:t>Literature Review</a:t>
            </a:r>
            <a:endParaRPr sz="2275">
              <a:latin typeface="Times New Roman"/>
              <a:ea typeface="Times New Roman"/>
              <a:cs typeface="Times New Roman"/>
              <a:sym typeface="Times New Roman"/>
            </a:endParaRPr>
          </a:p>
          <a:p>
            <a:pPr indent="0" lvl="0" marL="228600" rtl="0" algn="l">
              <a:lnSpc>
                <a:spcPct val="70000"/>
              </a:lnSpc>
              <a:spcBef>
                <a:spcPts val="1000"/>
              </a:spcBef>
              <a:spcAft>
                <a:spcPts val="0"/>
              </a:spcAft>
              <a:buSzPts val="688"/>
              <a:buNone/>
            </a:pPr>
            <a:r>
              <a:t/>
            </a:r>
            <a:endParaRPr sz="2275">
              <a:latin typeface="Times New Roman"/>
              <a:ea typeface="Times New Roman"/>
              <a:cs typeface="Times New Roman"/>
              <a:sym typeface="Times New Roman"/>
            </a:endParaRPr>
          </a:p>
          <a:p>
            <a:pPr indent="-220662" lvl="0" marL="228600" rtl="0" algn="l">
              <a:lnSpc>
                <a:spcPct val="70000"/>
              </a:lnSpc>
              <a:spcBef>
                <a:spcPts val="1000"/>
              </a:spcBef>
              <a:spcAft>
                <a:spcPts val="0"/>
              </a:spcAft>
              <a:buClr>
                <a:schemeClr val="dk1"/>
              </a:buClr>
              <a:buSzPts val="2275"/>
              <a:buChar char="•"/>
            </a:pPr>
            <a:r>
              <a:rPr lang="en-IN" sz="2275">
                <a:latin typeface="Times New Roman"/>
                <a:ea typeface="Times New Roman"/>
                <a:cs typeface="Times New Roman"/>
                <a:sym typeface="Times New Roman"/>
              </a:rPr>
              <a:t>Gap Identified</a:t>
            </a:r>
            <a:endParaRPr sz="2275">
              <a:latin typeface="Times New Roman"/>
              <a:ea typeface="Times New Roman"/>
              <a:cs typeface="Times New Roman"/>
              <a:sym typeface="Times New Roman"/>
            </a:endParaRPr>
          </a:p>
          <a:p>
            <a:pPr indent="0" lvl="0" marL="228600" rtl="0" algn="l">
              <a:lnSpc>
                <a:spcPct val="70000"/>
              </a:lnSpc>
              <a:spcBef>
                <a:spcPts val="1000"/>
              </a:spcBef>
              <a:spcAft>
                <a:spcPts val="0"/>
              </a:spcAft>
              <a:buSzPts val="688"/>
              <a:buNone/>
            </a:pPr>
            <a:r>
              <a:t/>
            </a:r>
            <a:endParaRPr sz="2275">
              <a:latin typeface="Times New Roman"/>
              <a:ea typeface="Times New Roman"/>
              <a:cs typeface="Times New Roman"/>
              <a:sym typeface="Times New Roman"/>
            </a:endParaRPr>
          </a:p>
          <a:p>
            <a:pPr indent="-220662" lvl="0" marL="228600" rtl="0" algn="l">
              <a:lnSpc>
                <a:spcPct val="70000"/>
              </a:lnSpc>
              <a:spcBef>
                <a:spcPts val="1000"/>
              </a:spcBef>
              <a:spcAft>
                <a:spcPts val="0"/>
              </a:spcAft>
              <a:buClr>
                <a:schemeClr val="dk1"/>
              </a:buClr>
              <a:buSzPts val="2275"/>
              <a:buChar char="•"/>
            </a:pPr>
            <a:r>
              <a:rPr lang="en-IN" sz="2275">
                <a:latin typeface="Times New Roman"/>
                <a:ea typeface="Times New Roman"/>
                <a:cs typeface="Times New Roman"/>
                <a:sym typeface="Times New Roman"/>
              </a:rPr>
              <a:t>Objective of the Project</a:t>
            </a:r>
            <a:endParaRPr sz="2275">
              <a:latin typeface="Times New Roman"/>
              <a:ea typeface="Times New Roman"/>
              <a:cs typeface="Times New Roman"/>
              <a:sym typeface="Times New Roman"/>
            </a:endParaRPr>
          </a:p>
          <a:p>
            <a:pPr indent="0" lvl="0" marL="228600" rtl="0" algn="l">
              <a:lnSpc>
                <a:spcPct val="70000"/>
              </a:lnSpc>
              <a:spcBef>
                <a:spcPts val="1000"/>
              </a:spcBef>
              <a:spcAft>
                <a:spcPts val="0"/>
              </a:spcAft>
              <a:buSzPts val="688"/>
              <a:buNone/>
            </a:pPr>
            <a:r>
              <a:t/>
            </a:r>
            <a:endParaRPr sz="2275">
              <a:latin typeface="Times New Roman"/>
              <a:ea typeface="Times New Roman"/>
              <a:cs typeface="Times New Roman"/>
              <a:sym typeface="Times New Roman"/>
            </a:endParaRPr>
          </a:p>
          <a:p>
            <a:pPr indent="-220662" lvl="0" marL="228600" rtl="0" algn="l">
              <a:lnSpc>
                <a:spcPct val="70000"/>
              </a:lnSpc>
              <a:spcBef>
                <a:spcPts val="1000"/>
              </a:spcBef>
              <a:spcAft>
                <a:spcPts val="0"/>
              </a:spcAft>
              <a:buClr>
                <a:schemeClr val="dk1"/>
              </a:buClr>
              <a:buSzPts val="2275"/>
              <a:buChar char="•"/>
            </a:pPr>
            <a:r>
              <a:rPr lang="en-IN" sz="2275">
                <a:latin typeface="Times New Roman"/>
                <a:ea typeface="Times New Roman"/>
                <a:cs typeface="Times New Roman"/>
                <a:sym typeface="Times New Roman"/>
              </a:rPr>
              <a:t>Solution Methodology Adopted</a:t>
            </a:r>
            <a:endParaRPr sz="2275">
              <a:latin typeface="Times New Roman"/>
              <a:ea typeface="Times New Roman"/>
              <a:cs typeface="Times New Roman"/>
              <a:sym typeface="Times New Roman"/>
            </a:endParaRPr>
          </a:p>
          <a:p>
            <a:pPr indent="0" lvl="0" marL="228600" rtl="0" algn="l">
              <a:lnSpc>
                <a:spcPct val="70000"/>
              </a:lnSpc>
              <a:spcBef>
                <a:spcPts val="1000"/>
              </a:spcBef>
              <a:spcAft>
                <a:spcPts val="0"/>
              </a:spcAft>
              <a:buSzPts val="688"/>
              <a:buNone/>
            </a:pPr>
            <a:r>
              <a:t/>
            </a:r>
            <a:endParaRPr sz="2275">
              <a:latin typeface="Times New Roman"/>
              <a:ea typeface="Times New Roman"/>
              <a:cs typeface="Times New Roman"/>
              <a:sym typeface="Times New Roman"/>
            </a:endParaRPr>
          </a:p>
          <a:p>
            <a:pPr indent="-220662" lvl="0" marL="228600" rtl="0" algn="l">
              <a:lnSpc>
                <a:spcPct val="70000"/>
              </a:lnSpc>
              <a:spcBef>
                <a:spcPts val="1000"/>
              </a:spcBef>
              <a:spcAft>
                <a:spcPts val="0"/>
              </a:spcAft>
              <a:buClr>
                <a:schemeClr val="dk1"/>
              </a:buClr>
              <a:buSzPts val="2275"/>
              <a:buChar char="•"/>
            </a:pPr>
            <a:r>
              <a:rPr lang="en-IN" sz="2275">
                <a:latin typeface="Times New Roman"/>
                <a:ea typeface="Times New Roman"/>
                <a:cs typeface="Times New Roman"/>
                <a:sym typeface="Times New Roman"/>
              </a:rPr>
              <a:t>Expected Outcomes</a:t>
            </a:r>
            <a:endParaRPr sz="2275">
              <a:latin typeface="Times New Roman"/>
              <a:ea typeface="Times New Roman"/>
              <a:cs typeface="Times New Roman"/>
              <a:sym typeface="Times New Roman"/>
            </a:endParaRPr>
          </a:p>
          <a:p>
            <a:pPr indent="0" lvl="0" marL="228600" rtl="0" algn="l">
              <a:lnSpc>
                <a:spcPct val="70000"/>
              </a:lnSpc>
              <a:spcBef>
                <a:spcPts val="1000"/>
              </a:spcBef>
              <a:spcAft>
                <a:spcPts val="0"/>
              </a:spcAft>
              <a:buSzPts val="688"/>
              <a:buNone/>
            </a:pPr>
            <a:r>
              <a:t/>
            </a:r>
            <a:endParaRPr sz="2275">
              <a:latin typeface="Times New Roman"/>
              <a:ea typeface="Times New Roman"/>
              <a:cs typeface="Times New Roman"/>
              <a:sym typeface="Times New Roman"/>
            </a:endParaRPr>
          </a:p>
          <a:p>
            <a:pPr indent="-220662" lvl="0" marL="228600" rtl="0" algn="l">
              <a:lnSpc>
                <a:spcPct val="70000"/>
              </a:lnSpc>
              <a:spcBef>
                <a:spcPts val="1000"/>
              </a:spcBef>
              <a:spcAft>
                <a:spcPts val="0"/>
              </a:spcAft>
              <a:buClr>
                <a:schemeClr val="dk1"/>
              </a:buClr>
              <a:buSzPts val="2275"/>
              <a:buChar char="•"/>
            </a:pPr>
            <a:r>
              <a:rPr lang="en-IN" sz="2275">
                <a:latin typeface="Times New Roman"/>
                <a:ea typeface="Times New Roman"/>
                <a:cs typeface="Times New Roman"/>
                <a:sym typeface="Times New Roman"/>
              </a:rPr>
              <a:t>References</a:t>
            </a:r>
            <a:endParaRPr sz="1900"/>
          </a:p>
        </p:txBody>
      </p:sp>
      <p:pic>
        <p:nvPicPr>
          <p:cNvPr id="95" name="Google Shape;95;p14"/>
          <p:cNvPicPr preferRelativeResize="0"/>
          <p:nvPr/>
        </p:nvPicPr>
        <p:blipFill rotWithShape="1">
          <a:blip r:embed="rId3">
            <a:alphaModFix/>
          </a:blip>
          <a:srcRect b="0" l="0" r="0" t="0"/>
          <a:stretch/>
        </p:blipFill>
        <p:spPr>
          <a:xfrm>
            <a:off x="10965612" y="129395"/>
            <a:ext cx="966159" cy="9661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873501" y="513903"/>
            <a:ext cx="5185500" cy="982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b="1" lang="en-IN" sz="4000">
                <a:latin typeface="Times New Roman"/>
                <a:ea typeface="Times New Roman"/>
                <a:cs typeface="Times New Roman"/>
                <a:sym typeface="Times New Roman"/>
              </a:rPr>
              <a:t>INTRODUCTION</a:t>
            </a:r>
            <a:endParaRPr sz="6400"/>
          </a:p>
        </p:txBody>
      </p:sp>
      <p:sp>
        <p:nvSpPr>
          <p:cNvPr id="101" name="Google Shape;101;p15"/>
          <p:cNvSpPr txBox="1"/>
          <p:nvPr>
            <p:ph idx="1" type="subTitle"/>
          </p:nvPr>
        </p:nvSpPr>
        <p:spPr>
          <a:xfrm>
            <a:off x="449075" y="1324051"/>
            <a:ext cx="10340700" cy="4631700"/>
          </a:xfrm>
          <a:prstGeom prst="rect">
            <a:avLst/>
          </a:prstGeom>
          <a:noFill/>
          <a:ln>
            <a:noFill/>
          </a:ln>
        </p:spPr>
        <p:txBody>
          <a:bodyPr anchorCtr="0" anchor="t" bIns="45700" lIns="91425" spcFirstLastPara="1" rIns="91425" wrap="square" tIns="45700">
            <a:normAutofit lnSpcReduction="10000"/>
          </a:bodyPr>
          <a:lstStyle/>
          <a:p>
            <a:pPr indent="-234950" lvl="0" marL="342900" marR="0" rtl="0" algn="l">
              <a:lnSpc>
                <a:spcPct val="120000"/>
              </a:lnSpc>
              <a:spcBef>
                <a:spcPts val="0"/>
              </a:spcBef>
              <a:spcAft>
                <a:spcPts val="0"/>
              </a:spcAft>
              <a:buClr>
                <a:schemeClr val="dk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74650" lvl="0" marL="342900" marR="0" rtl="0" algn="l">
              <a:lnSpc>
                <a:spcPct val="120000"/>
              </a:lnSpc>
              <a:spcBef>
                <a:spcPts val="100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Load forecasting is</a:t>
            </a:r>
            <a:r>
              <a:rPr lang="en-IN" sz="2200">
                <a:solidFill>
                  <a:srgbClr val="000000"/>
                </a:solidFill>
                <a:latin typeface="Times New Roman"/>
                <a:ea typeface="Times New Roman"/>
                <a:cs typeface="Times New Roman"/>
                <a:sym typeface="Times New Roman"/>
              </a:rPr>
              <a:t> the process of predicting the </a:t>
            </a:r>
            <a:r>
              <a:rPr lang="en-IN" sz="2200">
                <a:solidFill>
                  <a:srgbClr val="000000"/>
                </a:solidFill>
                <a:latin typeface="Times New Roman"/>
                <a:ea typeface="Times New Roman"/>
                <a:cs typeface="Times New Roman"/>
                <a:sym typeface="Times New Roman"/>
              </a:rPr>
              <a:t>future</a:t>
            </a:r>
            <a:r>
              <a:rPr lang="en-IN" sz="2200">
                <a:solidFill>
                  <a:srgbClr val="000000"/>
                </a:solidFill>
                <a:latin typeface="Times New Roman"/>
                <a:ea typeface="Times New Roman"/>
                <a:cs typeface="Times New Roman"/>
                <a:sym typeface="Times New Roman"/>
              </a:rPr>
              <a:t> electrical demand or load on a power system. It plays a crucial role in energy management, allowing utilities, grid operators, and energy providers to plan and allocate resources effectively. </a:t>
            </a:r>
            <a:endParaRPr sz="2200">
              <a:solidFill>
                <a:srgbClr val="000000"/>
              </a:solidFill>
              <a:latin typeface="Times New Roman"/>
              <a:ea typeface="Times New Roman"/>
              <a:cs typeface="Times New Roman"/>
              <a:sym typeface="Times New Roman"/>
            </a:endParaRPr>
          </a:p>
          <a:p>
            <a:pPr indent="-374650" lvl="0" marL="342900" rtl="0" algn="l">
              <a:lnSpc>
                <a:spcPct val="120000"/>
              </a:lnSpc>
              <a:spcBef>
                <a:spcPts val="1000"/>
              </a:spcBef>
              <a:spcAft>
                <a:spcPts val="0"/>
              </a:spcAft>
              <a:buClr>
                <a:schemeClr val="dk1"/>
              </a:buClr>
              <a:buSzPts val="2200"/>
              <a:buFont typeface="Times New Roman"/>
              <a:buChar char="•"/>
            </a:pPr>
            <a:r>
              <a:rPr lang="en-IN" sz="2200">
                <a:latin typeface="Times New Roman"/>
                <a:ea typeface="Times New Roman"/>
                <a:cs typeface="Times New Roman"/>
                <a:sym typeface="Times New Roman"/>
              </a:rPr>
              <a:t>Load forecasting involves analyzing historical and current data to make predictions about future electricity consumption.</a:t>
            </a:r>
            <a:endParaRPr sz="2200">
              <a:latin typeface="Times New Roman"/>
              <a:ea typeface="Times New Roman"/>
              <a:cs typeface="Times New Roman"/>
              <a:sym typeface="Times New Roman"/>
            </a:endParaRPr>
          </a:p>
          <a:p>
            <a:pPr indent="-374650" lvl="0" marL="342900" rtl="0" algn="l">
              <a:lnSpc>
                <a:spcPct val="120000"/>
              </a:lnSpc>
              <a:spcBef>
                <a:spcPts val="1000"/>
              </a:spcBef>
              <a:spcAft>
                <a:spcPts val="0"/>
              </a:spcAft>
              <a:buSzPts val="2200"/>
              <a:buFont typeface="Times New Roman"/>
              <a:buChar char="•"/>
            </a:pPr>
            <a:r>
              <a:rPr lang="en-IN" sz="2200">
                <a:latin typeface="Times New Roman"/>
                <a:ea typeface="Times New Roman"/>
                <a:cs typeface="Times New Roman"/>
                <a:sym typeface="Times New Roman"/>
              </a:rPr>
              <a:t>There are different time horizons for load forecasting:</a:t>
            </a:r>
            <a:endParaRPr sz="2200">
              <a:latin typeface="Times New Roman"/>
              <a:ea typeface="Times New Roman"/>
              <a:cs typeface="Times New Roman"/>
              <a:sym typeface="Times New Roman"/>
            </a:endParaRPr>
          </a:p>
          <a:p>
            <a:pPr indent="-368300" lvl="0" marL="3200400" rtl="0" algn="l">
              <a:lnSpc>
                <a:spcPct val="12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Short-term Load forecasting( for hours only)</a:t>
            </a:r>
            <a:endParaRPr sz="2200">
              <a:latin typeface="Times New Roman"/>
              <a:ea typeface="Times New Roman"/>
              <a:cs typeface="Times New Roman"/>
              <a:sym typeface="Times New Roman"/>
            </a:endParaRPr>
          </a:p>
          <a:p>
            <a:pPr indent="-368300" lvl="0" marL="3200400" rtl="0" algn="l">
              <a:lnSpc>
                <a:spcPct val="12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Medium-term Load forecasting(for weeks)</a:t>
            </a:r>
            <a:endParaRPr sz="2200">
              <a:latin typeface="Times New Roman"/>
              <a:ea typeface="Times New Roman"/>
              <a:cs typeface="Times New Roman"/>
              <a:sym typeface="Times New Roman"/>
            </a:endParaRPr>
          </a:p>
          <a:p>
            <a:pPr indent="-368300" lvl="0" marL="3200400" rtl="0" algn="l">
              <a:lnSpc>
                <a:spcPct val="12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Long-term Load forecasting(for annually)</a:t>
            </a:r>
            <a:endParaRPr sz="2200">
              <a:latin typeface="Times New Roman"/>
              <a:ea typeface="Times New Roman"/>
              <a:cs typeface="Times New Roman"/>
              <a:sym typeface="Times New Roman"/>
            </a:endParaRPr>
          </a:p>
          <a:p>
            <a:pPr indent="-213359" lvl="0" marL="342900" rtl="0" algn="ctr">
              <a:lnSpc>
                <a:spcPct val="90000"/>
              </a:lnSpc>
              <a:spcBef>
                <a:spcPts val="1000"/>
              </a:spcBef>
              <a:spcAft>
                <a:spcPts val="0"/>
              </a:spcAft>
              <a:buClr>
                <a:schemeClr val="dk1"/>
              </a:buClr>
              <a:buSzPts val="2400"/>
              <a:buFont typeface="Arial"/>
              <a:buNone/>
            </a:pPr>
            <a:r>
              <a:t/>
            </a:r>
            <a:endParaRPr sz="2200">
              <a:latin typeface="Times New Roman"/>
              <a:ea typeface="Times New Roman"/>
              <a:cs typeface="Times New Roman"/>
              <a:sym typeface="Times New Roman"/>
            </a:endParaRPr>
          </a:p>
        </p:txBody>
      </p:sp>
      <p:pic>
        <p:nvPicPr>
          <p:cNvPr id="102" name="Google Shape;102;p15"/>
          <p:cNvPicPr preferRelativeResize="0"/>
          <p:nvPr/>
        </p:nvPicPr>
        <p:blipFill rotWithShape="1">
          <a:blip r:embed="rId3">
            <a:alphaModFix/>
          </a:blip>
          <a:srcRect b="0" l="0" r="0" t="0"/>
          <a:stretch/>
        </p:blipFill>
        <p:spPr>
          <a:xfrm>
            <a:off x="10789773" y="194547"/>
            <a:ext cx="1129511" cy="11295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106275"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INTRODUCTION</a:t>
            </a:r>
            <a:endParaRPr sz="4000"/>
          </a:p>
        </p:txBody>
      </p:sp>
      <p:sp>
        <p:nvSpPr>
          <p:cNvPr id="108" name="Google Shape;108;p16"/>
          <p:cNvSpPr txBox="1"/>
          <p:nvPr>
            <p:ph idx="1" type="body"/>
          </p:nvPr>
        </p:nvSpPr>
        <p:spPr>
          <a:xfrm>
            <a:off x="838200" y="1690700"/>
            <a:ext cx="10515600" cy="5245500"/>
          </a:xfrm>
          <a:prstGeom prst="rect">
            <a:avLst/>
          </a:prstGeom>
          <a:noFill/>
          <a:ln>
            <a:noFill/>
          </a:ln>
        </p:spPr>
        <p:txBody>
          <a:bodyPr anchorCtr="0" anchor="t" bIns="45700" lIns="91425" spcFirstLastPara="1" rIns="91425" wrap="square" tIns="45700">
            <a:normAutofit fontScale="92500" lnSpcReduction="20000"/>
          </a:bodyPr>
          <a:lstStyle/>
          <a:p>
            <a:pPr indent="-243522" lvl="0" marL="228600" rtl="0" algn="l">
              <a:lnSpc>
                <a:spcPct val="100000"/>
              </a:lnSpc>
              <a:spcBef>
                <a:spcPts val="0"/>
              </a:spcBef>
              <a:spcAft>
                <a:spcPts val="0"/>
              </a:spcAft>
              <a:buClr>
                <a:schemeClr val="dk1"/>
              </a:buClr>
              <a:buSzPct val="100000"/>
              <a:buChar char="•"/>
            </a:pPr>
            <a:r>
              <a:rPr lang="en-IN" sz="2416">
                <a:latin typeface="Times New Roman"/>
                <a:ea typeface="Times New Roman"/>
                <a:cs typeface="Times New Roman"/>
                <a:sym typeface="Times New Roman"/>
              </a:rPr>
              <a:t> Power generation load forecasting method based on long and short-term memory (LSTM) neural network, which takes the power generation load sequence data as the model input to predict the future short-term power generation load of power generation enterprises</a:t>
            </a:r>
            <a:endParaRPr sz="2416">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t/>
            </a:r>
            <a:endParaRPr sz="2416">
              <a:latin typeface="Times New Roman"/>
              <a:ea typeface="Times New Roman"/>
              <a:cs typeface="Times New Roman"/>
              <a:sym typeface="Times New Roman"/>
            </a:endParaRPr>
          </a:p>
          <a:p>
            <a:pPr indent="-243522" lvl="0" marL="228600" rtl="0" algn="l">
              <a:lnSpc>
                <a:spcPct val="100000"/>
              </a:lnSpc>
              <a:spcBef>
                <a:spcPts val="0"/>
              </a:spcBef>
              <a:spcAft>
                <a:spcPts val="0"/>
              </a:spcAft>
              <a:buSzPct val="100000"/>
              <a:buFont typeface="Times New Roman"/>
              <a:buChar char="•"/>
            </a:pPr>
            <a:r>
              <a:rPr lang="en-IN" sz="2416">
                <a:latin typeface="Times New Roman"/>
                <a:ea typeface="Times New Roman"/>
                <a:cs typeface="Times New Roman"/>
                <a:sym typeface="Times New Roman"/>
              </a:rPr>
              <a:t>Long Short-Term Memory (LSTM) networks, a subset of recurrent neural networks (RNNs), have emerged as a powerful tool for accurate and dynamic load forecasting. </a:t>
            </a:r>
            <a:endParaRPr sz="2416">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t/>
            </a:r>
            <a:endParaRPr sz="2416">
              <a:latin typeface="Times New Roman"/>
              <a:ea typeface="Times New Roman"/>
              <a:cs typeface="Times New Roman"/>
              <a:sym typeface="Times New Roman"/>
            </a:endParaRPr>
          </a:p>
          <a:p>
            <a:pPr indent="-256222" lvl="0" marL="228600" rtl="0" algn="l">
              <a:lnSpc>
                <a:spcPct val="100000"/>
              </a:lnSpc>
              <a:spcBef>
                <a:spcPts val="0"/>
              </a:spcBef>
              <a:spcAft>
                <a:spcPts val="0"/>
              </a:spcAft>
              <a:buSzPct val="100000"/>
              <a:buFont typeface="Times New Roman"/>
              <a:buChar char="•"/>
            </a:pPr>
            <a:r>
              <a:rPr lang="en-IN" sz="2416">
                <a:latin typeface="Times New Roman"/>
                <a:ea typeface="Times New Roman"/>
                <a:cs typeface="Times New Roman"/>
                <a:sym typeface="Times New Roman"/>
              </a:rPr>
              <a:t>LSTM</a:t>
            </a:r>
            <a:r>
              <a:rPr lang="en-IN" sz="2416">
                <a:latin typeface="Times New Roman"/>
                <a:ea typeface="Times New Roman"/>
                <a:cs typeface="Times New Roman"/>
                <a:sym typeface="Times New Roman"/>
              </a:rPr>
              <a:t> unique architecture enables it to capture intricate patterns and dependencies within time series data, making it particularly well-suited for modelling the complex and nonlinear nature of energy consumption.</a:t>
            </a:r>
            <a:endParaRPr sz="2416">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t/>
            </a:r>
            <a:endParaRPr sz="2416">
              <a:latin typeface="Times New Roman"/>
              <a:ea typeface="Times New Roman"/>
              <a:cs typeface="Times New Roman"/>
              <a:sym typeface="Times New Roman"/>
            </a:endParaRPr>
          </a:p>
          <a:p>
            <a:pPr indent="-256222" lvl="0" marL="228600" rtl="0" algn="l">
              <a:lnSpc>
                <a:spcPct val="100000"/>
              </a:lnSpc>
              <a:spcBef>
                <a:spcPts val="0"/>
              </a:spcBef>
              <a:spcAft>
                <a:spcPts val="0"/>
              </a:spcAft>
              <a:buSzPct val="100000"/>
              <a:buFont typeface="Times New Roman"/>
              <a:buChar char="•"/>
            </a:pPr>
            <a:r>
              <a:rPr lang="en-IN" sz="2416">
                <a:latin typeface="Times New Roman"/>
                <a:ea typeface="Times New Roman"/>
                <a:cs typeface="Times New Roman"/>
                <a:sym typeface="Times New Roman"/>
              </a:rPr>
              <a:t>By leveraging </a:t>
            </a:r>
            <a:r>
              <a:rPr lang="en-IN" sz="2416">
                <a:latin typeface="Times New Roman"/>
                <a:ea typeface="Times New Roman"/>
                <a:cs typeface="Times New Roman"/>
                <a:sym typeface="Times New Roman"/>
              </a:rPr>
              <a:t>LSTM</a:t>
            </a:r>
            <a:r>
              <a:rPr lang="en-IN" sz="2416">
                <a:latin typeface="Times New Roman"/>
                <a:ea typeface="Times New Roman"/>
                <a:cs typeface="Times New Roman"/>
                <a:sym typeface="Times New Roman"/>
              </a:rPr>
              <a:t> memory cells and ability to retain information over extended periods, load forecasting models can effectively analyze historical consumption patterns, adapt to seasonality, and account for sudden changes in demand.</a:t>
            </a:r>
            <a:endParaRPr sz="2416">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t/>
            </a:r>
            <a:endParaRPr sz="2416">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t/>
            </a:r>
            <a:endParaRPr sz="2416">
              <a:latin typeface="Times New Roman"/>
              <a:ea typeface="Times New Roman"/>
              <a:cs typeface="Times New Roman"/>
              <a:sym typeface="Times New Roman"/>
            </a:endParaRPr>
          </a:p>
          <a:p>
            <a:pPr indent="0" lvl="0" marL="228600" rtl="0" algn="l">
              <a:lnSpc>
                <a:spcPct val="100000"/>
              </a:lnSpc>
              <a:spcBef>
                <a:spcPts val="0"/>
              </a:spcBef>
              <a:spcAft>
                <a:spcPts val="0"/>
              </a:spcAft>
              <a:buNone/>
            </a:pPr>
            <a:r>
              <a:t/>
            </a:r>
            <a:endParaRPr sz="2000">
              <a:latin typeface="Times New Roman"/>
              <a:ea typeface="Times New Roman"/>
              <a:cs typeface="Times New Roman"/>
              <a:sym typeface="Times New Roman"/>
            </a:endParaRPr>
          </a:p>
        </p:txBody>
      </p:sp>
      <p:pic>
        <p:nvPicPr>
          <p:cNvPr id="109" name="Google Shape;109;p16"/>
          <p:cNvPicPr preferRelativeResize="0"/>
          <p:nvPr/>
        </p:nvPicPr>
        <p:blipFill rotWithShape="1">
          <a:blip r:embed="rId3">
            <a:alphaModFix/>
          </a:blip>
          <a:srcRect b="0" l="0" r="0" t="0"/>
          <a:stretch/>
        </p:blipFill>
        <p:spPr>
          <a:xfrm>
            <a:off x="10789773" y="194547"/>
            <a:ext cx="1129512" cy="11295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681825" y="395701"/>
            <a:ext cx="5916300" cy="894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LITERATURE REVIEW</a:t>
            </a:r>
            <a:endParaRPr b="1" sz="4000">
              <a:latin typeface="Times New Roman"/>
              <a:ea typeface="Times New Roman"/>
              <a:cs typeface="Times New Roman"/>
              <a:sym typeface="Times New Roman"/>
            </a:endParaRPr>
          </a:p>
        </p:txBody>
      </p:sp>
      <p:sp>
        <p:nvSpPr>
          <p:cNvPr id="115" name="Google Shape;115;p17"/>
          <p:cNvSpPr txBox="1"/>
          <p:nvPr>
            <p:ph idx="1" type="body"/>
          </p:nvPr>
        </p:nvSpPr>
        <p:spPr>
          <a:xfrm>
            <a:off x="489000" y="1290000"/>
            <a:ext cx="11214000" cy="5345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100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a:p>
            <a:pPr indent="-254000" lvl="0" marL="228600" rtl="0" algn="l">
              <a:lnSpc>
                <a:spcPct val="150000"/>
              </a:lnSpc>
              <a:spcBef>
                <a:spcPts val="0"/>
              </a:spcBef>
              <a:spcAft>
                <a:spcPts val="0"/>
              </a:spcAft>
              <a:buClr>
                <a:srgbClr val="000000"/>
              </a:buClr>
              <a:buSzPts val="2200"/>
              <a:buFont typeface="Times New Roman"/>
              <a:buChar char="•"/>
            </a:pPr>
            <a:r>
              <a:rPr lang="en-IN" sz="2200">
                <a:latin typeface="Times New Roman"/>
                <a:ea typeface="Times New Roman"/>
                <a:cs typeface="Times New Roman"/>
                <a:sym typeface="Times New Roman"/>
              </a:rPr>
              <a:t>Huang et al. (2020) explored the application of hybrid models combining LSTM with other machine learning techniques, achieving even more accurate load forecasts by leveraging the strengths of different algorithms. </a:t>
            </a:r>
            <a:endParaRPr b="0" i="0" sz="2200" u="none" cap="none" strike="noStrike">
              <a:solidFill>
                <a:srgbClr val="000000"/>
              </a:solidFill>
              <a:latin typeface="Times New Roman"/>
              <a:ea typeface="Times New Roman"/>
              <a:cs typeface="Times New Roman"/>
              <a:sym typeface="Times New Roman"/>
            </a:endParaRPr>
          </a:p>
          <a:p>
            <a:pPr indent="-239077" lvl="0" marL="228600" rtl="0" algn="l">
              <a:lnSpc>
                <a:spcPct val="150000"/>
              </a:lnSpc>
              <a:spcBef>
                <a:spcPts val="1000"/>
              </a:spcBef>
              <a:spcAft>
                <a:spcPts val="0"/>
              </a:spcAft>
              <a:buClr>
                <a:srgbClr val="000000"/>
              </a:buClr>
              <a:buSzPts val="2200"/>
              <a:buFont typeface="Times New Roman"/>
              <a:buChar char="•"/>
            </a:pPr>
            <a:r>
              <a:rPr lang="en-IN" sz="2200">
                <a:solidFill>
                  <a:srgbClr val="000000"/>
                </a:solidFill>
                <a:latin typeface="Times New Roman"/>
                <a:ea typeface="Times New Roman"/>
                <a:cs typeface="Times New Roman"/>
                <a:sym typeface="Times New Roman"/>
              </a:rPr>
              <a:t>Shahzad Muzaffar, Afshin Afsari (2018) conducted the research on medium-term load forecasting for 24 hours, 48 hours, 7 days and 30 days by using the trained LSTM </a:t>
            </a:r>
            <a:r>
              <a:rPr lang="en-IN" sz="2200">
                <a:solidFill>
                  <a:srgbClr val="000000"/>
                </a:solidFill>
                <a:latin typeface="Times New Roman"/>
                <a:ea typeface="Times New Roman"/>
                <a:cs typeface="Times New Roman"/>
                <a:sym typeface="Times New Roman"/>
              </a:rPr>
              <a:t>networks</a:t>
            </a:r>
            <a:r>
              <a:rPr lang="en-IN" sz="2200">
                <a:solidFill>
                  <a:srgbClr val="000000"/>
                </a:solidFill>
                <a:latin typeface="Times New Roman"/>
                <a:ea typeface="Times New Roman"/>
                <a:cs typeface="Times New Roman"/>
                <a:sym typeface="Times New Roman"/>
              </a:rPr>
              <a:t> and developed models. And the forecasts generated by the LSTM are compared with the results of traditional methods using RMSE and MAPE for all the forecast horizons which shows the LSTM based forecast is better than other methods and have the potential to further improve the accuracies of forecasts.</a:t>
            </a:r>
            <a:endParaRPr sz="2200"/>
          </a:p>
        </p:txBody>
      </p:sp>
      <p:pic>
        <p:nvPicPr>
          <p:cNvPr id="116" name="Google Shape;116;p17"/>
          <p:cNvPicPr preferRelativeResize="0"/>
          <p:nvPr/>
        </p:nvPicPr>
        <p:blipFill rotWithShape="1">
          <a:blip r:embed="rId3">
            <a:alphaModFix/>
          </a:blip>
          <a:srcRect b="0" l="0" r="0" t="0"/>
          <a:stretch/>
        </p:blipFill>
        <p:spPr>
          <a:xfrm>
            <a:off x="10810336" y="72081"/>
            <a:ext cx="1217912" cy="12179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287487"/>
            <a:ext cx="706359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LITERATURE REVIEW</a:t>
            </a:r>
            <a:endParaRPr sz="4000"/>
          </a:p>
        </p:txBody>
      </p:sp>
      <p:sp>
        <p:nvSpPr>
          <p:cNvPr id="122" name="Google Shape;122;p18"/>
          <p:cNvSpPr txBox="1"/>
          <p:nvPr>
            <p:ph idx="1" type="body"/>
          </p:nvPr>
        </p:nvSpPr>
        <p:spPr>
          <a:xfrm>
            <a:off x="838200" y="1512875"/>
            <a:ext cx="10515600" cy="4972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t/>
            </a:r>
            <a:endParaRPr/>
          </a:p>
          <a:p>
            <a:pPr indent="-368300" lvl="0" marL="457200" rtl="0" algn="l">
              <a:lnSpc>
                <a:spcPct val="150000"/>
              </a:lnSpc>
              <a:spcBef>
                <a:spcPts val="1000"/>
              </a:spcBef>
              <a:spcAft>
                <a:spcPts val="0"/>
              </a:spcAft>
              <a:buSzPts val="2200"/>
              <a:buFont typeface="Times New Roman"/>
              <a:buChar char="•"/>
            </a:pPr>
            <a:r>
              <a:rPr lang="en-IN" sz="2200">
                <a:latin typeface="Times New Roman"/>
                <a:ea typeface="Times New Roman"/>
                <a:cs typeface="Times New Roman"/>
                <a:sym typeface="Times New Roman"/>
              </a:rPr>
              <a:t>Zhang et al. (2018) demonstrated the superiority of LSTM models in Medium-term load forecasting when compared to traditional methods, attributing their success to LSTM's capability to capture intricate patterns and adapt to changing load dynamics.</a:t>
            </a:r>
            <a:endParaRPr sz="2200">
              <a:latin typeface="Times New Roman"/>
              <a:ea typeface="Times New Roman"/>
              <a:cs typeface="Times New Roman"/>
              <a:sym typeface="Times New Roman"/>
            </a:endParaRPr>
          </a:p>
          <a:p>
            <a:pPr indent="-368300" lvl="0" marL="457200" rtl="0" algn="l">
              <a:lnSpc>
                <a:spcPct val="150000"/>
              </a:lnSpc>
              <a:spcBef>
                <a:spcPts val="1000"/>
              </a:spcBef>
              <a:spcAft>
                <a:spcPts val="0"/>
              </a:spcAft>
              <a:buSzPts val="2200"/>
              <a:buFont typeface="Times New Roman"/>
              <a:buChar char="•"/>
            </a:pPr>
            <a:r>
              <a:rPr lang="en-IN" sz="2200">
                <a:latin typeface="Times New Roman"/>
                <a:ea typeface="Times New Roman"/>
                <a:cs typeface="Times New Roman"/>
                <a:sym typeface="Times New Roman"/>
              </a:rPr>
              <a:t>Electrical Load Forecasting Using LSTM Algorithms by Mobarak Abumohsen  , Amani Yousef Owda, and Majdi Owda (2023) used the deep learning LSTM algorithm to forecast the electrical load based on the readings taken from SCADA program in electricity company of tubas area of palestine.And the model shows the better accuracy with reduced error percentage in comparison with the other traditional models.</a:t>
            </a:r>
            <a:endParaRPr sz="2200">
              <a:latin typeface="Times New Roman"/>
              <a:ea typeface="Times New Roman"/>
              <a:cs typeface="Times New Roman"/>
              <a:sym typeface="Times New Roman"/>
            </a:endParaRPr>
          </a:p>
        </p:txBody>
      </p:sp>
      <p:pic>
        <p:nvPicPr>
          <p:cNvPr id="123" name="Google Shape;123;p18"/>
          <p:cNvPicPr preferRelativeResize="0"/>
          <p:nvPr/>
        </p:nvPicPr>
        <p:blipFill rotWithShape="1">
          <a:blip r:embed="rId3">
            <a:alphaModFix/>
          </a:blip>
          <a:srcRect b="0" l="0" r="0" t="0"/>
          <a:stretch/>
        </p:blipFill>
        <p:spPr>
          <a:xfrm>
            <a:off x="10789773" y="194547"/>
            <a:ext cx="1129512" cy="11295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939600" y="3874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GAP IDENTIFIED</a:t>
            </a:r>
            <a:endParaRPr b="1" sz="4000">
              <a:latin typeface="Times New Roman"/>
              <a:ea typeface="Times New Roman"/>
              <a:cs typeface="Times New Roman"/>
              <a:sym typeface="Times New Roman"/>
            </a:endParaRPr>
          </a:p>
        </p:txBody>
      </p:sp>
      <p:sp>
        <p:nvSpPr>
          <p:cNvPr id="129" name="Google Shape;129;p19"/>
          <p:cNvSpPr txBox="1"/>
          <p:nvPr>
            <p:ph idx="1" type="body"/>
          </p:nvPr>
        </p:nvSpPr>
        <p:spPr>
          <a:xfrm>
            <a:off x="736800" y="1190450"/>
            <a:ext cx="10718400" cy="56046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101600" lvl="0" marL="228600" rtl="0" algn="l">
              <a:lnSpc>
                <a:spcPct val="150000"/>
              </a:lnSpc>
              <a:spcBef>
                <a:spcPts val="0"/>
              </a:spcBef>
              <a:spcAft>
                <a:spcPts val="0"/>
              </a:spcAft>
              <a:buClr>
                <a:schemeClr val="dk1"/>
              </a:buClr>
              <a:buSzPts val="2000"/>
              <a:buNone/>
            </a:pPr>
            <a:r>
              <a:t/>
            </a:r>
            <a:endParaRPr b="0" i="0" sz="2000" u="none" cap="none" strike="noStrike">
              <a:solidFill>
                <a:srgbClr val="000000"/>
              </a:solidFill>
              <a:latin typeface="Times New Roman"/>
              <a:ea typeface="Times New Roman"/>
              <a:cs typeface="Times New Roman"/>
              <a:sym typeface="Times New Roman"/>
            </a:endParaRPr>
          </a:p>
          <a:p>
            <a:pPr indent="-241300" lvl="0" marL="228600" rtl="0" algn="l">
              <a:lnSpc>
                <a:spcPct val="150000"/>
              </a:lnSpc>
              <a:spcBef>
                <a:spcPts val="100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Integrating into LSTM models could enhance accuracy in real-world applications. Addressing these gaps is essential for advancing LSTM-based load forecasting and ensuring its reliability and relevance in diverse energy management scenarios.</a:t>
            </a:r>
            <a:endParaRPr sz="2200">
              <a:latin typeface="Times New Roman"/>
              <a:ea typeface="Times New Roman"/>
              <a:cs typeface="Times New Roman"/>
              <a:sym typeface="Times New Roman"/>
            </a:endParaRPr>
          </a:p>
          <a:p>
            <a:pPr indent="-241300" lvl="0" marL="228600" rtl="0" algn="l">
              <a:lnSpc>
                <a:spcPct val="150000"/>
              </a:lnSpc>
              <a:spcBef>
                <a:spcPts val="1000"/>
              </a:spcBef>
              <a:spcAft>
                <a:spcPts val="0"/>
              </a:spcAft>
              <a:buClr>
                <a:srgbClr val="000000"/>
              </a:buClr>
              <a:buSzPts val="2200"/>
              <a:buFont typeface="Times New Roman"/>
              <a:buChar char="•"/>
            </a:pPr>
            <a:r>
              <a:rPr i="0" lang="en-IN" sz="2200" u="none" cap="none" strike="noStrike">
                <a:solidFill>
                  <a:srgbClr val="000000"/>
                </a:solidFill>
                <a:latin typeface="Times New Roman"/>
                <a:ea typeface="Times New Roman"/>
                <a:cs typeface="Times New Roman"/>
                <a:sym typeface="Times New Roman"/>
              </a:rPr>
              <a:t>Non-stationarity of load data: Load data is constantly changing due to factors such as population growth, technological advancements, and changes in consumer behavior. This makes it difficult to develop load forecasting models that are accurate over time.</a:t>
            </a:r>
            <a:endParaRPr i="0" sz="2200" u="none" cap="none" strike="noStrike">
              <a:solidFill>
                <a:srgbClr val="000000"/>
              </a:solidFill>
              <a:latin typeface="Times New Roman"/>
              <a:ea typeface="Times New Roman"/>
              <a:cs typeface="Times New Roman"/>
              <a:sym typeface="Times New Roman"/>
            </a:endParaRPr>
          </a:p>
          <a:p>
            <a:pPr indent="-254000" lvl="0" marL="228600" rtl="0" algn="l">
              <a:lnSpc>
                <a:spcPct val="175000"/>
              </a:lnSpc>
              <a:spcBef>
                <a:spcPts val="0"/>
              </a:spcBef>
              <a:spcAft>
                <a:spcPts val="0"/>
              </a:spcAft>
              <a:buClr>
                <a:srgbClr val="000000"/>
              </a:buClr>
              <a:buSzPts val="2200"/>
              <a:buFont typeface="Times New Roman"/>
              <a:buChar char="•"/>
            </a:pPr>
            <a:r>
              <a:rPr lang="en-IN" sz="2200">
                <a:latin typeface="Times New Roman"/>
                <a:ea typeface="Times New Roman"/>
                <a:cs typeface="Times New Roman"/>
                <a:sym typeface="Times New Roman"/>
              </a:rPr>
              <a:t>The scarcity of studies on medium-term forecasting is a gap in the literature. Our project aims to fill this void through thorough exploration and analysis.</a:t>
            </a:r>
            <a:endParaRPr sz="2200">
              <a:latin typeface="Times New Roman"/>
              <a:ea typeface="Times New Roman"/>
              <a:cs typeface="Times New Roman"/>
              <a:sym typeface="Times New Roman"/>
            </a:endParaRPr>
          </a:p>
          <a:p>
            <a:pPr indent="0" lvl="0" marL="228600" rtl="0" algn="l">
              <a:lnSpc>
                <a:spcPct val="175000"/>
              </a:lnSpc>
              <a:spcBef>
                <a:spcPts val="0"/>
              </a:spcBef>
              <a:spcAft>
                <a:spcPts val="0"/>
              </a:spcAft>
              <a:buNone/>
            </a:pPr>
            <a:r>
              <a:t/>
            </a:r>
            <a:endParaRPr sz="2000">
              <a:latin typeface="Times New Roman"/>
              <a:ea typeface="Times New Roman"/>
              <a:cs typeface="Times New Roman"/>
              <a:sym typeface="Times New Roman"/>
            </a:endParaRPr>
          </a:p>
        </p:txBody>
      </p:sp>
      <p:pic>
        <p:nvPicPr>
          <p:cNvPr id="130" name="Google Shape;130;p19"/>
          <p:cNvPicPr preferRelativeResize="0"/>
          <p:nvPr/>
        </p:nvPicPr>
        <p:blipFill rotWithShape="1">
          <a:blip r:embed="rId3">
            <a:alphaModFix/>
          </a:blip>
          <a:srcRect b="0" l="0" r="0" t="0"/>
          <a:stretch/>
        </p:blipFill>
        <p:spPr>
          <a:xfrm>
            <a:off x="10745638" y="146650"/>
            <a:ext cx="1043795" cy="10437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1083925"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sz="4000">
                <a:latin typeface="Times New Roman"/>
                <a:ea typeface="Times New Roman"/>
                <a:cs typeface="Times New Roman"/>
                <a:sym typeface="Times New Roman"/>
              </a:rPr>
              <a:t>OBJECTIVE</a:t>
            </a:r>
            <a:endParaRPr b="1" sz="4000">
              <a:latin typeface="Times New Roman"/>
              <a:ea typeface="Times New Roman"/>
              <a:cs typeface="Times New Roman"/>
              <a:sym typeface="Times New Roman"/>
            </a:endParaRPr>
          </a:p>
        </p:txBody>
      </p:sp>
      <p:sp>
        <p:nvSpPr>
          <p:cNvPr id="136" name="Google Shape;136;p20"/>
          <p:cNvSpPr txBox="1"/>
          <p:nvPr>
            <p:ph idx="1" type="body"/>
          </p:nvPr>
        </p:nvSpPr>
        <p:spPr>
          <a:xfrm>
            <a:off x="838200" y="1825625"/>
            <a:ext cx="11478000" cy="4935600"/>
          </a:xfrm>
          <a:prstGeom prst="rect">
            <a:avLst/>
          </a:prstGeom>
          <a:noFill/>
          <a:ln>
            <a:noFill/>
          </a:ln>
        </p:spPr>
        <p:txBody>
          <a:bodyPr anchorCtr="0" anchor="t" bIns="45700" lIns="91425" spcFirstLastPara="1" rIns="91425" wrap="square" tIns="45700">
            <a:noAutofit/>
          </a:bodyPr>
          <a:lstStyle/>
          <a:p>
            <a:pPr indent="-241300" lvl="0" marL="228600" rtl="0" algn="l">
              <a:lnSpc>
                <a:spcPct val="150000"/>
              </a:lnSpc>
              <a:spcBef>
                <a:spcPts val="0"/>
              </a:spcBef>
              <a:spcAft>
                <a:spcPts val="0"/>
              </a:spcAft>
              <a:buClr>
                <a:srgbClr val="000000"/>
              </a:buClr>
              <a:buSzPts val="2200"/>
              <a:buChar char="•"/>
            </a:pPr>
            <a:r>
              <a:rPr b="0" i="0" lang="en-IN" sz="2200" u="none" cap="none" strike="noStrike">
                <a:solidFill>
                  <a:srgbClr val="000000"/>
                </a:solidFill>
                <a:latin typeface="Times New Roman"/>
                <a:ea typeface="Times New Roman"/>
                <a:cs typeface="Times New Roman"/>
                <a:sym typeface="Times New Roman"/>
              </a:rPr>
              <a:t>The primary objective is to implement a time series forecasting model for electricity load using Long Short-Term Memory (LSTM) neural networks.</a:t>
            </a:r>
            <a:endParaRPr sz="2200"/>
          </a:p>
          <a:p>
            <a:pPr indent="-241300" lvl="0" marL="228600" rtl="0" algn="l">
              <a:lnSpc>
                <a:spcPct val="150000"/>
              </a:lnSpc>
              <a:spcBef>
                <a:spcPts val="0"/>
              </a:spcBef>
              <a:spcAft>
                <a:spcPts val="0"/>
              </a:spcAft>
              <a:buSzPts val="2200"/>
              <a:buFont typeface="Times New Roman"/>
              <a:buChar char="•"/>
            </a:pPr>
            <a:r>
              <a:rPr lang="en-IN" sz="2200">
                <a:solidFill>
                  <a:srgbClr val="374151"/>
                </a:solidFill>
                <a:latin typeface="Times New Roman"/>
                <a:ea typeface="Times New Roman"/>
                <a:cs typeface="Times New Roman"/>
                <a:sym typeface="Times New Roman"/>
              </a:rPr>
              <a:t>The objective involves developing and implementing an efficient forecasting system that can adapt to the dynamic nature of energy consumption patterns.</a:t>
            </a:r>
            <a:endParaRPr sz="2200">
              <a:latin typeface="Times New Roman"/>
              <a:ea typeface="Times New Roman"/>
              <a:cs typeface="Times New Roman"/>
              <a:sym typeface="Times New Roman"/>
            </a:endParaRPr>
          </a:p>
          <a:p>
            <a:pPr indent="-241300" lvl="0" marL="228600" rtl="0" algn="l">
              <a:lnSpc>
                <a:spcPct val="150000"/>
              </a:lnSpc>
              <a:spcBef>
                <a:spcPts val="1000"/>
              </a:spcBef>
              <a:spcAft>
                <a:spcPts val="0"/>
              </a:spcAft>
              <a:buClr>
                <a:srgbClr val="000000"/>
              </a:buClr>
              <a:buSzPts val="2200"/>
              <a:buChar char="•"/>
            </a:pPr>
            <a:r>
              <a:rPr b="1" i="0" lang="en-IN" sz="2200" u="none" cap="none" strike="noStrike">
                <a:solidFill>
                  <a:srgbClr val="000000"/>
                </a:solidFill>
                <a:latin typeface="Times New Roman"/>
                <a:ea typeface="Times New Roman"/>
                <a:cs typeface="Times New Roman"/>
                <a:sym typeface="Times New Roman"/>
              </a:rPr>
              <a:t>Improved accuracy: </a:t>
            </a:r>
            <a:r>
              <a:rPr b="0" i="0" lang="en-IN" sz="2200" u="none" cap="none" strike="noStrike">
                <a:solidFill>
                  <a:srgbClr val="000000"/>
                </a:solidFill>
                <a:latin typeface="Times New Roman"/>
                <a:ea typeface="Times New Roman"/>
                <a:cs typeface="Times New Roman"/>
                <a:sym typeface="Times New Roman"/>
              </a:rPr>
              <a:t>LSTM networks have been shown to outperform traditional load forecasting methods in terms of accuracy, particularly for short-term forecasts.</a:t>
            </a:r>
            <a:endParaRPr sz="2200"/>
          </a:p>
          <a:p>
            <a:pPr indent="-241300" lvl="0" marL="228600" rtl="0" algn="l">
              <a:lnSpc>
                <a:spcPct val="150000"/>
              </a:lnSpc>
              <a:spcBef>
                <a:spcPts val="1000"/>
              </a:spcBef>
              <a:spcAft>
                <a:spcPts val="0"/>
              </a:spcAft>
              <a:buClr>
                <a:srgbClr val="000000"/>
              </a:buClr>
              <a:buSzPts val="2200"/>
              <a:buChar char="•"/>
            </a:pPr>
            <a:r>
              <a:rPr b="1" i="0" lang="en-IN" sz="2200" u="none" cap="none" strike="noStrike">
                <a:solidFill>
                  <a:srgbClr val="000000"/>
                </a:solidFill>
                <a:latin typeface="Times New Roman"/>
                <a:ea typeface="Times New Roman"/>
                <a:cs typeface="Times New Roman"/>
                <a:sym typeface="Times New Roman"/>
              </a:rPr>
              <a:t>Increased adaptability: </a:t>
            </a:r>
            <a:r>
              <a:rPr b="0" i="0" lang="en-IN" sz="2200" u="none" cap="none" strike="noStrike">
                <a:solidFill>
                  <a:srgbClr val="000000"/>
                </a:solidFill>
                <a:latin typeface="Times New Roman"/>
                <a:ea typeface="Times New Roman"/>
                <a:cs typeface="Times New Roman"/>
                <a:sym typeface="Times New Roman"/>
              </a:rPr>
              <a:t>LSTM networks are more adaptable to changing conditions, such as extreme weather events or changes in consumer behavior.</a:t>
            </a:r>
            <a:endParaRPr sz="2200"/>
          </a:p>
          <a:p>
            <a:pPr indent="-101600" lvl="0" marL="228600" rtl="0" algn="l">
              <a:lnSpc>
                <a:spcPct val="150000"/>
              </a:lnSpc>
              <a:spcBef>
                <a:spcPts val="1000"/>
              </a:spcBef>
              <a:spcAft>
                <a:spcPts val="0"/>
              </a:spcAft>
              <a:buClr>
                <a:schemeClr val="dk1"/>
              </a:buClr>
              <a:buSzPts val="2000"/>
              <a:buNone/>
            </a:pPr>
            <a:r>
              <a:t/>
            </a:r>
            <a:endParaRPr b="0" i="0" sz="2200" u="none" cap="none" strike="noStrike">
              <a:solidFill>
                <a:srgbClr val="000000"/>
              </a:solidFill>
              <a:latin typeface="Cambria"/>
              <a:ea typeface="Cambria"/>
              <a:cs typeface="Cambria"/>
              <a:sym typeface="Cambria"/>
            </a:endParaRPr>
          </a:p>
          <a:p>
            <a:pPr indent="-50800" lvl="0" marL="228600" rtl="0" algn="l">
              <a:lnSpc>
                <a:spcPct val="90000"/>
              </a:lnSpc>
              <a:spcBef>
                <a:spcPts val="1000"/>
              </a:spcBef>
              <a:spcAft>
                <a:spcPts val="0"/>
              </a:spcAft>
              <a:buClr>
                <a:schemeClr val="dk1"/>
              </a:buClr>
              <a:buSzPts val="2800"/>
              <a:buNone/>
            </a:pPr>
            <a:r>
              <a:t/>
            </a:r>
            <a:endParaRPr sz="2200"/>
          </a:p>
        </p:txBody>
      </p:sp>
      <p:pic>
        <p:nvPicPr>
          <p:cNvPr id="137" name="Google Shape;137;p20"/>
          <p:cNvPicPr preferRelativeResize="0"/>
          <p:nvPr/>
        </p:nvPicPr>
        <p:blipFill rotWithShape="1">
          <a:blip r:embed="rId3">
            <a:alphaModFix/>
          </a:blip>
          <a:srcRect b="0" l="0" r="0" t="0"/>
          <a:stretch/>
        </p:blipFill>
        <p:spPr>
          <a:xfrm>
            <a:off x="10870721" y="107381"/>
            <a:ext cx="1005428" cy="10054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1"/>
          <p:cNvSpPr txBox="1"/>
          <p:nvPr>
            <p:ph type="title"/>
          </p:nvPr>
        </p:nvSpPr>
        <p:spPr>
          <a:xfrm>
            <a:off x="838200" y="-562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IN" sz="3800">
                <a:latin typeface="Times New Roman"/>
                <a:ea typeface="Times New Roman"/>
                <a:cs typeface="Times New Roman"/>
                <a:sym typeface="Times New Roman"/>
              </a:rPr>
              <a:t>BLOCK DIAGRAM</a:t>
            </a:r>
            <a:endParaRPr sz="4200"/>
          </a:p>
        </p:txBody>
      </p:sp>
      <p:pic>
        <p:nvPicPr>
          <p:cNvPr id="143" name="Google Shape;143;p21"/>
          <p:cNvPicPr preferRelativeResize="0"/>
          <p:nvPr>
            <p:ph idx="1" type="body"/>
          </p:nvPr>
        </p:nvPicPr>
        <p:blipFill rotWithShape="1">
          <a:blip r:embed="rId3">
            <a:alphaModFix/>
          </a:blip>
          <a:srcRect b="0" l="0" r="0" t="0"/>
          <a:stretch/>
        </p:blipFill>
        <p:spPr>
          <a:xfrm>
            <a:off x="10890474" y="126221"/>
            <a:ext cx="960707" cy="960707"/>
          </a:xfrm>
          <a:prstGeom prst="rect">
            <a:avLst/>
          </a:prstGeom>
          <a:noFill/>
          <a:ln>
            <a:noFill/>
          </a:ln>
        </p:spPr>
      </p:pic>
      <p:sp>
        <p:nvSpPr>
          <p:cNvPr id="144" name="Google Shape;144;p21"/>
          <p:cNvSpPr/>
          <p:nvPr/>
        </p:nvSpPr>
        <p:spPr>
          <a:xfrm>
            <a:off x="1224574" y="1385757"/>
            <a:ext cx="1362900" cy="1966800"/>
          </a:xfrm>
          <a:prstGeom prst="can">
            <a:avLst>
              <a:gd fmla="val 25000" name="adj"/>
            </a:avLst>
          </a:prstGeom>
          <a:solidFill>
            <a:srgbClr val="D8D8D8"/>
          </a:solidFill>
          <a:ln cap="flat" cmpd="sng" w="762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b="1" lang="en-IN" sz="2100">
                <a:solidFill>
                  <a:schemeClr val="dk1"/>
                </a:solidFill>
                <a:latin typeface="Times New Roman"/>
                <a:ea typeface="Times New Roman"/>
                <a:cs typeface="Times New Roman"/>
                <a:sym typeface="Times New Roman"/>
              </a:rPr>
              <a:t>Data Pre</a:t>
            </a:r>
            <a:endParaRPr b="1" sz="21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Processing</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700">
              <a:solidFill>
                <a:schemeClr val="dk1"/>
              </a:solidFill>
              <a:latin typeface="Calibri"/>
              <a:ea typeface="Calibri"/>
              <a:cs typeface="Calibri"/>
              <a:sym typeface="Calibri"/>
            </a:endParaRPr>
          </a:p>
        </p:txBody>
      </p:sp>
      <p:cxnSp>
        <p:nvCxnSpPr>
          <p:cNvPr id="145" name="Google Shape;145;p21"/>
          <p:cNvCxnSpPr/>
          <p:nvPr/>
        </p:nvCxnSpPr>
        <p:spPr>
          <a:xfrm>
            <a:off x="2587471" y="2146652"/>
            <a:ext cx="1641300" cy="4800"/>
          </a:xfrm>
          <a:prstGeom prst="straightConnector1">
            <a:avLst/>
          </a:prstGeom>
          <a:noFill/>
          <a:ln cap="flat" cmpd="sng" w="9525">
            <a:solidFill>
              <a:schemeClr val="dk1"/>
            </a:solidFill>
            <a:prstDash val="dot"/>
            <a:miter lim="800000"/>
            <a:headEnd len="sm" w="sm" type="none"/>
            <a:tailEnd len="med" w="med" type="triangle"/>
          </a:ln>
        </p:spPr>
      </p:cxnSp>
      <p:sp>
        <p:nvSpPr>
          <p:cNvPr id="146" name="Google Shape;146;p21"/>
          <p:cNvSpPr/>
          <p:nvPr/>
        </p:nvSpPr>
        <p:spPr>
          <a:xfrm>
            <a:off x="4376532" y="1532262"/>
            <a:ext cx="2087700" cy="1233600"/>
          </a:xfrm>
          <a:prstGeom prst="roundRect">
            <a:avLst>
              <a:gd fmla="val 16667" name="adj"/>
            </a:avLst>
          </a:prstGeom>
          <a:solidFill>
            <a:srgbClr val="D8D8D8"/>
          </a:solidFill>
          <a:ln cap="flat" cmpd="sng" w="76200">
            <a:solidFill>
              <a:srgbClr val="F4CCCC"/>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IN" sz="2100">
                <a:solidFill>
                  <a:schemeClr val="dk1"/>
                </a:solidFill>
                <a:latin typeface="Times New Roman"/>
                <a:ea typeface="Times New Roman"/>
                <a:cs typeface="Times New Roman"/>
                <a:sym typeface="Times New Roman"/>
              </a:rPr>
              <a:t>Normalizing  the data</a:t>
            </a:r>
            <a:r>
              <a:rPr lang="en-IN" sz="2100">
                <a:solidFill>
                  <a:schemeClr val="dk1"/>
                </a:solidFill>
                <a:latin typeface="Times New Roman"/>
                <a:ea typeface="Times New Roman"/>
                <a:cs typeface="Times New Roman"/>
                <a:sym typeface="Times New Roman"/>
              </a:rPr>
              <a:t>   </a:t>
            </a:r>
            <a:endParaRPr/>
          </a:p>
        </p:txBody>
      </p:sp>
      <p:cxnSp>
        <p:nvCxnSpPr>
          <p:cNvPr id="147" name="Google Shape;147;p21"/>
          <p:cNvCxnSpPr/>
          <p:nvPr/>
        </p:nvCxnSpPr>
        <p:spPr>
          <a:xfrm>
            <a:off x="6464226" y="2149049"/>
            <a:ext cx="1763400" cy="0"/>
          </a:xfrm>
          <a:prstGeom prst="straightConnector1">
            <a:avLst/>
          </a:prstGeom>
          <a:noFill/>
          <a:ln cap="flat" cmpd="sng" w="9525">
            <a:solidFill>
              <a:schemeClr val="dk1"/>
            </a:solidFill>
            <a:prstDash val="solid"/>
            <a:miter lim="800000"/>
            <a:headEnd len="sm" w="sm" type="none"/>
            <a:tailEnd len="med" w="med" type="triangle"/>
          </a:ln>
        </p:spPr>
      </p:cxnSp>
      <p:sp>
        <p:nvSpPr>
          <p:cNvPr id="148" name="Google Shape;148;p21"/>
          <p:cNvSpPr/>
          <p:nvPr/>
        </p:nvSpPr>
        <p:spPr>
          <a:xfrm>
            <a:off x="8344859" y="1372675"/>
            <a:ext cx="1763400" cy="1552800"/>
          </a:xfrm>
          <a:prstGeom prst="roundRect">
            <a:avLst>
              <a:gd fmla="val 16667" name="adj"/>
            </a:avLst>
          </a:prstGeom>
          <a:solidFill>
            <a:srgbClr val="D8D8D8"/>
          </a:solidFill>
          <a:ln cap="flat" cmpd="sng" w="76200">
            <a:solidFill>
              <a:srgbClr val="F4CCCC"/>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Splitting the data for testing and training</a:t>
            </a:r>
            <a:endParaRPr sz="21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400">
              <a:solidFill>
                <a:schemeClr val="dk1"/>
              </a:solidFill>
              <a:latin typeface="Calibri"/>
              <a:ea typeface="Calibri"/>
              <a:cs typeface="Calibri"/>
              <a:sym typeface="Calibri"/>
            </a:endParaRPr>
          </a:p>
        </p:txBody>
      </p:sp>
      <p:cxnSp>
        <p:nvCxnSpPr>
          <p:cNvPr id="149" name="Google Shape;149;p21"/>
          <p:cNvCxnSpPr/>
          <p:nvPr/>
        </p:nvCxnSpPr>
        <p:spPr>
          <a:xfrm>
            <a:off x="9226559" y="2925468"/>
            <a:ext cx="0" cy="759000"/>
          </a:xfrm>
          <a:prstGeom prst="straightConnector1">
            <a:avLst/>
          </a:prstGeom>
          <a:noFill/>
          <a:ln cap="flat" cmpd="sng" w="9525">
            <a:solidFill>
              <a:schemeClr val="dk1"/>
            </a:solidFill>
            <a:prstDash val="solid"/>
            <a:miter lim="800000"/>
            <a:headEnd len="sm" w="sm" type="none"/>
            <a:tailEnd len="med" w="med" type="triangle"/>
          </a:ln>
        </p:spPr>
      </p:cxnSp>
      <p:sp>
        <p:nvSpPr>
          <p:cNvPr id="150" name="Google Shape;150;p21"/>
          <p:cNvSpPr/>
          <p:nvPr/>
        </p:nvSpPr>
        <p:spPr>
          <a:xfrm>
            <a:off x="8344859" y="3684486"/>
            <a:ext cx="2001300" cy="1325700"/>
          </a:xfrm>
          <a:prstGeom prst="roundRect">
            <a:avLst>
              <a:gd fmla="val 16667" name="adj"/>
            </a:avLst>
          </a:prstGeom>
          <a:solidFill>
            <a:srgbClr val="D8D8D8"/>
          </a:solidFill>
          <a:ln cap="flat" cmpd="sng" w="76200">
            <a:solidFill>
              <a:srgbClr val="F4CCCC"/>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Created 7 days input and output sequence</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1" name="Google Shape;151;p21"/>
          <p:cNvCxnSpPr>
            <a:stCxn id="150" idx="1"/>
            <a:endCxn id="152" idx="3"/>
          </p:cNvCxnSpPr>
          <p:nvPr/>
        </p:nvCxnSpPr>
        <p:spPr>
          <a:xfrm flipH="1">
            <a:off x="6546959" y="4347336"/>
            <a:ext cx="1797900" cy="6900"/>
          </a:xfrm>
          <a:prstGeom prst="straightConnector1">
            <a:avLst/>
          </a:prstGeom>
          <a:noFill/>
          <a:ln cap="flat" cmpd="sng" w="9525">
            <a:solidFill>
              <a:schemeClr val="dk1"/>
            </a:solidFill>
            <a:prstDash val="solid"/>
            <a:miter lim="800000"/>
            <a:headEnd len="sm" w="sm" type="none"/>
            <a:tailEnd len="med" w="med" type="triangle"/>
          </a:ln>
        </p:spPr>
      </p:cxnSp>
      <p:sp>
        <p:nvSpPr>
          <p:cNvPr id="152" name="Google Shape;152;p21"/>
          <p:cNvSpPr/>
          <p:nvPr/>
        </p:nvSpPr>
        <p:spPr>
          <a:xfrm>
            <a:off x="3303807" y="3789129"/>
            <a:ext cx="3243300" cy="1130100"/>
          </a:xfrm>
          <a:prstGeom prst="rect">
            <a:avLst/>
          </a:prstGeom>
          <a:solidFill>
            <a:srgbClr val="D8D8D8"/>
          </a:solidFill>
          <a:ln cap="flat" cmpd="sng" w="76200">
            <a:solidFill>
              <a:srgbClr val="F4CCCC"/>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b="1" lang="en-IN" sz="2000">
                <a:latin typeface="Times New Roman"/>
                <a:ea typeface="Times New Roman"/>
                <a:cs typeface="Times New Roman"/>
                <a:sym typeface="Times New Roman"/>
              </a:rPr>
              <a:t>Splitting the previous t</a:t>
            </a:r>
            <a:r>
              <a:rPr b="1" lang="en-IN" sz="2000">
                <a:latin typeface="Times New Roman"/>
                <a:ea typeface="Times New Roman"/>
                <a:cs typeface="Times New Roman"/>
                <a:sym typeface="Times New Roman"/>
              </a:rPr>
              <a:t>raining</a:t>
            </a:r>
            <a:r>
              <a:rPr b="1" lang="en-IN" sz="2000">
                <a:latin typeface="Times New Roman"/>
                <a:ea typeface="Times New Roman"/>
                <a:cs typeface="Times New Roman"/>
                <a:sym typeface="Times New Roman"/>
              </a:rPr>
              <a:t> set into a new training set and a validation set</a:t>
            </a:r>
            <a:endParaRPr b="1" sz="2000">
              <a:latin typeface="Times New Roman"/>
              <a:ea typeface="Times New Roman"/>
              <a:cs typeface="Times New Roman"/>
              <a:sym typeface="Times New Roman"/>
            </a:endParaRPr>
          </a:p>
        </p:txBody>
      </p:sp>
      <p:sp>
        <p:nvSpPr>
          <p:cNvPr id="153" name="Google Shape;153;p21"/>
          <p:cNvSpPr/>
          <p:nvPr/>
        </p:nvSpPr>
        <p:spPr>
          <a:xfrm>
            <a:off x="908600" y="3684475"/>
            <a:ext cx="1609800" cy="1609800"/>
          </a:xfrm>
          <a:prstGeom prst="roundRect">
            <a:avLst>
              <a:gd fmla="val 16667" name="adj"/>
            </a:avLst>
          </a:prstGeom>
          <a:solidFill>
            <a:schemeClr val="lt2"/>
          </a:solidFill>
          <a:ln cap="flat" cmpd="sng" w="7620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 </a:t>
            </a:r>
            <a:r>
              <a:rPr b="1" lang="en-IN" sz="2400">
                <a:solidFill>
                  <a:schemeClr val="dk1"/>
                </a:solidFill>
                <a:latin typeface="Times New Roman"/>
                <a:ea typeface="Times New Roman"/>
                <a:cs typeface="Times New Roman"/>
                <a:sym typeface="Times New Roman"/>
              </a:rPr>
              <a:t>LSTM   </a:t>
            </a:r>
            <a:endParaRPr b="1"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 Model</a:t>
            </a:r>
            <a:endParaRPr b="1" sz="2700">
              <a:solidFill>
                <a:schemeClr val="dk1"/>
              </a:solidFill>
              <a:highlight>
                <a:srgbClr val="FFFFFF"/>
              </a:highlight>
            </a:endParaRPr>
          </a:p>
          <a:p>
            <a:pPr indent="0" lvl="0" marL="0" rtl="0" algn="l">
              <a:lnSpc>
                <a:spcPct val="90000"/>
              </a:lnSpc>
              <a:spcBef>
                <a:spcPts val="100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p:txBody>
      </p:sp>
      <p:sp>
        <p:nvSpPr>
          <p:cNvPr id="154" name="Google Shape;154;p21"/>
          <p:cNvSpPr/>
          <p:nvPr/>
        </p:nvSpPr>
        <p:spPr>
          <a:xfrm>
            <a:off x="4376525" y="5302675"/>
            <a:ext cx="3067500" cy="1233600"/>
          </a:xfrm>
          <a:prstGeom prst="roundRect">
            <a:avLst>
              <a:gd fmla="val 16667" name="adj"/>
            </a:avLst>
          </a:prstGeom>
          <a:solidFill>
            <a:schemeClr val="lt2"/>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IN" sz="1900">
                <a:solidFill>
                  <a:schemeClr val="dk1"/>
                </a:solidFill>
                <a:latin typeface="Times New Roman"/>
                <a:ea typeface="Times New Roman"/>
                <a:cs typeface="Times New Roman"/>
                <a:sym typeface="Times New Roman"/>
              </a:rPr>
              <a:t>LSTM Model </a:t>
            </a:r>
            <a:r>
              <a:rPr b="1" lang="en-IN" sz="1900">
                <a:solidFill>
                  <a:schemeClr val="dk1"/>
                </a:solidFill>
                <a:latin typeface="Times New Roman"/>
                <a:ea typeface="Times New Roman"/>
                <a:cs typeface="Times New Roman"/>
                <a:sym typeface="Times New Roman"/>
              </a:rPr>
              <a:t>evaluation</a:t>
            </a:r>
            <a:r>
              <a:rPr b="1" lang="en-IN" sz="1900">
                <a:solidFill>
                  <a:schemeClr val="dk1"/>
                </a:solidFill>
                <a:latin typeface="Times New Roman"/>
                <a:ea typeface="Times New Roman"/>
                <a:cs typeface="Times New Roman"/>
                <a:sym typeface="Times New Roman"/>
              </a:rPr>
              <a:t> on training and validation set</a:t>
            </a:r>
            <a:endParaRPr b="1" sz="1900">
              <a:solidFill>
                <a:schemeClr val="dk1"/>
              </a:solidFill>
              <a:latin typeface="Times New Roman"/>
              <a:ea typeface="Times New Roman"/>
              <a:cs typeface="Times New Roman"/>
              <a:sym typeface="Times New Roman"/>
            </a:endParaRPr>
          </a:p>
        </p:txBody>
      </p:sp>
      <p:cxnSp>
        <p:nvCxnSpPr>
          <p:cNvPr id="155" name="Google Shape;155;p21"/>
          <p:cNvCxnSpPr>
            <a:stCxn id="152" idx="1"/>
          </p:cNvCxnSpPr>
          <p:nvPr/>
        </p:nvCxnSpPr>
        <p:spPr>
          <a:xfrm flipH="1">
            <a:off x="2518407" y="4354179"/>
            <a:ext cx="785400" cy="156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1"/>
          <p:cNvCxnSpPr/>
          <p:nvPr/>
        </p:nvCxnSpPr>
        <p:spPr>
          <a:xfrm>
            <a:off x="1780725" y="5294275"/>
            <a:ext cx="16800" cy="6708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21"/>
          <p:cNvCxnSpPr>
            <a:endCxn id="154" idx="1"/>
          </p:cNvCxnSpPr>
          <p:nvPr/>
        </p:nvCxnSpPr>
        <p:spPr>
          <a:xfrm flipH="1" rot="10800000">
            <a:off x="1814225" y="5919475"/>
            <a:ext cx="2562300" cy="2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