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70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6924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94609" autoAdjust="0"/>
  </p:normalViewPr>
  <p:slideViewPr>
    <p:cSldViewPr>
      <p:cViewPr varScale="1">
        <p:scale>
          <a:sx n="116" d="100"/>
          <a:sy n="116" d="100"/>
        </p:scale>
        <p:origin x="-13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ADA2F-E0A4-4180-AF8E-EA371978DE63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CBF2E-5754-4435-8474-711CD92E5B6C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55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Position au lieu de vitesse (Euler)</a:t>
            </a:r>
            <a:r>
              <a:rPr lang="fr-FR" baseline="0" dirty="0" smtClean="0"/>
              <a:t> : Plus de stabilité, plus simple. </a:t>
            </a:r>
            <a:r>
              <a:rPr lang="fr-FR" baseline="0" dirty="0" err="1" smtClean="0"/>
              <a:t>PrevDT</a:t>
            </a:r>
            <a:r>
              <a:rPr lang="fr-FR" baseline="0" dirty="0" smtClean="0"/>
              <a:t> DT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Plusieurs itérations.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 petite profondeur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Polygones</a:t>
            </a:r>
            <a:r>
              <a:rPr lang="fr-FR" baseline="0" dirty="0" smtClean="0"/>
              <a:t> fixes non mis à jour, Polygones de taille quelconque…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Lvled</a:t>
            </a:r>
            <a:r>
              <a:rPr lang="fr-FR" smtClean="0"/>
              <a:t> indépendant de SFML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6F22-864A-49A7-90AD-C96A70746004}" type="datetimeFigureOut">
              <a:rPr lang="fr-FR" smtClean="0"/>
              <a:pPr/>
              <a:t>07/06/12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01F6-B5CA-4F5D-B0C5-CF8918CF2C1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Jump’n’Run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LIF7 2012</a:t>
            </a:r>
          </a:p>
          <a:p>
            <a:r>
              <a:rPr lang="fr-FR" dirty="0" smtClean="0"/>
              <a:t>Eduardo San Martin </a:t>
            </a:r>
            <a:r>
              <a:rPr lang="fr-FR" dirty="0" err="1" smtClean="0"/>
              <a:t>Morote</a:t>
            </a:r>
            <a:endParaRPr lang="fr-FR" dirty="0" smtClean="0"/>
          </a:p>
          <a:p>
            <a:r>
              <a:rPr lang="fr-FR" dirty="0" smtClean="0"/>
              <a:t>Yoann Maret-</a:t>
            </a:r>
            <a:r>
              <a:rPr lang="fr-FR" dirty="0" err="1" smtClean="0"/>
              <a:t>Verdant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World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Contient tout les objets physiques, permet l’itération et les opérations globales.</a:t>
            </a:r>
          </a:p>
          <a:p>
            <a:pPr>
              <a:buNone/>
            </a:pPr>
            <a:r>
              <a:rPr lang="fr-FR" dirty="0" smtClean="0"/>
              <a:t>Impose des limites au </a:t>
            </a:r>
            <a:r>
              <a:rPr lang="fr-FR" dirty="0" err="1" smtClean="0"/>
              <a:t>Vertices</a:t>
            </a:r>
            <a:r>
              <a:rPr lang="fr-FR" dirty="0" smtClean="0"/>
              <a:t> (monde fini), gère les intervalles de temps utilisés par la simulation (Précédent et Courant).</a:t>
            </a:r>
          </a:p>
          <a:p>
            <a:pPr>
              <a:buNone/>
            </a:pPr>
            <a:r>
              <a:rPr lang="fr-FR" dirty="0" err="1" smtClean="0"/>
              <a:t>Grid</a:t>
            </a:r>
            <a:r>
              <a:rPr lang="fr-FR" dirty="0" smtClean="0"/>
              <a:t> : Le monde est subdivisé pour éviter les opérations inutiles, ex : Tests de collision limité aux objets proches.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smtClean="0"/>
              <a:t>Level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F:\jump-n-run\Level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2" y="1071546"/>
            <a:ext cx="9086599" cy="5686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897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Contient les informations d’un niveau de jeu :</a:t>
            </a:r>
          </a:p>
          <a:p>
            <a:pPr>
              <a:buFontTx/>
              <a:buChar char="-"/>
            </a:pPr>
            <a:r>
              <a:rPr lang="fr-FR" dirty="0" smtClean="0"/>
              <a:t>Monde Physique (World)</a:t>
            </a:r>
          </a:p>
          <a:p>
            <a:pPr>
              <a:buFontTx/>
              <a:buChar char="-"/>
            </a:pPr>
            <a:r>
              <a:rPr lang="fr-FR" dirty="0" smtClean="0"/>
              <a:t>Fonction d’affichage (Callback), Textures</a:t>
            </a:r>
          </a:p>
          <a:p>
            <a:pPr>
              <a:buFontTx/>
              <a:buChar char="-"/>
            </a:pPr>
            <a:r>
              <a:rPr lang="fr-FR" dirty="0" smtClean="0"/>
              <a:t>Objets Texturés</a:t>
            </a:r>
          </a:p>
          <a:p>
            <a:pPr>
              <a:buFontTx/>
              <a:buChar char="-"/>
            </a:pPr>
            <a:r>
              <a:rPr lang="fr-FR" dirty="0" smtClean="0"/>
              <a:t>Position de Départ/Fin de niveau, Joueur.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Chargeable depuis un fichier .</a:t>
            </a:r>
            <a:r>
              <a:rPr lang="fr-FR" dirty="0" err="1" smtClean="0"/>
              <a:t>lvl</a:t>
            </a:r>
            <a:r>
              <a:rPr lang="fr-FR" dirty="0" smtClean="0"/>
              <a:t> (Format texte documenté)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LevelEditor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Module d’édition graphique d’une structure </a:t>
            </a:r>
            <a:r>
              <a:rPr lang="fr-FR" dirty="0" err="1" smtClean="0"/>
              <a:t>Level</a:t>
            </a:r>
            <a:r>
              <a:rPr lang="fr-FR" dirty="0" smtClean="0"/>
              <a:t> capable de la sauvegarder au format .</a:t>
            </a:r>
            <a:r>
              <a:rPr lang="fr-FR" dirty="0" err="1" smtClean="0"/>
              <a:t>lvl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Fonctions d’affichage de </a:t>
            </a:r>
            <a:r>
              <a:rPr lang="fr-FR" dirty="0" err="1" smtClean="0"/>
              <a:t>Debug</a:t>
            </a:r>
            <a:r>
              <a:rPr lang="fr-FR" dirty="0" smtClean="0"/>
              <a:t> (Callback)</a:t>
            </a:r>
          </a:p>
          <a:p>
            <a:pPr>
              <a:buFontTx/>
              <a:buChar char="-"/>
            </a:pPr>
            <a:r>
              <a:rPr lang="fr-FR" dirty="0" smtClean="0"/>
              <a:t>Fournis des fonctions d’édition avancées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596" y="37861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LevelEditorApp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596" y="4786322"/>
            <a:ext cx="8229600" cy="1685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5" y="4929198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Gestion de la fenêtre, boucle principale, utilise </a:t>
            </a:r>
            <a:r>
              <a:rPr lang="fr-FR" sz="3200" dirty="0" err="1" smtClean="0"/>
              <a:t>LevelEditor</a:t>
            </a:r>
            <a:r>
              <a:rPr lang="fr-FR" sz="3200" dirty="0" smtClean="0"/>
              <a:t> pour éditer et afficher un niveau.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Librairies Utilisées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SFML : Gestion de la fenêtre, des évènements, des entrées, de l’audio et du réseau (requêtes HTTP).</a:t>
            </a:r>
          </a:p>
          <a:p>
            <a:r>
              <a:rPr lang="fr-FR" dirty="0" err="1" smtClean="0"/>
              <a:t>OpenGL</a:t>
            </a:r>
            <a:r>
              <a:rPr lang="fr-FR" dirty="0" smtClean="0"/>
              <a:t> : Affichage.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err="1" smtClean="0"/>
              <a:t>OpenGL</a:t>
            </a:r>
            <a:r>
              <a:rPr lang="fr-FR" dirty="0" smtClean="0"/>
              <a:t> n’est utilisé que via des callback, la réécriture d’un unique fichier permet l’utilisation d’une autre API d’affichage.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4400" dirty="0" smtClean="0"/>
              <a:t>Diagramme de Gantt</a:t>
            </a:r>
            <a:endParaRPr lang="fr-FR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268760"/>
            <a:ext cx="810577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 descr="F:\jump-n-run\Cor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1071546"/>
            <a:ext cx="8746306" cy="5500726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Module de vecteur de </a:t>
            </a:r>
            <a:r>
              <a:rPr lang="fr-FR" b="1" dirty="0" smtClean="0"/>
              <a:t>ℝ</a:t>
            </a:r>
            <a:r>
              <a:rPr lang="fr-FR" dirty="0" smtClean="0"/>
              <a:t>² utilisé pour représenter toutes les coordonnées et leur appliquer des transformations.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Ré-implémentation de conteneurs de base :</a:t>
            </a:r>
          </a:p>
          <a:p>
            <a:r>
              <a:rPr lang="fr-FR" dirty="0" smtClean="0"/>
              <a:t>Listes doublement chaînées de </a:t>
            </a:r>
            <a:r>
              <a:rPr lang="fr-FR" dirty="0" err="1" smtClean="0"/>
              <a:t>void</a:t>
            </a:r>
            <a:r>
              <a:rPr lang="fr-FR" dirty="0" smtClean="0"/>
              <a:t>*</a:t>
            </a:r>
          </a:p>
          <a:p>
            <a:r>
              <a:rPr lang="fr-FR" dirty="0" smtClean="0"/>
              <a:t>Tableaux dynamiques de </a:t>
            </a:r>
            <a:r>
              <a:rPr lang="fr-FR" dirty="0" err="1" smtClean="0"/>
              <a:t>void</a:t>
            </a:r>
            <a:r>
              <a:rPr lang="fr-FR" dirty="0" smtClean="0"/>
              <a:t>*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mtClean="0"/>
              <a:t>Développé en premier.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F:\jump-n-run\Physic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309" y="1000108"/>
            <a:ext cx="8980691" cy="5857892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1472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Physics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dirty="0" err="1" smtClean="0"/>
              <a:t>Physics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</a:t>
            </a:r>
            <a:r>
              <a:rPr lang="fr-FR" dirty="0" err="1" smtClean="0"/>
              <a:t>mulation</a:t>
            </a:r>
            <a:r>
              <a:rPr lang="fr-FR" dirty="0" smtClean="0"/>
              <a:t> </a:t>
            </a:r>
            <a:r>
              <a:rPr lang="fr-FR" dirty="0" smtClean="0"/>
              <a:t>simple </a:t>
            </a:r>
            <a:r>
              <a:rPr lang="fr-FR" dirty="0" smtClean="0"/>
              <a:t>de particules sous contraintes.</a:t>
            </a:r>
          </a:p>
          <a:p>
            <a:r>
              <a:rPr lang="fr-FR" dirty="0" smtClean="0"/>
              <a:t>Intégration de </a:t>
            </a:r>
            <a:r>
              <a:rPr lang="fr-FR" dirty="0" err="1" smtClean="0"/>
              <a:t>Verlet</a:t>
            </a:r>
            <a:r>
              <a:rPr lang="fr-FR" dirty="0" smtClean="0"/>
              <a:t> (Vertex)</a:t>
            </a:r>
          </a:p>
          <a:p>
            <a:pPr>
              <a:buNone/>
            </a:pPr>
            <a:r>
              <a:rPr lang="fr-FR" dirty="0" smtClean="0"/>
              <a:t>   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dirty="0" smtClean="0"/>
              <a:t> =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-1 </a:t>
            </a:r>
            <a:r>
              <a:rPr lang="fr-FR" sz="3600" dirty="0" smtClean="0"/>
              <a:t>+ (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-2 </a:t>
            </a:r>
            <a:r>
              <a:rPr lang="fr-FR" sz="3600" dirty="0" smtClean="0"/>
              <a:t>–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-1</a:t>
            </a:r>
            <a:r>
              <a:rPr lang="fr-FR" sz="3600" dirty="0" smtClean="0"/>
              <a:t>)*</a:t>
            </a:r>
            <a:r>
              <a:rPr lang="el-GR" sz="3600" dirty="0" smtClean="0"/>
              <a:t>Δ</a:t>
            </a:r>
            <a:r>
              <a:rPr lang="fr-FR" sz="3600" dirty="0" smtClean="0"/>
              <a:t>t + A*</a:t>
            </a:r>
            <a:r>
              <a:rPr lang="el-GR" sz="3600" dirty="0" smtClean="0"/>
              <a:t>Δ</a:t>
            </a:r>
            <a:r>
              <a:rPr lang="fr-FR" sz="3600" dirty="0" smtClean="0"/>
              <a:t>t²</a:t>
            </a:r>
            <a:endParaRPr lang="fr-FR" dirty="0"/>
          </a:p>
        </p:txBody>
      </p:sp>
      <p:sp>
        <p:nvSpPr>
          <p:cNvPr id="5" name="Flowchart: Connector 4"/>
          <p:cNvSpPr/>
          <p:nvPr/>
        </p:nvSpPr>
        <p:spPr>
          <a:xfrm>
            <a:off x="2071670" y="5572140"/>
            <a:ext cx="214314" cy="214314"/>
          </a:xfrm>
          <a:prstGeom prst="flowChartConnector">
            <a:avLst/>
          </a:prstGeom>
          <a:solidFill>
            <a:srgbClr val="4F81BD">
              <a:alpha val="4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/>
          <p:cNvSpPr/>
          <p:nvPr/>
        </p:nvSpPr>
        <p:spPr>
          <a:xfrm>
            <a:off x="3643306" y="4714884"/>
            <a:ext cx="214314" cy="214314"/>
          </a:xfrm>
          <a:prstGeom prst="flowChartConnector">
            <a:avLst/>
          </a:prstGeom>
          <a:solidFill>
            <a:srgbClr val="4F81BD">
              <a:alpha val="69804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/>
          <p:cNvSpPr/>
          <p:nvPr/>
        </p:nvSpPr>
        <p:spPr>
          <a:xfrm>
            <a:off x="5143504" y="492919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54598" y="4897812"/>
            <a:ext cx="1420094" cy="705714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 flipV="1">
            <a:off x="3857620" y="4143380"/>
            <a:ext cx="1348656" cy="67866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86182" y="4929198"/>
            <a:ext cx="0" cy="78581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14942" y="4143380"/>
            <a:ext cx="0" cy="78581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43042" y="5143512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-2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3286116" y="4286256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-1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429256" y="485776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786182" y="5214950"/>
            <a:ext cx="135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Accélération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 rot="20079736">
            <a:off x="2538257" y="4951256"/>
            <a:ext cx="8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Vitesse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Contraintes de longueur entre deux </a:t>
            </a:r>
            <a:r>
              <a:rPr lang="fr-FR" dirty="0" err="1" smtClean="0"/>
              <a:t>Vertices</a:t>
            </a:r>
            <a:r>
              <a:rPr lang="fr-FR" dirty="0" smtClean="0"/>
              <a:t> (Création de Soft bodies)</a:t>
            </a:r>
          </a:p>
          <a:p>
            <a:pPr>
              <a:buNone/>
            </a:pPr>
            <a:r>
              <a:rPr lang="fr-FR" dirty="0" smtClean="0"/>
              <a:t>« </a:t>
            </a:r>
            <a:r>
              <a:rPr lang="fr-FR" dirty="0" err="1" smtClean="0"/>
              <a:t>Rigid</a:t>
            </a:r>
            <a:r>
              <a:rPr lang="fr-FR" dirty="0" smtClean="0"/>
              <a:t>  » : Modification immédiate des positions</a:t>
            </a:r>
          </a:p>
          <a:p>
            <a:pPr>
              <a:buNone/>
            </a:pPr>
            <a:r>
              <a:rPr lang="fr-FR" dirty="0" smtClean="0"/>
              <a:t>« </a:t>
            </a:r>
            <a:r>
              <a:rPr lang="fr-FR" dirty="0" err="1" smtClean="0"/>
              <a:t>Elastic</a:t>
            </a:r>
            <a:r>
              <a:rPr lang="fr-FR" dirty="0" smtClean="0"/>
              <a:t> » : Oscillation autour du point d’équilibre, loi de Hooke.</a:t>
            </a:r>
          </a:p>
          <a:p>
            <a:pPr>
              <a:buNone/>
            </a:pPr>
            <a:r>
              <a:rPr lang="fr-FR" dirty="0" smtClean="0"/>
              <a:t>	 </a:t>
            </a:r>
            <a:r>
              <a:rPr lang="fr-FR" sz="4000" dirty="0" smtClean="0"/>
              <a:t>F = k*(l – l</a:t>
            </a:r>
            <a:r>
              <a:rPr lang="fr-FR" sz="4000" baseline="-25000" dirty="0" smtClean="0"/>
              <a:t>0</a:t>
            </a:r>
            <a:r>
              <a:rPr lang="fr-FR" sz="4000" dirty="0" smtClean="0"/>
              <a:t>)</a:t>
            </a:r>
          </a:p>
          <a:p>
            <a:pPr>
              <a:buNone/>
            </a:pPr>
            <a:r>
              <a:rPr lang="fr-FR" dirty="0" smtClean="0"/>
              <a:t>Résolution itérative.</a:t>
            </a:r>
            <a:endParaRPr lang="fr-FR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00496" y="42862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k 	Constante de ressort</a:t>
            </a:r>
          </a:p>
          <a:p>
            <a:r>
              <a:rPr lang="fr-FR" sz="1400" dirty="0" smtClean="0"/>
              <a:t>l	Longueur du ressort </a:t>
            </a:r>
          </a:p>
          <a:p>
            <a:r>
              <a:rPr lang="fr-FR" sz="1400" dirty="0" smtClean="0"/>
              <a:t>l</a:t>
            </a:r>
            <a:r>
              <a:rPr lang="fr-FR" sz="1400" baseline="-25000" dirty="0" smtClean="0"/>
              <a:t>0</a:t>
            </a:r>
            <a:r>
              <a:rPr lang="fr-FR" sz="1400" dirty="0" smtClean="0"/>
              <a:t>	Longueur à l’équilibre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 descr="C:\Users\Senryok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Soft Body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Module </a:t>
            </a:r>
            <a:r>
              <a:rPr lang="fr-FR" dirty="0" err="1" smtClean="0"/>
              <a:t>Polygon</a:t>
            </a:r>
            <a:r>
              <a:rPr lang="fr-FR" dirty="0" smtClean="0"/>
              <a:t> : Groupe de </a:t>
            </a:r>
            <a:r>
              <a:rPr lang="fr-FR" dirty="0" err="1" smtClean="0"/>
              <a:t>Vertices</a:t>
            </a:r>
            <a:r>
              <a:rPr lang="fr-FR" dirty="0" smtClean="0"/>
              <a:t> reliés par des contraintes rigides.</a:t>
            </a:r>
          </a:p>
          <a:p>
            <a:pPr>
              <a:buNone/>
            </a:pPr>
            <a:r>
              <a:rPr lang="fr-FR" dirty="0" smtClean="0"/>
              <a:t>Détection (SAT) et gestion des collisions entre Polygones.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Flowchart: Connector 3"/>
          <p:cNvSpPr/>
          <p:nvPr/>
        </p:nvSpPr>
        <p:spPr>
          <a:xfrm>
            <a:off x="1428728" y="421481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onnector 4"/>
          <p:cNvSpPr/>
          <p:nvPr/>
        </p:nvSpPr>
        <p:spPr>
          <a:xfrm>
            <a:off x="2071670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onnector 5"/>
          <p:cNvSpPr/>
          <p:nvPr/>
        </p:nvSpPr>
        <p:spPr>
          <a:xfrm>
            <a:off x="1357290" y="492919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owchart: Connector 6"/>
          <p:cNvSpPr/>
          <p:nvPr/>
        </p:nvSpPr>
        <p:spPr>
          <a:xfrm>
            <a:off x="2571736" y="3857628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/>
          <p:cNvSpPr/>
          <p:nvPr/>
        </p:nvSpPr>
        <p:spPr>
          <a:xfrm>
            <a:off x="3071802" y="4714884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/>
          <p:cNvSpPr/>
          <p:nvPr/>
        </p:nvSpPr>
        <p:spPr>
          <a:xfrm>
            <a:off x="3929058" y="3786190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onnector 9"/>
          <p:cNvSpPr/>
          <p:nvPr/>
        </p:nvSpPr>
        <p:spPr>
          <a:xfrm>
            <a:off x="3786182" y="4714884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>
            <a:stCxn id="4" idx="1"/>
            <a:endCxn id="6" idx="2"/>
          </p:cNvCxnSpPr>
          <p:nvPr/>
        </p:nvCxnSpPr>
        <p:spPr>
          <a:xfrm flipH="1">
            <a:off x="1357290" y="4235742"/>
            <a:ext cx="92362" cy="764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4" idx="7"/>
          </p:cNvCxnSpPr>
          <p:nvPr/>
        </p:nvCxnSpPr>
        <p:spPr>
          <a:xfrm flipH="1" flipV="1">
            <a:off x="1550680" y="4235742"/>
            <a:ext cx="642942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5" idx="4"/>
          </p:cNvCxnSpPr>
          <p:nvPr/>
        </p:nvCxnSpPr>
        <p:spPr>
          <a:xfrm flipV="1">
            <a:off x="1428728" y="5000636"/>
            <a:ext cx="714380" cy="7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2"/>
          </p:cNvCxnSpPr>
          <p:nvPr/>
        </p:nvCxnSpPr>
        <p:spPr>
          <a:xfrm>
            <a:off x="2592660" y="3979580"/>
            <a:ext cx="479142" cy="80674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7"/>
            <a:endCxn id="9" idx="0"/>
          </p:cNvCxnSpPr>
          <p:nvPr/>
        </p:nvCxnSpPr>
        <p:spPr>
          <a:xfrm flipV="1">
            <a:off x="2693688" y="3786190"/>
            <a:ext cx="1306808" cy="9236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  <a:endCxn id="10" idx="4"/>
          </p:cNvCxnSpPr>
          <p:nvPr/>
        </p:nvCxnSpPr>
        <p:spPr>
          <a:xfrm>
            <a:off x="3143240" y="4857760"/>
            <a:ext cx="71438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9" idx="6"/>
          </p:cNvCxnSpPr>
          <p:nvPr/>
        </p:nvCxnSpPr>
        <p:spPr>
          <a:xfrm flipV="1">
            <a:off x="3929058" y="3857628"/>
            <a:ext cx="142876" cy="928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4282" y="6429396"/>
            <a:ext cx="4214842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7752" y="3429000"/>
            <a:ext cx="428628" cy="300039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6"/>
          </p:cNvCxnSpPr>
          <p:nvPr/>
        </p:nvCxnSpPr>
        <p:spPr>
          <a:xfrm>
            <a:off x="2214546" y="4929198"/>
            <a:ext cx="0" cy="15001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57290" y="5000636"/>
            <a:ext cx="0" cy="14287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6"/>
          </p:cNvCxnSpPr>
          <p:nvPr/>
        </p:nvCxnSpPr>
        <p:spPr>
          <a:xfrm>
            <a:off x="4071934" y="3857628"/>
            <a:ext cx="0" cy="25717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71736" y="3929066"/>
            <a:ext cx="0" cy="25003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4"/>
          </p:cNvCxnSpPr>
          <p:nvPr/>
        </p:nvCxnSpPr>
        <p:spPr>
          <a:xfrm>
            <a:off x="1428728" y="5072074"/>
            <a:ext cx="3500462" cy="642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71604" y="4214818"/>
            <a:ext cx="3500462" cy="642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71934" y="3786190"/>
            <a:ext cx="1143008" cy="2143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4"/>
          </p:cNvCxnSpPr>
          <p:nvPr/>
        </p:nvCxnSpPr>
        <p:spPr>
          <a:xfrm>
            <a:off x="3143240" y="4857760"/>
            <a:ext cx="1857388" cy="3571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43504" y="3929066"/>
            <a:ext cx="214314" cy="1357322"/>
          </a:xfrm>
          <a:prstGeom prst="line">
            <a:avLst/>
          </a:prstGeom>
          <a:ln w="38100">
            <a:solidFill>
              <a:srgbClr val="F69240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000628" y="4857760"/>
            <a:ext cx="142876" cy="928694"/>
          </a:xfrm>
          <a:prstGeom prst="line">
            <a:avLst/>
          </a:prstGeom>
          <a:ln w="38100">
            <a:solidFill>
              <a:srgbClr val="4A7EBB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571736" y="6500834"/>
            <a:ext cx="1500198" cy="0"/>
          </a:xfrm>
          <a:prstGeom prst="line">
            <a:avLst/>
          </a:prstGeom>
          <a:ln w="38100">
            <a:solidFill>
              <a:srgbClr val="F69240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7290" y="6500834"/>
            <a:ext cx="857256" cy="0"/>
          </a:xfrm>
          <a:prstGeom prst="line">
            <a:avLst/>
          </a:prstGeom>
          <a:ln w="38100">
            <a:solidFill>
              <a:srgbClr val="4A7EBB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" idx="7"/>
            <a:endCxn id="9" idx="3"/>
          </p:cNvCxnSpPr>
          <p:nvPr/>
        </p:nvCxnSpPr>
        <p:spPr>
          <a:xfrm flipV="1">
            <a:off x="3193754" y="3908142"/>
            <a:ext cx="756228" cy="8276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1"/>
            <a:endCxn id="7" idx="5"/>
          </p:cNvCxnSpPr>
          <p:nvPr/>
        </p:nvCxnSpPr>
        <p:spPr>
          <a:xfrm flipH="1" flipV="1">
            <a:off x="2693688" y="3979580"/>
            <a:ext cx="1113418" cy="7562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7379006" y="4336770"/>
            <a:ext cx="142876" cy="142876"/>
          </a:xfrm>
          <a:prstGeom prst="flowChartConnector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owchart: Connector 82"/>
          <p:cNvSpPr/>
          <p:nvPr/>
        </p:nvSpPr>
        <p:spPr>
          <a:xfrm>
            <a:off x="8021948" y="49797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owchart: Connector 83"/>
          <p:cNvSpPr/>
          <p:nvPr/>
        </p:nvSpPr>
        <p:spPr>
          <a:xfrm>
            <a:off x="7429520" y="55721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Connector 84"/>
          <p:cNvCxnSpPr>
            <a:stCxn id="82" idx="1"/>
            <a:endCxn id="84" idx="2"/>
          </p:cNvCxnSpPr>
          <p:nvPr/>
        </p:nvCxnSpPr>
        <p:spPr>
          <a:xfrm>
            <a:off x="7399930" y="4357694"/>
            <a:ext cx="29590" cy="1285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3" idx="7"/>
            <a:endCxn id="82" idx="7"/>
          </p:cNvCxnSpPr>
          <p:nvPr/>
        </p:nvCxnSpPr>
        <p:spPr>
          <a:xfrm flipH="1" flipV="1">
            <a:off x="7500958" y="4357694"/>
            <a:ext cx="642942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4"/>
            <a:endCxn id="83" idx="4"/>
          </p:cNvCxnSpPr>
          <p:nvPr/>
        </p:nvCxnSpPr>
        <p:spPr>
          <a:xfrm flipV="1">
            <a:off x="7500958" y="5122588"/>
            <a:ext cx="592428" cy="5924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Connector 101"/>
          <p:cNvSpPr/>
          <p:nvPr/>
        </p:nvSpPr>
        <p:spPr>
          <a:xfrm>
            <a:off x="7143768" y="3714752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Flowchart: Connector 102"/>
          <p:cNvSpPr/>
          <p:nvPr/>
        </p:nvSpPr>
        <p:spPr>
          <a:xfrm>
            <a:off x="7072330" y="4500570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owchart: Connector 103"/>
          <p:cNvSpPr/>
          <p:nvPr/>
        </p:nvSpPr>
        <p:spPr>
          <a:xfrm>
            <a:off x="7950510" y="3500438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owchart: Connector 104"/>
          <p:cNvSpPr/>
          <p:nvPr/>
        </p:nvSpPr>
        <p:spPr>
          <a:xfrm>
            <a:off x="7929586" y="4429132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Straight Connector 105"/>
          <p:cNvCxnSpPr>
            <a:stCxn id="102" idx="3"/>
            <a:endCxn id="103" idx="2"/>
          </p:cNvCxnSpPr>
          <p:nvPr/>
        </p:nvCxnSpPr>
        <p:spPr>
          <a:xfrm flipH="1">
            <a:off x="7072330" y="3836704"/>
            <a:ext cx="92362" cy="7353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2" idx="7"/>
            <a:endCxn id="104" idx="0"/>
          </p:cNvCxnSpPr>
          <p:nvPr/>
        </p:nvCxnSpPr>
        <p:spPr>
          <a:xfrm flipV="1">
            <a:off x="7265720" y="3500438"/>
            <a:ext cx="756228" cy="23523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4"/>
            <a:endCxn id="105" idx="4"/>
          </p:cNvCxnSpPr>
          <p:nvPr/>
        </p:nvCxnSpPr>
        <p:spPr>
          <a:xfrm flipV="1">
            <a:off x="7143768" y="4572008"/>
            <a:ext cx="857256" cy="71438"/>
          </a:xfrm>
          <a:prstGeom prst="line">
            <a:avLst/>
          </a:prstGeom>
          <a:ln w="38100"/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5" idx="6"/>
            <a:endCxn id="104" idx="6"/>
          </p:cNvCxnSpPr>
          <p:nvPr/>
        </p:nvCxnSpPr>
        <p:spPr>
          <a:xfrm flipV="1">
            <a:off x="8072462" y="3571876"/>
            <a:ext cx="20924" cy="928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86512" y="3429000"/>
            <a:ext cx="71438" cy="300039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357950" y="4357694"/>
            <a:ext cx="0" cy="285752"/>
          </a:xfrm>
          <a:prstGeom prst="line">
            <a:avLst/>
          </a:prstGeom>
          <a:ln w="38100"/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82" idx="0"/>
          </p:cNvCxnSpPr>
          <p:nvPr/>
        </p:nvCxnSpPr>
        <p:spPr>
          <a:xfrm flipV="1">
            <a:off x="6286512" y="4336770"/>
            <a:ext cx="1163932" cy="20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03" idx="4"/>
          </p:cNvCxnSpPr>
          <p:nvPr/>
        </p:nvCxnSpPr>
        <p:spPr>
          <a:xfrm flipV="1">
            <a:off x="6286512" y="4643446"/>
            <a:ext cx="857256" cy="20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8072494" y="4857760"/>
            <a:ext cx="928662" cy="92869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7858148" y="3143248"/>
            <a:ext cx="1143008" cy="128588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7429520" y="3571876"/>
            <a:ext cx="785818" cy="7648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8072462" y="4000504"/>
            <a:ext cx="571504" cy="550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83" idx="7"/>
          </p:cNvCxnSpPr>
          <p:nvPr/>
        </p:nvCxnSpPr>
        <p:spPr>
          <a:xfrm>
            <a:off x="8143900" y="5000636"/>
            <a:ext cx="357190" cy="3571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03" idx="3"/>
          </p:cNvCxnSpPr>
          <p:nvPr/>
        </p:nvCxnSpPr>
        <p:spPr>
          <a:xfrm>
            <a:off x="7093254" y="4622522"/>
            <a:ext cx="979208" cy="1092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500826" y="5786454"/>
            <a:ext cx="2370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Collision, valeurs à retourner :</a:t>
            </a:r>
          </a:p>
          <a:p>
            <a:pPr>
              <a:buFontTx/>
              <a:buChar char="-"/>
            </a:pPr>
            <a:r>
              <a:rPr lang="fr-FR" sz="1400" dirty="0" smtClean="0"/>
              <a:t>Vertex</a:t>
            </a:r>
          </a:p>
          <a:p>
            <a:pPr>
              <a:buFontTx/>
              <a:buChar char="-"/>
            </a:pPr>
            <a:r>
              <a:rPr lang="fr-FR" sz="1400" dirty="0" smtClean="0"/>
              <a:t> Face</a:t>
            </a:r>
          </a:p>
          <a:p>
            <a:pPr>
              <a:buFontTx/>
              <a:buChar char="-"/>
            </a:pPr>
            <a:r>
              <a:rPr lang="fr-FR" sz="1400" dirty="0" smtClean="0"/>
              <a:t> Profondeur</a:t>
            </a:r>
            <a:endParaRPr lang="fr-FR" sz="1400" dirty="0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1928794" y="3571876"/>
            <a:ext cx="2357454" cy="14287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500034" y="4143380"/>
            <a:ext cx="642942" cy="14287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3" grpId="0" animBg="1"/>
      <p:bldP spid="84" grpId="0" animBg="1"/>
      <p:bldP spid="102" grpId="0" animBg="1"/>
      <p:bldP spid="103" grpId="0" animBg="1"/>
      <p:bldP spid="104" grpId="0" animBg="1"/>
      <p:bldP spid="105" grpId="0" animBg="1"/>
      <p:bldP spid="1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Senryoku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39350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Grid</a:t>
            </a:r>
            <a:endParaRPr lang="fr-FR" dirty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1700808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-Insertion par </a:t>
            </a:r>
            <a:r>
              <a:rPr lang="fr-FR" sz="2400" dirty="0" err="1" smtClean="0"/>
              <a:t>Bounding</a:t>
            </a:r>
            <a:r>
              <a:rPr lang="fr-FR" sz="2400" dirty="0" smtClean="0"/>
              <a:t> Box</a:t>
            </a:r>
          </a:p>
          <a:p>
            <a:r>
              <a:rPr lang="fr-FR" sz="2400" dirty="0" smtClean="0"/>
              <a:t>-</a:t>
            </a:r>
            <a:r>
              <a:rPr lang="fr-FR" sz="2400" dirty="0" smtClean="0"/>
              <a:t>Suppression rapide grâce à la sauvegarde de la </a:t>
            </a:r>
            <a:r>
              <a:rPr lang="fr-FR" sz="2400" dirty="0" err="1" smtClean="0"/>
              <a:t>Bounding</a:t>
            </a:r>
            <a:r>
              <a:rPr lang="fr-FR" sz="2400" dirty="0" smtClean="0"/>
              <a:t> Box</a:t>
            </a:r>
          </a:p>
          <a:p>
            <a:r>
              <a:rPr lang="fr-FR" sz="2400" dirty="0" smtClean="0"/>
              <a:t>-Le moins de modification possibles</a:t>
            </a:r>
          </a:p>
          <a:p>
            <a:r>
              <a:rPr lang="fr-FR" sz="2400" dirty="0" smtClean="0"/>
              <a:t>-Accès aux listes de chaque cellule</a:t>
            </a:r>
          </a:p>
          <a:p>
            <a:r>
              <a:rPr lang="fr-FR" sz="2400" dirty="0" smtClean="0"/>
              <a:t>-Concaténation des liste de cellules où se trouve un polygone</a:t>
            </a:r>
          </a:p>
          <a:p>
            <a:endParaRPr lang="fr-FR" sz="2400" dirty="0"/>
          </a:p>
          <a:p>
            <a:endParaRPr lang="fr-FR" sz="2400" dirty="0" smtClean="0"/>
          </a:p>
          <a:p>
            <a:pPr algn="ctr"/>
            <a:r>
              <a:rPr lang="es-ES" sz="2400" dirty="0" smtClean="0">
                <a:sym typeface="Wingdings"/>
              </a:rPr>
              <a:t> </a:t>
            </a:r>
            <a:r>
              <a:rPr lang="es-ES" sz="2400" dirty="0" err="1" smtClean="0">
                <a:sym typeface="Wingdings"/>
              </a:rPr>
              <a:t>Moins</a:t>
            </a:r>
            <a:r>
              <a:rPr lang="es-ES" sz="2400" dirty="0" smtClean="0">
                <a:sym typeface="Wingdings"/>
              </a:rPr>
              <a:t> de Test de </a:t>
            </a:r>
            <a:r>
              <a:rPr lang="es-ES" sz="2400" dirty="0" err="1" smtClean="0">
                <a:sym typeface="Wingdings"/>
              </a:rPr>
              <a:t>collisions</a:t>
            </a:r>
            <a:r>
              <a:rPr lang="es-ES" sz="2400" dirty="0" smtClean="0">
                <a:sym typeface="Wingdings"/>
              </a:rPr>
              <a:t> (Cher en </a:t>
            </a:r>
            <a:r>
              <a:rPr lang="es-ES" sz="2400" dirty="0" err="1" smtClean="0">
                <a:sym typeface="Wingdings"/>
              </a:rPr>
              <a:t>calculs</a:t>
            </a:r>
            <a:r>
              <a:rPr lang="es-ES" sz="2400" smtClean="0">
                <a:sym typeface="Wingdings"/>
              </a:rPr>
              <a:t>)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462</Words>
  <Application>Microsoft Macintosh PowerPoint</Application>
  <PresentationFormat>Presentación en pantalla (4:3)</PresentationFormat>
  <Paragraphs>83</Paragraphs>
  <Slides>14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Jump’n’Run</vt:lpstr>
      <vt:lpstr>Presentación de PowerPoint</vt:lpstr>
      <vt:lpstr>Presentación de PowerPoint</vt:lpstr>
      <vt:lpstr>Groupe Core</vt:lpstr>
      <vt:lpstr>Presentación de PowerPoint</vt:lpstr>
      <vt:lpstr>Groupe Physics</vt:lpstr>
      <vt:lpstr>Contraintes</vt:lpstr>
      <vt:lpstr>Soft Body</vt:lpstr>
      <vt:lpstr>Grid</vt:lpstr>
      <vt:lpstr>Module World</vt:lpstr>
      <vt:lpstr>Groupe Level</vt:lpstr>
      <vt:lpstr>Module Level</vt:lpstr>
      <vt:lpstr>Module LevelEditor</vt:lpstr>
      <vt:lpstr>Librairies Utilisées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Senryoku</dc:creator>
  <cp:lastModifiedBy>Edu San Martin Morote</cp:lastModifiedBy>
  <cp:revision>56</cp:revision>
  <dcterms:created xsi:type="dcterms:W3CDTF">2012-06-02T08:48:02Z</dcterms:created>
  <dcterms:modified xsi:type="dcterms:W3CDTF">2012-06-07T09:01:21Z</dcterms:modified>
</cp:coreProperties>
</file>