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EBB"/>
    <a:srgbClr val="F69240"/>
    <a:srgbClr val="4F81B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609" autoAdjust="0"/>
  </p:normalViewPr>
  <p:slideViewPr>
    <p:cSldViewPr>
      <p:cViewPr>
        <p:scale>
          <a:sx n="125" d="100"/>
          <a:sy n="125" d="100"/>
        </p:scale>
        <p:origin x="-121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ADA2F-E0A4-4180-AF8E-EA371978DE63}" type="datetimeFigureOut">
              <a:rPr lang="fr-FR" smtClean="0"/>
              <a:pPr/>
              <a:t>02/06/2012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CBF2E-5754-4435-8474-711CD92E5B6C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Position au lieu de vitesse (Euler)</a:t>
            </a:r>
            <a:r>
              <a:rPr lang="fr-FR" baseline="0" dirty="0" smtClean="0"/>
              <a:t> : Plus de stabilité, plus simple. </a:t>
            </a:r>
            <a:r>
              <a:rPr lang="fr-FR" baseline="0" dirty="0" err="1" smtClean="0"/>
              <a:t>PrevDT</a:t>
            </a:r>
            <a:r>
              <a:rPr lang="fr-FR" baseline="0" dirty="0" smtClean="0"/>
              <a:t> DT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BF2E-5754-4435-8474-711CD92E5B6C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Plusieurs itérations.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BF2E-5754-4435-8474-711CD92E5B6C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Plus petite profondeur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BF2E-5754-4435-8474-711CD92E5B6C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Polygones</a:t>
            </a:r>
            <a:r>
              <a:rPr lang="fr-FR" baseline="0" dirty="0" smtClean="0"/>
              <a:t> fixes non mis à jour, Polygones de taille quelconque…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BF2E-5754-4435-8474-711CD92E5B6C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Lvled</a:t>
            </a:r>
            <a:r>
              <a:rPr lang="fr-FR" smtClean="0"/>
              <a:t> indépendant de SFML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BF2E-5754-4435-8474-711CD92E5B6C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02/06/2012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02/06/2012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02/06/2012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02/06/2012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02/06/2012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02/06/2012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02/06/2012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02/06/2012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02/06/2012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02/06/2012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02/06/2012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66F22-864A-49A7-90AD-C96A70746004}" type="datetimeFigureOut">
              <a:rPr lang="fr-FR" smtClean="0"/>
              <a:pPr/>
              <a:t>02/06/2012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01F6-B5CA-4F5D-B0C5-CF8918CF2C19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7356" y="1785927"/>
            <a:ext cx="60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de Gantt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Level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fr-FR" dirty="0" smtClean="0"/>
              <a:t>Contient les informations d’un niveau de jeu :</a:t>
            </a:r>
          </a:p>
          <a:p>
            <a:pPr>
              <a:buFontTx/>
              <a:buChar char="-"/>
            </a:pPr>
            <a:r>
              <a:rPr lang="fr-FR" dirty="0" smtClean="0"/>
              <a:t>Monde Physique (World)</a:t>
            </a:r>
          </a:p>
          <a:p>
            <a:pPr>
              <a:buFontTx/>
              <a:buChar char="-"/>
            </a:pPr>
            <a:r>
              <a:rPr lang="fr-FR" dirty="0" smtClean="0"/>
              <a:t>Fonction d’affichage (Callback), Textures</a:t>
            </a:r>
          </a:p>
          <a:p>
            <a:pPr>
              <a:buFontTx/>
              <a:buChar char="-"/>
            </a:pPr>
            <a:r>
              <a:rPr lang="fr-FR" dirty="0" smtClean="0"/>
              <a:t>Objets Texturés</a:t>
            </a:r>
          </a:p>
          <a:p>
            <a:pPr>
              <a:buFontTx/>
              <a:buChar char="-"/>
            </a:pPr>
            <a:r>
              <a:rPr lang="fr-FR" dirty="0" smtClean="0"/>
              <a:t>Position de Départ/Fin de niveau, Joueur.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Chargeable depuis un fichier .</a:t>
            </a:r>
            <a:r>
              <a:rPr lang="fr-FR" dirty="0" err="1" smtClean="0"/>
              <a:t>lvl</a:t>
            </a:r>
            <a:r>
              <a:rPr lang="fr-FR" dirty="0" smtClean="0"/>
              <a:t> (Format texte documenté)</a:t>
            </a:r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LevelEditor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0304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Module d’édition graphique d’une structure </a:t>
            </a:r>
            <a:r>
              <a:rPr lang="fr-FR" dirty="0" err="1" smtClean="0"/>
              <a:t>Level</a:t>
            </a:r>
            <a:r>
              <a:rPr lang="fr-FR" dirty="0" smtClean="0"/>
              <a:t> </a:t>
            </a:r>
            <a:r>
              <a:rPr lang="fr-FR" dirty="0" smtClean="0"/>
              <a:t>capable de la sauvegarder au format .</a:t>
            </a:r>
            <a:r>
              <a:rPr lang="fr-FR" dirty="0" err="1" smtClean="0"/>
              <a:t>lvl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Fonctions d’affichage de </a:t>
            </a:r>
            <a:r>
              <a:rPr lang="fr-FR" dirty="0" err="1" smtClean="0"/>
              <a:t>Debug</a:t>
            </a:r>
            <a:r>
              <a:rPr lang="fr-FR" dirty="0" smtClean="0"/>
              <a:t> (Callback)</a:t>
            </a:r>
          </a:p>
          <a:p>
            <a:pPr>
              <a:buFontTx/>
              <a:buChar char="-"/>
            </a:pPr>
            <a:r>
              <a:rPr lang="fr-FR" dirty="0" smtClean="0"/>
              <a:t>Fournis des fonctions d’édition avancées</a:t>
            </a:r>
          </a:p>
          <a:p>
            <a:pPr>
              <a:buNone/>
            </a:pPr>
            <a:endParaRPr lang="fr-FR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8596" y="378619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Module </a:t>
            </a:r>
            <a:r>
              <a:rPr kumimoji="0" lang="fr-F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LevelEditorApp</a:t>
            </a:r>
            <a:endParaRPr kumimoji="0" lang="fr-F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8596" y="4786322"/>
            <a:ext cx="8229600" cy="1685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5" y="4929198"/>
            <a:ext cx="8072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Gestion de la fenêtre, boucle principale, utilise </a:t>
            </a:r>
            <a:r>
              <a:rPr lang="fr-FR" sz="3200" dirty="0" err="1" smtClean="0"/>
              <a:t>LevelEditor</a:t>
            </a:r>
            <a:r>
              <a:rPr lang="fr-FR" sz="3200" dirty="0" smtClean="0"/>
              <a:t> pour éditer et afficher un niveau.</a:t>
            </a:r>
            <a:endParaRPr lang="fr-FR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Librairies Utilisées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SFML : Gestion de la fenêtre, des évènements, des entrées, de l’audio et du réseau (requêtes HTTP).</a:t>
            </a:r>
          </a:p>
          <a:p>
            <a:r>
              <a:rPr lang="fr-FR" dirty="0" err="1" smtClean="0"/>
              <a:t>OpenGL</a:t>
            </a:r>
            <a:r>
              <a:rPr lang="fr-FR" dirty="0" smtClean="0"/>
              <a:t> : Affichage.</a:t>
            </a:r>
          </a:p>
          <a:p>
            <a:endParaRPr lang="fr-FR" dirty="0" smtClean="0"/>
          </a:p>
          <a:p>
            <a:pPr>
              <a:buNone/>
            </a:pPr>
            <a:r>
              <a:rPr lang="fr-FR" dirty="0" err="1" smtClean="0"/>
              <a:t>OpenGL</a:t>
            </a:r>
            <a:r>
              <a:rPr lang="fr-FR" dirty="0" smtClean="0"/>
              <a:t> n’est utilisé que via des callback, la réécriture d’un unique fichier permet l’utilisation d’une autre API d’affichage.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7" name="Picture 3" descr="F:\jump-n-run\Co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071546"/>
            <a:ext cx="8746306" cy="5500726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Groupe Core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Groupe </a:t>
            </a:r>
            <a:r>
              <a:rPr lang="fr-FR" dirty="0" err="1" smtClean="0"/>
              <a:t>Core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fr-FR" dirty="0" smtClean="0"/>
              <a:t>Module de vecteur de </a:t>
            </a:r>
            <a:r>
              <a:rPr lang="fr-FR" b="1" dirty="0" smtClean="0"/>
              <a:t>ℝ</a:t>
            </a:r>
            <a:r>
              <a:rPr lang="fr-FR" dirty="0" smtClean="0"/>
              <a:t>² utilisé pour représenter toutes les coordonnées et leur appliquer des transformations.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 smtClean="0"/>
              <a:t>Ré-implémentation de conteneurs de base :</a:t>
            </a:r>
          </a:p>
          <a:p>
            <a:r>
              <a:rPr lang="fr-FR" dirty="0" smtClean="0"/>
              <a:t>Listes doublement chaînées de </a:t>
            </a:r>
            <a:r>
              <a:rPr lang="fr-FR" dirty="0" err="1" smtClean="0"/>
              <a:t>void</a:t>
            </a:r>
            <a:r>
              <a:rPr lang="fr-FR" dirty="0" smtClean="0"/>
              <a:t>*</a:t>
            </a:r>
          </a:p>
          <a:p>
            <a:r>
              <a:rPr lang="fr-FR" dirty="0" smtClean="0"/>
              <a:t>Tableaux dynamiques de </a:t>
            </a:r>
            <a:r>
              <a:rPr lang="fr-FR" dirty="0" err="1" smtClean="0"/>
              <a:t>void</a:t>
            </a:r>
            <a:r>
              <a:rPr lang="fr-FR" dirty="0" smtClean="0"/>
              <a:t>*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smtClean="0"/>
              <a:t>Développé en premier.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F:\jump-n-run\Physic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309" y="1000108"/>
            <a:ext cx="8980691" cy="5857892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71472" y="7141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Groupe </a:t>
            </a:r>
            <a:r>
              <a:rPr kumimoji="0" lang="fr-F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Physics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Groupe </a:t>
            </a:r>
            <a:r>
              <a:rPr lang="fr-FR" dirty="0" err="1" smtClean="0"/>
              <a:t>Physics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</a:t>
            </a:r>
            <a:r>
              <a:rPr lang="fr-FR" dirty="0" err="1" smtClean="0"/>
              <a:t>mulation</a:t>
            </a:r>
            <a:r>
              <a:rPr lang="fr-FR" dirty="0" smtClean="0"/>
              <a:t> </a:t>
            </a:r>
            <a:r>
              <a:rPr lang="fr-FR" dirty="0" err="1" smtClean="0"/>
              <a:t>simpe</a:t>
            </a:r>
            <a:r>
              <a:rPr lang="fr-FR" dirty="0" smtClean="0"/>
              <a:t> de particules sous contraintes.</a:t>
            </a:r>
          </a:p>
          <a:p>
            <a:r>
              <a:rPr lang="fr-FR" dirty="0" smtClean="0"/>
              <a:t>Intégration de </a:t>
            </a:r>
            <a:r>
              <a:rPr lang="fr-FR" dirty="0" err="1" smtClean="0"/>
              <a:t>Verlet</a:t>
            </a:r>
            <a:r>
              <a:rPr lang="fr-FR" dirty="0" smtClean="0"/>
              <a:t> (Vertex)</a:t>
            </a:r>
          </a:p>
          <a:p>
            <a:pPr>
              <a:buNone/>
            </a:pPr>
            <a:r>
              <a:rPr lang="fr-FR" dirty="0" smtClean="0"/>
              <a:t>    </a:t>
            </a:r>
            <a:r>
              <a:rPr lang="fr-FR" sz="3600" dirty="0" err="1" smtClean="0"/>
              <a:t>P</a:t>
            </a:r>
            <a:r>
              <a:rPr lang="fr-FR" sz="3600" baseline="-25000" dirty="0" err="1" smtClean="0"/>
              <a:t>n</a:t>
            </a:r>
            <a:r>
              <a:rPr lang="fr-FR" sz="3600" dirty="0" smtClean="0"/>
              <a:t> = </a:t>
            </a:r>
            <a:r>
              <a:rPr lang="fr-FR" sz="3600" dirty="0" err="1" smtClean="0"/>
              <a:t>P</a:t>
            </a:r>
            <a:r>
              <a:rPr lang="fr-FR" sz="3600" baseline="-25000" dirty="0" err="1" smtClean="0"/>
              <a:t>n</a:t>
            </a:r>
            <a:r>
              <a:rPr lang="fr-FR" sz="3600" baseline="-25000" dirty="0" smtClean="0"/>
              <a:t>-1 </a:t>
            </a:r>
            <a:r>
              <a:rPr lang="fr-FR" sz="3600" dirty="0" smtClean="0"/>
              <a:t>+ (</a:t>
            </a:r>
            <a:r>
              <a:rPr lang="fr-FR" sz="3600" dirty="0" err="1" smtClean="0"/>
              <a:t>P</a:t>
            </a:r>
            <a:r>
              <a:rPr lang="fr-FR" sz="3600" baseline="-25000" dirty="0" err="1" smtClean="0"/>
              <a:t>n</a:t>
            </a:r>
            <a:r>
              <a:rPr lang="fr-FR" sz="3600" baseline="-25000" dirty="0" smtClean="0"/>
              <a:t>-2 </a:t>
            </a:r>
            <a:r>
              <a:rPr lang="fr-FR" sz="3600" dirty="0" smtClean="0"/>
              <a:t>– </a:t>
            </a:r>
            <a:r>
              <a:rPr lang="fr-FR" sz="3600" dirty="0" err="1" smtClean="0"/>
              <a:t>P</a:t>
            </a:r>
            <a:r>
              <a:rPr lang="fr-FR" sz="3600" baseline="-25000" dirty="0" err="1" smtClean="0"/>
              <a:t>n</a:t>
            </a:r>
            <a:r>
              <a:rPr lang="fr-FR" sz="3600" baseline="-25000" dirty="0" smtClean="0"/>
              <a:t>-1</a:t>
            </a:r>
            <a:r>
              <a:rPr lang="fr-FR" sz="3600" dirty="0" smtClean="0"/>
              <a:t>)*</a:t>
            </a:r>
            <a:r>
              <a:rPr lang="el-GR" sz="3600" dirty="0" smtClean="0"/>
              <a:t>Δ</a:t>
            </a:r>
            <a:r>
              <a:rPr lang="fr-FR" sz="3600" dirty="0" smtClean="0"/>
              <a:t>t + A*</a:t>
            </a:r>
            <a:r>
              <a:rPr lang="el-GR" sz="3600" dirty="0" smtClean="0"/>
              <a:t>Δ</a:t>
            </a:r>
            <a:r>
              <a:rPr lang="fr-FR" sz="3600" dirty="0" smtClean="0"/>
              <a:t>t²</a:t>
            </a:r>
            <a:endParaRPr lang="fr-FR" dirty="0"/>
          </a:p>
        </p:txBody>
      </p:sp>
      <p:sp>
        <p:nvSpPr>
          <p:cNvPr id="5" name="Flowchart: Connector 4"/>
          <p:cNvSpPr/>
          <p:nvPr/>
        </p:nvSpPr>
        <p:spPr>
          <a:xfrm>
            <a:off x="2071670" y="5572140"/>
            <a:ext cx="214314" cy="214314"/>
          </a:xfrm>
          <a:prstGeom prst="flowChartConnector">
            <a:avLst/>
          </a:prstGeom>
          <a:solidFill>
            <a:srgbClr val="4F81BD">
              <a:alpha val="40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owchart: Connector 7"/>
          <p:cNvSpPr/>
          <p:nvPr/>
        </p:nvSpPr>
        <p:spPr>
          <a:xfrm>
            <a:off x="3643306" y="4714884"/>
            <a:ext cx="214314" cy="214314"/>
          </a:xfrm>
          <a:prstGeom prst="flowChartConnector">
            <a:avLst/>
          </a:prstGeom>
          <a:solidFill>
            <a:srgbClr val="4F81BD">
              <a:alpha val="69804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owchart: Connector 8"/>
          <p:cNvSpPr/>
          <p:nvPr/>
        </p:nvSpPr>
        <p:spPr>
          <a:xfrm>
            <a:off x="5143504" y="4929198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Arrow Connector 10"/>
          <p:cNvCxnSpPr>
            <a:stCxn id="5" idx="7"/>
            <a:endCxn id="8" idx="3"/>
          </p:cNvCxnSpPr>
          <p:nvPr/>
        </p:nvCxnSpPr>
        <p:spPr>
          <a:xfrm flipV="1">
            <a:off x="2254598" y="4897812"/>
            <a:ext cx="1420094" cy="705714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</p:cNvCxnSpPr>
          <p:nvPr/>
        </p:nvCxnSpPr>
        <p:spPr>
          <a:xfrm flipV="1">
            <a:off x="3857620" y="4143380"/>
            <a:ext cx="1348656" cy="678661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786182" y="4929198"/>
            <a:ext cx="0" cy="785818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14942" y="4143380"/>
            <a:ext cx="0" cy="785818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643042" y="5143512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P</a:t>
            </a:r>
            <a:r>
              <a:rPr lang="fr-FR" baseline="-25000" dirty="0" err="1" smtClean="0"/>
              <a:t>n</a:t>
            </a:r>
            <a:r>
              <a:rPr lang="fr-FR" baseline="-25000" dirty="0" smtClean="0"/>
              <a:t>-2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3286116" y="4286256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P</a:t>
            </a:r>
            <a:r>
              <a:rPr lang="fr-FR" baseline="-25000" dirty="0" err="1" smtClean="0"/>
              <a:t>n</a:t>
            </a:r>
            <a:r>
              <a:rPr lang="fr-FR" baseline="-25000" dirty="0" smtClean="0"/>
              <a:t>-1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5429256" y="4857760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P</a:t>
            </a:r>
            <a:r>
              <a:rPr lang="fr-FR" baseline="-25000" dirty="0" err="1" smtClean="0"/>
              <a:t>n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3786182" y="5214950"/>
            <a:ext cx="1354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Accélération</a:t>
            </a:r>
            <a:endParaRPr lang="fr-FR" dirty="0"/>
          </a:p>
        </p:txBody>
      </p:sp>
      <p:sp>
        <p:nvSpPr>
          <p:cNvPr id="28" name="TextBox 27"/>
          <p:cNvSpPr txBox="1"/>
          <p:nvPr/>
        </p:nvSpPr>
        <p:spPr>
          <a:xfrm rot="20079736">
            <a:off x="2538257" y="4951256"/>
            <a:ext cx="85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Vitesse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Contraintes de longueur entre deux </a:t>
            </a:r>
            <a:r>
              <a:rPr lang="fr-FR" dirty="0" err="1" smtClean="0"/>
              <a:t>Vertices</a:t>
            </a:r>
            <a:r>
              <a:rPr lang="fr-FR" dirty="0" smtClean="0"/>
              <a:t> (Création de Soft bodies)</a:t>
            </a:r>
          </a:p>
          <a:p>
            <a:pPr>
              <a:buNone/>
            </a:pPr>
            <a:r>
              <a:rPr lang="fr-FR" dirty="0" smtClean="0"/>
              <a:t>« </a:t>
            </a:r>
            <a:r>
              <a:rPr lang="fr-FR" dirty="0" err="1" smtClean="0"/>
              <a:t>Rigid</a:t>
            </a:r>
            <a:r>
              <a:rPr lang="fr-FR" dirty="0" smtClean="0"/>
              <a:t>  » : Modification immédiate des positions</a:t>
            </a:r>
          </a:p>
          <a:p>
            <a:pPr>
              <a:buNone/>
            </a:pPr>
            <a:r>
              <a:rPr lang="fr-FR" dirty="0" smtClean="0"/>
              <a:t>« </a:t>
            </a:r>
            <a:r>
              <a:rPr lang="fr-FR" dirty="0" err="1" smtClean="0"/>
              <a:t>Elastic</a:t>
            </a:r>
            <a:r>
              <a:rPr lang="fr-FR" dirty="0" smtClean="0"/>
              <a:t> » : Oscillation autour du point d’équilibre, loi de Hooke.</a:t>
            </a:r>
          </a:p>
          <a:p>
            <a:pPr>
              <a:buNone/>
            </a:pPr>
            <a:r>
              <a:rPr lang="fr-FR" dirty="0" smtClean="0"/>
              <a:t>	 </a:t>
            </a:r>
            <a:r>
              <a:rPr lang="fr-FR" sz="4000" dirty="0" smtClean="0"/>
              <a:t>F = k*(l – l</a:t>
            </a:r>
            <a:r>
              <a:rPr lang="fr-FR" sz="4000" baseline="-25000" dirty="0" smtClean="0"/>
              <a:t>0</a:t>
            </a:r>
            <a:r>
              <a:rPr lang="fr-FR" sz="4000" dirty="0" smtClean="0"/>
              <a:t>)</a:t>
            </a:r>
          </a:p>
          <a:p>
            <a:pPr>
              <a:buNone/>
            </a:pPr>
            <a:r>
              <a:rPr lang="fr-FR" dirty="0" smtClean="0"/>
              <a:t>Résolution itérative.</a:t>
            </a:r>
            <a:endParaRPr lang="fr-FR" sz="4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000496" y="428625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400" dirty="0" smtClean="0"/>
              <a:t>k 	Constante de ressort</a:t>
            </a:r>
          </a:p>
          <a:p>
            <a:r>
              <a:rPr lang="fr-FR" sz="1400" dirty="0" smtClean="0"/>
              <a:t>l	Longueur du ressort </a:t>
            </a:r>
          </a:p>
          <a:p>
            <a:r>
              <a:rPr lang="fr-FR" sz="1400" dirty="0" smtClean="0"/>
              <a:t>l</a:t>
            </a:r>
            <a:r>
              <a:rPr lang="fr-FR" sz="1400" baseline="-25000" dirty="0" smtClean="0"/>
              <a:t>0</a:t>
            </a:r>
            <a:r>
              <a:rPr lang="fr-FR" sz="1400" dirty="0" smtClean="0"/>
              <a:t>	Longueur à l’équilibre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Soft Body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Module </a:t>
            </a:r>
            <a:r>
              <a:rPr lang="fr-FR" dirty="0" err="1" smtClean="0"/>
              <a:t>Polygon</a:t>
            </a:r>
            <a:r>
              <a:rPr lang="fr-FR" dirty="0" smtClean="0"/>
              <a:t> : Groupe de </a:t>
            </a:r>
            <a:r>
              <a:rPr lang="fr-FR" dirty="0" err="1" smtClean="0"/>
              <a:t>Vertices</a:t>
            </a:r>
            <a:r>
              <a:rPr lang="fr-FR" dirty="0" smtClean="0"/>
              <a:t> reliés par des contraintes rigides.</a:t>
            </a:r>
          </a:p>
          <a:p>
            <a:pPr>
              <a:buNone/>
            </a:pPr>
            <a:r>
              <a:rPr lang="fr-FR" dirty="0" smtClean="0"/>
              <a:t>Détection (SAT) et gestion des collisions entre Polygones.</a:t>
            </a:r>
          </a:p>
          <a:p>
            <a:pPr>
              <a:buNone/>
            </a:pPr>
            <a:endParaRPr lang="fr-FR" dirty="0" smtClean="0"/>
          </a:p>
        </p:txBody>
      </p:sp>
      <p:sp>
        <p:nvSpPr>
          <p:cNvPr id="4" name="Flowchart: Connector 3"/>
          <p:cNvSpPr/>
          <p:nvPr/>
        </p:nvSpPr>
        <p:spPr>
          <a:xfrm>
            <a:off x="1428728" y="4214818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owchart: Connector 4"/>
          <p:cNvSpPr/>
          <p:nvPr/>
        </p:nvSpPr>
        <p:spPr>
          <a:xfrm>
            <a:off x="2071670" y="485776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owchart: Connector 5"/>
          <p:cNvSpPr/>
          <p:nvPr/>
        </p:nvSpPr>
        <p:spPr>
          <a:xfrm>
            <a:off x="1357290" y="4929198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owchart: Connector 6"/>
          <p:cNvSpPr/>
          <p:nvPr/>
        </p:nvSpPr>
        <p:spPr>
          <a:xfrm>
            <a:off x="2571736" y="3857628"/>
            <a:ext cx="142876" cy="142876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owchart: Connector 7"/>
          <p:cNvSpPr/>
          <p:nvPr/>
        </p:nvSpPr>
        <p:spPr>
          <a:xfrm>
            <a:off x="3071802" y="4714884"/>
            <a:ext cx="142876" cy="142876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owchart: Connector 8"/>
          <p:cNvSpPr/>
          <p:nvPr/>
        </p:nvSpPr>
        <p:spPr>
          <a:xfrm>
            <a:off x="3929058" y="3786190"/>
            <a:ext cx="142876" cy="142876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owchart: Connector 9"/>
          <p:cNvSpPr/>
          <p:nvPr/>
        </p:nvSpPr>
        <p:spPr>
          <a:xfrm>
            <a:off x="3786182" y="4714884"/>
            <a:ext cx="142876" cy="142876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Connector 11"/>
          <p:cNvCxnSpPr>
            <a:stCxn id="4" idx="1"/>
            <a:endCxn id="6" idx="2"/>
          </p:cNvCxnSpPr>
          <p:nvPr/>
        </p:nvCxnSpPr>
        <p:spPr>
          <a:xfrm flipH="1">
            <a:off x="1357290" y="4235742"/>
            <a:ext cx="92362" cy="764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7"/>
            <a:endCxn id="4" idx="7"/>
          </p:cNvCxnSpPr>
          <p:nvPr/>
        </p:nvCxnSpPr>
        <p:spPr>
          <a:xfrm flipH="1" flipV="1">
            <a:off x="1550680" y="4235742"/>
            <a:ext cx="642942" cy="6429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4"/>
            <a:endCxn id="5" idx="4"/>
          </p:cNvCxnSpPr>
          <p:nvPr/>
        </p:nvCxnSpPr>
        <p:spPr>
          <a:xfrm flipV="1">
            <a:off x="1428728" y="5000636"/>
            <a:ext cx="714380" cy="7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8" idx="2"/>
          </p:cNvCxnSpPr>
          <p:nvPr/>
        </p:nvCxnSpPr>
        <p:spPr>
          <a:xfrm>
            <a:off x="2592660" y="3979580"/>
            <a:ext cx="479142" cy="806742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7"/>
            <a:endCxn id="9" idx="0"/>
          </p:cNvCxnSpPr>
          <p:nvPr/>
        </p:nvCxnSpPr>
        <p:spPr>
          <a:xfrm flipV="1">
            <a:off x="2693688" y="3786190"/>
            <a:ext cx="1306808" cy="92362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4"/>
            <a:endCxn id="10" idx="4"/>
          </p:cNvCxnSpPr>
          <p:nvPr/>
        </p:nvCxnSpPr>
        <p:spPr>
          <a:xfrm>
            <a:off x="3143240" y="4857760"/>
            <a:ext cx="714380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6"/>
            <a:endCxn id="9" idx="6"/>
          </p:cNvCxnSpPr>
          <p:nvPr/>
        </p:nvCxnSpPr>
        <p:spPr>
          <a:xfrm flipV="1">
            <a:off x="3929058" y="3857628"/>
            <a:ext cx="142876" cy="92869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4282" y="6429396"/>
            <a:ext cx="4214842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857752" y="3429000"/>
            <a:ext cx="428628" cy="3000396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6"/>
          </p:cNvCxnSpPr>
          <p:nvPr/>
        </p:nvCxnSpPr>
        <p:spPr>
          <a:xfrm>
            <a:off x="2214546" y="4929198"/>
            <a:ext cx="0" cy="150019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57290" y="5000636"/>
            <a:ext cx="0" cy="14287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6"/>
          </p:cNvCxnSpPr>
          <p:nvPr/>
        </p:nvCxnSpPr>
        <p:spPr>
          <a:xfrm>
            <a:off x="4071934" y="3857628"/>
            <a:ext cx="0" cy="25717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571736" y="3929066"/>
            <a:ext cx="0" cy="250033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" idx="4"/>
          </p:cNvCxnSpPr>
          <p:nvPr/>
        </p:nvCxnSpPr>
        <p:spPr>
          <a:xfrm>
            <a:off x="1428728" y="5072074"/>
            <a:ext cx="3500462" cy="6429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571604" y="4214818"/>
            <a:ext cx="3500462" cy="6429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071934" y="3786190"/>
            <a:ext cx="1143008" cy="21431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8" idx="4"/>
          </p:cNvCxnSpPr>
          <p:nvPr/>
        </p:nvCxnSpPr>
        <p:spPr>
          <a:xfrm>
            <a:off x="3143240" y="4857760"/>
            <a:ext cx="1857388" cy="3571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5143504" y="3929066"/>
            <a:ext cx="214314" cy="1357322"/>
          </a:xfrm>
          <a:prstGeom prst="line">
            <a:avLst/>
          </a:prstGeom>
          <a:ln w="38100">
            <a:solidFill>
              <a:srgbClr val="F69240">
                <a:alpha val="74902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000628" y="4857760"/>
            <a:ext cx="142876" cy="928694"/>
          </a:xfrm>
          <a:prstGeom prst="line">
            <a:avLst/>
          </a:prstGeom>
          <a:ln w="38100">
            <a:solidFill>
              <a:srgbClr val="4A7EBB">
                <a:alpha val="74902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2571736" y="6500834"/>
            <a:ext cx="1500198" cy="0"/>
          </a:xfrm>
          <a:prstGeom prst="line">
            <a:avLst/>
          </a:prstGeom>
          <a:ln w="38100">
            <a:solidFill>
              <a:srgbClr val="F69240">
                <a:alpha val="74902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1357290" y="6500834"/>
            <a:ext cx="857256" cy="0"/>
          </a:xfrm>
          <a:prstGeom prst="line">
            <a:avLst/>
          </a:prstGeom>
          <a:ln w="38100">
            <a:solidFill>
              <a:srgbClr val="4A7EBB">
                <a:alpha val="74902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8" idx="7"/>
            <a:endCxn id="9" idx="3"/>
          </p:cNvCxnSpPr>
          <p:nvPr/>
        </p:nvCxnSpPr>
        <p:spPr>
          <a:xfrm flipV="1">
            <a:off x="3193754" y="3908142"/>
            <a:ext cx="756228" cy="82766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0" idx="1"/>
            <a:endCxn id="7" idx="5"/>
          </p:cNvCxnSpPr>
          <p:nvPr/>
        </p:nvCxnSpPr>
        <p:spPr>
          <a:xfrm flipH="1" flipV="1">
            <a:off x="2693688" y="3979580"/>
            <a:ext cx="1113418" cy="75622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2" name="Flowchart: Connector 81"/>
          <p:cNvSpPr/>
          <p:nvPr/>
        </p:nvSpPr>
        <p:spPr>
          <a:xfrm>
            <a:off x="7379006" y="4336770"/>
            <a:ext cx="142876" cy="142876"/>
          </a:xfrm>
          <a:prstGeom prst="flowChartConnector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Flowchart: Connector 82"/>
          <p:cNvSpPr/>
          <p:nvPr/>
        </p:nvSpPr>
        <p:spPr>
          <a:xfrm>
            <a:off x="8021948" y="497971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Flowchart: Connector 83"/>
          <p:cNvSpPr/>
          <p:nvPr/>
        </p:nvSpPr>
        <p:spPr>
          <a:xfrm>
            <a:off x="7429520" y="557214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5" name="Straight Connector 84"/>
          <p:cNvCxnSpPr>
            <a:stCxn id="82" idx="1"/>
            <a:endCxn id="84" idx="2"/>
          </p:cNvCxnSpPr>
          <p:nvPr/>
        </p:nvCxnSpPr>
        <p:spPr>
          <a:xfrm>
            <a:off x="7399930" y="4357694"/>
            <a:ext cx="29590" cy="1285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3" idx="7"/>
            <a:endCxn id="82" idx="7"/>
          </p:cNvCxnSpPr>
          <p:nvPr/>
        </p:nvCxnSpPr>
        <p:spPr>
          <a:xfrm flipH="1" flipV="1">
            <a:off x="7500958" y="4357694"/>
            <a:ext cx="642942" cy="6429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4"/>
            <a:endCxn id="83" idx="4"/>
          </p:cNvCxnSpPr>
          <p:nvPr/>
        </p:nvCxnSpPr>
        <p:spPr>
          <a:xfrm flipV="1">
            <a:off x="7500958" y="5122588"/>
            <a:ext cx="592428" cy="5924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lowchart: Connector 101"/>
          <p:cNvSpPr/>
          <p:nvPr/>
        </p:nvSpPr>
        <p:spPr>
          <a:xfrm>
            <a:off x="7143768" y="3714752"/>
            <a:ext cx="142876" cy="142876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Flowchart: Connector 102"/>
          <p:cNvSpPr/>
          <p:nvPr/>
        </p:nvSpPr>
        <p:spPr>
          <a:xfrm>
            <a:off x="7072330" y="4500570"/>
            <a:ext cx="142876" cy="142876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Flowchart: Connector 103"/>
          <p:cNvSpPr/>
          <p:nvPr/>
        </p:nvSpPr>
        <p:spPr>
          <a:xfrm>
            <a:off x="7950510" y="3500438"/>
            <a:ext cx="142876" cy="142876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Flowchart: Connector 104"/>
          <p:cNvSpPr/>
          <p:nvPr/>
        </p:nvSpPr>
        <p:spPr>
          <a:xfrm>
            <a:off x="7929586" y="4429132"/>
            <a:ext cx="142876" cy="142876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6" name="Straight Connector 105"/>
          <p:cNvCxnSpPr>
            <a:stCxn id="102" idx="3"/>
            <a:endCxn id="103" idx="2"/>
          </p:cNvCxnSpPr>
          <p:nvPr/>
        </p:nvCxnSpPr>
        <p:spPr>
          <a:xfrm flipH="1">
            <a:off x="7072330" y="3836704"/>
            <a:ext cx="92362" cy="73530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2" idx="7"/>
            <a:endCxn id="104" idx="0"/>
          </p:cNvCxnSpPr>
          <p:nvPr/>
        </p:nvCxnSpPr>
        <p:spPr>
          <a:xfrm flipV="1">
            <a:off x="7265720" y="3500438"/>
            <a:ext cx="756228" cy="235238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03" idx="4"/>
            <a:endCxn id="105" idx="4"/>
          </p:cNvCxnSpPr>
          <p:nvPr/>
        </p:nvCxnSpPr>
        <p:spPr>
          <a:xfrm flipV="1">
            <a:off x="7143768" y="4572008"/>
            <a:ext cx="857256" cy="71438"/>
          </a:xfrm>
          <a:prstGeom prst="line">
            <a:avLst/>
          </a:prstGeom>
          <a:ln w="38100"/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5" idx="6"/>
            <a:endCxn id="104" idx="6"/>
          </p:cNvCxnSpPr>
          <p:nvPr/>
        </p:nvCxnSpPr>
        <p:spPr>
          <a:xfrm flipV="1">
            <a:off x="8072462" y="3571876"/>
            <a:ext cx="20924" cy="92869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6286512" y="3429000"/>
            <a:ext cx="71438" cy="3000396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357950" y="4357694"/>
            <a:ext cx="0" cy="285752"/>
          </a:xfrm>
          <a:prstGeom prst="line">
            <a:avLst/>
          </a:prstGeom>
          <a:ln w="38100"/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82" idx="0"/>
          </p:cNvCxnSpPr>
          <p:nvPr/>
        </p:nvCxnSpPr>
        <p:spPr>
          <a:xfrm flipV="1">
            <a:off x="6286512" y="4336770"/>
            <a:ext cx="1163932" cy="209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endCxn id="103" idx="4"/>
          </p:cNvCxnSpPr>
          <p:nvPr/>
        </p:nvCxnSpPr>
        <p:spPr>
          <a:xfrm flipV="1">
            <a:off x="6286512" y="4643446"/>
            <a:ext cx="857256" cy="209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8072494" y="4857760"/>
            <a:ext cx="928662" cy="928694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 flipV="1">
            <a:off x="7858148" y="3143248"/>
            <a:ext cx="1143008" cy="1285884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7429520" y="3571876"/>
            <a:ext cx="785818" cy="7648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8072462" y="4000504"/>
            <a:ext cx="571504" cy="5505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83" idx="7"/>
          </p:cNvCxnSpPr>
          <p:nvPr/>
        </p:nvCxnSpPr>
        <p:spPr>
          <a:xfrm>
            <a:off x="8143900" y="5000636"/>
            <a:ext cx="357190" cy="3571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03" idx="3"/>
          </p:cNvCxnSpPr>
          <p:nvPr/>
        </p:nvCxnSpPr>
        <p:spPr>
          <a:xfrm>
            <a:off x="7093254" y="4622522"/>
            <a:ext cx="979208" cy="10924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6500826" y="5786454"/>
            <a:ext cx="23700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Collision, valeurs à retourner :</a:t>
            </a:r>
          </a:p>
          <a:p>
            <a:pPr>
              <a:buFontTx/>
              <a:buChar char="-"/>
            </a:pPr>
            <a:r>
              <a:rPr lang="fr-FR" sz="1400" dirty="0" smtClean="0"/>
              <a:t>Vertex</a:t>
            </a:r>
          </a:p>
          <a:p>
            <a:pPr>
              <a:buFontTx/>
              <a:buChar char="-"/>
            </a:pPr>
            <a:r>
              <a:rPr lang="fr-FR" sz="1400" dirty="0" smtClean="0"/>
              <a:t> Face</a:t>
            </a:r>
          </a:p>
          <a:p>
            <a:pPr>
              <a:buFontTx/>
              <a:buChar char="-"/>
            </a:pPr>
            <a:r>
              <a:rPr lang="fr-FR" sz="1400" dirty="0" smtClean="0"/>
              <a:t> Profondeur</a:t>
            </a:r>
            <a:endParaRPr lang="fr-FR" sz="1400" dirty="0"/>
          </a:p>
        </p:txBody>
      </p:sp>
      <p:cxnSp>
        <p:nvCxnSpPr>
          <p:cNvPr id="170" name="Straight Connector 169"/>
          <p:cNvCxnSpPr/>
          <p:nvPr/>
        </p:nvCxnSpPr>
        <p:spPr>
          <a:xfrm flipH="1">
            <a:off x="1928794" y="3571876"/>
            <a:ext cx="2357454" cy="142876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H="1" flipV="1">
            <a:off x="500034" y="4143380"/>
            <a:ext cx="642942" cy="142876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500"/>
                            </p:stCondLst>
                            <p:childTnLst>
                              <p:par>
                                <p:cTn id="139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2" grpId="1" animBg="1"/>
      <p:bldP spid="83" grpId="0" animBg="1"/>
      <p:bldP spid="84" grpId="0" animBg="1"/>
      <p:bldP spid="102" grpId="0" animBg="1"/>
      <p:bldP spid="103" grpId="0" animBg="1"/>
      <p:bldP spid="104" grpId="0" animBg="1"/>
      <p:bldP spid="105" grpId="0" animBg="1"/>
      <p:bldP spid="1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World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Contient tout les objets physiques, permet l’itération et les opérations globales.</a:t>
            </a:r>
          </a:p>
          <a:p>
            <a:pPr>
              <a:buNone/>
            </a:pPr>
            <a:r>
              <a:rPr lang="fr-FR" dirty="0" smtClean="0"/>
              <a:t>Impose des limites au </a:t>
            </a:r>
            <a:r>
              <a:rPr lang="fr-FR" dirty="0" err="1" smtClean="0"/>
              <a:t>Vertices</a:t>
            </a:r>
            <a:r>
              <a:rPr lang="fr-FR" dirty="0" smtClean="0"/>
              <a:t> (monde fini), gère les intervalles de temps utilisés par la simulation (Précédent et Courant).</a:t>
            </a:r>
          </a:p>
          <a:p>
            <a:pPr>
              <a:buNone/>
            </a:pPr>
            <a:r>
              <a:rPr lang="fr-FR" dirty="0" err="1" smtClean="0"/>
              <a:t>Grid</a:t>
            </a:r>
            <a:r>
              <a:rPr lang="fr-FR" dirty="0" smtClean="0"/>
              <a:t> : Le monde est subdivisé pour éviter les opérations inutiles, ex : Tests de collision limité aux objets proches.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Groupe </a:t>
            </a:r>
            <a:r>
              <a:rPr lang="fr-FR" smtClean="0"/>
              <a:t>Level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F:\jump-n-run\Lev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1071546"/>
            <a:ext cx="9086599" cy="56869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379</Words>
  <Application>Microsoft Office PowerPoint</Application>
  <PresentationFormat>On-screen Show (4:3)</PresentationFormat>
  <Paragraphs>70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Groupe Core</vt:lpstr>
      <vt:lpstr>Slide 4</vt:lpstr>
      <vt:lpstr>Groupe Physics</vt:lpstr>
      <vt:lpstr>Contraintes</vt:lpstr>
      <vt:lpstr>Soft Body</vt:lpstr>
      <vt:lpstr>Module World</vt:lpstr>
      <vt:lpstr>Groupe Level</vt:lpstr>
      <vt:lpstr>Module Level</vt:lpstr>
      <vt:lpstr>Module LevelEditor</vt:lpstr>
      <vt:lpstr>Librairies Utilisées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Senryoku</dc:creator>
  <cp:lastModifiedBy>Senryoku</cp:lastModifiedBy>
  <cp:revision>49</cp:revision>
  <dcterms:created xsi:type="dcterms:W3CDTF">2012-06-02T08:48:02Z</dcterms:created>
  <dcterms:modified xsi:type="dcterms:W3CDTF">2012-06-02T13:44:30Z</dcterms:modified>
</cp:coreProperties>
</file>