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8" autoAdjust="0"/>
    <p:restoredTop sz="94660"/>
  </p:normalViewPr>
  <p:slideViewPr>
    <p:cSldViewPr snapToGrid="0">
      <p:cViewPr>
        <p:scale>
          <a:sx n="66" d="100"/>
          <a:sy n="66" d="100"/>
        </p:scale>
        <p:origin x="609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A2B14-649A-4418-AE9B-CD22DC847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ACDAFB-F640-45F2-9936-6B7E20BA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8983F1-7466-4FA0-A0C6-D4526391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0AE0DF-0494-46BA-B48A-7F8A6E0B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A2DA7-096A-4504-8A08-72505FF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63BDB-6D5D-4C12-B26D-863D3BFF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EF3145-FFC4-4115-B35F-4603141B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0D048-72E3-46A6-A076-B6E4D8CA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ED2D3-A4F5-408D-B226-DE041F09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5E607-3DF3-4604-A76A-02B41CFE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9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7787B8-1725-47C7-880F-59CBEFED9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DA305C-2808-49F6-8D1E-97A03E7B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98088A-55C2-4C97-90CD-DC813956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926F7C-0C78-400D-BB92-97BDBA4C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6A5EBB-7A76-46E2-94D5-35363603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9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1E5DF-BD0B-4D3F-9E54-97F152B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E71FE6-E451-4AEA-8D20-2405F930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32D7E5-7401-471F-947E-3FAB167B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6EAE9-6D39-440A-99AC-A804E75F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43FA9-EC96-4B75-9687-8391EA04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3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702C9-50DA-489F-AD92-2AD573C7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C8FFC-160D-4B41-8C50-A4B687EB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828E2-595B-4E0E-ACA2-78DFACC0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46607-AAE5-4956-A44C-1ADCDE18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E3078-2CC1-4E4F-A75D-C9A57750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99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9B594-E2F3-4F25-A9D2-9FD5F476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A1768-8BA5-4C1C-90AC-EA513B21C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96A2FF-9CF3-4922-9D5C-6BB132B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27015-3D23-4D87-BD18-1D0670B3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3A1F03-5F86-46A1-8E27-8AC21CF9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194066-F2F5-482C-88B0-81AA8D7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4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7D047-29F8-4CC6-88DC-72B3524E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DB54FA-981C-4125-8704-37C7BA86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16342-E4FB-4133-9195-770FD3DAA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48DB7B-FBA6-430A-976F-9E9E78A07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24F1AC-C896-40AB-B27E-1DAA35B2A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49AC65-FA72-459A-A703-B407C0BF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A39795-C3FB-45AE-9A87-D3463C7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636300-4E9B-44BC-B5EA-18501676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BAAA3-89CA-470D-A224-8227F69B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E0A6CE-BE6B-4B1E-ABFC-BCD3D046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E715E6-AA4B-4CBA-813F-A9724A66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5B1DF-EE81-4ACE-AE6C-CA1BE50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72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801CF6-F6E2-4C44-85A9-C097013C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9C20BB-8D9C-4F0B-B076-2BCE7267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44C9B-B4B8-4EFD-9FAD-B6024702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4E194-976F-4332-9245-1A019FFE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22B37-DF74-4CAC-84A9-44977F3C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1868AC-60FE-4CD7-80AC-21D501ED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ACB945-06C6-4341-A79A-22073D4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C8C2AC-EAC7-4A16-BD7B-F4D274BD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56C43-F85A-4CBF-8140-36331E9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99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F1132-47C5-4F0B-96D5-F4D07FA3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88386-4C1E-4CC9-9B45-B3DAAA69C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7901CB-87A8-4656-AD85-18C5D40A1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E4528C-CF4D-4F43-AA93-57EBF291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5E0F18-3690-4A9B-9634-4492676F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9131D-4ABB-474F-84E1-BFF9DADD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5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699580-B71E-490A-AA60-7A872C3D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DB96D1-CB4B-4B9A-9942-EE3EE959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614536-E04D-4AB8-ACE0-0E6DD39FD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7F70-39ED-4899-82C2-A897E88EEF1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A545B-6CE2-414A-8DB1-8BCC75A4D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D28C8-BEFC-42FE-987F-BA2EB22ED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E122-2104-44B1-96B3-FFBA076EA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CCDABD-22C5-49F0-A307-F5463ADFB841}"/>
              </a:ext>
            </a:extLst>
          </p:cNvPr>
          <p:cNvSpPr txBox="1"/>
          <p:nvPr/>
        </p:nvSpPr>
        <p:spPr>
          <a:xfrm>
            <a:off x="2366683" y="3044279"/>
            <a:ext cx="757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2019/12/3  </a:t>
            </a:r>
            <a:r>
              <a:rPr kumimoji="1" lang="ja-JP" altLang="en-US" sz="4400" dirty="0"/>
              <a:t>人工地震</a:t>
            </a:r>
            <a:r>
              <a:rPr lang="ja-JP" altLang="en-US" sz="4400" dirty="0"/>
              <a:t>波</a:t>
            </a:r>
            <a:r>
              <a:rPr lang="en-US" altLang="ja-JP" sz="4400" dirty="0"/>
              <a:t>100</a:t>
            </a:r>
            <a:r>
              <a:rPr lang="ja-JP" altLang="en-US" sz="4400" dirty="0"/>
              <a:t>％</a:t>
            </a:r>
            <a:endParaRPr kumimoji="1" lang="ja-JP" altLang="en-US" sz="4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A5D699-5044-482A-A21B-102EE1B1C4A4}"/>
              </a:ext>
            </a:extLst>
          </p:cNvPr>
          <p:cNvSpPr/>
          <p:nvPr/>
        </p:nvSpPr>
        <p:spPr>
          <a:xfrm>
            <a:off x="1043756" y="5333484"/>
            <a:ext cx="1064906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/>
              <a:t>※</a:t>
            </a:r>
            <a:r>
              <a:rPr lang="ja-JP" altLang="en-US" sz="2800" b="1" dirty="0"/>
              <a:t>以降のグラフはすべて、</a:t>
            </a:r>
            <a:endParaRPr lang="en-US" altLang="ja-JP" sz="2800" b="1" dirty="0"/>
          </a:p>
          <a:p>
            <a:r>
              <a:rPr lang="ja-JP" altLang="en-US" sz="2800" b="1" dirty="0"/>
              <a:t>　横軸：時間</a:t>
            </a:r>
            <a:r>
              <a:rPr lang="en-US" altLang="ja-JP" sz="2800" b="1" dirty="0"/>
              <a:t>[s], </a:t>
            </a:r>
            <a:r>
              <a:rPr lang="ja-JP" altLang="en-US" sz="2800" b="1" dirty="0"/>
              <a:t>縦軸</a:t>
            </a:r>
            <a:r>
              <a:rPr lang="en-US" altLang="ja-JP" sz="2800" b="1" dirty="0"/>
              <a:t>: </a:t>
            </a:r>
            <a:r>
              <a:rPr lang="ja-JP" altLang="en-US" sz="2800" b="1" dirty="0"/>
              <a:t>層間変位</a:t>
            </a:r>
            <a:r>
              <a:rPr lang="en-US" altLang="ja-JP" sz="2800" b="1" dirty="0"/>
              <a:t>[mm]</a:t>
            </a:r>
            <a:r>
              <a:rPr lang="ja-JP" altLang="en-US" sz="2800" b="1" dirty="0"/>
              <a:t>となります。</a:t>
            </a:r>
            <a:endParaRPr lang="en-US" altLang="ja-JP" sz="2800" b="1" dirty="0"/>
          </a:p>
          <a:p>
            <a:r>
              <a:rPr lang="ja-JP" altLang="en-US" sz="2800" b="1" dirty="0"/>
              <a:t>　加振</a:t>
            </a:r>
            <a:r>
              <a:rPr lang="en-US" altLang="ja-JP" sz="2800" b="1" dirty="0"/>
              <a:t>20</a:t>
            </a:r>
            <a:r>
              <a:rPr lang="ja-JP" altLang="en-US" sz="2800" b="1" dirty="0"/>
              <a:t>秒前のアナウンスが入ってから計測を開始しています。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235387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77EB1-259F-47DF-850E-B327ED72B950}"/>
              </a:ext>
            </a:extLst>
          </p:cNvPr>
          <p:cNvSpPr/>
          <p:nvPr/>
        </p:nvSpPr>
        <p:spPr>
          <a:xfrm>
            <a:off x="2263929" y="927013"/>
            <a:ext cx="8620584" cy="44647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5FAD01-CCA1-4121-92D2-54EE84CFE9B7}"/>
              </a:ext>
            </a:extLst>
          </p:cNvPr>
          <p:cNvSpPr/>
          <p:nvPr/>
        </p:nvSpPr>
        <p:spPr>
          <a:xfrm>
            <a:off x="5310878" y="5770179"/>
            <a:ext cx="2067384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計測室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北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A83ED3-D417-47ED-8B8C-F648D709F000}"/>
              </a:ext>
            </a:extLst>
          </p:cNvPr>
          <p:cNvSpPr/>
          <p:nvPr/>
        </p:nvSpPr>
        <p:spPr>
          <a:xfrm>
            <a:off x="2496064" y="2716921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1F</a:t>
            </a:r>
            <a:r>
              <a:rPr lang="ja-JP" altLang="en-US" b="1" dirty="0">
                <a:solidFill>
                  <a:schemeClr val="tx1"/>
                </a:solidFill>
              </a:rPr>
              <a:t>短手</a:t>
            </a:r>
            <a:r>
              <a:rPr lang="en-US" altLang="ja-JP" b="1" dirty="0">
                <a:solidFill>
                  <a:schemeClr val="tx1"/>
                </a:solidFill>
              </a:rPr>
              <a:t>: COM11(ch09)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596439-9CA8-4138-AAB0-6A3CF26F5D16}"/>
              </a:ext>
            </a:extLst>
          </p:cNvPr>
          <p:cNvSpPr/>
          <p:nvPr/>
        </p:nvSpPr>
        <p:spPr>
          <a:xfrm>
            <a:off x="179030" y="40411"/>
            <a:ext cx="928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/>
              <a:t>1F</a:t>
            </a:r>
            <a:endParaRPr lang="ja-JP" altLang="en-US" sz="4800" b="1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67DFDD-FCE3-4236-A27B-244F73BBA27A}"/>
              </a:ext>
            </a:extLst>
          </p:cNvPr>
          <p:cNvCxnSpPr/>
          <p:nvPr/>
        </p:nvCxnSpPr>
        <p:spPr>
          <a:xfrm>
            <a:off x="601362" y="1680519"/>
            <a:ext cx="1153297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728F860-FE7E-4CCC-B788-59640F528389}"/>
              </a:ext>
            </a:extLst>
          </p:cNvPr>
          <p:cNvCxnSpPr>
            <a:cxnSpLocks/>
          </p:cNvCxnSpPr>
          <p:nvPr/>
        </p:nvCxnSpPr>
        <p:spPr>
          <a:xfrm>
            <a:off x="1182129" y="1196546"/>
            <a:ext cx="0" cy="96794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3D8859-23AA-4878-A211-F15F52B1E927}"/>
              </a:ext>
            </a:extLst>
          </p:cNvPr>
          <p:cNvSpPr/>
          <p:nvPr/>
        </p:nvSpPr>
        <p:spPr>
          <a:xfrm>
            <a:off x="179030" y="1388131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y</a:t>
            </a:r>
            <a:endParaRPr lang="ja-JP" altLang="en-US" sz="32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C993E0-0533-4589-9C87-3D67BB840A80}"/>
              </a:ext>
            </a:extLst>
          </p:cNvPr>
          <p:cNvSpPr/>
          <p:nvPr/>
        </p:nvSpPr>
        <p:spPr>
          <a:xfrm>
            <a:off x="985489" y="2164492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x</a:t>
            </a:r>
            <a:endParaRPr lang="ja-JP" altLang="en-US" sz="3200" b="1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4001372-9701-4579-A18B-E662849D4B5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98573" y="1374633"/>
            <a:ext cx="1415771" cy="1342288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C446665-8003-4479-8212-1DE210704CEA}"/>
              </a:ext>
            </a:extLst>
          </p:cNvPr>
          <p:cNvSpPr/>
          <p:nvPr/>
        </p:nvSpPr>
        <p:spPr>
          <a:xfrm>
            <a:off x="0" y="6002197"/>
            <a:ext cx="6647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短手方向設置センサの計測値</a:t>
            </a:r>
            <a:endParaRPr lang="en-US" altLang="ja-JP" dirty="0"/>
          </a:p>
          <a:p>
            <a:r>
              <a:rPr lang="ja-JP" altLang="en-US" dirty="0"/>
              <a:t>→事前キャリブレーションデータよりも</a:t>
            </a:r>
            <a:endParaRPr lang="en-US" altLang="ja-JP" dirty="0"/>
          </a:p>
          <a:p>
            <a:r>
              <a:rPr lang="ja-JP" altLang="en-US" dirty="0"/>
              <a:t>実際の階高が低い関係で、値が多少大きく出ている可能性有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7685C54-DAE8-4626-B359-E35FDB2D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4" y="161322"/>
            <a:ext cx="6873985" cy="31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0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77EB1-259F-47DF-850E-B327ED72B950}"/>
              </a:ext>
            </a:extLst>
          </p:cNvPr>
          <p:cNvSpPr/>
          <p:nvPr/>
        </p:nvSpPr>
        <p:spPr>
          <a:xfrm>
            <a:off x="2263929" y="927013"/>
            <a:ext cx="8620584" cy="44647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5FAD01-CCA1-4121-92D2-54EE84CFE9B7}"/>
              </a:ext>
            </a:extLst>
          </p:cNvPr>
          <p:cNvSpPr/>
          <p:nvPr/>
        </p:nvSpPr>
        <p:spPr>
          <a:xfrm>
            <a:off x="5310878" y="5770179"/>
            <a:ext cx="2067384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計測室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北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A83ED3-D417-47ED-8B8C-F648D709F000}"/>
              </a:ext>
            </a:extLst>
          </p:cNvPr>
          <p:cNvSpPr/>
          <p:nvPr/>
        </p:nvSpPr>
        <p:spPr>
          <a:xfrm>
            <a:off x="2496064" y="2716921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2F</a:t>
            </a:r>
            <a:r>
              <a:rPr lang="ja-JP" altLang="en-US" b="1" dirty="0">
                <a:solidFill>
                  <a:schemeClr val="tx1"/>
                </a:solidFill>
              </a:rPr>
              <a:t>短手</a:t>
            </a:r>
            <a:r>
              <a:rPr lang="en-US" altLang="ja-JP" b="1" dirty="0">
                <a:solidFill>
                  <a:schemeClr val="tx1"/>
                </a:solidFill>
              </a:rPr>
              <a:t>: </a:t>
            </a:r>
            <a:r>
              <a:rPr kumimoji="1" lang="en-US" altLang="ja-JP" b="1" dirty="0">
                <a:solidFill>
                  <a:schemeClr val="tx1"/>
                </a:solidFill>
              </a:rPr>
              <a:t>COM12(ch10)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E8C39B7-D82A-4514-B1D0-1E3430D89F49}"/>
              </a:ext>
            </a:extLst>
          </p:cNvPr>
          <p:cNvSpPr/>
          <p:nvPr/>
        </p:nvSpPr>
        <p:spPr>
          <a:xfrm>
            <a:off x="5569203" y="4401559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2F</a:t>
            </a:r>
            <a:r>
              <a:rPr kumimoji="1" lang="ja-JP" altLang="en-US" b="1" dirty="0">
                <a:solidFill>
                  <a:schemeClr val="tx1"/>
                </a:solidFill>
              </a:rPr>
              <a:t>長手</a:t>
            </a:r>
            <a:r>
              <a:rPr kumimoji="1" lang="en-US" altLang="ja-JP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COM13(ch11)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596439-9CA8-4138-AAB0-6A3CF26F5D16}"/>
              </a:ext>
            </a:extLst>
          </p:cNvPr>
          <p:cNvSpPr/>
          <p:nvPr/>
        </p:nvSpPr>
        <p:spPr>
          <a:xfrm>
            <a:off x="179030" y="40411"/>
            <a:ext cx="928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/>
              <a:t>2F</a:t>
            </a:r>
            <a:endParaRPr lang="ja-JP" altLang="en-US" sz="48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9A990D0-0CB7-4500-95FB-DE66E7FE392A}"/>
              </a:ext>
            </a:extLst>
          </p:cNvPr>
          <p:cNvCxnSpPr/>
          <p:nvPr/>
        </p:nvCxnSpPr>
        <p:spPr>
          <a:xfrm>
            <a:off x="601362" y="1680519"/>
            <a:ext cx="1153297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DC4284A-5730-4256-81D2-F9B1834B17E1}"/>
              </a:ext>
            </a:extLst>
          </p:cNvPr>
          <p:cNvCxnSpPr>
            <a:cxnSpLocks/>
          </p:cNvCxnSpPr>
          <p:nvPr/>
        </p:nvCxnSpPr>
        <p:spPr>
          <a:xfrm>
            <a:off x="1182129" y="1196546"/>
            <a:ext cx="0" cy="96794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627651-6669-4045-AA36-AD0A7369A400}"/>
              </a:ext>
            </a:extLst>
          </p:cNvPr>
          <p:cNvSpPr/>
          <p:nvPr/>
        </p:nvSpPr>
        <p:spPr>
          <a:xfrm>
            <a:off x="179030" y="1388131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y</a:t>
            </a:r>
            <a:endParaRPr lang="ja-JP" altLang="en-US" sz="32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D584AB5-C15B-4844-BB98-3F8922DB2CDA}"/>
              </a:ext>
            </a:extLst>
          </p:cNvPr>
          <p:cNvSpPr/>
          <p:nvPr/>
        </p:nvSpPr>
        <p:spPr>
          <a:xfrm>
            <a:off x="985489" y="2164492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x</a:t>
            </a:r>
            <a:endParaRPr lang="ja-JP" altLang="en-US" sz="32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6D431E6-C88F-4BD4-BF94-B5D5767970D8}"/>
              </a:ext>
            </a:extLst>
          </p:cNvPr>
          <p:cNvCxnSpPr>
            <a:cxnSpLocks/>
          </p:cNvCxnSpPr>
          <p:nvPr/>
        </p:nvCxnSpPr>
        <p:spPr>
          <a:xfrm flipH="1">
            <a:off x="2998574" y="1306286"/>
            <a:ext cx="1011778" cy="141063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F373ADA-15AA-4D69-95BB-B7A30DC400D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574221" y="4310446"/>
            <a:ext cx="536852" cy="51717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E10E7956-FDCD-471A-B52B-45E917C2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52" y="-204955"/>
            <a:ext cx="6394450" cy="301167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C56F671-C128-4F95-9831-CABFA8DD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73" y="3242781"/>
            <a:ext cx="4947577" cy="22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77EB1-259F-47DF-850E-B327ED72B950}"/>
              </a:ext>
            </a:extLst>
          </p:cNvPr>
          <p:cNvSpPr/>
          <p:nvPr/>
        </p:nvSpPr>
        <p:spPr>
          <a:xfrm>
            <a:off x="2263929" y="927013"/>
            <a:ext cx="8620584" cy="44647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5FAD01-CCA1-4121-92D2-54EE84CFE9B7}"/>
              </a:ext>
            </a:extLst>
          </p:cNvPr>
          <p:cNvSpPr/>
          <p:nvPr/>
        </p:nvSpPr>
        <p:spPr>
          <a:xfrm>
            <a:off x="5310878" y="5770179"/>
            <a:ext cx="2067384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計測室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北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A83ED3-D417-47ED-8B8C-F648D709F000}"/>
              </a:ext>
            </a:extLst>
          </p:cNvPr>
          <p:cNvSpPr/>
          <p:nvPr/>
        </p:nvSpPr>
        <p:spPr>
          <a:xfrm>
            <a:off x="2496064" y="2716921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3F</a:t>
            </a:r>
            <a:r>
              <a:rPr lang="ja-JP" altLang="en-US" b="1" dirty="0">
                <a:solidFill>
                  <a:schemeClr val="tx1"/>
                </a:solidFill>
              </a:rPr>
              <a:t>短手</a:t>
            </a:r>
            <a:r>
              <a:rPr lang="en-US" altLang="ja-JP" b="1" dirty="0">
                <a:solidFill>
                  <a:schemeClr val="tx1"/>
                </a:solidFill>
              </a:rPr>
              <a:t>: </a:t>
            </a:r>
            <a:r>
              <a:rPr kumimoji="1" lang="en-US" altLang="ja-JP" b="1" dirty="0">
                <a:solidFill>
                  <a:schemeClr val="tx1"/>
                </a:solidFill>
              </a:rPr>
              <a:t>COM14(ch12)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E8C39B7-D82A-4514-B1D0-1E3430D89F49}"/>
              </a:ext>
            </a:extLst>
          </p:cNvPr>
          <p:cNvSpPr/>
          <p:nvPr/>
        </p:nvSpPr>
        <p:spPr>
          <a:xfrm>
            <a:off x="5569203" y="4401559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3F</a:t>
            </a:r>
            <a:r>
              <a:rPr kumimoji="1" lang="ja-JP" altLang="en-US" b="1" dirty="0">
                <a:solidFill>
                  <a:schemeClr val="tx1"/>
                </a:solidFill>
              </a:rPr>
              <a:t>長手</a:t>
            </a:r>
            <a:r>
              <a:rPr kumimoji="1" lang="en-US" altLang="ja-JP" b="1" dirty="0">
                <a:solidFill>
                  <a:schemeClr val="tx1"/>
                </a:solidFill>
              </a:rPr>
              <a:t>: COM15(ch13)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596439-9CA8-4138-AAB0-6A3CF26F5D16}"/>
              </a:ext>
            </a:extLst>
          </p:cNvPr>
          <p:cNvSpPr/>
          <p:nvPr/>
        </p:nvSpPr>
        <p:spPr>
          <a:xfrm>
            <a:off x="179030" y="40411"/>
            <a:ext cx="928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/>
              <a:t>3F</a:t>
            </a:r>
            <a:endParaRPr lang="ja-JP" altLang="en-US" sz="48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12F515A-F331-4C2F-A671-C81E3C87459C}"/>
              </a:ext>
            </a:extLst>
          </p:cNvPr>
          <p:cNvCxnSpPr/>
          <p:nvPr/>
        </p:nvCxnSpPr>
        <p:spPr>
          <a:xfrm>
            <a:off x="601362" y="1680519"/>
            <a:ext cx="1153297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3602F35-76E0-4CF9-B6A1-9FDCB4D7CC26}"/>
              </a:ext>
            </a:extLst>
          </p:cNvPr>
          <p:cNvCxnSpPr>
            <a:cxnSpLocks/>
          </p:cNvCxnSpPr>
          <p:nvPr/>
        </p:nvCxnSpPr>
        <p:spPr>
          <a:xfrm>
            <a:off x="1182129" y="1196546"/>
            <a:ext cx="0" cy="96794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CE3B60-68EA-4771-9C5E-2D6EFC1BECD6}"/>
              </a:ext>
            </a:extLst>
          </p:cNvPr>
          <p:cNvSpPr/>
          <p:nvPr/>
        </p:nvSpPr>
        <p:spPr>
          <a:xfrm>
            <a:off x="179030" y="1388131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y</a:t>
            </a:r>
            <a:endParaRPr lang="ja-JP" altLang="en-US" sz="32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FF6DDF2-5E01-44F1-979E-41463FE48090}"/>
              </a:ext>
            </a:extLst>
          </p:cNvPr>
          <p:cNvSpPr/>
          <p:nvPr/>
        </p:nvSpPr>
        <p:spPr>
          <a:xfrm>
            <a:off x="985489" y="2164492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x</a:t>
            </a:r>
            <a:endParaRPr lang="ja-JP" altLang="en-US" sz="32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FFBF5C5-15F8-4639-93AD-6F07AA4D12A7}"/>
              </a:ext>
            </a:extLst>
          </p:cNvPr>
          <p:cNvCxnSpPr>
            <a:cxnSpLocks/>
          </p:cNvCxnSpPr>
          <p:nvPr/>
        </p:nvCxnSpPr>
        <p:spPr>
          <a:xfrm flipH="1">
            <a:off x="2998574" y="1306286"/>
            <a:ext cx="1011778" cy="141063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BDA6C21-5385-4909-9480-5F21DA68666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574221" y="4141081"/>
            <a:ext cx="698032" cy="68653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A3BF7025-55BA-42A0-A6C7-AF1D0BAD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20" y="36164"/>
            <a:ext cx="5617779" cy="268075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6AAEDCE-2027-471A-9B66-ECFA8C7B2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93" y="3095290"/>
            <a:ext cx="4835053" cy="22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CCDABD-22C5-49F0-A307-F5463ADFB841}"/>
              </a:ext>
            </a:extLst>
          </p:cNvPr>
          <p:cNvSpPr txBox="1"/>
          <p:nvPr/>
        </p:nvSpPr>
        <p:spPr>
          <a:xfrm>
            <a:off x="2366683" y="3044279"/>
            <a:ext cx="81419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2019/12/4  </a:t>
            </a:r>
            <a:r>
              <a:rPr kumimoji="1" lang="ja-JP" altLang="en-US" sz="4400" dirty="0"/>
              <a:t>人工地震波　</a:t>
            </a:r>
            <a:r>
              <a:rPr kumimoji="1" lang="en-US" altLang="ja-JP" sz="4400" dirty="0"/>
              <a:t>150</a:t>
            </a:r>
            <a:r>
              <a:rPr kumimoji="1" lang="ja-JP" altLang="en-US" sz="4400" dirty="0"/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256535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77EB1-259F-47DF-850E-B327ED72B950}"/>
              </a:ext>
            </a:extLst>
          </p:cNvPr>
          <p:cNvSpPr/>
          <p:nvPr/>
        </p:nvSpPr>
        <p:spPr>
          <a:xfrm>
            <a:off x="2263929" y="927013"/>
            <a:ext cx="8620584" cy="44647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5FAD01-CCA1-4121-92D2-54EE84CFE9B7}"/>
              </a:ext>
            </a:extLst>
          </p:cNvPr>
          <p:cNvSpPr/>
          <p:nvPr/>
        </p:nvSpPr>
        <p:spPr>
          <a:xfrm>
            <a:off x="5310878" y="5770179"/>
            <a:ext cx="2067384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計測室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北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A83ED3-D417-47ED-8B8C-F648D709F000}"/>
              </a:ext>
            </a:extLst>
          </p:cNvPr>
          <p:cNvSpPr/>
          <p:nvPr/>
        </p:nvSpPr>
        <p:spPr>
          <a:xfrm>
            <a:off x="2496064" y="2716921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1F</a:t>
            </a:r>
            <a:r>
              <a:rPr lang="ja-JP" altLang="en-US" b="1" dirty="0">
                <a:solidFill>
                  <a:schemeClr val="tx1"/>
                </a:solidFill>
              </a:rPr>
              <a:t>短手</a:t>
            </a:r>
            <a:r>
              <a:rPr lang="en-US" altLang="ja-JP" b="1" dirty="0">
                <a:solidFill>
                  <a:schemeClr val="tx1"/>
                </a:solidFill>
              </a:rPr>
              <a:t>: COM11(ch09)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596439-9CA8-4138-AAB0-6A3CF26F5D16}"/>
              </a:ext>
            </a:extLst>
          </p:cNvPr>
          <p:cNvSpPr/>
          <p:nvPr/>
        </p:nvSpPr>
        <p:spPr>
          <a:xfrm>
            <a:off x="179030" y="40411"/>
            <a:ext cx="928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/>
              <a:t>1F</a:t>
            </a:r>
            <a:endParaRPr lang="ja-JP" altLang="en-US" sz="4800" b="1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167DFDD-FCE3-4236-A27B-244F73BBA27A}"/>
              </a:ext>
            </a:extLst>
          </p:cNvPr>
          <p:cNvCxnSpPr/>
          <p:nvPr/>
        </p:nvCxnSpPr>
        <p:spPr>
          <a:xfrm>
            <a:off x="601362" y="1680519"/>
            <a:ext cx="1153297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728F860-FE7E-4CCC-B788-59640F528389}"/>
              </a:ext>
            </a:extLst>
          </p:cNvPr>
          <p:cNvCxnSpPr>
            <a:cxnSpLocks/>
          </p:cNvCxnSpPr>
          <p:nvPr/>
        </p:nvCxnSpPr>
        <p:spPr>
          <a:xfrm>
            <a:off x="1182129" y="1196546"/>
            <a:ext cx="0" cy="96794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3D8859-23AA-4878-A211-F15F52B1E927}"/>
              </a:ext>
            </a:extLst>
          </p:cNvPr>
          <p:cNvSpPr/>
          <p:nvPr/>
        </p:nvSpPr>
        <p:spPr>
          <a:xfrm>
            <a:off x="179030" y="1388131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y</a:t>
            </a:r>
            <a:endParaRPr lang="ja-JP" altLang="en-US" sz="32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C993E0-0533-4589-9C87-3D67BB840A80}"/>
              </a:ext>
            </a:extLst>
          </p:cNvPr>
          <p:cNvSpPr/>
          <p:nvPr/>
        </p:nvSpPr>
        <p:spPr>
          <a:xfrm>
            <a:off x="985489" y="2164492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x</a:t>
            </a:r>
            <a:endParaRPr lang="ja-JP" altLang="en-US" sz="3200" b="1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4001372-9701-4579-A18B-E662849D4B5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98573" y="1374633"/>
            <a:ext cx="1415771" cy="1342288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C446665-8003-4479-8212-1DE210704CEA}"/>
              </a:ext>
            </a:extLst>
          </p:cNvPr>
          <p:cNvSpPr/>
          <p:nvPr/>
        </p:nvSpPr>
        <p:spPr>
          <a:xfrm>
            <a:off x="0" y="6002197"/>
            <a:ext cx="6647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短手方向設置センサの計測値</a:t>
            </a:r>
            <a:endParaRPr lang="en-US" altLang="ja-JP" dirty="0"/>
          </a:p>
          <a:p>
            <a:r>
              <a:rPr lang="ja-JP" altLang="en-US" dirty="0"/>
              <a:t>→事前キャリブレーションデータよりも</a:t>
            </a:r>
            <a:endParaRPr lang="en-US" altLang="ja-JP" dirty="0"/>
          </a:p>
          <a:p>
            <a:r>
              <a:rPr lang="ja-JP" altLang="en-US" dirty="0"/>
              <a:t>実際の階高が低い関係で、値が多少大きく出ている可能性有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B5C7504-9539-4843-865E-EB06EA8F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4" y="122112"/>
            <a:ext cx="7204813" cy="36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7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77EB1-259F-47DF-850E-B327ED72B950}"/>
              </a:ext>
            </a:extLst>
          </p:cNvPr>
          <p:cNvSpPr/>
          <p:nvPr/>
        </p:nvSpPr>
        <p:spPr>
          <a:xfrm>
            <a:off x="2263929" y="927013"/>
            <a:ext cx="8620584" cy="44647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5FAD01-CCA1-4121-92D2-54EE84CFE9B7}"/>
              </a:ext>
            </a:extLst>
          </p:cNvPr>
          <p:cNvSpPr/>
          <p:nvPr/>
        </p:nvSpPr>
        <p:spPr>
          <a:xfrm>
            <a:off x="5310878" y="5770179"/>
            <a:ext cx="2067384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計測室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北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A83ED3-D417-47ED-8B8C-F648D709F000}"/>
              </a:ext>
            </a:extLst>
          </p:cNvPr>
          <p:cNvSpPr/>
          <p:nvPr/>
        </p:nvSpPr>
        <p:spPr>
          <a:xfrm>
            <a:off x="2496064" y="2716921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2F</a:t>
            </a:r>
            <a:r>
              <a:rPr lang="ja-JP" altLang="en-US" b="1" dirty="0">
                <a:solidFill>
                  <a:schemeClr val="tx1"/>
                </a:solidFill>
              </a:rPr>
              <a:t>短手</a:t>
            </a:r>
            <a:r>
              <a:rPr lang="en-US" altLang="ja-JP" b="1" dirty="0">
                <a:solidFill>
                  <a:schemeClr val="tx1"/>
                </a:solidFill>
              </a:rPr>
              <a:t>: </a:t>
            </a:r>
            <a:r>
              <a:rPr kumimoji="1" lang="en-US" altLang="ja-JP" b="1" dirty="0">
                <a:solidFill>
                  <a:schemeClr val="tx1"/>
                </a:solidFill>
              </a:rPr>
              <a:t>COM12(ch10)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E8C39B7-D82A-4514-B1D0-1E3430D89F49}"/>
              </a:ext>
            </a:extLst>
          </p:cNvPr>
          <p:cNvSpPr/>
          <p:nvPr/>
        </p:nvSpPr>
        <p:spPr>
          <a:xfrm>
            <a:off x="5569203" y="4401559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2F</a:t>
            </a:r>
            <a:r>
              <a:rPr kumimoji="1" lang="ja-JP" altLang="en-US" b="1" dirty="0">
                <a:solidFill>
                  <a:schemeClr val="tx1"/>
                </a:solidFill>
              </a:rPr>
              <a:t>長手</a:t>
            </a:r>
            <a:r>
              <a:rPr kumimoji="1" lang="en-US" altLang="ja-JP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COM13(ch11)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596439-9CA8-4138-AAB0-6A3CF26F5D16}"/>
              </a:ext>
            </a:extLst>
          </p:cNvPr>
          <p:cNvSpPr/>
          <p:nvPr/>
        </p:nvSpPr>
        <p:spPr>
          <a:xfrm>
            <a:off x="179030" y="40411"/>
            <a:ext cx="928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/>
              <a:t>2F</a:t>
            </a:r>
            <a:endParaRPr lang="ja-JP" altLang="en-US" sz="48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9A990D0-0CB7-4500-95FB-DE66E7FE392A}"/>
              </a:ext>
            </a:extLst>
          </p:cNvPr>
          <p:cNvCxnSpPr/>
          <p:nvPr/>
        </p:nvCxnSpPr>
        <p:spPr>
          <a:xfrm>
            <a:off x="601362" y="1680519"/>
            <a:ext cx="1153297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DC4284A-5730-4256-81D2-F9B1834B17E1}"/>
              </a:ext>
            </a:extLst>
          </p:cNvPr>
          <p:cNvCxnSpPr>
            <a:cxnSpLocks/>
          </p:cNvCxnSpPr>
          <p:nvPr/>
        </p:nvCxnSpPr>
        <p:spPr>
          <a:xfrm>
            <a:off x="1182129" y="1196546"/>
            <a:ext cx="0" cy="96794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627651-6669-4045-AA36-AD0A7369A400}"/>
              </a:ext>
            </a:extLst>
          </p:cNvPr>
          <p:cNvSpPr/>
          <p:nvPr/>
        </p:nvSpPr>
        <p:spPr>
          <a:xfrm>
            <a:off x="179030" y="1388131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y</a:t>
            </a:r>
            <a:endParaRPr lang="ja-JP" altLang="en-US" sz="32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D584AB5-C15B-4844-BB98-3F8922DB2CDA}"/>
              </a:ext>
            </a:extLst>
          </p:cNvPr>
          <p:cNvSpPr/>
          <p:nvPr/>
        </p:nvSpPr>
        <p:spPr>
          <a:xfrm>
            <a:off x="985489" y="2164492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x</a:t>
            </a:r>
            <a:endParaRPr lang="ja-JP" altLang="en-US" sz="32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6D431E6-C88F-4BD4-BF94-B5D5767970D8}"/>
              </a:ext>
            </a:extLst>
          </p:cNvPr>
          <p:cNvCxnSpPr>
            <a:cxnSpLocks/>
          </p:cNvCxnSpPr>
          <p:nvPr/>
        </p:nvCxnSpPr>
        <p:spPr>
          <a:xfrm flipH="1">
            <a:off x="2998574" y="1306286"/>
            <a:ext cx="1011778" cy="141063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F373ADA-15AA-4D69-95BB-B7A30DC400D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574221" y="4310446"/>
            <a:ext cx="536852" cy="51717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D5B8D378-B48F-4BB6-8A17-9814D3C8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92" y="40412"/>
            <a:ext cx="6364158" cy="320353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3C1568B-5016-44E2-98EB-1A3DCBA3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70" y="3154969"/>
            <a:ext cx="4780641" cy="23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9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77EB1-259F-47DF-850E-B327ED72B950}"/>
              </a:ext>
            </a:extLst>
          </p:cNvPr>
          <p:cNvSpPr/>
          <p:nvPr/>
        </p:nvSpPr>
        <p:spPr>
          <a:xfrm>
            <a:off x="2263929" y="927013"/>
            <a:ext cx="8620584" cy="44647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5FAD01-CCA1-4121-92D2-54EE84CFE9B7}"/>
              </a:ext>
            </a:extLst>
          </p:cNvPr>
          <p:cNvSpPr/>
          <p:nvPr/>
        </p:nvSpPr>
        <p:spPr>
          <a:xfrm>
            <a:off x="5310878" y="5770179"/>
            <a:ext cx="2067384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計測室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北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A83ED3-D417-47ED-8B8C-F648D709F000}"/>
              </a:ext>
            </a:extLst>
          </p:cNvPr>
          <p:cNvSpPr/>
          <p:nvPr/>
        </p:nvSpPr>
        <p:spPr>
          <a:xfrm>
            <a:off x="2496064" y="2716921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3F</a:t>
            </a:r>
            <a:r>
              <a:rPr lang="ja-JP" altLang="en-US" b="1" dirty="0">
                <a:solidFill>
                  <a:schemeClr val="tx1"/>
                </a:solidFill>
              </a:rPr>
              <a:t>短手</a:t>
            </a:r>
            <a:r>
              <a:rPr lang="en-US" altLang="ja-JP" b="1" dirty="0">
                <a:solidFill>
                  <a:schemeClr val="tx1"/>
                </a:solidFill>
              </a:rPr>
              <a:t>: </a:t>
            </a:r>
            <a:r>
              <a:rPr kumimoji="1" lang="en-US" altLang="ja-JP" b="1" dirty="0">
                <a:solidFill>
                  <a:schemeClr val="tx1"/>
                </a:solidFill>
              </a:rPr>
              <a:t>COM14(ch12)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E8C39B7-D82A-4514-B1D0-1E3430D89F49}"/>
              </a:ext>
            </a:extLst>
          </p:cNvPr>
          <p:cNvSpPr/>
          <p:nvPr/>
        </p:nvSpPr>
        <p:spPr>
          <a:xfrm>
            <a:off x="5569203" y="4401559"/>
            <a:ext cx="1005018" cy="8521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3F</a:t>
            </a:r>
            <a:r>
              <a:rPr kumimoji="1" lang="ja-JP" altLang="en-US" b="1" dirty="0">
                <a:solidFill>
                  <a:schemeClr val="tx1"/>
                </a:solidFill>
              </a:rPr>
              <a:t>長手</a:t>
            </a:r>
            <a:r>
              <a:rPr kumimoji="1" lang="en-US" altLang="ja-JP" b="1" dirty="0">
                <a:solidFill>
                  <a:schemeClr val="tx1"/>
                </a:solidFill>
              </a:rPr>
              <a:t>: COM15(ch13)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596439-9CA8-4138-AAB0-6A3CF26F5D16}"/>
              </a:ext>
            </a:extLst>
          </p:cNvPr>
          <p:cNvSpPr/>
          <p:nvPr/>
        </p:nvSpPr>
        <p:spPr>
          <a:xfrm>
            <a:off x="179030" y="40411"/>
            <a:ext cx="928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/>
              <a:t>3F</a:t>
            </a:r>
            <a:endParaRPr lang="ja-JP" altLang="en-US" sz="48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12F515A-F331-4C2F-A671-C81E3C87459C}"/>
              </a:ext>
            </a:extLst>
          </p:cNvPr>
          <p:cNvCxnSpPr/>
          <p:nvPr/>
        </p:nvCxnSpPr>
        <p:spPr>
          <a:xfrm>
            <a:off x="601362" y="1680519"/>
            <a:ext cx="1153297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3602F35-76E0-4CF9-B6A1-9FDCB4D7CC26}"/>
              </a:ext>
            </a:extLst>
          </p:cNvPr>
          <p:cNvCxnSpPr>
            <a:cxnSpLocks/>
          </p:cNvCxnSpPr>
          <p:nvPr/>
        </p:nvCxnSpPr>
        <p:spPr>
          <a:xfrm>
            <a:off x="1182129" y="1196546"/>
            <a:ext cx="0" cy="96794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CE3B60-68EA-4771-9C5E-2D6EFC1BECD6}"/>
              </a:ext>
            </a:extLst>
          </p:cNvPr>
          <p:cNvSpPr/>
          <p:nvPr/>
        </p:nvSpPr>
        <p:spPr>
          <a:xfrm>
            <a:off x="179030" y="1388131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y</a:t>
            </a:r>
            <a:endParaRPr lang="ja-JP" altLang="en-US" sz="32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FF6DDF2-5E01-44F1-979E-41463FE48090}"/>
              </a:ext>
            </a:extLst>
          </p:cNvPr>
          <p:cNvSpPr/>
          <p:nvPr/>
        </p:nvSpPr>
        <p:spPr>
          <a:xfrm>
            <a:off x="985489" y="2164492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x</a:t>
            </a:r>
            <a:endParaRPr lang="ja-JP" altLang="en-US" sz="32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FFBF5C5-15F8-4639-93AD-6F07AA4D12A7}"/>
              </a:ext>
            </a:extLst>
          </p:cNvPr>
          <p:cNvCxnSpPr>
            <a:cxnSpLocks/>
          </p:cNvCxnSpPr>
          <p:nvPr/>
        </p:nvCxnSpPr>
        <p:spPr>
          <a:xfrm flipH="1">
            <a:off x="2998574" y="1306286"/>
            <a:ext cx="1011778" cy="141063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BDA6C21-5385-4909-9480-5F21DA68666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574221" y="4141081"/>
            <a:ext cx="698032" cy="68653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25A81944-5806-4774-9471-ED5BDEC4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52" y="-26704"/>
            <a:ext cx="5678202" cy="28497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DCF9EF2-54FF-4F00-A83F-3963B180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681" y="2664256"/>
            <a:ext cx="4905122" cy="24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185</Words>
  <Application>Microsoft Office PowerPoint</Application>
  <PresentationFormat>ワイド画面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KOUHEI HATTORI</dc:creator>
  <cp:lastModifiedBy>KOUHEI HATTORI</cp:lastModifiedBy>
  <cp:revision>25</cp:revision>
  <dcterms:created xsi:type="dcterms:W3CDTF">2019-12-04T15:01:50Z</dcterms:created>
  <dcterms:modified xsi:type="dcterms:W3CDTF">2019-12-05T02:49:20Z</dcterms:modified>
</cp:coreProperties>
</file>