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C97-1556-4226-B42E-D18C399D4C64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88D0-85EA-4B54-9071-1B5871EAD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95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C97-1556-4226-B42E-D18C399D4C64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88D0-85EA-4B54-9071-1B5871EAD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40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C97-1556-4226-B42E-D18C399D4C64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88D0-85EA-4B54-9071-1B5871EAD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87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C97-1556-4226-B42E-D18C399D4C64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88D0-85EA-4B54-9071-1B5871EAD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5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C97-1556-4226-B42E-D18C399D4C64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88D0-85EA-4B54-9071-1B5871EAD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98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C97-1556-4226-B42E-D18C399D4C64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88D0-85EA-4B54-9071-1B5871EAD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87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C97-1556-4226-B42E-D18C399D4C64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88D0-85EA-4B54-9071-1B5871EAD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47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C97-1556-4226-B42E-D18C399D4C64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88D0-85EA-4B54-9071-1B5871EAD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03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C97-1556-4226-B42E-D18C399D4C64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88D0-85EA-4B54-9071-1B5871EAD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38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C97-1556-4226-B42E-D18C399D4C64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88D0-85EA-4B54-9071-1B5871EAD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56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C97-1556-4226-B42E-D18C399D4C64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88D0-85EA-4B54-9071-1B5871EAD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30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AC97-1556-4226-B42E-D18C399D4C64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988D0-85EA-4B54-9071-1B5871EAD4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82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ftp.kew.org/pub/data-repositories/WCVP/?_gl=1*v4xx4c*_ga*MTQ1NDIxMDQyNi4xNjc0NTc2MDg4*_ga_ZVV2HHW7P6*MTY3NDY0MTAxNC4yLjEuMTY3NDY0MjA5Ni4wLjAuM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nsidewood.lib.ncsu.edu/menu/type/MH?1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220" y="3289878"/>
            <a:ext cx="5876925" cy="4286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957590" y="385589"/>
            <a:ext cx="23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wcvp_taxon_distri.xlsx</a:t>
            </a:r>
            <a:endParaRPr lang="fr-FR" b="1" dirty="0"/>
          </a:p>
        </p:txBody>
      </p:sp>
      <p:cxnSp>
        <p:nvCxnSpPr>
          <p:cNvPr id="8" name="Connecteur droit avec flèche 7"/>
          <p:cNvCxnSpPr>
            <a:endCxn id="9" idx="0"/>
          </p:cNvCxnSpPr>
          <p:nvPr/>
        </p:nvCxnSpPr>
        <p:spPr>
          <a:xfrm flipH="1">
            <a:off x="1688950" y="3620278"/>
            <a:ext cx="1954468" cy="97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74977" y="4599992"/>
            <a:ext cx="3027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Taxonomie des familles</a:t>
            </a:r>
          </a:p>
          <a:p>
            <a:pPr algn="ctr"/>
            <a:r>
              <a:rPr lang="fr-FR" dirty="0" err="1" smtClean="0"/>
              <a:t>Acantaceae</a:t>
            </a:r>
            <a:r>
              <a:rPr lang="fr-FR" dirty="0" smtClean="0"/>
              <a:t> à </a:t>
            </a:r>
            <a:r>
              <a:rPr lang="fr-FR" dirty="0" err="1" smtClean="0"/>
              <a:t>Plumbaginaceae</a:t>
            </a:r>
            <a:endParaRPr lang="fr-FR" dirty="0"/>
          </a:p>
        </p:txBody>
      </p:sp>
      <p:cxnSp>
        <p:nvCxnSpPr>
          <p:cNvPr id="12" name="Connecteur droit avec flèche 11"/>
          <p:cNvCxnSpPr>
            <a:endCxn id="17" idx="0"/>
          </p:cNvCxnSpPr>
          <p:nvPr/>
        </p:nvCxnSpPr>
        <p:spPr>
          <a:xfrm flipH="1">
            <a:off x="4130727" y="3620278"/>
            <a:ext cx="502870" cy="177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820913" y="5397926"/>
            <a:ext cx="261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Taxonomie des familles</a:t>
            </a:r>
          </a:p>
          <a:p>
            <a:pPr algn="ctr"/>
            <a:r>
              <a:rPr lang="fr-FR" dirty="0" err="1" smtClean="0"/>
              <a:t>Poaceae</a:t>
            </a:r>
            <a:r>
              <a:rPr lang="fr-FR" dirty="0" smtClean="0"/>
              <a:t> à </a:t>
            </a:r>
            <a:r>
              <a:rPr lang="fr-FR" dirty="0" err="1" smtClean="0"/>
              <a:t>Zygophyllaceae</a:t>
            </a:r>
            <a:endParaRPr lang="fr-FR" dirty="0"/>
          </a:p>
        </p:txBody>
      </p:sp>
      <p:cxnSp>
        <p:nvCxnSpPr>
          <p:cNvPr id="18" name="Connecteur droit avec flèche 17"/>
          <p:cNvCxnSpPr>
            <a:endCxn id="21" idx="0"/>
          </p:cNvCxnSpPr>
          <p:nvPr/>
        </p:nvCxnSpPr>
        <p:spPr>
          <a:xfrm>
            <a:off x="5739678" y="3551823"/>
            <a:ext cx="939302" cy="249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5281129" y="6044257"/>
            <a:ext cx="2795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Distribution géographique </a:t>
            </a:r>
          </a:p>
          <a:p>
            <a:pPr algn="ctr"/>
            <a:r>
              <a:rPr lang="fr-FR" dirty="0" smtClean="0"/>
              <a:t>partie 1</a:t>
            </a:r>
            <a:endParaRPr lang="fr-FR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6508132" y="3546789"/>
            <a:ext cx="866923" cy="137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508132" y="4900202"/>
            <a:ext cx="2795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Distribution géographique </a:t>
            </a:r>
          </a:p>
          <a:p>
            <a:pPr algn="ctr"/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5521237" y="1112021"/>
            <a:ext cx="122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onglets</a:t>
            </a:r>
            <a:endParaRPr lang="fr-FR" dirty="0"/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7763150" y="3523834"/>
            <a:ext cx="921175" cy="71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8696076" y="3986187"/>
            <a:ext cx="334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Copier-coller de la colonne « taxa » de la base IAWA Afrique</a:t>
            </a:r>
            <a:endParaRPr lang="fr-FR" dirty="0"/>
          </a:p>
        </p:txBody>
      </p:sp>
      <p:sp>
        <p:nvSpPr>
          <p:cNvPr id="38" name="Accolade fermante 37"/>
          <p:cNvSpPr/>
          <p:nvPr/>
        </p:nvSpPr>
        <p:spPr>
          <a:xfrm rot="16200000">
            <a:off x="4994300" y="1283839"/>
            <a:ext cx="293737" cy="3526974"/>
          </a:xfrm>
          <a:prstGeom prst="rightBrace">
            <a:avLst>
              <a:gd name="adj1" fmla="val 432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585711" y="2229526"/>
            <a:ext cx="50900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hlinkClick r:id="rId3"/>
              </a:rPr>
              <a:t>http://sftp.kew.org/pub/data-</a:t>
            </a:r>
            <a:r>
              <a:rPr lang="fr-FR" sz="1200" dirty="0" err="1" smtClean="0">
                <a:hlinkClick r:id="rId3"/>
              </a:rPr>
              <a:t>repositories</a:t>
            </a:r>
            <a:r>
              <a:rPr lang="fr-FR" sz="1200" dirty="0" smtClean="0">
                <a:hlinkClick r:id="rId3"/>
              </a:rPr>
              <a:t>/WCVP/?_</a:t>
            </a:r>
            <a:r>
              <a:rPr lang="fr-FR" sz="1200" dirty="0" err="1" smtClean="0">
                <a:hlinkClick r:id="rId3"/>
              </a:rPr>
              <a:t>gl</a:t>
            </a:r>
            <a:r>
              <a:rPr lang="fr-FR" sz="1200" dirty="0" smtClean="0">
                <a:hlinkClick r:id="rId3"/>
              </a:rPr>
              <a:t>=1*v4xx4c*_</a:t>
            </a:r>
            <a:r>
              <a:rPr lang="fr-FR" sz="1200" dirty="0" err="1" smtClean="0">
                <a:hlinkClick r:id="rId3"/>
              </a:rPr>
              <a:t>ga</a:t>
            </a:r>
            <a:r>
              <a:rPr lang="fr-FR" sz="1200" dirty="0" smtClean="0">
                <a:hlinkClick r:id="rId3"/>
              </a:rPr>
              <a:t>*MTQ1NDIxMDQyNi4xNjc0NTc2MDg4*_ga_ZVV2HHW7P6*MTY3NDY0MTAxNC4yLjEuMTY3NDY0MjA5Ni4wLjAuMA</a:t>
            </a:r>
            <a:r>
              <a:rPr lang="fr-FR" sz="1200" dirty="0" smtClean="0"/>
              <a:t>..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8208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97" y="2275301"/>
            <a:ext cx="9248775" cy="5905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957590" y="385589"/>
            <a:ext cx="23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wcvp_taxon_distri.xlsx</a:t>
            </a:r>
            <a:endParaRPr lang="fr-FR" b="1" dirty="0"/>
          </a:p>
        </p:txBody>
      </p:sp>
      <p:cxnSp>
        <p:nvCxnSpPr>
          <p:cNvPr id="8" name="Connecteur droit avec flèche 7"/>
          <p:cNvCxnSpPr>
            <a:endCxn id="9" idx="0"/>
          </p:cNvCxnSpPr>
          <p:nvPr/>
        </p:nvCxnSpPr>
        <p:spPr>
          <a:xfrm flipH="1">
            <a:off x="1782262" y="2640564"/>
            <a:ext cx="308966" cy="114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94298" y="3788229"/>
            <a:ext cx="1975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A -</a:t>
            </a:r>
            <a:r>
              <a:rPr lang="fr-FR" dirty="0" smtClean="0"/>
              <a:t> code taxon tout</a:t>
            </a:r>
          </a:p>
          <a:p>
            <a:pPr algn="ctr"/>
            <a:r>
              <a:rPr lang="fr-FR" dirty="0" smtClean="0"/>
              <a:t> statut confondu</a:t>
            </a:r>
            <a:endParaRPr lang="fr-FR" dirty="0"/>
          </a:p>
        </p:txBody>
      </p:sp>
      <p:cxnSp>
        <p:nvCxnSpPr>
          <p:cNvPr id="12" name="Connecteur droit avec flèche 11"/>
          <p:cNvCxnSpPr>
            <a:endCxn id="17" idx="0"/>
          </p:cNvCxnSpPr>
          <p:nvPr/>
        </p:nvCxnSpPr>
        <p:spPr>
          <a:xfrm flipH="1">
            <a:off x="3106029" y="2640564"/>
            <a:ext cx="299083" cy="225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090398" y="4900518"/>
            <a:ext cx="203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B</a:t>
            </a:r>
            <a:r>
              <a:rPr lang="fr-FR" dirty="0" smtClean="0"/>
              <a:t> – Statut du taxon</a:t>
            </a:r>
          </a:p>
        </p:txBody>
      </p:sp>
      <p:cxnSp>
        <p:nvCxnSpPr>
          <p:cNvPr id="18" name="Connecteur droit avec flèche 17"/>
          <p:cNvCxnSpPr>
            <a:endCxn id="21" idx="0"/>
          </p:cNvCxnSpPr>
          <p:nvPr/>
        </p:nvCxnSpPr>
        <p:spPr>
          <a:xfrm>
            <a:off x="4472345" y="2625118"/>
            <a:ext cx="485245" cy="305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386664" y="5676692"/>
            <a:ext cx="114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E </a:t>
            </a:r>
            <a:r>
              <a:rPr lang="fr-FR" dirty="0" smtClean="0"/>
              <a:t>- Famille</a:t>
            </a:r>
            <a:endParaRPr lang="fr-FR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7786845" y="2604595"/>
            <a:ext cx="330788" cy="143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382962" y="4063065"/>
            <a:ext cx="166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W </a:t>
            </a:r>
            <a:r>
              <a:rPr lang="fr-FR" dirty="0" smtClean="0"/>
              <a:t>- Découvreur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4318997" y="1167250"/>
            <a:ext cx="3165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Onglets </a:t>
            </a:r>
            <a:r>
              <a:rPr lang="fr-FR" dirty="0" err="1" smtClean="0"/>
              <a:t>Acan-Plum</a:t>
            </a:r>
            <a:r>
              <a:rPr lang="fr-FR" dirty="0" smtClean="0"/>
              <a:t> et </a:t>
            </a:r>
            <a:r>
              <a:rPr lang="fr-FR" dirty="0" err="1" smtClean="0"/>
              <a:t>Poac-Zigo</a:t>
            </a:r>
            <a:endParaRPr lang="fr-FR" dirty="0" smtClean="0"/>
          </a:p>
          <a:p>
            <a:pPr algn="ctr"/>
            <a:r>
              <a:rPr lang="fr-FR" dirty="0" smtClean="0"/>
              <a:t>Les colonnes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157" y="5215996"/>
            <a:ext cx="1171739" cy="1400370"/>
          </a:xfrm>
          <a:prstGeom prst="rect">
            <a:avLst/>
          </a:prstGeom>
        </p:spPr>
      </p:pic>
      <p:cxnSp>
        <p:nvCxnSpPr>
          <p:cNvPr id="20" name="Connecteur droit avec flèche 19"/>
          <p:cNvCxnSpPr>
            <a:endCxn id="15" idx="0"/>
          </p:cNvCxnSpPr>
          <p:nvPr/>
        </p:nvCxnSpPr>
        <p:spPr>
          <a:xfrm>
            <a:off x="6167535" y="2604595"/>
            <a:ext cx="596936" cy="217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444205" y="4779272"/>
            <a:ext cx="2640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V</a:t>
            </a:r>
            <a:r>
              <a:rPr lang="fr-FR" dirty="0" smtClean="0"/>
              <a:t>- Nom binomial du taxon</a:t>
            </a:r>
          </a:p>
          <a:p>
            <a:pPr algn="ctr"/>
            <a:r>
              <a:rPr lang="fr-FR" i="1" dirty="0" err="1" smtClean="0"/>
              <a:t>Genre_espèce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9922089" y="2570576"/>
            <a:ext cx="80327" cy="251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9056597" y="5030361"/>
            <a:ext cx="164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X</a:t>
            </a:r>
            <a:r>
              <a:rPr lang="fr-FR" b="1" dirty="0" smtClean="0"/>
              <a:t> </a:t>
            </a:r>
            <a:r>
              <a:rPr lang="fr-FR" dirty="0" smtClean="0"/>
              <a:t>– Code taxon </a:t>
            </a:r>
          </a:p>
          <a:p>
            <a:pPr algn="ctr"/>
            <a:r>
              <a:rPr lang="fr-FR" dirty="0" smtClean="0"/>
              <a:t>Statut accepté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941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54" y="2225910"/>
            <a:ext cx="9334500" cy="5619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957590" y="385589"/>
            <a:ext cx="23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wcvp_taxon_distri.xlsx</a:t>
            </a:r>
            <a:endParaRPr lang="fr-FR" b="1" dirty="0"/>
          </a:p>
        </p:txBody>
      </p:sp>
      <p:cxnSp>
        <p:nvCxnSpPr>
          <p:cNvPr id="8" name="Connecteur droit avec flèche 7"/>
          <p:cNvCxnSpPr>
            <a:endCxn id="9" idx="0"/>
          </p:cNvCxnSpPr>
          <p:nvPr/>
        </p:nvCxnSpPr>
        <p:spPr>
          <a:xfrm flipH="1">
            <a:off x="1782262" y="2640564"/>
            <a:ext cx="308966" cy="114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94298" y="3788229"/>
            <a:ext cx="1975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A -</a:t>
            </a:r>
            <a:r>
              <a:rPr lang="fr-FR" dirty="0" smtClean="0"/>
              <a:t> code taxon tout</a:t>
            </a:r>
          </a:p>
          <a:p>
            <a:pPr algn="ctr"/>
            <a:r>
              <a:rPr lang="fr-FR" dirty="0" smtClean="0"/>
              <a:t> statut confondu</a:t>
            </a:r>
            <a:endParaRPr lang="fr-FR" dirty="0"/>
          </a:p>
        </p:txBody>
      </p:sp>
      <p:cxnSp>
        <p:nvCxnSpPr>
          <p:cNvPr id="12" name="Connecteur droit avec flèche 11"/>
          <p:cNvCxnSpPr>
            <a:endCxn id="17" idx="0"/>
          </p:cNvCxnSpPr>
          <p:nvPr/>
        </p:nvCxnSpPr>
        <p:spPr>
          <a:xfrm flipH="1">
            <a:off x="2249585" y="2640564"/>
            <a:ext cx="1139131" cy="252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150598" y="5168860"/>
            <a:ext cx="21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B</a:t>
            </a:r>
            <a:r>
              <a:rPr lang="fr-FR" dirty="0" smtClean="0"/>
              <a:t> – code continent n°</a:t>
            </a:r>
          </a:p>
        </p:txBody>
      </p:sp>
      <p:cxnSp>
        <p:nvCxnSpPr>
          <p:cNvPr id="18" name="Connecteur droit avec flèche 17"/>
          <p:cNvCxnSpPr>
            <a:endCxn id="21" idx="0"/>
          </p:cNvCxnSpPr>
          <p:nvPr/>
        </p:nvCxnSpPr>
        <p:spPr>
          <a:xfrm flipH="1">
            <a:off x="4035340" y="2640564"/>
            <a:ext cx="327739" cy="207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320913" y="4715852"/>
            <a:ext cx="14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C</a:t>
            </a:r>
            <a:r>
              <a:rPr lang="fr-FR" b="1" dirty="0" smtClean="0"/>
              <a:t> </a:t>
            </a:r>
            <a:r>
              <a:rPr lang="fr-FR" dirty="0" smtClean="0"/>
              <a:t>– continent</a:t>
            </a:r>
            <a:endParaRPr lang="fr-FR" dirty="0"/>
          </a:p>
        </p:txBody>
      </p:sp>
      <p:cxnSp>
        <p:nvCxnSpPr>
          <p:cNvPr id="23" name="Connecteur droit avec flèche 22"/>
          <p:cNvCxnSpPr>
            <a:endCxn id="25" idx="0"/>
          </p:cNvCxnSpPr>
          <p:nvPr/>
        </p:nvCxnSpPr>
        <p:spPr>
          <a:xfrm flipH="1">
            <a:off x="6611310" y="2640564"/>
            <a:ext cx="266272" cy="189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053721" y="4531186"/>
            <a:ext cx="111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E</a:t>
            </a:r>
            <a:r>
              <a:rPr lang="fr-FR" b="1" dirty="0" smtClean="0"/>
              <a:t> </a:t>
            </a:r>
            <a:r>
              <a:rPr lang="fr-FR" dirty="0" smtClean="0"/>
              <a:t>- Région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4048993" y="1167250"/>
            <a:ext cx="3705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Onglets Distribution1 et Distribution2</a:t>
            </a:r>
          </a:p>
          <a:p>
            <a:pPr algn="ctr"/>
            <a:r>
              <a:rPr lang="fr-FR" dirty="0" smtClean="0"/>
              <a:t>Les colonnes</a:t>
            </a:r>
            <a:endParaRPr lang="fr-FR" dirty="0"/>
          </a:p>
        </p:txBody>
      </p:sp>
      <p:cxnSp>
        <p:nvCxnSpPr>
          <p:cNvPr id="20" name="Connecteur droit avec flèche 19"/>
          <p:cNvCxnSpPr>
            <a:endCxn id="15" idx="0"/>
          </p:cNvCxnSpPr>
          <p:nvPr/>
        </p:nvCxnSpPr>
        <p:spPr>
          <a:xfrm flipH="1">
            <a:off x="5469711" y="2604595"/>
            <a:ext cx="208555" cy="152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536667" y="4132054"/>
            <a:ext cx="186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D </a:t>
            </a:r>
            <a:r>
              <a:rPr lang="fr-FR" dirty="0" smtClean="0"/>
              <a:t>- code région n°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8695245" y="2647408"/>
            <a:ext cx="51809" cy="166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919223" y="4270606"/>
            <a:ext cx="173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F </a:t>
            </a:r>
            <a:r>
              <a:rPr lang="fr-FR" dirty="0" smtClean="0"/>
              <a:t>– code zone n°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957" y="5062331"/>
            <a:ext cx="1524213" cy="1400370"/>
          </a:xfrm>
          <a:prstGeom prst="rect">
            <a:avLst/>
          </a:prstGeom>
        </p:spPr>
      </p:pic>
      <p:sp>
        <p:nvSpPr>
          <p:cNvPr id="30" name="Ellipse 29"/>
          <p:cNvSpPr/>
          <p:nvPr/>
        </p:nvSpPr>
        <p:spPr>
          <a:xfrm>
            <a:off x="3445042" y="5030361"/>
            <a:ext cx="789804" cy="1916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066" y="4916937"/>
            <a:ext cx="1676634" cy="1714739"/>
          </a:xfrm>
          <a:prstGeom prst="rect">
            <a:avLst/>
          </a:prstGeom>
        </p:spPr>
      </p:pic>
      <p:cxnSp>
        <p:nvCxnSpPr>
          <p:cNvPr id="35" name="Connecteur droit avec flèche 34"/>
          <p:cNvCxnSpPr/>
          <p:nvPr/>
        </p:nvCxnSpPr>
        <p:spPr>
          <a:xfrm>
            <a:off x="9655212" y="2663271"/>
            <a:ext cx="124401" cy="229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8951782" y="4916937"/>
            <a:ext cx="1735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</a:t>
            </a:r>
            <a:r>
              <a:rPr lang="fr-FR" b="1" dirty="0" smtClean="0"/>
              <a:t> </a:t>
            </a:r>
            <a:r>
              <a:rPr lang="fr-FR" dirty="0" smtClean="0"/>
              <a:t>– zone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>
                <a:solidFill>
                  <a:srgbClr val="FF0000"/>
                </a:solidFill>
              </a:rPr>
              <a:t>!! Attention 1 ligne par area différente et non par taxon !!</a:t>
            </a:r>
          </a:p>
        </p:txBody>
      </p:sp>
    </p:spTree>
    <p:extLst>
      <p:ext uri="{BB962C8B-B14F-4D97-AF65-F5344CB8AC3E}">
        <p14:creationId xmlns:p14="http://schemas.microsoft.com/office/powerpoint/2010/main" val="181405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r="22719"/>
          <a:stretch/>
        </p:blipFill>
        <p:spPr>
          <a:xfrm>
            <a:off x="891358" y="1827072"/>
            <a:ext cx="10020572" cy="248491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957590" y="385589"/>
            <a:ext cx="23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wcvp_taxon_distri.xlsx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765135" y="4744477"/>
            <a:ext cx="209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FAMILLE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404644" y="5099154"/>
            <a:ext cx="166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Genre espèce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764089" y="1167250"/>
            <a:ext cx="227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Onglets </a:t>
            </a:r>
            <a:r>
              <a:rPr lang="fr-FR" dirty="0" err="1" smtClean="0"/>
              <a:t>IAWA_Afrique</a:t>
            </a:r>
            <a:endParaRPr lang="fr-FR" dirty="0" smtClean="0"/>
          </a:p>
          <a:p>
            <a:pPr algn="ctr"/>
            <a:r>
              <a:rPr lang="fr-FR" dirty="0" smtClean="0"/>
              <a:t>Les colonnes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5228022" y="3211325"/>
            <a:ext cx="475130" cy="153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8889581" y="2920481"/>
            <a:ext cx="168436" cy="153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8274181" y="4450740"/>
            <a:ext cx="173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Synonyme</a:t>
            </a:r>
          </a:p>
        </p:txBody>
      </p:sp>
      <p:sp>
        <p:nvSpPr>
          <p:cNvPr id="24" name="Accolade fermante 23"/>
          <p:cNvSpPr/>
          <p:nvPr/>
        </p:nvSpPr>
        <p:spPr>
          <a:xfrm rot="5400000">
            <a:off x="1667815" y="4042818"/>
            <a:ext cx="293737" cy="1110583"/>
          </a:xfrm>
          <a:prstGeom prst="rightBrace">
            <a:avLst>
              <a:gd name="adj1" fmla="val 432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ccolade fermante 28"/>
          <p:cNvSpPr/>
          <p:nvPr/>
        </p:nvSpPr>
        <p:spPr>
          <a:xfrm rot="5400000">
            <a:off x="2900224" y="3998028"/>
            <a:ext cx="581687" cy="1492899"/>
          </a:xfrm>
          <a:prstGeom prst="rightBrace">
            <a:avLst>
              <a:gd name="adj1" fmla="val 43275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ccolade fermante 31"/>
          <p:cNvSpPr/>
          <p:nvPr/>
        </p:nvSpPr>
        <p:spPr>
          <a:xfrm rot="5400000">
            <a:off x="4338608" y="4125496"/>
            <a:ext cx="293737" cy="944225"/>
          </a:xfrm>
          <a:prstGeom prst="rightBrace">
            <a:avLst>
              <a:gd name="adj1" fmla="val 43275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235109" y="3458895"/>
            <a:ext cx="1169535" cy="827066"/>
          </a:xfrm>
          <a:prstGeom prst="rect">
            <a:avLst/>
          </a:prstGeom>
          <a:solidFill>
            <a:srgbClr val="8FAADC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484059" y="2663270"/>
            <a:ext cx="1453458" cy="257211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2484059" y="2933973"/>
            <a:ext cx="1257517" cy="277352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2484058" y="3200205"/>
            <a:ext cx="1703580" cy="277352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448920" y="3477557"/>
            <a:ext cx="2407368" cy="277352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431437" y="3725834"/>
            <a:ext cx="1592259" cy="277352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431437" y="4002796"/>
            <a:ext cx="1592259" cy="277352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472378" y="2404889"/>
            <a:ext cx="1715259" cy="257211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235109" y="2440407"/>
            <a:ext cx="1209509" cy="1013751"/>
          </a:xfrm>
          <a:prstGeom prst="rect">
            <a:avLst/>
          </a:prstGeom>
          <a:solidFill>
            <a:srgbClr val="8FAADC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4242618" y="2424665"/>
            <a:ext cx="470921" cy="257211"/>
          </a:xfrm>
          <a:prstGeom prst="rect">
            <a:avLst/>
          </a:prstGeom>
          <a:solidFill>
            <a:schemeClr val="accent2">
              <a:lumMod val="60000"/>
              <a:lumOff val="4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3945146" y="2681876"/>
            <a:ext cx="1274444" cy="257211"/>
          </a:xfrm>
          <a:prstGeom prst="rect">
            <a:avLst/>
          </a:prstGeom>
          <a:solidFill>
            <a:schemeClr val="accent2">
              <a:lumMod val="60000"/>
              <a:lumOff val="4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4050489" y="3725834"/>
            <a:ext cx="1027948" cy="538893"/>
          </a:xfrm>
          <a:prstGeom prst="rect">
            <a:avLst/>
          </a:prstGeom>
          <a:solidFill>
            <a:schemeClr val="accent2">
              <a:lumMod val="60000"/>
              <a:lumOff val="4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3681708" y="4737150"/>
            <a:ext cx="166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2"/>
                </a:solidFill>
              </a:rPr>
              <a:t>Auteur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19995" y="2411513"/>
            <a:ext cx="2479857" cy="257211"/>
          </a:xfrm>
          <a:prstGeom prst="rect">
            <a:avLst/>
          </a:prstGeom>
          <a:solidFill>
            <a:schemeClr val="accent3">
              <a:lumMod val="75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5274571" y="2676762"/>
            <a:ext cx="1603011" cy="257211"/>
          </a:xfrm>
          <a:prstGeom prst="rect">
            <a:avLst/>
          </a:prstGeom>
          <a:solidFill>
            <a:schemeClr val="accent3">
              <a:lumMod val="75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3755280" y="2929949"/>
            <a:ext cx="1603011" cy="257211"/>
          </a:xfrm>
          <a:prstGeom prst="rect">
            <a:avLst/>
          </a:prstGeom>
          <a:solidFill>
            <a:schemeClr val="accent3">
              <a:lumMod val="75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4851225" y="4665992"/>
            <a:ext cx="166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NOM COMMUN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993954" y="2679479"/>
            <a:ext cx="3838887" cy="257211"/>
          </a:xfrm>
          <a:prstGeom prst="rect">
            <a:avLst/>
          </a:prstGeom>
          <a:solidFill>
            <a:schemeClr val="accent4">
              <a:lumMod val="75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89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r="22719"/>
          <a:stretch/>
        </p:blipFill>
        <p:spPr>
          <a:xfrm>
            <a:off x="891358" y="1827072"/>
            <a:ext cx="10020572" cy="248491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957590" y="385589"/>
            <a:ext cx="23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wcvp_taxon_distri.xlsx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765135" y="4744477"/>
            <a:ext cx="209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FAMILLE</a:t>
            </a:r>
          </a:p>
          <a:p>
            <a:pPr algn="ctr"/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B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228249" y="4372254"/>
            <a:ext cx="166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Genre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C</a:t>
            </a:r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764089" y="1167250"/>
            <a:ext cx="227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Onglets </a:t>
            </a:r>
            <a:r>
              <a:rPr lang="fr-FR" dirty="0" err="1" smtClean="0"/>
              <a:t>IAWA_Afrique</a:t>
            </a:r>
            <a:endParaRPr lang="fr-FR" dirty="0" smtClean="0"/>
          </a:p>
          <a:p>
            <a:pPr algn="ctr"/>
            <a:r>
              <a:rPr lang="fr-FR" dirty="0" smtClean="0"/>
              <a:t>Les colonnes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5228022" y="3211325"/>
            <a:ext cx="475130" cy="153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8889581" y="2920481"/>
            <a:ext cx="168436" cy="153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8274181" y="4450740"/>
            <a:ext cx="173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Synonyme</a:t>
            </a:r>
          </a:p>
          <a:p>
            <a:pPr algn="ctr"/>
            <a:r>
              <a:rPr lang="fr-FR" dirty="0" smtClean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G</a:t>
            </a:r>
            <a:endParaRPr lang="fr-FR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Accolade fermante 23"/>
          <p:cNvSpPr/>
          <p:nvPr/>
        </p:nvSpPr>
        <p:spPr>
          <a:xfrm rot="5400000">
            <a:off x="1667815" y="4042818"/>
            <a:ext cx="293737" cy="1110583"/>
          </a:xfrm>
          <a:prstGeom prst="rightBrace">
            <a:avLst>
              <a:gd name="adj1" fmla="val 432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ccolade fermante 28"/>
          <p:cNvSpPr/>
          <p:nvPr/>
        </p:nvSpPr>
        <p:spPr>
          <a:xfrm rot="5400000">
            <a:off x="2905315" y="4101970"/>
            <a:ext cx="571502" cy="1492899"/>
          </a:xfrm>
          <a:prstGeom prst="rightBrace">
            <a:avLst>
              <a:gd name="adj1" fmla="val 26302"/>
              <a:gd name="adj2" fmla="val 49375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ccolade fermante 31"/>
          <p:cNvSpPr/>
          <p:nvPr/>
        </p:nvSpPr>
        <p:spPr>
          <a:xfrm rot="5400000">
            <a:off x="4338608" y="4125496"/>
            <a:ext cx="293737" cy="944225"/>
          </a:xfrm>
          <a:prstGeom prst="rightBrace">
            <a:avLst>
              <a:gd name="adj1" fmla="val 43275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235109" y="3458895"/>
            <a:ext cx="1169535" cy="827066"/>
          </a:xfrm>
          <a:prstGeom prst="rect">
            <a:avLst/>
          </a:prstGeom>
          <a:solidFill>
            <a:srgbClr val="8FAADC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484059" y="2663270"/>
            <a:ext cx="1453458" cy="257211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2484059" y="2933973"/>
            <a:ext cx="1257517" cy="277352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2484058" y="3200205"/>
            <a:ext cx="1703580" cy="277352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2448920" y="3477557"/>
            <a:ext cx="2407368" cy="277352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431437" y="3725834"/>
            <a:ext cx="1592259" cy="277352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431437" y="4002796"/>
            <a:ext cx="1592259" cy="277352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472378" y="2404889"/>
            <a:ext cx="1715259" cy="257211"/>
          </a:xfrm>
          <a:prstGeom prst="rect">
            <a:avLst/>
          </a:prstGeom>
          <a:solidFill>
            <a:srgbClr val="548235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235109" y="2440407"/>
            <a:ext cx="1209509" cy="1013751"/>
          </a:xfrm>
          <a:prstGeom prst="rect">
            <a:avLst/>
          </a:prstGeom>
          <a:solidFill>
            <a:srgbClr val="8FAADC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4242618" y="2424665"/>
            <a:ext cx="470921" cy="257211"/>
          </a:xfrm>
          <a:prstGeom prst="rect">
            <a:avLst/>
          </a:prstGeom>
          <a:solidFill>
            <a:schemeClr val="accent2">
              <a:lumMod val="60000"/>
              <a:lumOff val="4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3945146" y="2681876"/>
            <a:ext cx="1274444" cy="257211"/>
          </a:xfrm>
          <a:prstGeom prst="rect">
            <a:avLst/>
          </a:prstGeom>
          <a:solidFill>
            <a:schemeClr val="accent2">
              <a:lumMod val="60000"/>
              <a:lumOff val="4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4050489" y="3725834"/>
            <a:ext cx="1027948" cy="538893"/>
          </a:xfrm>
          <a:prstGeom prst="rect">
            <a:avLst/>
          </a:prstGeom>
          <a:solidFill>
            <a:schemeClr val="accent2">
              <a:lumMod val="60000"/>
              <a:lumOff val="4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3681708" y="4737150"/>
            <a:ext cx="166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2"/>
                </a:solidFill>
              </a:rPr>
              <a:t>Auteur</a:t>
            </a:r>
          </a:p>
          <a:p>
            <a:pPr algn="ctr"/>
            <a:r>
              <a:rPr lang="fr-FR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E</a:t>
            </a:r>
            <a:endParaRPr lang="fr-FR" dirty="0" smtClean="0">
              <a:solidFill>
                <a:schemeClr val="accent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19995" y="2411513"/>
            <a:ext cx="2479857" cy="257211"/>
          </a:xfrm>
          <a:prstGeom prst="rect">
            <a:avLst/>
          </a:prstGeom>
          <a:solidFill>
            <a:schemeClr val="accent3">
              <a:lumMod val="75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5274571" y="2676762"/>
            <a:ext cx="1603011" cy="257211"/>
          </a:xfrm>
          <a:prstGeom prst="rect">
            <a:avLst/>
          </a:prstGeom>
          <a:solidFill>
            <a:schemeClr val="accent3">
              <a:lumMod val="75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3755280" y="2929949"/>
            <a:ext cx="1603011" cy="257211"/>
          </a:xfrm>
          <a:prstGeom prst="rect">
            <a:avLst/>
          </a:prstGeom>
          <a:solidFill>
            <a:schemeClr val="accent3">
              <a:lumMod val="75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4851225" y="4665992"/>
            <a:ext cx="1664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NOM COMMUN</a:t>
            </a:r>
          </a:p>
          <a:p>
            <a:pPr algn="ctr"/>
            <a:r>
              <a:rPr lang="fr-FR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F</a:t>
            </a:r>
            <a:endParaRPr lang="fr-FR" dirty="0" smtClean="0">
              <a:solidFill>
                <a:schemeClr val="accent3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993954" y="2679479"/>
            <a:ext cx="3838887" cy="257211"/>
          </a:xfrm>
          <a:prstGeom prst="rect">
            <a:avLst/>
          </a:prstGeom>
          <a:solidFill>
            <a:schemeClr val="accent4">
              <a:lumMod val="75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ccolade fermante 30"/>
          <p:cNvSpPr/>
          <p:nvPr/>
        </p:nvSpPr>
        <p:spPr>
          <a:xfrm rot="5400000">
            <a:off x="2775883" y="3951581"/>
            <a:ext cx="171219" cy="827104"/>
          </a:xfrm>
          <a:prstGeom prst="rightBrace">
            <a:avLst>
              <a:gd name="adj1" fmla="val 43275"/>
              <a:gd name="adj2" fmla="val 47744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2118049" y="5134171"/>
            <a:ext cx="182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Genre espèce</a:t>
            </a:r>
            <a:b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fr-FR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D</a:t>
            </a:r>
            <a:endParaRPr lang="fr-FR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7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957590" y="385589"/>
            <a:ext cx="23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wcvp_taxon_distri.xlsx</a:t>
            </a:r>
            <a:endParaRPr lang="fr-FR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1793789" y="1116162"/>
            <a:ext cx="227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Onglets </a:t>
            </a:r>
            <a:r>
              <a:rPr lang="fr-FR" dirty="0" err="1" smtClean="0"/>
              <a:t>IAWA_Afrique</a:t>
            </a:r>
            <a:endParaRPr lang="fr-FR" dirty="0" smtClean="0"/>
          </a:p>
          <a:p>
            <a:pPr algn="ctr"/>
            <a:r>
              <a:rPr lang="fr-FR" dirty="0" smtClean="0"/>
              <a:t>Les colonnes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311917" y="1670826"/>
            <a:ext cx="5238854" cy="1419981"/>
            <a:chOff x="891358" y="1827072"/>
            <a:chExt cx="10020572" cy="2484912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2"/>
            <a:srcRect r="22719"/>
            <a:stretch/>
          </p:blipFill>
          <p:spPr>
            <a:xfrm>
              <a:off x="891358" y="1827072"/>
              <a:ext cx="10020572" cy="2484912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1235109" y="3458895"/>
              <a:ext cx="1169535" cy="827066"/>
            </a:xfrm>
            <a:prstGeom prst="rect">
              <a:avLst/>
            </a:prstGeom>
            <a:solidFill>
              <a:srgbClr val="8FAADC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84059" y="2663270"/>
              <a:ext cx="1453458" cy="257211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84059" y="2933973"/>
              <a:ext cx="1257517" cy="277352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84058" y="3200205"/>
              <a:ext cx="1703580" cy="277352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48920" y="3477557"/>
              <a:ext cx="2407368" cy="277352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31437" y="3725834"/>
              <a:ext cx="1592259" cy="277352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31437" y="4002796"/>
              <a:ext cx="1592259" cy="277352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72378" y="2404889"/>
              <a:ext cx="1715259" cy="257211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35109" y="2440407"/>
              <a:ext cx="1209509" cy="1013751"/>
            </a:xfrm>
            <a:prstGeom prst="rect">
              <a:avLst/>
            </a:prstGeom>
            <a:solidFill>
              <a:srgbClr val="8FAADC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42618" y="2424665"/>
              <a:ext cx="470921" cy="2572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45146" y="2681876"/>
              <a:ext cx="1274444" cy="2572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050489" y="3725834"/>
              <a:ext cx="1027948" cy="53889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19995" y="2411513"/>
              <a:ext cx="2479857" cy="257211"/>
            </a:xfrm>
            <a:prstGeom prst="rect">
              <a:avLst/>
            </a:prstGeom>
            <a:solidFill>
              <a:schemeClr val="accent3">
                <a:lumMod val="75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74571" y="2676762"/>
              <a:ext cx="1603011" cy="257211"/>
            </a:xfrm>
            <a:prstGeom prst="rect">
              <a:avLst/>
            </a:prstGeom>
            <a:solidFill>
              <a:schemeClr val="accent3">
                <a:lumMod val="75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55280" y="2929949"/>
              <a:ext cx="1603011" cy="257211"/>
            </a:xfrm>
            <a:prstGeom prst="rect">
              <a:avLst/>
            </a:prstGeom>
            <a:solidFill>
              <a:schemeClr val="accent3">
                <a:lumMod val="75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993954" y="2679479"/>
              <a:ext cx="3838887" cy="257211"/>
            </a:xfrm>
            <a:prstGeom prst="rect">
              <a:avLst/>
            </a:prstGeom>
            <a:solidFill>
              <a:schemeClr val="accent4">
                <a:lumMod val="75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558668" y="4819243"/>
            <a:ext cx="108025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Chercher </a:t>
            </a:r>
            <a:r>
              <a:rPr lang="fr-FR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C </a:t>
            </a:r>
            <a:r>
              <a:rPr lang="fr-FR" dirty="0" smtClean="0">
                <a:sym typeface="Wingdings" panose="05000000000000000000" pitchFamily="2" charset="2"/>
              </a:rPr>
              <a:t>(</a:t>
            </a:r>
            <a:r>
              <a:rPr lang="fr-FR" dirty="0" err="1" smtClean="0"/>
              <a:t>IAWA_Afrique</a:t>
            </a:r>
            <a:r>
              <a:rPr lang="fr-FR" dirty="0" smtClean="0"/>
              <a:t>) </a:t>
            </a:r>
            <a:r>
              <a:rPr lang="fr-FR" dirty="0" smtClean="0">
                <a:sym typeface="Wingdings" panose="05000000000000000000" pitchFamily="2" charset="2"/>
              </a:rPr>
              <a:t>dans </a:t>
            </a:r>
            <a:r>
              <a:rPr lang="fr-FR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V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Acan-Plum</a:t>
            </a:r>
            <a:r>
              <a:rPr lang="fr-FR" b="1" dirty="0" smtClean="0"/>
              <a:t> et </a:t>
            </a:r>
            <a:r>
              <a:rPr lang="fr-FR" b="1" dirty="0" err="1" smtClean="0"/>
              <a:t>Poac-Zigo</a:t>
            </a:r>
            <a:r>
              <a:rPr lang="fr-FR" b="1" dirty="0" smtClean="0"/>
              <a:t>) </a:t>
            </a:r>
            <a:r>
              <a:rPr lang="fr-FR" dirty="0" smtClean="0"/>
              <a:t>et trouver </a:t>
            </a:r>
            <a:r>
              <a:rPr lang="fr-FR" b="1" dirty="0" smtClean="0"/>
              <a:t>X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Acan-Plum</a:t>
            </a:r>
            <a:r>
              <a:rPr lang="fr-FR" b="1" dirty="0" smtClean="0"/>
              <a:t> et </a:t>
            </a:r>
            <a:r>
              <a:rPr lang="fr-FR" b="1" dirty="0" err="1" smtClean="0"/>
              <a:t>Poac-Zigo</a:t>
            </a:r>
            <a:r>
              <a:rPr lang="fr-FR" b="1" dirty="0" smtClean="0"/>
              <a:t>) </a:t>
            </a:r>
            <a:r>
              <a:rPr lang="fr-FR" dirty="0" smtClean="0"/>
              <a:t>.</a:t>
            </a:r>
          </a:p>
          <a:p>
            <a:r>
              <a:rPr lang="fr-FR" dirty="0" smtClean="0"/>
              <a:t>Reporter</a:t>
            </a:r>
            <a:r>
              <a:rPr lang="fr-FR" b="1" dirty="0" smtClean="0"/>
              <a:t> X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Acan-Plum</a:t>
            </a:r>
            <a:r>
              <a:rPr lang="fr-FR" b="1" dirty="0" smtClean="0"/>
              <a:t> et </a:t>
            </a:r>
            <a:r>
              <a:rPr lang="fr-FR" b="1" dirty="0" err="1" smtClean="0"/>
              <a:t>Poac-Zigo</a:t>
            </a:r>
            <a:r>
              <a:rPr lang="fr-FR" b="1" dirty="0" smtClean="0"/>
              <a:t>)</a:t>
            </a:r>
            <a:r>
              <a:rPr lang="fr-FR" dirty="0" smtClean="0"/>
              <a:t> dans </a:t>
            </a:r>
            <a:r>
              <a:rPr lang="fr-FR" b="1" dirty="0"/>
              <a:t>H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IAWA_Afrique</a:t>
            </a:r>
            <a:r>
              <a:rPr lang="fr-FR" b="1" dirty="0" smtClean="0"/>
              <a:t>).</a:t>
            </a:r>
          </a:p>
          <a:p>
            <a:endParaRPr lang="fr-FR" dirty="0" smtClean="0"/>
          </a:p>
          <a:p>
            <a:r>
              <a:rPr lang="fr-FR" dirty="0" smtClean="0"/>
              <a:t>Puis chercher </a:t>
            </a:r>
            <a:r>
              <a:rPr lang="fr-FR" b="1" dirty="0" smtClean="0"/>
              <a:t>X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Acan-Plum</a:t>
            </a:r>
            <a:r>
              <a:rPr lang="fr-FR" b="1" dirty="0" smtClean="0"/>
              <a:t> et </a:t>
            </a:r>
            <a:r>
              <a:rPr lang="fr-FR" b="1" dirty="0" err="1" smtClean="0"/>
              <a:t>Poac-Zigo</a:t>
            </a:r>
            <a:r>
              <a:rPr lang="fr-FR" b="1" dirty="0" smtClean="0"/>
              <a:t>)</a:t>
            </a:r>
            <a:r>
              <a:rPr lang="fr-FR" dirty="0" smtClean="0"/>
              <a:t> dans </a:t>
            </a:r>
            <a:r>
              <a:rPr lang="fr-FR" b="1" dirty="0" smtClean="0"/>
              <a:t>A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Acan-Plum</a:t>
            </a:r>
            <a:r>
              <a:rPr lang="fr-FR" b="1" dirty="0" smtClean="0"/>
              <a:t> et </a:t>
            </a:r>
            <a:r>
              <a:rPr lang="fr-FR" b="1" dirty="0" err="1" smtClean="0"/>
              <a:t>Poac-Zigo</a:t>
            </a:r>
            <a:r>
              <a:rPr lang="fr-FR" b="1" dirty="0" smtClean="0"/>
              <a:t>) </a:t>
            </a:r>
            <a:r>
              <a:rPr lang="fr-FR" dirty="0" smtClean="0"/>
              <a:t>et trouver </a:t>
            </a:r>
            <a:r>
              <a:rPr lang="fr-FR" b="1" dirty="0" smtClean="0"/>
              <a:t>V 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Acan-Plum</a:t>
            </a:r>
            <a:r>
              <a:rPr lang="fr-FR" b="1" dirty="0" smtClean="0"/>
              <a:t> et </a:t>
            </a:r>
            <a:r>
              <a:rPr lang="fr-FR" b="1" dirty="0" err="1" smtClean="0"/>
              <a:t>Poac-Zigo</a:t>
            </a:r>
            <a:r>
              <a:rPr lang="fr-FR" b="1" dirty="0" smtClean="0"/>
              <a:t>).</a:t>
            </a:r>
          </a:p>
          <a:p>
            <a:r>
              <a:rPr lang="fr-FR" dirty="0" smtClean="0"/>
              <a:t>Reporter </a:t>
            </a:r>
            <a:r>
              <a:rPr lang="fr-FR" b="1" dirty="0" smtClean="0"/>
              <a:t>V 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Acan-Plum</a:t>
            </a:r>
            <a:r>
              <a:rPr lang="fr-FR" b="1" dirty="0" smtClean="0"/>
              <a:t> et </a:t>
            </a:r>
            <a:r>
              <a:rPr lang="fr-FR" b="1" dirty="0" err="1" smtClean="0"/>
              <a:t>Poac-Zigo</a:t>
            </a:r>
            <a:r>
              <a:rPr lang="fr-FR" b="1" dirty="0" smtClean="0"/>
              <a:t>) </a:t>
            </a:r>
            <a:r>
              <a:rPr lang="fr-FR" dirty="0" smtClean="0"/>
              <a:t>dans</a:t>
            </a:r>
            <a:r>
              <a:rPr lang="fr-FR" b="1" dirty="0" smtClean="0"/>
              <a:t> I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IAWA_Afrique</a:t>
            </a:r>
            <a:r>
              <a:rPr lang="fr-FR" b="1" dirty="0" smtClean="0"/>
              <a:t>) </a:t>
            </a:r>
          </a:p>
          <a:p>
            <a:r>
              <a:rPr lang="fr-FR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endParaRPr lang="fr-FR" dirty="0">
              <a:solidFill>
                <a:schemeClr val="accent6"/>
              </a:solidFill>
            </a:endParaRP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454" y="3645471"/>
            <a:ext cx="8717324" cy="556616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6558344" y="2968820"/>
            <a:ext cx="3165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Onglets </a:t>
            </a:r>
            <a:r>
              <a:rPr lang="fr-FR" dirty="0" err="1" smtClean="0"/>
              <a:t>Acan-Plum</a:t>
            </a:r>
            <a:r>
              <a:rPr lang="fr-FR" dirty="0" smtClean="0"/>
              <a:t> et </a:t>
            </a:r>
            <a:r>
              <a:rPr lang="fr-FR" dirty="0" err="1" smtClean="0"/>
              <a:t>Poac-Zigo</a:t>
            </a:r>
            <a:endParaRPr lang="fr-FR" dirty="0" smtClean="0"/>
          </a:p>
          <a:p>
            <a:pPr algn="ctr"/>
            <a:r>
              <a:rPr lang="fr-FR" dirty="0" smtClean="0"/>
              <a:t>Les colonnes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088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957590" y="385589"/>
            <a:ext cx="23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wcvp_taxon_distri.xlsx</a:t>
            </a:r>
            <a:endParaRPr lang="fr-FR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1524538" y="942643"/>
            <a:ext cx="227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Onglets </a:t>
            </a:r>
            <a:r>
              <a:rPr lang="fr-FR" dirty="0" err="1" smtClean="0"/>
              <a:t>IAWA_Afrique</a:t>
            </a:r>
            <a:endParaRPr lang="fr-FR" dirty="0" smtClean="0"/>
          </a:p>
          <a:p>
            <a:pPr algn="ctr"/>
            <a:r>
              <a:rPr lang="fr-FR" dirty="0" smtClean="0"/>
              <a:t>Les colonnes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558668" y="4819243"/>
            <a:ext cx="110436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Wingdings" panose="05000000000000000000" pitchFamily="2" charset="2"/>
              </a:rPr>
              <a:t>Chercher </a:t>
            </a:r>
            <a:r>
              <a:rPr lang="fr-FR" b="1" dirty="0" smtClean="0"/>
              <a:t>G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IAWA_Afrique</a:t>
            </a:r>
            <a:r>
              <a:rPr lang="fr-FR" b="1" dirty="0" smtClean="0"/>
              <a:t>) </a:t>
            </a:r>
            <a:r>
              <a:rPr lang="fr-FR" dirty="0" smtClean="0"/>
              <a:t>dans</a:t>
            </a:r>
            <a:r>
              <a:rPr lang="fr-FR" b="1" dirty="0" smtClean="0"/>
              <a:t> A(Distribution1 et Distribution2)  </a:t>
            </a:r>
            <a:r>
              <a:rPr lang="fr-FR" dirty="0" smtClean="0"/>
              <a:t>et trouver </a:t>
            </a:r>
            <a:r>
              <a:rPr lang="fr-FR" b="1" dirty="0" smtClean="0"/>
              <a:t>C, E, G(Distribution1 et Distribution2)</a:t>
            </a:r>
            <a:endParaRPr lang="fr-FR" dirty="0" smtClean="0"/>
          </a:p>
          <a:p>
            <a:r>
              <a:rPr lang="fr-FR" dirty="0" smtClean="0"/>
              <a:t>Puis chercher </a:t>
            </a:r>
            <a:r>
              <a:rPr lang="fr-FR" b="1" dirty="0" smtClean="0"/>
              <a:t>X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Acan-Plum</a:t>
            </a:r>
            <a:r>
              <a:rPr lang="fr-FR" b="1" dirty="0" smtClean="0"/>
              <a:t> et </a:t>
            </a:r>
            <a:r>
              <a:rPr lang="fr-FR" b="1" dirty="0" err="1" smtClean="0"/>
              <a:t>Poac-Zigo</a:t>
            </a:r>
            <a:r>
              <a:rPr lang="fr-FR" b="1" dirty="0" smtClean="0"/>
              <a:t>)</a:t>
            </a:r>
            <a:r>
              <a:rPr lang="fr-FR" dirty="0" smtClean="0"/>
              <a:t> dans </a:t>
            </a:r>
            <a:r>
              <a:rPr lang="fr-FR" b="1" dirty="0" smtClean="0"/>
              <a:t>A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Acan-Plum</a:t>
            </a:r>
            <a:r>
              <a:rPr lang="fr-FR" b="1" dirty="0" smtClean="0"/>
              <a:t> et </a:t>
            </a:r>
            <a:r>
              <a:rPr lang="fr-FR" b="1" dirty="0" err="1" smtClean="0"/>
              <a:t>Poac-Zigo</a:t>
            </a:r>
            <a:r>
              <a:rPr lang="fr-FR" b="1" dirty="0" smtClean="0"/>
              <a:t>) </a:t>
            </a:r>
            <a:r>
              <a:rPr lang="fr-FR" dirty="0" smtClean="0"/>
              <a:t>et trouver </a:t>
            </a:r>
            <a:r>
              <a:rPr lang="fr-FR" b="1" dirty="0" smtClean="0"/>
              <a:t>V 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Acan-Plum</a:t>
            </a:r>
            <a:r>
              <a:rPr lang="fr-FR" b="1" dirty="0" smtClean="0"/>
              <a:t> et </a:t>
            </a:r>
            <a:r>
              <a:rPr lang="fr-FR" b="1" dirty="0" err="1" smtClean="0"/>
              <a:t>Poac-Zigo</a:t>
            </a:r>
            <a:r>
              <a:rPr lang="fr-FR" b="1" dirty="0" smtClean="0"/>
              <a:t>).</a:t>
            </a:r>
          </a:p>
          <a:p>
            <a:endParaRPr lang="fr-FR" b="1" dirty="0" smtClean="0"/>
          </a:p>
          <a:p>
            <a:r>
              <a:rPr lang="fr-FR" dirty="0" smtClean="0"/>
              <a:t>Reporter </a:t>
            </a:r>
            <a:r>
              <a:rPr lang="fr-FR" b="1" dirty="0" smtClean="0"/>
              <a:t>V 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Acan-Plum</a:t>
            </a:r>
            <a:r>
              <a:rPr lang="fr-FR" b="1" dirty="0" smtClean="0"/>
              <a:t> et </a:t>
            </a:r>
            <a:r>
              <a:rPr lang="fr-FR" b="1" dirty="0" err="1" smtClean="0"/>
              <a:t>Poac-Zigo</a:t>
            </a:r>
            <a:r>
              <a:rPr lang="fr-FR" b="1" dirty="0" smtClean="0"/>
              <a:t>) </a:t>
            </a:r>
            <a:r>
              <a:rPr lang="fr-FR" dirty="0" smtClean="0"/>
              <a:t>dans</a:t>
            </a:r>
            <a:r>
              <a:rPr lang="fr-FR" b="1" dirty="0" smtClean="0"/>
              <a:t> J, K,L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IAWA_Afrique</a:t>
            </a:r>
            <a:r>
              <a:rPr lang="fr-FR" b="1" dirty="0" smtClean="0"/>
              <a:t>) </a:t>
            </a:r>
          </a:p>
          <a:p>
            <a:endParaRPr lang="fr-FR" b="1" dirty="0"/>
          </a:p>
          <a:p>
            <a:r>
              <a:rPr lang="fr-FR" dirty="0" smtClean="0"/>
              <a:t>Est-ce possible de mettre tous les </a:t>
            </a:r>
            <a:r>
              <a:rPr lang="fr-FR" b="1" dirty="0" smtClean="0"/>
              <a:t>G(Distribution1 et Distribution2) </a:t>
            </a:r>
            <a:r>
              <a:rPr lang="fr-FR" dirty="0" smtClean="0"/>
              <a:t>trouvés en </a:t>
            </a:r>
            <a:r>
              <a:rPr lang="fr-FR" b="1" dirty="0"/>
              <a:t>L</a:t>
            </a:r>
            <a:r>
              <a:rPr lang="fr-FR" b="1" dirty="0" smtClean="0">
                <a:sym typeface="Wingdings" panose="05000000000000000000" pitchFamily="2" charset="2"/>
              </a:rPr>
              <a:t>(</a:t>
            </a:r>
            <a:r>
              <a:rPr lang="fr-FR" b="1" dirty="0" err="1" smtClean="0"/>
              <a:t>IAWA_Afrique</a:t>
            </a:r>
            <a:r>
              <a:rPr lang="fr-FR" b="1" dirty="0" smtClean="0"/>
              <a:t>) ?</a:t>
            </a:r>
            <a:r>
              <a:rPr lang="fr-FR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endParaRPr lang="fr-FR" dirty="0">
              <a:solidFill>
                <a:schemeClr val="accent6"/>
              </a:solidFill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311917" y="1670826"/>
            <a:ext cx="5238854" cy="1419981"/>
            <a:chOff x="891358" y="1827072"/>
            <a:chExt cx="10020572" cy="2484912"/>
          </a:xfrm>
        </p:grpSpPr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2"/>
            <a:srcRect r="22719"/>
            <a:stretch/>
          </p:blipFill>
          <p:spPr>
            <a:xfrm>
              <a:off x="891358" y="1827072"/>
              <a:ext cx="10020572" cy="2484912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1235109" y="3458895"/>
              <a:ext cx="1169535" cy="827066"/>
            </a:xfrm>
            <a:prstGeom prst="rect">
              <a:avLst/>
            </a:prstGeom>
            <a:solidFill>
              <a:srgbClr val="8FAADC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84059" y="2663270"/>
              <a:ext cx="1453458" cy="257211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84059" y="2933973"/>
              <a:ext cx="1257517" cy="277352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84058" y="3200205"/>
              <a:ext cx="1703580" cy="277352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48920" y="3477557"/>
              <a:ext cx="2407368" cy="277352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31437" y="3725834"/>
              <a:ext cx="1592259" cy="277352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31437" y="4002796"/>
              <a:ext cx="1592259" cy="277352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72378" y="2404889"/>
              <a:ext cx="1715259" cy="257211"/>
            </a:xfrm>
            <a:prstGeom prst="rect">
              <a:avLst/>
            </a:prstGeom>
            <a:solidFill>
              <a:srgbClr val="548235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35109" y="2440407"/>
              <a:ext cx="1209509" cy="1013751"/>
            </a:xfrm>
            <a:prstGeom prst="rect">
              <a:avLst/>
            </a:prstGeom>
            <a:solidFill>
              <a:srgbClr val="8FAADC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42618" y="2424665"/>
              <a:ext cx="470921" cy="2572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45146" y="2681876"/>
              <a:ext cx="1274444" cy="25721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50489" y="3725834"/>
              <a:ext cx="1027948" cy="53889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19995" y="2411513"/>
              <a:ext cx="2479857" cy="257211"/>
            </a:xfrm>
            <a:prstGeom prst="rect">
              <a:avLst/>
            </a:prstGeom>
            <a:solidFill>
              <a:schemeClr val="accent3">
                <a:lumMod val="75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274571" y="2676762"/>
              <a:ext cx="1603011" cy="257211"/>
            </a:xfrm>
            <a:prstGeom prst="rect">
              <a:avLst/>
            </a:prstGeom>
            <a:solidFill>
              <a:schemeClr val="accent3">
                <a:lumMod val="75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55280" y="2929949"/>
              <a:ext cx="1603011" cy="257211"/>
            </a:xfrm>
            <a:prstGeom prst="rect">
              <a:avLst/>
            </a:prstGeom>
            <a:solidFill>
              <a:schemeClr val="accent3">
                <a:lumMod val="75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93954" y="2679479"/>
              <a:ext cx="3838887" cy="257211"/>
            </a:xfrm>
            <a:prstGeom prst="rect">
              <a:avLst/>
            </a:prstGeom>
            <a:solidFill>
              <a:schemeClr val="accent4">
                <a:lumMod val="75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5" name="Imag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963" y="3488792"/>
            <a:ext cx="9334500" cy="561975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7006797" y="2835102"/>
            <a:ext cx="3705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Onglets Distribution1 et Distribution2</a:t>
            </a:r>
          </a:p>
          <a:p>
            <a:pPr algn="ctr"/>
            <a:r>
              <a:rPr lang="fr-FR" dirty="0" smtClean="0"/>
              <a:t>Les colonnes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94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06490" y="251927"/>
            <a:ext cx="113180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Thésaurus (architecture) construit sur l’onglet [</a:t>
            </a:r>
            <a:r>
              <a:rPr lang="fr-FR" b="1" dirty="0" err="1" smtClean="0"/>
              <a:t>IAWA_Afrique</a:t>
            </a:r>
            <a:r>
              <a:rPr lang="fr-FR" b="1" dirty="0"/>
              <a:t>]</a:t>
            </a:r>
            <a:r>
              <a:rPr lang="fr-FR" b="1" dirty="0" smtClean="0"/>
              <a:t> </a:t>
            </a:r>
            <a:r>
              <a:rPr lang="fr-FR" b="1" dirty="0" smtClean="0"/>
              <a:t>nettoyé </a:t>
            </a:r>
            <a:endParaRPr lang="fr-FR" b="1" dirty="0" smtClean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/>
          </a:p>
          <a:p>
            <a:r>
              <a:rPr lang="fr-FR" b="1" dirty="0" smtClean="0">
                <a:solidFill>
                  <a:schemeClr val="accent5"/>
                </a:solidFill>
              </a:rPr>
              <a:t>FAMILLE</a:t>
            </a:r>
            <a:r>
              <a:rPr lang="fr-FR" b="1" dirty="0" smtClean="0"/>
              <a:t>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(colonne B[</a:t>
            </a:r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IAWA_Afrique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])</a:t>
            </a:r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Genre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colonne C[</a:t>
            </a:r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IAWA_Afrique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avec lien vers synonyme)</a:t>
            </a:r>
            <a:r>
              <a:rPr lang="fr-FR" i="1" dirty="0" smtClean="0">
                <a:sym typeface="Wingdings" panose="05000000000000000000" pitchFamily="2" charset="2"/>
              </a:rPr>
              <a:t/>
            </a:r>
            <a:br>
              <a:rPr lang="fr-FR" i="1" dirty="0" smtClean="0">
                <a:sym typeface="Wingdings" panose="05000000000000000000" pitchFamily="2" charset="2"/>
              </a:rPr>
            </a:br>
            <a:endParaRPr lang="fr-FR" b="1" dirty="0" smtClean="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r>
              <a:rPr lang="fr-FR" b="1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Taxa_name</a:t>
            </a:r>
            <a:r>
              <a:rPr lang="fr-FR" b="1" dirty="0" smtClean="0">
                <a:sym typeface="Wingdings" panose="05000000000000000000" pitchFamily="2" charset="2"/>
              </a:rPr>
              <a:t>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colonne H[</a:t>
            </a:r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IAWA_Afrique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avec lien vers synonyme)</a:t>
            </a:r>
            <a:r>
              <a:rPr lang="fr-FR" i="1" dirty="0" smtClean="0">
                <a:sym typeface="Wingdings" panose="05000000000000000000" pitchFamily="2" charset="2"/>
              </a:rPr>
              <a:t>,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b="1" dirty="0" smtClean="0">
                <a:sym typeface="Wingdings" panose="05000000000000000000" pitchFamily="2" charset="2"/>
              </a:rPr>
              <a:t>auteur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colonne E[</a:t>
            </a:r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IAWA_Afrique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),</a:t>
            </a:r>
            <a:r>
              <a:rPr lang="fr-FR" i="1" dirty="0" smtClean="0">
                <a:sym typeface="Wingdings" panose="05000000000000000000" pitchFamily="2" charset="2"/>
              </a:rPr>
              <a:t> </a:t>
            </a:r>
            <a:r>
              <a:rPr lang="fr-FR" b="1" dirty="0" smtClean="0">
                <a:sym typeface="Wingdings" panose="05000000000000000000" pitchFamily="2" charset="2"/>
              </a:rPr>
              <a:t>nom commun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colonne F[</a:t>
            </a:r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IAWA_Afrique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fr-FR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fr-FR" i="1" dirty="0" smtClean="0">
                <a:sym typeface="Wingdings" panose="05000000000000000000" pitchFamily="2" charset="2"/>
              </a:rPr>
              <a:t/>
            </a:r>
            <a:br>
              <a:rPr lang="fr-FR" i="1" dirty="0" smtClean="0">
                <a:sym typeface="Wingdings" panose="05000000000000000000" pitchFamily="2" charset="2"/>
              </a:rPr>
            </a:br>
            <a:r>
              <a:rPr lang="fr-FR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Continent</a:t>
            </a:r>
            <a:r>
              <a:rPr lang="fr-FR" dirty="0" smtClean="0">
                <a:sym typeface="Wingdings" panose="05000000000000000000" pitchFamily="2" charset="2"/>
              </a:rPr>
              <a:t>, </a:t>
            </a:r>
            <a:r>
              <a:rPr lang="fr-FR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région</a:t>
            </a:r>
            <a:r>
              <a:rPr lang="fr-FR" dirty="0" smtClean="0">
                <a:sym typeface="Wingdings" panose="05000000000000000000" pitchFamily="2" charset="2"/>
              </a:rPr>
              <a:t>, </a:t>
            </a:r>
            <a:r>
              <a:rPr lang="fr-FR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area1</a:t>
            </a:r>
            <a:r>
              <a:rPr lang="fr-FR" b="1" dirty="0" smtClean="0">
                <a:sym typeface="Wingdings" panose="05000000000000000000" pitchFamily="2" charset="2"/>
              </a:rPr>
              <a:t>, </a:t>
            </a:r>
            <a:r>
              <a:rPr lang="fr-FR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area2</a:t>
            </a:r>
            <a:r>
              <a:rPr lang="fr-FR" b="1" dirty="0" smtClean="0">
                <a:sym typeface="Wingdings" panose="05000000000000000000" pitchFamily="2" charset="2"/>
              </a:rPr>
              <a:t>, </a:t>
            </a:r>
            <a:r>
              <a:rPr lang="fr-FR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area3</a:t>
            </a:r>
            <a:r>
              <a:rPr lang="fr-FR" b="1" dirty="0" smtClean="0">
                <a:sym typeface="Wingdings" panose="05000000000000000000" pitchFamily="2" charset="2"/>
              </a:rPr>
              <a:t>, …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colonne J,K,L[</a:t>
            </a:r>
            <a:r>
              <a:rPr lang="fr-FR" i="1" dirty="0" err="1" smtClean="0">
                <a:solidFill>
                  <a:schemeClr val="bg1">
                    <a:lumMod val="50000"/>
                  </a:schemeClr>
                </a:solidFill>
              </a:rPr>
              <a:t>IAWA_Afrique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toutes les « area » les unes à la suite des autres)</a:t>
            </a:r>
            <a:b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>Caractères anatomiques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(151 entrées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avec </a:t>
            </a:r>
            <a:r>
              <a:rPr lang="fr-FR" i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liens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de B à EV</a:t>
            </a: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fr-FR" i="1" dirty="0" err="1">
                <a:solidFill>
                  <a:schemeClr val="bg1">
                    <a:lumMod val="50000"/>
                  </a:schemeClr>
                </a:solidFill>
              </a:rPr>
              <a:t>IAWA_Afrique</a:t>
            </a: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  <a:endParaRPr lang="fr-FR" i="1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endParaRPr lang="fr-FR" b="1" i="1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endParaRPr lang="fr-FR" b="1" i="1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endParaRPr lang="fr-FR" b="1" i="1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chemeClr val="tx1"/>
              </a:buClr>
            </a:pPr>
            <a:r>
              <a:rPr lang="fr-FR" dirty="0" smtClean="0">
                <a:sym typeface="Wingdings" panose="05000000000000000000" pitchFamily="2" charset="2"/>
              </a:rPr>
              <a:t>Légende :</a:t>
            </a:r>
          </a:p>
          <a:p>
            <a:pPr>
              <a:buClr>
                <a:schemeClr val="tx1"/>
              </a:buClr>
            </a:pPr>
            <a:endParaRPr lang="fr-FR" dirty="0">
              <a:sym typeface="Wingdings" panose="05000000000000000000" pitchFamily="2" charset="2"/>
            </a:endParaRPr>
          </a:p>
          <a:p>
            <a:pPr>
              <a:buClr>
                <a:schemeClr val="tx1"/>
              </a:buClr>
            </a:pPr>
            <a:r>
              <a:rPr lang="fr-FR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Bleu </a:t>
            </a:r>
            <a:r>
              <a:rPr lang="fr-FR" dirty="0" smtClean="0">
                <a:sym typeface="Wingdings" panose="05000000000000000000" pitchFamily="2" charset="2"/>
              </a:rPr>
              <a:t>&gt; lien</a:t>
            </a:r>
          </a:p>
          <a:p>
            <a:pPr>
              <a:buClr>
                <a:schemeClr val="tx1"/>
              </a:buClr>
            </a:pPr>
            <a:r>
              <a:rPr lang="fr-FR" b="1" dirty="0" smtClean="0">
                <a:sym typeface="Wingdings" panose="05000000000000000000" pitchFamily="2" charset="2"/>
              </a:rPr>
              <a:t>Noir gras </a:t>
            </a:r>
            <a:r>
              <a:rPr lang="fr-FR" dirty="0" smtClean="0">
                <a:sym typeface="Wingdings" panose="05000000000000000000" pitchFamily="2" charset="2"/>
              </a:rPr>
              <a:t>&gt; pas de lien</a:t>
            </a:r>
            <a:endParaRPr lang="fr-FR" dirty="0">
              <a:sym typeface="Wingdings" panose="05000000000000000000" pitchFamily="2" charset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7" y="1257771"/>
            <a:ext cx="475863" cy="47586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0" y="1800456"/>
            <a:ext cx="475863" cy="47586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3" y="2347004"/>
            <a:ext cx="475863" cy="475863"/>
          </a:xfrm>
          <a:prstGeom prst="rect">
            <a:avLst/>
          </a:prstGeom>
        </p:spPr>
      </p:pic>
      <p:cxnSp>
        <p:nvCxnSpPr>
          <p:cNvPr id="9" name="Connecteur en angle 8"/>
          <p:cNvCxnSpPr>
            <a:stCxn id="3" idx="2"/>
            <a:endCxn id="5" idx="1"/>
          </p:cNvCxnSpPr>
          <p:nvPr/>
        </p:nvCxnSpPr>
        <p:spPr>
          <a:xfrm rot="16200000" flipH="1">
            <a:off x="335147" y="1767045"/>
            <a:ext cx="304754" cy="23793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5" idx="2"/>
            <a:endCxn id="6" idx="1"/>
          </p:cNvCxnSpPr>
          <p:nvPr/>
        </p:nvCxnSpPr>
        <p:spPr>
          <a:xfrm rot="16200000" flipH="1">
            <a:off x="809079" y="2311661"/>
            <a:ext cx="308617" cy="23793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68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926" y="261258"/>
            <a:ext cx="10431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Thésaurus (architecture)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/>
              <a:t>Exemple de requête type </a:t>
            </a:r>
            <a:r>
              <a:rPr lang="fr-FR" b="1" dirty="0" err="1" smtClean="0"/>
              <a:t>InsideWood</a:t>
            </a:r>
            <a:r>
              <a:rPr lang="fr-FR" b="1" dirty="0" smtClean="0"/>
              <a:t>  </a:t>
            </a:r>
            <a:r>
              <a:rPr lang="fr-FR" b="1" dirty="0" smtClean="0">
                <a:hlinkClick r:id="rId2"/>
              </a:rPr>
              <a:t>https://insidewood.lib.ncsu.edu/menu/type/MH?1</a:t>
            </a:r>
            <a:endParaRPr lang="fr-FR" b="1" dirty="0" smtClean="0"/>
          </a:p>
          <a:p>
            <a:endParaRPr lang="fr-FR" b="1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414" y="1468424"/>
            <a:ext cx="6439799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35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4665</TotalTime>
  <Words>438</Words>
  <Application>Microsoft Office PowerPoint</Application>
  <PresentationFormat>Grand écran</PresentationFormat>
  <Paragraphs>97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Elysandre Puech</dc:creator>
  <cp:lastModifiedBy>Elysandre Puech</cp:lastModifiedBy>
  <cp:revision>22</cp:revision>
  <dcterms:created xsi:type="dcterms:W3CDTF">2023-01-27T12:30:31Z</dcterms:created>
  <dcterms:modified xsi:type="dcterms:W3CDTF">2023-01-31T09:31:01Z</dcterms:modified>
</cp:coreProperties>
</file>