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7" r:id="rId4"/>
    <p:sldId id="261" r:id="rId5"/>
    <p:sldId id="268" r:id="rId6"/>
    <p:sldId id="269" r:id="rId7"/>
    <p:sldId id="270" r:id="rId8"/>
    <p:sldId id="262" r:id="rId9"/>
    <p:sldId id="263" r:id="rId10"/>
    <p:sldId id="271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BEB321-9DB3-44D0-89CE-336946656A12}" v="9" dt="2025-06-07T19:06:24.274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>
      <p:cViewPr varScale="1">
        <p:scale>
          <a:sx n="78" d="100"/>
          <a:sy n="78" d="100"/>
        </p:scale>
        <p:origin x="835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6/9/2025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6/9/2025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https://www.qure.ai/us</a:t>
            </a:r>
          </a:p>
          <a:p>
            <a:endParaRPr lang="en-US" dirty="0"/>
          </a:p>
          <a:p>
            <a:r>
              <a:rPr lang="en-US" dirty="0"/>
              <a:t>https://www.acrobiosystems.com/L-408-PD-L1.html</a:t>
            </a:r>
          </a:p>
          <a:p>
            <a:endParaRPr lang="en-US" dirty="0"/>
          </a:p>
          <a:p>
            <a:r>
              <a:rPr lang="en-US" dirty="0"/>
              <a:t>https://www.aidoc.com/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2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6/9/2025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6/9/2025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6/9/2025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6/9/2025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6/9/2025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6/9/2025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6/9/2025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in Healthcare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Alfredo Garza</a:t>
            </a:r>
          </a:p>
          <a:p>
            <a:r>
              <a:rPr lang="en-US" dirty="0"/>
              <a:t>09-Jun-2025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EA62C-A1D0-D56C-A14F-B16C30668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08F5-B2DA-7CD6-E790-14E9DBA4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??</a:t>
            </a:r>
          </a:p>
        </p:txBody>
      </p:sp>
    </p:spTree>
    <p:extLst>
      <p:ext uri="{BB962C8B-B14F-4D97-AF65-F5344CB8AC3E}">
        <p14:creationId xmlns:p14="http://schemas.microsoft.com/office/powerpoint/2010/main" val="251487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5ABC-46D2-4B68-2732-6890A858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9600"/>
            <a:ext cx="9525000" cy="1066800"/>
          </a:xfrm>
        </p:spPr>
        <p:txBody>
          <a:bodyPr>
            <a:normAutofit fontScale="90000"/>
          </a:bodyPr>
          <a:lstStyle/>
          <a:p>
            <a:r>
              <a:rPr lang="en-GB" dirty="0"/>
              <a:t>References &amp; Acknowledgments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E9788-B965-A321-71C3-01876CE14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57400"/>
            <a:ext cx="10820400" cy="4191000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 err="1"/>
              <a:t>Litjens</a:t>
            </a:r>
            <a:r>
              <a:rPr lang="en-GB" dirty="0"/>
              <a:t>, G., et al. (2017). Deep learning in medical imaging. </a:t>
            </a:r>
            <a:r>
              <a:rPr lang="en-GB" i="1" dirty="0"/>
              <a:t>Nature</a:t>
            </a:r>
            <a:r>
              <a:rPr lang="en-GB" dirty="0"/>
              <a:t>, 542(7640), 155–159. www.nature.com/articles/nature21056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MIMIC-III dataset: Critical care database. (2020). PhysioNet. physionet.org/content/</a:t>
            </a:r>
            <a:r>
              <a:rPr lang="en-GB" dirty="0" err="1"/>
              <a:t>mimiciii</a:t>
            </a:r>
            <a:r>
              <a:rPr lang="en-GB" dirty="0"/>
              <a:t>/1.4/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 err="1"/>
              <a:t>CheXpert</a:t>
            </a:r>
            <a:r>
              <a:rPr lang="en-GB" dirty="0"/>
              <a:t> dataset: Chest X-ray dataset. (2019). Stanford University. stanfordmlgroup.github.io/projects/</a:t>
            </a:r>
            <a:r>
              <a:rPr lang="en-GB" dirty="0" err="1"/>
              <a:t>chexpert</a:t>
            </a:r>
            <a:r>
              <a:rPr lang="en-GB" dirty="0"/>
              <a:t>/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TensorFlow: Open-source ML framework. (2025). Google. www.tensorflow.org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Acknowledgments: Team members for research, Dr. Smith for guidance.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FDA. (2024). AI/ML-based medical devices. www.fda.gov/medical-devices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Healthcare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Healthcare is the improvement or maintenance of health via the prevention, diagnosis, and treatment of disease, injury and physical or mental illness.</a:t>
            </a:r>
          </a:p>
          <a:p>
            <a:r>
              <a:rPr lang="en-US" dirty="0"/>
              <a:t>A key challenge in this field is many physicians and patients may be reluctant to start relying on AI-driven diagnostics and treatment recommendations.</a:t>
            </a:r>
          </a:p>
          <a:p>
            <a:r>
              <a:rPr lang="en-US" dirty="0"/>
              <a:t>Predictive analytics for disease prevention help analyze patient data to accurately predict potential health risks and recommend preventive measures .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9E73D-4E8B-E7EC-D78E-6D60A70B5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8C77-8526-BAB5-A73C-E1A92B84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AI Use Case Motivation - Explainability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6913-E14A-0298-E5B9-A194D3245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/>
          <a:p>
            <a:r>
              <a:rPr lang="en-US" dirty="0"/>
              <a:t>How to build trust in AI forecasts and predictive treatment recommendations</a:t>
            </a:r>
          </a:p>
          <a:p>
            <a:endParaRPr lang="en-US" dirty="0"/>
          </a:p>
          <a:p>
            <a:r>
              <a:rPr lang="en-US" dirty="0"/>
              <a:t>Example: Hospitals being adoption of explainable AI (XAI) to help Healthcare professionals verify AI-driven discoveries which are then relayed to patients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CA2D5D-AA62-AA87-7BF3-B440C76552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2909" y="1825625"/>
            <a:ext cx="4583982" cy="4575175"/>
          </a:xfrm>
        </p:spPr>
      </p:pic>
    </p:spTree>
    <p:extLst>
      <p:ext uri="{BB962C8B-B14F-4D97-AF65-F5344CB8AC3E}">
        <p14:creationId xmlns:p14="http://schemas.microsoft.com/office/powerpoint/2010/main" val="382136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838200" y="685801"/>
            <a:ext cx="10515600" cy="304799"/>
          </a:xfrm>
        </p:spPr>
        <p:txBody>
          <a:bodyPr>
            <a:normAutofit fontScale="90000"/>
          </a:bodyPr>
          <a:lstStyle/>
          <a:p>
            <a:r>
              <a:rPr lang="en-US" dirty="0"/>
              <a:t>AI Techniques Used in Health care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1E170-0688-0CC7-DEA7-9CCC650519A2}"/>
              </a:ext>
            </a:extLst>
          </p:cNvPr>
          <p:cNvSpPr txBox="1"/>
          <p:nvPr/>
        </p:nvSpPr>
        <p:spPr>
          <a:xfrm>
            <a:off x="304800" y="914400"/>
            <a:ext cx="11582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Convolutional Neural Networks (CNNs):</a:t>
            </a:r>
            <a:r>
              <a:rPr lang="en-GB" sz="2400" dirty="0">
                <a:solidFill>
                  <a:schemeClr val="bg1"/>
                </a:solidFill>
              </a:rPr>
              <a:t> Analyse medical images (e.g., X-rays, MRIs) for disease detection.</a:t>
            </a:r>
            <a:br>
              <a:rPr lang="en-GB" sz="2400" dirty="0">
                <a:solidFill>
                  <a:schemeClr val="bg1"/>
                </a:solidFill>
              </a:rPr>
            </a:br>
            <a:endParaRPr lang="en-GB" sz="2400" dirty="0">
              <a:solidFill>
                <a:schemeClr val="bg1"/>
              </a:solidFill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Natural Language Processing (NLP):</a:t>
            </a:r>
            <a:r>
              <a:rPr lang="en-GB" sz="2400" dirty="0">
                <a:solidFill>
                  <a:schemeClr val="bg1"/>
                </a:solidFill>
              </a:rPr>
              <a:t> Extract insights from clinical notes, patient records.</a:t>
            </a:r>
            <a:br>
              <a:rPr lang="en-GB" sz="2400" dirty="0">
                <a:solidFill>
                  <a:schemeClr val="bg1"/>
                </a:solidFill>
              </a:rPr>
            </a:br>
            <a:endParaRPr lang="en-GB" sz="2400" dirty="0">
              <a:solidFill>
                <a:schemeClr val="bg1"/>
              </a:solidFill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Recurrent Neural Networks (RNNs):</a:t>
            </a:r>
            <a:r>
              <a:rPr lang="en-GB" sz="2400" dirty="0">
                <a:solidFill>
                  <a:schemeClr val="bg1"/>
                </a:solidFill>
              </a:rPr>
              <a:t> Predict patient outcomes from time-series data.</a:t>
            </a:r>
            <a:br>
              <a:rPr lang="en-GB" sz="2400" dirty="0">
                <a:solidFill>
                  <a:schemeClr val="bg1"/>
                </a:solidFill>
              </a:rPr>
            </a:br>
            <a:endParaRPr lang="en-GB" sz="2400" dirty="0">
              <a:solidFill>
                <a:schemeClr val="bg1"/>
              </a:solidFill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Reinforcement Learning:</a:t>
            </a:r>
            <a:r>
              <a:rPr lang="en-GB" sz="2400" dirty="0">
                <a:solidFill>
                  <a:schemeClr val="bg1"/>
                </a:solidFill>
              </a:rPr>
              <a:t> Optimize treatment plans, resource allocation.</a:t>
            </a:r>
            <a:br>
              <a:rPr lang="en-GB" sz="2400" dirty="0">
                <a:solidFill>
                  <a:schemeClr val="bg1"/>
                </a:solidFill>
              </a:rPr>
            </a:br>
            <a:endParaRPr lang="en-GB" sz="2400" dirty="0">
              <a:solidFill>
                <a:schemeClr val="bg1"/>
              </a:solidFill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Timeline:</a:t>
            </a:r>
            <a:r>
              <a:rPr lang="en-GB" sz="2400" dirty="0">
                <a:solidFill>
                  <a:schemeClr val="bg1"/>
                </a:solidFill>
              </a:rPr>
              <a:t> AI in radiology (2010s), NLP in EHRs (2020s).</a:t>
            </a:r>
            <a:br>
              <a:rPr lang="en-GB" sz="2400" dirty="0">
                <a:solidFill>
                  <a:schemeClr val="bg1"/>
                </a:solidFill>
              </a:rPr>
            </a:br>
            <a:endParaRPr lang="en-GB" sz="2400" dirty="0">
              <a:solidFill>
                <a:schemeClr val="bg1"/>
              </a:solidFill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bg1"/>
                </a:solidFill>
              </a:rPr>
              <a:t>Visual:</a:t>
            </a:r>
            <a:r>
              <a:rPr lang="en-GB" sz="2400" dirty="0">
                <a:solidFill>
                  <a:schemeClr val="bg1"/>
                </a:solidFill>
              </a:rPr>
              <a:t> Simplified CNN diagram for radiology.</a:t>
            </a:r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216DA-72A5-C956-DDD9-310CE0C94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9877-D1BF-4B10-7B5F-A79D122ED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Applications (Case Studies)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29E0-46B5-8DD9-1079-01F59AB8C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Qure.ai – An FDA cleared solution to detect, measure and track biometrics. Products include Lung Caner Suite (detect early-stage lung cancers on chest X-rays) and Emergency Suite (detect expanding findings like Pulmonary Embolisms, brain bleeds and collapsed lungs.</a:t>
            </a:r>
          </a:p>
          <a:p>
            <a:r>
              <a:rPr lang="en-US" dirty="0"/>
              <a:t>PathAI – AI-powered pathology application used for drug and diagnostic development. These include quantifying cancer-causing biomarkers in patients, spatial characteristics of tumors on a microscopic scale.</a:t>
            </a:r>
          </a:p>
          <a:p>
            <a:r>
              <a:rPr lang="en-US" dirty="0"/>
              <a:t>Aidoc – A clinical AI solution to unify healthcare AI platforms to improve workflows and patient data accuracy. This connection of care teams across specialties and departments.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2D4D71-EF57-0B1C-89D8-EACC95692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6000"/>
            <a:ext cx="1777033" cy="594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3961E1-0232-952C-0F65-FE5A71431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15805"/>
            <a:ext cx="1600200" cy="6214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D13660-6D13-E753-ADBE-966988456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" y="5353801"/>
            <a:ext cx="1524000" cy="55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9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34B4F-5993-2EFE-0C4B-411003EE4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1F6A-7C00-F249-522D-3B12A48F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&amp;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8C3F6-E3D1-789D-14E1-A1A3234E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799"/>
            <a:ext cx="10515600" cy="4800601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Improved Diagnostics : AI detects cancer at 95% accuracy, reducing misdiagnosis</a:t>
            </a:r>
            <a:r>
              <a:rPr lang="en-GB" b="0" i="0" dirty="0">
                <a:solidFill>
                  <a:srgbClr val="005A8B"/>
                </a:solidFill>
                <a:effectLst/>
                <a:latin typeface="Open Sans" panose="020B0606030504020204" pitchFamily="34" charset="0"/>
              </a:rPr>
              <a:t>.</a:t>
            </a:r>
            <a:br>
              <a:rPr lang="en-GB" b="0" i="0" dirty="0">
                <a:solidFill>
                  <a:srgbClr val="005A8B"/>
                </a:solidFill>
                <a:effectLst/>
                <a:latin typeface="Open Sans" panose="020B0606030504020204" pitchFamily="34" charset="0"/>
              </a:rPr>
            </a:br>
            <a:br>
              <a:rPr lang="en-GB" b="0" i="0" dirty="0">
                <a:solidFill>
                  <a:srgbClr val="005A8B"/>
                </a:solidFill>
                <a:effectLst/>
                <a:latin typeface="Open Sans" panose="020B0606030504020204" pitchFamily="34" charset="0"/>
              </a:rPr>
            </a:br>
            <a:r>
              <a:rPr lang="en-GB" b="0" i="0" dirty="0">
                <a:solidFill>
                  <a:srgbClr val="191919"/>
                </a:solidFill>
                <a:effectLst/>
                <a:latin typeface="Open Sans" panose="020B0606030504020204" pitchFamily="34" charset="0"/>
              </a:rPr>
              <a:t>Efficiency:  Reduces radiologists time on image analysis by 30%.</a:t>
            </a:r>
            <a:br>
              <a:rPr lang="en-GB" b="0" i="0" dirty="0">
                <a:solidFill>
                  <a:srgbClr val="191919"/>
                </a:solidFill>
                <a:effectLst/>
                <a:latin typeface="Open Sans" panose="020B0606030504020204" pitchFamily="34" charset="0"/>
              </a:rPr>
            </a:br>
            <a:br>
              <a:rPr lang="en-GB" b="0" i="0" dirty="0">
                <a:solidFill>
                  <a:srgbClr val="191919"/>
                </a:solidFill>
                <a:effectLst/>
                <a:latin typeface="Open Sans" panose="020B0606030504020204" pitchFamily="34" charset="0"/>
              </a:rPr>
            </a:br>
            <a:r>
              <a:rPr lang="en-GB" b="0" i="0" dirty="0">
                <a:solidFill>
                  <a:srgbClr val="191919"/>
                </a:solidFill>
                <a:effectLst/>
                <a:latin typeface="Open Sans" panose="020B0606030504020204" pitchFamily="34" charset="0"/>
              </a:rPr>
              <a:t>Cost Savings:  Reduces healthcare expenditure through early diagnosis.</a:t>
            </a:r>
            <a:br>
              <a:rPr lang="en-GB" b="0" i="0" dirty="0">
                <a:solidFill>
                  <a:srgbClr val="191919"/>
                </a:solidFill>
                <a:effectLst/>
                <a:latin typeface="Open Sans" panose="020B0606030504020204" pitchFamily="34" charset="0"/>
              </a:rPr>
            </a:br>
            <a:br>
              <a:rPr lang="en-GB" b="0" i="0" dirty="0">
                <a:solidFill>
                  <a:srgbClr val="191919"/>
                </a:solidFill>
                <a:effectLst/>
                <a:latin typeface="Open Sans" panose="020B0606030504020204" pitchFamily="34" charset="0"/>
              </a:rPr>
            </a:br>
            <a:r>
              <a:rPr lang="en-GB" b="0" i="0" dirty="0">
                <a:solidFill>
                  <a:srgbClr val="191919"/>
                </a:solidFill>
                <a:effectLst/>
                <a:latin typeface="Open Sans" panose="020B0606030504020204" pitchFamily="34" charset="0"/>
              </a:rPr>
              <a:t>Patient Outcomes:  Treatments are adjusted to </a:t>
            </a:r>
            <a:r>
              <a:rPr lang="en-GB" b="0" i="0" dirty="0" err="1">
                <a:solidFill>
                  <a:srgbClr val="191919"/>
                </a:solidFill>
                <a:effectLst/>
                <a:latin typeface="Open Sans" panose="020B0606030504020204" pitchFamily="34" charset="0"/>
              </a:rPr>
              <a:t>pateints</a:t>
            </a:r>
            <a:r>
              <a:rPr lang="en-GB" b="0" i="0" dirty="0">
                <a:solidFill>
                  <a:srgbClr val="191919"/>
                </a:solidFill>
                <a:effectLst/>
                <a:latin typeface="Open Sans" panose="020B0606030504020204" pitchFamily="34" charset="0"/>
              </a:rPr>
              <a:t> to achieve higher recovery rates.</a:t>
            </a:r>
            <a:br>
              <a:rPr lang="en-GB" b="0" i="0" dirty="0">
                <a:solidFill>
                  <a:srgbClr val="191919"/>
                </a:solidFill>
                <a:effectLst/>
                <a:latin typeface="Open Sans" panose="020B0606030504020204" pitchFamily="34" charset="0"/>
              </a:rPr>
            </a:br>
            <a:br>
              <a:rPr lang="en-GB" b="0" i="0" dirty="0">
                <a:solidFill>
                  <a:srgbClr val="191919"/>
                </a:solidFill>
                <a:effectLst/>
                <a:latin typeface="Open Sans" panose="020B0606030504020204" pitchFamily="34" charset="0"/>
              </a:rPr>
            </a:br>
            <a:r>
              <a:rPr lang="en-GB" b="0" i="0" dirty="0">
                <a:solidFill>
                  <a:srgbClr val="191919"/>
                </a:solidFill>
                <a:effectLst/>
                <a:latin typeface="Open Sans" panose="020B0606030504020204" pitchFamily="34" charset="0"/>
              </a:rPr>
              <a:t>Social Impact: Provides greater</a:t>
            </a:r>
            <a:r>
              <a:rPr lang="en-GB" dirty="0">
                <a:solidFill>
                  <a:srgbClr val="B64F00"/>
                </a:solidFill>
                <a:latin typeface="Open Sans" panose="020B0606030504020204" pitchFamily="34" charset="0"/>
              </a:rPr>
              <a:t> </a:t>
            </a:r>
            <a:r>
              <a:rPr lang="en-GB" b="0" i="0" dirty="0">
                <a:solidFill>
                  <a:srgbClr val="191919"/>
                </a:solidFill>
                <a:effectLst/>
                <a:latin typeface="Open Sans" panose="020B0606030504020204" pitchFamily="34" charset="0"/>
              </a:rPr>
              <a:t>access to diagnostics in remote towns .</a:t>
            </a:r>
            <a:br>
              <a:rPr lang="en-GB" b="0" i="0" dirty="0">
                <a:solidFill>
                  <a:srgbClr val="191919"/>
                </a:solidFill>
                <a:effectLst/>
                <a:latin typeface="Open Sans" panose="020B0606030504020204" pitchFamily="34" charset="0"/>
              </a:rPr>
            </a:br>
            <a:br>
              <a:rPr lang="en-GB" b="0" i="0" dirty="0">
                <a:solidFill>
                  <a:srgbClr val="191919"/>
                </a:solidFill>
                <a:effectLst/>
                <a:latin typeface="Open Sans" panose="020B0606030504020204" pitchFamily="34" charset="0"/>
              </a:rPr>
            </a:br>
            <a:r>
              <a:rPr lang="en-GB" b="0" i="0" dirty="0">
                <a:solidFill>
                  <a:srgbClr val="191919"/>
                </a:solidFill>
                <a:effectLst/>
                <a:latin typeface="Open Sans" panose="020B0606030504020204" pitchFamily="34" charset="0"/>
              </a:rPr>
              <a:t>Economic Benefit: Potential U.S. healthcare savings of $150B by 2026.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9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18F7B-D19D-E95F-8676-35A81C5DC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4532-2987-FBC0-2E53-E0DD33AA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CB550-9EAE-CAF0-247D-99AD123FD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Privacy: Protecting sensitive patient data according to HIPAA.</a:t>
            </a:r>
          </a:p>
          <a:p>
            <a:endParaRPr lang="en-US" dirty="0"/>
          </a:p>
          <a:p>
            <a:r>
              <a:rPr lang="en-US" dirty="0"/>
              <a:t>Fairness: Biased algorithms pose risk of unequal care provision.</a:t>
            </a:r>
          </a:p>
          <a:p>
            <a:endParaRPr lang="en-US" dirty="0"/>
          </a:p>
          <a:p>
            <a:r>
              <a:rPr lang="en-US" dirty="0"/>
              <a:t>Regulation: FDA approvals complicate hospital adoption of AI.</a:t>
            </a:r>
          </a:p>
          <a:p>
            <a:endParaRPr lang="en-US" dirty="0"/>
          </a:p>
          <a:p>
            <a:r>
              <a:rPr lang="en-US" dirty="0"/>
              <a:t>Data Quality: Poor quality EHR data affects model accuracy.</a:t>
            </a:r>
          </a:p>
          <a:p>
            <a:endParaRPr lang="en-US" dirty="0"/>
          </a:p>
          <a:p>
            <a:r>
              <a:rPr lang="en-US" dirty="0"/>
              <a:t>Ethical Concerns: Manipulative use of AI in patient triage.</a:t>
            </a:r>
          </a:p>
        </p:txBody>
      </p:sp>
    </p:spTree>
    <p:extLst>
      <p:ext uri="{BB962C8B-B14F-4D97-AF65-F5344CB8AC3E}">
        <p14:creationId xmlns:p14="http://schemas.microsoft.com/office/powerpoint/2010/main" val="406053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Multimodal AI: Combines imaging, text, genomics for whole-patient diagnostics.</a:t>
            </a:r>
          </a:p>
          <a:p>
            <a:endParaRPr lang="en-US" dirty="0"/>
          </a:p>
          <a:p>
            <a:r>
              <a:rPr lang="en-US" dirty="0"/>
              <a:t>Federated Learning: Trains models across hospitals without data exchange.</a:t>
            </a:r>
          </a:p>
          <a:p>
            <a:endParaRPr lang="en-US" dirty="0"/>
          </a:p>
          <a:p>
            <a:r>
              <a:rPr lang="en-US" dirty="0"/>
              <a:t>Responsible AI: Focus on fairness, transparency in healthcare AI.</a:t>
            </a:r>
          </a:p>
          <a:p>
            <a:endParaRPr lang="en-US" dirty="0"/>
          </a:p>
          <a:p>
            <a:r>
              <a:rPr lang="en-US" dirty="0"/>
              <a:t>Precision Medicine: AI tailors treatments to individual patient genetics.</a:t>
            </a:r>
          </a:p>
          <a:p>
            <a:endParaRPr lang="en-US" dirty="0"/>
          </a:p>
          <a:p>
            <a:r>
              <a:rPr lang="en-US" dirty="0"/>
              <a:t>Open Problem: Real-time AI integration in emergency medicine.</a:t>
            </a:r>
          </a:p>
          <a:p>
            <a:endParaRPr lang="en-US" dirty="0"/>
          </a:p>
          <a:p>
            <a:r>
              <a:rPr lang="en-US" dirty="0"/>
              <a:t>Innovation: Wearable AI for continuous patient monitoring.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40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1BAFE-7FB5-7E62-3417-CA6A0EAA5769}"/>
              </a:ext>
            </a:extLst>
          </p:cNvPr>
          <p:cNvSpPr txBox="1"/>
          <p:nvPr/>
        </p:nvSpPr>
        <p:spPr>
          <a:xfrm>
            <a:off x="457200" y="2136338"/>
            <a:ext cx="11506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b="1"/>
              <a:t>AI’s Role:</a:t>
            </a:r>
            <a:r>
              <a:rPr lang="en-GB"/>
              <a:t> Enhances diagnostics, efficiency, and personalized care in healthcare.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/>
              <a:t>Key Impact:</a:t>
            </a:r>
            <a:r>
              <a:rPr lang="en-GB"/>
              <a:t> Saves lives, reduces costs, improves access.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/>
              <a:t>Challenges Remain:</a:t>
            </a:r>
            <a:r>
              <a:rPr lang="en-GB"/>
              <a:t> Privacy, fairness, and regulatory hurdles.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/>
              <a:t>Future Promise:</a:t>
            </a:r>
            <a:r>
              <a:rPr lang="en-GB"/>
              <a:t> Multimodal AI, federated learning for innovation.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/>
              <a:t>Call-to-Action:</a:t>
            </a:r>
            <a:r>
              <a:rPr lang="en-GB"/>
              <a:t> Support ethical AI development for equitable healthcare.</a:t>
            </a:r>
          </a:p>
        </p:txBody>
      </p:sp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107</TotalTime>
  <Words>767</Words>
  <Application>Microsoft Office PowerPoint</Application>
  <PresentationFormat>Widescreen</PresentationFormat>
  <Paragraphs>68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Franklin Gothic Medium</vt:lpstr>
      <vt:lpstr>Open Sans</vt:lpstr>
      <vt:lpstr>Medical Design 16x9</vt:lpstr>
      <vt:lpstr>AI in Healthcare</vt:lpstr>
      <vt:lpstr>What is Healthcare</vt:lpstr>
      <vt:lpstr>AI Use Case Motivation - Explainability</vt:lpstr>
      <vt:lpstr>AI Techniques Used in Health care</vt:lpstr>
      <vt:lpstr>Key Applications (Case Studies)</vt:lpstr>
      <vt:lpstr>Impact &amp; Benefits</vt:lpstr>
      <vt:lpstr>Challenges &amp; Risks</vt:lpstr>
      <vt:lpstr>Future Directions</vt:lpstr>
      <vt:lpstr>Conclusion</vt:lpstr>
      <vt:lpstr>Demo ??</vt:lpstr>
      <vt:lpstr>References &amp; Acknowledgments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 Garza</dc:creator>
  <cp:lastModifiedBy>khizar.khan-W217224004</cp:lastModifiedBy>
  <cp:revision>3</cp:revision>
  <dcterms:created xsi:type="dcterms:W3CDTF">2025-06-07T18:11:19Z</dcterms:created>
  <dcterms:modified xsi:type="dcterms:W3CDTF">2025-06-09T04:00:33Z</dcterms:modified>
</cp:coreProperties>
</file>