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nalytic Program…"/>
          <p:cNvSpPr txBox="1"/>
          <p:nvPr/>
        </p:nvSpPr>
        <p:spPr>
          <a:xfrm>
            <a:off x="559897" y="4357034"/>
            <a:ext cx="710980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700" b="1"/>
            </a:pPr>
            <a:r>
              <a:t>Analytic Program</a:t>
            </a:r>
          </a:p>
          <a:p>
            <a:pPr>
              <a:defRPr sz="4700" b="1"/>
            </a:pPr>
            <a:r>
              <a:t>Final Project Presentation</a:t>
            </a:r>
          </a:p>
        </p:txBody>
      </p:sp>
      <p:sp>
        <p:nvSpPr>
          <p:cNvPr id="134" name="Jiaqi Min…"/>
          <p:cNvSpPr txBox="1"/>
          <p:nvPr/>
        </p:nvSpPr>
        <p:spPr>
          <a:xfrm>
            <a:off x="9093944" y="4534834"/>
            <a:ext cx="205591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Jiaqi Min</a:t>
            </a:r>
          </a:p>
          <a:p>
            <a:r>
              <a:t>Jingmin Chen</a:t>
            </a:r>
          </a:p>
          <a:p>
            <a:r>
              <a:t>Yusen Wu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hallenge"/>
          <p:cNvSpPr txBox="1"/>
          <p:nvPr/>
        </p:nvSpPr>
        <p:spPr>
          <a:xfrm>
            <a:off x="5217802" y="908049"/>
            <a:ext cx="325499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 b="1"/>
            </a:lvl1pPr>
          </a:lstStyle>
          <a:p>
            <a:r>
              <a:t>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4BB47-8D97-5743-AAC2-4B824070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38792"/>
            <a:ext cx="6223000" cy="500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791A4-8E0D-9F4E-94DC-E4923ED1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38792"/>
            <a:ext cx="6223000" cy="496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9-12-15 at 10.20.22 PM.png" descr="Screen Shot 2019-12-15 at 10.20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23" y="2933600"/>
            <a:ext cx="4442944" cy="5651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9-12-15 at 10.20.37 PM.png" descr="Screen Shot 2019-12-15 at 10.20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03" y="3001137"/>
            <a:ext cx="4667419" cy="551604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95+"/>
          <p:cNvSpPr txBox="1"/>
          <p:nvPr/>
        </p:nvSpPr>
        <p:spPr>
          <a:xfrm>
            <a:off x="11732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95+</a:t>
            </a:r>
          </a:p>
        </p:txBody>
      </p:sp>
      <p:sp>
        <p:nvSpPr>
          <p:cNvPr id="179" name="85+"/>
          <p:cNvSpPr txBox="1"/>
          <p:nvPr/>
        </p:nvSpPr>
        <p:spPr>
          <a:xfrm>
            <a:off x="7624836" y="2063749"/>
            <a:ext cx="93012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/>
            </a:lvl1pPr>
          </a:lstStyle>
          <a:p>
            <a:r>
              <a:t>85+</a:t>
            </a:r>
          </a:p>
        </p:txBody>
      </p:sp>
      <p:sp>
        <p:nvSpPr>
          <p:cNvPr id="180" name="Wine Glass"/>
          <p:cNvSpPr/>
          <p:nvPr/>
        </p:nvSpPr>
        <p:spPr>
          <a:xfrm>
            <a:off x="9770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1" name="Wine Glass"/>
          <p:cNvSpPr/>
          <p:nvPr/>
        </p:nvSpPr>
        <p:spPr>
          <a:xfrm>
            <a:off x="977015" y="4757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2" name="Wine Glass"/>
          <p:cNvSpPr/>
          <p:nvPr/>
        </p:nvSpPr>
        <p:spPr>
          <a:xfrm>
            <a:off x="977015" y="6357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3" name="Wine Glass"/>
          <p:cNvSpPr/>
          <p:nvPr/>
        </p:nvSpPr>
        <p:spPr>
          <a:xfrm>
            <a:off x="977015" y="6942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4" name="Wine Glass"/>
          <p:cNvSpPr/>
          <p:nvPr/>
        </p:nvSpPr>
        <p:spPr>
          <a:xfrm>
            <a:off x="977015" y="79581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5" name="Wine Glass"/>
          <p:cNvSpPr/>
          <p:nvPr/>
        </p:nvSpPr>
        <p:spPr>
          <a:xfrm>
            <a:off x="7441315" y="4160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6" name="Wine Glass"/>
          <p:cNvSpPr/>
          <p:nvPr/>
        </p:nvSpPr>
        <p:spPr>
          <a:xfrm>
            <a:off x="7441315" y="57737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7" name="Wine Glass"/>
          <p:cNvSpPr/>
          <p:nvPr/>
        </p:nvSpPr>
        <p:spPr>
          <a:xfrm>
            <a:off x="7441315" y="68278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8" name="Wine Glass"/>
          <p:cNvSpPr/>
          <p:nvPr/>
        </p:nvSpPr>
        <p:spPr>
          <a:xfrm>
            <a:off x="7441315" y="7881982"/>
            <a:ext cx="171242" cy="42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9" name="Wine Glass"/>
          <p:cNvSpPr/>
          <p:nvPr/>
        </p:nvSpPr>
        <p:spPr>
          <a:xfrm>
            <a:off x="7441315" y="7386682"/>
            <a:ext cx="171242" cy="42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83" h="21600" extrusionOk="0">
                <a:moveTo>
                  <a:pt x="2042" y="0"/>
                </a:moveTo>
                <a:cubicBezTo>
                  <a:pt x="1730" y="0"/>
                  <a:pt x="1468" y="113"/>
                  <a:pt x="1381" y="275"/>
                </a:cubicBezTo>
                <a:cubicBezTo>
                  <a:pt x="571" y="1863"/>
                  <a:pt x="-3008" y="9779"/>
                  <a:pt x="6022" y="10719"/>
                </a:cubicBezTo>
                <a:cubicBezTo>
                  <a:pt x="7182" y="11027"/>
                  <a:pt x="7134" y="14067"/>
                  <a:pt x="7134" y="16249"/>
                </a:cubicBezTo>
                <a:cubicBezTo>
                  <a:pt x="7134" y="16279"/>
                  <a:pt x="7134" y="16277"/>
                  <a:pt x="7134" y="16269"/>
                </a:cubicBezTo>
                <a:cubicBezTo>
                  <a:pt x="7101" y="20048"/>
                  <a:pt x="6156" y="20169"/>
                  <a:pt x="5446" y="20417"/>
                </a:cubicBezTo>
                <a:cubicBezTo>
                  <a:pt x="4588" y="20719"/>
                  <a:pt x="1164" y="20866"/>
                  <a:pt x="1164" y="21433"/>
                </a:cubicBezTo>
                <a:cubicBezTo>
                  <a:pt x="1164" y="21525"/>
                  <a:pt x="1313" y="21600"/>
                  <a:pt x="1469" y="21600"/>
                </a:cubicBezTo>
                <a:lnTo>
                  <a:pt x="14133" y="21600"/>
                </a:lnTo>
                <a:cubicBezTo>
                  <a:pt x="14319" y="21600"/>
                  <a:pt x="14438" y="21519"/>
                  <a:pt x="14438" y="21433"/>
                </a:cubicBezTo>
                <a:cubicBezTo>
                  <a:pt x="14419" y="20866"/>
                  <a:pt x="10984" y="20719"/>
                  <a:pt x="10126" y="20417"/>
                </a:cubicBezTo>
                <a:cubicBezTo>
                  <a:pt x="9416" y="20164"/>
                  <a:pt x="8492" y="20048"/>
                  <a:pt x="8450" y="16273"/>
                </a:cubicBezTo>
                <a:cubicBezTo>
                  <a:pt x="8450" y="16264"/>
                  <a:pt x="8450" y="16249"/>
                  <a:pt x="8450" y="16254"/>
                </a:cubicBezTo>
                <a:cubicBezTo>
                  <a:pt x="8450" y="14072"/>
                  <a:pt x="8392" y="11027"/>
                  <a:pt x="9562" y="10719"/>
                </a:cubicBezTo>
                <a:cubicBezTo>
                  <a:pt x="18592" y="9779"/>
                  <a:pt x="15013" y="1863"/>
                  <a:pt x="14203" y="275"/>
                </a:cubicBezTo>
                <a:cubicBezTo>
                  <a:pt x="14116" y="113"/>
                  <a:pt x="13851" y="0"/>
                  <a:pt x="13539" y="0"/>
                </a:cubicBezTo>
                <a:lnTo>
                  <a:pt x="7795" y="0"/>
                </a:lnTo>
                <a:lnTo>
                  <a:pt x="7786" y="0"/>
                </a:lnTo>
                <a:lnTo>
                  <a:pt x="2042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0" name="Key Words"/>
          <p:cNvSpPr txBox="1"/>
          <p:nvPr/>
        </p:nvSpPr>
        <p:spPr>
          <a:xfrm>
            <a:off x="5026009" y="552449"/>
            <a:ext cx="32321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Key Words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193" name="-Higher HDI, Higher Alcohol Consumption, Higher Wine Consumption"/>
          <p:cNvSpPr txBox="1"/>
          <p:nvPr/>
        </p:nvSpPr>
        <p:spPr>
          <a:xfrm>
            <a:off x="523676" y="2921000"/>
            <a:ext cx="982384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HDI, Higher Alcohol Consumption, Higher Wine Consumption</a:t>
            </a:r>
          </a:p>
        </p:txBody>
      </p:sp>
      <p:sp>
        <p:nvSpPr>
          <p:cNvPr id="194" name="-Higher rated wine generally have a higher price"/>
          <p:cNvSpPr txBox="1"/>
          <p:nvPr/>
        </p:nvSpPr>
        <p:spPr>
          <a:xfrm>
            <a:off x="517003" y="4171950"/>
            <a:ext cx="66875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-Higher rated wine generally have a higher price</a:t>
            </a:r>
          </a:p>
        </p:txBody>
      </p:sp>
      <p:sp>
        <p:nvSpPr>
          <p:cNvPr id="195" name="-Adjust your inventory according to your target clients"/>
          <p:cNvSpPr txBox="1"/>
          <p:nvPr/>
        </p:nvSpPr>
        <p:spPr>
          <a:xfrm>
            <a:off x="470247" y="5422899"/>
            <a:ext cx="74923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-Adjust your inventory according to your target clients</a:t>
            </a:r>
          </a:p>
        </p:txBody>
      </p:sp>
      <p:sp>
        <p:nvSpPr>
          <p:cNvPr id="196" name="-Features of higher rated wine, grape type, flavor, etc"/>
          <p:cNvSpPr txBox="1"/>
          <p:nvPr/>
        </p:nvSpPr>
        <p:spPr>
          <a:xfrm>
            <a:off x="419620" y="6832600"/>
            <a:ext cx="72379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-Features of higher rated wine, grape type, flavor, etc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e correlation between alcohol consumption and economy in different reg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spcBef>
                <a:spcPts val="1200"/>
              </a:spcBef>
              <a:defRPr sz="4200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t>The correlation between alcohol consumption and economy in different regions</a:t>
            </a:r>
          </a:p>
        </p:txBody>
      </p:sp>
      <p:sp>
        <p:nvSpPr>
          <p:cNvPr id="137" name="-Consumption changes with economy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-Consumption changes with economy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r>
              <a:t>-Alcohol is optional consumption</a:t>
            </a:r>
          </a:p>
          <a:p>
            <a:pPr defTabSz="566674">
              <a:defRPr sz="2328"/>
            </a:pPr>
            <a:endParaRPr/>
          </a:p>
          <a:p>
            <a:pPr defTabSz="566674">
              <a:defRPr sz="2328"/>
            </a:pPr>
            <a:endParaRPr/>
          </a:p>
          <a:p>
            <a:pPr defTabSz="566674">
              <a:defRPr sz="2328" b="1">
                <a:solidFill>
                  <a:schemeClr val="accent1"/>
                </a:solidFill>
              </a:defRPr>
            </a:pPr>
            <a:r>
              <a:t>Perspective: Liquor store/company</a:t>
            </a:r>
          </a:p>
        </p:txBody>
      </p:sp>
      <p:sp>
        <p:nvSpPr>
          <p:cNvPr id="138" name="Research Question:"/>
          <p:cNvSpPr txBox="1"/>
          <p:nvPr/>
        </p:nvSpPr>
        <p:spPr>
          <a:xfrm>
            <a:off x="376138" y="1638299"/>
            <a:ext cx="27021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Research Question:</a:t>
            </a:r>
          </a:p>
        </p:txBody>
      </p:sp>
      <p:pic>
        <p:nvPicPr>
          <p:cNvPr id="139" name="Pornstar_Martini-s.jpg" descr="Pornstar_Martini-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31" y="7990"/>
            <a:ext cx="6491746" cy="9737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creen Shot 2019-12-15 at 4.46.31 PM.png" descr="Screen Shot 2019-12-15 at 4.46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692400"/>
            <a:ext cx="10883900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irst Dataset"/>
          <p:cNvSpPr txBox="1"/>
          <p:nvPr/>
        </p:nvSpPr>
        <p:spPr>
          <a:xfrm>
            <a:off x="4923445" y="361949"/>
            <a:ext cx="36913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 b="1"/>
            </a:lvl1pPr>
          </a:lstStyle>
          <a:p>
            <a:r>
              <a:t>First Dataset</a:t>
            </a:r>
          </a:p>
        </p:txBody>
      </p:sp>
      <p:sp>
        <p:nvSpPr>
          <p:cNvPr id="143" name="Economy…"/>
          <p:cNvSpPr txBox="1"/>
          <p:nvPr/>
        </p:nvSpPr>
        <p:spPr>
          <a:xfrm>
            <a:off x="5538778" y="6400799"/>
            <a:ext cx="2638444" cy="9652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Economy</a:t>
            </a:r>
          </a:p>
          <a:p>
            <a:pPr algn="l">
              <a:defRPr sz="1300"/>
            </a:pPr>
            <a:r>
              <a:t>HDI(Human Development Index)</a:t>
            </a:r>
          </a:p>
          <a:p>
            <a:pPr algn="l">
              <a:defRPr sz="1300"/>
            </a:pPr>
            <a:r>
              <a:t>GDP_Per Capita</a:t>
            </a:r>
          </a:p>
        </p:txBody>
      </p:sp>
      <p:sp>
        <p:nvSpPr>
          <p:cNvPr id="144" name="Happiness Score"/>
          <p:cNvSpPr txBox="1"/>
          <p:nvPr/>
        </p:nvSpPr>
        <p:spPr>
          <a:xfrm>
            <a:off x="1374650" y="6629399"/>
            <a:ext cx="2356100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Score</a:t>
            </a:r>
          </a:p>
        </p:txBody>
      </p:sp>
      <p:sp>
        <p:nvSpPr>
          <p:cNvPr id="145" name="Alcohol Consumption"/>
          <p:cNvSpPr txBox="1"/>
          <p:nvPr/>
        </p:nvSpPr>
        <p:spPr>
          <a:xfrm>
            <a:off x="9527933" y="6629399"/>
            <a:ext cx="3107532" cy="50800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</a:t>
            </a:r>
          </a:p>
        </p:txBody>
      </p:sp>
      <p:sp>
        <p:nvSpPr>
          <p:cNvPr id="146" name="Happiness and Alcohol Consumption"/>
          <p:cNvSpPr txBox="1"/>
          <p:nvPr/>
        </p:nvSpPr>
        <p:spPr>
          <a:xfrm>
            <a:off x="4025577" y="1282700"/>
            <a:ext cx="520764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Happiness and Alcohol Consumption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9-12-15 at 4.47.22 PM.png" descr="Screen Shot 2019-12-15 at 4.47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8" y="1949499"/>
            <a:ext cx="8915401" cy="6426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HDI and Happiness"/>
          <p:cNvSpPr txBox="1"/>
          <p:nvPr/>
        </p:nvSpPr>
        <p:spPr>
          <a:xfrm>
            <a:off x="4075583" y="622299"/>
            <a:ext cx="523463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Happiness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 Shot 2019-12-15 at 4.47.00 PM.png" descr="Screen Shot 2019-12-15 at 4.47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" y="2346977"/>
            <a:ext cx="12568838" cy="204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9-12-15 at 10.51.23 PM.png" descr="Screen Shot 2019-12-15 at 10.51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4556492"/>
            <a:ext cx="7266116" cy="428514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DI and Total Consumption"/>
          <p:cNvSpPr txBox="1"/>
          <p:nvPr/>
        </p:nvSpPr>
        <p:spPr>
          <a:xfrm>
            <a:off x="2955230" y="990599"/>
            <a:ext cx="742454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/>
            </a:lvl1pPr>
          </a:lstStyle>
          <a:p>
            <a:r>
              <a:t>HDI and Total Consumption</a:t>
            </a:r>
          </a:p>
        </p:txBody>
      </p:sp>
      <p:sp>
        <p:nvSpPr>
          <p:cNvPr id="154" name="HDI               Higher"/>
          <p:cNvSpPr txBox="1"/>
          <p:nvPr/>
        </p:nvSpPr>
        <p:spPr>
          <a:xfrm>
            <a:off x="9132965" y="5788392"/>
            <a:ext cx="352727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HDI               </a:t>
            </a:r>
            <a:r>
              <a:rPr sz="4100" b="1"/>
              <a:t>Higher</a:t>
            </a:r>
          </a:p>
        </p:txBody>
      </p:sp>
      <p:sp>
        <p:nvSpPr>
          <p:cNvPr id="155" name="Alcohol Consumption  Higher"/>
          <p:cNvSpPr txBox="1"/>
          <p:nvPr/>
        </p:nvSpPr>
        <p:spPr>
          <a:xfrm>
            <a:off x="7792742" y="7061200"/>
            <a:ext cx="4937716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Alcohol Consumption  </a:t>
            </a:r>
            <a:r>
              <a:rPr sz="4100" b="1"/>
              <a:t>Higher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ine and HD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Wine and HDI</a:t>
            </a:r>
          </a:p>
        </p:txBody>
      </p:sp>
      <p:sp>
        <p:nvSpPr>
          <p:cNvPr id="158" name="-Spirit goes up and down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-Spirit goes up and down</a:t>
            </a:r>
          </a:p>
          <a:p>
            <a:endParaRPr/>
          </a:p>
          <a:p>
            <a:endParaRPr/>
          </a:p>
          <a:p>
            <a:r>
              <a:t>-Beer has not big difference</a:t>
            </a:r>
          </a:p>
          <a:p>
            <a:endParaRPr/>
          </a:p>
          <a:p>
            <a:endParaRPr/>
          </a:p>
          <a:p>
            <a:pPr>
              <a:defRPr sz="2700" b="1"/>
            </a:pPr>
            <a:r>
              <a:t>-Wine goes up as HDI goes up</a:t>
            </a:r>
          </a:p>
        </p:txBody>
      </p:sp>
      <p:sp>
        <p:nvSpPr>
          <p:cNvPr id="159" name="In each Category Comparison"/>
          <p:cNvSpPr txBox="1"/>
          <p:nvPr/>
        </p:nvSpPr>
        <p:spPr>
          <a:xfrm>
            <a:off x="316061" y="1854199"/>
            <a:ext cx="4143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each Category Comparison</a:t>
            </a:r>
          </a:p>
        </p:txBody>
      </p:sp>
      <p:pic>
        <p:nvPicPr>
          <p:cNvPr id="160" name="Screen Shot 2019-12-15 at 11.17.02 PM.png" descr="Screen Shot 2019-12-15 at 11.17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97" y="284306"/>
            <a:ext cx="3922006" cy="918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9-12-15 at 4.55.48 PM.png" descr="Screen Shot 2019-12-15 at 4.55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" y="3175334"/>
            <a:ext cx="8658752" cy="4329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9-12-15 at 5.05.47 PM.png" descr="Screen Shot 2019-12-15 at 5.05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58" y="3175334"/>
            <a:ext cx="4092898" cy="4329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econd Dataset"/>
          <p:cNvSpPr txBox="1"/>
          <p:nvPr/>
        </p:nvSpPr>
        <p:spPr>
          <a:xfrm>
            <a:off x="4787478" y="495300"/>
            <a:ext cx="38616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Second Dataset</a:t>
            </a:r>
          </a:p>
        </p:txBody>
      </p:sp>
      <p:sp>
        <p:nvSpPr>
          <p:cNvPr id="165" name="Wine price and review"/>
          <p:cNvSpPr txBox="1"/>
          <p:nvPr/>
        </p:nvSpPr>
        <p:spPr>
          <a:xfrm>
            <a:off x="5204215" y="1320800"/>
            <a:ext cx="302817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r>
              <a:t>Wine price and review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ice and 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Price and Points</a:t>
            </a:r>
          </a:p>
        </p:txBody>
      </p:sp>
      <p:pic>
        <p:nvPicPr>
          <p:cNvPr id="168" name="Screen Shot 2019-12-15 at 5.06.15 PM.png" descr="Screen Shot 2019-12-15 at 5.06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65" y="2446982"/>
            <a:ext cx="9153294" cy="680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9-12-15 at 5.07.55 PM.png" descr="Screen Shot 2019-12-15 at 5.0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6" y="2271960"/>
            <a:ext cx="11264901" cy="618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op Grape Types"/>
          <p:cNvSpPr txBox="1"/>
          <p:nvPr/>
        </p:nvSpPr>
        <p:spPr>
          <a:xfrm>
            <a:off x="4659287" y="901700"/>
            <a:ext cx="42450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1"/>
            </a:lvl1pPr>
          </a:lstStyle>
          <a:p>
            <a:r>
              <a:t>Top Grape Types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Macintosh PowerPoint</Application>
  <PresentationFormat>Custom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Zapf Dingbats</vt:lpstr>
      <vt:lpstr>Bodoni SvtyTwo ITC TT-Book</vt:lpstr>
      <vt:lpstr>Helvetica</vt:lpstr>
      <vt:lpstr>Helvetica Neue</vt:lpstr>
      <vt:lpstr>Palatino</vt:lpstr>
      <vt:lpstr>New_Template4</vt:lpstr>
      <vt:lpstr>PowerPoint Presentation</vt:lpstr>
      <vt:lpstr>The correlation between alcohol consumption and economy in different regions</vt:lpstr>
      <vt:lpstr>PowerPoint Presentation</vt:lpstr>
      <vt:lpstr>PowerPoint Presentation</vt:lpstr>
      <vt:lpstr>PowerPoint Presentation</vt:lpstr>
      <vt:lpstr>Wine and HDI</vt:lpstr>
      <vt:lpstr>PowerPoint Presentation</vt:lpstr>
      <vt:lpstr>Price and Points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2019-12-16T08:20:52Z</dcterms:modified>
</cp:coreProperties>
</file>