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D310-FE10-48E4-B800-704C08E8E22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07D7-F7DA-4E9A-81B3-7B106B37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0D0470-CB64-87DB-4D24-E5B58EF470A6}"/>
              </a:ext>
            </a:extLst>
          </p:cNvPr>
          <p:cNvSpPr/>
          <p:nvPr/>
        </p:nvSpPr>
        <p:spPr>
          <a:xfrm>
            <a:off x="6018836" y="428263"/>
            <a:ext cx="4218328" cy="57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F62E20E-1129-480A-8972-86A2ADD268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0017895" y="-882898"/>
            <a:ext cx="462654" cy="42424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25B81-19E7-AD07-B7BD-DAA6EB554953}"/>
              </a:ext>
            </a:extLst>
          </p:cNvPr>
          <p:cNvSpPr/>
          <p:nvPr/>
        </p:nvSpPr>
        <p:spPr>
          <a:xfrm>
            <a:off x="1114868" y="1472433"/>
            <a:ext cx="5541378" cy="1009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Observational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researcher is not intervening, only observing phenomena.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(Possibly observing an intervention introduced by another entity)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3BC4AF-53BF-8AA4-86EF-6F6AA1ACA7AF}"/>
              </a:ext>
            </a:extLst>
          </p:cNvPr>
          <p:cNvSpPr/>
          <p:nvPr/>
        </p:nvSpPr>
        <p:spPr>
          <a:xfrm>
            <a:off x="9599755" y="1469651"/>
            <a:ext cx="5541378" cy="97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Interventional</a:t>
            </a:r>
            <a:b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researcher is introducing an intervention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medication, vaccine, program, policy… etc.)</a:t>
            </a:r>
            <a:endParaRPr lang="en-US" sz="28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6A0CB5-DA9F-045D-DEEC-9AEFAC5B898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774061" y="-881506"/>
            <a:ext cx="465436" cy="42424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DB5EB1D-4141-2F10-6F37-6BF04EF3A4B1}"/>
              </a:ext>
            </a:extLst>
          </p:cNvPr>
          <p:cNvSpPr/>
          <p:nvPr/>
        </p:nvSpPr>
        <p:spPr>
          <a:xfrm>
            <a:off x="102562" y="2805677"/>
            <a:ext cx="3597804" cy="10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question is about describing the study sample as it is, with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comparison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involved</a:t>
            </a:r>
            <a:endParaRPr lang="en-US" sz="14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06BB0-3415-7412-D151-FA770C0A9FB7}"/>
              </a:ext>
            </a:extLst>
          </p:cNvPr>
          <p:cNvSpPr/>
          <p:nvPr/>
        </p:nvSpPr>
        <p:spPr>
          <a:xfrm>
            <a:off x="4092130" y="2805677"/>
            <a:ext cx="3597804" cy="135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Answering the question involves comparisons between groups and assessing associations between variables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165C8D-0752-F36A-34E3-4A0D0EEC5249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2731428" y="1651547"/>
            <a:ext cx="324167" cy="19840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D86FC0-5587-C46C-A439-733C5219FB7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4726211" y="1640855"/>
            <a:ext cx="324167" cy="20054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FDE5497-414B-B68E-3FB7-49EEBCA0E331}"/>
              </a:ext>
            </a:extLst>
          </p:cNvPr>
          <p:cNvSpPr/>
          <p:nvPr/>
        </p:nvSpPr>
        <p:spPr>
          <a:xfrm>
            <a:off x="8566067" y="2805677"/>
            <a:ext cx="3597804" cy="10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Non-randomized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Investigator assigns the exposure status for each individual through a process other than randomization</a:t>
            </a:r>
            <a:endParaRPr lang="en-US" sz="11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7187B17-6D27-911C-5B80-C3326B86C910}"/>
              </a:ext>
            </a:extLst>
          </p:cNvPr>
          <p:cNvSpPr/>
          <p:nvPr/>
        </p:nvSpPr>
        <p:spPr>
          <a:xfrm>
            <a:off x="12555634" y="2805677"/>
            <a:ext cx="3597804" cy="10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Investigator assigns the exposure status for each individual through randomization</a:t>
            </a:r>
            <a:endParaRPr lang="en-US" sz="11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63CB20E-75C9-B038-55BD-B352E49FE92A}"/>
              </a:ext>
            </a:extLst>
          </p:cNvPr>
          <p:cNvCxnSpPr>
            <a:cxnSpLocks/>
            <a:stCxn id="11" idx="2"/>
            <a:endCxn id="75" idx="0"/>
          </p:cNvCxnSpPr>
          <p:nvPr/>
        </p:nvCxnSpPr>
        <p:spPr>
          <a:xfrm rot="5400000">
            <a:off x="11185998" y="1621230"/>
            <a:ext cx="363419" cy="20054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BD6C8F7-8392-B98D-8106-B24E714A15E9}"/>
              </a:ext>
            </a:extLst>
          </p:cNvPr>
          <p:cNvCxnSpPr>
            <a:cxnSpLocks/>
            <a:stCxn id="11" idx="2"/>
            <a:endCxn id="76" idx="0"/>
          </p:cNvCxnSpPr>
          <p:nvPr/>
        </p:nvCxnSpPr>
        <p:spPr>
          <a:xfrm rot="16200000" flipH="1">
            <a:off x="13180781" y="1631921"/>
            <a:ext cx="363419" cy="1984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2CC802C-0E54-B795-28B2-BA01F29C899A}"/>
              </a:ext>
            </a:extLst>
          </p:cNvPr>
          <p:cNvSpPr/>
          <p:nvPr/>
        </p:nvSpPr>
        <p:spPr>
          <a:xfrm>
            <a:off x="1959744" y="4465675"/>
            <a:ext cx="3819644" cy="10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disregarded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on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collected in the same point/period of time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time stamp)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235B019-73D2-5A77-78F8-A747A911312C}"/>
              </a:ext>
            </a:extLst>
          </p:cNvPr>
          <p:cNvSpPr/>
          <p:nvPr/>
        </p:nvSpPr>
        <p:spPr>
          <a:xfrm>
            <a:off x="6006779" y="4465675"/>
            <a:ext cx="3819644" cy="105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considered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way data collected takes into account that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happened </a:t>
            </a:r>
            <a:r>
              <a:rPr lang="en-US" sz="1400" b="1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(time stamp present)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8A78339-A042-410A-4B86-93B3A0DC034A}"/>
              </a:ext>
            </a:extLst>
          </p:cNvPr>
          <p:cNvCxnSpPr>
            <a:cxnSpLocks/>
            <a:stCxn id="31" idx="2"/>
            <a:endCxn id="111" idx="0"/>
          </p:cNvCxnSpPr>
          <p:nvPr/>
        </p:nvCxnSpPr>
        <p:spPr>
          <a:xfrm rot="5400000">
            <a:off x="4728869" y="3303512"/>
            <a:ext cx="302860" cy="20214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4C991E3-DF67-6246-DED6-065863F41F86}"/>
              </a:ext>
            </a:extLst>
          </p:cNvPr>
          <p:cNvCxnSpPr>
            <a:cxnSpLocks/>
            <a:stCxn id="31" idx="2"/>
            <a:endCxn id="112" idx="0"/>
          </p:cNvCxnSpPr>
          <p:nvPr/>
        </p:nvCxnSpPr>
        <p:spPr>
          <a:xfrm rot="16200000" flipH="1">
            <a:off x="6752386" y="3301460"/>
            <a:ext cx="302860" cy="20255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4164C8D-8354-67B0-A5AE-DC54BCC3A88D}"/>
              </a:ext>
            </a:extLst>
          </p:cNvPr>
          <p:cNvSpPr/>
          <p:nvPr/>
        </p:nvSpPr>
        <p:spPr>
          <a:xfrm>
            <a:off x="5216434" y="5825898"/>
            <a:ext cx="3550538" cy="105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already happened, the researcher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moves forward in time after starting data collection</a:t>
            </a:r>
            <a:endParaRPr lang="en-US" sz="14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C355110-C5C0-C745-4FEB-757E5C750A81}"/>
              </a:ext>
            </a:extLst>
          </p:cNvPr>
          <p:cNvSpPr/>
          <p:nvPr/>
        </p:nvSpPr>
        <p:spPr>
          <a:xfrm>
            <a:off x="11120518" y="5825898"/>
            <a:ext cx="3550538" cy="105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not yet happened at the time of starting data collection, the researcher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 forward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time</a:t>
            </a:r>
            <a:endParaRPr lang="en-US" sz="14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AAF53B5-19E9-491B-548D-291329C559F4}"/>
              </a:ext>
            </a:extLst>
          </p:cNvPr>
          <p:cNvCxnSpPr>
            <a:cxnSpLocks/>
            <a:stCxn id="112" idx="2"/>
            <a:endCxn id="163" idx="0"/>
          </p:cNvCxnSpPr>
          <p:nvPr/>
        </p:nvCxnSpPr>
        <p:spPr>
          <a:xfrm rot="5400000">
            <a:off x="7302558" y="5211855"/>
            <a:ext cx="303188" cy="9248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AA8C2BA7-54F3-8B23-D153-2690BA6D3E5B}"/>
              </a:ext>
            </a:extLst>
          </p:cNvPr>
          <p:cNvCxnSpPr>
            <a:cxnSpLocks/>
            <a:stCxn id="112" idx="2"/>
            <a:endCxn id="164" idx="0"/>
          </p:cNvCxnSpPr>
          <p:nvPr/>
        </p:nvCxnSpPr>
        <p:spPr>
          <a:xfrm rot="16200000" flipH="1">
            <a:off x="10254600" y="3184711"/>
            <a:ext cx="303188" cy="49791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0EC2D79-E958-EE19-A83D-356C3736F57E}"/>
              </a:ext>
            </a:extLst>
          </p:cNvPr>
          <p:cNvSpPr/>
          <p:nvPr/>
        </p:nvSpPr>
        <p:spPr>
          <a:xfrm>
            <a:off x="3845934" y="7183035"/>
            <a:ext cx="3550538" cy="105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based on </a:t>
            </a:r>
            <a:r>
              <a:rPr lang="en-US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(Mainly for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 outcomes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/diseases; applies for study multiple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exposures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FDC1A31-2D8B-1A7F-B12F-6D8B3DA054DA}"/>
              </a:ext>
            </a:extLst>
          </p:cNvPr>
          <p:cNvSpPr/>
          <p:nvPr/>
        </p:nvSpPr>
        <p:spPr>
          <a:xfrm>
            <a:off x="7483226" y="7183035"/>
            <a:ext cx="3550538" cy="65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based on </a:t>
            </a:r>
            <a:r>
              <a:rPr lang="en-US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time of study</a:t>
            </a:r>
            <a:endParaRPr lang="en-US" sz="14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33AE0DD-663A-4DFF-970E-925E01E634B9}"/>
              </a:ext>
            </a:extLst>
          </p:cNvPr>
          <p:cNvSpPr/>
          <p:nvPr/>
        </p:nvSpPr>
        <p:spPr>
          <a:xfrm>
            <a:off x="11120518" y="7183035"/>
            <a:ext cx="3550538" cy="65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based on </a:t>
            </a:r>
            <a:r>
              <a:rPr lang="en-US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400" b="1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future</a:t>
            </a:r>
            <a:endParaRPr lang="en-US" sz="14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A761004-C0E5-0909-45EA-B21CBA10D5F3}"/>
              </a:ext>
            </a:extLst>
          </p:cNvPr>
          <p:cNvCxnSpPr>
            <a:cxnSpLocks/>
            <a:stCxn id="163" idx="2"/>
            <a:endCxn id="237" idx="0"/>
          </p:cNvCxnSpPr>
          <p:nvPr/>
        </p:nvCxnSpPr>
        <p:spPr>
          <a:xfrm rot="5400000">
            <a:off x="6156403" y="6347734"/>
            <a:ext cx="300101" cy="13705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D48BEA6-A946-F2C6-A464-E7023749D1E9}"/>
              </a:ext>
            </a:extLst>
          </p:cNvPr>
          <p:cNvCxnSpPr>
            <a:cxnSpLocks/>
            <a:stCxn id="163" idx="2"/>
            <a:endCxn id="238" idx="0"/>
          </p:cNvCxnSpPr>
          <p:nvPr/>
        </p:nvCxnSpPr>
        <p:spPr>
          <a:xfrm rot="16200000" flipH="1">
            <a:off x="7975049" y="5899588"/>
            <a:ext cx="300101" cy="22667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F8A3F24-CC31-BD4A-BEBB-9F4FE15CCA13}"/>
              </a:ext>
            </a:extLst>
          </p:cNvPr>
          <p:cNvSpPr/>
          <p:nvPr/>
        </p:nvSpPr>
        <p:spPr>
          <a:xfrm>
            <a:off x="3845934" y="8453836"/>
            <a:ext cx="3550538" cy="433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Case-control</a:t>
            </a:r>
            <a:endParaRPr lang="en-US" sz="20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23C2BFB-BA9C-2083-78CB-3F019B60667B}"/>
              </a:ext>
            </a:extLst>
          </p:cNvPr>
          <p:cNvSpPr/>
          <p:nvPr/>
        </p:nvSpPr>
        <p:spPr>
          <a:xfrm>
            <a:off x="7483226" y="8453836"/>
            <a:ext cx="3550538" cy="433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 cohort</a:t>
            </a:r>
            <a:endParaRPr lang="en-US" sz="20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3FF074B-5D49-8427-8A79-581135885C49}"/>
              </a:ext>
            </a:extLst>
          </p:cNvPr>
          <p:cNvSpPr/>
          <p:nvPr/>
        </p:nvSpPr>
        <p:spPr>
          <a:xfrm>
            <a:off x="11120518" y="8453836"/>
            <a:ext cx="3550538" cy="433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 cohort</a:t>
            </a:r>
            <a:endParaRPr lang="en-US" sz="20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7039CD0-E837-AC2E-68ED-9D838E08444C}"/>
              </a:ext>
            </a:extLst>
          </p:cNvPr>
          <p:cNvCxnSpPr>
            <a:stCxn id="237" idx="2"/>
            <a:endCxn id="272" idx="0"/>
          </p:cNvCxnSpPr>
          <p:nvPr/>
        </p:nvCxnSpPr>
        <p:spPr>
          <a:xfrm>
            <a:off x="5621203" y="8240071"/>
            <a:ext cx="0" cy="2137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B200FAE-3E75-52A4-D636-A30220F34069}"/>
              </a:ext>
            </a:extLst>
          </p:cNvPr>
          <p:cNvCxnSpPr>
            <a:cxnSpLocks/>
            <a:stCxn id="238" idx="2"/>
            <a:endCxn id="273" idx="0"/>
          </p:cNvCxnSpPr>
          <p:nvPr/>
        </p:nvCxnSpPr>
        <p:spPr>
          <a:xfrm>
            <a:off x="9258495" y="7836195"/>
            <a:ext cx="0" cy="6176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07A66519-67B6-CCC8-B41E-31B3F73F06C6}"/>
              </a:ext>
            </a:extLst>
          </p:cNvPr>
          <p:cNvCxnSpPr>
            <a:cxnSpLocks/>
            <a:stCxn id="239" idx="2"/>
            <a:endCxn id="274" idx="0"/>
          </p:cNvCxnSpPr>
          <p:nvPr/>
        </p:nvCxnSpPr>
        <p:spPr>
          <a:xfrm>
            <a:off x="12895787" y="7836195"/>
            <a:ext cx="0" cy="6176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07F872D-8FE7-C09F-E9F9-BCC2DB78B746}"/>
              </a:ext>
            </a:extLst>
          </p:cNvPr>
          <p:cNvCxnSpPr>
            <a:cxnSpLocks/>
            <a:stCxn id="164" idx="2"/>
            <a:endCxn id="239" idx="0"/>
          </p:cNvCxnSpPr>
          <p:nvPr/>
        </p:nvCxnSpPr>
        <p:spPr>
          <a:xfrm>
            <a:off x="12895787" y="6882934"/>
            <a:ext cx="0" cy="3001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Picture 292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B71E7D5C-5C2F-5327-BBB6-1B9AC5024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6" b="21191"/>
          <a:stretch/>
        </p:blipFill>
        <p:spPr>
          <a:xfrm>
            <a:off x="14521175" y="8136296"/>
            <a:ext cx="1540250" cy="7512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68DB84-F95C-6DA4-B8A9-342FBC225EE8}"/>
              </a:ext>
            </a:extLst>
          </p:cNvPr>
          <p:cNvSpPr/>
          <p:nvPr/>
        </p:nvSpPr>
        <p:spPr>
          <a:xfrm>
            <a:off x="689338" y="8453836"/>
            <a:ext cx="2424252" cy="439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sectional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D51F47-8E3C-8CFC-5BFD-B91D949617E7}"/>
              </a:ext>
            </a:extLst>
          </p:cNvPr>
          <p:cNvCxnSpPr>
            <a:cxnSpLocks/>
            <a:stCxn id="111" idx="2"/>
            <a:endCxn id="36" idx="0"/>
          </p:cNvCxnSpPr>
          <p:nvPr/>
        </p:nvCxnSpPr>
        <p:spPr>
          <a:xfrm rot="5400000">
            <a:off x="2055353" y="5368821"/>
            <a:ext cx="1660325" cy="1968102"/>
          </a:xfrm>
          <a:prstGeom prst="bentConnector3">
            <a:avLst>
              <a:gd name="adj1" fmla="val 899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0A491E8-60C4-1E3E-2ACE-E4D49E1E0B14}"/>
              </a:ext>
            </a:extLst>
          </p:cNvPr>
          <p:cNvSpPr/>
          <p:nvPr/>
        </p:nvSpPr>
        <p:spPr>
          <a:xfrm>
            <a:off x="126195" y="7183035"/>
            <a:ext cx="3550538" cy="653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tabulate </a:t>
            </a:r>
            <a:r>
              <a:rPr lang="en-US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319AD05-6344-5763-BBEF-78CA17BD3725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901464" y="7836195"/>
            <a:ext cx="0" cy="6176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23941D1-3989-77CE-CBB7-BDD2E4ED34D8}"/>
              </a:ext>
            </a:extLst>
          </p:cNvPr>
          <p:cNvSpPr/>
          <p:nvPr/>
        </p:nvSpPr>
        <p:spPr>
          <a:xfrm>
            <a:off x="692792" y="5831530"/>
            <a:ext cx="2424252" cy="73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reports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series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1F9B5B-A530-7FF7-97FC-51F5DB24C61F}"/>
              </a:ext>
            </a:extLst>
          </p:cNvPr>
          <p:cNvCxnSpPr>
            <a:cxnSpLocks/>
            <a:stCxn id="30" idx="2"/>
            <a:endCxn id="66" idx="0"/>
          </p:cNvCxnSpPr>
          <p:nvPr/>
        </p:nvCxnSpPr>
        <p:spPr>
          <a:xfrm>
            <a:off x="1901464" y="3862712"/>
            <a:ext cx="3454" cy="19688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CF8D41D-BB17-6ED9-E3D6-E4EBBF972E39}"/>
              </a:ext>
            </a:extLst>
          </p:cNvPr>
          <p:cNvSpPr/>
          <p:nvPr/>
        </p:nvSpPr>
        <p:spPr>
          <a:xfrm>
            <a:off x="13016371" y="4465675"/>
            <a:ext cx="2676330" cy="66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control trials (RCTs)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BBAAC1-3227-DC8E-A6DB-4AD4858D0061}"/>
              </a:ext>
            </a:extLst>
          </p:cNvPr>
          <p:cNvCxnSpPr>
            <a:cxnSpLocks/>
            <a:stCxn id="76" idx="2"/>
            <a:endCxn id="93" idx="0"/>
          </p:cNvCxnSpPr>
          <p:nvPr/>
        </p:nvCxnSpPr>
        <p:spPr>
          <a:xfrm>
            <a:off x="14354536" y="3862712"/>
            <a:ext cx="0" cy="6029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BDDB4B-04C3-B0FF-3603-0280EB79C377}"/>
              </a:ext>
            </a:extLst>
          </p:cNvPr>
          <p:cNvSpPr/>
          <p:nvPr/>
        </p:nvSpPr>
        <p:spPr>
          <a:xfrm>
            <a:off x="14521175" y="8887544"/>
            <a:ext cx="1540249" cy="216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Mohamed Albirair 2023</a:t>
            </a:r>
            <a:endParaRPr lang="en-US" sz="900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1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1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30" grpId="0"/>
      <p:bldP spid="31" grpId="0"/>
      <p:bldP spid="75" grpId="0"/>
      <p:bldP spid="76" grpId="0"/>
      <p:bldP spid="111" grpId="0"/>
      <p:bldP spid="112" grpId="0"/>
      <p:bldP spid="163" grpId="0"/>
      <p:bldP spid="164" grpId="0"/>
      <p:bldP spid="237" grpId="0"/>
      <p:bldP spid="238" grpId="0"/>
      <p:bldP spid="239" grpId="0"/>
      <p:bldP spid="272" grpId="0"/>
      <p:bldP spid="273" grpId="0"/>
      <p:bldP spid="274" grpId="0"/>
      <p:bldP spid="2" grpId="0"/>
      <p:bldP spid="36" grpId="0"/>
      <p:bldP spid="66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492</TotalTime>
  <Words>256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Albirair</dc:creator>
  <cp:lastModifiedBy>Mohamed Albirair</cp:lastModifiedBy>
  <cp:revision>7</cp:revision>
  <dcterms:created xsi:type="dcterms:W3CDTF">2023-03-04T07:34:18Z</dcterms:created>
  <dcterms:modified xsi:type="dcterms:W3CDTF">2023-03-05T00:20:40Z</dcterms:modified>
</cp:coreProperties>
</file>