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4" d="100"/>
          <a:sy n="54" d="100"/>
        </p:scale>
        <p:origin x="8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D310-FE10-48E4-B800-704C08E8E22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7D7-F7DA-4E9A-81B3-7B106B37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4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D310-FE10-48E4-B800-704C08E8E22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7D7-F7DA-4E9A-81B3-7B106B37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5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D310-FE10-48E4-B800-704C08E8E22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7D7-F7DA-4E9A-81B3-7B106B37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3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D310-FE10-48E4-B800-704C08E8E22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7D7-F7DA-4E9A-81B3-7B106B37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D310-FE10-48E4-B800-704C08E8E22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7D7-F7DA-4E9A-81B3-7B106B37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D310-FE10-48E4-B800-704C08E8E22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7D7-F7DA-4E9A-81B3-7B106B37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3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D310-FE10-48E4-B800-704C08E8E22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7D7-F7DA-4E9A-81B3-7B106B37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7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D310-FE10-48E4-B800-704C08E8E22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7D7-F7DA-4E9A-81B3-7B106B37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6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D310-FE10-48E4-B800-704C08E8E22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7D7-F7DA-4E9A-81B3-7B106B37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4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D310-FE10-48E4-B800-704C08E8E22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7D7-F7DA-4E9A-81B3-7B106B37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4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D310-FE10-48E4-B800-704C08E8E22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7D7-F7DA-4E9A-81B3-7B106B37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9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AD310-FE10-48E4-B800-704C08E8E22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607D7-F7DA-4E9A-81B3-7B106B37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0D0470-CB64-87DB-4D24-E5B58EF470A6}"/>
              </a:ext>
            </a:extLst>
          </p:cNvPr>
          <p:cNvSpPr/>
          <p:nvPr/>
        </p:nvSpPr>
        <p:spPr>
          <a:xfrm>
            <a:off x="5995686" y="123248"/>
            <a:ext cx="4241478" cy="57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Designs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F62E20E-1129-480A-8972-86A2ADD26899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10071694" y="-1253287"/>
            <a:ext cx="328276" cy="423881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1025B81-19E7-AD07-B7BD-DAA6EB554953}"/>
              </a:ext>
            </a:extLst>
          </p:cNvPr>
          <p:cNvSpPr/>
          <p:nvPr/>
        </p:nvSpPr>
        <p:spPr>
          <a:xfrm>
            <a:off x="1573514" y="1033039"/>
            <a:ext cx="4593676" cy="840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Observational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researcher is not intervening, only observing phenomena.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(Possibly observing an intervention introduced by another entity)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3BC4AF-53BF-8AA4-86EF-6F6AA1ACA7AF}"/>
              </a:ext>
            </a:extLst>
          </p:cNvPr>
          <p:cNvSpPr/>
          <p:nvPr/>
        </p:nvSpPr>
        <p:spPr>
          <a:xfrm>
            <a:off x="10058401" y="1030258"/>
            <a:ext cx="4593676" cy="81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Interventional</a:t>
            </a:r>
            <a:b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researcher is introducing an intervention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(e.g., medication, vaccine, program, policy… etc.)</a:t>
            </a:r>
            <a:endParaRPr lang="en-US" sz="2400" i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16A0CB5-DA9F-045D-DEEC-9AEFAC5B8985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5827861" y="-1255526"/>
            <a:ext cx="331057" cy="424607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DB5EB1D-4141-2F10-6F37-6BF04EF3A4B1}"/>
              </a:ext>
            </a:extLst>
          </p:cNvPr>
          <p:cNvSpPr/>
          <p:nvPr/>
        </p:nvSpPr>
        <p:spPr>
          <a:xfrm>
            <a:off x="82817" y="2204591"/>
            <a:ext cx="3617549" cy="969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question is about describing the study sample as it is, with </a:t>
            </a:r>
            <a:r>
              <a:rPr lang="en-US" sz="12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comparison </a:t>
            </a: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involved;</a:t>
            </a:r>
          </a:p>
          <a:p>
            <a:pPr algn="ctr"/>
            <a:r>
              <a:rPr lang="en-US" sz="12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testing of a hypothesis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C06BB0-3415-7412-D151-FA770C0A9FB7}"/>
              </a:ext>
            </a:extLst>
          </p:cNvPr>
          <p:cNvSpPr/>
          <p:nvPr/>
        </p:nvSpPr>
        <p:spPr>
          <a:xfrm>
            <a:off x="4072385" y="2204591"/>
            <a:ext cx="3617549" cy="1151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Answering the question involves comparisons between groups and assessing associations between variables </a:t>
            </a:r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i="1" u="sng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b="1" i="1" u="sng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ctr"/>
            <a:r>
              <a:rPr lang="en-US" sz="1200" b="1" i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Involves generating </a:t>
            </a:r>
            <a:r>
              <a:rPr lang="en-US" sz="12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testing a hypothesis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4165C8D-0752-F36A-34E3-4A0D0EEC5249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 rot="5400000">
            <a:off x="2715444" y="1049682"/>
            <a:ext cx="331057" cy="197876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6D86FC0-5587-C46C-A439-733C5219FB7A}"/>
              </a:ext>
            </a:extLst>
          </p:cNvPr>
          <p:cNvCxnSpPr>
            <a:cxnSpLocks/>
            <a:stCxn id="10" idx="2"/>
            <a:endCxn id="31" idx="0"/>
          </p:cNvCxnSpPr>
          <p:nvPr/>
        </p:nvCxnSpPr>
        <p:spPr>
          <a:xfrm rot="16200000" flipH="1">
            <a:off x="4710228" y="1033658"/>
            <a:ext cx="331057" cy="201080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FDE5497-414B-B68E-3FB7-49EEBCA0E331}"/>
              </a:ext>
            </a:extLst>
          </p:cNvPr>
          <p:cNvSpPr/>
          <p:nvPr/>
        </p:nvSpPr>
        <p:spPr>
          <a:xfrm>
            <a:off x="8546322" y="2204592"/>
            <a:ext cx="3617549" cy="917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Non-randomized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Investigator assigns the exposure status for each individual through a process other than randomization</a:t>
            </a:r>
            <a:endParaRPr lang="en-US" sz="105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7187B17-6D27-911C-5B80-C3326B86C910}"/>
              </a:ext>
            </a:extLst>
          </p:cNvPr>
          <p:cNvSpPr/>
          <p:nvPr/>
        </p:nvSpPr>
        <p:spPr>
          <a:xfrm>
            <a:off x="12535889" y="2204591"/>
            <a:ext cx="3617549" cy="840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Randomized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Investigator assigns the exposure status for each individual through randomization</a:t>
            </a:r>
            <a:endParaRPr lang="en-US" sz="105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063CB20E-75C9-B038-55BD-B352E49FE92A}"/>
              </a:ext>
            </a:extLst>
          </p:cNvPr>
          <p:cNvCxnSpPr>
            <a:cxnSpLocks/>
            <a:stCxn id="11" idx="2"/>
            <a:endCxn id="75" idx="0"/>
          </p:cNvCxnSpPr>
          <p:nvPr/>
        </p:nvCxnSpPr>
        <p:spPr>
          <a:xfrm rot="5400000">
            <a:off x="11173060" y="1022413"/>
            <a:ext cx="364216" cy="200014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BD6C8F7-8392-B98D-8106-B24E714A15E9}"/>
              </a:ext>
            </a:extLst>
          </p:cNvPr>
          <p:cNvCxnSpPr>
            <a:cxnSpLocks/>
            <a:stCxn id="11" idx="2"/>
            <a:endCxn id="76" idx="0"/>
          </p:cNvCxnSpPr>
          <p:nvPr/>
        </p:nvCxnSpPr>
        <p:spPr>
          <a:xfrm rot="16200000" flipH="1">
            <a:off x="13167844" y="1027770"/>
            <a:ext cx="364215" cy="198942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2CC802C-0E54-B795-28B2-BA01F29C899A}"/>
              </a:ext>
            </a:extLst>
          </p:cNvPr>
          <p:cNvSpPr/>
          <p:nvPr/>
        </p:nvSpPr>
        <p:spPr>
          <a:xfrm>
            <a:off x="131555" y="4826132"/>
            <a:ext cx="3520072" cy="731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disregarded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on </a:t>
            </a:r>
            <a:r>
              <a:rPr lang="en-US" sz="12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exposure </a:t>
            </a: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2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 </a:t>
            </a: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collected in the same point/period of time </a:t>
            </a:r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 time stamp)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235B019-73D2-5A77-78F8-A747A911312C}"/>
              </a:ext>
            </a:extLst>
          </p:cNvPr>
          <p:cNvSpPr/>
          <p:nvPr/>
        </p:nvSpPr>
        <p:spPr>
          <a:xfrm>
            <a:off x="8115357" y="4826132"/>
            <a:ext cx="3840606" cy="917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considered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way data collected takes into account that </a:t>
            </a:r>
            <a:r>
              <a:rPr lang="en-US" sz="12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exposure </a:t>
            </a: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happened </a:t>
            </a:r>
            <a:r>
              <a:rPr lang="en-US" sz="1200" b="1" i="1" u="sng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12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(time stamp present)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18A78339-A042-410A-4B86-93B3A0DC034A}"/>
              </a:ext>
            </a:extLst>
          </p:cNvPr>
          <p:cNvCxnSpPr>
            <a:cxnSpLocks/>
            <a:stCxn id="83" idx="2"/>
            <a:endCxn id="111" idx="0"/>
          </p:cNvCxnSpPr>
          <p:nvPr/>
        </p:nvCxnSpPr>
        <p:spPr>
          <a:xfrm rot="5400000">
            <a:off x="3682262" y="2627233"/>
            <a:ext cx="408229" cy="398956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F4C991E3-DF67-6246-DED6-065863F41F86}"/>
              </a:ext>
            </a:extLst>
          </p:cNvPr>
          <p:cNvCxnSpPr>
            <a:cxnSpLocks/>
            <a:stCxn id="83" idx="2"/>
            <a:endCxn id="112" idx="0"/>
          </p:cNvCxnSpPr>
          <p:nvPr/>
        </p:nvCxnSpPr>
        <p:spPr>
          <a:xfrm rot="16200000" flipH="1">
            <a:off x="7754296" y="2544767"/>
            <a:ext cx="408229" cy="41545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4164C8D-8354-67B0-A5AE-DC54BCC3A88D}"/>
              </a:ext>
            </a:extLst>
          </p:cNvPr>
          <p:cNvSpPr/>
          <p:nvPr/>
        </p:nvSpPr>
        <p:spPr>
          <a:xfrm>
            <a:off x="5611461" y="6108213"/>
            <a:ext cx="3637291" cy="917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Retrospective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 </a:t>
            </a: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already happened, the researcher </a:t>
            </a:r>
            <a:r>
              <a:rPr lang="en-US" sz="12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moves forward in time after starting data collection</a:t>
            </a:r>
            <a:endParaRPr lang="en-US" sz="1200" i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C355110-C5C0-C745-4FEB-757E5C750A81}"/>
              </a:ext>
            </a:extLst>
          </p:cNvPr>
          <p:cNvSpPr/>
          <p:nvPr/>
        </p:nvSpPr>
        <p:spPr>
          <a:xfrm>
            <a:off x="11180389" y="6108213"/>
            <a:ext cx="3570023" cy="917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Prospective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not yet happened at the time of starting data collection, the researcher </a:t>
            </a:r>
            <a:r>
              <a:rPr lang="en-US" sz="12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moves forward </a:t>
            </a: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time</a:t>
            </a:r>
            <a:endParaRPr lang="en-US" sz="1200" b="1" i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EAAF53B5-19E9-491B-548D-291329C559F4}"/>
              </a:ext>
            </a:extLst>
          </p:cNvPr>
          <p:cNvCxnSpPr>
            <a:cxnSpLocks/>
            <a:stCxn id="112" idx="2"/>
            <a:endCxn id="163" idx="0"/>
          </p:cNvCxnSpPr>
          <p:nvPr/>
        </p:nvCxnSpPr>
        <p:spPr>
          <a:xfrm rot="5400000">
            <a:off x="8550776" y="4623329"/>
            <a:ext cx="364216" cy="260555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AA8C2BA7-54F3-8B23-D153-2690BA6D3E5B}"/>
              </a:ext>
            </a:extLst>
          </p:cNvPr>
          <p:cNvCxnSpPr>
            <a:cxnSpLocks/>
            <a:stCxn id="112" idx="2"/>
            <a:endCxn id="164" idx="0"/>
          </p:cNvCxnSpPr>
          <p:nvPr/>
        </p:nvCxnSpPr>
        <p:spPr>
          <a:xfrm rot="16200000" flipH="1">
            <a:off x="11318422" y="4461234"/>
            <a:ext cx="364216" cy="292974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50EC2D79-E958-EE19-A83D-356C3736F57E}"/>
              </a:ext>
            </a:extLst>
          </p:cNvPr>
          <p:cNvSpPr/>
          <p:nvPr/>
        </p:nvSpPr>
        <p:spPr>
          <a:xfrm>
            <a:off x="3826449" y="7326180"/>
            <a:ext cx="3570023" cy="539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Classify based on </a:t>
            </a:r>
            <a:r>
              <a:rPr lang="en-US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</a:t>
            </a:r>
            <a:r>
              <a:rPr lang="en-US" sz="12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exposure </a:t>
            </a: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2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BFDC1A31-2D8B-1A7F-B12F-6D8B3DA054DA}"/>
              </a:ext>
            </a:extLst>
          </p:cNvPr>
          <p:cNvSpPr/>
          <p:nvPr/>
        </p:nvSpPr>
        <p:spPr>
          <a:xfrm>
            <a:off x="7463741" y="7326180"/>
            <a:ext cx="3570023" cy="539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Classify based on </a:t>
            </a:r>
            <a:r>
              <a:rPr lang="en-US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</a:t>
            </a:r>
            <a:r>
              <a:rPr lang="en-US" sz="12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the time of study</a:t>
            </a:r>
            <a:endParaRPr lang="en-US" sz="1200" b="1" i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D33AE0DD-663A-4DFF-970E-925E01E634B9}"/>
              </a:ext>
            </a:extLst>
          </p:cNvPr>
          <p:cNvSpPr/>
          <p:nvPr/>
        </p:nvSpPr>
        <p:spPr>
          <a:xfrm>
            <a:off x="11180389" y="7326180"/>
            <a:ext cx="3570023" cy="539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Classify based on </a:t>
            </a:r>
            <a:r>
              <a:rPr lang="en-US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</a:t>
            </a:r>
            <a:r>
              <a:rPr lang="en-US" sz="12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future</a:t>
            </a:r>
            <a:endParaRPr lang="en-US" sz="1200" b="1" i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6A761004-C0E5-0909-45EA-B21CBA10D5F3}"/>
              </a:ext>
            </a:extLst>
          </p:cNvPr>
          <p:cNvCxnSpPr>
            <a:cxnSpLocks/>
            <a:stCxn id="163" idx="2"/>
            <a:endCxn id="237" idx="0"/>
          </p:cNvCxnSpPr>
          <p:nvPr/>
        </p:nvCxnSpPr>
        <p:spPr>
          <a:xfrm rot="5400000">
            <a:off x="6370733" y="6266806"/>
            <a:ext cx="300102" cy="181864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0D48BEA6-A946-F2C6-A464-E7023749D1E9}"/>
              </a:ext>
            </a:extLst>
          </p:cNvPr>
          <p:cNvCxnSpPr>
            <a:cxnSpLocks/>
            <a:stCxn id="163" idx="2"/>
            <a:endCxn id="238" idx="0"/>
          </p:cNvCxnSpPr>
          <p:nvPr/>
        </p:nvCxnSpPr>
        <p:spPr>
          <a:xfrm rot="16200000" flipH="1">
            <a:off x="8189379" y="6266806"/>
            <a:ext cx="300102" cy="181864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AF8A3F24-CC31-BD4A-BEBB-9F4FE15CCA13}"/>
              </a:ext>
            </a:extLst>
          </p:cNvPr>
          <p:cNvSpPr/>
          <p:nvPr/>
        </p:nvSpPr>
        <p:spPr>
          <a:xfrm>
            <a:off x="3826449" y="8113743"/>
            <a:ext cx="3570023" cy="91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Case-control</a:t>
            </a:r>
            <a:endParaRPr lang="ar-SA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(Mainly for </a:t>
            </a:r>
            <a:r>
              <a:rPr lang="en-US" sz="12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rare</a:t>
            </a:r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outcomes/diseases;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applied to study </a:t>
            </a:r>
            <a:r>
              <a:rPr lang="en-US" sz="12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exposures</a:t>
            </a:r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12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neither</a:t>
            </a:r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calculate incidence nor prevalence)</a:t>
            </a:r>
          </a:p>
          <a:p>
            <a:pPr algn="ctr"/>
            <a:endParaRPr lang="en-US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A23C2BFB-BA9C-2083-78CB-3F019B60667B}"/>
              </a:ext>
            </a:extLst>
          </p:cNvPr>
          <p:cNvSpPr/>
          <p:nvPr/>
        </p:nvSpPr>
        <p:spPr>
          <a:xfrm>
            <a:off x="7463741" y="8113743"/>
            <a:ext cx="3570023" cy="91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Retrospective cohort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(Eliminates the need to wait for outcomes;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applied to study </a:t>
            </a:r>
            <a:r>
              <a:rPr lang="en-US" sz="12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outcomes</a:t>
            </a:r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for calculating </a:t>
            </a:r>
            <a:r>
              <a:rPr lang="en-US" sz="12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incidence</a:t>
            </a:r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en-US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93FF074B-5D49-8427-8A79-581135885C49}"/>
              </a:ext>
            </a:extLst>
          </p:cNvPr>
          <p:cNvSpPr/>
          <p:nvPr/>
        </p:nvSpPr>
        <p:spPr>
          <a:xfrm>
            <a:off x="11180389" y="8113743"/>
            <a:ext cx="3570023" cy="91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Prospective cohort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(Duration depends on time before outcome;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applied to study </a:t>
            </a:r>
            <a:r>
              <a:rPr lang="en-US" sz="12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outcomes</a:t>
            </a:r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for calculating </a:t>
            </a:r>
            <a:r>
              <a:rPr lang="en-US" sz="12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incidence</a:t>
            </a:r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en-US" sz="1200" i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E7039CD0-E837-AC2E-68ED-9D838E08444C}"/>
              </a:ext>
            </a:extLst>
          </p:cNvPr>
          <p:cNvCxnSpPr>
            <a:cxnSpLocks/>
            <a:stCxn id="237" idx="2"/>
            <a:endCxn id="272" idx="0"/>
          </p:cNvCxnSpPr>
          <p:nvPr/>
        </p:nvCxnSpPr>
        <p:spPr>
          <a:xfrm>
            <a:off x="5611461" y="7865411"/>
            <a:ext cx="0" cy="2483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6B200FAE-3E75-52A4-D636-A30220F34069}"/>
              </a:ext>
            </a:extLst>
          </p:cNvPr>
          <p:cNvCxnSpPr>
            <a:cxnSpLocks/>
            <a:stCxn id="238" idx="2"/>
            <a:endCxn id="273" idx="0"/>
          </p:cNvCxnSpPr>
          <p:nvPr/>
        </p:nvCxnSpPr>
        <p:spPr>
          <a:xfrm>
            <a:off x="9248753" y="7865411"/>
            <a:ext cx="0" cy="2483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07A66519-67B6-CCC8-B41E-31B3F73F06C6}"/>
              </a:ext>
            </a:extLst>
          </p:cNvPr>
          <p:cNvCxnSpPr>
            <a:cxnSpLocks/>
            <a:stCxn id="239" idx="2"/>
            <a:endCxn id="274" idx="0"/>
          </p:cNvCxnSpPr>
          <p:nvPr/>
        </p:nvCxnSpPr>
        <p:spPr>
          <a:xfrm>
            <a:off x="12965401" y="7865411"/>
            <a:ext cx="0" cy="2483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907F872D-8FE7-C09F-E9F9-BCC2DB78B746}"/>
              </a:ext>
            </a:extLst>
          </p:cNvPr>
          <p:cNvCxnSpPr>
            <a:cxnSpLocks/>
            <a:stCxn id="164" idx="2"/>
            <a:endCxn id="239" idx="0"/>
          </p:cNvCxnSpPr>
          <p:nvPr/>
        </p:nvCxnSpPr>
        <p:spPr>
          <a:xfrm>
            <a:off x="12965401" y="7026078"/>
            <a:ext cx="0" cy="3001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68DB84-F95C-6DA4-B8A9-342FBC225EE8}"/>
              </a:ext>
            </a:extLst>
          </p:cNvPr>
          <p:cNvSpPr/>
          <p:nvPr/>
        </p:nvSpPr>
        <p:spPr>
          <a:xfrm>
            <a:off x="137997" y="8110910"/>
            <a:ext cx="3513630" cy="923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sectional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(Crude associations between any number of exposures and outcomes;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 for calculating </a:t>
            </a:r>
            <a:r>
              <a:rPr lang="en-US" sz="12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prevalence</a:t>
            </a:r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319AD05-6344-5763-BBEF-78CA17BD3725}"/>
              </a:ext>
            </a:extLst>
          </p:cNvPr>
          <p:cNvCxnSpPr>
            <a:cxnSpLocks/>
            <a:stCxn id="111" idx="2"/>
            <a:endCxn id="2" idx="0"/>
          </p:cNvCxnSpPr>
          <p:nvPr/>
        </p:nvCxnSpPr>
        <p:spPr>
          <a:xfrm>
            <a:off x="1891591" y="5557703"/>
            <a:ext cx="3221" cy="255320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23941D1-3989-77CE-CBB7-BDD2E4ED34D8}"/>
              </a:ext>
            </a:extLst>
          </p:cNvPr>
          <p:cNvSpPr/>
          <p:nvPr/>
        </p:nvSpPr>
        <p:spPr>
          <a:xfrm>
            <a:off x="672813" y="3406804"/>
            <a:ext cx="2437556" cy="73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report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series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51F9B5B-A530-7FF7-97FC-51F5DB24C61F}"/>
              </a:ext>
            </a:extLst>
          </p:cNvPr>
          <p:cNvCxnSpPr>
            <a:cxnSpLocks/>
            <a:stCxn id="30" idx="2"/>
            <a:endCxn id="66" idx="0"/>
          </p:cNvCxnSpPr>
          <p:nvPr/>
        </p:nvCxnSpPr>
        <p:spPr>
          <a:xfrm flipH="1">
            <a:off x="1891591" y="3173626"/>
            <a:ext cx="1" cy="2331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7CF8D41D-BB17-6ED9-E3D6-E4EBBF972E39}"/>
              </a:ext>
            </a:extLst>
          </p:cNvPr>
          <p:cNvSpPr/>
          <p:nvPr/>
        </p:nvSpPr>
        <p:spPr>
          <a:xfrm>
            <a:off x="13001683" y="3355732"/>
            <a:ext cx="2691018" cy="984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Randomized control trials (RCTs)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Single-, double-, triple-blind RCTs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randomized trails (CRTs)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BBAAC1-3227-DC8E-A6DB-4AD4858D0061}"/>
              </a:ext>
            </a:extLst>
          </p:cNvPr>
          <p:cNvCxnSpPr>
            <a:cxnSpLocks/>
            <a:stCxn id="76" idx="2"/>
            <a:endCxn id="93" idx="0"/>
          </p:cNvCxnSpPr>
          <p:nvPr/>
        </p:nvCxnSpPr>
        <p:spPr>
          <a:xfrm>
            <a:off x="14344664" y="3045088"/>
            <a:ext cx="2528" cy="31064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E2872D4-636C-0F52-C76C-61BAFD5FC022}"/>
              </a:ext>
            </a:extLst>
          </p:cNvPr>
          <p:cNvGrpSpPr/>
          <p:nvPr/>
        </p:nvGrpSpPr>
        <p:grpSpPr>
          <a:xfrm>
            <a:off x="14581585" y="118395"/>
            <a:ext cx="1548703" cy="968102"/>
            <a:chOff x="131555" y="123248"/>
            <a:chExt cx="1548703" cy="968102"/>
          </a:xfrm>
        </p:grpSpPr>
        <p:pic>
          <p:nvPicPr>
            <p:cNvPr id="293" name="Picture 292" descr="Text, logo&#10;&#10;Description automatically generated with medium confidence">
              <a:extLst>
                <a:ext uri="{FF2B5EF4-FFF2-40B4-BE49-F238E27FC236}">
                  <a16:creationId xmlns:a16="http://schemas.microsoft.com/office/drawing/2014/main" id="{B71E7D5C-5C2F-5327-BBB6-1B9AC50240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036" b="21191"/>
            <a:stretch/>
          </p:blipFill>
          <p:spPr>
            <a:xfrm>
              <a:off x="131555" y="123248"/>
              <a:ext cx="1548703" cy="751247"/>
            </a:xfrm>
            <a:prstGeom prst="rect">
              <a:avLst/>
            </a:prstGeom>
          </p:spPr>
        </p:pic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FBDDB4B-04C3-B0FF-3603-0280EB79C377}"/>
                </a:ext>
              </a:extLst>
            </p:cNvPr>
            <p:cNvSpPr/>
            <p:nvPr/>
          </p:nvSpPr>
          <p:spPr>
            <a:xfrm>
              <a:off x="131556" y="874496"/>
              <a:ext cx="1548702" cy="216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i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Mohamed Albirair 2023</a:t>
              </a:r>
              <a:endParaRPr lang="en-US" sz="8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1CFB4F0A-AFE4-A69B-0645-C826D33F4857}"/>
              </a:ext>
            </a:extLst>
          </p:cNvPr>
          <p:cNvSpPr/>
          <p:nvPr/>
        </p:nvSpPr>
        <p:spPr>
          <a:xfrm>
            <a:off x="9009587" y="3355731"/>
            <a:ext cx="2691018" cy="984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Quasi-experimental designs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Pre-post, difference-in-difference, interrupted time-series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FEAFC0D-A7B6-3587-56A8-C619A8F02518}"/>
              </a:ext>
            </a:extLst>
          </p:cNvPr>
          <p:cNvCxnSpPr>
            <a:cxnSpLocks/>
            <a:stCxn id="75" idx="2"/>
            <a:endCxn id="61" idx="0"/>
          </p:cNvCxnSpPr>
          <p:nvPr/>
        </p:nvCxnSpPr>
        <p:spPr>
          <a:xfrm flipH="1">
            <a:off x="10355096" y="3122457"/>
            <a:ext cx="1" cy="2332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30B3418-1E43-20E4-4A68-693E0D418E29}"/>
              </a:ext>
            </a:extLst>
          </p:cNvPr>
          <p:cNvSpPr/>
          <p:nvPr/>
        </p:nvSpPr>
        <p:spPr>
          <a:xfrm>
            <a:off x="4072385" y="3878672"/>
            <a:ext cx="3617549" cy="539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</a:t>
            </a:r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</a:t>
            </a:r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1600" b="1" i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A46C69D-4416-9CD6-9C9E-640E783DC4B3}"/>
              </a:ext>
            </a:extLst>
          </p:cNvPr>
          <p:cNvCxnSpPr>
            <a:cxnSpLocks/>
            <a:stCxn id="31" idx="2"/>
            <a:endCxn id="83" idx="0"/>
          </p:cNvCxnSpPr>
          <p:nvPr/>
        </p:nvCxnSpPr>
        <p:spPr>
          <a:xfrm>
            <a:off x="5881160" y="3355731"/>
            <a:ext cx="0" cy="5229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33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1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1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1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1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1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1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1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1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1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1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"/>
                            </p:stCondLst>
                            <p:childTnLst>
                              <p:par>
                                <p:cTn id="15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8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6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7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8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7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1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1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2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6" dur="2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1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1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4" dur="25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5" dur="25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6" dur="25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1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1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2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5" dur="2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1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1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3" dur="25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4" dur="25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5" dur="25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1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1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25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4" dur="25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1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1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2" dur="2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3" dur="2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4" dur="2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3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1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2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3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2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0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1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2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30" grpId="0"/>
      <p:bldP spid="31" grpId="0"/>
      <p:bldP spid="75" grpId="0"/>
      <p:bldP spid="76" grpId="0"/>
      <p:bldP spid="111" grpId="0"/>
      <p:bldP spid="112" grpId="0"/>
      <p:bldP spid="163" grpId="0"/>
      <p:bldP spid="164" grpId="0"/>
      <p:bldP spid="237" grpId="0"/>
      <p:bldP spid="238" grpId="0"/>
      <p:bldP spid="239" grpId="0"/>
      <p:bldP spid="272" grpId="0"/>
      <p:bldP spid="273" grpId="0"/>
      <p:bldP spid="274" grpId="0"/>
      <p:bldP spid="2" grpId="0"/>
      <p:bldP spid="66" grpId="0"/>
      <p:bldP spid="93" grpId="0"/>
      <p:bldP spid="61" grpId="0"/>
      <p:bldP spid="8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2843</TotalTime>
  <Words>368</Words>
  <Application>Microsoft Office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Albirair</dc:creator>
  <cp:lastModifiedBy>Mohamed Albirair</cp:lastModifiedBy>
  <cp:revision>20</cp:revision>
  <dcterms:created xsi:type="dcterms:W3CDTF">2023-03-04T07:34:18Z</dcterms:created>
  <dcterms:modified xsi:type="dcterms:W3CDTF">2023-03-12T00:55:31Z</dcterms:modified>
</cp:coreProperties>
</file>