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1058"/>
  </p:normalViewPr>
  <p:slideViewPr>
    <p:cSldViewPr showGuides="1">
      <p:cViewPr varScale="1">
        <p:scale>
          <a:sx n="100" d="100"/>
          <a:sy n="100" d="100"/>
        </p:scale>
        <p:origin x="-19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rPr>
              <a:pPr lvl="0"/>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2049"/>
          <p:cNvSpPr/>
          <p:nvPr/>
        </p:nvSpPr>
        <p:spPr>
          <a:xfrm>
            <a:off x="0" y="0"/>
            <a:ext cx="9144000" cy="1014730"/>
          </a:xfrm>
          <a:prstGeom prst="rect">
            <a:avLst/>
          </a:prstGeom>
          <a:noFill/>
          <a:ln w="9525">
            <a:noFill/>
          </a:ln>
        </p:spPr>
        <p:txBody>
          <a:bodyPr>
            <a:spAutoFit/>
          </a:bodyPr>
          <a:lstStyle/>
          <a:p>
            <a:pPr>
              <a:spcBef>
                <a:spcPct val="50000"/>
              </a:spcBef>
            </a:pPr>
            <a:r>
              <a:rPr lang="zh-CN" altLang="en-US" sz="2000" b="1" dirty="0">
                <a:latin typeface="宋体" panose="02010600030101010101" pitchFamily="2" charset="-122"/>
              </a:rPr>
              <a:t>关系模式</a:t>
            </a:r>
            <a:r>
              <a:rPr lang="en-US" altLang="zh-CN" sz="2000" b="1" dirty="0">
                <a:latin typeface="宋体" panose="02010600030101010101" pitchFamily="2" charset="-122"/>
              </a:rPr>
              <a:t>SC</a:t>
            </a:r>
            <a:r>
              <a:rPr lang="zh-CN" altLang="en-US" sz="2000" b="1" dirty="0">
                <a:latin typeface="宋体" panose="02010600030101010101" pitchFamily="2" charset="-122"/>
              </a:rPr>
              <a:t>为第几范式？是否存在插入、删除异常？若存在，则说明是在什么情况下发生？发生的原因是什么？将它分解为高一级范式，分解后的关系能否解决操作异常问题？</a:t>
            </a:r>
            <a:endParaRPr lang="zh-CN" altLang="en-US" sz="2000" b="1">
              <a:latin typeface="宋体" panose="02010600030101010101" pitchFamily="2" charset="-122"/>
            </a:endParaRPr>
          </a:p>
        </p:txBody>
      </p:sp>
      <p:graphicFrame>
        <p:nvGraphicFramePr>
          <p:cNvPr id="2126" name="表格 2125"/>
          <p:cNvGraphicFramePr/>
          <p:nvPr/>
        </p:nvGraphicFramePr>
        <p:xfrm>
          <a:off x="0" y="1066800"/>
          <a:ext cx="9144000" cy="2593340"/>
        </p:xfrm>
        <a:graphic>
          <a:graphicData uri="http://schemas.openxmlformats.org/drawingml/2006/table">
            <a:tbl>
              <a:tblPr/>
              <a:tblGrid>
                <a:gridCol w="1524000"/>
                <a:gridCol w="1524000"/>
                <a:gridCol w="1524000"/>
                <a:gridCol w="1524000"/>
                <a:gridCol w="1524000"/>
                <a:gridCol w="1524000"/>
              </a:tblGrid>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SNO</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CNO</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CTITLE</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INAME</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ILOCA</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GRADE</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80152</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王平</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70</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80153</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DB</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85</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80154</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王平</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86</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80154</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AI</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杨杨</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72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80155</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C4</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CL</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92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80155</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C5</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李红</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90</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119" name="文本框 2118"/>
          <p:cNvSpPr txBox="1"/>
          <p:nvPr/>
        </p:nvSpPr>
        <p:spPr>
          <a:xfrm>
            <a:off x="0" y="3733800"/>
            <a:ext cx="9144000" cy="2651125"/>
          </a:xfrm>
          <a:prstGeom prst="rect">
            <a:avLst/>
          </a:prstGeom>
          <a:noFill/>
          <a:ln w="9525">
            <a:noFill/>
          </a:ln>
        </p:spPr>
        <p:txBody>
          <a:bodyPr>
            <a:spAutoFit/>
          </a:bodyPr>
          <a:lstStyle/>
          <a:p>
            <a:pPr algn="just"/>
            <a:r>
              <a:rPr lang="zh-CN" altLang="en-US" sz="2000" b="1" dirty="0">
                <a:latin typeface="宋体" panose="02010600030101010101" pitchFamily="2" charset="-122"/>
              </a:rPr>
              <a:t>其中：学号（</a:t>
            </a:r>
            <a:r>
              <a:rPr lang="en-US" altLang="zh-CN" sz="2000" b="1" dirty="0">
                <a:latin typeface="宋体" panose="02010600030101010101" pitchFamily="2" charset="-122"/>
              </a:rPr>
              <a:t>SNO</a:t>
            </a:r>
            <a:r>
              <a:rPr lang="zh-CN" altLang="en-US" sz="2000" b="1" dirty="0">
                <a:latin typeface="宋体" panose="02010600030101010101" pitchFamily="2" charset="-122"/>
              </a:rPr>
              <a:t>），</a:t>
            </a:r>
            <a:r>
              <a:rPr lang="en-US" altLang="zh-CN" sz="2000" b="1" dirty="0">
                <a:latin typeface="宋体" panose="02010600030101010101" pitchFamily="2" charset="-122"/>
              </a:rPr>
              <a:t>CNO</a:t>
            </a:r>
            <a:r>
              <a:rPr lang="zh-CN" altLang="en-US" sz="2000" b="1" dirty="0">
                <a:latin typeface="宋体" panose="02010600030101010101" pitchFamily="2" charset="-122"/>
              </a:rPr>
              <a:t>（课程号），课程名（</a:t>
            </a:r>
            <a:r>
              <a:rPr lang="en-US" altLang="zh-CN" sz="2000" b="1" dirty="0">
                <a:latin typeface="宋体" panose="02010600030101010101" pitchFamily="2" charset="-122"/>
              </a:rPr>
              <a:t>CTITLE</a:t>
            </a:r>
            <a:r>
              <a:rPr lang="zh-CN" altLang="en-US" sz="2000" b="1" dirty="0">
                <a:latin typeface="宋体" panose="02010600030101010101" pitchFamily="2" charset="-122"/>
              </a:rPr>
              <a:t>），</a:t>
            </a:r>
            <a:r>
              <a:rPr lang="en-US" altLang="zh-CN" sz="2000" b="1" dirty="0">
                <a:latin typeface="宋体" panose="02010600030101010101" pitchFamily="2" charset="-122"/>
              </a:rPr>
              <a:t>INAME</a:t>
            </a:r>
            <a:r>
              <a:rPr lang="zh-CN" altLang="en-US" sz="2000" b="1" dirty="0">
                <a:latin typeface="宋体" panose="02010600030101010101" pitchFamily="2" charset="-122"/>
              </a:rPr>
              <a:t>（教师名），               教师地址（</a:t>
            </a:r>
            <a:r>
              <a:rPr lang="en-US" altLang="zh-CN" sz="2000" b="1" dirty="0">
                <a:latin typeface="宋体" panose="02010600030101010101" pitchFamily="2" charset="-122"/>
              </a:rPr>
              <a:t>ILOCA</a:t>
            </a:r>
            <a:r>
              <a:rPr lang="zh-CN" altLang="en-US" sz="2000" b="1" dirty="0">
                <a:latin typeface="宋体" panose="02010600030101010101" pitchFamily="2" charset="-122"/>
              </a:rPr>
              <a:t>），</a:t>
            </a:r>
            <a:r>
              <a:rPr lang="en-US" altLang="zh-CN" sz="2000" b="1" dirty="0">
                <a:latin typeface="宋体" panose="02010600030101010101" pitchFamily="2" charset="-122"/>
              </a:rPr>
              <a:t>GRADE</a:t>
            </a:r>
            <a:r>
              <a:rPr lang="zh-CN" altLang="en-US" sz="2000" b="1" dirty="0">
                <a:latin typeface="宋体" panose="02010600030101010101" pitchFamily="2" charset="-122"/>
              </a:rPr>
              <a:t>（成绩）。</a:t>
            </a:r>
          </a:p>
          <a:p>
            <a:pPr>
              <a:spcBef>
                <a:spcPct val="50000"/>
              </a:spcBef>
            </a:pPr>
            <a:r>
              <a:rPr lang="zh-CN" altLang="en-US" sz="2000" b="1" dirty="0">
                <a:latin typeface="Times New Roman" panose="02020603050405020304" pitchFamily="18" charset="0"/>
              </a:rPr>
              <a:t>解：函数依赖有</a:t>
            </a:r>
            <a:r>
              <a:rPr lang="zh-CN" altLang="en-US" sz="2000" b="1" dirty="0">
                <a:latin typeface="宋体" panose="02010600030101010101" pitchFamily="2" charset="-122"/>
                <a:sym typeface="Wingdings" panose="05000000000000000000" pitchFamily="2" charset="2"/>
              </a:rPr>
              <a:t>（</a:t>
            </a:r>
            <a:r>
              <a:rPr lang="en-US" altLang="zh-CN" sz="2000" b="1">
                <a:latin typeface="宋体" panose="02010600030101010101" pitchFamily="2" charset="-122"/>
                <a:sym typeface="Wingdings" panose="05000000000000000000" pitchFamily="2" charset="2"/>
              </a:rPr>
              <a:t>SNO</a:t>
            </a:r>
            <a:r>
              <a:rPr lang="zh-CN" altLang="en-US" sz="2000" b="1">
                <a:latin typeface="宋体" panose="02010600030101010101" pitchFamily="2" charset="-122"/>
                <a:sym typeface="Wingdings" panose="05000000000000000000" pitchFamily="2" charset="2"/>
              </a:rPr>
              <a:t>，</a:t>
            </a:r>
            <a:r>
              <a:rPr lang="en-US" altLang="zh-CN" sz="2000" b="1">
                <a:latin typeface="宋体" panose="02010600030101010101" pitchFamily="2" charset="-122"/>
                <a:sym typeface="Wingdings" panose="05000000000000000000" pitchFamily="2" charset="2"/>
              </a:rPr>
              <a:t>CNO</a:t>
            </a:r>
            <a:r>
              <a:rPr lang="zh-CN" altLang="en-US" sz="2000" b="1">
                <a:latin typeface="宋体" panose="02010600030101010101" pitchFamily="2" charset="-122"/>
                <a:sym typeface="Wingdings" panose="05000000000000000000" pitchFamily="2" charset="2"/>
              </a:rPr>
              <a:t>）   </a:t>
            </a:r>
            <a:r>
              <a:rPr lang="en-US" altLang="zh-CN" sz="2000" b="1">
                <a:latin typeface="宋体" panose="02010600030101010101" pitchFamily="2" charset="-122"/>
                <a:sym typeface="Wingdings" panose="05000000000000000000" pitchFamily="2" charset="2"/>
              </a:rPr>
              <a:t>GRADE</a:t>
            </a:r>
            <a:r>
              <a:rPr lang="zh-CN" altLang="en-US" sz="2000" b="1">
                <a:latin typeface="宋体" panose="02010600030101010101" pitchFamily="2" charset="-122"/>
                <a:sym typeface="Wingdings" panose="05000000000000000000" pitchFamily="2" charset="2"/>
              </a:rPr>
              <a:t>，                                                         </a:t>
            </a:r>
            <a:r>
              <a:rPr lang="en-US" altLang="zh-CN" sz="2000" b="1">
                <a:latin typeface="宋体" panose="02010600030101010101" pitchFamily="2" charset="-122"/>
                <a:sym typeface="Wingdings" panose="05000000000000000000" pitchFamily="2" charset="2"/>
              </a:rPr>
              <a:t>CNO    CTITLE</a:t>
            </a:r>
            <a:r>
              <a:rPr lang="zh-CN" altLang="en-US" sz="2000" b="1">
                <a:latin typeface="宋体" panose="02010600030101010101" pitchFamily="2" charset="-122"/>
                <a:sym typeface="Wingdings" panose="05000000000000000000" pitchFamily="2" charset="2"/>
              </a:rPr>
              <a:t>，</a:t>
            </a:r>
            <a:r>
              <a:rPr lang="en-US" altLang="zh-CN" sz="2000" b="1">
                <a:latin typeface="宋体" panose="02010600030101010101" pitchFamily="2" charset="-122"/>
                <a:sym typeface="Wingdings" panose="05000000000000000000" pitchFamily="2" charset="2"/>
              </a:rPr>
              <a:t>INAME</a:t>
            </a:r>
            <a:r>
              <a:rPr lang="zh-CN" altLang="en-US" sz="2000" b="1">
                <a:latin typeface="宋体" panose="02010600030101010101" pitchFamily="2" charset="-122"/>
                <a:sym typeface="Wingdings" panose="05000000000000000000" pitchFamily="2" charset="2"/>
              </a:rPr>
              <a:t>，</a:t>
            </a:r>
            <a:r>
              <a:rPr lang="en-US" altLang="zh-CN" sz="2000" b="1">
                <a:solidFill>
                  <a:srgbClr val="FF3300"/>
                </a:solidFill>
                <a:latin typeface="宋体" panose="02010600030101010101" pitchFamily="2" charset="-122"/>
                <a:sym typeface="Wingdings" panose="05000000000000000000" pitchFamily="2" charset="2"/>
              </a:rPr>
              <a:t>ILOCA </a:t>
            </a:r>
            <a:r>
              <a:rPr lang="en-US" altLang="zh-CN" sz="2000" b="1">
                <a:latin typeface="宋体" panose="02010600030101010101" pitchFamily="2" charset="-122"/>
                <a:sym typeface="Wingdings" panose="05000000000000000000" pitchFamily="2" charset="2"/>
              </a:rPr>
              <a:t>      </a:t>
            </a:r>
          </a:p>
          <a:p>
            <a:pPr>
              <a:spcBef>
                <a:spcPct val="50000"/>
              </a:spcBef>
            </a:pPr>
            <a:r>
              <a:rPr lang="en-US" altLang="zh-CN" sz="2000" b="1">
                <a:latin typeface="宋体" panose="02010600030101010101" pitchFamily="2" charset="-122"/>
                <a:sym typeface="Wingdings" panose="05000000000000000000" pitchFamily="2" charset="2"/>
              </a:rPr>
              <a:t>INAME   ILOCA                     </a:t>
            </a:r>
            <a:endParaRPr lang="en-US" altLang="zh-CN" sz="2000" b="1">
              <a:solidFill>
                <a:srgbClr val="FF3300"/>
              </a:solidFill>
              <a:latin typeface="宋体" panose="02010600030101010101" pitchFamily="2" charset="-122"/>
              <a:sym typeface="Wingdings" panose="05000000000000000000" pitchFamily="2" charset="2"/>
            </a:endParaRPr>
          </a:p>
          <a:p>
            <a:endParaRPr lang="en-US" altLang="zh-CN" b="1">
              <a:latin typeface="Times New Roman" panose="02020603050405020304" pitchFamily="18" charset="0"/>
            </a:endParaRPr>
          </a:p>
          <a:p>
            <a:r>
              <a:rPr lang="zh-CN" altLang="en-US" b="1" dirty="0">
                <a:latin typeface="Times New Roman" panose="02020603050405020304" pitchFamily="18" charset="0"/>
              </a:rPr>
              <a:t>候选关键字</a:t>
            </a:r>
            <a:r>
              <a:rPr lang="zh-CN" altLang="en-US" b="1" dirty="0">
                <a:latin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sym typeface="Wingdings" panose="05000000000000000000" pitchFamily="2" charset="2"/>
              </a:rPr>
              <a:t>SNO</a:t>
            </a:r>
            <a:r>
              <a:rPr lang="zh-CN" altLang="en-US" b="1" dirty="0">
                <a:latin typeface="Times New Roman" panose="02020603050405020304" pitchFamily="18" charset="0"/>
                <a:sym typeface="Wingdings" panose="05000000000000000000" pitchFamily="2" charset="2"/>
              </a:rPr>
              <a:t>，</a:t>
            </a:r>
            <a:r>
              <a:rPr lang="en-US" altLang="zh-CN" b="1" dirty="0">
                <a:latin typeface="Times New Roman" panose="02020603050405020304" pitchFamily="18" charset="0"/>
                <a:sym typeface="Wingdings" panose="05000000000000000000" pitchFamily="2" charset="2"/>
              </a:rPr>
              <a:t>CNO</a:t>
            </a:r>
            <a:r>
              <a:rPr lang="zh-CN" altLang="en-US" b="1" dirty="0">
                <a:latin typeface="Times New Roman" panose="02020603050405020304" pitchFamily="18" charset="0"/>
                <a:sym typeface="Wingdings" panose="05000000000000000000" pitchFamily="2" charset="2"/>
              </a:rPr>
              <a:t>）</a:t>
            </a:r>
            <a:endParaRPr lang="zh-CN" altLang="en-US" b="1">
              <a:latin typeface="Times New Roman" panose="02020603050405020304" pitchFamily="18" charset="0"/>
              <a:sym typeface="Wingdings" panose="05000000000000000000" pitchFamily="2" charset="2"/>
            </a:endParaRPr>
          </a:p>
        </p:txBody>
      </p:sp>
      <p:sp>
        <p:nvSpPr>
          <p:cNvPr id="2127" name="直接连接符 2126"/>
          <p:cNvSpPr/>
          <p:nvPr/>
        </p:nvSpPr>
        <p:spPr>
          <a:xfrm>
            <a:off x="3348038" y="4724400"/>
            <a:ext cx="381000" cy="0"/>
          </a:xfrm>
          <a:prstGeom prst="line">
            <a:avLst/>
          </a:prstGeom>
          <a:ln w="9525" cap="flat" cmpd="sng">
            <a:solidFill>
              <a:schemeClr val="tx1"/>
            </a:solidFill>
            <a:prstDash val="solid"/>
            <a:headEnd type="none" w="med" len="med"/>
            <a:tailEnd type="triangle" w="med" len="med"/>
          </a:ln>
        </p:spPr>
      </p:sp>
      <p:sp>
        <p:nvSpPr>
          <p:cNvPr id="2128" name="直接连接符 2127"/>
          <p:cNvSpPr/>
          <p:nvPr/>
        </p:nvSpPr>
        <p:spPr>
          <a:xfrm>
            <a:off x="539750" y="5013325"/>
            <a:ext cx="304800" cy="0"/>
          </a:xfrm>
          <a:prstGeom prst="line">
            <a:avLst/>
          </a:prstGeom>
          <a:ln w="9525" cap="flat" cmpd="sng">
            <a:solidFill>
              <a:schemeClr val="tx1"/>
            </a:solidFill>
            <a:prstDash val="solid"/>
            <a:headEnd type="none" w="med" len="med"/>
            <a:tailEnd type="triangle" w="med" len="med"/>
          </a:ln>
        </p:spPr>
      </p:sp>
      <p:sp>
        <p:nvSpPr>
          <p:cNvPr id="2129" name="直接连接符 2128"/>
          <p:cNvSpPr/>
          <p:nvPr/>
        </p:nvSpPr>
        <p:spPr>
          <a:xfrm>
            <a:off x="827088" y="5516563"/>
            <a:ext cx="3048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3073"/>
          <p:cNvSpPr txBox="1"/>
          <p:nvPr/>
        </p:nvSpPr>
        <p:spPr>
          <a:xfrm>
            <a:off x="0" y="269875"/>
            <a:ext cx="9155113" cy="3415030"/>
          </a:xfrm>
          <a:prstGeom prst="rect">
            <a:avLst/>
          </a:prstGeom>
          <a:noFill/>
          <a:ln w="9525">
            <a:noFill/>
          </a:ln>
        </p:spPr>
        <p:txBody>
          <a:bodyPr>
            <a:spAutoFit/>
          </a:bodyPr>
          <a:lstStyle/>
          <a:p>
            <a:r>
              <a:rPr lang="zh-CN" altLang="en-US" b="1" dirty="0">
                <a:latin typeface="Times New Roman" panose="02020603050405020304" pitchFamily="18" charset="0"/>
              </a:rPr>
              <a:t>因为该关系的侯选关键字为</a:t>
            </a:r>
            <a:r>
              <a:rPr lang="en-US" altLang="zh-CN" b="1" dirty="0">
                <a:latin typeface="Times New Roman" panose="02020603050405020304" pitchFamily="18" charset="0"/>
              </a:rPr>
              <a:t>(SNO,CNO),</a:t>
            </a:r>
            <a:r>
              <a:rPr lang="zh-CN" altLang="en-US" b="1" dirty="0">
                <a:latin typeface="Times New Roman" panose="02020603050405020304" pitchFamily="18" charset="0"/>
              </a:rPr>
              <a:t>非主属性</a:t>
            </a:r>
            <a:r>
              <a:rPr lang="en-US" altLang="zh-CN" b="1" dirty="0">
                <a:latin typeface="Times New Roman" panose="02020603050405020304" pitchFamily="18" charset="0"/>
              </a:rPr>
              <a:t>GRADE</a:t>
            </a:r>
            <a:r>
              <a:rPr lang="zh-CN" altLang="en-US" b="1" dirty="0">
                <a:latin typeface="Times New Roman" panose="02020603050405020304" pitchFamily="18" charset="0"/>
              </a:rPr>
              <a:t>完全依赖</a:t>
            </a:r>
          </a:p>
          <a:p>
            <a:r>
              <a:rPr lang="zh-CN" altLang="en-US" b="1" dirty="0">
                <a:latin typeface="Times New Roman" panose="02020603050405020304" pitchFamily="18" charset="0"/>
              </a:rPr>
              <a:t>于（</a:t>
            </a:r>
            <a:r>
              <a:rPr lang="en-US" altLang="zh-CN" b="1" dirty="0">
                <a:latin typeface="Times New Roman" panose="02020603050405020304" pitchFamily="18" charset="0"/>
              </a:rPr>
              <a:t>SNO</a:t>
            </a:r>
            <a:r>
              <a:rPr lang="zh-CN" altLang="en-US" b="1" dirty="0">
                <a:latin typeface="Times New Roman" panose="02020603050405020304" pitchFamily="18" charset="0"/>
              </a:rPr>
              <a:t>，</a:t>
            </a:r>
            <a:r>
              <a:rPr lang="en-US" altLang="zh-CN" b="1" dirty="0">
                <a:latin typeface="Times New Roman" panose="02020603050405020304" pitchFamily="18" charset="0"/>
              </a:rPr>
              <a:t>CNO</a:t>
            </a:r>
            <a:r>
              <a:rPr lang="zh-CN" altLang="en-US" b="1" dirty="0">
                <a:latin typeface="Times New Roman" panose="02020603050405020304" pitchFamily="18" charset="0"/>
              </a:rPr>
              <a:t>），其它非主属性</a:t>
            </a:r>
            <a:r>
              <a:rPr lang="en-US" altLang="zh-CN" b="1" dirty="0">
                <a:latin typeface="Times New Roman" panose="02020603050405020304" pitchFamily="18" charset="0"/>
              </a:rPr>
              <a:t>CTITLE,INAME,ILOCA</a:t>
            </a:r>
            <a:r>
              <a:rPr lang="zh-CN" altLang="en-US" b="1" dirty="0">
                <a:latin typeface="Times New Roman" panose="02020603050405020304" pitchFamily="18" charset="0"/>
              </a:rPr>
              <a:t>都只完全函数依赖于</a:t>
            </a:r>
            <a:r>
              <a:rPr lang="en-US" altLang="zh-CN" b="1" dirty="0">
                <a:latin typeface="Times New Roman" panose="02020603050405020304" pitchFamily="18" charset="0"/>
              </a:rPr>
              <a:t>CNO</a:t>
            </a:r>
            <a:r>
              <a:rPr lang="zh-CN" altLang="en-US" b="1" dirty="0">
                <a:latin typeface="Times New Roman" panose="02020603050405020304" pitchFamily="18" charset="0"/>
              </a:rPr>
              <a:t>，部分函数依赖于（</a:t>
            </a:r>
            <a:r>
              <a:rPr lang="en-US" altLang="zh-CN" b="1">
                <a:latin typeface="Times New Roman" panose="02020603050405020304" pitchFamily="18" charset="0"/>
              </a:rPr>
              <a:t>SNO</a:t>
            </a:r>
            <a:r>
              <a:rPr lang="zh-CN" altLang="en-US" b="1">
                <a:latin typeface="Times New Roman" panose="02020603050405020304" pitchFamily="18" charset="0"/>
              </a:rPr>
              <a:t>，</a:t>
            </a:r>
            <a:r>
              <a:rPr lang="en-US" altLang="zh-CN" b="1">
                <a:latin typeface="Times New Roman" panose="02020603050405020304" pitchFamily="18" charset="0"/>
              </a:rPr>
              <a:t>CNO</a:t>
            </a:r>
            <a:r>
              <a:rPr lang="zh-CN" altLang="en-US" b="1">
                <a:latin typeface="Times New Roman" panose="02020603050405020304" pitchFamily="18" charset="0"/>
              </a:rPr>
              <a:t>）。</a:t>
            </a:r>
          </a:p>
          <a:p>
            <a:r>
              <a:rPr lang="zh-CN" altLang="en-US" b="1" dirty="0">
                <a:latin typeface="Times New Roman" panose="02020603050405020304" pitchFamily="18" charset="0"/>
              </a:rPr>
              <a:t>所以  </a:t>
            </a:r>
            <a:r>
              <a:rPr lang="en-US" altLang="zh-CN" b="1" dirty="0">
                <a:latin typeface="Times New Roman" panose="02020603050405020304" pitchFamily="18" charset="0"/>
              </a:rPr>
              <a:t>SC</a:t>
            </a:r>
            <a:r>
              <a:rPr lang="zh-CN" altLang="en-US" b="1" dirty="0">
                <a:latin typeface="Times New Roman" panose="02020603050405020304" pitchFamily="18" charset="0"/>
              </a:rPr>
              <a:t>为</a:t>
            </a:r>
            <a:r>
              <a:rPr lang="en-US" altLang="zh-CN" b="1" dirty="0">
                <a:latin typeface="Times New Roman" panose="02020603050405020304" pitchFamily="18" charset="0"/>
              </a:rPr>
              <a:t>1NF(</a:t>
            </a:r>
            <a:r>
              <a:rPr lang="zh-CN" altLang="en-US" b="1" dirty="0">
                <a:latin typeface="Times New Roman" panose="02020603050405020304" pitchFamily="18" charset="0"/>
              </a:rPr>
              <a:t>存在非主属性部分函数依赖于码）</a:t>
            </a:r>
          </a:p>
          <a:p>
            <a:r>
              <a:rPr lang="zh-CN" altLang="en-US" b="1" dirty="0">
                <a:latin typeface="Times New Roman" panose="02020603050405020304" pitchFamily="18" charset="0"/>
              </a:rPr>
              <a:t>它存在插入、删除异常操作，当新设一门课时，因还没有学生选，则缺少关键字的一部分</a:t>
            </a:r>
            <a:r>
              <a:rPr lang="en-US" altLang="zh-CN" b="1" dirty="0">
                <a:latin typeface="Times New Roman" panose="02020603050405020304" pitchFamily="18" charset="0"/>
              </a:rPr>
              <a:t>SNO</a:t>
            </a:r>
            <a:r>
              <a:rPr lang="zh-CN" altLang="en-US" b="1" dirty="0">
                <a:latin typeface="Times New Roman" panose="02020603050405020304" pitchFamily="18" charset="0"/>
              </a:rPr>
              <a:t>而不能执行插入操作；当所有学生退选某门课而进行删除操作时，会将不应删除的课程信息删除掉。分解成</a:t>
            </a:r>
            <a:r>
              <a:rPr lang="en-US" altLang="zh-CN" b="1" dirty="0">
                <a:latin typeface="Times New Roman" panose="02020603050405020304" pitchFamily="18" charset="0"/>
              </a:rPr>
              <a:t>SG</a:t>
            </a:r>
            <a:r>
              <a:rPr lang="zh-CN" altLang="zh-CN" b="1" dirty="0">
                <a:latin typeface="Times New Roman" panose="02020603050405020304" pitchFamily="18" charset="0"/>
              </a:rPr>
              <a:t>和</a:t>
            </a:r>
            <a:r>
              <a:rPr lang="en-US" altLang="zh-CN" b="1" dirty="0">
                <a:latin typeface="Times New Roman" panose="02020603050405020304" pitchFamily="18" charset="0"/>
              </a:rPr>
              <a:t>CI</a:t>
            </a:r>
            <a:r>
              <a:rPr lang="zh-CN" altLang="en-US" b="1" dirty="0">
                <a:latin typeface="Times New Roman" panose="02020603050405020304" pitchFamily="18" charset="0"/>
              </a:rPr>
              <a:t>两个关系</a:t>
            </a:r>
          </a:p>
          <a:p>
            <a:endParaRPr lang="zh-CN" altLang="en-US" b="1" dirty="0">
              <a:latin typeface="Times New Roman" panose="02020603050405020304" pitchFamily="18" charset="0"/>
            </a:endParaRPr>
          </a:p>
        </p:txBody>
      </p:sp>
      <p:graphicFrame>
        <p:nvGraphicFramePr>
          <p:cNvPr id="3231" name="表格 3230"/>
          <p:cNvGraphicFramePr/>
          <p:nvPr/>
        </p:nvGraphicFramePr>
        <p:xfrm>
          <a:off x="0" y="3124200"/>
          <a:ext cx="2895600" cy="2655253"/>
        </p:xfrm>
        <a:graphic>
          <a:graphicData uri="http://schemas.openxmlformats.org/drawingml/2006/table">
            <a:tbl>
              <a:tblPr/>
              <a:tblGrid>
                <a:gridCol w="990600"/>
                <a:gridCol w="838200"/>
                <a:gridCol w="1066800"/>
              </a:tblGrid>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SNO</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CNO</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GRADE</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80152</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70</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29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80153</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C2</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85</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80154</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C1</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86</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3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80154</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C3</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72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80155</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C4</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92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80155</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C5</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90</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27" name="表格 3226"/>
          <p:cNvGraphicFramePr/>
          <p:nvPr/>
        </p:nvGraphicFramePr>
        <p:xfrm>
          <a:off x="3048000" y="3124200"/>
          <a:ext cx="6096000" cy="2369820"/>
        </p:xfrm>
        <a:graphic>
          <a:graphicData uri="http://schemas.openxmlformats.org/drawingml/2006/table">
            <a:tbl>
              <a:tblPr/>
              <a:tblGrid>
                <a:gridCol w="1524000"/>
                <a:gridCol w="1524000"/>
                <a:gridCol w="1524000"/>
                <a:gridCol w="1524000"/>
              </a:tblGrid>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CNO</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CTITLE</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INAME</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ILOCA</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87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C1</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王平</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D1</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C2</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DB</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C3</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AI</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扬扬</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D3</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C4</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CL</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17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C5</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李红</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D3</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4097"/>
          <p:cNvSpPr txBox="1"/>
          <p:nvPr/>
        </p:nvSpPr>
        <p:spPr>
          <a:xfrm>
            <a:off x="136525" y="193675"/>
            <a:ext cx="9007475" cy="5631180"/>
          </a:xfrm>
          <a:prstGeom prst="rect">
            <a:avLst/>
          </a:prstGeom>
          <a:noFill/>
          <a:ln w="9525">
            <a:noFill/>
          </a:ln>
        </p:spPr>
        <p:txBody>
          <a:bodyPr>
            <a:spAutoFit/>
          </a:bodyPr>
          <a:lstStyle/>
          <a:p>
            <a:r>
              <a:rPr lang="zh-CN" altLang="en-US" b="1" dirty="0">
                <a:latin typeface="Times New Roman" panose="02020603050405020304" pitchFamily="18" charset="0"/>
              </a:rPr>
              <a:t>分解后的两个关系子模式都为</a:t>
            </a:r>
            <a:r>
              <a:rPr lang="en-US" altLang="zh-CN" b="1" dirty="0">
                <a:latin typeface="Times New Roman" panose="02020603050405020304" pitchFamily="18" charset="0"/>
              </a:rPr>
              <a:t>2NF</a:t>
            </a:r>
            <a:r>
              <a:rPr lang="zh-CN" altLang="en-US" b="1" dirty="0">
                <a:latin typeface="Times New Roman" panose="02020603050405020304" pitchFamily="18" charset="0"/>
              </a:rPr>
              <a:t>，并解决了先前的插入、删除异常操作。当增一门新课时，可将数据插入到</a:t>
            </a:r>
            <a:r>
              <a:rPr lang="en-US" altLang="zh-CN" b="1" dirty="0">
                <a:latin typeface="Times New Roman" panose="02020603050405020304" pitchFamily="18" charset="0"/>
              </a:rPr>
              <a:t>CI</a:t>
            </a:r>
            <a:r>
              <a:rPr lang="zh-CN" altLang="en-US" b="1" dirty="0">
                <a:latin typeface="Times New Roman" panose="02020603050405020304" pitchFamily="18" charset="0"/>
              </a:rPr>
              <a:t>表中，当所有学生退选某门课程时，只需删除</a:t>
            </a:r>
            <a:r>
              <a:rPr lang="en-US" altLang="zh-CN" b="1" dirty="0">
                <a:latin typeface="Times New Roman" panose="02020603050405020304" pitchFamily="18" charset="0"/>
              </a:rPr>
              <a:t>SG</a:t>
            </a:r>
            <a:r>
              <a:rPr lang="zh-CN" altLang="en-US" b="1" dirty="0">
                <a:latin typeface="Times New Roman" panose="02020603050405020304" pitchFamily="18" charset="0"/>
              </a:rPr>
              <a:t>表中的有关纪录，而该课程的有关信息仍保留在</a:t>
            </a:r>
            <a:r>
              <a:rPr lang="en-US" altLang="zh-CN" b="1" dirty="0">
                <a:latin typeface="Times New Roman" panose="02020603050405020304" pitchFamily="18" charset="0"/>
              </a:rPr>
              <a:t>CI</a:t>
            </a:r>
            <a:r>
              <a:rPr lang="zh-CN" altLang="en-US" b="1" dirty="0">
                <a:latin typeface="Times New Roman" panose="02020603050405020304" pitchFamily="18" charset="0"/>
              </a:rPr>
              <a:t>表中。分解后</a:t>
            </a:r>
            <a:r>
              <a:rPr lang="en-US" altLang="zh-CN" b="1" dirty="0">
                <a:latin typeface="Times New Roman" panose="02020603050405020304" pitchFamily="18" charset="0"/>
              </a:rPr>
              <a:t>SG</a:t>
            </a:r>
            <a:r>
              <a:rPr lang="zh-CN" altLang="en-US" b="1" dirty="0">
                <a:latin typeface="Times New Roman" panose="02020603050405020304" pitchFamily="18" charset="0"/>
              </a:rPr>
              <a:t>表为</a:t>
            </a:r>
            <a:r>
              <a:rPr lang="en-US" altLang="zh-CN" b="1" dirty="0">
                <a:latin typeface="Times New Roman" panose="02020603050405020304" pitchFamily="18" charset="0"/>
              </a:rPr>
              <a:t>3NF.</a:t>
            </a:r>
          </a:p>
          <a:p>
            <a:r>
              <a:rPr lang="zh-CN" altLang="en-US" b="1" dirty="0">
                <a:latin typeface="Times New Roman" panose="02020603050405020304" pitchFamily="18" charset="0"/>
              </a:rPr>
              <a:t>分解为</a:t>
            </a:r>
            <a:r>
              <a:rPr lang="en-US" altLang="zh-CN" b="1" dirty="0">
                <a:latin typeface="Times New Roman" panose="02020603050405020304" pitchFamily="18" charset="0"/>
              </a:rPr>
              <a:t>2NF</a:t>
            </a:r>
            <a:r>
              <a:rPr lang="zh-CN" altLang="en-US" b="1" dirty="0">
                <a:latin typeface="Times New Roman" panose="02020603050405020304" pitchFamily="18" charset="0"/>
              </a:rPr>
              <a:t>后的</a:t>
            </a:r>
            <a:r>
              <a:rPr lang="en-US" altLang="zh-CN" b="1" dirty="0">
                <a:latin typeface="Times New Roman" panose="02020603050405020304" pitchFamily="18" charset="0"/>
              </a:rPr>
              <a:t>CI</a:t>
            </a:r>
            <a:r>
              <a:rPr lang="zh-CN" altLang="en-US" b="1" dirty="0">
                <a:latin typeface="Times New Roman" panose="02020603050405020304" pitchFamily="18" charset="0"/>
              </a:rPr>
              <a:t>关系中仍存在插入、删除操作异常。若有一个新教师报到，需将其有关数据插入操作，而这个新老师还没有安排课程，就不能插入。当取消某门课程而删除</a:t>
            </a:r>
            <a:r>
              <a:rPr lang="en-US" altLang="zh-CN" b="1" dirty="0">
                <a:latin typeface="Times New Roman" panose="02020603050405020304" pitchFamily="18" charset="0"/>
              </a:rPr>
              <a:t>CI</a:t>
            </a:r>
            <a:r>
              <a:rPr lang="zh-CN" altLang="en-US" b="1" dirty="0">
                <a:latin typeface="Times New Roman" panose="02020603050405020304" pitchFamily="18" charset="0"/>
              </a:rPr>
              <a:t>表中一条记录时，会将不该删除的教师的有关信息删除。</a:t>
            </a:r>
          </a:p>
          <a:p>
            <a:r>
              <a:rPr lang="en-US" altLang="zh-CN" b="1" dirty="0">
                <a:solidFill>
                  <a:srgbClr val="FF0000"/>
                </a:solidFill>
                <a:uFillTx/>
                <a:latin typeface="Times New Roman" panose="02020603050405020304" pitchFamily="18" charset="0"/>
              </a:rPr>
              <a:t>CI</a:t>
            </a:r>
            <a:r>
              <a:rPr lang="zh-CN" altLang="en-US" b="1" dirty="0">
                <a:solidFill>
                  <a:srgbClr val="FF0000"/>
                </a:solidFill>
                <a:uFillTx/>
                <a:latin typeface="Times New Roman" panose="02020603050405020304" pitchFamily="18" charset="0"/>
              </a:rPr>
              <a:t>表中出现操作异常的原因是该关系中存在非主属性对候选关键字的传递函数依赖。</a:t>
            </a:r>
          </a:p>
          <a:p>
            <a:endParaRPr lang="zh-CN" altLang="en-US" b="1" dirty="0">
              <a:solidFill>
                <a:srgbClr val="FF0000"/>
              </a:solidFill>
              <a:uFillTx/>
              <a:latin typeface="Times New Roman" panose="02020603050405020304" pitchFamily="18" charset="0"/>
            </a:endParaRPr>
          </a:p>
          <a:p>
            <a:endParaRPr lang="zh-CN" altLang="en-US" b="1" dirty="0">
              <a:latin typeface="Times New Roman" panose="02020603050405020304" pitchFamily="18" charset="0"/>
            </a:endParaRPr>
          </a:p>
          <a:p>
            <a:r>
              <a:rPr lang="en-US" altLang="zh-CN" b="1">
                <a:latin typeface="Times New Roman" panose="02020603050405020304" pitchFamily="18" charset="0"/>
              </a:rPr>
              <a:t>CNO  INAME   INAME      CNO  INAME      ILOCA    </a:t>
            </a:r>
          </a:p>
          <a:p>
            <a:r>
              <a:rPr lang="en-US" altLang="zh-CN" b="1">
                <a:latin typeface="Times New Roman" panose="02020603050405020304" pitchFamily="18" charset="0"/>
              </a:rPr>
              <a:t>CNO               LOCA</a:t>
            </a:r>
          </a:p>
          <a:p>
            <a:r>
              <a:rPr lang="zh-CN" altLang="en-US" b="1">
                <a:latin typeface="Times New Roman" panose="02020603050405020304" pitchFamily="18" charset="0"/>
              </a:rPr>
              <a:t>将</a:t>
            </a:r>
            <a:r>
              <a:rPr lang="en-US" altLang="zh-CN" b="1">
                <a:latin typeface="Times New Roman" panose="02020603050405020304" pitchFamily="18" charset="0"/>
              </a:rPr>
              <a:t>CI</a:t>
            </a:r>
            <a:r>
              <a:rPr lang="zh-CN" altLang="en-US" b="1">
                <a:latin typeface="Times New Roman" panose="02020603050405020304" pitchFamily="18" charset="0"/>
              </a:rPr>
              <a:t>分解：</a:t>
            </a:r>
          </a:p>
        </p:txBody>
      </p:sp>
      <p:sp>
        <p:nvSpPr>
          <p:cNvPr id="4099" name="直接连接符 4098"/>
          <p:cNvSpPr/>
          <p:nvPr/>
        </p:nvSpPr>
        <p:spPr>
          <a:xfrm>
            <a:off x="838200" y="4800600"/>
            <a:ext cx="152400" cy="0"/>
          </a:xfrm>
          <a:prstGeom prst="line">
            <a:avLst/>
          </a:prstGeom>
          <a:ln w="9525" cap="flat" cmpd="sng">
            <a:solidFill>
              <a:schemeClr val="tx1"/>
            </a:solidFill>
            <a:prstDash val="solid"/>
            <a:headEnd type="none" w="med" len="med"/>
            <a:tailEnd type="triangle" w="med" len="med"/>
          </a:ln>
        </p:spPr>
      </p:sp>
      <p:sp>
        <p:nvSpPr>
          <p:cNvPr id="4102" name="直接连接符 4101"/>
          <p:cNvSpPr/>
          <p:nvPr/>
        </p:nvSpPr>
        <p:spPr>
          <a:xfrm>
            <a:off x="914400" y="5257800"/>
            <a:ext cx="914400" cy="0"/>
          </a:xfrm>
          <a:prstGeom prst="line">
            <a:avLst/>
          </a:prstGeom>
          <a:ln w="9525" cap="flat" cmpd="sng">
            <a:solidFill>
              <a:schemeClr val="tx1"/>
            </a:solidFill>
            <a:prstDash val="solid"/>
            <a:headEnd type="none" w="med" len="med"/>
            <a:tailEnd type="triangle" w="med" len="med"/>
          </a:ln>
        </p:spPr>
      </p:sp>
      <p:sp>
        <p:nvSpPr>
          <p:cNvPr id="4104" name="直接连接符 4103"/>
          <p:cNvSpPr/>
          <p:nvPr/>
        </p:nvSpPr>
        <p:spPr>
          <a:xfrm>
            <a:off x="3276600" y="4800600"/>
            <a:ext cx="381000" cy="0"/>
          </a:xfrm>
          <a:prstGeom prst="line">
            <a:avLst/>
          </a:prstGeom>
          <a:ln w="9525" cap="flat" cmpd="sng">
            <a:solidFill>
              <a:schemeClr val="tx1"/>
            </a:solidFill>
            <a:prstDash val="solid"/>
            <a:headEnd type="none" w="med" len="med"/>
            <a:tailEnd type="triangle" w="med" len="med"/>
          </a:ln>
        </p:spPr>
      </p:sp>
      <p:sp>
        <p:nvSpPr>
          <p:cNvPr id="4105" name="直接连接符 4104"/>
          <p:cNvSpPr/>
          <p:nvPr/>
        </p:nvSpPr>
        <p:spPr>
          <a:xfrm>
            <a:off x="3352800" y="4572000"/>
            <a:ext cx="152400" cy="381000"/>
          </a:xfrm>
          <a:prstGeom prst="line">
            <a:avLst/>
          </a:prstGeom>
          <a:ln w="9525" cap="flat" cmpd="sng">
            <a:solidFill>
              <a:schemeClr val="tx1"/>
            </a:solidFill>
            <a:prstDash val="solid"/>
            <a:headEnd type="none" w="med" len="med"/>
            <a:tailEnd type="none" w="med" len="med"/>
          </a:ln>
        </p:spPr>
      </p:sp>
      <p:sp>
        <p:nvSpPr>
          <p:cNvPr id="4107" name="直接连接符 4106"/>
          <p:cNvSpPr/>
          <p:nvPr/>
        </p:nvSpPr>
        <p:spPr>
          <a:xfrm>
            <a:off x="5562600" y="4800600"/>
            <a:ext cx="3810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8" name="表格 5157"/>
          <p:cNvGraphicFramePr/>
          <p:nvPr/>
        </p:nvGraphicFramePr>
        <p:xfrm>
          <a:off x="1524000" y="990600"/>
          <a:ext cx="6096000" cy="2514600"/>
        </p:xfrm>
        <a:graphic>
          <a:graphicData uri="http://schemas.openxmlformats.org/drawingml/2006/table">
            <a:tbl>
              <a:tblPr/>
              <a:tblGrid>
                <a:gridCol w="2032000"/>
                <a:gridCol w="2032000"/>
                <a:gridCol w="2032000"/>
              </a:tblGrid>
              <a:tr h="508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CNO</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CTITLE</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INAME</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C1</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王平</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C2</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DB</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C3</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AI</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杨杨</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C4</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CL</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6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C5</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OS</a:t>
                      </a:r>
                      <a:endParaRPr lang="zh-CN" alt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李红</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5204" name="表格 5203"/>
          <p:cNvGraphicFramePr/>
          <p:nvPr/>
        </p:nvGraphicFramePr>
        <p:xfrm>
          <a:off x="0" y="3886200"/>
          <a:ext cx="4038600" cy="2209800"/>
        </p:xfrm>
        <a:graphic>
          <a:graphicData uri="http://schemas.openxmlformats.org/drawingml/2006/table">
            <a:tbl>
              <a:tblPr/>
              <a:tblGrid>
                <a:gridCol w="958850"/>
                <a:gridCol w="3079750"/>
              </a:tblGrid>
              <a:tr h="63976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INAME</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ILOCA</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王平</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D1</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1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dirty="0"/>
                        <a:t>高升</a:t>
                      </a:r>
                      <a:endParaRPr lang="zh-CN" alt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D2</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杨杨</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D3</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1800" b="1"/>
                        <a:t>李红</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b="1"/>
                        <a:t>D3</a:t>
                      </a:r>
                      <a:endParaRPr lang="zh-CN" alt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159385" y="6252845"/>
            <a:ext cx="8140065" cy="460375"/>
          </a:xfrm>
          <a:prstGeom prst="rect">
            <a:avLst/>
          </a:prstGeom>
          <a:noFill/>
        </p:spPr>
        <p:txBody>
          <a:bodyPr wrap="square" rtlCol="0">
            <a:spAutoFit/>
          </a:bodyPr>
          <a:lstStyle/>
          <a:p>
            <a:r>
              <a:rPr lang="zh-CN" altLang="zh-CN"/>
              <a:t>分解后均为</a:t>
            </a:r>
            <a:r>
              <a:rPr lang="en-US" altLang="zh-CN"/>
              <a:t>3NF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548680"/>
            <a:ext cx="6390456" cy="6334042"/>
          </a:xfrm>
          <a:prstGeom prst="rect">
            <a:avLst/>
          </a:prstGeom>
        </p:spPr>
        <p:txBody>
          <a:bodyPr wrap="square">
            <a:spAutoFit/>
          </a:bodyPr>
          <a:lstStyle/>
          <a:p>
            <a:pPr>
              <a:lnSpc>
                <a:spcPct val="80000"/>
              </a:lnSpc>
            </a:pPr>
            <a:r>
              <a:rPr lang="zh-CN" altLang="en-US" b="1" dirty="0" smtClean="0"/>
              <a:t>如此题要求：将</a:t>
            </a:r>
            <a:r>
              <a:rPr lang="en-US" altLang="zh-CN" b="1" dirty="0" smtClean="0"/>
              <a:t>R</a:t>
            </a:r>
            <a:r>
              <a:rPr lang="zh-CN" altLang="en-US" b="1" dirty="0" smtClean="0"/>
              <a:t>分解为</a:t>
            </a:r>
            <a:r>
              <a:rPr lang="en-US" altLang="zh-CN" b="1" dirty="0" smtClean="0"/>
              <a:t>3NF</a:t>
            </a:r>
            <a:r>
              <a:rPr lang="zh-CN" altLang="en-US" b="1" dirty="0" smtClean="0"/>
              <a:t>，使它具有无损联接性和依赖保持</a:t>
            </a:r>
            <a:r>
              <a:rPr lang="zh-CN" altLang="en-US" b="1" dirty="0" smtClean="0"/>
              <a:t>性</a:t>
            </a:r>
            <a:endParaRPr lang="en-US" altLang="zh-CN" b="1" dirty="0" smtClean="0"/>
          </a:p>
          <a:p>
            <a:pPr>
              <a:lnSpc>
                <a:spcPct val="80000"/>
              </a:lnSpc>
            </a:pPr>
            <a:r>
              <a:rPr lang="zh-CN" altLang="en-US" b="1" dirty="0" smtClean="0"/>
              <a:t>解</a:t>
            </a:r>
            <a:r>
              <a:rPr lang="zh-CN" altLang="en-US" b="1" dirty="0" smtClean="0"/>
              <a:t>法如下</a:t>
            </a:r>
            <a:endParaRPr lang="zh-CN" altLang="en-US" b="1" dirty="0" smtClean="0"/>
          </a:p>
          <a:p>
            <a:pPr>
              <a:lnSpc>
                <a:spcPct val="80000"/>
              </a:lnSpc>
            </a:pPr>
            <a:r>
              <a:rPr lang="en-US" altLang="zh-CN" b="1" dirty="0" smtClean="0">
                <a:sym typeface="Wingdings" pitchFamily="2" charset="2"/>
              </a:rPr>
              <a:t>1.</a:t>
            </a:r>
            <a:r>
              <a:rPr lang="zh-CN" altLang="en-US" b="1" dirty="0" smtClean="0">
                <a:sym typeface="Wingdings" pitchFamily="2" charset="2"/>
              </a:rPr>
              <a:t>写出基本函数依赖：</a:t>
            </a:r>
            <a:endParaRPr lang="en-US" altLang="zh-CN" b="1" dirty="0" smtClean="0">
              <a:sym typeface="Wingdings" pitchFamily="2" charset="2"/>
            </a:endParaRPr>
          </a:p>
          <a:p>
            <a:pPr>
              <a:lnSpc>
                <a:spcPct val="80000"/>
              </a:lnSpc>
            </a:pPr>
            <a:r>
              <a:rPr lang="zh-CN" altLang="en-US" b="1" dirty="0" smtClean="0">
                <a:sym typeface="Wingdings" pitchFamily="2" charset="2"/>
              </a:rPr>
              <a:t>（</a:t>
            </a:r>
            <a:r>
              <a:rPr lang="en-US" altLang="zh-CN" b="1" dirty="0" smtClean="0">
                <a:sym typeface="Wingdings" pitchFamily="2" charset="2"/>
              </a:rPr>
              <a:t>SNO</a:t>
            </a:r>
            <a:r>
              <a:rPr lang="zh-CN" altLang="en-US" b="1" dirty="0" smtClean="0">
                <a:sym typeface="Wingdings" pitchFamily="2" charset="2"/>
              </a:rPr>
              <a:t>，</a:t>
            </a:r>
            <a:r>
              <a:rPr lang="en-US" altLang="zh-CN" b="1" dirty="0" smtClean="0">
                <a:sym typeface="Wingdings" pitchFamily="2" charset="2"/>
              </a:rPr>
              <a:t>CNO</a:t>
            </a:r>
            <a:r>
              <a:rPr lang="zh-CN" altLang="en-US" b="1" dirty="0" smtClean="0">
                <a:sym typeface="Wingdings" pitchFamily="2" charset="2"/>
              </a:rPr>
              <a:t>）</a:t>
            </a:r>
            <a:r>
              <a:rPr lang="zh-CN" altLang="zh-CN" b="1" dirty="0" smtClean="0">
                <a:sym typeface="Wingdings" pitchFamily="2" charset="2"/>
              </a:rPr>
              <a:t>→</a:t>
            </a:r>
            <a:r>
              <a:rPr lang="zh-CN" altLang="en-US" b="1" dirty="0" smtClean="0">
                <a:sym typeface="Wingdings" pitchFamily="2" charset="2"/>
              </a:rPr>
              <a:t>   </a:t>
            </a:r>
            <a:r>
              <a:rPr lang="en-US" altLang="zh-CN" b="1" dirty="0" smtClean="0">
                <a:sym typeface="Wingdings" pitchFamily="2" charset="2"/>
              </a:rPr>
              <a:t>GRADE</a:t>
            </a:r>
            <a:r>
              <a:rPr lang="zh-CN" altLang="en-US" b="1" dirty="0" smtClean="0">
                <a:sym typeface="Wingdings" pitchFamily="2" charset="2"/>
              </a:rPr>
              <a:t>，                                                         </a:t>
            </a:r>
            <a:r>
              <a:rPr lang="en-US" altLang="zh-CN" b="1" dirty="0" smtClean="0">
                <a:sym typeface="Wingdings" pitchFamily="2" charset="2"/>
              </a:rPr>
              <a:t>CNO→ CTITLE</a:t>
            </a:r>
            <a:r>
              <a:rPr lang="zh-CN" altLang="en-US" b="1" dirty="0" smtClean="0">
                <a:sym typeface="Wingdings" pitchFamily="2" charset="2"/>
              </a:rPr>
              <a:t>，</a:t>
            </a:r>
          </a:p>
          <a:p>
            <a:pPr>
              <a:lnSpc>
                <a:spcPct val="80000"/>
              </a:lnSpc>
            </a:pPr>
            <a:r>
              <a:rPr lang="en-US" altLang="zh-CN" b="1" dirty="0" smtClean="0">
                <a:sym typeface="Wingdings" pitchFamily="2" charset="2"/>
              </a:rPr>
              <a:t>CNO → INAME</a:t>
            </a:r>
            <a:r>
              <a:rPr lang="zh-CN" altLang="en-US" b="1" dirty="0" smtClean="0">
                <a:sym typeface="Wingdings" pitchFamily="2" charset="2"/>
              </a:rPr>
              <a:t>，</a:t>
            </a:r>
          </a:p>
          <a:p>
            <a:pPr>
              <a:lnSpc>
                <a:spcPct val="80000"/>
              </a:lnSpc>
            </a:pPr>
            <a:r>
              <a:rPr lang="zh-CN" altLang="en-US" b="1" dirty="0" smtClean="0">
                <a:solidFill>
                  <a:srgbClr val="FF3300"/>
                </a:solidFill>
                <a:sym typeface="Wingdings" pitchFamily="2" charset="2"/>
              </a:rPr>
              <a:t> </a:t>
            </a:r>
            <a:r>
              <a:rPr lang="en-US" altLang="zh-CN" b="1" dirty="0" smtClean="0">
                <a:solidFill>
                  <a:srgbClr val="FF3300"/>
                </a:solidFill>
                <a:sym typeface="Wingdings" pitchFamily="2" charset="2"/>
              </a:rPr>
              <a:t>CNO </a:t>
            </a:r>
            <a:r>
              <a:rPr lang="en-US" altLang="zh-CN" b="1" dirty="0" smtClean="0">
                <a:sym typeface="Wingdings" pitchFamily="2" charset="2"/>
              </a:rPr>
              <a:t>→</a:t>
            </a:r>
            <a:r>
              <a:rPr lang="en-US" altLang="zh-CN" b="1" dirty="0" smtClean="0">
                <a:solidFill>
                  <a:srgbClr val="FF3300"/>
                </a:solidFill>
                <a:sym typeface="Wingdings" pitchFamily="2" charset="2"/>
              </a:rPr>
              <a:t> ILOCA </a:t>
            </a:r>
            <a:r>
              <a:rPr lang="en-US" altLang="zh-CN" b="1" dirty="0" smtClean="0">
                <a:sym typeface="Wingdings" pitchFamily="2" charset="2"/>
              </a:rPr>
              <a:t>      </a:t>
            </a:r>
          </a:p>
          <a:p>
            <a:pPr>
              <a:lnSpc>
                <a:spcPct val="80000"/>
              </a:lnSpc>
            </a:pPr>
            <a:r>
              <a:rPr lang="en-US" altLang="zh-CN" b="1" dirty="0" smtClean="0">
                <a:sym typeface="Wingdings" pitchFamily="2" charset="2"/>
              </a:rPr>
              <a:t>INAME</a:t>
            </a:r>
            <a:r>
              <a:rPr lang="en-US" altLang="en-US" b="1" dirty="0" smtClean="0">
                <a:sym typeface="Wingdings" pitchFamily="2" charset="2"/>
              </a:rPr>
              <a:t>→</a:t>
            </a:r>
            <a:r>
              <a:rPr lang="en-US" altLang="zh-CN" b="1" dirty="0" smtClean="0">
                <a:sym typeface="Wingdings" pitchFamily="2" charset="2"/>
              </a:rPr>
              <a:t>ILOCA</a:t>
            </a:r>
          </a:p>
          <a:p>
            <a:pPr>
              <a:lnSpc>
                <a:spcPct val="80000"/>
              </a:lnSpc>
            </a:pPr>
            <a:r>
              <a:rPr lang="zh-CN" altLang="en-US" b="1" dirty="0" smtClean="0"/>
              <a:t>求</a:t>
            </a:r>
            <a:r>
              <a:rPr lang="zh-CN" altLang="en-US" b="1" dirty="0" smtClean="0"/>
              <a:t>出最小依赖集</a:t>
            </a:r>
            <a:r>
              <a:rPr lang="zh-CN" altLang="en-US" b="1" dirty="0" smtClean="0"/>
              <a:t>为</a:t>
            </a:r>
            <a:endParaRPr lang="en-US" altLang="zh-CN" b="1" dirty="0" smtClean="0"/>
          </a:p>
          <a:p>
            <a:pPr>
              <a:lnSpc>
                <a:spcPct val="80000"/>
              </a:lnSpc>
            </a:pPr>
            <a:r>
              <a:rPr lang="en-US" altLang="zh-CN" b="1" dirty="0" smtClean="0">
                <a:sym typeface="Wingdings" pitchFamily="2" charset="2"/>
              </a:rPr>
              <a:t>Fm={</a:t>
            </a:r>
            <a:r>
              <a:rPr lang="zh-CN" altLang="en-US" b="1" dirty="0" smtClean="0">
                <a:sym typeface="Wingdings" pitchFamily="2" charset="2"/>
              </a:rPr>
              <a:t>（</a:t>
            </a:r>
            <a:r>
              <a:rPr lang="en-US" altLang="zh-CN" b="1" dirty="0" smtClean="0">
                <a:sym typeface="Wingdings" pitchFamily="2" charset="2"/>
              </a:rPr>
              <a:t>SNO</a:t>
            </a:r>
            <a:r>
              <a:rPr lang="zh-CN" altLang="en-US" b="1" dirty="0" smtClean="0">
                <a:sym typeface="Wingdings" pitchFamily="2" charset="2"/>
              </a:rPr>
              <a:t>，</a:t>
            </a:r>
            <a:r>
              <a:rPr lang="en-US" altLang="zh-CN" b="1" dirty="0" smtClean="0">
                <a:sym typeface="Wingdings" pitchFamily="2" charset="2"/>
              </a:rPr>
              <a:t>CNO</a:t>
            </a:r>
            <a:r>
              <a:rPr lang="zh-CN" altLang="en-US" b="1" dirty="0" smtClean="0">
                <a:sym typeface="Wingdings" pitchFamily="2" charset="2"/>
              </a:rPr>
              <a:t>） </a:t>
            </a:r>
            <a:r>
              <a:rPr lang="en-US" altLang="en-US" b="1" dirty="0" smtClean="0">
                <a:sym typeface="Wingdings" pitchFamily="2" charset="2"/>
              </a:rPr>
              <a:t>→</a:t>
            </a:r>
            <a:r>
              <a:rPr lang="zh-CN" altLang="en-US" b="1" dirty="0" smtClean="0">
                <a:sym typeface="Wingdings" pitchFamily="2" charset="2"/>
              </a:rPr>
              <a:t> </a:t>
            </a:r>
            <a:r>
              <a:rPr lang="en-US" altLang="zh-CN" b="1" dirty="0" smtClean="0">
                <a:sym typeface="Wingdings" pitchFamily="2" charset="2"/>
              </a:rPr>
              <a:t>GRADE</a:t>
            </a:r>
            <a:r>
              <a:rPr lang="zh-CN" altLang="en-US" b="1" dirty="0" smtClean="0">
                <a:sym typeface="Wingdings" pitchFamily="2" charset="2"/>
              </a:rPr>
              <a:t>，                                                         </a:t>
            </a:r>
            <a:r>
              <a:rPr lang="en-US" altLang="zh-CN" b="1" dirty="0" smtClean="0">
                <a:sym typeface="Wingdings" pitchFamily="2" charset="2"/>
              </a:rPr>
              <a:t>CNO </a:t>
            </a:r>
            <a:r>
              <a:rPr lang="en-US" altLang="en-US" b="1" dirty="0" smtClean="0">
                <a:sym typeface="Wingdings" pitchFamily="2" charset="2"/>
              </a:rPr>
              <a:t>→</a:t>
            </a:r>
            <a:r>
              <a:rPr lang="en-US" altLang="zh-CN" b="1" dirty="0" smtClean="0">
                <a:sym typeface="Wingdings" pitchFamily="2" charset="2"/>
              </a:rPr>
              <a:t> CTITLE</a:t>
            </a:r>
            <a:r>
              <a:rPr lang="zh-CN" altLang="en-US" b="1" dirty="0" smtClean="0">
                <a:sym typeface="Wingdings" pitchFamily="2" charset="2"/>
              </a:rPr>
              <a:t>，</a:t>
            </a:r>
            <a:r>
              <a:rPr lang="en-US" altLang="zh-CN" b="1" dirty="0" smtClean="0">
                <a:sym typeface="Wingdings" pitchFamily="2" charset="2"/>
              </a:rPr>
              <a:t>INAME</a:t>
            </a:r>
            <a:endParaRPr lang="en-US" altLang="zh-CN" b="1" dirty="0" smtClean="0">
              <a:sym typeface="Wingdings" pitchFamily="2" charset="2"/>
            </a:endParaRPr>
          </a:p>
          <a:p>
            <a:pPr>
              <a:lnSpc>
                <a:spcPct val="80000"/>
              </a:lnSpc>
            </a:pPr>
            <a:r>
              <a:rPr lang="en-US" altLang="zh-CN" b="1" dirty="0" smtClean="0">
                <a:sym typeface="Wingdings" pitchFamily="2" charset="2"/>
              </a:rPr>
              <a:t>INAME </a:t>
            </a:r>
            <a:r>
              <a:rPr lang="en-US" altLang="en-US" b="1" dirty="0" smtClean="0">
                <a:sym typeface="Wingdings" pitchFamily="2" charset="2"/>
              </a:rPr>
              <a:t>→</a:t>
            </a:r>
            <a:r>
              <a:rPr lang="en-US" altLang="zh-CN" b="1" dirty="0" smtClean="0">
                <a:sym typeface="Wingdings" pitchFamily="2" charset="2"/>
              </a:rPr>
              <a:t> </a:t>
            </a:r>
            <a:r>
              <a:rPr lang="en-US" altLang="zh-CN" b="1" dirty="0" smtClean="0">
                <a:sym typeface="Wingdings" pitchFamily="2" charset="2"/>
              </a:rPr>
              <a:t>ILOCA} </a:t>
            </a:r>
          </a:p>
          <a:p>
            <a:pPr>
              <a:lnSpc>
                <a:spcPct val="80000"/>
              </a:lnSpc>
            </a:pPr>
            <a:endParaRPr lang="en-US" altLang="zh-CN" b="1" dirty="0" smtClean="0">
              <a:solidFill>
                <a:srgbClr val="FF3300"/>
              </a:solidFill>
              <a:sym typeface="Wingdings" pitchFamily="2" charset="2"/>
            </a:endParaRPr>
          </a:p>
          <a:p>
            <a:pPr>
              <a:lnSpc>
                <a:spcPct val="80000"/>
              </a:lnSpc>
            </a:pPr>
            <a:r>
              <a:rPr lang="zh-CN" altLang="en-US" b="1" dirty="0" smtClean="0">
                <a:solidFill>
                  <a:srgbClr val="FF3300"/>
                </a:solidFill>
                <a:sym typeface="Wingdings" pitchFamily="2" charset="2"/>
              </a:rPr>
              <a:t>候选码</a:t>
            </a:r>
            <a:r>
              <a:rPr lang="en-US" altLang="zh-CN" b="1" dirty="0" smtClean="0">
                <a:solidFill>
                  <a:srgbClr val="FF3300"/>
                </a:solidFill>
                <a:sym typeface="Wingdings" pitchFamily="2" charset="2"/>
              </a:rPr>
              <a:t>(SNO,CNO)</a:t>
            </a:r>
            <a:endParaRPr lang="en-US" altLang="zh-CN" b="1" dirty="0" smtClean="0">
              <a:solidFill>
                <a:srgbClr val="FF3300"/>
              </a:solidFill>
              <a:sym typeface="Wingdings" pitchFamily="2" charset="2"/>
            </a:endParaRPr>
          </a:p>
          <a:p>
            <a:pPr>
              <a:spcBef>
                <a:spcPct val="50000"/>
              </a:spcBef>
            </a:pPr>
            <a:r>
              <a:rPr lang="zh-CN" altLang="en-US" b="1" dirty="0" smtClean="0"/>
              <a:t>所以</a:t>
            </a:r>
            <a:r>
              <a:rPr lang="en-US" altLang="zh-CN" b="1" dirty="0" smtClean="0"/>
              <a:t>3NF,</a:t>
            </a:r>
            <a:r>
              <a:rPr lang="zh-CN" altLang="en-US" b="1" dirty="0" smtClean="0"/>
              <a:t>既具有无损联接</a:t>
            </a:r>
            <a:r>
              <a:rPr lang="zh-CN" altLang="en-US" b="1" dirty="0" smtClean="0"/>
              <a:t>性和</a:t>
            </a:r>
            <a:r>
              <a:rPr lang="zh-CN" altLang="en-US" b="1" dirty="0" smtClean="0"/>
              <a:t>依赖保持性的分解为</a:t>
            </a:r>
            <a:r>
              <a:rPr lang="en-US" altLang="zh-CN" b="1" dirty="0" smtClean="0"/>
              <a:t>:</a:t>
            </a:r>
          </a:p>
          <a:p>
            <a:pPr>
              <a:lnSpc>
                <a:spcPct val="80000"/>
              </a:lnSpc>
            </a:pPr>
            <a:r>
              <a:rPr lang="zh-CN" altLang="en-US" b="1" dirty="0" smtClean="0"/>
              <a:t>（</a:t>
            </a:r>
            <a:r>
              <a:rPr lang="en-US" altLang="zh-CN" b="1" dirty="0" smtClean="0"/>
              <a:t>SNO,CNO,GRADE)</a:t>
            </a:r>
          </a:p>
          <a:p>
            <a:pPr>
              <a:lnSpc>
                <a:spcPct val="80000"/>
              </a:lnSpc>
            </a:pPr>
            <a:r>
              <a:rPr lang="en-US" altLang="zh-CN" b="1" dirty="0" smtClean="0"/>
              <a:t>(</a:t>
            </a:r>
            <a:r>
              <a:rPr lang="en-US" altLang="zh-CN" b="1" dirty="0" smtClean="0"/>
              <a:t>CNO,CTITLE,INAME)</a:t>
            </a:r>
            <a:endParaRPr lang="en-US" altLang="zh-CN" b="1" dirty="0" smtClean="0"/>
          </a:p>
          <a:p>
            <a:pPr>
              <a:lnSpc>
                <a:spcPct val="80000"/>
              </a:lnSpc>
            </a:pPr>
            <a:r>
              <a:rPr lang="en-US" altLang="zh-CN" b="1" dirty="0" smtClean="0"/>
              <a:t>(INAME,ILOCA)</a:t>
            </a:r>
            <a:endParaRPr lang="en-US" altLang="zh-CN" b="1" dirty="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848</Words>
  <Application>Microsoft Office PowerPoint</Application>
  <PresentationFormat>全屏显示(4:3)</PresentationFormat>
  <Paragraphs>150</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默认设计模板</vt:lpstr>
      <vt:lpstr>幻灯片 1</vt:lpstr>
      <vt:lpstr>幻灯片 2</vt:lpstr>
      <vt:lpstr>幻灯片 3</vt:lpstr>
      <vt:lpstr>幻灯片 4</vt:lpstr>
      <vt:lpstr>幻灯片 5</vt:lpstr>
    </vt:vector>
  </TitlesOfParts>
  <Company>wn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nn</dc:creator>
  <cp:lastModifiedBy>Administrator</cp:lastModifiedBy>
  <cp:revision>10</cp:revision>
  <dcterms:created xsi:type="dcterms:W3CDTF">2003-06-09T01:52:36Z</dcterms:created>
  <dcterms:modified xsi:type="dcterms:W3CDTF">2018-12-27T03:58:30Z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