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2019/01/02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SQL语句有些地方再强调一下：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常用数据类型   CHAR（字符型）  INT(整型） DATE(日期型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型不写长度</a:t>
            </a:r>
            <a:endParaRPr lang="zh-CN" altLang="en-US" dirty="0"/>
          </a:p>
          <a:p>
            <a:r>
              <a:rPr lang="zh-CN" altLang="en-US" dirty="0"/>
              <a:t>ORACLE中数字类型</a:t>
            </a:r>
          </a:p>
          <a:p>
            <a:r>
              <a:rPr lang="zh-CN" altLang="en-US" dirty="0"/>
              <a:t>NUMBER(6，2), number(6,2)  // 表示数字类型  总长为6,其中小数点后为2 例子：125.50</a:t>
            </a:r>
          </a:p>
          <a:p>
            <a:r>
              <a:rPr lang="en-US" altLang="zh-CN" dirty="0"/>
              <a:t>  number(2)表示只存在整数位2位  </a:t>
            </a:r>
          </a:p>
          <a:p>
            <a:r>
              <a:rPr lang="zh-CN" altLang="en-US" dirty="0"/>
              <a:t>SQL SERVER中的数字类型</a:t>
            </a:r>
          </a:p>
          <a:p>
            <a:r>
              <a:rPr lang="zh-CN" altLang="en-US" dirty="0"/>
              <a:t>DECIMAL(6,2)  decimal(6,2)</a:t>
            </a:r>
          </a:p>
          <a:p>
            <a:r>
              <a:rPr lang="zh-CN" altLang="en-US" dirty="0"/>
              <a:t>NUMERIC(6,2)  numeric(6,2)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211" y="146649"/>
            <a:ext cx="10515600" cy="6165886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将计算机科学系全体学生的成绩置零。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UPDATE SC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SET  Grade=0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WHERE  'CS'=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      (SELETE Sdept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       FROM  Student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       WHERE  Student.Sno = SC.Sno)；</a:t>
            </a:r>
          </a:p>
          <a:p>
            <a:endParaRPr lang="zh-CN" altLang="en-US" sz="4800" dirty="0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或  UPDATE SC SET Grade=0 WHERE SNO IN (SELETE SNO    FROM  Student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       WHERE  Sdept ='CS’)</a:t>
            </a:r>
          </a:p>
          <a:p>
            <a:endParaRPr lang="zh-CN" altLang="en-US" sz="4800" dirty="0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删除计算机科学系所有学生的选课记录。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DELETE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FROM SC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WHERE  'CS'=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    (SELETE Sdept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     FROM Student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     WHERE Student.Sno=SC.Sno)；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或  DELETE FROM  SC WHERE SNO IN (SELETE SNO    FROM  Student</a:t>
            </a:r>
          </a:p>
          <a:p>
            <a:r>
              <a:rPr lang="zh-CN" altLang="en-US" sz="4800" dirty="0">
                <a:solidFill>
                  <a:schemeClr val="tx1"/>
                </a:solidFill>
                <a:uFillTx/>
                <a:sym typeface="+mn-ea"/>
              </a:rPr>
              <a:t>               WHERE  Sdept ='CS’)</a:t>
            </a:r>
          </a:p>
          <a:p>
            <a:endParaRPr lang="zh-CN" altLang="en-US" sz="4000" dirty="0">
              <a:solidFill>
                <a:schemeClr val="tx1"/>
              </a:solidFill>
              <a:uFillTx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z="9600" dirty="0">
                <a:solidFill>
                  <a:schemeClr val="tx1"/>
                </a:solidFill>
                <a:uFillTx/>
              </a:rPr>
              <a:t>注意：删除和修改不要做成多表连接删除或修改</a:t>
            </a:r>
            <a:endParaRPr lang="en-US" altLang="zh-CN" sz="960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授权</a:t>
            </a:r>
          </a:p>
          <a:p>
            <a:r>
              <a:rPr lang="zh-CN" altLang="en-US" dirty="0"/>
              <a:t>Grant  select on  sc to wang</a:t>
            </a:r>
          </a:p>
          <a:p>
            <a:r>
              <a:rPr lang="zh-CN" altLang="en-US" dirty="0"/>
              <a:t>Revoke select on sc from </a:t>
            </a:r>
            <a:r>
              <a:rPr lang="zh-CN" altLang="en-US" dirty="0" smtClean="0"/>
              <a:t>wang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授权机制和视图机制相结合</a:t>
            </a:r>
            <a:endParaRPr lang="en-US" altLang="zh-CN" dirty="0" smtClean="0"/>
          </a:p>
          <a:p>
            <a:pPr>
              <a:buNone/>
            </a:pPr>
            <a:r>
              <a:rPr lang="zh-CN" altLang="en-US" smtClean="0"/>
              <a:t>例子：见</a:t>
            </a:r>
            <a:r>
              <a:rPr lang="zh-CN" altLang="en-US" dirty="0" smtClean="0"/>
              <a:t>样卷</a:t>
            </a:r>
            <a:r>
              <a:rPr lang="en-US" altLang="zh-CN" dirty="0" smtClean="0"/>
              <a:t>1 </a:t>
            </a:r>
            <a:r>
              <a:rPr lang="zh-CN" altLang="en-US" dirty="0" smtClean="0"/>
              <a:t>答案 第四题第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小题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/>
          <a:srcRect l="26003" t="21222" r="42961" b="41801"/>
          <a:stretch>
            <a:fillRect/>
          </a:stretch>
        </p:blipFill>
        <p:spPr bwMode="auto">
          <a:xfrm>
            <a:off x="459869" y="3055099"/>
            <a:ext cx="5423552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64566" y="828136"/>
            <a:ext cx="72548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宋体" pitchFamily="2" charset="-122"/>
              </a:rPr>
              <a:t>1.</a:t>
            </a:r>
            <a:r>
              <a:rPr lang="zh-CN" altLang="en-US" sz="1200" dirty="0" smtClean="0">
                <a:latin typeface="宋体" pitchFamily="2" charset="-122"/>
              </a:rPr>
              <a:t>试述</a:t>
            </a:r>
            <a:r>
              <a:rPr lang="en-US" altLang="zh-CN" sz="1200" dirty="0" smtClean="0">
                <a:latin typeface="宋体" pitchFamily="2" charset="-122"/>
              </a:rPr>
              <a:t>SQL</a:t>
            </a:r>
            <a:r>
              <a:rPr lang="zh-CN" altLang="en-US" sz="1200" dirty="0" smtClean="0">
                <a:latin typeface="宋体" pitchFamily="2" charset="-122"/>
              </a:rPr>
              <a:t>的特点。</a:t>
            </a:r>
          </a:p>
          <a:p>
            <a:r>
              <a:rPr lang="zh-CN" altLang="en-US" sz="1200" dirty="0" smtClean="0">
                <a:latin typeface="宋体" pitchFamily="2" charset="-122"/>
              </a:rPr>
              <a:t>答</a:t>
            </a:r>
            <a:r>
              <a:rPr lang="en-US" altLang="zh-CN" sz="1200" dirty="0" smtClean="0">
                <a:latin typeface="宋体" pitchFamily="2" charset="-122"/>
              </a:rPr>
              <a:t>:</a:t>
            </a:r>
          </a:p>
          <a:p>
            <a:r>
              <a:rPr lang="en-US" altLang="zh-CN" sz="1200" dirty="0" smtClean="0">
                <a:latin typeface="宋体" pitchFamily="2" charset="-122"/>
              </a:rPr>
              <a:t>1</a:t>
            </a:r>
            <a:r>
              <a:rPr lang="zh-CN" altLang="en-US" sz="1200" dirty="0" smtClean="0">
                <a:latin typeface="宋体" pitchFamily="2" charset="-122"/>
              </a:rPr>
              <a:t>综合统一。 </a:t>
            </a:r>
            <a:r>
              <a:rPr lang="en-US" altLang="zh-CN" sz="1200" dirty="0" smtClean="0">
                <a:latin typeface="宋体" pitchFamily="2" charset="-122"/>
              </a:rPr>
              <a:t>SQL</a:t>
            </a:r>
            <a:r>
              <a:rPr lang="zh-CN" altLang="en-US" sz="1200" dirty="0" smtClean="0">
                <a:latin typeface="宋体" pitchFamily="2" charset="-122"/>
              </a:rPr>
              <a:t>语言集数据定义语言</a:t>
            </a:r>
            <a:r>
              <a:rPr lang="en-US" altLang="zh-CN" sz="1200" dirty="0" smtClean="0">
                <a:latin typeface="宋体" pitchFamily="2" charset="-122"/>
              </a:rPr>
              <a:t>(DDL)</a:t>
            </a:r>
            <a:r>
              <a:rPr lang="zh-CN" altLang="en-US" sz="1200" dirty="0" smtClean="0">
                <a:latin typeface="宋体" pitchFamily="2" charset="-122"/>
              </a:rPr>
              <a:t>、数据操纵语言</a:t>
            </a:r>
            <a:r>
              <a:rPr lang="en-US" altLang="zh-CN" sz="1200" dirty="0" smtClean="0">
                <a:latin typeface="宋体" pitchFamily="2" charset="-122"/>
              </a:rPr>
              <a:t>(DML)</a:t>
            </a:r>
            <a:r>
              <a:rPr lang="zh-CN" altLang="en-US" sz="1200" dirty="0" smtClean="0">
                <a:latin typeface="宋体" pitchFamily="2" charset="-122"/>
              </a:rPr>
              <a:t>和数据控制语言</a:t>
            </a:r>
          </a:p>
          <a:p>
            <a:r>
              <a:rPr lang="en-US" altLang="zh-CN" sz="1200" dirty="0" smtClean="0">
                <a:latin typeface="宋体" pitchFamily="2" charset="-122"/>
              </a:rPr>
              <a:t>(DCL)</a:t>
            </a:r>
            <a:r>
              <a:rPr lang="zh-CN" altLang="en-US" sz="1200" dirty="0" smtClean="0">
                <a:latin typeface="宋体" pitchFamily="2" charset="-122"/>
              </a:rPr>
              <a:t>的功能于一体。</a:t>
            </a:r>
          </a:p>
          <a:p>
            <a:r>
              <a:rPr lang="zh-CN" altLang="en-US" sz="1200" dirty="0" smtClean="0">
                <a:latin typeface="宋体" pitchFamily="2" charset="-122"/>
              </a:rPr>
              <a:t>高度非过程化。 用</a:t>
            </a:r>
            <a:r>
              <a:rPr lang="en-US" altLang="zh-CN" sz="1200" dirty="0" smtClean="0">
                <a:latin typeface="宋体" pitchFamily="2" charset="-122"/>
              </a:rPr>
              <a:t>SQL </a:t>
            </a:r>
            <a:r>
              <a:rPr lang="zh-CN" altLang="en-US" sz="1200" dirty="0" smtClean="0">
                <a:latin typeface="宋体" pitchFamily="2" charset="-122"/>
              </a:rPr>
              <a:t>语言进行数据操作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只要提出“做什么而无须指明“，因此无须了解存取路径</a:t>
            </a:r>
            <a:r>
              <a:rPr lang="en-US" altLang="zh-CN" sz="1200" dirty="0" smtClean="0">
                <a:latin typeface="宋体" pitchFamily="2" charset="-122"/>
              </a:rPr>
              <a:t>, </a:t>
            </a:r>
            <a:r>
              <a:rPr lang="zh-CN" altLang="en-US" sz="1200" dirty="0" smtClean="0">
                <a:latin typeface="宋体" pitchFamily="2" charset="-122"/>
              </a:rPr>
              <a:t>存取路径的选择以及</a:t>
            </a:r>
            <a:r>
              <a:rPr lang="en-US" altLang="zh-CN" sz="1200" dirty="0" smtClean="0">
                <a:latin typeface="宋体" pitchFamily="2" charset="-122"/>
              </a:rPr>
              <a:t>SQL</a:t>
            </a:r>
            <a:r>
              <a:rPr lang="zh-CN" altLang="en-US" sz="1200" dirty="0" smtClean="0">
                <a:latin typeface="宋体" pitchFamily="2" charset="-122"/>
              </a:rPr>
              <a:t>语句的操作过程田系统自动完成</a:t>
            </a:r>
          </a:p>
          <a:p>
            <a:r>
              <a:rPr lang="en-US" altLang="zh-CN" sz="1200" dirty="0" smtClean="0">
                <a:latin typeface="宋体" pitchFamily="2" charset="-122"/>
              </a:rPr>
              <a:t>3 </a:t>
            </a:r>
            <a:r>
              <a:rPr lang="zh-CN" altLang="en-US" sz="1200" dirty="0" smtClean="0">
                <a:latin typeface="宋体" pitchFamily="2" charset="-122"/>
              </a:rPr>
              <a:t>面向集合的操作方式。 </a:t>
            </a:r>
            <a:r>
              <a:rPr lang="en-US" altLang="zh-CN" sz="1200" dirty="0" smtClean="0">
                <a:latin typeface="宋体" pitchFamily="2" charset="-122"/>
              </a:rPr>
              <a:t>SOL</a:t>
            </a:r>
            <a:r>
              <a:rPr lang="zh-CN" altLang="en-US" sz="1200" dirty="0" smtClean="0">
                <a:latin typeface="宋体" pitchFamily="2" charset="-122"/>
              </a:rPr>
              <a:t>语言采用集合操作方式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不仅操作对象、查找结果可以是元组的集合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而且一次插人删除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更新操作的对象也可以是元组的集合</a:t>
            </a:r>
            <a:r>
              <a:rPr lang="en-US" altLang="zh-CN" sz="1200" dirty="0" smtClean="0">
                <a:latin typeface="宋体" pitchFamily="2" charset="-122"/>
              </a:rPr>
              <a:t>o</a:t>
            </a:r>
          </a:p>
          <a:p>
            <a:r>
              <a:rPr lang="zh-CN" altLang="en-US" sz="1200" dirty="0" smtClean="0">
                <a:latin typeface="宋体" pitchFamily="2" charset="-122"/>
              </a:rPr>
              <a:t>以同一种语法结构提供两种使用方式</a:t>
            </a:r>
            <a:r>
              <a:rPr lang="en-US" altLang="zh-CN" sz="1200" dirty="0" smtClean="0">
                <a:latin typeface="宋体" pitchFamily="2" charset="-122"/>
              </a:rPr>
              <a:t>o</a:t>
            </a:r>
          </a:p>
          <a:p>
            <a:r>
              <a:rPr lang="en-US" altLang="zh-CN" sz="1200" dirty="0" smtClean="0">
                <a:latin typeface="宋体" pitchFamily="2" charset="-122"/>
              </a:rPr>
              <a:t>SQL</a:t>
            </a:r>
            <a:r>
              <a:rPr lang="zh-CN" altLang="en-US" sz="1200" dirty="0" smtClean="0">
                <a:latin typeface="宋体" pitchFamily="2" charset="-122"/>
              </a:rPr>
              <a:t>语言既是独立的语言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又是嵌人式语言</a:t>
            </a:r>
          </a:p>
          <a:p>
            <a:r>
              <a:rPr lang="zh-CN" altLang="en-US" sz="1200" dirty="0" smtClean="0">
                <a:latin typeface="宋体" pitchFamily="2" charset="-122"/>
              </a:rPr>
              <a:t>作为独立的</a:t>
            </a:r>
            <a:r>
              <a:rPr lang="en-US" altLang="zh-CN" sz="1200" dirty="0" smtClean="0">
                <a:latin typeface="宋体" pitchFamily="2" charset="-122"/>
              </a:rPr>
              <a:t>(</a:t>
            </a:r>
            <a:r>
              <a:rPr lang="zh-CN" altLang="en-US" sz="1200" dirty="0" smtClean="0">
                <a:latin typeface="宋体" pitchFamily="2" charset="-122"/>
              </a:rPr>
              <a:t>自含式</a:t>
            </a:r>
            <a:r>
              <a:rPr lang="en-US" altLang="zh-CN" sz="1200" dirty="0" smtClean="0">
                <a:latin typeface="宋体" pitchFamily="2" charset="-122"/>
              </a:rPr>
              <a:t>)</a:t>
            </a:r>
            <a:r>
              <a:rPr lang="zh-CN" altLang="en-US" sz="1200" dirty="0" smtClean="0">
                <a:latin typeface="宋体" pitchFamily="2" charset="-122"/>
              </a:rPr>
              <a:t>语言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它能够独立地用于联机交互的使用方式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也能够嵌人到高级语言程序中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供程序员设计程序时使用。</a:t>
            </a:r>
          </a:p>
          <a:p>
            <a:r>
              <a:rPr lang="en-US" altLang="zh-CN" sz="1200" dirty="0" smtClean="0">
                <a:latin typeface="宋体" pitchFamily="2" charset="-122"/>
              </a:rPr>
              <a:t>5</a:t>
            </a:r>
            <a:r>
              <a:rPr lang="zh-CN" altLang="en-US" sz="1200" dirty="0" smtClean="0">
                <a:latin typeface="宋体" pitchFamily="2" charset="-122"/>
              </a:rPr>
              <a:t>语言简洁</a:t>
            </a:r>
            <a:r>
              <a:rPr lang="en-US" altLang="zh-CN" sz="1200" dirty="0" smtClean="0">
                <a:latin typeface="宋体" pitchFamily="2" charset="-122"/>
              </a:rPr>
              <a:t>,</a:t>
            </a:r>
            <a:r>
              <a:rPr lang="zh-CN" altLang="en-US" sz="1200" dirty="0" smtClean="0">
                <a:latin typeface="宋体" pitchFamily="2" charset="-122"/>
              </a:rPr>
              <a:t>易学易用。</a:t>
            </a:r>
            <a:endParaRPr lang="zh-CN" altLang="en-US" sz="120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出版社（出版社号，出版社名，地址，电话）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图书（图书号，图书名，作者，出版社号，价格）</a:t>
            </a:r>
          </a:p>
          <a:p>
            <a:endParaRPr lang="zh-CN" altLang="en-US" sz="1200" dirty="0">
              <a:solidFill>
                <a:schemeClr val="tx1"/>
              </a:solidFill>
              <a:uFillTx/>
            </a:endParaRP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CREATE TABLE出版社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  (出版社号 CHAR(10) primary key,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   出版社名 CHAR(20),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   地址 CHAR(20),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   电话 CHAR(10))</a:t>
            </a:r>
          </a:p>
          <a:p>
            <a:endParaRPr lang="zh-CN" altLang="en-US" sz="1200" dirty="0">
              <a:solidFill>
                <a:schemeClr val="tx1"/>
              </a:solidFill>
              <a:uFillTx/>
            </a:endParaRP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CREATE TABLE 图书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  （图书号 CHAR(8) PRIMARY KEY,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图书名CHAR(8),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作者 CHAR(8),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出版社号 CHAR(10),</a:t>
            </a: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价格 NUMBER(6，2),       </a:t>
            </a:r>
            <a:r>
              <a:rPr lang="zh-CN" altLang="en-US" sz="1200" dirty="0" smtClean="0">
                <a:solidFill>
                  <a:schemeClr val="tx1"/>
                </a:solidFill>
                <a:uFillTx/>
              </a:rPr>
              <a:t>（</a:t>
            </a:r>
            <a:r>
              <a:rPr lang="zh-CN" altLang="en-US" sz="1200" dirty="0" smtClean="0"/>
              <a:t>或</a:t>
            </a:r>
            <a:r>
              <a:rPr lang="en-US" altLang="zh-CN" sz="1200" dirty="0" smtClean="0"/>
              <a:t>NUMERIC(6,2)</a:t>
            </a:r>
            <a:r>
              <a:rPr lang="zh-CN" altLang="en-US" sz="1200" dirty="0" smtClean="0">
                <a:solidFill>
                  <a:schemeClr val="tx1"/>
                </a:solidFill>
                <a:uFillTx/>
              </a:rPr>
              <a:t>）</a:t>
            </a:r>
            <a:endParaRPr lang="zh-CN" altLang="en-US" sz="1200" dirty="0">
              <a:solidFill>
                <a:schemeClr val="tx1"/>
              </a:solidFill>
              <a:uFillTx/>
            </a:endParaRPr>
          </a:p>
          <a:p>
            <a:r>
              <a:rPr lang="zh-CN" altLang="en-US" sz="1200" dirty="0">
                <a:solidFill>
                  <a:schemeClr val="tx1"/>
                </a:solidFill>
                <a:uFillTx/>
              </a:rPr>
              <a:t>    FOREIGN KEY  (出版社号) REFERENCES 出版社(出版社号)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7415" y="1825625"/>
            <a:ext cx="1037653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常用的查询 确定范围  BETWEEN AND (包括边界）</a:t>
            </a:r>
          </a:p>
          <a:p>
            <a:r>
              <a:rPr lang="zh-CN" altLang="en-US"/>
              <a:t>字符匹配   LIKE    通配符   %  _</a:t>
            </a:r>
          </a:p>
          <a:p>
            <a:r>
              <a:rPr lang="zh-CN" altLang="en-US"/>
              <a:t>空值  IS NULL   IS NOT NULL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嵌套查询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1.带有IN谓词的子查询</a:t>
            </a:r>
          </a:p>
          <a:p>
            <a:r>
              <a:rPr lang="zh-CN" altLang="en-US"/>
              <a:t>查找选修2号课程的学生姓名。</a:t>
            </a:r>
          </a:p>
          <a:p>
            <a:r>
              <a:rPr lang="zh-CN" altLang="en-US"/>
              <a:t>     SELECT Sname		外层查询/父查询</a:t>
            </a:r>
          </a:p>
          <a:p>
            <a:r>
              <a:rPr lang="zh-CN" altLang="en-US"/>
              <a:t>     FROM Student</a:t>
            </a:r>
          </a:p>
          <a:p>
            <a:r>
              <a:rPr lang="zh-CN" altLang="en-US"/>
              <a:t>     WHERE Sno IN</a:t>
            </a:r>
          </a:p>
          <a:p>
            <a:r>
              <a:rPr lang="zh-CN" altLang="en-US"/>
              <a:t>         （SELECT Sno              内层查询/子查询</a:t>
            </a:r>
          </a:p>
          <a:p>
            <a:r>
              <a:rPr lang="zh-CN" altLang="en-US"/>
              <a:t>             FROM SC</a:t>
            </a:r>
          </a:p>
          <a:p>
            <a:r>
              <a:rPr lang="zh-CN" altLang="en-US"/>
              <a:t>             WHERE Cno= ' 2 '）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集函数：</a:t>
            </a:r>
          </a:p>
          <a:p>
            <a:r>
              <a:rPr lang="zh-CN" altLang="en-US"/>
              <a:t>   COUNT  SUM(求和)  AVG(平均）   MAX  MIN </a:t>
            </a:r>
          </a:p>
          <a:p>
            <a:endParaRPr lang="zh-CN" altLang="en-US"/>
          </a:p>
          <a:p>
            <a:r>
              <a:rPr lang="zh-CN" altLang="zh-CN"/>
              <a:t>分组 </a:t>
            </a:r>
            <a:r>
              <a:rPr lang="en-US" altLang="zh-CN"/>
              <a:t>group by </a:t>
            </a:r>
          </a:p>
          <a:p>
            <a:r>
              <a:rPr lang="en-US" altLang="zh-CN"/>
              <a:t>         having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680"/>
          </a:xfrm>
        </p:spPr>
        <p:txBody>
          <a:bodyPr>
            <a:normAutofit fontScale="72500" lnSpcReduction="20000"/>
          </a:bodyPr>
          <a:lstStyle/>
          <a:p>
            <a:r>
              <a:rPr lang="zh-CN" altLang="en-US"/>
              <a:t>2.带有比较运算符的子查询</a:t>
            </a:r>
          </a:p>
          <a:p>
            <a:r>
              <a:rPr lang="zh-CN" altLang="en-US"/>
              <a:t>	查询其他系中比信息系任意一个(其中某一个)学生年龄小的学生姓名和年龄</a:t>
            </a:r>
          </a:p>
          <a:p>
            <a:r>
              <a:rPr lang="zh-CN" altLang="en-US"/>
              <a:t>    SELECT Sname，Sage</a:t>
            </a:r>
          </a:p>
          <a:p>
            <a:r>
              <a:rPr lang="zh-CN" altLang="en-US"/>
              <a:t>    FROM    Student</a:t>
            </a:r>
          </a:p>
          <a:p>
            <a:r>
              <a:rPr lang="zh-CN" altLang="en-US"/>
              <a:t>    WHERE Sage &lt; ANY (SELECT  Sage</a:t>
            </a:r>
          </a:p>
          <a:p>
            <a:r>
              <a:rPr lang="zh-CN" altLang="en-US"/>
              <a:t>                                  FROM    Student</a:t>
            </a:r>
          </a:p>
          <a:p>
            <a:r>
              <a:rPr lang="zh-CN" altLang="en-US"/>
              <a:t>                                  WHERE Sdept= ' IS ')</a:t>
            </a:r>
          </a:p>
          <a:p>
            <a:r>
              <a:rPr lang="zh-CN" altLang="en-US"/>
              <a:t>            AND Sdept &lt;&gt; ' IS ' ;  </a:t>
            </a:r>
          </a:p>
          <a:p>
            <a:endParaRPr lang="zh-CN" altLang="en-US"/>
          </a:p>
          <a:p>
            <a:r>
              <a:rPr lang="zh-CN" altLang="en-US"/>
              <a:t>用集函数实现 </a:t>
            </a:r>
          </a:p>
          <a:p>
            <a:r>
              <a:rPr lang="zh-CN" altLang="en-US"/>
              <a:t>     SELECT Sname，Sage</a:t>
            </a:r>
          </a:p>
          <a:p>
            <a:r>
              <a:rPr lang="zh-CN" altLang="en-US"/>
              <a:t>     FROM Student</a:t>
            </a:r>
          </a:p>
          <a:p>
            <a:r>
              <a:rPr lang="zh-CN" altLang="en-US"/>
              <a:t>     WHERE Sage &lt; </a:t>
            </a:r>
          </a:p>
          <a:p>
            <a:r>
              <a:rPr lang="zh-CN" altLang="en-US"/>
              <a:t>                (SELECT MAX(Sage)</a:t>
            </a:r>
          </a:p>
          <a:p>
            <a:r>
              <a:rPr lang="zh-CN" altLang="en-US"/>
              <a:t>                 FROM Student</a:t>
            </a:r>
          </a:p>
          <a:p>
            <a:r>
              <a:rPr lang="zh-CN" altLang="en-US"/>
              <a:t>                 WHERE Sdept= ' IS ')</a:t>
            </a:r>
          </a:p>
          <a:p>
            <a:r>
              <a:rPr lang="zh-CN" altLang="en-US"/>
              <a:t>            AND Sdept &lt;&gt; ' IS ’;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 fontScale="65000" lnSpcReduction="20000"/>
          </a:bodyPr>
          <a:lstStyle/>
          <a:p>
            <a:r>
              <a:rPr lang="zh-CN" altLang="en-US"/>
              <a:t>查询其他系中比信息系所有学生年龄都小的学生姓名及年龄。</a:t>
            </a:r>
          </a:p>
          <a:p>
            <a:r>
              <a:rPr lang="zh-CN" altLang="en-US"/>
              <a:t>方法一：用ALL谓词</a:t>
            </a:r>
          </a:p>
          <a:p>
            <a:r>
              <a:rPr lang="zh-CN" altLang="en-US"/>
              <a:t>    SELECT Sname，Sage</a:t>
            </a:r>
          </a:p>
          <a:p>
            <a:r>
              <a:rPr lang="zh-CN" altLang="en-US"/>
              <a:t>    FROM Student</a:t>
            </a:r>
          </a:p>
          <a:p>
            <a:r>
              <a:rPr lang="zh-CN" altLang="en-US"/>
              <a:t>    WHERE Sage &lt; ALL</a:t>
            </a:r>
          </a:p>
          <a:p>
            <a:r>
              <a:rPr lang="zh-CN" altLang="en-US"/>
              <a:t>                (SELECT Sage</a:t>
            </a:r>
          </a:p>
          <a:p>
            <a:r>
              <a:rPr lang="zh-CN" altLang="en-US"/>
              <a:t>                 FROM Student</a:t>
            </a:r>
          </a:p>
          <a:p>
            <a:r>
              <a:rPr lang="zh-CN" altLang="en-US"/>
              <a:t>                 WHERE Sdept= ' IS ')</a:t>
            </a:r>
          </a:p>
          <a:p>
            <a:r>
              <a:rPr lang="zh-CN" altLang="en-US"/>
              <a:t>           AND Sdept &lt;&gt; ' IS ’;</a:t>
            </a:r>
          </a:p>
          <a:p>
            <a:endParaRPr lang="zh-CN" altLang="en-US"/>
          </a:p>
          <a:p>
            <a:r>
              <a:rPr lang="zh-CN" altLang="en-US"/>
              <a:t>用集函数</a:t>
            </a:r>
          </a:p>
          <a:p>
            <a:r>
              <a:rPr lang="zh-CN" altLang="en-US"/>
              <a:t>        SELECT Sname，Sage</a:t>
            </a:r>
          </a:p>
          <a:p>
            <a:r>
              <a:rPr lang="zh-CN" altLang="en-US"/>
              <a:t>        FROM Student</a:t>
            </a:r>
          </a:p>
          <a:p>
            <a:r>
              <a:rPr lang="zh-CN" altLang="en-US"/>
              <a:t>        WHERE Sage &lt; </a:t>
            </a:r>
          </a:p>
          <a:p>
            <a:r>
              <a:rPr lang="zh-CN" altLang="en-US"/>
              <a:t>                   (SELECT MIN(Sage)</a:t>
            </a:r>
          </a:p>
          <a:p>
            <a:r>
              <a:rPr lang="zh-CN" altLang="en-US"/>
              <a:t>                    FROM Student</a:t>
            </a:r>
          </a:p>
          <a:p>
            <a:r>
              <a:rPr lang="zh-CN" altLang="en-US"/>
              <a:t>                    WHERE Sdept= ' IS ')</a:t>
            </a:r>
          </a:p>
          <a:p>
            <a:r>
              <a:rPr lang="zh-CN" altLang="en-US"/>
              <a:t>              AND Sdept &lt;&gt;' IS ’;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/>
          </a:bodyPr>
          <a:lstStyle/>
          <a:p>
            <a:r>
              <a:rPr lang="zh-CN" altLang="en-US" dirty="0"/>
              <a:t>插入元组 INSERT  删除元组 DELETE  修改元组  UPDATE</a:t>
            </a:r>
          </a:p>
          <a:p>
            <a:endParaRPr lang="zh-CN" altLang="en-US" dirty="0"/>
          </a:p>
          <a:p>
            <a:r>
              <a:rPr lang="zh-CN" altLang="en-US" dirty="0"/>
              <a:t>删除表（包括结构和数据） DROP TABLE  删除视图  DROP VIEW</a:t>
            </a:r>
          </a:p>
          <a:p>
            <a:r>
              <a:rPr lang="zh-CN" altLang="en-US" dirty="0"/>
              <a:t>修改表结构   ALTER TABLE</a:t>
            </a:r>
          </a:p>
          <a:p>
            <a:endParaRPr lang="zh-CN" altLang="en-US" dirty="0"/>
          </a:p>
          <a:p>
            <a:r>
              <a:rPr lang="zh-CN" altLang="en-US" dirty="0"/>
              <a:t>连接查询</a:t>
            </a:r>
          </a:p>
          <a:p>
            <a:r>
              <a:rPr lang="zh-CN" altLang="en-US" dirty="0"/>
              <a:t>注意一定要有连接条件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971</Words>
  <Application>Microsoft Office PowerPoint</Application>
  <PresentationFormat>自定义</PresentationFormat>
  <Paragraphs>125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SQL语句有些地方再强调一下：</vt:lpstr>
      <vt:lpstr>例</vt:lpstr>
      <vt:lpstr>查询</vt:lpstr>
      <vt:lpstr>幻灯片 4</vt:lpstr>
      <vt:lpstr>嵌套查询 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2018-01-02T12:37:00Z</dcterms:created>
  <dcterms:modified xsi:type="dcterms:W3CDTF">2019-01-02T06:15:25Z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