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3" r:id="rId9"/>
    <p:sldId id="264" r:id="rId10"/>
    <p:sldId id="265" r:id="rId11"/>
    <p:sldId id="267"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66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软件工程复习课</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480" y="824865"/>
            <a:ext cx="10515600" cy="4351338"/>
          </a:xfrm>
        </p:spPr>
        <p:txBody>
          <a:bodyPr>
            <a:normAutofit fontScale="80000"/>
          </a:bodyPr>
          <a:lstStyle/>
          <a:p>
            <a:pPr marL="0" indent="0">
              <a:lnSpc>
                <a:spcPct val="60000"/>
              </a:lnSpc>
              <a:buNone/>
            </a:pPr>
            <a:r>
              <a:rPr lang="en-US" altLang="zh-CN"/>
              <a:t>3</a:t>
            </a:r>
            <a:r>
              <a:rPr lang="zh-CN" altLang="en-US">
                <a:latin typeface="宋体" panose="02010600030101010101" pitchFamily="2" charset="-122"/>
                <a:ea typeface="宋体" panose="02010600030101010101" pitchFamily="2" charset="-122"/>
                <a:cs typeface="宋体" panose="02010600030101010101" pitchFamily="2" charset="-122"/>
              </a:rPr>
              <a:t>.设计下列伪代码的路径覆盖测试用例。</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lnSpc>
                <a:spcPct val="60000"/>
              </a:lnSpc>
              <a:buNone/>
            </a:pPr>
            <a:r>
              <a:rPr lang="zh-CN" altLang="en-US"/>
              <a:t>       START</a:t>
            </a:r>
            <a:endParaRPr lang="zh-CN" altLang="en-US"/>
          </a:p>
          <a:p>
            <a:pPr marL="0" indent="0">
              <a:lnSpc>
                <a:spcPct val="60000"/>
              </a:lnSpc>
              <a:buNone/>
            </a:pPr>
            <a:r>
              <a:rPr lang="zh-CN" altLang="en-US"/>
              <a:t>       INPUT (A , B)</a:t>
            </a:r>
            <a:endParaRPr lang="zh-CN" altLang="en-US"/>
          </a:p>
          <a:p>
            <a:pPr marL="0" indent="0">
              <a:lnSpc>
                <a:spcPct val="60000"/>
              </a:lnSpc>
              <a:buNone/>
            </a:pPr>
            <a:r>
              <a:rPr lang="zh-CN" altLang="en-US"/>
              <a:t>       IF A &gt; 5</a:t>
            </a:r>
            <a:endParaRPr lang="zh-CN" altLang="en-US"/>
          </a:p>
          <a:p>
            <a:pPr marL="0" indent="0">
              <a:lnSpc>
                <a:spcPct val="60000"/>
              </a:lnSpc>
              <a:buNone/>
            </a:pPr>
            <a:r>
              <a:rPr lang="zh-CN" altLang="en-US"/>
              <a:t>         THEN  X := 10</a:t>
            </a:r>
            <a:endParaRPr lang="zh-CN" altLang="en-US"/>
          </a:p>
          <a:p>
            <a:pPr marL="0" indent="0">
              <a:lnSpc>
                <a:spcPct val="60000"/>
              </a:lnSpc>
              <a:buNone/>
            </a:pPr>
            <a:r>
              <a:rPr lang="zh-CN" altLang="en-US"/>
              <a:t>         ELSE  X := 1</a:t>
            </a:r>
            <a:endParaRPr lang="zh-CN" altLang="en-US"/>
          </a:p>
          <a:p>
            <a:pPr marL="0" indent="0">
              <a:lnSpc>
                <a:spcPct val="60000"/>
              </a:lnSpc>
              <a:buNone/>
            </a:pPr>
            <a:r>
              <a:rPr lang="zh-CN" altLang="en-US"/>
              <a:t>       ENDIF</a:t>
            </a:r>
            <a:endParaRPr lang="zh-CN" altLang="en-US"/>
          </a:p>
          <a:p>
            <a:pPr marL="0" indent="0">
              <a:lnSpc>
                <a:spcPct val="60000"/>
              </a:lnSpc>
              <a:buNone/>
            </a:pPr>
            <a:r>
              <a:rPr lang="zh-CN" altLang="en-US"/>
              <a:t>       IF B&gt; 10</a:t>
            </a:r>
            <a:endParaRPr lang="zh-CN" altLang="en-US"/>
          </a:p>
          <a:p>
            <a:pPr marL="0" indent="0">
              <a:lnSpc>
                <a:spcPct val="60000"/>
              </a:lnSpc>
              <a:buNone/>
            </a:pPr>
            <a:r>
              <a:rPr lang="zh-CN" altLang="en-US"/>
              <a:t>         THEN Y := 20</a:t>
            </a:r>
            <a:endParaRPr lang="zh-CN" altLang="en-US"/>
          </a:p>
          <a:p>
            <a:pPr marL="0" indent="0">
              <a:lnSpc>
                <a:spcPct val="60000"/>
              </a:lnSpc>
              <a:buNone/>
            </a:pPr>
            <a:r>
              <a:rPr lang="zh-CN" altLang="en-US"/>
              <a:t>         ELSE Y := 2</a:t>
            </a:r>
            <a:endParaRPr lang="zh-CN" altLang="en-US"/>
          </a:p>
          <a:p>
            <a:pPr marL="0" indent="0">
              <a:lnSpc>
                <a:spcPct val="60000"/>
              </a:lnSpc>
              <a:buNone/>
            </a:pPr>
            <a:r>
              <a:rPr lang="zh-CN" altLang="en-US"/>
              <a:t>       ENDIF</a:t>
            </a:r>
            <a:endParaRPr lang="zh-CN" altLang="en-US"/>
          </a:p>
          <a:p>
            <a:pPr marL="0" indent="0">
              <a:lnSpc>
                <a:spcPct val="60000"/>
              </a:lnSpc>
              <a:buNone/>
            </a:pPr>
            <a:r>
              <a:rPr lang="zh-CN" altLang="en-US"/>
              <a:t>       PRINT(X , Y)</a:t>
            </a:r>
            <a:endParaRPr lang="zh-CN" altLang="en-US"/>
          </a:p>
          <a:p>
            <a:pPr marL="0" indent="0">
              <a:lnSpc>
                <a:spcPct val="60000"/>
              </a:lnSpc>
              <a:buNone/>
            </a:pPr>
            <a:r>
              <a:rPr lang="zh-CN" altLang="en-US"/>
              <a:t>       STOP</a:t>
            </a:r>
            <a:endParaRPr lang="zh-CN" altLang="en-US"/>
          </a:p>
        </p:txBody>
      </p:sp>
      <p:sp>
        <p:nvSpPr>
          <p:cNvPr id="100" name="文本框 99"/>
          <p:cNvSpPr txBox="1"/>
          <p:nvPr/>
        </p:nvSpPr>
        <p:spPr>
          <a:xfrm>
            <a:off x="5654675" y="1137285"/>
            <a:ext cx="6047740" cy="3931920"/>
          </a:xfrm>
          <a:prstGeom prst="rect">
            <a:avLst/>
          </a:prstGeom>
          <a:noFill/>
          <a:ln w="9525">
            <a:noFill/>
          </a:ln>
        </p:spPr>
        <p:txBody>
          <a:bodyPr wrap="square">
            <a:spAutoFit/>
          </a:bodyPr>
          <a:lstStyle/>
          <a:p>
            <a:pPr marL="0" indent="0" algn="l"/>
            <a:r>
              <a:rPr lang="zh-CN" altLang="en-US" sz="2000" b="0" u="none">
                <a:latin typeface="宋体" panose="02010600030101010101" pitchFamily="2" charset="-122"/>
                <a:ea typeface="宋体" panose="02010600030101010101" pitchFamily="2" charset="-122"/>
                <a:cs typeface="宋体" panose="02010600030101010101" pitchFamily="2" charset="-122"/>
              </a:rPr>
              <a:t>路径覆盖就是，选取足够多的测试数据，使程序的每条可能路径都至少执行一次，总共需要四组测试数据</a:t>
            </a:r>
            <a:r>
              <a:rPr lang="zh-CN" altLang="en-US" sz="2000" b="0" u="none">
                <a:latin typeface="Times New Roman" panose="02020603050405020304" charset="0"/>
                <a:ea typeface="Times New Roman" panose="02020603050405020304" charset="0"/>
                <a:cs typeface="Times New Roman" panose="02020603050405020304" charset="0"/>
              </a:rPr>
              <a:t> </a:t>
            </a:r>
            <a:r>
              <a:rPr lang="en-US" altLang="zh-CN" sz="2000" b="0" u="none">
                <a:latin typeface="Times New Roman" panose="02020603050405020304" charset="0"/>
                <a:ea typeface="Times New Roman" panose="02020603050405020304" charset="0"/>
                <a:cs typeface="Times New Roman" panose="02020603050405020304" charset="0"/>
              </a:rPr>
              <a:t>(</a:t>
            </a: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分</a:t>
            </a:r>
            <a:r>
              <a:rPr lang="en-US" altLang="zh-CN" sz="2000" b="0" u="none">
                <a:latin typeface="Times New Roman" panose="02020603050405020304" charset="0"/>
                <a:ea typeface="Times New Roman" panose="02020603050405020304" charset="0"/>
                <a:cs typeface="Times New Roman" panose="02020603050405020304" charset="0"/>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r>
              <a:rPr lang="zh-CN" altLang="en-US" sz="2000" b="0" u="none">
                <a:latin typeface="宋体" panose="02010600030101010101" pitchFamily="2" charset="-122"/>
                <a:ea typeface="宋体" panose="02010600030101010101" pitchFamily="2" charset="-122"/>
                <a:cs typeface="宋体" panose="02010600030101010101" pitchFamily="2" charset="-122"/>
              </a:rPr>
              <a:t>下面是实现路径覆盖的典型测试用例：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1) </a:t>
            </a:r>
            <a:r>
              <a:rPr lang="zh-CN" altLang="en-US" sz="2000" b="0" u="none">
                <a:latin typeface="宋体" panose="02010600030101010101" pitchFamily="2" charset="-122"/>
                <a:ea typeface="宋体" panose="02010600030101010101" pitchFamily="2" charset="-122"/>
                <a:cs typeface="宋体" panose="02010600030101010101" pitchFamily="2" charset="-122"/>
              </a:rPr>
              <a:t>输入：</a:t>
            </a:r>
            <a:r>
              <a:rPr lang="en-US" altLang="zh-CN" sz="2000" b="0" u="none">
                <a:latin typeface="Times New Roman" panose="02020603050405020304" charset="0"/>
                <a:ea typeface="Times New Roman" panose="02020603050405020304" charset="0"/>
                <a:cs typeface="Times New Roman" panose="02020603050405020304" charset="0"/>
              </a:rPr>
              <a:t>A=</a:t>
            </a:r>
            <a:r>
              <a:rPr lang="en-US" altLang="zh-CN" sz="2000" b="0" u="none">
                <a:latin typeface="宋体" panose="02010600030101010101" pitchFamily="2" charset="-122"/>
                <a:ea typeface="宋体" panose="02010600030101010101" pitchFamily="2" charset="-122"/>
                <a:cs typeface="宋体" panose="02010600030101010101" pitchFamily="2" charset="-122"/>
              </a:rPr>
              <a:t>6</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B=1</a:t>
            </a:r>
            <a:r>
              <a:rPr lang="en-US" altLang="zh-CN" sz="2000" b="0" u="none">
                <a:latin typeface="宋体" panose="02010600030101010101" pitchFamily="2" charset="-122"/>
                <a:ea typeface="宋体" panose="02010600030101010101" pitchFamily="2" charset="-122"/>
                <a:cs typeface="宋体" panose="02010600030101010101" pitchFamily="2" charset="-122"/>
              </a:rPr>
              <a:t>1</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预期的输出：</a:t>
            </a:r>
            <a:r>
              <a:rPr lang="en-US" altLang="zh-CN" sz="2000" b="0" u="none">
                <a:latin typeface="Times New Roman" panose="02020603050405020304" charset="0"/>
                <a:ea typeface="Times New Roman" panose="02020603050405020304" charset="0"/>
                <a:cs typeface="Times New Roman" panose="02020603050405020304" charset="0"/>
              </a:rPr>
              <a:t>X=</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Y=2</a:t>
            </a:r>
            <a:r>
              <a:rPr lang="en-US" altLang="zh-CN" sz="2000" b="0" u="none">
                <a:latin typeface="宋体" panose="02010600030101010101" pitchFamily="2" charset="-122"/>
                <a:ea typeface="宋体" panose="02010600030101010101" pitchFamily="2" charset="-122"/>
                <a:cs typeface="宋体" panose="02010600030101010101" pitchFamily="2" charset="-122"/>
              </a:rPr>
              <a:t>0</a:t>
            </a:r>
            <a:r>
              <a:rPr lang="en-US" altLang="zh-CN" sz="2000" b="0" u="none">
                <a:latin typeface="Times New Roman" panose="02020603050405020304" charset="0"/>
                <a:ea typeface="Times New Roman" panose="02020603050405020304" charset="0"/>
                <a:cs typeface="Times New Roman" panose="02020603050405020304" charset="0"/>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分</a:t>
            </a:r>
            <a:r>
              <a:rPr lang="en-US" altLang="zh-CN" sz="2400" b="0" u="none">
                <a:latin typeface="Times New Roman" panose="02020603050405020304" charset="0"/>
                <a:ea typeface="Times New Roman" panose="02020603050405020304" charset="0"/>
                <a:cs typeface="Times New Roman" panose="02020603050405020304" charset="0"/>
              </a:rPr>
              <a:t>)</a:t>
            </a:r>
            <a:endParaRPr lang="en-US" altLang="zh-CN" sz="2400" b="0" u="none">
              <a:latin typeface="Times New Roman" panose="02020603050405020304" charset="0"/>
              <a:ea typeface="Times New Roman" panose="02020603050405020304" charset="0"/>
              <a:cs typeface="Times New Roman" panose="02020603050405020304" charset="0"/>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2) </a:t>
            </a:r>
            <a:r>
              <a:rPr lang="zh-CN" altLang="en-US" sz="2000" b="0" u="none">
                <a:latin typeface="宋体" panose="02010600030101010101" pitchFamily="2" charset="-122"/>
                <a:ea typeface="宋体" panose="02010600030101010101" pitchFamily="2" charset="-122"/>
                <a:cs typeface="宋体" panose="02010600030101010101" pitchFamily="2" charset="-122"/>
              </a:rPr>
              <a:t>输入：</a:t>
            </a:r>
            <a:r>
              <a:rPr lang="en-US" altLang="zh-CN" sz="2000" b="0" u="none">
                <a:latin typeface="Times New Roman" panose="02020603050405020304" charset="0"/>
                <a:ea typeface="Times New Roman" panose="02020603050405020304" charset="0"/>
                <a:cs typeface="Times New Roman" panose="02020603050405020304" charset="0"/>
              </a:rPr>
              <a:t>A=</a:t>
            </a:r>
            <a:r>
              <a:rPr lang="en-US" altLang="zh-CN" sz="2000" b="0" u="none">
                <a:latin typeface="宋体" panose="02010600030101010101" pitchFamily="2" charset="-122"/>
                <a:ea typeface="宋体" panose="02010600030101010101" pitchFamily="2" charset="-122"/>
                <a:cs typeface="宋体" panose="02010600030101010101" pitchFamily="2" charset="-122"/>
              </a:rPr>
              <a:t>5</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B=</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预期的输出：</a:t>
            </a:r>
            <a:r>
              <a:rPr lang="en-US" altLang="zh-CN" sz="2000" b="0" u="none">
                <a:latin typeface="Times New Roman" panose="02020603050405020304" charset="0"/>
                <a:ea typeface="Times New Roman" panose="02020603050405020304" charset="0"/>
                <a:cs typeface="Times New Roman" panose="02020603050405020304" charset="0"/>
              </a:rPr>
              <a:t>X=1</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Y=2        (</a:t>
            </a: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分</a:t>
            </a:r>
            <a:r>
              <a:rPr lang="en-US" altLang="zh-CN" sz="2400" b="0" u="none">
                <a:latin typeface="Times New Roman" panose="02020603050405020304" charset="0"/>
                <a:ea typeface="Times New Roman" panose="02020603050405020304" charset="0"/>
                <a:cs typeface="Times New Roman" panose="02020603050405020304" charset="0"/>
              </a:rPr>
              <a:t>)</a:t>
            </a:r>
            <a:endParaRPr lang="en-US" altLang="zh-CN" sz="2400" b="0" u="none">
              <a:latin typeface="Times New Roman" panose="02020603050405020304" charset="0"/>
              <a:ea typeface="Times New Roman" panose="02020603050405020304" charset="0"/>
              <a:cs typeface="Times New Roman" panose="02020603050405020304" charset="0"/>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3) </a:t>
            </a:r>
            <a:r>
              <a:rPr lang="zh-CN" altLang="en-US" sz="2000" b="0" u="none">
                <a:latin typeface="宋体" panose="02010600030101010101" pitchFamily="2" charset="-122"/>
                <a:ea typeface="宋体" panose="02010600030101010101" pitchFamily="2" charset="-122"/>
                <a:cs typeface="宋体" panose="02010600030101010101" pitchFamily="2" charset="-122"/>
              </a:rPr>
              <a:t>输入：</a:t>
            </a:r>
            <a:r>
              <a:rPr lang="en-US" altLang="zh-CN" sz="2000" b="0" u="none">
                <a:latin typeface="Times New Roman" panose="02020603050405020304" charset="0"/>
                <a:ea typeface="Times New Roman" panose="02020603050405020304" charset="0"/>
                <a:cs typeface="Times New Roman" panose="02020603050405020304" charset="0"/>
              </a:rPr>
              <a:t>A=</a:t>
            </a:r>
            <a:r>
              <a:rPr lang="en-US" altLang="zh-CN" sz="2000" b="0" u="none">
                <a:latin typeface="宋体" panose="02010600030101010101" pitchFamily="2" charset="-122"/>
                <a:ea typeface="宋体" panose="02010600030101010101" pitchFamily="2" charset="-122"/>
                <a:cs typeface="宋体" panose="02010600030101010101" pitchFamily="2" charset="-122"/>
              </a:rPr>
              <a:t>5</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B=</a:t>
            </a:r>
            <a:r>
              <a:rPr lang="en-US" altLang="zh-CN" sz="2000" b="0" u="none">
                <a:latin typeface="宋体" panose="02010600030101010101" pitchFamily="2" charset="-122"/>
                <a:ea typeface="宋体" panose="02010600030101010101" pitchFamily="2" charset="-122"/>
                <a:cs typeface="宋体" panose="02010600030101010101" pitchFamily="2" charset="-122"/>
              </a:rPr>
              <a:t>11</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预期的输出：</a:t>
            </a:r>
            <a:r>
              <a:rPr lang="en-US" altLang="zh-CN" sz="2000" b="0" u="none">
                <a:latin typeface="Times New Roman" panose="02020603050405020304" charset="0"/>
                <a:ea typeface="Times New Roman" panose="02020603050405020304" charset="0"/>
                <a:cs typeface="Times New Roman" panose="02020603050405020304" charset="0"/>
              </a:rPr>
              <a:t>X=1</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Y=2</a:t>
            </a:r>
            <a:r>
              <a:rPr lang="en-US" altLang="zh-CN" sz="2000" b="0" u="none">
                <a:latin typeface="宋体" panose="02010600030101010101" pitchFamily="2" charset="-122"/>
                <a:ea typeface="宋体" panose="02010600030101010101" pitchFamily="2" charset="-122"/>
                <a:cs typeface="宋体" panose="02010600030101010101" pitchFamily="2" charset="-122"/>
              </a:rPr>
              <a:t>0</a:t>
            </a:r>
            <a:r>
              <a:rPr lang="en-US" altLang="zh-CN" sz="2000" b="0" u="none">
                <a:latin typeface="Times New Roman" panose="02020603050405020304" charset="0"/>
                <a:ea typeface="Times New Roman" panose="02020603050405020304" charset="0"/>
                <a:cs typeface="Times New Roman" panose="02020603050405020304" charset="0"/>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分</a:t>
            </a:r>
            <a:r>
              <a:rPr lang="en-US" altLang="zh-CN" sz="2400" b="0" u="none">
                <a:latin typeface="Times New Roman" panose="02020603050405020304" charset="0"/>
                <a:ea typeface="Times New Roman" panose="02020603050405020304" charset="0"/>
                <a:cs typeface="Times New Roman" panose="02020603050405020304" charset="0"/>
              </a:rPr>
              <a:t>)</a:t>
            </a:r>
            <a:endParaRPr lang="en-US" altLang="zh-CN" sz="2400" b="0" u="none">
              <a:latin typeface="Times New Roman" panose="02020603050405020304" charset="0"/>
              <a:ea typeface="Times New Roman" panose="02020603050405020304" charset="0"/>
              <a:cs typeface="Times New Roman" panose="02020603050405020304" charset="0"/>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4) </a:t>
            </a:r>
            <a:r>
              <a:rPr lang="zh-CN" altLang="en-US" sz="2000" b="0" u="none">
                <a:latin typeface="宋体" panose="02010600030101010101" pitchFamily="2" charset="-122"/>
                <a:ea typeface="宋体" panose="02010600030101010101" pitchFamily="2" charset="-122"/>
                <a:cs typeface="宋体" panose="02010600030101010101" pitchFamily="2" charset="-122"/>
              </a:rPr>
              <a:t>输入：</a:t>
            </a:r>
            <a:r>
              <a:rPr lang="en-US" altLang="zh-CN" sz="2000" b="0" u="none">
                <a:latin typeface="Times New Roman" panose="02020603050405020304" charset="0"/>
                <a:ea typeface="Times New Roman" panose="02020603050405020304" charset="0"/>
                <a:cs typeface="Times New Roman" panose="02020603050405020304" charset="0"/>
              </a:rPr>
              <a:t>A=</a:t>
            </a:r>
            <a:r>
              <a:rPr lang="en-US" altLang="zh-CN" sz="2000" b="0" u="none">
                <a:latin typeface="宋体" panose="02010600030101010101" pitchFamily="2" charset="-122"/>
                <a:ea typeface="宋体" panose="02010600030101010101" pitchFamily="2" charset="-122"/>
                <a:cs typeface="宋体" panose="02010600030101010101" pitchFamily="2" charset="-122"/>
              </a:rPr>
              <a:t>6</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B=</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预期的输出：</a:t>
            </a:r>
            <a:r>
              <a:rPr lang="en-US" altLang="zh-CN" sz="2000" b="0" u="none">
                <a:latin typeface="Times New Roman" panose="02020603050405020304" charset="0"/>
                <a:ea typeface="Times New Roman" panose="02020603050405020304" charset="0"/>
                <a:cs typeface="Times New Roman" panose="02020603050405020304" charset="0"/>
              </a:rPr>
              <a:t>X=1</a:t>
            </a:r>
            <a:r>
              <a:rPr lang="en-US" altLang="zh-CN" sz="2000" b="0" u="none">
                <a:latin typeface="宋体" panose="02010600030101010101" pitchFamily="2" charset="-122"/>
                <a:ea typeface="宋体" panose="02010600030101010101" pitchFamily="2" charset="-122"/>
                <a:cs typeface="宋体" panose="02010600030101010101" pitchFamily="2" charset="-122"/>
              </a:rPr>
              <a:t>0</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Y=2       (</a:t>
            </a: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分</a:t>
            </a:r>
            <a:r>
              <a:rPr lang="en-US" altLang="zh-CN" sz="2000" b="0" u="none">
                <a:latin typeface="Times New Roman" panose="02020603050405020304" charset="0"/>
                <a:ea typeface="Times New Roman" panose="02020603050405020304" charset="0"/>
                <a:cs typeface="Times New Roman" panose="02020603050405020304" charset="0"/>
              </a:rPr>
              <a:t>)</a:t>
            </a:r>
            <a:endParaRPr lang="en-US" altLang="zh-CN" sz="2000" b="0" u="none">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题型</a:t>
            </a:r>
            <a:endParaRPr lang="zh-CN" altLang="en-US"/>
          </a:p>
        </p:txBody>
      </p:sp>
      <p:sp>
        <p:nvSpPr>
          <p:cNvPr id="3" name="内容占位符 2"/>
          <p:cNvSpPr>
            <a:spLocks noGrp="1"/>
          </p:cNvSpPr>
          <p:nvPr>
            <p:ph idx="1"/>
          </p:nvPr>
        </p:nvSpPr>
        <p:spPr/>
        <p:txBody>
          <a:bodyPr/>
          <a:lstStyle/>
          <a:p>
            <a:r>
              <a:rPr lang="zh-CN" altLang="en-US"/>
              <a:t>单项选择题（</a:t>
            </a:r>
            <a:r>
              <a:rPr lang="en-US" altLang="zh-CN"/>
              <a:t>10</a:t>
            </a:r>
            <a:r>
              <a:rPr lang="zh-CN" altLang="en-US"/>
              <a:t>题，</a:t>
            </a:r>
            <a:r>
              <a:rPr lang="en-US" altLang="zh-CN"/>
              <a:t>20</a:t>
            </a:r>
            <a:r>
              <a:rPr lang="zh-CN" altLang="en-US"/>
              <a:t>分）</a:t>
            </a:r>
            <a:endParaRPr lang="zh-CN" altLang="en-US"/>
          </a:p>
          <a:p>
            <a:r>
              <a:rPr lang="zh-CN" altLang="en-US"/>
              <a:t>填空题（</a:t>
            </a:r>
            <a:r>
              <a:rPr lang="en-US" altLang="zh-CN"/>
              <a:t>5</a:t>
            </a:r>
            <a:r>
              <a:rPr lang="zh-CN" altLang="en-US"/>
              <a:t>题，</a:t>
            </a:r>
            <a:r>
              <a:rPr lang="en-US" altLang="zh-CN"/>
              <a:t>10</a:t>
            </a:r>
            <a:r>
              <a:rPr lang="zh-CN" altLang="en-US"/>
              <a:t>分）</a:t>
            </a:r>
            <a:endParaRPr lang="zh-CN" altLang="en-US"/>
          </a:p>
          <a:p>
            <a:r>
              <a:rPr lang="zh-CN" altLang="en-US"/>
              <a:t>名词解释（</a:t>
            </a:r>
            <a:r>
              <a:rPr lang="en-US" altLang="zh-CN"/>
              <a:t>5</a:t>
            </a:r>
            <a:r>
              <a:rPr lang="zh-CN" altLang="en-US"/>
              <a:t>题，</a:t>
            </a:r>
            <a:r>
              <a:rPr lang="en-US" altLang="zh-CN"/>
              <a:t>15</a:t>
            </a:r>
            <a:r>
              <a:rPr lang="zh-CN" altLang="en-US"/>
              <a:t>分）</a:t>
            </a:r>
            <a:endParaRPr lang="zh-CN" altLang="en-US"/>
          </a:p>
          <a:p>
            <a:r>
              <a:rPr lang="zh-CN" altLang="en-US"/>
              <a:t>计算题（</a:t>
            </a:r>
            <a:r>
              <a:rPr lang="en-US" altLang="zh-CN"/>
              <a:t>3</a:t>
            </a:r>
            <a:r>
              <a:rPr lang="zh-CN" altLang="en-US"/>
              <a:t>题，</a:t>
            </a:r>
            <a:r>
              <a:rPr lang="en-US" altLang="zh-CN"/>
              <a:t>45</a:t>
            </a:r>
            <a:r>
              <a:rPr lang="zh-CN" altLang="en-US"/>
              <a:t>分）</a:t>
            </a:r>
            <a:endParaRPr lang="zh-CN" altLang="en-US"/>
          </a:p>
          <a:p>
            <a:r>
              <a:rPr lang="zh-CN" altLang="en-US"/>
              <a:t>设计题（</a:t>
            </a:r>
            <a:r>
              <a:rPr lang="en-US" altLang="zh-CN"/>
              <a:t>1</a:t>
            </a:r>
            <a:r>
              <a:rPr lang="zh-CN" altLang="en-US"/>
              <a:t>题，</a:t>
            </a:r>
            <a:r>
              <a:rPr lang="en-US" altLang="zh-CN"/>
              <a:t>10</a:t>
            </a:r>
            <a:r>
              <a:rPr lang="zh-CN" altLang="en-US"/>
              <a:t>分）</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复习范围</a:t>
            </a:r>
            <a:endParaRPr lang="zh-CN" altLang="en-US"/>
          </a:p>
        </p:txBody>
      </p:sp>
      <p:sp>
        <p:nvSpPr>
          <p:cNvPr id="3" name="内容占位符 2"/>
          <p:cNvSpPr>
            <a:spLocks noGrp="1"/>
          </p:cNvSpPr>
          <p:nvPr>
            <p:ph idx="1"/>
          </p:nvPr>
        </p:nvSpPr>
        <p:spPr>
          <a:xfrm>
            <a:off x="633095" y="1415415"/>
            <a:ext cx="5582920" cy="4351655"/>
          </a:xfrm>
        </p:spPr>
        <p:txBody>
          <a:bodyPr>
            <a:noAutofit/>
          </a:bodyPr>
          <a:lstStyle/>
          <a:p>
            <a:pPr marL="0" indent="0">
              <a:buNone/>
            </a:pPr>
            <a:r>
              <a:rPr lang="zh-CN" altLang="en-US" sz="2400" b="1"/>
              <a:t>第一章</a:t>
            </a:r>
            <a:endParaRPr lang="zh-CN" altLang="en-US" sz="2400" b="1"/>
          </a:p>
          <a:p>
            <a:pPr marL="0" indent="0">
              <a:buNone/>
            </a:pPr>
            <a:r>
              <a:rPr lang="zh-CN" altLang="en-US" sz="2400"/>
              <a:t>软件危机</a:t>
            </a:r>
            <a:endParaRPr lang="zh-CN" altLang="en-US" sz="2400"/>
          </a:p>
          <a:p>
            <a:pPr marL="0" indent="0">
              <a:buNone/>
            </a:pPr>
            <a:r>
              <a:rPr lang="zh-CN" altLang="en-US" sz="2400"/>
              <a:t>软件生命周期</a:t>
            </a:r>
            <a:endParaRPr lang="zh-CN" altLang="en-US" sz="2400"/>
          </a:p>
          <a:p>
            <a:pPr marL="0" indent="0">
              <a:buNone/>
            </a:pPr>
            <a:r>
              <a:rPr lang="zh-CN" altLang="en-US" sz="2400"/>
              <a:t>软件工程方法学的三要素</a:t>
            </a:r>
            <a:endParaRPr lang="zh-CN" altLang="en-US" sz="2400"/>
          </a:p>
          <a:p>
            <a:pPr marL="0" indent="0">
              <a:buNone/>
            </a:pPr>
            <a:r>
              <a:rPr lang="zh-CN" altLang="en-US" sz="2400" b="1"/>
              <a:t>第二章</a:t>
            </a:r>
            <a:endParaRPr lang="zh-CN" altLang="en-US" sz="2400"/>
          </a:p>
          <a:p>
            <a:pPr marL="0" indent="0">
              <a:buNone/>
            </a:pPr>
            <a:r>
              <a:rPr lang="zh-CN" altLang="en-US" sz="2400"/>
              <a:t>软件开发模型</a:t>
            </a:r>
            <a:endParaRPr lang="zh-CN" altLang="en-US" sz="2400"/>
          </a:p>
          <a:p>
            <a:pPr marL="0" indent="0">
              <a:buNone/>
            </a:pPr>
            <a:r>
              <a:rPr lang="zh-CN" altLang="en-US" sz="2400" b="1"/>
              <a:t>第三章</a:t>
            </a:r>
            <a:endParaRPr lang="zh-CN" altLang="en-US" sz="2400"/>
          </a:p>
          <a:p>
            <a:pPr marL="0" indent="0">
              <a:buNone/>
            </a:pPr>
            <a:r>
              <a:rPr lang="zh-CN" altLang="en-US" sz="2400"/>
              <a:t>结构化分析方法、数据流图、数据字典</a:t>
            </a:r>
            <a:endParaRPr lang="zh-CN" altLang="en-US" sz="2400"/>
          </a:p>
          <a:p>
            <a:pPr marL="0" indent="0">
              <a:buNone/>
            </a:pPr>
            <a:r>
              <a:rPr lang="zh-CN" altLang="en-US" sz="2400" b="1"/>
              <a:t>第四章</a:t>
            </a:r>
            <a:endParaRPr lang="zh-CN" altLang="en-US" sz="2400"/>
          </a:p>
          <a:p>
            <a:pPr marL="0" indent="0">
              <a:buNone/>
            </a:pPr>
            <a:r>
              <a:rPr lang="zh-CN" altLang="en-US" sz="2400"/>
              <a:t>变换、耦合性、N-S图、PAD图</a:t>
            </a:r>
            <a:endParaRPr lang="zh-CN" altLang="en-US" sz="2400"/>
          </a:p>
          <a:p>
            <a:pPr marL="0" indent="0">
              <a:buNone/>
            </a:pPr>
            <a:endParaRPr lang="zh-CN" altLang="en-US" sz="1400"/>
          </a:p>
        </p:txBody>
      </p:sp>
      <p:sp>
        <p:nvSpPr>
          <p:cNvPr id="4" name="文本框 3"/>
          <p:cNvSpPr txBox="1"/>
          <p:nvPr/>
        </p:nvSpPr>
        <p:spPr>
          <a:xfrm>
            <a:off x="6722745" y="1503045"/>
            <a:ext cx="4631055" cy="3749040"/>
          </a:xfrm>
          <a:prstGeom prst="rect">
            <a:avLst/>
          </a:prstGeom>
          <a:noFill/>
        </p:spPr>
        <p:txBody>
          <a:bodyPr wrap="square" rtlCol="0" anchor="t">
            <a:spAutoFit/>
          </a:bodyPr>
          <a:lstStyle/>
          <a:p>
            <a:pPr indent="0">
              <a:buNone/>
            </a:pPr>
            <a:r>
              <a:rPr lang="zh-CN" altLang="en-US" sz="2400" b="1">
                <a:sym typeface="+mn-ea"/>
              </a:rPr>
              <a:t>第五章和第六章</a:t>
            </a:r>
            <a:endParaRPr lang="zh-CN" altLang="en-US" sz="2400">
              <a:sym typeface="+mn-ea"/>
            </a:endParaRPr>
          </a:p>
          <a:p>
            <a:pPr indent="0">
              <a:buNone/>
            </a:pPr>
            <a:r>
              <a:rPr lang="zh-CN" altLang="en-US" sz="2400">
                <a:sym typeface="+mn-ea"/>
              </a:rPr>
              <a:t>用例图、类图、顺序图</a:t>
            </a:r>
            <a:endParaRPr lang="zh-CN" altLang="en-US" sz="2400">
              <a:sym typeface="+mn-ea"/>
            </a:endParaRPr>
          </a:p>
          <a:p>
            <a:pPr indent="0">
              <a:buNone/>
            </a:pPr>
            <a:r>
              <a:rPr lang="zh-CN" altLang="en-US" sz="2400" b="1">
                <a:sym typeface="+mn-ea"/>
              </a:rPr>
              <a:t>第七章</a:t>
            </a:r>
            <a:endParaRPr lang="zh-CN" altLang="en-US" sz="2400">
              <a:sym typeface="+mn-ea"/>
            </a:endParaRPr>
          </a:p>
          <a:p>
            <a:pPr indent="0">
              <a:buNone/>
            </a:pPr>
            <a:r>
              <a:rPr lang="zh-CN" altLang="en-US" sz="2400">
                <a:sym typeface="+mn-ea"/>
              </a:rPr>
              <a:t>判定表、白盒测试、黑盒测试、路径覆盖、语句覆盖</a:t>
            </a:r>
            <a:endParaRPr lang="zh-CN" altLang="en-US" sz="2400">
              <a:sym typeface="+mn-ea"/>
            </a:endParaRPr>
          </a:p>
          <a:p>
            <a:pPr indent="0">
              <a:buNone/>
            </a:pPr>
            <a:r>
              <a:rPr lang="zh-CN" altLang="en-US" sz="2400" b="1">
                <a:sym typeface="+mn-ea"/>
              </a:rPr>
              <a:t>第八章</a:t>
            </a:r>
            <a:endParaRPr lang="zh-CN" altLang="en-US" sz="2400">
              <a:sym typeface="+mn-ea"/>
            </a:endParaRPr>
          </a:p>
          <a:p>
            <a:pPr indent="0">
              <a:buNone/>
            </a:pPr>
            <a:r>
              <a:rPr lang="zh-CN" altLang="en-US" sz="2400">
                <a:sym typeface="+mn-ea"/>
              </a:rPr>
              <a:t>软件维护、软件配置项</a:t>
            </a:r>
            <a:endParaRPr lang="zh-CN" altLang="en-US" sz="2400">
              <a:sym typeface="+mn-ea"/>
            </a:endParaRPr>
          </a:p>
          <a:p>
            <a:pPr indent="0">
              <a:buNone/>
            </a:pPr>
            <a:r>
              <a:rPr lang="zh-CN" altLang="en-US" sz="2400" b="1">
                <a:sym typeface="+mn-ea"/>
              </a:rPr>
              <a:t>第九章</a:t>
            </a:r>
            <a:endParaRPr lang="zh-CN" altLang="en-US" sz="2400">
              <a:sym typeface="+mn-ea"/>
            </a:endParaRPr>
          </a:p>
          <a:p>
            <a:pPr algn="l">
              <a:buNone/>
            </a:pPr>
            <a:r>
              <a:rPr lang="zh-CN" altLang="en-US" sz="2400">
                <a:sym typeface="+mn-ea"/>
              </a:rPr>
              <a:t>工作量估算技术</a:t>
            </a:r>
            <a:br>
              <a:rPr lang="zh-CN" altLang="en-US" sz="2400">
                <a:sym typeface="+mn-ea"/>
              </a:rPr>
            </a:br>
            <a:r>
              <a:rPr lang="zh-CN" altLang="en-US" sz="2400">
                <a:sym typeface="+mn-ea"/>
              </a:rPr>
              <a:t>软件项目估算方法</a:t>
            </a:r>
            <a:endParaRPr lang="zh-CN" altLang="en-US" sz="24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774825" y="260350"/>
            <a:ext cx="8229600" cy="649288"/>
          </a:xfrm>
        </p:spPr>
        <p:txBody>
          <a:bodyPr vert="horz" wrap="square" lIns="91440" tIns="45720" rIns="91440" bIns="45720" anchor="ctr">
            <a:normAutofit fontScale="90000"/>
          </a:bodyPr>
          <a:lstStyle/>
          <a:p>
            <a:pPr algn="l" eaLnBrk="1" hangingPunct="1"/>
            <a:r>
              <a:rPr lang="en-US" altLang="zh-CN" sz="4000" dirty="0">
                <a:solidFill>
                  <a:schemeClr val="tx1"/>
                </a:solidFill>
              </a:rPr>
              <a:t>1</a:t>
            </a:r>
            <a:r>
              <a:rPr lang="zh-CN" altLang="en-US" sz="4000" dirty="0">
                <a:solidFill>
                  <a:schemeClr val="tx1"/>
                </a:solidFill>
              </a:rPr>
              <a:t>、基本概念</a:t>
            </a:r>
            <a:endParaRPr lang="zh-CN" altLang="en-US" sz="4000" dirty="0">
              <a:solidFill>
                <a:schemeClr val="tx1"/>
              </a:solidFill>
            </a:endParaRPr>
          </a:p>
        </p:txBody>
      </p:sp>
      <p:sp>
        <p:nvSpPr>
          <p:cNvPr id="10243" name="Text Box 5"/>
          <p:cNvSpPr txBox="1"/>
          <p:nvPr/>
        </p:nvSpPr>
        <p:spPr>
          <a:xfrm>
            <a:off x="1992313" y="981075"/>
            <a:ext cx="7704137" cy="5356860"/>
          </a:xfrm>
          <a:prstGeom prst="rect">
            <a:avLst/>
          </a:prstGeom>
          <a:noFill/>
          <a:ln w="9525">
            <a:noFill/>
          </a:ln>
        </p:spPr>
        <p:txBody>
          <a:bodyPr>
            <a:spAutoFit/>
          </a:bodyPr>
          <a:lstStyle/>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软件工程的目的？</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软件生存周期一般可分为哪几个阶段？</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3.</a:t>
            </a:r>
            <a:r>
              <a:rPr lang="zh-CN" altLang="en-US" sz="2400" dirty="0">
                <a:latin typeface="Arial" panose="020B0604020202020204" pitchFamily="34" charset="0"/>
                <a:ea typeface="宋体" panose="02010600030101010101" pitchFamily="2" charset="-122"/>
                <a:sym typeface="+mn-ea"/>
              </a:rPr>
              <a:t>产生软件危机的原因主要与两个方面的问题有关 </a:t>
            </a:r>
            <a:r>
              <a:rPr lang="en-US" altLang="zh-CN" sz="2400" dirty="0">
                <a:latin typeface="Arial" panose="020B0604020202020204" pitchFamily="34" charset="0"/>
                <a:ea typeface="宋体" panose="02010600030101010101" pitchFamily="2" charset="-122"/>
                <a:sym typeface="+mn-ea"/>
              </a:rPr>
              <a:t>?</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软件开发瀑布模型中的软件定义时期各个阶段依次是</a:t>
            </a:r>
            <a:r>
              <a:rPr lang="en-US" altLang="zh-CN"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5.</a:t>
            </a:r>
            <a:r>
              <a:rPr lang="zh-CN" altLang="en-US" sz="2400" dirty="0">
                <a:latin typeface="Arial" panose="020B0604020202020204" pitchFamily="34" charset="0"/>
                <a:ea typeface="宋体" panose="02010600030101010101" pitchFamily="2" charset="-122"/>
              </a:rPr>
              <a:t>瀑布模型</a:t>
            </a: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螺旋模型？敏捷模型？</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6.</a:t>
            </a:r>
            <a:r>
              <a:rPr lang="zh-CN" altLang="en-US" sz="2400" dirty="0">
                <a:latin typeface="Arial" panose="020B0604020202020204" pitchFamily="34" charset="0"/>
                <a:ea typeface="宋体" panose="02010600030101010101" pitchFamily="2" charset="-122"/>
              </a:rPr>
              <a:t>模块有哪三个基本属性？</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7.</a:t>
            </a:r>
            <a:r>
              <a:rPr lang="zh-CN" altLang="en-US" sz="2400" dirty="0">
                <a:latin typeface="Arial" panose="020B0604020202020204" pitchFamily="34" charset="0"/>
                <a:ea typeface="宋体" panose="02010600030101010101" pitchFamily="2" charset="-122"/>
              </a:rPr>
              <a:t>软件开发方法的主要模型有哪些？</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8.</a:t>
            </a:r>
            <a:r>
              <a:rPr lang="zh-CN" altLang="en-US" sz="2400" dirty="0">
                <a:latin typeface="Arial" panose="020B0604020202020204" pitchFamily="34" charset="0"/>
                <a:ea typeface="宋体" panose="02010600030101010101" pitchFamily="2" charset="-122"/>
                <a:sym typeface="+mn-ea"/>
              </a:rPr>
              <a:t>需求分析的主要目的是什么？描述工具 有哪些？</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9.</a:t>
            </a:r>
            <a:r>
              <a:rPr lang="zh-CN" altLang="en-US" sz="2400" dirty="0">
                <a:latin typeface="Arial" panose="020B0604020202020204" pitchFamily="34" charset="0"/>
                <a:ea typeface="宋体" panose="02010600030101010101" pitchFamily="2" charset="-122"/>
                <a:sym typeface="+mn-ea"/>
              </a:rPr>
              <a:t>需求分析阶段的基本任务是什么？</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10.</a:t>
            </a:r>
            <a:r>
              <a:rPr lang="zh-CN" altLang="en-US" sz="2400" dirty="0">
                <a:latin typeface="Arial" panose="020B0604020202020204" pitchFamily="34" charset="0"/>
                <a:ea typeface="宋体" panose="02010600030101010101" pitchFamily="2" charset="-122"/>
                <a:sym typeface="+mn-ea"/>
              </a:rPr>
              <a:t>数据流图？数据字典？如何画分层数据流图？简述数据字典与数据流图的关系</a:t>
            </a:r>
            <a:r>
              <a:rPr lang="en-US" altLang="zh-CN" sz="2400" dirty="0">
                <a:latin typeface="Arial" panose="020B0604020202020204" pitchFamily="34" charset="0"/>
                <a:ea typeface="宋体" panose="02010600030101010101" pitchFamily="2" charset="-122"/>
                <a:sym typeface="+mn-ea"/>
              </a:rPr>
              <a:t>.</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p:nvPr/>
        </p:nvSpPr>
        <p:spPr>
          <a:xfrm>
            <a:off x="2135188" y="765175"/>
            <a:ext cx="7993062" cy="5795645"/>
          </a:xfrm>
          <a:prstGeom prst="rect">
            <a:avLst/>
          </a:prstGeom>
          <a:noFill/>
          <a:ln w="9525">
            <a:noFill/>
          </a:ln>
        </p:spPr>
        <p:txBody>
          <a:bodyPr>
            <a:spAutoFit/>
          </a:bodyPr>
          <a:lstStyle/>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11.</a:t>
            </a:r>
            <a:r>
              <a:rPr lang="zh-CN" altLang="en-US" sz="2400" dirty="0">
                <a:latin typeface="Arial" panose="020B0604020202020204" pitchFamily="34" charset="0"/>
                <a:ea typeface="宋体" panose="02010600030101010101" pitchFamily="2" charset="-122"/>
              </a:rPr>
              <a:t>在七种偶合中，耦合度最低和最高的偶合分别是什么？ </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12.</a:t>
            </a:r>
            <a:r>
              <a:rPr lang="zh-CN" altLang="en-US" sz="2400" dirty="0">
                <a:latin typeface="Arial" panose="020B0604020202020204" pitchFamily="34" charset="0"/>
                <a:ea typeface="宋体" panose="02010600030101010101" pitchFamily="2" charset="-122"/>
              </a:rPr>
              <a:t>两种特殊的聚集关系分别是什么？</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13.</a:t>
            </a:r>
            <a:r>
              <a:rPr lang="zh-CN" altLang="en-US" sz="2400" dirty="0">
                <a:latin typeface="Arial" panose="020B0604020202020204" pitchFamily="34" charset="0"/>
                <a:ea typeface="宋体" panose="02010600030101010101" pitchFamily="2" charset="-122"/>
              </a:rPr>
              <a:t>软件设计的主要任务是什么？</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14.</a:t>
            </a:r>
            <a:r>
              <a:rPr lang="zh-CN" altLang="en-US" sz="2400" dirty="0">
                <a:latin typeface="Arial" panose="020B0604020202020204" pitchFamily="34" charset="0"/>
                <a:ea typeface="宋体" panose="02010600030101010101" pitchFamily="2" charset="-122"/>
              </a:rPr>
              <a:t>需求分析阶段结束后，应提交的文档有哪些？</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15.</a:t>
            </a:r>
            <a:r>
              <a:rPr lang="zh-CN" altLang="en-US" sz="2400" dirty="0">
                <a:latin typeface="Arial" panose="020B0604020202020204" pitchFamily="34" charset="0"/>
                <a:ea typeface="宋体" panose="02010600030101010101" pitchFamily="2" charset="-122"/>
              </a:rPr>
              <a:t>在软件概要设计中，需要使用的图形工具有哪些？</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16.</a:t>
            </a:r>
            <a:r>
              <a:rPr lang="zh-CN" altLang="en-US" sz="2400" dirty="0">
                <a:latin typeface="Arial" panose="020B0604020202020204" pitchFamily="34" charset="0"/>
                <a:ea typeface="宋体" panose="02010600030101010101" pitchFamily="2" charset="-122"/>
              </a:rPr>
              <a:t>结构化设计方法采用的设计思想是什么？</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zh-CN" altLang="en-US" sz="2400" dirty="0">
                <a:latin typeface="Arial" panose="020B0604020202020204" pitchFamily="34" charset="0"/>
                <a:ea typeface="宋体" panose="02010600030101010101" pitchFamily="2" charset="-122"/>
                <a:sym typeface="+mn-ea"/>
              </a:rPr>
              <a:t>什么是动态测试，有哪两种方法？</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17.</a:t>
            </a:r>
            <a:r>
              <a:rPr lang="zh-CN" altLang="en-US" sz="2400" dirty="0">
                <a:latin typeface="Arial" panose="020B0604020202020204" pitchFamily="34" charset="0"/>
                <a:ea typeface="宋体" panose="02010600030101010101" pitchFamily="2" charset="-122"/>
                <a:sym typeface="+mn-ea"/>
              </a:rPr>
              <a:t>什么是白盒测试？什么是黑盒测试？</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18.</a:t>
            </a:r>
            <a:r>
              <a:rPr lang="zh-CN" altLang="en-US" sz="2400" dirty="0">
                <a:latin typeface="Arial" panose="020B0604020202020204" pitchFamily="34" charset="0"/>
                <a:ea typeface="宋体" panose="02010600030101010101" pitchFamily="2" charset="-122"/>
                <a:sym typeface="+mn-ea"/>
              </a:rPr>
              <a:t>白盒测试 的方法有哪些</a:t>
            </a:r>
            <a:r>
              <a:rPr lang="en-US" altLang="zh-CN" sz="2400" dirty="0">
                <a:latin typeface="Arial" panose="020B0604020202020204" pitchFamily="34" charset="0"/>
                <a:ea typeface="宋体" panose="02010600030101010101" pitchFamily="2" charset="-122"/>
                <a:sym typeface="+mn-ea"/>
              </a:rPr>
              <a:t>,</a:t>
            </a:r>
            <a:r>
              <a:rPr lang="zh-CN" altLang="en-US" sz="2400" dirty="0">
                <a:latin typeface="Arial" panose="020B0604020202020204" pitchFamily="34" charset="0"/>
                <a:ea typeface="宋体" panose="02010600030101010101" pitchFamily="2" charset="-122"/>
                <a:sym typeface="+mn-ea"/>
              </a:rPr>
              <a:t>分别说明各种方法</a:t>
            </a:r>
            <a:r>
              <a:rPr lang="en-US" altLang="zh-CN" sz="2400" dirty="0">
                <a:latin typeface="Arial" panose="020B0604020202020204" pitchFamily="34" charset="0"/>
                <a:ea typeface="宋体" panose="02010600030101010101" pitchFamily="2" charset="-122"/>
                <a:sym typeface="+mn-ea"/>
              </a:rPr>
              <a:t>? </a:t>
            </a:r>
            <a:endParaRPr lang="en-US" altLang="zh-CN"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19.</a:t>
            </a:r>
            <a:r>
              <a:rPr lang="zh-CN" altLang="en-US" sz="2400" dirty="0">
                <a:latin typeface="Arial" panose="020B0604020202020204" pitchFamily="34" charset="0"/>
                <a:ea typeface="宋体" panose="02010600030101010101" pitchFamily="2" charset="-122"/>
                <a:sym typeface="+mn-ea"/>
              </a:rPr>
              <a:t>黑盒测试 的方法有哪些</a:t>
            </a:r>
            <a:r>
              <a:rPr lang="en-US" altLang="zh-CN" sz="2400" dirty="0">
                <a:latin typeface="Arial" panose="020B0604020202020204" pitchFamily="34" charset="0"/>
                <a:ea typeface="宋体" panose="02010600030101010101" pitchFamily="2" charset="-122"/>
                <a:sym typeface="+mn-ea"/>
              </a:rPr>
              <a:t>,</a:t>
            </a:r>
            <a:r>
              <a:rPr lang="zh-CN" altLang="en-US" sz="2400" dirty="0">
                <a:latin typeface="Arial" panose="020B0604020202020204" pitchFamily="34" charset="0"/>
                <a:ea typeface="宋体" panose="02010600030101010101" pitchFamily="2" charset="-122"/>
                <a:sym typeface="+mn-ea"/>
              </a:rPr>
              <a:t>分别说明各种方法？</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sym typeface="+mn-ea"/>
              </a:rPr>
              <a:t>20.</a:t>
            </a:r>
            <a:r>
              <a:rPr lang="zh-CN" altLang="en-US" sz="2400" dirty="0">
                <a:latin typeface="Arial" panose="020B0604020202020204" pitchFamily="34" charset="0"/>
                <a:ea typeface="宋体" panose="02010600030101010101" pitchFamily="2" charset="-122"/>
                <a:sym typeface="+mn-ea"/>
              </a:rPr>
              <a:t>面向对象程序设计的基本机制是什么？面向对象的开发方法的工作模型是什么？ </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p:nvPr/>
        </p:nvSpPr>
        <p:spPr>
          <a:xfrm>
            <a:off x="2279650" y="476250"/>
            <a:ext cx="7632700" cy="5356860"/>
          </a:xfrm>
          <a:prstGeom prst="rect">
            <a:avLst/>
          </a:prstGeom>
          <a:noFill/>
          <a:ln w="9525">
            <a:noFill/>
          </a:ln>
        </p:spPr>
        <p:txBody>
          <a:bodyPr>
            <a:spAutoFit/>
          </a:bodyPr>
          <a:lstStyle/>
          <a:p>
            <a:pPr marL="342900" lvl="0" indent="-342900" eaLnBrk="1" hangingPunct="1">
              <a:lnSpc>
                <a:spcPct val="120000"/>
              </a:lnSpc>
            </a:pP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21.</a:t>
            </a:r>
            <a:r>
              <a:rPr lang="zh-CN" altLang="en-US" sz="2400" dirty="0">
                <a:latin typeface="Arial" panose="020B0604020202020204" pitchFamily="34" charset="0"/>
                <a:ea typeface="宋体" panose="02010600030101010101" pitchFamily="2" charset="-122"/>
              </a:rPr>
              <a:t>什么是对象模型？什么是动态模型？用例模型 ？</a:t>
            </a:r>
            <a:endParaRPr lang="zh-CN" altLang="en-US" sz="2400" dirty="0">
              <a:latin typeface="Arial" panose="020B0604020202020204" pitchFamily="34" charset="0"/>
              <a:ea typeface="宋体" panose="02010600030101010101" pitchFamily="2" charset="-122"/>
            </a:endParaRPr>
          </a:p>
          <a:p>
            <a:pPr marL="342900" lvl="0" indent="-342900" eaLnBrk="1" hangingPunct="1">
              <a:lnSpc>
                <a:spcPct val="120000"/>
              </a:lnSpc>
            </a:pPr>
            <a:r>
              <a:rPr lang="en-US" altLang="zh-CN" sz="2400" dirty="0">
                <a:latin typeface="Arial" panose="020B0604020202020204" pitchFamily="34" charset="0"/>
                <a:ea typeface="宋体" panose="02010600030101010101" pitchFamily="2" charset="-122"/>
              </a:rPr>
              <a:t>22.UML</a:t>
            </a:r>
            <a:r>
              <a:rPr lang="zh-CN" altLang="en-US" sz="2400" dirty="0">
                <a:latin typeface="Arial" panose="020B0604020202020204" pitchFamily="34" charset="0"/>
                <a:ea typeface="宋体" panose="02010600030101010101" pitchFamily="2" charset="-122"/>
              </a:rPr>
              <a:t>主要使用哪些图形符号？表示各对象间的交互关系的图形有哪些？静态图有哪些？</a:t>
            </a:r>
            <a:endParaRPr lang="zh-CN" altLang="en-US" sz="2400" dirty="0">
              <a:latin typeface="Arial" panose="020B0604020202020204" pitchFamily="34" charset="0"/>
              <a:ea typeface="宋体" panose="02010600030101010101" pitchFamily="2" charset="-122"/>
            </a:endParaRPr>
          </a:p>
          <a:p>
            <a:pPr marL="342900" lvl="0" indent="-342900" algn="l" eaLnBrk="1" hangingPunct="1">
              <a:lnSpc>
                <a:spcPct val="120000"/>
              </a:lnSpc>
              <a:buNone/>
            </a:pPr>
            <a:r>
              <a:rPr lang="zh-CN" altLang="en-US" sz="2400" dirty="0">
                <a:latin typeface="Arial" panose="020B0604020202020204" pitchFamily="34" charset="0"/>
                <a:ea typeface="宋体" panose="02010600030101010101" pitchFamily="2" charset="-122"/>
              </a:rPr>
              <a:t>23.</a:t>
            </a:r>
            <a:r>
              <a:rPr lang="zh-CN" altLang="en-US" sz="2400" dirty="0">
                <a:latin typeface="Arial" panose="020B0604020202020204" pitchFamily="34" charset="0"/>
                <a:ea typeface="宋体" panose="02010600030101010101" pitchFamily="2" charset="-122"/>
                <a:sym typeface="+mn-ea"/>
              </a:rPr>
              <a:t>用WBS技术如何分解一个软件项目所包含的工作？</a:t>
            </a:r>
            <a:endParaRPr lang="zh-CN" altLang="en-US" sz="2400" dirty="0">
              <a:latin typeface="Arial" panose="020B0604020202020204" pitchFamily="34" charset="0"/>
              <a:ea typeface="宋体" panose="02010600030101010101" pitchFamily="2" charset="-122"/>
            </a:endParaRPr>
          </a:p>
          <a:p>
            <a:pPr marL="342900" lvl="0" indent="-342900" algn="l" eaLnBrk="1" hangingPunct="1">
              <a:lnSpc>
                <a:spcPct val="120000"/>
              </a:lnSpc>
              <a:buNone/>
            </a:pPr>
            <a:r>
              <a:rPr lang="zh-CN" altLang="en-US" sz="2400" dirty="0">
                <a:latin typeface="Arial" panose="020B0604020202020204" pitchFamily="34" charset="0"/>
                <a:ea typeface="宋体" panose="02010600030101010101" pitchFamily="2" charset="-122"/>
                <a:sym typeface="+mn-ea"/>
              </a:rPr>
              <a:t>2</a:t>
            </a:r>
            <a:r>
              <a:rPr lang="en-US" altLang="zh-CN" sz="2400" dirty="0">
                <a:latin typeface="Arial" panose="020B0604020202020204" pitchFamily="34" charset="0"/>
                <a:ea typeface="宋体" panose="02010600030101010101" pitchFamily="2" charset="-122"/>
                <a:sym typeface="+mn-ea"/>
              </a:rPr>
              <a:t>4</a:t>
            </a:r>
            <a:r>
              <a:rPr lang="zh-CN" altLang="en-US" sz="2400" dirty="0">
                <a:latin typeface="Arial" panose="020B0604020202020204" pitchFamily="34" charset="0"/>
                <a:ea typeface="宋体" panose="02010600030101010101" pitchFamily="2" charset="-122"/>
                <a:sym typeface="+mn-ea"/>
              </a:rPr>
              <a:t>.软件工程标准化的意义是什么？软件工程标准有那几级别？</a:t>
            </a:r>
            <a:endParaRPr lang="zh-CN" altLang="en-US" sz="2400" dirty="0">
              <a:latin typeface="Arial" panose="020B0604020202020204" pitchFamily="34" charset="0"/>
              <a:ea typeface="宋体" panose="02010600030101010101" pitchFamily="2" charset="-122"/>
            </a:endParaRPr>
          </a:p>
          <a:p>
            <a:pPr marL="342900" lvl="0" indent="-342900" algn="l" eaLnBrk="1" hangingPunct="1">
              <a:lnSpc>
                <a:spcPct val="120000"/>
              </a:lnSpc>
              <a:buNone/>
            </a:pPr>
            <a:r>
              <a:rPr lang="zh-CN" altLang="en-US" sz="2400" dirty="0">
                <a:latin typeface="Arial" panose="020B0604020202020204" pitchFamily="34" charset="0"/>
                <a:ea typeface="宋体" panose="02010600030101010101" pitchFamily="2" charset="-122"/>
                <a:sym typeface="+mn-ea"/>
              </a:rPr>
              <a:t>2</a:t>
            </a:r>
            <a:r>
              <a:rPr lang="en-US" altLang="zh-CN" sz="2400" dirty="0">
                <a:latin typeface="Arial" panose="020B0604020202020204" pitchFamily="34" charset="0"/>
                <a:ea typeface="宋体" panose="02010600030101010101" pitchFamily="2" charset="-122"/>
                <a:sym typeface="+mn-ea"/>
              </a:rPr>
              <a:t>5</a:t>
            </a:r>
            <a:r>
              <a:rPr lang="zh-CN" altLang="en-US" sz="2400" dirty="0">
                <a:latin typeface="Arial" panose="020B0604020202020204" pitchFamily="34" charset="0"/>
                <a:ea typeface="宋体" panose="02010600030101010101" pitchFamily="2" charset="-122"/>
                <a:sym typeface="+mn-ea"/>
              </a:rPr>
              <a:t>.软件规模估算技术有哪些？</a:t>
            </a:r>
            <a:endParaRPr lang="zh-CN" altLang="en-US" sz="2400" dirty="0">
              <a:latin typeface="Arial" panose="020B0604020202020204" pitchFamily="34" charset="0"/>
              <a:ea typeface="宋体" panose="02010600030101010101" pitchFamily="2" charset="-122"/>
            </a:endParaRPr>
          </a:p>
          <a:p>
            <a:pPr marL="342900" lvl="0" indent="-342900" algn="l" eaLnBrk="1" hangingPunct="1">
              <a:lnSpc>
                <a:spcPct val="120000"/>
              </a:lnSpc>
              <a:buNone/>
            </a:pPr>
            <a:r>
              <a:rPr lang="zh-CN" altLang="en-US" sz="2400" dirty="0">
                <a:latin typeface="Arial" panose="020B0604020202020204" pitchFamily="34" charset="0"/>
                <a:ea typeface="宋体" panose="02010600030101010101" pitchFamily="2" charset="-122"/>
                <a:sym typeface="+mn-ea"/>
              </a:rPr>
              <a:t>2</a:t>
            </a:r>
            <a:r>
              <a:rPr lang="en-US" altLang="zh-CN" sz="2400" dirty="0">
                <a:latin typeface="Arial" panose="020B0604020202020204" pitchFamily="34" charset="0"/>
                <a:ea typeface="宋体" panose="02010600030101010101" pitchFamily="2" charset="-122"/>
                <a:sym typeface="+mn-ea"/>
              </a:rPr>
              <a:t>6</a:t>
            </a:r>
            <a:r>
              <a:rPr lang="zh-CN" altLang="en-US" sz="2400" dirty="0">
                <a:latin typeface="Arial" panose="020B0604020202020204" pitchFamily="34" charset="0"/>
                <a:ea typeface="宋体" panose="02010600030101010101" pitchFamily="2" charset="-122"/>
                <a:sym typeface="+mn-ea"/>
              </a:rPr>
              <a:t>.软件配置管理的主要任务是什么？</a:t>
            </a:r>
            <a:endParaRPr lang="zh-CN" altLang="en-US" sz="2400" dirty="0">
              <a:latin typeface="Arial" panose="020B0604020202020204" pitchFamily="34" charset="0"/>
              <a:ea typeface="宋体" panose="02010600030101010101" pitchFamily="2" charset="-122"/>
            </a:endParaRPr>
          </a:p>
          <a:p>
            <a:pPr marL="342900" lvl="0" indent="-342900" algn="l" eaLnBrk="1" hangingPunct="1">
              <a:lnSpc>
                <a:spcPct val="120000"/>
              </a:lnSpc>
              <a:buNone/>
            </a:pPr>
            <a:r>
              <a:rPr lang="zh-CN" altLang="en-US" sz="2400" dirty="0">
                <a:latin typeface="Arial" panose="020B0604020202020204" pitchFamily="34" charset="0"/>
                <a:ea typeface="宋体" panose="02010600030101010101" pitchFamily="2" charset="-122"/>
                <a:sym typeface="+mn-ea"/>
              </a:rPr>
              <a:t>2</a:t>
            </a:r>
            <a:r>
              <a:rPr lang="en-US" altLang="zh-CN" sz="2400" dirty="0">
                <a:latin typeface="Arial" panose="020B0604020202020204" pitchFamily="34" charset="0"/>
                <a:ea typeface="宋体" panose="02010600030101010101" pitchFamily="2" charset="-122"/>
                <a:sym typeface="+mn-ea"/>
              </a:rPr>
              <a:t>7</a:t>
            </a:r>
            <a:r>
              <a:rPr lang="zh-CN" altLang="en-US" sz="2400" dirty="0">
                <a:latin typeface="Arial" panose="020B0604020202020204" pitchFamily="34" charset="0"/>
                <a:ea typeface="宋体" panose="02010600030101010101" pitchFamily="2" charset="-122"/>
                <a:sym typeface="+mn-ea"/>
              </a:rPr>
              <a:t>.配置项的状态有哪三种？什么是基线和版本控制？</a:t>
            </a:r>
            <a:endParaRPr lang="zh-CN" altLang="en-US" sz="2400" dirty="0">
              <a:latin typeface="Arial" panose="020B0604020202020204" pitchFamily="34" charset="0"/>
              <a:ea typeface="宋体" panose="02010600030101010101" pitchFamily="2" charset="-122"/>
            </a:endParaRPr>
          </a:p>
          <a:p>
            <a:pPr marL="342900" lvl="0" indent="-342900" algn="l" eaLnBrk="1" hangingPunct="1">
              <a:lnSpc>
                <a:spcPct val="120000"/>
              </a:lnSpc>
              <a:buNone/>
            </a:pPr>
            <a:r>
              <a:rPr lang="zh-CN" altLang="en-US" sz="2400" dirty="0">
                <a:latin typeface="Arial" panose="020B0604020202020204" pitchFamily="34" charset="0"/>
                <a:ea typeface="宋体" panose="02010600030101010101" pitchFamily="2" charset="-122"/>
                <a:sym typeface="+mn-ea"/>
              </a:rPr>
              <a:t>2</a:t>
            </a:r>
            <a:r>
              <a:rPr lang="en-US" altLang="zh-CN" sz="2400" dirty="0">
                <a:latin typeface="Arial" panose="020B0604020202020204" pitchFamily="34" charset="0"/>
                <a:ea typeface="宋体" panose="02010600030101010101" pitchFamily="2" charset="-122"/>
                <a:sym typeface="+mn-ea"/>
              </a:rPr>
              <a:t>8</a:t>
            </a:r>
            <a:r>
              <a:rPr lang="zh-CN" altLang="en-US" sz="2400" dirty="0">
                <a:latin typeface="Arial" panose="020B0604020202020204" pitchFamily="34" charset="0"/>
                <a:ea typeface="宋体" panose="02010600030101010101" pitchFamily="2" charset="-122"/>
                <a:sym typeface="+mn-ea"/>
              </a:rPr>
              <a:t>.软件项目管理的目的是什么？</a:t>
            </a:r>
            <a:endParaRPr lang="zh-CN" altLang="en-US" dirty="0">
              <a:latin typeface="Arial" panose="020B0604020202020204" pitchFamily="34" charset="0"/>
              <a:ea typeface="宋体" panose="02010600030101010101" pitchFamily="2" charset="-122"/>
            </a:endParaRPr>
          </a:p>
          <a:p>
            <a:pPr marL="342900" lvl="0" indent="-342900" eaLnBrk="1" hangingPunct="1">
              <a:lnSpc>
                <a:spcPct val="120000"/>
              </a:lnSpc>
            </a:pPr>
            <a:r>
              <a:rPr lang="zh-CN" altLang="en-US"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典型题型</a:t>
            </a:r>
            <a:endParaRPr lang="zh-CN" altLang="en-US"/>
          </a:p>
        </p:txBody>
      </p:sp>
      <p:sp>
        <p:nvSpPr>
          <p:cNvPr id="3" name="内容占位符 2"/>
          <p:cNvSpPr>
            <a:spLocks noGrp="1"/>
          </p:cNvSpPr>
          <p:nvPr>
            <p:ph idx="1"/>
          </p:nvPr>
        </p:nvSpPr>
        <p:spPr/>
        <p:txBody>
          <a:bodyPr/>
          <a:lstStyle/>
          <a:p>
            <a:pPr marL="0" indent="0">
              <a:buNone/>
            </a:pPr>
            <a:r>
              <a:rPr lang="zh-CN" altLang="en-US"/>
              <a:t>一、选择题</a:t>
            </a:r>
            <a:endParaRPr lang="zh-CN" altLang="en-US"/>
          </a:p>
          <a:p>
            <a:pPr marL="0" indent="0">
              <a:buNone/>
            </a:pPr>
            <a:r>
              <a:rPr lang="en-US" altLang="zh-CN"/>
              <a:t>1.</a:t>
            </a:r>
            <a:r>
              <a:rPr lang="zh-CN" altLang="en-US"/>
              <a:t>（     ）能够清晰表达复杂的条件组合与应做的动作之间的对应关</a:t>
            </a:r>
            <a:endParaRPr lang="zh-CN" altLang="en-US"/>
          </a:p>
          <a:p>
            <a:pPr marL="0" indent="0">
              <a:buNone/>
            </a:pPr>
            <a:r>
              <a:rPr lang="zh-CN" altLang="en-US"/>
              <a:t>  系。</a:t>
            </a:r>
            <a:endParaRPr lang="zh-CN" altLang="en-US"/>
          </a:p>
          <a:p>
            <a:pPr marL="0" indent="0">
              <a:buNone/>
            </a:pPr>
            <a:r>
              <a:rPr lang="zh-CN" altLang="en-US"/>
              <a:t>A.流程图         B.伪码        C.判定表      D.盒图</a:t>
            </a:r>
            <a:endParaRPr lang="zh-CN" altLang="en-US"/>
          </a:p>
          <a:p>
            <a:pPr marL="0" indent="0">
              <a:buNone/>
            </a:pPr>
            <a:r>
              <a:rPr lang="zh-CN" altLang="en-US"/>
              <a:t>二、填空题</a:t>
            </a:r>
            <a:endParaRPr lang="zh-CN" altLang="en-US"/>
          </a:p>
          <a:p>
            <a:pPr marL="0" indent="0">
              <a:buNone/>
            </a:pPr>
            <a:r>
              <a:rPr lang="en-US" altLang="zh-CN"/>
              <a:t>1. </a:t>
            </a:r>
            <a:r>
              <a:rPr lang="en-US" altLang="zh-CN" u="sng"/>
              <a:t>           </a:t>
            </a:r>
            <a:r>
              <a:rPr lang="zh-CN" altLang="en-US"/>
              <a:t>是把对象的属性和操作结合在一起，构成一个独立的对象，其内部信息对外界是隐蔽的，外界只能通过有限的</a:t>
            </a:r>
            <a:r>
              <a:rPr lang="zh-CN" altLang="en-US" u="sng"/>
              <a:t>          </a:t>
            </a:r>
            <a:r>
              <a:rPr lang="zh-CN" altLang="en-US"/>
              <a:t>与对象发生联系。</a:t>
            </a:r>
            <a:endParaRPr lang="zh-CN" altLang="en-US"/>
          </a:p>
        </p:txBody>
      </p:sp>
      <p:sp>
        <p:nvSpPr>
          <p:cNvPr id="100" name="文本框 99"/>
          <p:cNvSpPr txBox="1"/>
          <p:nvPr/>
        </p:nvSpPr>
        <p:spPr>
          <a:xfrm>
            <a:off x="1328420" y="4297680"/>
            <a:ext cx="1153160" cy="518160"/>
          </a:xfrm>
          <a:prstGeom prst="rect">
            <a:avLst/>
          </a:prstGeom>
          <a:noFill/>
          <a:ln w="9525">
            <a:noFill/>
          </a:ln>
        </p:spPr>
        <p:txBody>
          <a:bodyPr wrap="square">
            <a:spAutoFit/>
          </a:bodyPr>
          <a:lstStyle/>
          <a:p>
            <a:pPr marL="0" algn="l"/>
            <a:r>
              <a:rPr lang="en-US" altLang="zh-CN" sz="2800" b="0" u="none">
                <a:solidFill>
                  <a:srgbClr val="FF0000"/>
                </a:solidFill>
                <a:latin typeface="宋体" panose="02010600030101010101" pitchFamily="2" charset="-122"/>
                <a:ea typeface="宋体" panose="02010600030101010101" pitchFamily="2" charset="-122"/>
                <a:cs typeface="宋体" panose="02010600030101010101" pitchFamily="2" charset="-122"/>
              </a:rPr>
              <a:t>封装</a:t>
            </a:r>
            <a:endParaRPr lang="en-US" altLang="zh-CN" sz="28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543685" y="2308225"/>
            <a:ext cx="400685" cy="518160"/>
          </a:xfrm>
          <a:prstGeom prst="rect">
            <a:avLst/>
          </a:prstGeom>
          <a:noFill/>
          <a:ln w="9525">
            <a:noFill/>
          </a:ln>
        </p:spPr>
        <p:txBody>
          <a:bodyPr wrap="square">
            <a:spAutoFit/>
          </a:bodyPr>
          <a:lstStyle/>
          <a:p>
            <a:pPr marL="0" indent="0" algn="l"/>
            <a:r>
              <a:rPr lang="en-US" altLang="zh-CN" sz="2800" b="0" u="none">
                <a:solidFill>
                  <a:srgbClr val="FF0000"/>
                </a:solidFill>
                <a:latin typeface="宋体" panose="02010600030101010101" pitchFamily="2" charset="-122"/>
                <a:ea typeface="宋体" panose="02010600030101010101" pitchFamily="2" charset="-122"/>
                <a:cs typeface="宋体" panose="02010600030101010101" pitchFamily="2" charset="-122"/>
              </a:rPr>
              <a:t>C</a:t>
            </a:r>
            <a:endParaRPr lang="en-US" altLang="zh-CN" sz="28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8709660" y="4683760"/>
            <a:ext cx="1010285" cy="518160"/>
          </a:xfrm>
          <a:prstGeom prst="rect">
            <a:avLst/>
          </a:prstGeom>
          <a:noFill/>
          <a:ln w="9525">
            <a:noFill/>
          </a:ln>
        </p:spPr>
        <p:txBody>
          <a:bodyPr wrap="square" rtlCol="0" anchor="t">
            <a:spAutoFit/>
          </a:bodyPr>
          <a:lstStyle/>
          <a:p>
            <a:pPr lvl="0" algn="l"/>
            <a:r>
              <a:rPr lang="en-US" altLang="zh-CN" sz="28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接口</a:t>
            </a:r>
            <a:endParaRPr lang="en-US" altLang="zh-CN" sz="28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linds(horizontal)">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a:t>三、名词解释</a:t>
            </a:r>
            <a:endParaRPr lang="zh-CN" altLang="en-US"/>
          </a:p>
          <a:p>
            <a:pPr marL="0" indent="0">
              <a:buNone/>
            </a:pPr>
            <a:r>
              <a:rPr lang="zh-CN" altLang="en-US"/>
              <a:t>回归测试 ：</a:t>
            </a:r>
            <a:endParaRPr lang="zh-CN" altLang="en-US"/>
          </a:p>
        </p:txBody>
      </p:sp>
      <p:sp>
        <p:nvSpPr>
          <p:cNvPr id="4" name="文本框 3"/>
          <p:cNvSpPr txBox="1"/>
          <p:nvPr/>
        </p:nvSpPr>
        <p:spPr>
          <a:xfrm>
            <a:off x="2590800" y="2318385"/>
            <a:ext cx="8704580" cy="944880"/>
          </a:xfrm>
          <a:prstGeom prst="rect">
            <a:avLst/>
          </a:prstGeom>
          <a:noFill/>
        </p:spPr>
        <p:txBody>
          <a:bodyPr wrap="square" rtlCol="0" anchor="t">
            <a:spAutoFit/>
          </a:bodyPr>
          <a:lstStyle/>
          <a:p>
            <a:r>
              <a:rPr lang="zh-CN" altLang="en-US" sz="2800">
                <a:solidFill>
                  <a:srgbClr val="FF0000"/>
                </a:solidFill>
                <a:sym typeface="+mn-ea"/>
              </a:rPr>
              <a:t>回归测试是指修改了旧代码后，重新进行测试以确认修改没有引入新的错误或导致其他代码产生错误。</a:t>
            </a:r>
            <a:endParaRPr lang="zh-CN" altLang="en-US" sz="280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425" y="53975"/>
            <a:ext cx="10515600" cy="4351338"/>
          </a:xfrm>
        </p:spPr>
        <p:txBody>
          <a:bodyPr>
            <a:normAutofit fontScale="25000"/>
          </a:bodyPr>
          <a:lstStyle/>
          <a:p>
            <a:pPr marL="0" indent="0">
              <a:buNone/>
            </a:pPr>
            <a:r>
              <a:rPr lang="zh-CN" altLang="en-US" sz="9600"/>
              <a:t>四、设计题</a:t>
            </a:r>
            <a:endParaRPr lang="zh-CN" altLang="en-US" sz="9600"/>
          </a:p>
          <a:p>
            <a:pPr marL="0" indent="0">
              <a:buNone/>
            </a:pPr>
            <a:r>
              <a:rPr lang="en-US" altLang="zh-CN" sz="9600"/>
              <a:t>1.</a:t>
            </a:r>
            <a:r>
              <a:rPr lang="zh-CN" altLang="en-US" sz="9600"/>
              <a:t>已知有如下程序段，请用PAD图描述。</a:t>
            </a:r>
            <a:endParaRPr lang="zh-CN" altLang="en-US" sz="9600"/>
          </a:p>
          <a:p>
            <a:pPr marL="0" indent="0">
              <a:lnSpc>
                <a:spcPct val="50000"/>
              </a:lnSpc>
              <a:buNone/>
            </a:pPr>
            <a:r>
              <a:rPr lang="zh-CN" altLang="en-US" sz="8800"/>
              <a:t>begin</a:t>
            </a:r>
            <a:endParaRPr lang="zh-CN" altLang="en-US" sz="8800"/>
          </a:p>
          <a:p>
            <a:pPr marL="0" indent="0">
              <a:lnSpc>
                <a:spcPct val="50000"/>
              </a:lnSpc>
              <a:buNone/>
            </a:pPr>
            <a:r>
              <a:rPr lang="zh-CN" altLang="en-US" sz="8800"/>
              <a:t>         P1;</a:t>
            </a:r>
            <a:endParaRPr lang="zh-CN" altLang="en-US" sz="8800"/>
          </a:p>
          <a:p>
            <a:pPr marL="0" indent="0">
              <a:lnSpc>
                <a:spcPct val="50000"/>
              </a:lnSpc>
              <a:buNone/>
            </a:pPr>
            <a:r>
              <a:rPr lang="zh-CN" altLang="en-US" sz="8800"/>
              <a:t>         if C1</a:t>
            </a:r>
            <a:endParaRPr lang="zh-CN" altLang="en-US" sz="8800"/>
          </a:p>
          <a:p>
            <a:pPr marL="0" indent="0">
              <a:lnSpc>
                <a:spcPct val="50000"/>
              </a:lnSpc>
              <a:buNone/>
            </a:pPr>
            <a:r>
              <a:rPr lang="zh-CN" altLang="en-US" sz="8800"/>
              <a:t>           then while C2 do</a:t>
            </a:r>
            <a:endParaRPr lang="zh-CN" altLang="en-US" sz="8800"/>
          </a:p>
          <a:p>
            <a:pPr marL="0" indent="0">
              <a:lnSpc>
                <a:spcPct val="50000"/>
              </a:lnSpc>
              <a:buNone/>
            </a:pPr>
            <a:r>
              <a:rPr lang="zh-CN" altLang="en-US" sz="8800"/>
              <a:t>                       P2;</a:t>
            </a:r>
            <a:endParaRPr lang="zh-CN" altLang="en-US" sz="8800"/>
          </a:p>
          <a:p>
            <a:pPr marL="0" indent="0">
              <a:lnSpc>
                <a:spcPct val="50000"/>
              </a:lnSpc>
              <a:buNone/>
            </a:pPr>
            <a:r>
              <a:rPr lang="zh-CN" altLang="en-US" sz="8800"/>
              <a:t>           else P3;</a:t>
            </a:r>
            <a:endParaRPr lang="zh-CN" altLang="en-US" sz="8800"/>
          </a:p>
          <a:p>
            <a:pPr marL="0" indent="0">
              <a:lnSpc>
                <a:spcPct val="50000"/>
              </a:lnSpc>
              <a:buNone/>
            </a:pPr>
            <a:r>
              <a:rPr lang="zh-CN" altLang="en-US" sz="8800"/>
              <a:t>             while C3 do </a:t>
            </a:r>
            <a:endParaRPr lang="zh-CN" altLang="en-US" sz="8800"/>
          </a:p>
          <a:p>
            <a:pPr marL="0" indent="0">
              <a:lnSpc>
                <a:spcPct val="50000"/>
              </a:lnSpc>
              <a:buNone/>
            </a:pPr>
            <a:r>
              <a:rPr lang="zh-CN" altLang="en-US" sz="8800"/>
              <a:t>                     begin    </a:t>
            </a:r>
            <a:endParaRPr lang="zh-CN" altLang="en-US" sz="8800"/>
          </a:p>
          <a:p>
            <a:pPr marL="0" indent="0">
              <a:lnSpc>
                <a:spcPct val="50000"/>
              </a:lnSpc>
              <a:buNone/>
            </a:pPr>
            <a:r>
              <a:rPr lang="zh-CN" altLang="en-US" sz="8800"/>
              <a:t>P4;</a:t>
            </a:r>
            <a:endParaRPr lang="zh-CN" altLang="en-US" sz="8800"/>
          </a:p>
          <a:p>
            <a:pPr marL="0" indent="0">
              <a:lnSpc>
                <a:spcPct val="50000"/>
              </a:lnSpc>
              <a:buNone/>
            </a:pPr>
            <a:r>
              <a:rPr lang="zh-CN" altLang="en-US" sz="8800"/>
              <a:t>                      if C4</a:t>
            </a:r>
            <a:endParaRPr lang="zh-CN" altLang="en-US" sz="8800"/>
          </a:p>
          <a:p>
            <a:pPr marL="0" indent="0">
              <a:lnSpc>
                <a:spcPct val="50000"/>
              </a:lnSpc>
              <a:buNone/>
            </a:pPr>
            <a:r>
              <a:rPr lang="zh-CN" altLang="en-US" sz="8800"/>
              <a:t>                       then P5</a:t>
            </a:r>
            <a:endParaRPr lang="zh-CN" altLang="en-US" sz="8800"/>
          </a:p>
          <a:p>
            <a:pPr marL="0" indent="0">
              <a:lnSpc>
                <a:spcPct val="50000"/>
              </a:lnSpc>
              <a:buNone/>
            </a:pPr>
            <a:r>
              <a:rPr lang="zh-CN" altLang="en-US" sz="8800"/>
              <a:t>                       else P6;</a:t>
            </a:r>
            <a:endParaRPr lang="zh-CN" altLang="en-US" sz="8800"/>
          </a:p>
          <a:p>
            <a:pPr marL="0" indent="0">
              <a:lnSpc>
                <a:spcPct val="50000"/>
              </a:lnSpc>
              <a:buNone/>
            </a:pPr>
            <a:r>
              <a:rPr lang="zh-CN" altLang="en-US" sz="8800"/>
              <a:t>                     end;</a:t>
            </a:r>
            <a:endParaRPr lang="zh-CN" altLang="en-US" sz="8800"/>
          </a:p>
          <a:p>
            <a:pPr marL="0" indent="0">
              <a:lnSpc>
                <a:spcPct val="50000"/>
              </a:lnSpc>
              <a:buNone/>
            </a:pPr>
            <a:r>
              <a:rPr lang="zh-CN" altLang="en-US" sz="8800"/>
              <a:t>             P7:</a:t>
            </a:r>
            <a:endParaRPr lang="zh-CN" altLang="en-US" sz="8800"/>
          </a:p>
          <a:p>
            <a:pPr marL="0" indent="0">
              <a:lnSpc>
                <a:spcPct val="50000"/>
              </a:lnSpc>
              <a:buNone/>
            </a:pPr>
            <a:r>
              <a:rPr lang="zh-CN" altLang="en-US" sz="8800"/>
              <a:t>             if C5</a:t>
            </a:r>
            <a:endParaRPr lang="zh-CN" altLang="en-US" sz="8800"/>
          </a:p>
          <a:p>
            <a:pPr marL="0" indent="0">
              <a:lnSpc>
                <a:spcPct val="50000"/>
              </a:lnSpc>
              <a:buNone/>
            </a:pPr>
            <a:r>
              <a:rPr lang="zh-CN" altLang="en-US" sz="8800"/>
              <a:t>               then  repeat P8 until C6;</a:t>
            </a:r>
            <a:endParaRPr lang="zh-CN" altLang="en-US" sz="8800"/>
          </a:p>
          <a:p>
            <a:pPr marL="0" indent="0">
              <a:lnSpc>
                <a:spcPct val="50000"/>
              </a:lnSpc>
              <a:buNone/>
            </a:pPr>
            <a:r>
              <a:rPr lang="zh-CN" altLang="en-US" sz="8800"/>
              <a:t>             P9;</a:t>
            </a:r>
            <a:endParaRPr lang="zh-CN" altLang="en-US" sz="8800"/>
          </a:p>
          <a:p>
            <a:pPr marL="0" indent="0">
              <a:lnSpc>
                <a:spcPct val="50000"/>
              </a:lnSpc>
              <a:buNone/>
            </a:pPr>
            <a:r>
              <a:rPr lang="zh-CN" altLang="en-US" sz="8800"/>
              <a:t>         end</a:t>
            </a:r>
            <a:endParaRPr lang="zh-CN" altLang="en-US" sz="8800"/>
          </a:p>
        </p:txBody>
      </p:sp>
      <p:pic>
        <p:nvPicPr>
          <p:cNvPr id="1073742949" name="图片 1073742948"/>
          <p:cNvPicPr>
            <a:picLocks noChangeAspect="1"/>
          </p:cNvPicPr>
          <p:nvPr/>
        </p:nvPicPr>
        <p:blipFill>
          <a:blip r:embed="rId1" cstate="print"/>
          <a:stretch>
            <a:fillRect/>
          </a:stretch>
        </p:blipFill>
        <p:spPr>
          <a:xfrm>
            <a:off x="5880100" y="1033780"/>
            <a:ext cx="7960995" cy="54324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3742949"/>
                                        </p:tgtEl>
                                        <p:attrNameLst>
                                          <p:attrName>style.visibility</p:attrName>
                                        </p:attrNameLst>
                                      </p:cBhvr>
                                      <p:to>
                                        <p:strVal val="visible"/>
                                      </p:to>
                                    </p:set>
                                    <p:animEffect transition="in" filter="blinds(horizontal)">
                                      <p:cBhvr>
                                        <p:cTn id="7" dur="500"/>
                                        <p:tgtEl>
                                          <p:spTgt spid="107374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1973</Words>
  <Application>WPS 演示</Application>
  <PresentationFormat>自定义</PresentationFormat>
  <Paragraphs>137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Times New Roman</vt:lpstr>
      <vt:lpstr>Calibri Light</vt:lpstr>
      <vt:lpstr>Calibri</vt:lpstr>
      <vt:lpstr>微软雅黑</vt:lpstr>
      <vt:lpstr>Arial Unicode MS</vt:lpstr>
      <vt:lpstr>Office 主题</vt:lpstr>
      <vt:lpstr>软件工程复习课</vt:lpstr>
      <vt:lpstr>题型</vt:lpstr>
      <vt:lpstr>复习范围</vt:lpstr>
      <vt:lpstr>1、基本概念</vt:lpstr>
      <vt:lpstr>PowerPoint 演示文稿</vt:lpstr>
      <vt:lpstr>PowerPoint 演示文稿</vt:lpstr>
      <vt:lpstr>典型题型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neway</dc:creator>
  <cp:lastModifiedBy>盛夏光年</cp:lastModifiedBy>
  <cp:revision>4</cp:revision>
  <dcterms:created xsi:type="dcterms:W3CDTF">2017-05-08T08:37:00Z</dcterms:created>
  <dcterms:modified xsi:type="dcterms:W3CDTF">2018-05-30T16:41:58Z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