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544" r:id="rId3"/>
    <p:sldId id="472" r:id="rId4"/>
    <p:sldId id="474" r:id="rId5"/>
    <p:sldId id="475" r:id="rId6"/>
    <p:sldId id="477" r:id="rId7"/>
    <p:sldId id="478" r:id="rId8"/>
    <p:sldId id="480" r:id="rId9"/>
    <p:sldId id="481" r:id="rId10"/>
    <p:sldId id="482" r:id="rId11"/>
    <p:sldId id="483" r:id="rId12"/>
    <p:sldId id="484" r:id="rId13"/>
    <p:sldId id="485" r:id="rId14"/>
    <p:sldId id="486" r:id="rId15"/>
    <p:sldId id="487" r:id="rId16"/>
    <p:sldId id="488" r:id="rId17"/>
    <p:sldId id="489" r:id="rId18"/>
    <p:sldId id="490" r:id="rId19"/>
    <p:sldId id="491" r:id="rId20"/>
    <p:sldId id="492" r:id="rId21"/>
    <p:sldId id="493" r:id="rId22"/>
    <p:sldId id="494" r:id="rId23"/>
    <p:sldId id="495" r:id="rId24"/>
    <p:sldId id="496" r:id="rId2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00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54"/>
    <p:restoredTop sz="86385"/>
  </p:normalViewPr>
  <p:slideViewPr>
    <p:cSldViewPr showGuides="1">
      <p:cViewPr>
        <p:scale>
          <a:sx n="75" d="100"/>
          <a:sy n="75" d="100"/>
        </p:scale>
        <p:origin x="-2664" y="-942"/>
      </p:cViewPr>
      <p:guideLst>
        <p:guide orient="horz" pos="2150"/>
        <p:guide pos="293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13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ea"/>
              </a:rPr>
            </a:fld>
            <a:endParaRPr lang="zh-CN" altLang="en-US" sz="1200"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6130"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en-US" altLang="zh-CN" strike="noStrike" noProof="1"/>
              <a:t>单击此处编辑母版标题样式</a:t>
            </a:r>
            <a:endParaRPr lang="en-US" altLang="zh-CN" strike="noStrike" noProof="1"/>
          </a:p>
        </p:txBody>
      </p:sp>
      <p:sp>
        <p:nvSpPr>
          <p:cNvPr id="17613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en-US" altLang="zh-CN" strike="noStrike" noProof="1"/>
              <a:t>单击此处编辑母版副标题样式</a:t>
            </a:r>
            <a:endParaRPr lang="en-US" altLang="zh-CN" strike="noStrike" noProof="1"/>
          </a:p>
        </p:txBody>
      </p:sp>
      <p:sp>
        <p:nvSpPr>
          <p:cNvPr id="15"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D81B3CA4-58F0-4A86-8379-F57E92152CA6}" type="datetimeFigureOut">
              <a:rPr kumimoji="0" lang="zh-CN" altLang="en-US" b="0" i="0" kern="1200" cap="none" spc="0" normalizeH="0" baseline="0" noProof="0">
                <a:solidFill>
                  <a:schemeClr val="tx1"/>
                </a:solidFill>
                <a:latin typeface="+mj-lt"/>
                <a:ea typeface="宋体" panose="02010600030101010101" pitchFamily="2" charset="-122"/>
                <a:cs typeface="+mn-cs"/>
              </a:rPr>
            </a:fld>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6" name="Rectangle 5"/>
          <p:cNvSpPr>
            <a:spLocks noGrp="1" noChangeArrowheads="1"/>
          </p:cNvSpPr>
          <p:nvPr>
            <p:ph type="ftr" sz="quarter" idx="3"/>
          </p:nvPr>
        </p:nvSpPr>
        <p:spPr bwMode="auto">
          <a:xfrm>
            <a:off x="3124200" y="6243638"/>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fld id="{9A0DB2DC-4C9A-4742-B13C-FB6460FD3503}" type="slidenum">
              <a:rPr lang="en-US" altLang="zh-CN" sz="1200" noProof="1" dirty="0">
                <a:latin typeface="Garamond" panose="02020404030301010803" pitchFamily="18" charset="0"/>
                <a:ea typeface="宋体" panose="02010600030101010101" pitchFamily="2" charset="-122"/>
                <a:cs typeface="+mn-ea"/>
              </a:rPr>
            </a:fld>
            <a:endParaRPr lang="en-US" altLang="zh-CN" sz="1200" noProof="1">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1980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7813"/>
            <a:ext cx="8229600" cy="1139825"/>
          </a:xfrm>
          <a:prstGeom prst="rect">
            <a:avLst/>
          </a:prstGeom>
          <a:noFill/>
          <a:ln w="9525">
            <a:noFill/>
          </a:ln>
        </p:spPr>
        <p:txBody>
          <a:bodyPr anchor="t"/>
          <a:lstStyle/>
          <a:p>
            <a:pPr lvl="0"/>
            <a:r>
              <a:rPr lang="en-US" altLang="zh-CN" dirty="0"/>
              <a:t>单击此处编辑母版标题样式</a:t>
            </a:r>
            <a:endParaRPr lang="en-US" altLang="zh-CN" dirty="0"/>
          </a:p>
        </p:txBody>
      </p:sp>
      <p:sp>
        <p:nvSpPr>
          <p:cNvPr id="1027" name="Rectangle 3"/>
          <p:cNvSpPr>
            <a:spLocks noGrp="1"/>
          </p:cNvSpPr>
          <p:nvPr>
            <p:ph type="body"/>
          </p:nvPr>
        </p:nvSpPr>
        <p:spPr>
          <a:xfrm>
            <a:off x="457200" y="1600200"/>
            <a:ext cx="8229600" cy="4530725"/>
          </a:xfrm>
          <a:prstGeom prst="rect">
            <a:avLst/>
          </a:prstGeom>
          <a:noFill/>
          <a:ln w="9525">
            <a:noFill/>
          </a:ln>
        </p:spPr>
        <p:txBody>
          <a:bodyPr anchor="t"/>
          <a:lstStyle/>
          <a:p>
            <a:pPr lvl="0" indent="-342900"/>
            <a:r>
              <a:rPr lang="en-US" altLang="zh-CN" dirty="0"/>
              <a:t>单击此处编辑母版文本样式</a:t>
            </a:r>
            <a:endParaRPr lang="en-US" altLang="zh-CN" dirty="0"/>
          </a:p>
          <a:p>
            <a:pPr lvl="1" indent="-325120"/>
            <a:r>
              <a:rPr lang="en-US" altLang="zh-CN" dirty="0"/>
              <a:t>第二级</a:t>
            </a:r>
            <a:endParaRPr lang="en-US" altLang="zh-CN" dirty="0"/>
          </a:p>
          <a:p>
            <a:pPr lvl="2" indent="-350520"/>
            <a:r>
              <a:rPr lang="en-US" altLang="zh-CN" dirty="0"/>
              <a:t>第三级</a:t>
            </a:r>
            <a:endParaRPr lang="en-US" altLang="zh-CN" dirty="0"/>
          </a:p>
          <a:p>
            <a:pPr lvl="3" indent="-315595"/>
            <a:r>
              <a:rPr lang="en-US" altLang="zh-CN" dirty="0"/>
              <a:t>第四级</a:t>
            </a:r>
            <a:endParaRPr lang="en-US" altLang="zh-CN" dirty="0"/>
          </a:p>
          <a:p>
            <a:pPr lvl="4" indent="-339725"/>
            <a:r>
              <a:rPr lang="en-US" altLang="zh-CN" dirty="0"/>
              <a:t>第五级</a:t>
            </a:r>
            <a:endParaRPr lang="en-US" altLang="zh-CN" dirty="0"/>
          </a:p>
        </p:txBody>
      </p:sp>
      <p:sp>
        <p:nvSpPr>
          <p:cNvPr id="17510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7510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7511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a:latin typeface="Garamond" panose="02020404030301010803" pitchFamily="18" charset="0"/>
            </a:endParaRPr>
          </a:p>
        </p:txBody>
      </p:sp>
      <p:sp>
        <p:nvSpPr>
          <p:cNvPr id="17511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511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5113" name="Rectangle 9"/>
          <p:cNvSpPr>
            <a:spLocks noChangeArrowheads="1"/>
          </p:cNvSpPr>
          <p:nvPr/>
        </p:nvSpPr>
        <p:spPr bwMode="auto">
          <a:xfrm>
            <a:off x="250825" y="6165850"/>
            <a:ext cx="2881313" cy="457200"/>
          </a:xfrm>
          <a:prstGeom prst="rect">
            <a:avLst/>
          </a:prstGeom>
          <a:noFill/>
          <a:ln w="9525">
            <a:noFill/>
            <a:miter lim="800000"/>
          </a:ln>
          <a:effectLst/>
        </p:spPr>
        <p:txBody>
          <a:bodyPr anchor="b"/>
          <a:lstStyle/>
          <a:p>
            <a:pPr marL="0" marR="0" lvl="0" indent="0" algn="l" defTabSz="914400" rtl="0" eaLnBrk="1" fontAlgn="base" latinLnBrk="0" hangingPunct="1">
              <a:lnSpc>
                <a:spcPct val="100000"/>
              </a:lnSpc>
              <a:spcBef>
                <a:spcPct val="0"/>
              </a:spcBef>
              <a:spcAft>
                <a:spcPct val="0"/>
              </a:spcAft>
              <a:buClrTx/>
              <a:buSzTx/>
              <a:buFontTx/>
              <a:buNone/>
              <a:defRPr/>
            </a:pPr>
            <a:fld id="{C5BA30E4-F386-484B-A7B8-0F10EE233125}" type="datetimeFigureOut">
              <a:rPr kumimoji="0" lang="zh-CN" altLang="en-US"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r>
              <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第</a:t>
            </a:r>
            <a:r>
              <a:rPr kumimoji="0" lang="en-US" altLang="zh-CN"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9</a:t>
            </a:r>
            <a:r>
              <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rPr>
              <a:t>章软件质量管理</a:t>
            </a:r>
            <a:endParaRPr kumimoji="0" lang="zh-CN" altLang="en-US" sz="1600" b="0" i="0" u="none" strike="noStrike" kern="1200" cap="none" spc="0" normalizeH="0" baseline="0" noProof="0">
              <a:ln>
                <a:noFill/>
              </a:ln>
              <a:solidFill>
                <a:srgbClr val="6699FF"/>
              </a:solidFill>
              <a:effectLst/>
              <a:uLnTx/>
              <a:uFillTx/>
              <a:latin typeface="Garamond" panose="02020404030301010803" pitchFamily="18" charset="0"/>
              <a:ea typeface="宋体" panose="02010600030101010101" pitchFamily="2" charset="-122"/>
              <a:cs typeface="+mn-cs"/>
            </a:endParaRPr>
          </a:p>
        </p:txBody>
      </p:sp>
      <p:sp>
        <p:nvSpPr>
          <p:cNvPr id="175114" name="Line 10"/>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35" name="Picture 11"/>
          <p:cNvPicPr>
            <a:picLocks noChangeAspect="1"/>
          </p:cNvPicPr>
          <p:nvPr userDrawn="1"/>
        </p:nvPicPr>
        <p:blipFill>
          <a:blip r:embed="rId12"/>
          <a:stretch>
            <a:fillRect/>
          </a:stretch>
        </p:blipFill>
        <p:spPr>
          <a:xfrm>
            <a:off x="4787900" y="6308725"/>
            <a:ext cx="1800225" cy="379413"/>
          </a:xfrm>
          <a:prstGeom prst="rect">
            <a:avLst/>
          </a:prstGeom>
          <a:noFill/>
          <a:ln w="9525">
            <a:noFill/>
          </a:ln>
        </p:spPr>
      </p:pic>
      <p:sp>
        <p:nvSpPr>
          <p:cNvPr id="1036" name="Rectangle 12"/>
          <p:cNvSpPr/>
          <p:nvPr/>
        </p:nvSpPr>
        <p:spPr>
          <a:xfrm>
            <a:off x="6732588" y="6308725"/>
            <a:ext cx="1784350" cy="366713"/>
          </a:xfrm>
          <a:prstGeom prst="rect">
            <a:avLst/>
          </a:prstGeom>
          <a:noFill/>
          <a:ln w="9525">
            <a:noFill/>
          </a:ln>
        </p:spPr>
        <p:txBody>
          <a:bodyPr wrap="none" anchor="t">
            <a:spAutoFit/>
          </a:bodyPr>
          <a:lstStyle/>
          <a:p>
            <a:pPr lvl="0" indent="0"/>
            <a:r>
              <a:rPr lang="zh-CN" altLang="en-US" dirty="0">
                <a:solidFill>
                  <a:srgbClr val="666699"/>
                </a:solidFill>
                <a:latin typeface="Arial" panose="020B0604020202020204" pitchFamily="34" charset="0"/>
                <a:ea typeface="楷体_GB2312" pitchFamily="49" charset="-122"/>
              </a:rPr>
              <a:t>软件工程教研室</a:t>
            </a:r>
            <a:endParaRPr lang="zh-CN" altLang="en-US" dirty="0">
              <a:solidFill>
                <a:srgbClr val="666699"/>
              </a:solidFill>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3.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p:nvPr/>
        </p:nvSpPr>
        <p:spPr>
          <a:xfrm>
            <a:off x="827088" y="1125538"/>
            <a:ext cx="7777162" cy="457200"/>
          </a:xfrm>
          <a:prstGeom prst="rect">
            <a:avLst/>
          </a:prstGeom>
          <a:noFill/>
          <a:ln w="9525">
            <a:noFill/>
          </a:ln>
        </p:spPr>
        <p:txBody>
          <a:bodyPr>
            <a:spAutoFit/>
          </a:bodyPr>
          <a:lstStyle/>
          <a:p>
            <a:pPr marL="342900" lvl="0" indent="-342900" eaLnBrk="1" hangingPunct="1"/>
            <a:endParaRPr lang="zh-CN" altLang="en-US" sz="2400" dirty="0">
              <a:latin typeface="楷体_GB2312" pitchFamily="49" charset="-122"/>
              <a:ea typeface="楷体_GB2312" pitchFamily="49" charset="-122"/>
            </a:endParaRPr>
          </a:p>
        </p:txBody>
      </p:sp>
      <p:sp>
        <p:nvSpPr>
          <p:cNvPr id="10243" name="Text Box 4"/>
          <p:cNvSpPr txBox="1"/>
          <p:nvPr/>
        </p:nvSpPr>
        <p:spPr>
          <a:xfrm>
            <a:off x="434023" y="1069658"/>
            <a:ext cx="7848600" cy="3601720"/>
          </a:xfrm>
          <a:prstGeom prst="rect">
            <a:avLst/>
          </a:prstGeom>
          <a:noFill/>
          <a:ln w="9525">
            <a:noFill/>
          </a:ln>
        </p:spPr>
        <p:txBody>
          <a:bodyPr>
            <a:spAutoFit/>
          </a:bodyPr>
          <a:lstStyle/>
          <a:p>
            <a:pPr lvl="0" eaLnBrk="1" hangingPunct="1">
              <a:lnSpc>
                <a:spcPct val="120000"/>
              </a:lnSpc>
            </a:pPr>
            <a:r>
              <a:rPr lang="zh-CN" altLang="en-US" sz="2400" b="1" dirty="0">
                <a:latin typeface="楷体_GB2312" pitchFamily="49" charset="-122"/>
                <a:ea typeface="楷体_GB2312" pitchFamily="49" charset="-122"/>
              </a:rPr>
              <a:t>本章主要内容：</a:t>
            </a:r>
            <a:endParaRPr lang="zh-CN" altLang="en-US" sz="2400" b="1" dirty="0">
              <a:latin typeface="楷体_GB2312" pitchFamily="49" charset="-122"/>
              <a:ea typeface="楷体_GB2312" pitchFamily="49" charset="-122"/>
            </a:endParaRPr>
          </a:p>
          <a:p>
            <a:pPr lvl="0" eaLnBrk="1" hangingPunct="1">
              <a:lnSpc>
                <a:spcPct val="120000"/>
              </a:lnSpc>
            </a:pPr>
            <a:r>
              <a:rPr lang="en-US" altLang="zh-CN" sz="2400">
                <a:latin typeface="楷体_GB2312" pitchFamily="49" charset="-122"/>
                <a:ea typeface="楷体_GB2312" pitchFamily="49" charset="-122"/>
              </a:rPr>
              <a:t>1</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hlinkClick r:id="rId1" action="ppaction://hlinksldjump"/>
              </a:rPr>
              <a:t>软件质量概念</a:t>
            </a:r>
            <a:endParaRPr lang="zh-CN" altLang="en-US" sz="2400" dirty="0">
              <a:latin typeface="楷体_GB2312" pitchFamily="49" charset="-122"/>
              <a:ea typeface="楷体_GB2312" pitchFamily="49" charset="-122"/>
            </a:endParaRPr>
          </a:p>
          <a:p>
            <a:pPr lvl="0" eaLnBrk="1" hangingPunct="1">
              <a:lnSpc>
                <a:spcPct val="120000"/>
              </a:lnSpc>
            </a:pPr>
            <a:r>
              <a:rPr lang="en-US" altLang="zh-CN" sz="2400">
                <a:latin typeface="楷体_GB2312" pitchFamily="49" charset="-122"/>
                <a:ea typeface="楷体_GB2312" pitchFamily="49" charset="-122"/>
              </a:rPr>
              <a:t>2</a:t>
            </a:r>
            <a:r>
              <a:rPr lang="zh-CN" altLang="en-US"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hlinkClick r:id="rId2" action="ppaction://hlinksldjump"/>
              </a:rPr>
              <a:t>软件质量保证</a:t>
            </a:r>
            <a:endParaRPr lang="zh-CN" altLang="en-US" sz="2400" dirty="0">
              <a:latin typeface="楷体_GB2312" pitchFamily="49" charset="-122"/>
              <a:ea typeface="楷体_GB2312" pitchFamily="49" charset="-122"/>
            </a:endParaRPr>
          </a:p>
          <a:p>
            <a:pPr lvl="0" eaLnBrk="1" hangingPunct="1">
              <a:lnSpc>
                <a:spcPct val="120000"/>
              </a:lnSpc>
            </a:pPr>
            <a:endParaRPr lang="zh-CN" altLang="en-US" sz="2400" dirty="0">
              <a:latin typeface="楷体_GB2312" pitchFamily="49" charset="-122"/>
              <a:ea typeface="楷体_GB2312" pitchFamily="49" charset="-122"/>
            </a:endParaRPr>
          </a:p>
          <a:p>
            <a:pPr lvl="0" eaLnBrk="1" hangingPunct="1">
              <a:lnSpc>
                <a:spcPct val="120000"/>
              </a:lnSpc>
            </a:pPr>
            <a:r>
              <a:rPr lang="zh-CN" altLang="en-US" sz="2400" b="1" dirty="0">
                <a:latin typeface="楷体_GB2312" pitchFamily="49" charset="-122"/>
                <a:ea typeface="楷体_GB2312" pitchFamily="49" charset="-122"/>
              </a:rPr>
              <a:t>教学目的及要求：</a:t>
            </a:r>
            <a:endParaRPr lang="zh-CN" altLang="en-US" sz="2400" b="1" dirty="0">
              <a:latin typeface="楷体_GB2312" pitchFamily="49" charset="-122"/>
              <a:ea typeface="楷体_GB2312" pitchFamily="49" charset="-122"/>
            </a:endParaRPr>
          </a:p>
          <a:p>
            <a:pPr lvl="0" eaLnBrk="1" hangingPunct="1">
              <a:lnSpc>
                <a:spcPct val="120000"/>
              </a:lnSpc>
            </a:pPr>
            <a:r>
              <a:rPr lang="en-US" altLang="zh-CN" sz="2400">
                <a:latin typeface="楷体_GB2312" pitchFamily="49" charset="-122"/>
                <a:ea typeface="楷体_GB2312" pitchFamily="49" charset="-122"/>
              </a:rPr>
              <a:t>1.</a:t>
            </a:r>
            <a:r>
              <a:rPr lang="zh-CN" altLang="en-US" sz="2400" dirty="0">
                <a:latin typeface="楷体_GB2312" pitchFamily="49" charset="-122"/>
                <a:ea typeface="楷体_GB2312" pitchFamily="49" charset="-122"/>
              </a:rPr>
              <a:t>掌握软件质量概念、质量保证、软件可靠性等基本理论知识。</a:t>
            </a:r>
            <a:endParaRPr lang="zh-CN" altLang="en-US" sz="2400" dirty="0">
              <a:latin typeface="楷体_GB2312" pitchFamily="49" charset="-122"/>
              <a:ea typeface="楷体_GB2312" pitchFamily="49" charset="-122"/>
            </a:endParaRPr>
          </a:p>
          <a:p>
            <a:pPr lvl="0" eaLnBrk="1" hangingPunct="1">
              <a:lnSpc>
                <a:spcPct val="120000"/>
              </a:lnSpc>
            </a:pPr>
            <a:r>
              <a:rPr lang="en-US" altLang="zh-CN" sz="2400">
                <a:latin typeface="楷体_GB2312" pitchFamily="49" charset="-122"/>
                <a:ea typeface="楷体_GB2312" pitchFamily="49" charset="-122"/>
              </a:rPr>
              <a:t>2.</a:t>
            </a:r>
            <a:r>
              <a:rPr lang="zh-CN" altLang="en-US" sz="2400" dirty="0">
                <a:latin typeface="楷体_GB2312" pitchFamily="49" charset="-122"/>
                <a:ea typeface="楷体_GB2312" pitchFamily="49" charset="-122"/>
              </a:rPr>
              <a:t>了解软件工程标准化和质量认证的基本知识。</a:t>
            </a:r>
            <a:endParaRPr lang="zh-CN" altLang="en-US" sz="2400" dirty="0">
              <a:latin typeface="楷体_GB2312" pitchFamily="49" charset="-122"/>
              <a:ea typeface="楷体_GB2312" pitchFamily="49" charset="-122"/>
            </a:endParaRPr>
          </a:p>
        </p:txBody>
      </p:sp>
      <p:sp>
        <p:nvSpPr>
          <p:cNvPr id="9218" name="标题 1"/>
          <p:cNvSpPr txBox="1"/>
          <p:nvPr/>
        </p:nvSpPr>
        <p:spPr>
          <a:xfrm>
            <a:off x="611505" y="251460"/>
            <a:ext cx="8137525" cy="971550"/>
          </a:xfrm>
          <a:prstGeom prst="rect">
            <a:avLst/>
          </a:prstGeom>
          <a:noFill/>
          <a:ln w="9525">
            <a:noFill/>
          </a:ln>
        </p:spPr>
        <p:txBody>
          <a:bodyPr anchor="ctr"/>
          <a:lstStyle/>
          <a:p>
            <a:pPr lvl="0" algn="ctr" eaLnBrk="1" hangingPunct="1">
              <a:lnSpc>
                <a:spcPct val="90000"/>
              </a:lnSpc>
            </a:pPr>
            <a:r>
              <a:rPr lang="zh-CN" altLang="en-US" sz="4400" dirty="0">
                <a:solidFill>
                  <a:srgbClr val="000000"/>
                </a:solidFill>
                <a:latin typeface="楷体_GB2312" pitchFamily="49" charset="-122"/>
                <a:ea typeface="楷体_GB2312" pitchFamily="49" charset="-122"/>
              </a:rPr>
              <a:t>第</a:t>
            </a:r>
            <a:r>
              <a:rPr lang="en-US" altLang="zh-CN" sz="4400" dirty="0">
                <a:solidFill>
                  <a:srgbClr val="000000"/>
                </a:solidFill>
                <a:latin typeface="楷体_GB2312" pitchFamily="49" charset="-122"/>
                <a:ea typeface="楷体_GB2312" pitchFamily="49" charset="-122"/>
              </a:rPr>
              <a:t>9</a:t>
            </a:r>
            <a:r>
              <a:rPr lang="zh-CN" altLang="en-US" sz="4400" dirty="0">
                <a:solidFill>
                  <a:srgbClr val="000000"/>
                </a:solidFill>
                <a:latin typeface="楷体_GB2312" pitchFamily="49" charset="-122"/>
                <a:ea typeface="楷体_GB2312" pitchFamily="49" charset="-122"/>
              </a:rPr>
              <a:t>章 </a:t>
            </a:r>
            <a:r>
              <a:rPr lang="zh-CN" altLang="en-US" sz="4400" dirty="0" smtClean="0">
                <a:solidFill>
                  <a:srgbClr val="000000"/>
                </a:solidFill>
                <a:latin typeface="Arial" panose="020B0604020202020204" pitchFamily="34" charset="0"/>
                <a:ea typeface="楷体_GB2312" pitchFamily="49" charset="-122"/>
              </a:rPr>
              <a:t>软件质量管理</a:t>
            </a:r>
            <a:endParaRPr lang="zh-CN" altLang="en-US" sz="4400" dirty="0">
              <a:solidFill>
                <a:srgbClr val="000000"/>
              </a:solidFill>
              <a:latin typeface="Arial" panose="020B0604020202020204" pitchFamily="34"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4"/>
          <p:cNvSpPr>
            <a:spLocks noRot="1"/>
          </p:cNvSpPr>
          <p:nvPr/>
        </p:nvSpPr>
        <p:spPr>
          <a:xfrm>
            <a:off x="395288" y="333375"/>
            <a:ext cx="7772400" cy="609600"/>
          </a:xfrm>
          <a:prstGeom prst="rect">
            <a:avLst/>
          </a:prstGeom>
          <a:noFill/>
          <a:ln w="9525">
            <a:noFill/>
          </a:ln>
        </p:spPr>
        <p:txBody>
          <a:bodyPr anchor="ctr"/>
          <a:lstStyle/>
          <a:p>
            <a:pPr lvl="0" indent="0"/>
            <a:r>
              <a:rPr lang="en-US" altLang="zh-CN" sz="3800">
                <a:latin typeface="楷体_GB2312" pitchFamily="49" charset="-122"/>
                <a:ea typeface="楷体_GB2312" pitchFamily="49" charset="-122"/>
              </a:rPr>
              <a:t>ISO 9000</a:t>
            </a:r>
            <a:r>
              <a:rPr lang="zh-CN" altLang="en-US" sz="3800" dirty="0">
                <a:latin typeface="楷体_GB2312" pitchFamily="49" charset="-122"/>
                <a:ea typeface="楷体_GB2312" pitchFamily="49" charset="-122"/>
              </a:rPr>
              <a:t>系列标准内容</a:t>
            </a:r>
            <a:endParaRPr lang="zh-CN" altLang="en-US" sz="3800" dirty="0">
              <a:latin typeface="楷体_GB2312" pitchFamily="49" charset="-122"/>
              <a:ea typeface="楷体_GB2312" pitchFamily="49" charset="-122"/>
            </a:endParaRPr>
          </a:p>
        </p:txBody>
      </p:sp>
      <p:sp>
        <p:nvSpPr>
          <p:cNvPr id="28674" name="Text Box 5"/>
          <p:cNvSpPr txBox="1"/>
          <p:nvPr/>
        </p:nvSpPr>
        <p:spPr>
          <a:xfrm>
            <a:off x="468313" y="908050"/>
            <a:ext cx="8280400" cy="5349875"/>
          </a:xfrm>
          <a:prstGeom prst="rect">
            <a:avLst/>
          </a:prstGeom>
          <a:noFill/>
          <a:ln w="9525">
            <a:noFill/>
          </a:ln>
        </p:spPr>
        <p:txBody>
          <a:bodyPr anchor="t">
            <a:spAutoFit/>
          </a:bodyPr>
          <a:lstStyle/>
          <a:p>
            <a:pPr lvl="0" indent="0">
              <a:lnSpc>
                <a:spcPct val="120000"/>
              </a:lnSpc>
            </a:pPr>
            <a:r>
              <a:rPr lang="en-US" altLang="zh-CN" sz="2400" b="1">
                <a:latin typeface="楷体_GB2312" pitchFamily="49" charset="-122"/>
                <a:ea typeface="楷体_GB2312" pitchFamily="49" charset="-122"/>
              </a:rPr>
              <a:t>ISO 9000</a:t>
            </a:r>
            <a:r>
              <a:rPr lang="zh-CN" altLang="en-US" sz="2400" b="1" dirty="0">
                <a:latin typeface="楷体_GB2312" pitchFamily="49" charset="-122"/>
                <a:ea typeface="楷体_GB2312" pitchFamily="49" charset="-122"/>
              </a:rPr>
              <a:t>系列标准的主体部分可以分为两组：</a:t>
            </a:r>
            <a:endParaRPr lang="zh-CN" altLang="en-US" sz="2400" b="1" dirty="0">
              <a:latin typeface="楷体_GB2312" pitchFamily="49" charset="-122"/>
              <a:ea typeface="楷体_GB2312" pitchFamily="49" charset="-122"/>
            </a:endParaRPr>
          </a:p>
          <a:p>
            <a:pPr lvl="0" indent="0">
              <a:lnSpc>
                <a:spcPct val="120000"/>
              </a:lnSpc>
            </a:pPr>
            <a:r>
              <a:rPr lang="en-US" altLang="zh-CN" sz="2400" b="1">
                <a:latin typeface="楷体_GB2312" pitchFamily="49" charset="-122"/>
                <a:ea typeface="楷体_GB2312" pitchFamily="49" charset="-122"/>
              </a:rPr>
              <a:t>1) </a:t>
            </a:r>
            <a:r>
              <a:rPr lang="en-US" altLang="zh-CN" sz="2400" b="1">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需方对供方要求质量保证</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的标准</a:t>
            </a:r>
            <a:r>
              <a:rPr lang="en-US" altLang="zh-CN" sz="2400" b="1">
                <a:latin typeface="Arial" panose="020B0604020202020204" pitchFamily="34" charset="0"/>
                <a:ea typeface="楷体_GB2312" pitchFamily="49" charset="-122"/>
              </a:rPr>
              <a:t>——</a:t>
            </a:r>
            <a:r>
              <a:rPr lang="en-US" altLang="zh-CN" sz="2400" b="1">
                <a:latin typeface="楷体_GB2312" pitchFamily="49" charset="-122"/>
                <a:ea typeface="楷体_GB2312" pitchFamily="49" charset="-122"/>
              </a:rPr>
              <a:t>9001</a:t>
            </a:r>
            <a:r>
              <a:rPr lang="zh-CN" altLang="en-US" sz="2400" b="1" dirty="0">
                <a:latin typeface="楷体_GB2312" pitchFamily="49" charset="-122"/>
                <a:ea typeface="楷体_GB2312" pitchFamily="49" charset="-122"/>
              </a:rPr>
              <a:t>～</a:t>
            </a:r>
            <a:r>
              <a:rPr lang="en-US" altLang="zh-CN" sz="2400" b="1">
                <a:latin typeface="楷体_GB2312" pitchFamily="49" charset="-122"/>
                <a:ea typeface="楷体_GB2312" pitchFamily="49" charset="-122"/>
              </a:rPr>
              <a:t>9003</a:t>
            </a:r>
            <a:endParaRPr lang="en-US" altLang="zh-CN" sz="2400" b="1">
              <a:latin typeface="楷体_GB2312" pitchFamily="49" charset="-122"/>
              <a:ea typeface="楷体_GB2312" pitchFamily="49" charset="-122"/>
            </a:endParaRPr>
          </a:p>
          <a:p>
            <a:pPr lvl="0" indent="0">
              <a:lnSpc>
                <a:spcPct val="120000"/>
              </a:lnSpc>
            </a:pPr>
            <a:r>
              <a:rPr lang="en-US" altLang="zh-CN" sz="2400" b="1">
                <a:latin typeface="楷体_GB2312" pitchFamily="49" charset="-122"/>
                <a:ea typeface="楷体_GB2312" pitchFamily="49" charset="-122"/>
              </a:rPr>
              <a:t>2) </a:t>
            </a:r>
            <a:r>
              <a:rPr lang="en-US" altLang="zh-CN" sz="2400" b="1">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供方建立质量保证体系</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的标准</a:t>
            </a:r>
            <a:r>
              <a:rPr lang="en-US" altLang="zh-CN" sz="2400" b="1">
                <a:latin typeface="Arial" panose="020B0604020202020204" pitchFamily="34" charset="0"/>
                <a:ea typeface="楷体_GB2312" pitchFamily="49" charset="-122"/>
              </a:rPr>
              <a:t>——</a:t>
            </a:r>
            <a:r>
              <a:rPr lang="en-US" altLang="zh-CN" sz="2400" b="1">
                <a:latin typeface="楷体_GB2312" pitchFamily="49" charset="-122"/>
                <a:ea typeface="楷体_GB2312" pitchFamily="49" charset="-122"/>
              </a:rPr>
              <a:t>9004ISO 9000 </a:t>
            </a:r>
            <a:r>
              <a:rPr lang="zh-CN" altLang="en-US" sz="2400" b="1" dirty="0">
                <a:latin typeface="楷体_GB2312" pitchFamily="49" charset="-122"/>
                <a:ea typeface="楷体_GB2312" pitchFamily="49" charset="-122"/>
              </a:rPr>
              <a:t>质量管理和质量保证标准：选择和使用导则</a:t>
            </a:r>
            <a:endParaRPr lang="zh-CN" altLang="en-US" sz="2400" b="1" dirty="0">
              <a:latin typeface="楷体_GB2312" pitchFamily="49" charset="-122"/>
              <a:ea typeface="楷体_GB2312" pitchFamily="49" charset="-122"/>
            </a:endParaRPr>
          </a:p>
          <a:p>
            <a:pPr lvl="0" indent="0">
              <a:lnSpc>
                <a:spcPct val="120000"/>
              </a:lnSpc>
            </a:pPr>
            <a:r>
              <a:rPr lang="zh-CN" altLang="en-US" sz="2400" b="1" dirty="0">
                <a:latin typeface="楷体_GB2312" pitchFamily="49" charset="-122"/>
                <a:ea typeface="楷体_GB2312" pitchFamily="49" charset="-122"/>
              </a:rPr>
              <a:t>    </a:t>
            </a:r>
            <a:r>
              <a:rPr lang="en-US" altLang="zh-CN" sz="2400" b="1">
                <a:latin typeface="楷体_GB2312" pitchFamily="49" charset="-122"/>
                <a:ea typeface="楷体_GB2312" pitchFamily="49" charset="-122"/>
              </a:rPr>
              <a:t>9001</a:t>
            </a:r>
            <a:r>
              <a:rPr lang="zh-CN" altLang="en-US" sz="2400" b="1" dirty="0">
                <a:latin typeface="楷体_GB2312" pitchFamily="49" charset="-122"/>
                <a:ea typeface="楷体_GB2312" pitchFamily="49" charset="-122"/>
              </a:rPr>
              <a:t>、</a:t>
            </a:r>
            <a:r>
              <a:rPr lang="en-US" altLang="zh-CN" sz="2400" b="1">
                <a:latin typeface="楷体_GB2312" pitchFamily="49" charset="-122"/>
                <a:ea typeface="楷体_GB2312" pitchFamily="49" charset="-122"/>
              </a:rPr>
              <a:t>9002</a:t>
            </a:r>
            <a:r>
              <a:rPr lang="zh-CN" altLang="en-US" sz="2400" b="1" dirty="0">
                <a:latin typeface="楷体_GB2312" pitchFamily="49" charset="-122"/>
                <a:ea typeface="楷体_GB2312" pitchFamily="49" charset="-122"/>
              </a:rPr>
              <a:t>和</a:t>
            </a:r>
            <a:r>
              <a:rPr lang="en-US" altLang="zh-CN" sz="2400" b="1">
                <a:latin typeface="楷体_GB2312" pitchFamily="49" charset="-122"/>
                <a:ea typeface="楷体_GB2312" pitchFamily="49" charset="-122"/>
              </a:rPr>
              <a:t>9003</a:t>
            </a:r>
            <a:r>
              <a:rPr lang="zh-CN" altLang="en-US" sz="2400" b="1" dirty="0">
                <a:latin typeface="楷体_GB2312" pitchFamily="49" charset="-122"/>
                <a:ea typeface="楷体_GB2312" pitchFamily="49" charset="-122"/>
              </a:rPr>
              <a:t>之间的区别在于其对象的工序范围不同。</a:t>
            </a:r>
            <a:r>
              <a:rPr lang="en-US" altLang="zh-CN" sz="2400" b="1">
                <a:latin typeface="楷体_GB2312" pitchFamily="49" charset="-122"/>
                <a:ea typeface="楷体_GB2312" pitchFamily="49" charset="-122"/>
              </a:rPr>
              <a:t>9001</a:t>
            </a:r>
            <a:r>
              <a:rPr lang="zh-CN" altLang="en-US" sz="2400" b="1" dirty="0">
                <a:latin typeface="楷体_GB2312" pitchFamily="49" charset="-122"/>
                <a:ea typeface="楷体_GB2312" pitchFamily="49" charset="-122"/>
              </a:rPr>
              <a:t>范围最广，包括从设计直到售后服务。</a:t>
            </a:r>
            <a:r>
              <a:rPr lang="en-US" altLang="zh-CN" sz="2400" b="1">
                <a:latin typeface="楷体_GB2312" pitchFamily="49" charset="-122"/>
                <a:ea typeface="楷体_GB2312" pitchFamily="49" charset="-122"/>
              </a:rPr>
              <a:t>9002</a:t>
            </a:r>
            <a:r>
              <a:rPr lang="zh-CN" altLang="en-US" sz="2400" b="1" dirty="0">
                <a:latin typeface="楷体_GB2312" pitchFamily="49" charset="-122"/>
                <a:ea typeface="楷体_GB2312" pitchFamily="49" charset="-122"/>
              </a:rPr>
              <a:t>为</a:t>
            </a:r>
            <a:r>
              <a:rPr lang="en-US" altLang="zh-CN" sz="2400" b="1">
                <a:latin typeface="楷体_GB2312" pitchFamily="49" charset="-122"/>
                <a:ea typeface="楷体_GB2312" pitchFamily="49" charset="-122"/>
              </a:rPr>
              <a:t>9001</a:t>
            </a:r>
            <a:r>
              <a:rPr lang="zh-CN" altLang="en-US" sz="2400" b="1" dirty="0">
                <a:latin typeface="楷体_GB2312" pitchFamily="49" charset="-122"/>
                <a:ea typeface="楷体_GB2312" pitchFamily="49" charset="-122"/>
              </a:rPr>
              <a:t>的子集，而</a:t>
            </a:r>
            <a:r>
              <a:rPr lang="en-US" altLang="zh-CN" sz="2400" b="1">
                <a:latin typeface="楷体_GB2312" pitchFamily="49" charset="-122"/>
                <a:ea typeface="楷体_GB2312" pitchFamily="49" charset="-122"/>
              </a:rPr>
              <a:t>9003</a:t>
            </a:r>
            <a:r>
              <a:rPr lang="zh-CN" altLang="en-US" sz="2400" b="1" dirty="0">
                <a:latin typeface="楷体_GB2312" pitchFamily="49" charset="-122"/>
                <a:ea typeface="楷体_GB2312" pitchFamily="49" charset="-122"/>
              </a:rPr>
              <a:t>又是</a:t>
            </a:r>
            <a:r>
              <a:rPr lang="en-US" altLang="zh-CN" sz="2400" b="1">
                <a:latin typeface="楷体_GB2312" pitchFamily="49" charset="-122"/>
                <a:ea typeface="楷体_GB2312" pitchFamily="49" charset="-122"/>
              </a:rPr>
              <a:t>9002</a:t>
            </a:r>
            <a:r>
              <a:rPr lang="zh-CN" altLang="en-US" sz="2400" b="1" dirty="0">
                <a:latin typeface="楷体_GB2312" pitchFamily="49" charset="-122"/>
                <a:ea typeface="楷体_GB2312" pitchFamily="49" charset="-122"/>
              </a:rPr>
              <a:t>的子集。</a:t>
            </a:r>
            <a:endParaRPr lang="zh-CN" altLang="en-US" sz="2400" b="1" dirty="0">
              <a:latin typeface="楷体_GB2312" pitchFamily="49" charset="-122"/>
              <a:ea typeface="楷体_GB2312" pitchFamily="49" charset="-122"/>
            </a:endParaRPr>
          </a:p>
          <a:p>
            <a:pPr lvl="0" indent="0">
              <a:lnSpc>
                <a:spcPct val="120000"/>
              </a:lnSpc>
            </a:pPr>
            <a:r>
              <a:rPr lang="zh-CN" altLang="en-US" sz="2400" b="1" dirty="0">
                <a:latin typeface="楷体_GB2312" pitchFamily="49" charset="-122"/>
                <a:ea typeface="楷体_GB2312" pitchFamily="49" charset="-122"/>
              </a:rPr>
              <a:t>    </a:t>
            </a:r>
            <a:r>
              <a:rPr lang="en-US" altLang="zh-CN" sz="2400" b="1">
                <a:latin typeface="楷体_GB2312" pitchFamily="49" charset="-122"/>
                <a:ea typeface="楷体_GB2312" pitchFamily="49" charset="-122"/>
              </a:rPr>
              <a:t>ISO 9000</a:t>
            </a:r>
            <a:r>
              <a:rPr lang="zh-CN" altLang="en-US" sz="2400" b="1" dirty="0">
                <a:latin typeface="楷体_GB2312" pitchFamily="49" charset="-122"/>
                <a:ea typeface="楷体_GB2312" pitchFamily="49" charset="-122"/>
              </a:rPr>
              <a:t>系列标准原本是为制造硬件产品而制定的标准，不能直接用于软件制作。曾试图将</a:t>
            </a:r>
            <a:r>
              <a:rPr lang="en-US" altLang="zh-CN" sz="2400" b="1">
                <a:latin typeface="楷体_GB2312" pitchFamily="49" charset="-122"/>
                <a:ea typeface="楷体_GB2312" pitchFamily="49" charset="-122"/>
              </a:rPr>
              <a:t>9001</a:t>
            </a:r>
            <a:r>
              <a:rPr lang="zh-CN" altLang="en-US" sz="2400" b="1" dirty="0">
                <a:latin typeface="楷体_GB2312" pitchFamily="49" charset="-122"/>
                <a:ea typeface="楷体_GB2312" pitchFamily="49" charset="-122"/>
              </a:rPr>
              <a:t>改写用于软件开发方面，但效果不佳。后以</a:t>
            </a:r>
            <a:r>
              <a:rPr lang="en-US" altLang="zh-CN" sz="2400" b="1">
                <a:latin typeface="楷体_GB2312" pitchFamily="49" charset="-122"/>
                <a:ea typeface="楷体_GB2312" pitchFamily="49" charset="-122"/>
              </a:rPr>
              <a:t>ISO 9000</a:t>
            </a:r>
            <a:r>
              <a:rPr lang="zh-CN" altLang="en-US" sz="2400" b="1" dirty="0">
                <a:latin typeface="楷体_GB2312" pitchFamily="49" charset="-122"/>
                <a:ea typeface="楷体_GB2312" pitchFamily="49" charset="-122"/>
              </a:rPr>
              <a:t>系列标准的追加形式，另行制定出</a:t>
            </a:r>
            <a:r>
              <a:rPr lang="en-US" altLang="zh-CN" sz="2400" b="1">
                <a:latin typeface="楷体_GB2312" pitchFamily="49" charset="-122"/>
                <a:ea typeface="楷体_GB2312" pitchFamily="49" charset="-122"/>
              </a:rPr>
              <a:t>ISO 9000-3</a:t>
            </a:r>
            <a:r>
              <a:rPr lang="zh-CN" altLang="en-US" sz="2400" b="1" dirty="0">
                <a:latin typeface="楷体_GB2312" pitchFamily="49" charset="-122"/>
                <a:ea typeface="楷体_GB2312" pitchFamily="49" charset="-122"/>
              </a:rPr>
              <a:t>标准，成为</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使</a:t>
            </a:r>
            <a:r>
              <a:rPr lang="en-US" altLang="zh-CN" sz="2400" b="1">
                <a:latin typeface="楷体_GB2312" pitchFamily="49" charset="-122"/>
                <a:ea typeface="楷体_GB2312" pitchFamily="49" charset="-122"/>
              </a:rPr>
              <a:t>9001</a:t>
            </a:r>
            <a:r>
              <a:rPr lang="zh-CN" altLang="en-US" sz="2400" b="1" dirty="0">
                <a:latin typeface="楷体_GB2312" pitchFamily="49" charset="-122"/>
                <a:ea typeface="楷体_GB2312" pitchFamily="49" charset="-122"/>
              </a:rPr>
              <a:t>适用于软件开发、供应及维护</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的</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指南</a:t>
            </a:r>
            <a:r>
              <a:rPr lang="zh-CN" altLang="en-US" sz="2400" b="1" dirty="0">
                <a:latin typeface="Arial" panose="020B0604020202020204" pitchFamily="34" charset="0"/>
                <a:ea typeface="楷体_GB2312" pitchFamily="49" charset="-122"/>
              </a:rPr>
              <a:t>”</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Rot="1"/>
          </p:cNvSpPr>
          <p:nvPr/>
        </p:nvSpPr>
        <p:spPr>
          <a:xfrm>
            <a:off x="534988" y="328295"/>
            <a:ext cx="6840537" cy="685800"/>
          </a:xfrm>
          <a:prstGeom prst="rect">
            <a:avLst/>
          </a:prstGeom>
          <a:noFill/>
          <a:ln w="9525">
            <a:noFill/>
          </a:ln>
        </p:spPr>
        <p:txBody>
          <a:bodyPr anchor="ctr"/>
          <a:lstStyle/>
          <a:p>
            <a:pPr lvl="0" algn="l"/>
            <a:r>
              <a:rPr lang="en-US" altLang="zh-CN" sz="3600">
                <a:solidFill>
                  <a:schemeClr val="tx2"/>
                </a:solidFill>
                <a:latin typeface="楷体_GB2312" pitchFamily="49" charset="-122"/>
                <a:ea typeface="楷体_GB2312" pitchFamily="49" charset="-122"/>
                <a:cs typeface="+mn-ea"/>
              </a:rPr>
              <a:t>9.2.2 质量认证</a:t>
            </a:r>
            <a:endParaRPr lang="en-US" altLang="zh-CN" sz="3600">
              <a:solidFill>
                <a:schemeClr val="tx2"/>
              </a:solidFill>
              <a:latin typeface="楷体_GB2312" pitchFamily="49" charset="-122"/>
              <a:ea typeface="楷体_GB2312" pitchFamily="49" charset="-122"/>
              <a:cs typeface="+mn-ea"/>
            </a:endParaRPr>
          </a:p>
        </p:txBody>
      </p:sp>
      <p:sp>
        <p:nvSpPr>
          <p:cNvPr id="29698" name="Text Box 5"/>
          <p:cNvSpPr txBox="1"/>
          <p:nvPr/>
        </p:nvSpPr>
        <p:spPr>
          <a:xfrm>
            <a:off x="395288" y="2060575"/>
            <a:ext cx="8294687" cy="2143125"/>
          </a:xfrm>
          <a:prstGeom prst="rect">
            <a:avLst/>
          </a:prstGeom>
          <a:noFill/>
          <a:ln w="9525">
            <a:noFill/>
          </a:ln>
        </p:spPr>
        <p:txBody>
          <a:bodyPr anchor="t">
            <a:spAutoFit/>
          </a:bodyPr>
          <a:lstStyle/>
          <a:p>
            <a:pPr lvl="0" indent="0" algn="just">
              <a:lnSpc>
                <a:spcPct val="120000"/>
              </a:lnSpc>
            </a:pPr>
            <a:r>
              <a:rPr lang="zh-CN" altLang="en-US" sz="2800" dirty="0">
                <a:latin typeface="楷体_GB2312" pitchFamily="49" charset="-122"/>
                <a:ea typeface="楷体_GB2312" pitchFamily="49" charset="-122"/>
              </a:rPr>
              <a:t>    质量体系认证则是通过第三方机构，依据规定程序对提供产品，服务单位的质量管理出具书面保证</a:t>
            </a:r>
            <a:r>
              <a:rPr lang="en-US" altLang="zh-CN" sz="2800">
                <a:latin typeface="楷体_GB2312" pitchFamily="49" charset="-122"/>
                <a:ea typeface="楷体_GB2312" pitchFamily="49" charset="-122"/>
              </a:rPr>
              <a:t>(ISO</a:t>
            </a:r>
            <a:r>
              <a:rPr lang="zh-CN" altLang="en-US" sz="2800" dirty="0">
                <a:latin typeface="楷体_GB2312" pitchFamily="49" charset="-122"/>
                <a:ea typeface="楷体_GB2312" pitchFamily="49" charset="-122"/>
              </a:rPr>
              <a:t>质量管理体系认证合格证书</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，证明其符合</a:t>
            </a:r>
            <a:r>
              <a:rPr lang="en-US" altLang="zh-CN" sz="2800">
                <a:latin typeface="楷体_GB2312" pitchFamily="49" charset="-122"/>
                <a:ea typeface="楷体_GB2312" pitchFamily="49" charset="-122"/>
              </a:rPr>
              <a:t>ISO 9000</a:t>
            </a:r>
            <a:r>
              <a:rPr lang="zh-CN" altLang="en-US" sz="2800" dirty="0">
                <a:latin typeface="楷体_GB2312" pitchFamily="49" charset="-122"/>
                <a:ea typeface="楷体_GB2312" pitchFamily="49" charset="-122"/>
              </a:rPr>
              <a:t>标准规定要求所做出的评价。</a:t>
            </a:r>
            <a:endParaRPr lang="zh-CN" altLang="en-US" sz="2800" dirty="0">
              <a:latin typeface="楷体_GB2312" pitchFamily="49" charset="-122"/>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323850" y="620713"/>
            <a:ext cx="8496300" cy="1279525"/>
          </a:xfrm>
        </p:spPr>
        <p:txBody>
          <a:bodyPr wrap="square" lIns="91440" tIns="45720" rIns="91440" bIns="45720" anchor="t"/>
          <a:lstStyle/>
          <a:p>
            <a:pPr eaLnBrk="1" hangingPunct="1"/>
            <a:r>
              <a:rPr lang="zh-CN" altLang="en-US" sz="2800" dirty="0">
                <a:solidFill>
                  <a:schemeClr val="tx1"/>
                </a:solidFill>
              </a:rPr>
              <a:t>        </a:t>
            </a:r>
            <a:r>
              <a:rPr lang="zh-CN" altLang="en-US" sz="3200" dirty="0">
                <a:solidFill>
                  <a:schemeClr val="tx1"/>
                </a:solidFill>
                <a:ea typeface="楷体_GB2312" pitchFamily="49" charset="-122"/>
              </a:rPr>
              <a:t>贯彻执行并适时取得质量管理体系认证，将为企业带来有别于传统管理的优势和好处。</a:t>
            </a:r>
            <a:endParaRPr lang="zh-CN" altLang="en-US" sz="3200" dirty="0">
              <a:solidFill>
                <a:schemeClr val="tx1"/>
              </a:solidFill>
              <a:ea typeface="楷体_GB2312" pitchFamily="49" charset="-122"/>
            </a:endParaRPr>
          </a:p>
        </p:txBody>
      </p:sp>
      <p:sp>
        <p:nvSpPr>
          <p:cNvPr id="30722" name="Text Box 4"/>
          <p:cNvSpPr txBox="1"/>
          <p:nvPr/>
        </p:nvSpPr>
        <p:spPr>
          <a:xfrm>
            <a:off x="684213" y="1916113"/>
            <a:ext cx="7848600" cy="3168650"/>
          </a:xfrm>
          <a:prstGeom prst="rect">
            <a:avLst/>
          </a:prstGeom>
          <a:noFill/>
          <a:ln w="9525">
            <a:noFill/>
          </a:ln>
        </p:spPr>
        <p:txBody>
          <a:bodyPr anchor="t">
            <a:spAutoFit/>
          </a:bodyPr>
          <a:lstStyle/>
          <a:p>
            <a:pPr lvl="0" indent="0">
              <a:lnSpc>
                <a:spcPct val="120000"/>
              </a:lnSpc>
            </a:pPr>
            <a:r>
              <a:rPr lang="en-US" altLang="zh-CN" sz="2800">
                <a:latin typeface="楷体_GB2312" pitchFamily="49" charset="-122"/>
                <a:ea typeface="楷体_GB2312" pitchFamily="49" charset="-122"/>
              </a:rPr>
              <a:t>1)</a:t>
            </a:r>
            <a:r>
              <a:rPr lang="zh-CN" altLang="en-US" sz="2800" dirty="0">
                <a:latin typeface="楷体_GB2312" pitchFamily="49" charset="-122"/>
                <a:ea typeface="楷体_GB2312" pitchFamily="49" charset="-122"/>
              </a:rPr>
              <a:t>使企业管理规范化、程序化、法制化；</a:t>
            </a:r>
            <a:endParaRPr lang="zh-CN" altLang="en-US" sz="2800" dirty="0">
              <a:latin typeface="楷体_GB2312" pitchFamily="49" charset="-122"/>
              <a:ea typeface="楷体_GB2312" pitchFamily="49" charset="-122"/>
            </a:endParaRPr>
          </a:p>
          <a:p>
            <a:pPr lvl="0" indent="0">
              <a:lnSpc>
                <a:spcPct val="120000"/>
              </a:lnSpc>
            </a:pPr>
            <a:r>
              <a:rPr lang="en-US" altLang="zh-CN" sz="2800">
                <a:latin typeface="楷体_GB2312" pitchFamily="49" charset="-122"/>
                <a:ea typeface="楷体_GB2312" pitchFamily="49" charset="-122"/>
              </a:rPr>
              <a:t>2)</a:t>
            </a:r>
            <a:r>
              <a:rPr lang="zh-CN" altLang="en-US" sz="2800" dirty="0">
                <a:latin typeface="楷体_GB2312" pitchFamily="49" charset="-122"/>
                <a:ea typeface="楷体_GB2312" pitchFamily="49" charset="-122"/>
              </a:rPr>
              <a:t>与国际先进管理接轨的质量管理模式</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将增强员工质量意识</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优化质量成本</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减少质量损失</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使产品或服务保持稳定和一致性。</a:t>
            </a:r>
            <a:endParaRPr lang="zh-CN" altLang="en-US" sz="2800" dirty="0">
              <a:latin typeface="楷体_GB2312" pitchFamily="49" charset="-122"/>
              <a:ea typeface="楷体_GB2312" pitchFamily="49" charset="-122"/>
            </a:endParaRPr>
          </a:p>
          <a:p>
            <a:pPr lvl="0" indent="0">
              <a:lnSpc>
                <a:spcPct val="120000"/>
              </a:lnSpc>
            </a:pPr>
            <a:r>
              <a:rPr lang="en-US" altLang="zh-CN" sz="2800">
                <a:latin typeface="楷体_GB2312" pitchFamily="49" charset="-122"/>
                <a:ea typeface="楷体_GB2312" pitchFamily="49" charset="-122"/>
              </a:rPr>
              <a:t>3)</a:t>
            </a:r>
            <a:r>
              <a:rPr lang="zh-CN" altLang="en-US" sz="2800" dirty="0">
                <a:latin typeface="楷体_GB2312" pitchFamily="49" charset="-122"/>
                <a:ea typeface="楷体_GB2312" pitchFamily="49" charset="-122"/>
              </a:rPr>
              <a:t>提高了企业自身素质</a:t>
            </a:r>
            <a:r>
              <a:rPr lang="en-US" altLang="zh-CN" sz="2800">
                <a:latin typeface="楷体_GB2312" pitchFamily="49" charset="-122"/>
                <a:ea typeface="楷体_GB2312" pitchFamily="49" charset="-122"/>
              </a:rPr>
              <a:t>,</a:t>
            </a:r>
            <a:r>
              <a:rPr lang="zh-CN" altLang="en-US" sz="2800" dirty="0">
                <a:latin typeface="楷体_GB2312" pitchFamily="49" charset="-122"/>
                <a:ea typeface="楷体_GB2312" pitchFamily="49" charset="-122"/>
              </a:rPr>
              <a:t>改善了企业形象和面貌；</a:t>
            </a:r>
            <a:endParaRPr lang="zh-CN" altLang="en-US" sz="2800" dirty="0">
              <a:latin typeface="楷体_GB2312" pitchFamily="49" charset="-122"/>
              <a:ea typeface="楷体_GB2312" pitchFamily="49" charset="-122"/>
            </a:endParaRPr>
          </a:p>
          <a:p>
            <a:pPr lvl="0" indent="0">
              <a:lnSpc>
                <a:spcPct val="120000"/>
              </a:lnSpc>
            </a:pPr>
            <a:r>
              <a:rPr lang="en-US" altLang="zh-CN" sz="2800">
                <a:latin typeface="楷体_GB2312" pitchFamily="49" charset="-122"/>
                <a:ea typeface="楷体_GB2312" pitchFamily="49" charset="-122"/>
              </a:rPr>
              <a:t>4)</a:t>
            </a:r>
            <a:r>
              <a:rPr lang="zh-CN" altLang="en-US" sz="2800" dirty="0">
                <a:latin typeface="楷体_GB2312" pitchFamily="49" charset="-122"/>
                <a:ea typeface="楷体_GB2312" pitchFamily="49" charset="-122"/>
              </a:rPr>
              <a:t>有利于国际间的经济合作和技术交流。 </a:t>
            </a:r>
            <a:endParaRPr lang="zh-CN" altLang="en-US" sz="2800" dirty="0">
              <a:latin typeface="楷体_GB2312" pitchFamily="49" charset="-122"/>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Rot="1"/>
          </p:cNvSpPr>
          <p:nvPr/>
        </p:nvSpPr>
        <p:spPr>
          <a:xfrm>
            <a:off x="539750" y="260350"/>
            <a:ext cx="7772400" cy="685800"/>
          </a:xfrm>
          <a:prstGeom prst="rect">
            <a:avLst/>
          </a:prstGeom>
          <a:noFill/>
          <a:ln w="9525">
            <a:noFill/>
          </a:ln>
        </p:spPr>
        <p:txBody>
          <a:bodyPr anchor="ctr"/>
          <a:lstStyle/>
          <a:p>
            <a:pPr lvl="0" indent="0"/>
            <a:r>
              <a:rPr lang="zh-CN" altLang="en-US" sz="3800" dirty="0">
                <a:latin typeface="楷体_GB2312" pitchFamily="49" charset="-122"/>
                <a:ea typeface="楷体_GB2312" pitchFamily="49" charset="-122"/>
              </a:rPr>
              <a:t>推行</a:t>
            </a:r>
            <a:r>
              <a:rPr lang="en-US" altLang="zh-CN" sz="3800">
                <a:latin typeface="楷体_GB2312" pitchFamily="49" charset="-122"/>
                <a:ea typeface="楷体_GB2312" pitchFamily="49" charset="-122"/>
              </a:rPr>
              <a:t>ISO9000</a:t>
            </a:r>
            <a:r>
              <a:rPr lang="zh-CN" altLang="en-US" sz="3800" dirty="0">
                <a:latin typeface="楷体_GB2312" pitchFamily="49" charset="-122"/>
                <a:ea typeface="楷体_GB2312" pitchFamily="49" charset="-122"/>
              </a:rPr>
              <a:t>的五个必不可少的过程</a:t>
            </a:r>
            <a:r>
              <a:rPr lang="zh-CN" altLang="en-US" sz="5000" dirty="0">
                <a:solidFill>
                  <a:schemeClr val="tx2"/>
                </a:solidFill>
                <a:latin typeface="楷体_GB2312" pitchFamily="49" charset="-122"/>
                <a:ea typeface="楷体_GB2312" pitchFamily="49" charset="-122"/>
              </a:rPr>
              <a:t> </a:t>
            </a:r>
            <a:endParaRPr lang="zh-CN" altLang="en-US" sz="5000" dirty="0">
              <a:solidFill>
                <a:schemeClr val="tx2"/>
              </a:solidFill>
              <a:latin typeface="楷体_GB2312" pitchFamily="49" charset="-122"/>
              <a:ea typeface="楷体_GB2312" pitchFamily="49" charset="-122"/>
            </a:endParaRPr>
          </a:p>
        </p:txBody>
      </p:sp>
      <p:sp>
        <p:nvSpPr>
          <p:cNvPr id="31746" name="Text Box 5"/>
          <p:cNvSpPr txBox="1"/>
          <p:nvPr/>
        </p:nvSpPr>
        <p:spPr>
          <a:xfrm>
            <a:off x="468313" y="836613"/>
            <a:ext cx="7993062" cy="5349875"/>
          </a:xfrm>
          <a:prstGeom prst="rect">
            <a:avLst/>
          </a:prstGeom>
          <a:noFill/>
          <a:ln w="9525">
            <a:noFill/>
          </a:ln>
        </p:spPr>
        <p:txBody>
          <a:bodyPr anchor="t">
            <a:spAutoFit/>
          </a:bodyPr>
          <a:lstStyle/>
          <a:p>
            <a:pPr lvl="0" indent="0" algn="just">
              <a:lnSpc>
                <a:spcPct val="120000"/>
              </a:lnSpc>
            </a:pPr>
            <a:r>
              <a:rPr lang="zh-CN" altLang="en-US" sz="2400" dirty="0">
                <a:latin typeface="楷体_GB2312" pitchFamily="49" charset="-122"/>
                <a:ea typeface="楷体_GB2312" pitchFamily="49" charset="-122"/>
              </a:rPr>
              <a:t>知识准备</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立法</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宣贯</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执行</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监督、改进</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(1) </a:t>
            </a:r>
            <a:r>
              <a:rPr lang="zh-CN" altLang="en-US" sz="2400" dirty="0">
                <a:latin typeface="楷体_GB2312" pitchFamily="49" charset="-122"/>
                <a:ea typeface="楷体_GB2312" pitchFamily="49" charset="-122"/>
              </a:rPr>
              <a:t>企业原有质量体系识别、诊断；</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(2)</a:t>
            </a:r>
            <a:r>
              <a:rPr lang="zh-CN" altLang="en-US" sz="2400" dirty="0">
                <a:latin typeface="楷体_GB2312" pitchFamily="49" charset="-122"/>
                <a:ea typeface="楷体_GB2312" pitchFamily="49" charset="-122"/>
              </a:rPr>
              <a:t>任命管理者代表、组建</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推行组织；</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(3)</a:t>
            </a:r>
            <a:r>
              <a:rPr lang="zh-CN" altLang="en-US" sz="2400" dirty="0">
                <a:latin typeface="楷体_GB2312" pitchFamily="49" charset="-122"/>
                <a:ea typeface="楷体_GB2312" pitchFamily="49" charset="-122"/>
              </a:rPr>
              <a:t>制订目标及激励措施；</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(4)</a:t>
            </a:r>
            <a:r>
              <a:rPr lang="zh-CN" altLang="en-US" sz="2400" dirty="0">
                <a:latin typeface="楷体_GB2312" pitchFamily="49" charset="-122"/>
                <a:ea typeface="楷体_GB2312" pitchFamily="49" charset="-122"/>
              </a:rPr>
              <a:t>各级人员接受必要的管理意识和质量意识训练；</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(5)ISO9001</a:t>
            </a:r>
            <a:r>
              <a:rPr lang="zh-CN" altLang="en-US" sz="2400" dirty="0">
                <a:latin typeface="楷体_GB2312" pitchFamily="49" charset="-122"/>
                <a:ea typeface="楷体_GB2312" pitchFamily="49" charset="-122"/>
              </a:rPr>
              <a:t>标准知识培训；</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(6)</a:t>
            </a:r>
            <a:r>
              <a:rPr lang="zh-CN" altLang="en-US" sz="2400" dirty="0">
                <a:latin typeface="楷体_GB2312" pitchFamily="49" charset="-122"/>
                <a:ea typeface="楷体_GB2312" pitchFamily="49" charset="-122"/>
              </a:rPr>
              <a:t>质量体系文件编写（立法）；</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(7)</a:t>
            </a:r>
            <a:r>
              <a:rPr lang="zh-CN" altLang="en-US" sz="2400" dirty="0">
                <a:latin typeface="楷体_GB2312" pitchFamily="49" charset="-122"/>
                <a:ea typeface="楷体_GB2312" pitchFamily="49" charset="-122"/>
              </a:rPr>
              <a:t>质量体系文件大面积宣传、培训、发布、试运行；内审员接受训练；</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(8)</a:t>
            </a:r>
            <a:r>
              <a:rPr lang="zh-CN" altLang="en-US" sz="2400" dirty="0">
                <a:latin typeface="楷体_GB2312" pitchFamily="49" charset="-122"/>
                <a:ea typeface="楷体_GB2312" pitchFamily="49" charset="-122"/>
              </a:rPr>
              <a:t>若干次内部质量体系审核；</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(9)</a:t>
            </a:r>
            <a:r>
              <a:rPr lang="zh-CN" altLang="en-US" sz="2400" dirty="0">
                <a:latin typeface="楷体_GB2312" pitchFamily="49" charset="-122"/>
                <a:ea typeface="楷体_GB2312" pitchFamily="49" charset="-122"/>
              </a:rPr>
              <a:t>在内审基础上的管理者评审；</a:t>
            </a:r>
            <a:endParaRPr lang="zh-CN" altLang="en-US" sz="2400" dirty="0">
              <a:latin typeface="楷体_GB2312" pitchFamily="49" charset="-122"/>
              <a:ea typeface="楷体_GB2312" pitchFamily="49" charset="-122"/>
            </a:endParaRPr>
          </a:p>
          <a:p>
            <a:pPr lvl="0" indent="0" algn="just">
              <a:lnSpc>
                <a:spcPct val="120000"/>
              </a:lnSpc>
            </a:pPr>
            <a:r>
              <a:rPr lang="en-US" altLang="zh-CN" sz="2400">
                <a:latin typeface="楷体_GB2312" pitchFamily="49" charset="-122"/>
                <a:ea typeface="楷体_GB2312" pitchFamily="49" charset="-122"/>
              </a:rPr>
              <a:t>(10)</a:t>
            </a:r>
            <a:r>
              <a:rPr lang="zh-CN" altLang="en-US" sz="2400" dirty="0">
                <a:latin typeface="楷体_GB2312" pitchFamily="49" charset="-122"/>
                <a:ea typeface="楷体_GB2312" pitchFamily="49" charset="-122"/>
              </a:rPr>
              <a:t>质量管理体系完善和改进；</a:t>
            </a:r>
            <a:endParaRPr lang="zh-CN" altLang="en-US" sz="2400" dirty="0">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Rot="1"/>
          </p:cNvSpPr>
          <p:nvPr/>
        </p:nvSpPr>
        <p:spPr>
          <a:xfrm>
            <a:off x="611188" y="549275"/>
            <a:ext cx="7561262" cy="533400"/>
          </a:xfrm>
          <a:prstGeom prst="rect">
            <a:avLst/>
          </a:prstGeom>
          <a:noFill/>
          <a:ln w="9525">
            <a:noFill/>
          </a:ln>
        </p:spPr>
        <p:txBody>
          <a:bodyPr anchor="ctr"/>
          <a:lstStyle/>
          <a:p>
            <a:pPr lvl="0" indent="0"/>
            <a:r>
              <a:rPr lang="zh-CN" altLang="en-US" sz="3800" dirty="0">
                <a:latin typeface="楷体_GB2312" pitchFamily="49" charset="-122"/>
                <a:ea typeface="楷体_GB2312" pitchFamily="49" charset="-122"/>
              </a:rPr>
              <a:t>申请质量认证应具备的条件 </a:t>
            </a:r>
            <a:endParaRPr lang="zh-CN" altLang="en-US" sz="3800" dirty="0">
              <a:latin typeface="楷体_GB2312" pitchFamily="49" charset="-122"/>
              <a:ea typeface="楷体_GB2312" pitchFamily="49" charset="-122"/>
            </a:endParaRPr>
          </a:p>
        </p:txBody>
      </p:sp>
      <p:sp>
        <p:nvSpPr>
          <p:cNvPr id="32770" name="Text Box 5"/>
          <p:cNvSpPr txBox="1"/>
          <p:nvPr/>
        </p:nvSpPr>
        <p:spPr>
          <a:xfrm>
            <a:off x="395288" y="981075"/>
            <a:ext cx="8424862" cy="4445000"/>
          </a:xfrm>
          <a:prstGeom prst="rect">
            <a:avLst/>
          </a:prstGeom>
          <a:noFill/>
          <a:ln w="9525">
            <a:noFill/>
          </a:ln>
        </p:spPr>
        <p:txBody>
          <a:bodyPr anchor="t">
            <a:spAutoFit/>
          </a:bodyPr>
          <a:lstStyle/>
          <a:p>
            <a:pPr marL="342900" lvl="0" indent="-342900">
              <a:lnSpc>
                <a:spcPct val="130000"/>
              </a:lnSpc>
            </a:pPr>
            <a:r>
              <a:rPr lang="en-US" altLang="zh-CN" sz="2800">
                <a:latin typeface="楷体_GB2312" pitchFamily="49" charset="-122"/>
                <a:ea typeface="楷体_GB2312" pitchFamily="49" charset="-122"/>
              </a:rPr>
              <a:t> 1)</a:t>
            </a:r>
            <a:r>
              <a:rPr lang="zh-CN" altLang="en-US" sz="2800" dirty="0">
                <a:latin typeface="楷体_GB2312" pitchFamily="49" charset="-122"/>
                <a:ea typeface="楷体_GB2312" pitchFamily="49" charset="-122"/>
              </a:rPr>
              <a:t>产品质量认证</a:t>
            </a:r>
            <a:r>
              <a:rPr lang="zh-CN" altLang="en-CA" sz="2800" dirty="0">
                <a:latin typeface="楷体_GB2312" pitchFamily="49" charset="-122"/>
                <a:ea typeface="楷体_GB2312" pitchFamily="49" charset="-122"/>
              </a:rPr>
              <a:t>的条件</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marL="342900" lvl="0" indent="-342900">
              <a:lnSpc>
                <a:spcPct val="130000"/>
              </a:lnSpc>
            </a:pPr>
            <a:r>
              <a:rPr lang="en-US" altLang="zh-CN" sz="2400">
                <a:latin typeface="楷体_GB2312" pitchFamily="49" charset="-122"/>
                <a:ea typeface="楷体_GB2312" pitchFamily="49" charset="-122"/>
              </a:rPr>
              <a:t>  (1) </a:t>
            </a:r>
            <a:r>
              <a:rPr lang="zh-CN" altLang="en-US" sz="2400" dirty="0">
                <a:latin typeface="楷体_GB2312" pitchFamily="49" charset="-122"/>
                <a:ea typeface="楷体_GB2312" pitchFamily="49" charset="-122"/>
              </a:rPr>
              <a:t>中国企业持有工商行政管理部门颁发的</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企业法人营业执照</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；外国企业持有有关机构的登记注册证明；</a:t>
            </a:r>
            <a:endParaRPr lang="zh-CN" altLang="en-US" sz="2400" dirty="0">
              <a:latin typeface="楷体_GB2312" pitchFamily="49" charset="-122"/>
              <a:ea typeface="楷体_GB2312" pitchFamily="49" charset="-122"/>
            </a:endParaRPr>
          </a:p>
          <a:p>
            <a:pPr marL="342900" lvl="0" indent="-342900">
              <a:lnSpc>
                <a:spcPct val="130000"/>
              </a:lnSpc>
            </a:pPr>
            <a:r>
              <a:rPr lang="en-US" altLang="zh-CN" sz="2400">
                <a:latin typeface="楷体_GB2312" pitchFamily="49" charset="-122"/>
                <a:ea typeface="楷体_GB2312" pitchFamily="49" charset="-122"/>
              </a:rPr>
              <a:t>  (2) </a:t>
            </a:r>
            <a:r>
              <a:rPr lang="zh-CN" altLang="en-US" sz="2400" dirty="0">
                <a:latin typeface="楷体_GB2312" pitchFamily="49" charset="-122"/>
                <a:ea typeface="楷体_GB2312" pitchFamily="49" charset="-122"/>
              </a:rPr>
              <a:t>产品符合中国国家标准、行业标准及其补充技术要求，或者符合国务院标准化行政主管部门确认的标准；</a:t>
            </a:r>
            <a:endParaRPr lang="zh-CN" altLang="en-US" sz="2400" dirty="0">
              <a:latin typeface="楷体_GB2312" pitchFamily="49" charset="-122"/>
              <a:ea typeface="楷体_GB2312" pitchFamily="49" charset="-122"/>
            </a:endParaRPr>
          </a:p>
          <a:p>
            <a:pPr marL="342900" lvl="0" indent="-342900">
              <a:lnSpc>
                <a:spcPct val="130000"/>
              </a:lnSpc>
            </a:pPr>
            <a:r>
              <a:rPr lang="en-US" altLang="zh-CN" sz="2400">
                <a:latin typeface="楷体_GB2312" pitchFamily="49" charset="-122"/>
                <a:ea typeface="楷体_GB2312" pitchFamily="49" charset="-122"/>
              </a:rPr>
              <a:t>  (3) </a:t>
            </a:r>
            <a:r>
              <a:rPr lang="zh-CN" altLang="en-US" sz="2400" dirty="0">
                <a:latin typeface="楷体_GB2312" pitchFamily="49" charset="-122"/>
                <a:ea typeface="楷体_GB2312" pitchFamily="49" charset="-122"/>
              </a:rPr>
              <a:t>产品质量稳定，能正常批量生产，并提供有关证明材料；</a:t>
            </a:r>
            <a:endParaRPr lang="zh-CN" altLang="en-US" sz="2400" dirty="0">
              <a:latin typeface="楷体_GB2312" pitchFamily="49" charset="-122"/>
              <a:ea typeface="楷体_GB2312" pitchFamily="49" charset="-122"/>
            </a:endParaRPr>
          </a:p>
          <a:p>
            <a:pPr marL="342900" lvl="0" indent="-342900">
              <a:lnSpc>
                <a:spcPct val="130000"/>
              </a:lnSpc>
            </a:pPr>
            <a:r>
              <a:rPr lang="en-US" altLang="zh-CN" sz="2400">
                <a:latin typeface="楷体_GB2312" pitchFamily="49" charset="-122"/>
                <a:ea typeface="楷体_GB2312" pitchFamily="49" charset="-122"/>
              </a:rPr>
              <a:t>  (4) </a:t>
            </a:r>
            <a:r>
              <a:rPr lang="zh-CN" altLang="en-US" sz="2400" dirty="0">
                <a:latin typeface="楷体_GB2312" pitchFamily="49" charset="-122"/>
                <a:ea typeface="楷体_GB2312" pitchFamily="49" charset="-122"/>
              </a:rPr>
              <a:t>企业质量体系符合</a:t>
            </a:r>
            <a:r>
              <a:rPr lang="en-US" altLang="zh-CN" sz="2400">
                <a:latin typeface="楷体_GB2312" pitchFamily="49" charset="-122"/>
                <a:ea typeface="楷体_GB2312" pitchFamily="49" charset="-122"/>
              </a:rPr>
              <a:t>GB</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T19000</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族标准或者外国申请人所在国等同采用</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族标准及其补充要求。</a:t>
            </a:r>
            <a:endParaRPr lang="zh-CN" altLang="en-US" sz="2400" dirty="0">
              <a:latin typeface="楷体_GB2312" pitchFamily="49" charset="-122"/>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Rot="1"/>
          </p:cNvSpPr>
          <p:nvPr>
            <p:ph type="title"/>
          </p:nvPr>
        </p:nvSpPr>
        <p:spPr>
          <a:xfrm>
            <a:off x="611188" y="414338"/>
            <a:ext cx="7366000" cy="949325"/>
          </a:xfrm>
        </p:spPr>
        <p:txBody>
          <a:bodyPr wrap="square" lIns="91440" tIns="45720" rIns="91440" bIns="45720" anchor="ctr"/>
          <a:lstStyle/>
          <a:p>
            <a:pPr eaLnBrk="1" hangingPunct="1"/>
            <a:r>
              <a:rPr lang="en-US" altLang="zh-CN" sz="2800">
                <a:solidFill>
                  <a:schemeClr val="tx1"/>
                </a:solidFill>
                <a:latin typeface="楷体_GB2312" pitchFamily="49" charset="-122"/>
                <a:ea typeface="楷体_GB2312" pitchFamily="49" charset="-122"/>
              </a:rPr>
              <a:t>2)</a:t>
            </a:r>
            <a:r>
              <a:rPr lang="zh-CN" altLang="en-US" sz="2800" dirty="0">
                <a:solidFill>
                  <a:schemeClr val="tx1"/>
                </a:solidFill>
                <a:latin typeface="楷体_GB2312" pitchFamily="49" charset="-122"/>
                <a:ea typeface="楷体_GB2312" pitchFamily="49" charset="-122"/>
              </a:rPr>
              <a:t>质量体系认证</a:t>
            </a:r>
            <a:r>
              <a:rPr lang="zh-CN" altLang="en-CA" sz="2800" dirty="0">
                <a:solidFill>
                  <a:schemeClr val="tx1"/>
                </a:solidFill>
                <a:latin typeface="楷体_GB2312" pitchFamily="49" charset="-122"/>
                <a:ea typeface="楷体_GB2312" pitchFamily="49" charset="-122"/>
              </a:rPr>
              <a:t>的条件</a:t>
            </a:r>
            <a:endParaRPr lang="zh-CN" altLang="en-US" sz="2800" dirty="0">
              <a:solidFill>
                <a:schemeClr val="tx1"/>
              </a:solidFill>
              <a:latin typeface="楷体_GB2312" pitchFamily="49" charset="-122"/>
              <a:ea typeface="楷体_GB2312" pitchFamily="49" charset="-122"/>
            </a:endParaRPr>
          </a:p>
        </p:txBody>
      </p:sp>
      <p:sp>
        <p:nvSpPr>
          <p:cNvPr id="33794" name="Text Box 5"/>
          <p:cNvSpPr txBox="1"/>
          <p:nvPr/>
        </p:nvSpPr>
        <p:spPr>
          <a:xfrm>
            <a:off x="539750" y="1628775"/>
            <a:ext cx="8135938" cy="1708150"/>
          </a:xfrm>
          <a:prstGeom prst="rect">
            <a:avLst/>
          </a:prstGeom>
          <a:noFill/>
          <a:ln w="9525">
            <a:noFill/>
          </a:ln>
        </p:spPr>
        <p:txBody>
          <a:bodyPr anchor="t">
            <a:spAutoFit/>
          </a:bodyPr>
          <a:lstStyle/>
          <a:p>
            <a:pPr marL="342900" lvl="0" indent="-342900">
              <a:lnSpc>
                <a:spcPct val="125000"/>
              </a:lnSpc>
            </a:pPr>
            <a:r>
              <a:rPr lang="en-US" altLang="zh-CN" sz="2800">
                <a:latin typeface="楷体_GB2312" pitchFamily="49" charset="-122"/>
                <a:ea typeface="楷体_GB2312" pitchFamily="49" charset="-122"/>
              </a:rPr>
              <a:t>(1) </a:t>
            </a:r>
            <a:r>
              <a:rPr lang="zh-CN" altLang="en-US" sz="2800" dirty="0">
                <a:latin typeface="楷体_GB2312" pitchFamily="49" charset="-122"/>
                <a:ea typeface="楷体_GB2312" pitchFamily="49" charset="-122"/>
              </a:rPr>
              <a:t>持有有关登记注册证明；</a:t>
            </a:r>
            <a:endParaRPr lang="zh-CN" altLang="en-US" sz="2800" dirty="0">
              <a:latin typeface="楷体_GB2312" pitchFamily="49" charset="-122"/>
              <a:ea typeface="楷体_GB2312" pitchFamily="49" charset="-122"/>
            </a:endParaRPr>
          </a:p>
          <a:p>
            <a:pPr marL="342900" lvl="0" indent="-342900">
              <a:lnSpc>
                <a:spcPct val="125000"/>
              </a:lnSpc>
            </a:pPr>
            <a:r>
              <a:rPr lang="en-US" altLang="zh-CN" sz="2800">
                <a:latin typeface="楷体_GB2312" pitchFamily="49" charset="-122"/>
                <a:ea typeface="楷体_GB2312" pitchFamily="49" charset="-122"/>
              </a:rPr>
              <a:t>(2) </a:t>
            </a:r>
            <a:r>
              <a:rPr lang="zh-CN" altLang="en-US" sz="2800" dirty="0">
                <a:latin typeface="楷体_GB2312" pitchFamily="49" charset="-122"/>
                <a:ea typeface="楷体_GB2312" pitchFamily="49" charset="-122"/>
              </a:rPr>
              <a:t>已按</a:t>
            </a:r>
            <a:r>
              <a:rPr lang="en-US" altLang="zh-CN" sz="2800">
                <a:latin typeface="楷体_GB2312" pitchFamily="49" charset="-122"/>
                <a:ea typeface="楷体_GB2312" pitchFamily="49" charset="-122"/>
              </a:rPr>
              <a:t>GB</a:t>
            </a:r>
            <a:r>
              <a:rPr lang="zh-CN" altLang="en-US" sz="2800" dirty="0">
                <a:latin typeface="楷体_GB2312" pitchFamily="49" charset="-122"/>
                <a:ea typeface="楷体_GB2312" pitchFamily="49" charset="-122"/>
              </a:rPr>
              <a:t>／</a:t>
            </a:r>
            <a:r>
              <a:rPr lang="en-US" altLang="zh-CN" sz="2800">
                <a:latin typeface="楷体_GB2312" pitchFamily="49" charset="-122"/>
                <a:ea typeface="楷体_GB2312" pitchFamily="49" charset="-122"/>
              </a:rPr>
              <a:t>T19000</a:t>
            </a:r>
            <a:r>
              <a:rPr lang="zh-CN" altLang="en-US" sz="2800" dirty="0">
                <a:latin typeface="楷体_GB2312" pitchFamily="49" charset="-122"/>
                <a:ea typeface="楷体_GB2312" pitchFamily="49" charset="-122"/>
              </a:rPr>
              <a:t>－</a:t>
            </a:r>
            <a:r>
              <a:rPr lang="en-US" altLang="zh-CN" sz="2800">
                <a:latin typeface="楷体_GB2312" pitchFamily="49" charset="-122"/>
                <a:ea typeface="楷体_GB2312" pitchFamily="49" charset="-122"/>
              </a:rPr>
              <a:t>ISO9000</a:t>
            </a:r>
            <a:r>
              <a:rPr lang="zh-CN" altLang="en-US" sz="2800" dirty="0">
                <a:latin typeface="楷体_GB2312" pitchFamily="49" charset="-122"/>
                <a:ea typeface="楷体_GB2312" pitchFamily="49" charset="-122"/>
              </a:rPr>
              <a:t>系列标准或其他国际公认的质量体系规范建立了文件化的质量体系。</a:t>
            </a:r>
            <a:endParaRPr lang="zh-CN" altLang="en-US" sz="2800" dirty="0">
              <a:latin typeface="楷体_GB2312" pitchFamily="49" charset="-122"/>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457200" y="277813"/>
            <a:ext cx="8229600" cy="722312"/>
          </a:xfrm>
        </p:spPr>
        <p:txBody>
          <a:bodyPr wrap="square" lIns="91440" tIns="45720" rIns="91440" bIns="45720" anchor="t"/>
          <a:lstStyle/>
          <a:p>
            <a:pPr eaLnBrk="1" hangingPunct="1"/>
            <a:r>
              <a:rPr lang="en-CA" altLang="zh-CN"/>
              <a:t>9.</a:t>
            </a:r>
            <a:r>
              <a:rPr lang="en-US" altLang="en-CA"/>
              <a:t>3</a:t>
            </a:r>
            <a:r>
              <a:rPr lang="en-CA" altLang="zh-CN"/>
              <a:t> </a:t>
            </a:r>
            <a:r>
              <a:rPr lang="zh-CN" altLang="en-US" dirty="0"/>
              <a:t>软件能力成熟度模型</a:t>
            </a:r>
            <a:r>
              <a:rPr lang="en-CA" altLang="zh-CN"/>
              <a:t>CMM</a:t>
            </a:r>
            <a:endParaRPr lang="zh-CN" altLang="en-US" dirty="0"/>
          </a:p>
        </p:txBody>
      </p:sp>
      <p:sp>
        <p:nvSpPr>
          <p:cNvPr id="34818" name="内容占位符 2"/>
          <p:cNvSpPr>
            <a:spLocks noGrp="1"/>
          </p:cNvSpPr>
          <p:nvPr>
            <p:ph idx="1"/>
          </p:nvPr>
        </p:nvSpPr>
        <p:spPr/>
        <p:txBody>
          <a:bodyPr wrap="square" lIns="91440" tIns="45720" rIns="91440" bIns="45720" anchor="t"/>
          <a:lstStyle/>
          <a:p>
            <a:pPr eaLnBrk="1" hangingPunct="1"/>
            <a:r>
              <a:rPr lang="zh-CN" altLang="en-US" dirty="0"/>
              <a:t>软件能力成熟度模型（</a:t>
            </a:r>
            <a:r>
              <a:rPr lang="en-US" altLang="zh-CN"/>
              <a:t>Capability Maturity Model for Software</a:t>
            </a:r>
            <a:r>
              <a:rPr lang="zh-CN" altLang="en-US" dirty="0"/>
              <a:t>，简称</a:t>
            </a:r>
            <a:r>
              <a:rPr lang="en-US" altLang="zh-CN"/>
              <a:t>SW-CMM</a:t>
            </a:r>
            <a:r>
              <a:rPr lang="zh-CN" altLang="en-US" dirty="0"/>
              <a:t>， 我国在很多场合下所说的</a:t>
            </a:r>
            <a:r>
              <a:rPr lang="en-US" altLang="zh-CN"/>
              <a:t>CMM</a:t>
            </a:r>
            <a:r>
              <a:rPr lang="zh-CN" altLang="en-US" dirty="0"/>
              <a:t>就是</a:t>
            </a:r>
            <a:r>
              <a:rPr lang="en-US" altLang="zh-CN"/>
              <a:t>SW-CMM</a:t>
            </a:r>
            <a:r>
              <a:rPr lang="zh-CN" altLang="en-US" dirty="0"/>
              <a:t>），是一种用于评价软件承包能力并帮助其改善软件质量的方法，也就是评估软件能力与成熟度的一套标准，它侧重于软件开发过程的管理及工程能力的提高与评估。</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wrap="square" lIns="91440" tIns="45720" rIns="91440" bIns="45720" anchor="t"/>
          <a:lstStyle/>
          <a:p>
            <a:pPr eaLnBrk="1" hangingPunct="1"/>
            <a:r>
              <a:rPr lang="en-CA" altLang="zh-CN"/>
              <a:t>9.</a:t>
            </a:r>
            <a:r>
              <a:rPr lang="en-US" altLang="en-CA"/>
              <a:t>3</a:t>
            </a:r>
            <a:r>
              <a:rPr lang="en-CA" altLang="zh-CN"/>
              <a:t>.1 CMM</a:t>
            </a:r>
            <a:r>
              <a:rPr lang="zh-CN" altLang="en-US" dirty="0"/>
              <a:t>级别</a:t>
            </a:r>
            <a:endParaRPr lang="zh-CN" altLang="en-US" dirty="0"/>
          </a:p>
        </p:txBody>
      </p:sp>
      <p:sp>
        <p:nvSpPr>
          <p:cNvPr id="35842" name="内容占位符 2"/>
          <p:cNvSpPr>
            <a:spLocks noGrp="1"/>
          </p:cNvSpPr>
          <p:nvPr>
            <p:ph idx="1"/>
          </p:nvPr>
        </p:nvSpPr>
        <p:spPr>
          <a:xfrm>
            <a:off x="500063" y="1000125"/>
            <a:ext cx="8229600" cy="1471613"/>
          </a:xfrm>
        </p:spPr>
        <p:txBody>
          <a:bodyPr wrap="square" lIns="91440" tIns="45720" rIns="91440" bIns="45720" anchor="t"/>
          <a:lstStyle/>
          <a:p>
            <a:pPr eaLnBrk="1" hangingPunct="1"/>
            <a:r>
              <a:rPr lang="en-US" altLang="zh-CN"/>
              <a:t>CMM</a:t>
            </a:r>
            <a:r>
              <a:rPr lang="zh-CN" altLang="en-US" dirty="0"/>
              <a:t>把软件过程从无序到有序的进化过程分成</a:t>
            </a:r>
            <a:r>
              <a:rPr lang="en-US" altLang="zh-CN"/>
              <a:t>5</a:t>
            </a:r>
            <a:r>
              <a:rPr lang="zh-CN" altLang="en-US" dirty="0"/>
              <a:t>个阶段，并把这些阶段排序，形成</a:t>
            </a:r>
            <a:r>
              <a:rPr lang="en-US" altLang="zh-CN"/>
              <a:t>5</a:t>
            </a:r>
            <a:r>
              <a:rPr lang="zh-CN" altLang="en-US" dirty="0"/>
              <a:t>个逐层提高的等级。这</a:t>
            </a:r>
            <a:r>
              <a:rPr lang="en-US" altLang="zh-CN"/>
              <a:t>5</a:t>
            </a:r>
            <a:r>
              <a:rPr lang="zh-CN" altLang="en-US" dirty="0"/>
              <a:t>个等级定义了一个有序的尺度，用以测量软件开发组织的软件过程成熟度和评价其软件过程能力。开发的能力越强，开发组织的成熟度越高，等级越高。</a:t>
            </a:r>
            <a:endParaRPr lang="zh-CN" altLang="en-US" dirty="0"/>
          </a:p>
        </p:txBody>
      </p:sp>
      <p:pic>
        <p:nvPicPr>
          <p:cNvPr id="35843" name="Picture 2"/>
          <p:cNvPicPr>
            <a:picLocks noChangeAspect="1"/>
          </p:cNvPicPr>
          <p:nvPr/>
        </p:nvPicPr>
        <p:blipFill>
          <a:blip r:embed="rId1"/>
          <a:stretch>
            <a:fillRect/>
          </a:stretch>
        </p:blipFill>
        <p:spPr>
          <a:xfrm>
            <a:off x="714375" y="4143375"/>
            <a:ext cx="7980363" cy="19526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wrap="square" lIns="91440" tIns="45720" rIns="91440" bIns="45720" anchor="t"/>
          <a:lstStyle/>
          <a:p>
            <a:pPr eaLnBrk="1" hangingPunct="1"/>
            <a:endParaRPr lang="zh-CN" altLang="en-US" dirty="0"/>
          </a:p>
        </p:txBody>
      </p:sp>
      <p:sp>
        <p:nvSpPr>
          <p:cNvPr id="36866" name="内容占位符 2"/>
          <p:cNvSpPr>
            <a:spLocks noGrp="1"/>
          </p:cNvSpPr>
          <p:nvPr>
            <p:ph idx="1"/>
          </p:nvPr>
        </p:nvSpPr>
        <p:spPr>
          <a:xfrm>
            <a:off x="500063" y="1000125"/>
            <a:ext cx="8229600" cy="5072063"/>
          </a:xfrm>
        </p:spPr>
        <p:txBody>
          <a:bodyPr wrap="square" lIns="91440" tIns="45720" rIns="91440" bIns="45720" anchor="t"/>
          <a:lstStyle/>
          <a:p>
            <a:pPr eaLnBrk="1" hangingPunct="1"/>
            <a:r>
              <a:rPr lang="zh-CN" altLang="en-US" dirty="0"/>
              <a:t>其中五级是最高级，即优化级，达到该级的软件公司过程可自发地不断改进，防止同类问题二次出现；</a:t>
            </a:r>
            <a:endParaRPr lang="en-US" altLang="zh-CN"/>
          </a:p>
          <a:p>
            <a:pPr eaLnBrk="1" hangingPunct="1"/>
            <a:r>
              <a:rPr lang="zh-CN" altLang="en-US" dirty="0"/>
              <a:t>四级称为已管理级，达到该级的软件公司已实现过程的定量化；</a:t>
            </a:r>
            <a:endParaRPr lang="en-US" altLang="zh-CN"/>
          </a:p>
          <a:p>
            <a:pPr eaLnBrk="1" hangingPunct="1"/>
            <a:r>
              <a:rPr lang="zh-CN" altLang="en-US" dirty="0"/>
              <a:t>三级为已定义级，即过程实现标准化；</a:t>
            </a:r>
            <a:endParaRPr lang="en-US" altLang="zh-CN"/>
          </a:p>
          <a:p>
            <a:pPr eaLnBrk="1" hangingPunct="1"/>
            <a:r>
              <a:rPr lang="zh-CN" altLang="en-US" dirty="0"/>
              <a:t>二级为可重复级，达到该级的软件公司过程已制度化，有纪律，可重复；</a:t>
            </a:r>
            <a:endParaRPr lang="en-US" altLang="zh-CN"/>
          </a:p>
          <a:p>
            <a:pPr eaLnBrk="1" hangingPunct="1"/>
            <a:r>
              <a:rPr lang="zh-CN" altLang="en-US" dirty="0"/>
              <a:t>一级为初始级，过程无序，进度、预算、功能和质量等方面不可预测。</a:t>
            </a:r>
            <a:br>
              <a:rPr lang="zh-CN" altLang="en-US" dirty="0"/>
            </a:b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wrap="square" lIns="91440" tIns="45720" rIns="91440" bIns="45720" anchor="t"/>
          <a:lstStyle/>
          <a:p>
            <a:pPr eaLnBrk="1" hangingPunct="1"/>
            <a:r>
              <a:rPr lang="en-CA" altLang="zh-CN"/>
              <a:t>9.4.2 CMM</a:t>
            </a:r>
            <a:r>
              <a:rPr lang="zh-CN" altLang="en-US" dirty="0"/>
              <a:t>的内部结构和进化过程</a:t>
            </a:r>
            <a:endParaRPr lang="zh-CN" altLang="en-US" dirty="0"/>
          </a:p>
        </p:txBody>
      </p:sp>
      <p:pic>
        <p:nvPicPr>
          <p:cNvPr id="37890" name="Picture 2"/>
          <p:cNvPicPr>
            <a:picLocks noChangeAspect="1"/>
          </p:cNvPicPr>
          <p:nvPr/>
        </p:nvPicPr>
        <p:blipFill>
          <a:blip r:embed="rId1"/>
          <a:stretch>
            <a:fillRect/>
          </a:stretch>
        </p:blipFill>
        <p:spPr>
          <a:xfrm>
            <a:off x="1214438" y="1143000"/>
            <a:ext cx="7394575" cy="482441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Rot="1"/>
          </p:cNvSpPr>
          <p:nvPr>
            <p:ph type="title"/>
          </p:nvPr>
        </p:nvSpPr>
        <p:spPr>
          <a:xfrm>
            <a:off x="539750" y="263525"/>
            <a:ext cx="8064500" cy="717550"/>
          </a:xfrm>
        </p:spPr>
        <p:txBody>
          <a:bodyPr wrap="square" lIns="91440" tIns="45720" rIns="91440" bIns="45720" anchor="ctr"/>
          <a:lstStyle/>
          <a:p>
            <a:pPr eaLnBrk="1" hangingPunct="1"/>
            <a:r>
              <a:rPr lang="en-US" altLang="zh-CN" sz="3400">
                <a:latin typeface="楷体_GB2312" pitchFamily="49" charset="-122"/>
                <a:ea typeface="楷体_GB2312" pitchFamily="49" charset="-122"/>
              </a:rPr>
              <a:t>9.1 </a:t>
            </a:r>
            <a:r>
              <a:rPr lang="zh-CN" altLang="en-US" sz="3400" dirty="0">
                <a:latin typeface="楷体_GB2312" pitchFamily="49" charset="-122"/>
                <a:ea typeface="楷体_GB2312" pitchFamily="49" charset="-122"/>
              </a:rPr>
              <a:t>软件质量概念</a:t>
            </a:r>
            <a:endParaRPr lang="zh-CN" altLang="en-US" sz="3400" dirty="0">
              <a:latin typeface="楷体_GB2312" pitchFamily="49" charset="-122"/>
              <a:ea typeface="楷体_GB2312" pitchFamily="49" charset="-122"/>
            </a:endParaRPr>
          </a:p>
        </p:txBody>
      </p:sp>
      <p:sp>
        <p:nvSpPr>
          <p:cNvPr id="20482" name="Text Box 5"/>
          <p:cNvSpPr/>
          <p:nvPr/>
        </p:nvSpPr>
        <p:spPr>
          <a:xfrm>
            <a:off x="404813" y="901542"/>
            <a:ext cx="8135937" cy="4907280"/>
          </a:xfrm>
          <a:prstGeom prst="rect">
            <a:avLst/>
          </a:prstGeom>
          <a:noFill/>
          <a:ln w="9525">
            <a:noFill/>
          </a:ln>
        </p:spPr>
        <p:txBody>
          <a:bodyPr wrap="square" anchor="ctr">
            <a:spAutoFit/>
          </a:bodyPr>
          <a:lstStyle/>
          <a:p>
            <a:pPr lvl="0" indent="0" eaLnBrk="0" hangingPunct="0"/>
            <a:r>
              <a:rPr lang="en-US" altLang="zh-CN" sz="3200" dirty="0" smtClean="0">
                <a:solidFill>
                  <a:schemeClr val="tx2"/>
                </a:solidFill>
                <a:latin typeface="Arial" panose="020B0604020202020204" pitchFamily="34" charset="0"/>
                <a:ea typeface="Times New Roman" panose="02020603050405020304" pitchFamily="18" charset="0"/>
              </a:rPr>
              <a:t> 9.1.1 </a:t>
            </a:r>
            <a:r>
              <a:rPr lang="en-US" altLang="zh-CN" sz="3200" dirty="0">
                <a:solidFill>
                  <a:schemeClr val="tx2"/>
                </a:solidFill>
                <a:latin typeface="Arial" panose="020B0604020202020204" pitchFamily="34" charset="0"/>
                <a:ea typeface="Times New Roman" panose="02020603050405020304" pitchFamily="18" charset="0"/>
              </a:rPr>
              <a:t>质量定义及特征指标</a:t>
            </a:r>
            <a:endParaRPr lang="en-US" altLang="zh-CN" sz="3200" dirty="0">
              <a:solidFill>
                <a:schemeClr val="tx2"/>
              </a:solidFill>
              <a:latin typeface="Arial" panose="020B0604020202020204" pitchFamily="34" charset="0"/>
              <a:ea typeface="Times New Roman" panose="02020603050405020304" pitchFamily="18" charset="0"/>
            </a:endParaRPr>
          </a:p>
          <a:p>
            <a:pPr lvl="0" indent="0" eaLnBrk="0" hangingPunct="0"/>
            <a:r>
              <a:rPr lang="en-US" altLang="zh-CN" sz="3200" dirty="0">
                <a:solidFill>
                  <a:srgbClr val="00B050"/>
                </a:solidFill>
                <a:latin typeface="Arial" panose="020B0604020202020204" pitchFamily="34" charset="0"/>
                <a:ea typeface="Times New Roman" panose="02020603050405020304" pitchFamily="18" charset="0"/>
              </a:rPr>
              <a:t>    </a:t>
            </a:r>
            <a:r>
              <a:rPr lang="en-US" altLang="zh-CN" sz="2800" dirty="0">
                <a:solidFill>
                  <a:srgbClr val="0D0D0D"/>
                </a:solidFill>
                <a:latin typeface="Arial" panose="020B0604020202020204" pitchFamily="34" charset="0"/>
                <a:ea typeface="Times New Roman" panose="02020603050405020304" pitchFamily="18" charset="0"/>
              </a:rPr>
              <a:t>软件产品的质量实际上就是软件项目工作质量的反映。反映产品或服务满足明确或隐含需求能力的特征和特性的总和。软件质量特性是用以描述和评价软件产品质量的一组属性。  </a:t>
            </a:r>
            <a:endParaRPr lang="en-US" altLang="zh-CN" sz="2800" dirty="0">
              <a:solidFill>
                <a:srgbClr val="0D0D0D"/>
              </a:solidFill>
              <a:latin typeface="Arial" panose="020B0604020202020204" pitchFamily="34" charset="0"/>
              <a:ea typeface="Times New Roman" panose="02020603050405020304" pitchFamily="18" charset="0"/>
            </a:endParaRPr>
          </a:p>
          <a:p>
            <a:pPr lvl="0" indent="0" eaLnBrk="0" hangingPunct="0"/>
            <a:r>
              <a:rPr lang="en-US" altLang="zh-CN" sz="2800" dirty="0">
                <a:solidFill>
                  <a:srgbClr val="0D0D0D"/>
                </a:solidFill>
                <a:latin typeface="Arial" panose="020B0604020202020204" pitchFamily="34" charset="0"/>
                <a:ea typeface="Times New Roman" panose="02020603050405020304" pitchFamily="18" charset="0"/>
              </a:rPr>
              <a:t>1)功能特征</a:t>
            </a:r>
            <a:endParaRPr lang="en-US" altLang="zh-CN" sz="2800" dirty="0">
              <a:solidFill>
                <a:srgbClr val="0D0D0D"/>
              </a:solidFill>
              <a:latin typeface="Arial" panose="020B0604020202020204" pitchFamily="34" charset="0"/>
              <a:ea typeface="Times New Roman" panose="02020603050405020304" pitchFamily="18" charset="0"/>
            </a:endParaRPr>
          </a:p>
          <a:p>
            <a:pPr lvl="0" indent="0" eaLnBrk="0" hangingPunct="0"/>
            <a:r>
              <a:rPr lang="en-US" altLang="zh-CN" sz="2800" dirty="0">
                <a:solidFill>
                  <a:srgbClr val="0D0D0D"/>
                </a:solidFill>
                <a:latin typeface="Arial" panose="020B0604020202020204" pitchFamily="34" charset="0"/>
                <a:ea typeface="Times New Roman" panose="02020603050405020304" pitchFamily="18" charset="0"/>
              </a:rPr>
              <a:t>2)可靠性特征</a:t>
            </a:r>
            <a:endParaRPr lang="en-US" altLang="zh-CN" sz="2800" dirty="0">
              <a:solidFill>
                <a:srgbClr val="0D0D0D"/>
              </a:solidFill>
              <a:latin typeface="Arial" panose="020B0604020202020204" pitchFamily="34" charset="0"/>
              <a:ea typeface="Times New Roman" panose="02020603050405020304" pitchFamily="18" charset="0"/>
            </a:endParaRPr>
          </a:p>
          <a:p>
            <a:pPr lvl="0" indent="0" eaLnBrk="0" hangingPunct="0"/>
            <a:r>
              <a:rPr lang="en-US" altLang="zh-CN" sz="2800" dirty="0">
                <a:solidFill>
                  <a:srgbClr val="0D0D0D"/>
                </a:solidFill>
                <a:latin typeface="Arial" panose="020B0604020202020204" pitchFamily="34" charset="0"/>
                <a:ea typeface="Times New Roman" panose="02020603050405020304" pitchFamily="18" charset="0"/>
              </a:rPr>
              <a:t>3)易用性特征</a:t>
            </a:r>
            <a:endParaRPr lang="en-US" altLang="zh-CN" sz="2800" dirty="0">
              <a:solidFill>
                <a:srgbClr val="0D0D0D"/>
              </a:solidFill>
              <a:latin typeface="Arial" panose="020B0604020202020204" pitchFamily="34" charset="0"/>
              <a:ea typeface="Times New Roman" panose="02020603050405020304" pitchFamily="18" charset="0"/>
            </a:endParaRPr>
          </a:p>
          <a:p>
            <a:pPr lvl="0" indent="0" eaLnBrk="0" hangingPunct="0"/>
            <a:r>
              <a:rPr lang="en-US" altLang="zh-CN" sz="2800" dirty="0">
                <a:solidFill>
                  <a:srgbClr val="0D0D0D"/>
                </a:solidFill>
                <a:latin typeface="Arial" panose="020B0604020202020204" pitchFamily="34" charset="0"/>
                <a:ea typeface="Times New Roman" panose="02020603050405020304" pitchFamily="18" charset="0"/>
              </a:rPr>
              <a:t>4)效率特征</a:t>
            </a:r>
            <a:endParaRPr lang="en-US" altLang="zh-CN" sz="2800" dirty="0">
              <a:solidFill>
                <a:srgbClr val="0D0D0D"/>
              </a:solidFill>
              <a:latin typeface="Arial" panose="020B0604020202020204" pitchFamily="34" charset="0"/>
              <a:ea typeface="Times New Roman" panose="02020603050405020304" pitchFamily="18" charset="0"/>
            </a:endParaRPr>
          </a:p>
          <a:p>
            <a:pPr lvl="0" indent="0" eaLnBrk="0" hangingPunct="0"/>
            <a:r>
              <a:rPr lang="en-US" altLang="zh-CN" sz="2800" dirty="0">
                <a:solidFill>
                  <a:srgbClr val="0D0D0D"/>
                </a:solidFill>
                <a:latin typeface="Arial" panose="020B0604020202020204" pitchFamily="34" charset="0"/>
                <a:ea typeface="Times New Roman" panose="02020603050405020304" pitchFamily="18" charset="0"/>
              </a:rPr>
              <a:t>5)可维护性特征</a:t>
            </a:r>
            <a:endParaRPr lang="en-US" altLang="zh-CN" sz="2800" dirty="0">
              <a:solidFill>
                <a:srgbClr val="0D0D0D"/>
              </a:solidFill>
              <a:latin typeface="Arial" panose="020B0604020202020204" pitchFamily="34" charset="0"/>
              <a:ea typeface="Times New Roman" panose="02020603050405020304" pitchFamily="18" charset="0"/>
            </a:endParaRPr>
          </a:p>
          <a:p>
            <a:pPr lvl="0" indent="0" eaLnBrk="0" hangingPunct="0"/>
            <a:r>
              <a:rPr lang="en-US" altLang="zh-CN" sz="2800" dirty="0">
                <a:solidFill>
                  <a:srgbClr val="0D0D0D"/>
                </a:solidFill>
                <a:latin typeface="Arial" panose="020B0604020202020204" pitchFamily="34" charset="0"/>
                <a:ea typeface="Times New Roman" panose="02020603050405020304" pitchFamily="18" charset="0"/>
              </a:rPr>
              <a:t>6)可移植性特征</a:t>
            </a:r>
            <a:endParaRPr lang="en-US" altLang="zh-CN" sz="2800" dirty="0">
              <a:solidFill>
                <a:srgbClr val="0D0D0D"/>
              </a:solidFill>
              <a:latin typeface="Arial" panose="020B0604020202020204" pitchFamily="34"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wrap="square" lIns="91440" tIns="45720" rIns="91440" bIns="45720" anchor="t"/>
          <a:lstStyle/>
          <a:p>
            <a:pPr eaLnBrk="1" hangingPunct="1"/>
            <a:endParaRPr lang="zh-CN" altLang="en-US" dirty="0"/>
          </a:p>
        </p:txBody>
      </p:sp>
      <p:graphicFrame>
        <p:nvGraphicFramePr>
          <p:cNvPr id="5" name="表格 4"/>
          <p:cNvGraphicFramePr>
            <a:graphicFrameLocks noGrp="1"/>
          </p:cNvGraphicFramePr>
          <p:nvPr/>
        </p:nvGraphicFramePr>
        <p:xfrm>
          <a:off x="500063" y="285750"/>
          <a:ext cx="8358248" cy="6437507"/>
        </p:xfrm>
        <a:graphic>
          <a:graphicData uri="http://schemas.openxmlformats.org/drawingml/2006/table">
            <a:tbl>
              <a:tblPr/>
              <a:tblGrid>
                <a:gridCol w="2089562"/>
                <a:gridCol w="2089562"/>
                <a:gridCol w="2089562"/>
                <a:gridCol w="2089562"/>
              </a:tblGrid>
              <a:tr h="829590">
                <a:tc gridSpan="4">
                  <a:txBody>
                    <a:bodyPr/>
                    <a:lstStyle/>
                    <a:p>
                      <a:pPr algn="ctr">
                        <a:lnSpc>
                          <a:spcPct val="100000"/>
                        </a:lnSpc>
                        <a:spcAft>
                          <a:spcPts val="0"/>
                        </a:spcAft>
                      </a:pPr>
                      <a:endParaRPr lang="en-US" altLang="zh-CN" sz="1800" b="1" kern="100" dirty="0" smtClean="0">
                        <a:latin typeface="Times New Roman" panose="02020603050405020304"/>
                        <a:ea typeface="宋体" panose="02010600030101010101" pitchFamily="2" charset="-122"/>
                      </a:endParaRPr>
                    </a:p>
                    <a:p>
                      <a:pPr algn="ctr">
                        <a:lnSpc>
                          <a:spcPct val="100000"/>
                        </a:lnSpc>
                        <a:spcAft>
                          <a:spcPts val="0"/>
                        </a:spcAft>
                      </a:pPr>
                      <a:r>
                        <a:rPr lang="zh-CN" sz="2400" b="1" kern="100" dirty="0" smtClean="0">
                          <a:latin typeface="Times New Roman" panose="02020603050405020304"/>
                          <a:ea typeface="宋体" panose="02010600030101010101" pitchFamily="2" charset="-122"/>
                        </a:rPr>
                        <a:t>表</a:t>
                      </a:r>
                      <a:r>
                        <a:rPr lang="en-US" sz="2400" b="1" kern="100" dirty="0">
                          <a:latin typeface="Times New Roman" panose="02020603050405020304"/>
                          <a:ea typeface="宋体" panose="02010600030101010101" pitchFamily="2" charset="-122"/>
                        </a:rPr>
                        <a:t>9-4  </a:t>
                      </a:r>
                      <a:r>
                        <a:rPr lang="zh-CN" sz="2400" b="1" kern="100" dirty="0">
                          <a:latin typeface="Times New Roman" panose="02020603050405020304"/>
                          <a:ea typeface="宋体" panose="02010600030101010101" pitchFamily="2" charset="-122"/>
                        </a:rPr>
                        <a:t>关键过程域分类表</a:t>
                      </a:r>
                      <a:endParaRPr lang="zh-CN" sz="2400" kern="100" dirty="0">
                        <a:latin typeface="Times New Roman" panose="02020603050405020304"/>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cPr/>
                </a:tc>
                <a:tc hMerge="1">
                  <a:tcPr/>
                </a:tc>
                <a:tc hMerge="1">
                  <a:tcPr/>
                </a:tc>
              </a:tr>
              <a:tr h="626295">
                <a:tc>
                  <a:txBody>
                    <a:bodyPr/>
                    <a:lstStyle/>
                    <a:p>
                      <a:pPr indent="266700" algn="just">
                        <a:lnSpc>
                          <a:spcPct val="100000"/>
                        </a:lnSpc>
                        <a:spcAft>
                          <a:spcPts val="0"/>
                        </a:spcAft>
                      </a:pPr>
                      <a:r>
                        <a:rPr lang="zh-CN" sz="1800" kern="100">
                          <a:latin typeface="Times New Roman" panose="02020603050405020304"/>
                          <a:ea typeface="宋体" panose="02010600030101010101" pitchFamily="2" charset="-122"/>
                        </a:rPr>
                        <a:t>过程分类</a:t>
                      </a:r>
                      <a:r>
                        <a:rPr lang="en-US" sz="1800" kern="100">
                          <a:latin typeface="Times New Roman" panose="02020603050405020304"/>
                          <a:ea typeface="宋体" panose="02010600030101010101" pitchFamily="2" charset="-122"/>
                        </a:rPr>
                        <a:t> </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等级</a:t>
                      </a:r>
                      <a:endParaRPr lang="zh-CN" sz="1800" kern="100">
                        <a:latin typeface="Times New Roman" panose="02020603050405020304"/>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管理方面</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组织方面</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工程方面</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5270">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优化级</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endParaRPr lang="en-US" sz="1800" kern="100">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技术改造</a:t>
                      </a:r>
                      <a:r>
                        <a:rPr lang="en-US" sz="1800" kern="100">
                          <a:latin typeface="Times New Roman" panose="02020603050405020304"/>
                          <a:ea typeface="宋体" panose="02010600030101010101" pitchFamily="2" charset="-122"/>
                        </a:rPr>
                        <a:t>(12)</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过程改造管理</a:t>
                      </a:r>
                      <a:r>
                        <a:rPr lang="en-US" sz="1800" kern="100">
                          <a:latin typeface="Times New Roman" panose="02020603050405020304"/>
                          <a:ea typeface="宋体" panose="02010600030101010101" pitchFamily="2" charset="-122"/>
                        </a:rPr>
                        <a:t>(10)</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缺陷防范</a:t>
                      </a:r>
                      <a:r>
                        <a:rPr lang="en-US" sz="1800" kern="100">
                          <a:latin typeface="Times New Roman" panose="02020603050405020304"/>
                          <a:ea typeface="宋体" panose="02010600030101010101" pitchFamily="2" charset="-122"/>
                        </a:rPr>
                        <a:t>(18)</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117">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可管理级</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定量完成过程</a:t>
                      </a:r>
                      <a:r>
                        <a:rPr lang="en-US" sz="1800" kern="100">
                          <a:latin typeface="Times New Roman" panose="02020603050405020304"/>
                          <a:ea typeface="宋体" panose="02010600030101010101" pitchFamily="2" charset="-122"/>
                        </a:rPr>
                        <a:t>(19)</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endParaRPr lang="en-US" sz="1800" kern="100">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软件质量管理</a:t>
                      </a:r>
                      <a:r>
                        <a:rPr lang="en-US" sz="1800" kern="100">
                          <a:latin typeface="Times New Roman" panose="02020603050405020304"/>
                          <a:ea typeface="宋体" panose="02010600030101010101" pitchFamily="2" charset="-122"/>
                        </a:rPr>
                        <a:t>(13)</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5782">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已定义级</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dirty="0">
                          <a:latin typeface="Times New Roman" panose="02020603050405020304"/>
                          <a:ea typeface="宋体" panose="02010600030101010101" pitchFamily="2" charset="-122"/>
                        </a:rPr>
                        <a:t>集成软件管理</a:t>
                      </a:r>
                      <a:r>
                        <a:rPr lang="en-US" sz="1800" kern="100" dirty="0">
                          <a:latin typeface="Times New Roman" panose="02020603050405020304"/>
                          <a:ea typeface="宋体" panose="02010600030101010101" pitchFamily="2" charset="-122"/>
                        </a:rPr>
                        <a:t>(19)</a:t>
                      </a:r>
                      <a:endParaRPr lang="zh-CN" sz="1800" kern="100" dirty="0">
                        <a:latin typeface="Times New Roman" panose="02020603050405020304"/>
                        <a:ea typeface="宋体" panose="02010600030101010101" pitchFamily="2" charset="-122"/>
                      </a:endParaRPr>
                    </a:p>
                    <a:p>
                      <a:pPr algn="just">
                        <a:lnSpc>
                          <a:spcPct val="100000"/>
                        </a:lnSpc>
                        <a:spcAft>
                          <a:spcPts val="0"/>
                        </a:spcAft>
                      </a:pPr>
                      <a:r>
                        <a:rPr lang="zh-CN" sz="1800" kern="100" dirty="0">
                          <a:latin typeface="Times New Roman" panose="02020603050405020304"/>
                          <a:ea typeface="宋体" panose="02010600030101010101" pitchFamily="2" charset="-122"/>
                        </a:rPr>
                        <a:t>组间协调</a:t>
                      </a:r>
                      <a:r>
                        <a:rPr lang="en-US" sz="1800" kern="100" dirty="0">
                          <a:latin typeface="Times New Roman" panose="02020603050405020304"/>
                          <a:ea typeface="宋体" panose="02010600030101010101" pitchFamily="2" charset="-122"/>
                        </a:rPr>
                        <a:t>(17)</a:t>
                      </a:r>
                      <a:endParaRPr lang="zh-CN" sz="18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组织过程聚焦</a:t>
                      </a:r>
                      <a:r>
                        <a:rPr lang="en-US" sz="1800" kern="100">
                          <a:latin typeface="Times New Roman" panose="02020603050405020304"/>
                          <a:ea typeface="宋体" panose="02010600030101010101" pitchFamily="2" charset="-122"/>
                        </a:rPr>
                        <a:t>(16)</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组织过程定义</a:t>
                      </a:r>
                      <a:r>
                        <a:rPr lang="en-US" sz="1800" kern="100">
                          <a:latin typeface="Times New Roman" panose="02020603050405020304"/>
                          <a:ea typeface="宋体" panose="02010600030101010101" pitchFamily="2" charset="-122"/>
                        </a:rPr>
                        <a:t>(11)</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培训程序</a:t>
                      </a:r>
                      <a:r>
                        <a:rPr lang="en-US" sz="1800" kern="100">
                          <a:latin typeface="Times New Roman" panose="02020603050405020304"/>
                          <a:ea typeface="宋体" panose="02010600030101010101" pitchFamily="2" charset="-122"/>
                        </a:rPr>
                        <a:t>(16)</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软件产品工程</a:t>
                      </a:r>
                      <a:r>
                        <a:rPr lang="en-US" sz="1800" kern="100">
                          <a:latin typeface="Times New Roman" panose="02020603050405020304"/>
                          <a:ea typeface="宋体" panose="02010600030101010101" pitchFamily="2" charset="-122"/>
                        </a:rPr>
                        <a:t>(20)</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同级评审</a:t>
                      </a:r>
                      <a:r>
                        <a:rPr lang="en-US" sz="1800" kern="100">
                          <a:latin typeface="Times New Roman" panose="02020603050405020304"/>
                          <a:ea typeface="宋体" panose="02010600030101010101" pitchFamily="2" charset="-122"/>
                        </a:rPr>
                        <a:t>(9)</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161">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可重复级</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800" kern="100">
                          <a:latin typeface="Times New Roman" panose="02020603050405020304"/>
                          <a:ea typeface="宋体" panose="02010600030101010101" pitchFamily="2" charset="-122"/>
                        </a:rPr>
                        <a:t>需求管理</a:t>
                      </a:r>
                      <a:r>
                        <a:rPr lang="en-US" sz="1800" kern="100">
                          <a:latin typeface="Times New Roman" panose="02020603050405020304"/>
                          <a:ea typeface="宋体" panose="02010600030101010101" pitchFamily="2" charset="-122"/>
                        </a:rPr>
                        <a:t>(12)</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软件项目策划</a:t>
                      </a:r>
                      <a:r>
                        <a:rPr lang="en-US" sz="1800" kern="100">
                          <a:latin typeface="Times New Roman" panose="02020603050405020304"/>
                          <a:ea typeface="宋体" panose="02010600030101010101" pitchFamily="2" charset="-122"/>
                        </a:rPr>
                        <a:t>(25)</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软件项目跟踪监控</a:t>
                      </a:r>
                      <a:r>
                        <a:rPr lang="en-US" sz="1800" kern="100">
                          <a:latin typeface="Times New Roman" panose="02020603050405020304"/>
                          <a:ea typeface="宋体" panose="02010600030101010101" pitchFamily="2" charset="-122"/>
                        </a:rPr>
                        <a:t>(24)</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项目子合同管理</a:t>
                      </a:r>
                      <a:r>
                        <a:rPr lang="en-US" sz="1800" kern="100">
                          <a:latin typeface="Times New Roman" panose="02020603050405020304"/>
                          <a:ea typeface="宋体" panose="02010600030101010101" pitchFamily="2" charset="-122"/>
                        </a:rPr>
                        <a:t>(22)</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软件质量保证</a:t>
                      </a:r>
                      <a:r>
                        <a:rPr lang="en-US" sz="1800" kern="100">
                          <a:latin typeface="Times New Roman" panose="02020603050405020304"/>
                          <a:ea typeface="宋体" panose="02010600030101010101" pitchFamily="2" charset="-122"/>
                        </a:rPr>
                        <a:t>(17)</a:t>
                      </a:r>
                      <a:endParaRPr lang="zh-CN" sz="1800" kern="100">
                        <a:latin typeface="Times New Roman" panose="02020603050405020304"/>
                        <a:ea typeface="宋体" panose="02010600030101010101" pitchFamily="2" charset="-122"/>
                      </a:endParaRPr>
                    </a:p>
                    <a:p>
                      <a:pPr algn="just">
                        <a:lnSpc>
                          <a:spcPct val="100000"/>
                        </a:lnSpc>
                        <a:spcAft>
                          <a:spcPts val="0"/>
                        </a:spcAft>
                      </a:pPr>
                      <a:r>
                        <a:rPr lang="zh-CN" sz="1800" kern="100">
                          <a:latin typeface="Times New Roman" panose="02020603050405020304"/>
                          <a:ea typeface="宋体" panose="02010600030101010101" pitchFamily="2" charset="-122"/>
                        </a:rPr>
                        <a:t>软件配置管理</a:t>
                      </a:r>
                      <a:r>
                        <a:rPr lang="en-US" sz="1800" kern="100">
                          <a:latin typeface="Times New Roman" panose="02020603050405020304"/>
                          <a:ea typeface="宋体" panose="02010600030101010101" pitchFamily="2" charset="-122"/>
                        </a:rPr>
                        <a:t>(21)</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endParaRPr lang="en-US" sz="1800" kern="100">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endParaRPr lang="en-US" sz="1800" kern="100">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8893">
                <a:tc>
                  <a:txBody>
                    <a:bodyPr/>
                    <a:lstStyle/>
                    <a:p>
                      <a:pPr algn="ctr">
                        <a:lnSpc>
                          <a:spcPct val="100000"/>
                        </a:lnSpc>
                        <a:spcAft>
                          <a:spcPts val="0"/>
                        </a:spcAft>
                      </a:pPr>
                      <a:r>
                        <a:rPr lang="zh-CN" sz="1800" kern="100">
                          <a:latin typeface="Times New Roman" panose="02020603050405020304"/>
                          <a:ea typeface="宋体" panose="02010600030101010101" pitchFamily="2" charset="-122"/>
                        </a:rPr>
                        <a:t>初始级</a:t>
                      </a:r>
                      <a:endParaRPr lang="zh-CN" sz="1800" kern="10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lnSpc>
                          <a:spcPct val="100000"/>
                        </a:lnSpc>
                        <a:spcAft>
                          <a:spcPts val="0"/>
                        </a:spcAft>
                      </a:pPr>
                      <a:r>
                        <a:rPr lang="zh-CN" sz="1800" kern="100" dirty="0">
                          <a:latin typeface="Times New Roman" panose="02020603050405020304"/>
                          <a:ea typeface="宋体" panose="02010600030101010101" pitchFamily="2" charset="-122"/>
                        </a:rPr>
                        <a:t>无序过程</a:t>
                      </a:r>
                      <a:endParaRPr lang="zh-CN" sz="1800" kern="100" dirty="0">
                        <a:latin typeface="Times New Roman" panose="02020603050405020304"/>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457200" y="277813"/>
            <a:ext cx="8229600" cy="793750"/>
          </a:xfrm>
        </p:spPr>
        <p:txBody>
          <a:bodyPr wrap="square" lIns="91440" tIns="45720" rIns="91440" bIns="45720" anchor="t"/>
          <a:lstStyle/>
          <a:p>
            <a:pPr eaLnBrk="1" hangingPunct="1"/>
            <a:r>
              <a:rPr lang="en-CA" altLang="zh-CN" b="1"/>
              <a:t>9.4.3 </a:t>
            </a:r>
            <a:r>
              <a:rPr lang="zh-CN" altLang="en-US" b="1" dirty="0"/>
              <a:t>利用</a:t>
            </a:r>
            <a:r>
              <a:rPr lang="en-CA" altLang="zh-CN" b="1"/>
              <a:t>CMM</a:t>
            </a:r>
            <a:r>
              <a:rPr lang="zh-CN" altLang="en-US" b="1" dirty="0"/>
              <a:t>进行成熟度评估</a:t>
            </a:r>
            <a:br>
              <a:rPr lang="zh-CN" altLang="en-US" b="1" dirty="0"/>
            </a:br>
            <a:endParaRPr lang="zh-CN" altLang="en-US" dirty="0"/>
          </a:p>
        </p:txBody>
      </p:sp>
      <p:sp>
        <p:nvSpPr>
          <p:cNvPr id="3" name="内容占位符 2"/>
          <p:cNvSpPr>
            <a:spLocks noGrp="1"/>
          </p:cNvSpPr>
          <p:nvPr>
            <p:ph idx="1"/>
          </p:nvPr>
        </p:nvSpPr>
        <p:spPr>
          <a:xfrm>
            <a:off x="500063" y="1071563"/>
            <a:ext cx="8229600" cy="4530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CMM</a:t>
            </a:r>
            <a:r>
              <a:rPr kumimoji="0" lang="zh-CN" sz="3000" b="0" i="0" u="none" strike="noStrike" kern="0" cap="none" spc="0" normalizeH="0" baseline="0" noProof="0" dirty="0" smtClean="0">
                <a:ln>
                  <a:noFill/>
                </a:ln>
                <a:solidFill>
                  <a:schemeClr val="tx1"/>
                </a:solidFill>
                <a:effectLst/>
                <a:uLnTx/>
                <a:uFillTx/>
                <a:latin typeface="+mn-lt"/>
                <a:ea typeface="+mn-ea"/>
                <a:cs typeface="+mn-cs"/>
              </a:rPr>
              <a:t>有两个基本用途</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sz="2600" b="0" i="0" u="none" strike="noStrike" kern="0" cap="none" spc="0" normalizeH="0" baseline="0" noProof="0" dirty="0" smtClean="0">
                <a:ln>
                  <a:noFill/>
                </a:ln>
                <a:solidFill>
                  <a:schemeClr val="tx1"/>
                </a:solidFill>
                <a:effectLst/>
                <a:uLnTx/>
                <a:uFillTx/>
                <a:latin typeface="+mn-lt"/>
                <a:ea typeface="+mn-ea"/>
                <a:cs typeface="+mn-cs"/>
              </a:rPr>
              <a:t>软件过程评估的目的是确定一个开发组织的当前软件过程的状态，找出组织所面临的急需解决的与软件过程有关问题，进而有步骤地实施软件过程改进，使开发组织的软件过程能力不断提高。</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sz="2600" b="0" i="0" u="none" strike="noStrike" kern="0" cap="none" spc="0" normalizeH="0" baseline="0" noProof="0" dirty="0" smtClean="0">
                <a:ln>
                  <a:noFill/>
                </a:ln>
                <a:solidFill>
                  <a:schemeClr val="tx1"/>
                </a:solidFill>
                <a:effectLst/>
                <a:uLnTx/>
                <a:uFillTx/>
                <a:latin typeface="+mn-lt"/>
                <a:ea typeface="+mn-ea"/>
                <a:cs typeface="+mn-cs"/>
              </a:rPr>
              <a:t>软件能力评价的目的是识别软件开发组织的能力。通过利用</a:t>
            </a:r>
            <a:r>
              <a:rPr kumimoji="0" lang="en-US" sz="2600" b="0" i="0" u="none" strike="noStrike" kern="0" cap="none" spc="0" normalizeH="0" baseline="0" noProof="0" dirty="0" smtClean="0">
                <a:ln>
                  <a:noFill/>
                </a:ln>
                <a:solidFill>
                  <a:schemeClr val="tx1"/>
                </a:solidFill>
                <a:effectLst/>
                <a:uLnTx/>
                <a:uFillTx/>
                <a:latin typeface="+mn-lt"/>
                <a:ea typeface="+mn-ea"/>
                <a:cs typeface="+mn-cs"/>
              </a:rPr>
              <a:t>CMM</a:t>
            </a:r>
            <a:r>
              <a:rPr kumimoji="0" lang="zh-CN" sz="2600" b="0" i="0" u="none" strike="noStrike" kern="0" cap="none" spc="0" normalizeH="0" baseline="0" noProof="0" dirty="0" smtClean="0">
                <a:ln>
                  <a:noFill/>
                </a:ln>
                <a:solidFill>
                  <a:schemeClr val="tx1"/>
                </a:solidFill>
                <a:effectLst/>
                <a:uLnTx/>
                <a:uFillTx/>
                <a:latin typeface="+mn-lt"/>
                <a:ea typeface="+mn-ea"/>
                <a:cs typeface="+mn-cs"/>
              </a:rPr>
              <a:t>模型确定评价结果后，就可以利用这些结果确定选择某一开发组织的风险。或者用来监控开发组织现有软件工作中软件过程的状态，进而提出应改进之处。</a:t>
            </a:r>
            <a:endParaRPr kumimoji="0" 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457200" y="277813"/>
            <a:ext cx="8229600" cy="793750"/>
          </a:xfrm>
        </p:spPr>
        <p:txBody>
          <a:bodyPr wrap="square" lIns="91440" tIns="45720" rIns="91440" bIns="45720" anchor="t"/>
          <a:lstStyle/>
          <a:p>
            <a:pPr eaLnBrk="1" hangingPunct="1"/>
            <a:r>
              <a:rPr lang="en-CA" altLang="zh-CN"/>
              <a:t>9.</a:t>
            </a:r>
            <a:r>
              <a:rPr lang="en-US" altLang="en-CA"/>
              <a:t>3</a:t>
            </a:r>
            <a:r>
              <a:rPr lang="en-CA" altLang="zh-CN"/>
              <a:t>.4 CMM</a:t>
            </a:r>
            <a:r>
              <a:rPr lang="zh-CN" altLang="en-US" dirty="0"/>
              <a:t>与</a:t>
            </a:r>
            <a:r>
              <a:rPr lang="en-CA" altLang="zh-CN"/>
              <a:t>ISO9000</a:t>
            </a:r>
            <a:r>
              <a:rPr lang="zh-CN" altLang="en-US" dirty="0"/>
              <a:t>系列标准</a:t>
            </a:r>
            <a:endParaRPr lang="zh-CN" altLang="en-US" dirty="0"/>
          </a:p>
        </p:txBody>
      </p:sp>
      <p:sp>
        <p:nvSpPr>
          <p:cNvPr id="40962" name="内容占位符 2"/>
          <p:cNvSpPr>
            <a:spLocks noGrp="1"/>
          </p:cNvSpPr>
          <p:nvPr>
            <p:ph idx="1"/>
          </p:nvPr>
        </p:nvSpPr>
        <p:spPr>
          <a:xfrm>
            <a:off x="500063" y="1000125"/>
            <a:ext cx="8229600" cy="5286375"/>
          </a:xfrm>
        </p:spPr>
        <p:txBody>
          <a:bodyPr wrap="square" lIns="91440" tIns="45720" rIns="91440" bIns="45720" anchor="t"/>
          <a:lstStyle/>
          <a:p>
            <a:pPr eaLnBrk="1" hangingPunct="1"/>
            <a:r>
              <a:rPr lang="en-US" altLang="zh-CN"/>
              <a:t>CMM</a:t>
            </a:r>
            <a:r>
              <a:rPr lang="zh-CN" altLang="en-US" dirty="0"/>
              <a:t>和</a:t>
            </a:r>
            <a:r>
              <a:rPr lang="en-US" altLang="zh-CN"/>
              <a:t>ISO 9000</a:t>
            </a:r>
            <a:r>
              <a:rPr lang="zh-CN" altLang="en-US" dirty="0"/>
              <a:t>系列标准都以全面质量管理为理论基础，都针对过程进行描述，二者在实质上是基本相同的，并且都强调过程控制、体系文档化、</a:t>
            </a:r>
            <a:r>
              <a:rPr lang="en-US" altLang="zh-CN"/>
              <a:t>PDCA</a:t>
            </a:r>
            <a:r>
              <a:rPr lang="zh-CN" altLang="en-US" dirty="0"/>
              <a:t>持续改进等。</a:t>
            </a:r>
            <a:endParaRPr lang="en-US" altLang="zh-CN"/>
          </a:p>
          <a:p>
            <a:pPr eaLnBrk="1" hangingPunct="1"/>
            <a:r>
              <a:rPr lang="en-US" altLang="zh-CN"/>
              <a:t>ISO9000</a:t>
            </a:r>
            <a:r>
              <a:rPr lang="zh-CN" altLang="en-US" dirty="0"/>
              <a:t>标准可通用于各个行业、各种规模、各种性质的组织。</a:t>
            </a:r>
            <a:endParaRPr lang="en-US" altLang="zh-CN"/>
          </a:p>
          <a:p>
            <a:pPr eaLnBrk="1" hangingPunct="1"/>
            <a:r>
              <a:rPr lang="en-US" altLang="zh-CN"/>
              <a:t>CMM</a:t>
            </a:r>
            <a:r>
              <a:rPr lang="zh-CN" altLang="en-US" dirty="0"/>
              <a:t>则是专门针对软件行业设计的描述软件过程能力的模型，其标准描述、实施方式、相关要求均非常适合软件产品的开发、生产流程，在软件项目的开发管理过程中更具有指导意义和实效效果。但只是属于美国软件开发标准。</a:t>
            </a:r>
            <a:endParaRPr lang="zh-CN" altLang="en-US" dirty="0"/>
          </a:p>
          <a:p>
            <a:pPr eaLnBrk="1" hangingPunct="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457200" y="277813"/>
            <a:ext cx="8229600" cy="558800"/>
          </a:xfrm>
        </p:spPr>
        <p:txBody>
          <a:bodyPr wrap="square" lIns="91440" tIns="45720" rIns="91440" bIns="45720" anchor="t"/>
          <a:lstStyle/>
          <a:p>
            <a:pPr eaLnBrk="1" hangingPunct="1"/>
            <a:r>
              <a:rPr lang="en-CA" altLang="zh-CN" sz="3200"/>
              <a:t>9.</a:t>
            </a:r>
            <a:r>
              <a:rPr lang="en-US" altLang="en-CA" sz="3200"/>
              <a:t>3</a:t>
            </a:r>
            <a:r>
              <a:rPr lang="en-CA" altLang="zh-CN" sz="3200"/>
              <a:t>.5 </a:t>
            </a:r>
            <a:r>
              <a:rPr lang="zh-CN" altLang="en-US" sz="3200" dirty="0"/>
              <a:t>我国的软件评估体系</a:t>
            </a:r>
            <a:r>
              <a:rPr lang="en-CA" altLang="zh-CN" sz="3200"/>
              <a:t>SPCA</a:t>
            </a:r>
            <a:endParaRPr lang="zh-CN" altLang="en-US" sz="3200" dirty="0"/>
          </a:p>
        </p:txBody>
      </p:sp>
      <p:sp>
        <p:nvSpPr>
          <p:cNvPr id="41986" name="内容占位符 2"/>
          <p:cNvSpPr>
            <a:spLocks noGrp="1"/>
          </p:cNvSpPr>
          <p:nvPr>
            <p:ph idx="1"/>
          </p:nvPr>
        </p:nvSpPr>
        <p:spPr>
          <a:xfrm>
            <a:off x="323850" y="908050"/>
            <a:ext cx="8569325" cy="4897438"/>
          </a:xfrm>
        </p:spPr>
        <p:txBody>
          <a:bodyPr wrap="square" lIns="91440" tIns="45720" rIns="91440" bIns="45720" anchor="t"/>
          <a:lstStyle/>
          <a:p>
            <a:pPr eaLnBrk="1" hangingPunct="1"/>
            <a:r>
              <a:rPr lang="zh-CN" altLang="zh-CN" sz="2800" dirty="0"/>
              <a:t>“</a:t>
            </a:r>
            <a:r>
              <a:rPr lang="zh-CN" altLang="en-US" sz="2800" dirty="0"/>
              <a:t>软件过程及能力成熟度评估”（简称</a:t>
            </a:r>
            <a:r>
              <a:rPr lang="en-CA" altLang="zh-CN" sz="2800"/>
              <a:t>SPCA</a:t>
            </a:r>
            <a:r>
              <a:rPr lang="zh-CN" altLang="en-US" sz="2800" dirty="0"/>
              <a:t>）是软件过程能力评估和软件能力成熟度评估的统称，是我国信息产业部会同国家认证认可监督委员会在研究了国际软件评估体制。</a:t>
            </a:r>
            <a:endParaRPr lang="en-US" altLang="zh-CN" sz="2800"/>
          </a:p>
          <a:p>
            <a:pPr eaLnBrk="1" hangingPunct="1"/>
            <a:r>
              <a:rPr lang="zh-CN" altLang="en-US" sz="2800" dirty="0"/>
              <a:t>企业实施</a:t>
            </a:r>
            <a:r>
              <a:rPr lang="en-CA" altLang="zh-CN" sz="2800"/>
              <a:t>SPCA</a:t>
            </a:r>
            <a:r>
              <a:rPr lang="zh-CN" altLang="en-US" sz="2800" dirty="0"/>
              <a:t>一般需进行七个阶段：标准培训、组织职能建立和文件体系完善、文件评审、差距分析、持续支持、中期评估、最终评估。</a:t>
            </a:r>
            <a:endParaRPr lang="zh-CN" altLang="en-US" sz="2800" dirty="0"/>
          </a:p>
          <a:p>
            <a:pPr eaLnBrk="1" hangingPunct="1"/>
            <a:r>
              <a:rPr lang="zh-CN" altLang="en-US" sz="2800" dirty="0"/>
              <a:t>通过软件能力评估制度强化软件工程标准贯彻，带动软件过程方法的工具软件的开发与应用，促进软件过程管理专业化、规范化，降低软件开发风险、增加软件企业的市场竞争力。</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noRot="1"/>
          </p:cNvSpPr>
          <p:nvPr>
            <p:ph type="title"/>
          </p:nvPr>
        </p:nvSpPr>
        <p:spPr>
          <a:xfrm>
            <a:off x="539750" y="354013"/>
            <a:ext cx="5486400" cy="595312"/>
          </a:xfrm>
        </p:spPr>
        <p:txBody>
          <a:bodyPr wrap="square" lIns="91440" tIns="45720" rIns="91440" bIns="45720" anchor="ctr"/>
          <a:lstStyle/>
          <a:p>
            <a:pPr eaLnBrk="1" hangingPunct="1"/>
            <a:r>
              <a:rPr lang="en-US" altLang="zh-CN" sz="3600" dirty="0">
                <a:latin typeface="楷体_GB2312" pitchFamily="49" charset="-122"/>
                <a:ea typeface="楷体_GB2312" pitchFamily="49" charset="-122"/>
              </a:rPr>
              <a:t>9.1.2</a:t>
            </a:r>
            <a:r>
              <a:rPr lang="zh-CN" altLang="en-US" sz="3600" dirty="0">
                <a:latin typeface="楷体_GB2312" pitchFamily="49" charset="-122"/>
                <a:ea typeface="楷体_GB2312" pitchFamily="49" charset="-122"/>
              </a:rPr>
              <a:t>质量评价模型</a:t>
            </a:r>
            <a:r>
              <a:rPr lang="zh-CN" altLang="en-US" sz="4800" dirty="0">
                <a:latin typeface="楷体_GB2312" pitchFamily="49" charset="-122"/>
                <a:ea typeface="楷体_GB2312" pitchFamily="49" charset="-122"/>
              </a:rPr>
              <a:t> </a:t>
            </a:r>
            <a:endParaRPr lang="zh-CN" altLang="en-US" sz="4800" dirty="0">
              <a:latin typeface="楷体_GB2312" pitchFamily="49" charset="-122"/>
              <a:ea typeface="楷体_GB2312" pitchFamily="49" charset="-122"/>
            </a:endParaRPr>
          </a:p>
        </p:txBody>
      </p:sp>
      <p:sp>
        <p:nvSpPr>
          <p:cNvPr id="21506" name="Text Box 5"/>
          <p:cNvSpPr txBox="1"/>
          <p:nvPr/>
        </p:nvSpPr>
        <p:spPr>
          <a:xfrm>
            <a:off x="468313" y="1052513"/>
            <a:ext cx="8305800" cy="4378325"/>
          </a:xfrm>
          <a:prstGeom prst="rect">
            <a:avLst/>
          </a:prstGeom>
          <a:noFill/>
          <a:ln w="9525">
            <a:noFill/>
          </a:ln>
        </p:spPr>
        <p:txBody>
          <a:bodyPr anchor="t">
            <a:spAutoFit/>
          </a:bodyPr>
          <a:lstStyle/>
          <a:p>
            <a:pPr lvl="0" indent="0">
              <a:lnSpc>
                <a:spcPct val="120000"/>
              </a:lnSpc>
            </a:pPr>
            <a:r>
              <a:rPr lang="zh-CN" altLang="en-US" sz="2400" dirty="0">
                <a:latin typeface="楷体_GB2312" pitchFamily="49" charset="-122"/>
                <a:ea typeface="楷体_GB2312" pitchFamily="49" charset="-122"/>
              </a:rPr>
              <a:t>    </a:t>
            </a:r>
            <a:r>
              <a:rPr lang="zh-CN" altLang="en-US" sz="2600" dirty="0">
                <a:latin typeface="楷体_GB2312" pitchFamily="49" charset="-122"/>
                <a:ea typeface="楷体_GB2312" pitchFamily="49" charset="-122"/>
              </a:rPr>
              <a:t>人们通常用软件质量模型来描述影响软件质量的特性。已有多种软件质量的模型，它们共同的特点是把软件质量特性定义成分层模型。</a:t>
            </a:r>
            <a:endParaRPr lang="zh-CN" altLang="en-US" sz="2600" dirty="0">
              <a:latin typeface="楷体_GB2312" pitchFamily="49" charset="-122"/>
              <a:ea typeface="楷体_GB2312" pitchFamily="49" charset="-122"/>
            </a:endParaRPr>
          </a:p>
          <a:p>
            <a:pPr lvl="0" indent="0">
              <a:lnSpc>
                <a:spcPct val="120000"/>
              </a:lnSpc>
            </a:pPr>
            <a:r>
              <a:rPr lang="en-US" altLang="zh-CN" sz="2600" b="1">
                <a:latin typeface="楷体_GB2312" pitchFamily="49" charset="-122"/>
                <a:ea typeface="楷体_GB2312" pitchFamily="49" charset="-122"/>
              </a:rPr>
              <a:t>1)ISO</a:t>
            </a:r>
            <a:r>
              <a:rPr lang="zh-CN" altLang="en-US" sz="2600" b="1" dirty="0">
                <a:latin typeface="楷体_GB2312" pitchFamily="49" charset="-122"/>
                <a:ea typeface="楷体_GB2312" pitchFamily="49" charset="-122"/>
              </a:rPr>
              <a:t>软件质量评价模型</a:t>
            </a:r>
            <a:endParaRPr lang="zh-CN" altLang="en-US" sz="2600" dirty="0">
              <a:latin typeface="楷体_GB2312" pitchFamily="49" charset="-122"/>
              <a:ea typeface="楷体_GB2312" pitchFamily="49" charset="-122"/>
            </a:endParaRPr>
          </a:p>
          <a:p>
            <a:pPr lvl="0" indent="0">
              <a:lnSpc>
                <a:spcPct val="120000"/>
              </a:lnSpc>
            </a:pPr>
            <a:r>
              <a:rPr lang="zh-CN" altLang="en-US" sz="2600" dirty="0">
                <a:latin typeface="楷体_GB2312" pitchFamily="49" charset="-122"/>
                <a:ea typeface="楷体_GB2312" pitchFamily="49" charset="-122"/>
              </a:rPr>
              <a:t>    按照</a:t>
            </a:r>
            <a:r>
              <a:rPr lang="en-US" altLang="zh-CN" sz="2600">
                <a:latin typeface="楷体_GB2312" pitchFamily="49" charset="-122"/>
                <a:ea typeface="楷体_GB2312" pitchFamily="49" charset="-122"/>
              </a:rPr>
              <a:t>ISO</a:t>
            </a: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TC97</a:t>
            </a: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SC7</a:t>
            </a: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WG3</a:t>
            </a: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1985</a:t>
            </a:r>
            <a:r>
              <a:rPr lang="en-US" altLang="zh-CN" sz="2600">
                <a:latin typeface="Times New Roman" panose="02020603050405020304" pitchFamily="18" charset="0"/>
                <a:ea typeface="楷体_GB2312" pitchFamily="49" charset="-122"/>
              </a:rPr>
              <a:t>—</a:t>
            </a:r>
            <a:r>
              <a:rPr lang="en-US" altLang="zh-CN" sz="2600">
                <a:latin typeface="楷体_GB2312" pitchFamily="49" charset="-122"/>
                <a:ea typeface="楷体_GB2312" pitchFamily="49" charset="-122"/>
              </a:rPr>
              <a:t>1</a:t>
            </a:r>
            <a:r>
              <a:rPr lang="en-US" altLang="zh-CN" sz="2600">
                <a:latin typeface="Times New Roman" panose="02020603050405020304" pitchFamily="18" charset="0"/>
                <a:ea typeface="楷体_GB2312" pitchFamily="49" charset="-122"/>
              </a:rPr>
              <a:t>—</a:t>
            </a:r>
            <a:r>
              <a:rPr lang="en-US" altLang="zh-CN" sz="2600">
                <a:latin typeface="楷体_GB2312" pitchFamily="49" charset="-122"/>
                <a:ea typeface="楷体_GB2312" pitchFamily="49" charset="-122"/>
              </a:rPr>
              <a:t>30</a:t>
            </a: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N382</a:t>
            </a:r>
            <a:r>
              <a:rPr lang="zh-CN" altLang="en-US" sz="2600" dirty="0">
                <a:latin typeface="楷体_GB2312" pitchFamily="49" charset="-122"/>
                <a:ea typeface="楷体_GB2312" pitchFamily="49" charset="-122"/>
              </a:rPr>
              <a:t>，软件质量度量模型由三层组成。</a:t>
            </a:r>
            <a:endParaRPr lang="zh-CN" altLang="en-US" sz="2600" dirty="0">
              <a:latin typeface="楷体_GB2312" pitchFamily="49" charset="-122"/>
              <a:ea typeface="楷体_GB2312" pitchFamily="49" charset="-122"/>
            </a:endParaRPr>
          </a:p>
          <a:p>
            <a:pPr lvl="0" indent="0">
              <a:lnSpc>
                <a:spcPct val="120000"/>
              </a:lnSpc>
            </a:pP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1</a:t>
            </a:r>
            <a:r>
              <a:rPr lang="zh-CN" altLang="en-US" sz="2600" dirty="0">
                <a:latin typeface="楷体_GB2312" pitchFamily="49" charset="-122"/>
                <a:ea typeface="楷体_GB2312" pitchFamily="49" charset="-122"/>
              </a:rPr>
              <a:t>）高层</a:t>
            </a:r>
            <a:r>
              <a:rPr lang="en-US" altLang="zh-CN" sz="2600">
                <a:latin typeface="楷体_GB2312" pitchFamily="49" charset="-122"/>
                <a:ea typeface="楷体_GB2312" pitchFamily="49" charset="-122"/>
              </a:rPr>
              <a:t>(</a:t>
            </a:r>
            <a:r>
              <a:rPr lang="en-US" altLang="zh-CN" sz="2600" err="1">
                <a:latin typeface="楷体_GB2312" pitchFamily="49" charset="-122"/>
                <a:ea typeface="楷体_GB2312" pitchFamily="49" charset="-122"/>
              </a:rPr>
              <a:t>Toplevel</a:t>
            </a:r>
            <a:r>
              <a:rPr lang="en-US" altLang="zh-CN" sz="2600">
                <a:latin typeface="楷体_GB2312" pitchFamily="49" charset="-122"/>
                <a:ea typeface="楷体_GB2312" pitchFamily="49" charset="-122"/>
              </a:rPr>
              <a:t>)</a:t>
            </a:r>
            <a:r>
              <a:rPr lang="zh-CN" altLang="en-US" sz="2600" dirty="0">
                <a:latin typeface="楷体_GB2312" pitchFamily="49" charset="-122"/>
                <a:ea typeface="楷体_GB2312" pitchFamily="49" charset="-122"/>
              </a:rPr>
              <a:t>：软件质量需求评价准则</a:t>
            </a:r>
            <a:r>
              <a:rPr lang="en-US" altLang="zh-CN" sz="2600">
                <a:latin typeface="楷体_GB2312" pitchFamily="49" charset="-122"/>
                <a:ea typeface="楷体_GB2312" pitchFamily="49" charset="-122"/>
              </a:rPr>
              <a:t>(SQRC)</a:t>
            </a:r>
            <a:r>
              <a:rPr lang="zh-CN" altLang="en-US" sz="2600" dirty="0">
                <a:latin typeface="楷体_GB2312" pitchFamily="49" charset="-122"/>
                <a:ea typeface="楷体_GB2312" pitchFamily="49" charset="-122"/>
              </a:rPr>
              <a:t>。</a:t>
            </a:r>
            <a:endParaRPr lang="zh-CN" altLang="en-US" sz="2600" dirty="0">
              <a:latin typeface="楷体_GB2312" pitchFamily="49" charset="-122"/>
              <a:ea typeface="楷体_GB2312" pitchFamily="49" charset="-122"/>
            </a:endParaRPr>
          </a:p>
          <a:p>
            <a:pPr lvl="0" indent="0">
              <a:lnSpc>
                <a:spcPct val="120000"/>
              </a:lnSpc>
            </a:pP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2</a:t>
            </a:r>
            <a:r>
              <a:rPr lang="zh-CN" altLang="en-US" sz="2600" dirty="0">
                <a:latin typeface="楷体_GB2312" pitchFamily="49" charset="-122"/>
                <a:ea typeface="楷体_GB2312" pitchFamily="49" charset="-122"/>
              </a:rPr>
              <a:t>）中层</a:t>
            </a:r>
            <a:r>
              <a:rPr lang="en-US" altLang="zh-CN" sz="2600">
                <a:latin typeface="楷体_GB2312" pitchFamily="49" charset="-122"/>
                <a:ea typeface="楷体_GB2312" pitchFamily="49" charset="-122"/>
              </a:rPr>
              <a:t>(Midlevel)</a:t>
            </a:r>
            <a:r>
              <a:rPr lang="zh-CN" altLang="en-US" sz="2600" dirty="0">
                <a:latin typeface="楷体_GB2312" pitchFamily="49" charset="-122"/>
                <a:ea typeface="楷体_GB2312" pitchFamily="49" charset="-122"/>
              </a:rPr>
              <a:t>：软件质量设计评价准则</a:t>
            </a:r>
            <a:r>
              <a:rPr lang="en-US" altLang="zh-CN" sz="2600">
                <a:latin typeface="楷体_GB2312" pitchFamily="49" charset="-122"/>
                <a:ea typeface="楷体_GB2312" pitchFamily="49" charset="-122"/>
              </a:rPr>
              <a:t>(SQDC)</a:t>
            </a:r>
            <a:r>
              <a:rPr lang="zh-CN" altLang="en-US" sz="2600" dirty="0">
                <a:latin typeface="楷体_GB2312" pitchFamily="49" charset="-122"/>
                <a:ea typeface="楷体_GB2312" pitchFamily="49" charset="-122"/>
              </a:rPr>
              <a:t>。</a:t>
            </a:r>
            <a:endParaRPr lang="zh-CN" altLang="en-US" sz="2600" dirty="0">
              <a:latin typeface="楷体_GB2312" pitchFamily="49" charset="-122"/>
              <a:ea typeface="楷体_GB2312" pitchFamily="49" charset="-122"/>
            </a:endParaRPr>
          </a:p>
          <a:p>
            <a:pPr lvl="0" indent="0">
              <a:lnSpc>
                <a:spcPct val="120000"/>
              </a:lnSpc>
            </a:pPr>
            <a:r>
              <a:rPr lang="zh-CN" altLang="en-US" sz="2600" dirty="0">
                <a:latin typeface="楷体_GB2312" pitchFamily="49" charset="-122"/>
                <a:ea typeface="楷体_GB2312" pitchFamily="49" charset="-122"/>
              </a:rPr>
              <a:t>（</a:t>
            </a:r>
            <a:r>
              <a:rPr lang="en-US" altLang="zh-CN" sz="2600">
                <a:latin typeface="楷体_GB2312" pitchFamily="49" charset="-122"/>
                <a:ea typeface="楷体_GB2312" pitchFamily="49" charset="-122"/>
              </a:rPr>
              <a:t>3</a:t>
            </a:r>
            <a:r>
              <a:rPr lang="zh-CN" altLang="en-US" sz="2600" dirty="0">
                <a:latin typeface="楷体_GB2312" pitchFamily="49" charset="-122"/>
                <a:ea typeface="楷体_GB2312" pitchFamily="49" charset="-122"/>
              </a:rPr>
              <a:t>）低层</a:t>
            </a:r>
            <a:r>
              <a:rPr lang="en-US" altLang="zh-CN" sz="2600">
                <a:latin typeface="楷体_GB2312" pitchFamily="49" charset="-122"/>
                <a:ea typeface="楷体_GB2312" pitchFamily="49" charset="-122"/>
              </a:rPr>
              <a:t>(</a:t>
            </a:r>
            <a:r>
              <a:rPr lang="en-US" altLang="zh-CN" sz="2600" err="1">
                <a:latin typeface="楷体_GB2312" pitchFamily="49" charset="-122"/>
                <a:ea typeface="楷体_GB2312" pitchFamily="49" charset="-122"/>
              </a:rPr>
              <a:t>Lowlevel</a:t>
            </a:r>
            <a:r>
              <a:rPr lang="en-US" altLang="zh-CN" sz="2600">
                <a:latin typeface="楷体_GB2312" pitchFamily="49" charset="-122"/>
                <a:ea typeface="楷体_GB2312" pitchFamily="49" charset="-122"/>
              </a:rPr>
              <a:t>)</a:t>
            </a:r>
            <a:r>
              <a:rPr lang="zh-CN" altLang="en-US" sz="2600" dirty="0">
                <a:latin typeface="楷体_GB2312" pitchFamily="49" charset="-122"/>
                <a:ea typeface="楷体_GB2312" pitchFamily="49" charset="-122"/>
              </a:rPr>
              <a:t>：软件质量度量评价准则</a:t>
            </a:r>
            <a:r>
              <a:rPr lang="en-US" altLang="zh-CN" sz="2600">
                <a:latin typeface="楷体_GB2312" pitchFamily="49" charset="-122"/>
                <a:ea typeface="楷体_GB2312" pitchFamily="49" charset="-122"/>
              </a:rPr>
              <a:t>(SQMC)</a:t>
            </a:r>
            <a:r>
              <a:rPr lang="zh-CN" altLang="en-US" sz="2600" dirty="0">
                <a:latin typeface="楷体_GB2312" pitchFamily="49" charset="-122"/>
                <a:ea typeface="楷体_GB2312" pitchFamily="49" charset="-122"/>
              </a:rPr>
              <a:t>。</a:t>
            </a:r>
            <a:endParaRPr lang="zh-CN" altLang="en-US" sz="2600" dirty="0">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p:cNvSpPr>
            <a:spLocks noGrp="1" noRot="1"/>
          </p:cNvSpPr>
          <p:nvPr>
            <p:ph type="title"/>
          </p:nvPr>
        </p:nvSpPr>
        <p:spPr>
          <a:xfrm>
            <a:off x="611188" y="360363"/>
            <a:ext cx="6840537" cy="531812"/>
          </a:xfrm>
        </p:spPr>
        <p:txBody>
          <a:bodyPr wrap="square" lIns="91440" tIns="45720" rIns="91440" bIns="45720" anchor="ctr"/>
          <a:lstStyle/>
          <a:p>
            <a:pPr eaLnBrk="1" hangingPunct="1"/>
            <a:r>
              <a:rPr lang="en-US" altLang="zh-CN" sz="2900">
                <a:solidFill>
                  <a:schemeClr val="tx1"/>
                </a:solidFill>
                <a:latin typeface="楷体_GB2312" pitchFamily="49" charset="-122"/>
                <a:ea typeface="楷体_GB2312" pitchFamily="49" charset="-122"/>
              </a:rPr>
              <a:t>ISO</a:t>
            </a:r>
            <a:r>
              <a:rPr lang="zh-CN" altLang="en-US" sz="2900" dirty="0">
                <a:solidFill>
                  <a:schemeClr val="tx1"/>
                </a:solidFill>
                <a:latin typeface="楷体_GB2312" pitchFamily="49" charset="-122"/>
                <a:ea typeface="楷体_GB2312" pitchFamily="49" charset="-122"/>
              </a:rPr>
              <a:t>软件质量度量模型</a:t>
            </a:r>
            <a:endParaRPr lang="zh-CN" altLang="en-US" sz="2900" dirty="0">
              <a:solidFill>
                <a:schemeClr val="tx1"/>
              </a:solidFill>
              <a:latin typeface="楷体_GB2312" pitchFamily="49" charset="-122"/>
              <a:ea typeface="楷体_GB2312" pitchFamily="49" charset="-122"/>
            </a:endParaRPr>
          </a:p>
        </p:txBody>
      </p:sp>
      <p:grpSp>
        <p:nvGrpSpPr>
          <p:cNvPr id="2" name="Group 5"/>
          <p:cNvGrpSpPr/>
          <p:nvPr/>
        </p:nvGrpSpPr>
        <p:grpSpPr>
          <a:xfrm>
            <a:off x="1403350" y="908050"/>
            <a:ext cx="5545138" cy="5257800"/>
            <a:chOff x="3420" y="1639"/>
            <a:chExt cx="6840" cy="7871"/>
          </a:xfrm>
        </p:grpSpPr>
        <p:sp>
          <p:nvSpPr>
            <p:cNvPr id="22531" name="Text Box 6"/>
            <p:cNvSpPr txBox="1"/>
            <p:nvPr/>
          </p:nvSpPr>
          <p:spPr>
            <a:xfrm>
              <a:off x="4860" y="8886"/>
              <a:ext cx="3420" cy="624"/>
            </a:xfrm>
            <a:prstGeom prst="rect">
              <a:avLst/>
            </a:prstGeom>
            <a:solidFill>
              <a:srgbClr val="FFFFFF"/>
            </a:solidFill>
            <a:ln w="9525">
              <a:noFill/>
            </a:ln>
          </p:spPr>
          <p:txBody>
            <a:bodyPr anchor="t"/>
            <a:lstStyle/>
            <a:p>
              <a:pPr lvl="0" indent="0" algn="just" eaLnBrk="0" hangingPunct="0"/>
              <a:endParaRPr lang="zh-CN" altLang="en-US" sz="1000" dirty="0">
                <a:latin typeface="楷体_GB2312" pitchFamily="49" charset="-122"/>
                <a:ea typeface="楷体_GB2312" pitchFamily="49" charset="-122"/>
              </a:endParaRPr>
            </a:p>
          </p:txBody>
        </p:sp>
        <p:pic>
          <p:nvPicPr>
            <p:cNvPr id="22532" name="Picture 7"/>
            <p:cNvPicPr>
              <a:picLocks noChangeAspect="1"/>
            </p:cNvPicPr>
            <p:nvPr/>
          </p:nvPicPr>
          <p:blipFill>
            <a:blip r:embed="rId1"/>
            <a:stretch>
              <a:fillRect/>
            </a:stretch>
          </p:blipFill>
          <p:spPr>
            <a:xfrm>
              <a:off x="3420" y="1639"/>
              <a:ext cx="6840" cy="7364"/>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5"/>
          <p:cNvSpPr txBox="1"/>
          <p:nvPr/>
        </p:nvSpPr>
        <p:spPr>
          <a:xfrm>
            <a:off x="3340100" y="-1155700"/>
            <a:ext cx="2743200" cy="296863"/>
          </a:xfrm>
          <a:prstGeom prst="rect">
            <a:avLst/>
          </a:prstGeom>
          <a:noFill/>
          <a:ln w="9525">
            <a:noFill/>
          </a:ln>
        </p:spPr>
        <p:txBody>
          <a:bodyPr anchor="t"/>
          <a:lstStyle/>
          <a:p>
            <a:pPr lvl="0" indent="0" algn="just"/>
            <a:r>
              <a:rPr lang="zh-CN" altLang="en-US" sz="1200" dirty="0">
                <a:latin typeface="Arial" panose="020B0604020202020204" pitchFamily="34" charset="0"/>
                <a:ea typeface="楷体_GB2312" pitchFamily="49" charset="-122"/>
              </a:rPr>
              <a:t> </a:t>
            </a:r>
            <a:endParaRPr lang="zh-CN" altLang="en-US" sz="1200" dirty="0">
              <a:latin typeface="楷体_GB2312" pitchFamily="49" charset="-122"/>
              <a:ea typeface="楷体_GB2312" pitchFamily="49" charset="-122"/>
            </a:endParaRPr>
          </a:p>
          <a:p>
            <a:pPr lvl="0" indent="0" eaLnBrk="0" hangingPunct="0"/>
            <a:endParaRPr lang="zh-CN" altLang="en-US" dirty="0">
              <a:latin typeface="楷体_GB2312" pitchFamily="49" charset="-122"/>
              <a:ea typeface="楷体_GB2312" pitchFamily="49" charset="-122"/>
            </a:endParaRPr>
          </a:p>
        </p:txBody>
      </p:sp>
      <p:grpSp>
        <p:nvGrpSpPr>
          <p:cNvPr id="23559" name="Group 78"/>
          <p:cNvGrpSpPr/>
          <p:nvPr/>
        </p:nvGrpSpPr>
        <p:grpSpPr>
          <a:xfrm>
            <a:off x="434023" y="414655"/>
            <a:ext cx="8382000" cy="5883275"/>
            <a:chOff x="295" y="422"/>
            <a:chExt cx="5280" cy="3706"/>
          </a:xfrm>
        </p:grpSpPr>
        <p:grpSp>
          <p:nvGrpSpPr>
            <p:cNvPr id="23560" name="Group 12"/>
            <p:cNvGrpSpPr/>
            <p:nvPr/>
          </p:nvGrpSpPr>
          <p:grpSpPr>
            <a:xfrm>
              <a:off x="295" y="422"/>
              <a:ext cx="935" cy="330"/>
              <a:chOff x="0" y="591"/>
              <a:chExt cx="581" cy="461"/>
            </a:xfrm>
          </p:grpSpPr>
          <p:sp>
            <p:nvSpPr>
              <p:cNvPr id="23561" name="Rectangle 13"/>
              <p:cNvSpPr/>
              <p:nvPr/>
            </p:nvSpPr>
            <p:spPr>
              <a:xfrm>
                <a:off x="43" y="591"/>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正确性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62" name="Rectangle 14"/>
              <p:cNvSpPr/>
              <p:nvPr/>
            </p:nvSpPr>
            <p:spPr>
              <a:xfrm>
                <a:off x="0" y="591"/>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63" name="Group 15"/>
            <p:cNvGrpSpPr/>
            <p:nvPr/>
          </p:nvGrpSpPr>
          <p:grpSpPr>
            <a:xfrm>
              <a:off x="1230" y="422"/>
              <a:ext cx="4345" cy="330"/>
              <a:chOff x="581" y="591"/>
              <a:chExt cx="2700" cy="461"/>
            </a:xfrm>
          </p:grpSpPr>
          <p:sp>
            <p:nvSpPr>
              <p:cNvPr id="23564" name="Rectangle 16"/>
              <p:cNvSpPr/>
              <p:nvPr/>
            </p:nvSpPr>
            <p:spPr>
              <a:xfrm>
                <a:off x="624" y="591"/>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在预定环境下，软件满足设计规格说明及用户预期目标的程度，它要求软件没有错误。</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565" name="Rectangle 17"/>
              <p:cNvSpPr/>
              <p:nvPr/>
            </p:nvSpPr>
            <p:spPr>
              <a:xfrm>
                <a:off x="581" y="591"/>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66" name="Group 18"/>
            <p:cNvGrpSpPr/>
            <p:nvPr/>
          </p:nvGrpSpPr>
          <p:grpSpPr>
            <a:xfrm>
              <a:off x="295" y="752"/>
              <a:ext cx="935" cy="329"/>
              <a:chOff x="0" y="1052"/>
              <a:chExt cx="581" cy="461"/>
            </a:xfrm>
          </p:grpSpPr>
          <p:sp>
            <p:nvSpPr>
              <p:cNvPr id="23567" name="Rectangle 19"/>
              <p:cNvSpPr/>
              <p:nvPr/>
            </p:nvSpPr>
            <p:spPr>
              <a:xfrm>
                <a:off x="43" y="1052"/>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可靠性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68" name="Rectangle 20"/>
              <p:cNvSpPr/>
              <p:nvPr/>
            </p:nvSpPr>
            <p:spPr>
              <a:xfrm>
                <a:off x="0" y="1052"/>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69" name="Group 21"/>
            <p:cNvGrpSpPr/>
            <p:nvPr/>
          </p:nvGrpSpPr>
          <p:grpSpPr>
            <a:xfrm>
              <a:off x="1230" y="752"/>
              <a:ext cx="4345" cy="329"/>
              <a:chOff x="581" y="1052"/>
              <a:chExt cx="2700" cy="461"/>
            </a:xfrm>
          </p:grpSpPr>
          <p:sp>
            <p:nvSpPr>
              <p:cNvPr id="23570" name="Rectangle 22"/>
              <p:cNvSpPr/>
              <p:nvPr/>
            </p:nvSpPr>
            <p:spPr>
              <a:xfrm>
                <a:off x="624" y="1052"/>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软件按照设计要求，在规定时间和条件下不出故障、持续运行的程度。</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571" name="Rectangle 23"/>
              <p:cNvSpPr/>
              <p:nvPr/>
            </p:nvSpPr>
            <p:spPr>
              <a:xfrm>
                <a:off x="581" y="1052"/>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72" name="Group 24"/>
            <p:cNvGrpSpPr/>
            <p:nvPr/>
          </p:nvGrpSpPr>
          <p:grpSpPr>
            <a:xfrm>
              <a:off x="295" y="1081"/>
              <a:ext cx="935" cy="247"/>
              <a:chOff x="0" y="1513"/>
              <a:chExt cx="581" cy="346"/>
            </a:xfrm>
          </p:grpSpPr>
          <p:sp>
            <p:nvSpPr>
              <p:cNvPr id="23573" name="Rectangle 25"/>
              <p:cNvSpPr/>
              <p:nvPr/>
            </p:nvSpPr>
            <p:spPr>
              <a:xfrm>
                <a:off x="43" y="1513"/>
                <a:ext cx="495" cy="346"/>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效率</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74" name="Rectangle 26"/>
              <p:cNvSpPr/>
              <p:nvPr/>
            </p:nvSpPr>
            <p:spPr>
              <a:xfrm>
                <a:off x="0" y="1513"/>
                <a:ext cx="581" cy="346"/>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75" name="Group 27"/>
            <p:cNvGrpSpPr/>
            <p:nvPr/>
          </p:nvGrpSpPr>
          <p:grpSpPr>
            <a:xfrm>
              <a:off x="1230" y="1081"/>
              <a:ext cx="4345" cy="247"/>
              <a:chOff x="581" y="1513"/>
              <a:chExt cx="2700" cy="346"/>
            </a:xfrm>
          </p:grpSpPr>
          <p:sp>
            <p:nvSpPr>
              <p:cNvPr id="23576" name="Rectangle 28"/>
              <p:cNvSpPr/>
              <p:nvPr/>
            </p:nvSpPr>
            <p:spPr>
              <a:xfrm>
                <a:off x="624" y="1513"/>
                <a:ext cx="2614" cy="346"/>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为完成预定功能，软件系统所需计算机资源的多少。</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577" name="Rectangle 29"/>
              <p:cNvSpPr/>
              <p:nvPr/>
            </p:nvSpPr>
            <p:spPr>
              <a:xfrm>
                <a:off x="581" y="1513"/>
                <a:ext cx="2700" cy="346"/>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78" name="Group 30"/>
            <p:cNvGrpSpPr/>
            <p:nvPr/>
          </p:nvGrpSpPr>
          <p:grpSpPr>
            <a:xfrm>
              <a:off x="295" y="1328"/>
              <a:ext cx="935" cy="330"/>
              <a:chOff x="0" y="1859"/>
              <a:chExt cx="581" cy="461"/>
            </a:xfrm>
          </p:grpSpPr>
          <p:sp>
            <p:nvSpPr>
              <p:cNvPr id="23579" name="Rectangle 31"/>
              <p:cNvSpPr/>
              <p:nvPr/>
            </p:nvSpPr>
            <p:spPr>
              <a:xfrm>
                <a:off x="43" y="1859"/>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完整性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80" name="Rectangle 32"/>
              <p:cNvSpPr/>
              <p:nvPr/>
            </p:nvSpPr>
            <p:spPr>
              <a:xfrm>
                <a:off x="0" y="1859"/>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81" name="Group 33"/>
            <p:cNvGrpSpPr/>
            <p:nvPr/>
          </p:nvGrpSpPr>
          <p:grpSpPr>
            <a:xfrm>
              <a:off x="1230" y="1328"/>
              <a:ext cx="4345" cy="330"/>
              <a:chOff x="581" y="1859"/>
              <a:chExt cx="2700" cy="461"/>
            </a:xfrm>
          </p:grpSpPr>
          <p:sp>
            <p:nvSpPr>
              <p:cNvPr id="23582" name="Rectangle 34"/>
              <p:cNvSpPr/>
              <p:nvPr/>
            </p:nvSpPr>
            <p:spPr>
              <a:xfrm>
                <a:off x="624" y="1859"/>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为了某一目的而保护数据免受偶然或有意的破坏、被改动或遗失的能力。</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583" name="Rectangle 35"/>
              <p:cNvSpPr/>
              <p:nvPr/>
            </p:nvSpPr>
            <p:spPr>
              <a:xfrm>
                <a:off x="581" y="1859"/>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84" name="Group 36"/>
            <p:cNvGrpSpPr/>
            <p:nvPr/>
          </p:nvGrpSpPr>
          <p:grpSpPr>
            <a:xfrm>
              <a:off x="295" y="1658"/>
              <a:ext cx="935" cy="329"/>
              <a:chOff x="0" y="2320"/>
              <a:chExt cx="581" cy="461"/>
            </a:xfrm>
          </p:grpSpPr>
          <p:sp>
            <p:nvSpPr>
              <p:cNvPr id="23585" name="Rectangle 37"/>
              <p:cNvSpPr/>
              <p:nvPr/>
            </p:nvSpPr>
            <p:spPr>
              <a:xfrm>
                <a:off x="43" y="2320"/>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可使用性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86" name="Rectangle 38"/>
              <p:cNvSpPr/>
              <p:nvPr/>
            </p:nvSpPr>
            <p:spPr>
              <a:xfrm>
                <a:off x="0" y="2320"/>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87" name="Group 39"/>
            <p:cNvGrpSpPr/>
            <p:nvPr/>
          </p:nvGrpSpPr>
          <p:grpSpPr>
            <a:xfrm>
              <a:off x="1230" y="1658"/>
              <a:ext cx="4345" cy="329"/>
              <a:chOff x="581" y="2320"/>
              <a:chExt cx="2700" cy="461"/>
            </a:xfrm>
          </p:grpSpPr>
          <p:sp>
            <p:nvSpPr>
              <p:cNvPr id="23588" name="Rectangle 40"/>
              <p:cNvSpPr/>
              <p:nvPr/>
            </p:nvSpPr>
            <p:spPr>
              <a:xfrm>
                <a:off x="624" y="2320"/>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对于一个软件系统，用户学习、使用软件及为程序准备输入和解释输出所需工作量的大小。</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589" name="Rectangle 41"/>
              <p:cNvSpPr/>
              <p:nvPr/>
            </p:nvSpPr>
            <p:spPr>
              <a:xfrm>
                <a:off x="581" y="2320"/>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90" name="Group 42"/>
            <p:cNvGrpSpPr/>
            <p:nvPr/>
          </p:nvGrpSpPr>
          <p:grpSpPr>
            <a:xfrm>
              <a:off x="295" y="1987"/>
              <a:ext cx="935" cy="412"/>
              <a:chOff x="0" y="2781"/>
              <a:chExt cx="581" cy="576"/>
            </a:xfrm>
          </p:grpSpPr>
          <p:sp>
            <p:nvSpPr>
              <p:cNvPr id="23591" name="Rectangle 43"/>
              <p:cNvSpPr/>
              <p:nvPr/>
            </p:nvSpPr>
            <p:spPr>
              <a:xfrm>
                <a:off x="43" y="2781"/>
                <a:ext cx="495" cy="576"/>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可维护性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92" name="Rectangle 44"/>
              <p:cNvSpPr/>
              <p:nvPr/>
            </p:nvSpPr>
            <p:spPr>
              <a:xfrm>
                <a:off x="0" y="2781"/>
                <a:ext cx="581" cy="576"/>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93" name="Group 45"/>
            <p:cNvGrpSpPr/>
            <p:nvPr/>
          </p:nvGrpSpPr>
          <p:grpSpPr>
            <a:xfrm>
              <a:off x="1230" y="1987"/>
              <a:ext cx="4345" cy="412"/>
              <a:chOff x="581" y="2781"/>
              <a:chExt cx="2700" cy="576"/>
            </a:xfrm>
          </p:grpSpPr>
          <p:sp>
            <p:nvSpPr>
              <p:cNvPr id="23594" name="Rectangle 46"/>
              <p:cNvSpPr/>
              <p:nvPr/>
            </p:nvSpPr>
            <p:spPr>
              <a:xfrm>
                <a:off x="624" y="2781"/>
                <a:ext cx="2614" cy="576"/>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为满足用户新的要求，或当环境发生了变化，或运行中发现了新的错误时对一个已投入运行的软件进行相应诊断和修改所需工作量的大小。</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595" name="Rectangle 47"/>
              <p:cNvSpPr/>
              <p:nvPr/>
            </p:nvSpPr>
            <p:spPr>
              <a:xfrm>
                <a:off x="581" y="2781"/>
                <a:ext cx="2700" cy="576"/>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96" name="Group 48"/>
            <p:cNvGrpSpPr/>
            <p:nvPr/>
          </p:nvGrpSpPr>
          <p:grpSpPr>
            <a:xfrm>
              <a:off x="295" y="2399"/>
              <a:ext cx="935" cy="329"/>
              <a:chOff x="0" y="3357"/>
              <a:chExt cx="581" cy="461"/>
            </a:xfrm>
          </p:grpSpPr>
          <p:sp>
            <p:nvSpPr>
              <p:cNvPr id="23597" name="Rectangle 49"/>
              <p:cNvSpPr/>
              <p:nvPr/>
            </p:nvSpPr>
            <p:spPr>
              <a:xfrm>
                <a:off x="43" y="3357"/>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可测试性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598" name="Rectangle 50"/>
              <p:cNvSpPr/>
              <p:nvPr/>
            </p:nvSpPr>
            <p:spPr>
              <a:xfrm>
                <a:off x="0" y="3357"/>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599" name="Group 51"/>
            <p:cNvGrpSpPr/>
            <p:nvPr/>
          </p:nvGrpSpPr>
          <p:grpSpPr>
            <a:xfrm>
              <a:off x="1230" y="2399"/>
              <a:ext cx="4345" cy="329"/>
              <a:chOff x="581" y="3357"/>
              <a:chExt cx="2700" cy="461"/>
            </a:xfrm>
          </p:grpSpPr>
          <p:sp>
            <p:nvSpPr>
              <p:cNvPr id="23600" name="Rectangle 52"/>
              <p:cNvSpPr/>
              <p:nvPr/>
            </p:nvSpPr>
            <p:spPr>
              <a:xfrm>
                <a:off x="624" y="3357"/>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调试软件以确保其能够执行预定功能所需工作量的大小。</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601" name="Rectangle 53"/>
              <p:cNvSpPr/>
              <p:nvPr/>
            </p:nvSpPr>
            <p:spPr>
              <a:xfrm>
                <a:off x="581" y="3357"/>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02" name="Group 54"/>
            <p:cNvGrpSpPr/>
            <p:nvPr/>
          </p:nvGrpSpPr>
          <p:grpSpPr>
            <a:xfrm>
              <a:off x="295" y="2728"/>
              <a:ext cx="935" cy="247"/>
              <a:chOff x="0" y="3818"/>
              <a:chExt cx="581" cy="346"/>
            </a:xfrm>
          </p:grpSpPr>
          <p:sp>
            <p:nvSpPr>
              <p:cNvPr id="23603" name="Rectangle 55"/>
              <p:cNvSpPr/>
              <p:nvPr/>
            </p:nvSpPr>
            <p:spPr>
              <a:xfrm>
                <a:off x="43" y="3818"/>
                <a:ext cx="495" cy="346"/>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灵活性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604" name="Rectangle 56"/>
              <p:cNvSpPr/>
              <p:nvPr/>
            </p:nvSpPr>
            <p:spPr>
              <a:xfrm>
                <a:off x="0" y="3818"/>
                <a:ext cx="581" cy="346"/>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05" name="Group 57"/>
            <p:cNvGrpSpPr/>
            <p:nvPr/>
          </p:nvGrpSpPr>
          <p:grpSpPr>
            <a:xfrm>
              <a:off x="1230" y="2728"/>
              <a:ext cx="4345" cy="247"/>
              <a:chOff x="581" y="3818"/>
              <a:chExt cx="2700" cy="346"/>
            </a:xfrm>
          </p:grpSpPr>
          <p:sp>
            <p:nvSpPr>
              <p:cNvPr id="23606" name="Rectangle 58"/>
              <p:cNvSpPr/>
              <p:nvPr/>
            </p:nvSpPr>
            <p:spPr>
              <a:xfrm>
                <a:off x="624" y="3818"/>
                <a:ext cx="2614" cy="346"/>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修改或改进一个已投入运行的软件所需工作量的大小。</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607" name="Rectangle 59"/>
              <p:cNvSpPr/>
              <p:nvPr/>
            </p:nvSpPr>
            <p:spPr>
              <a:xfrm>
                <a:off x="581" y="3818"/>
                <a:ext cx="2700" cy="346"/>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08" name="Group 60"/>
            <p:cNvGrpSpPr/>
            <p:nvPr/>
          </p:nvGrpSpPr>
          <p:grpSpPr>
            <a:xfrm>
              <a:off x="295" y="2975"/>
              <a:ext cx="935" cy="330"/>
              <a:chOff x="0" y="4164"/>
              <a:chExt cx="581" cy="461"/>
            </a:xfrm>
          </p:grpSpPr>
          <p:sp>
            <p:nvSpPr>
              <p:cNvPr id="23609" name="Rectangle 61"/>
              <p:cNvSpPr/>
              <p:nvPr/>
            </p:nvSpPr>
            <p:spPr>
              <a:xfrm>
                <a:off x="43" y="4164"/>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可移植性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610" name="Rectangle 62"/>
              <p:cNvSpPr/>
              <p:nvPr/>
            </p:nvSpPr>
            <p:spPr>
              <a:xfrm>
                <a:off x="0" y="4164"/>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11" name="Group 63"/>
            <p:cNvGrpSpPr/>
            <p:nvPr/>
          </p:nvGrpSpPr>
          <p:grpSpPr>
            <a:xfrm>
              <a:off x="1230" y="2975"/>
              <a:ext cx="4345" cy="330"/>
              <a:chOff x="581" y="4164"/>
              <a:chExt cx="2700" cy="461"/>
            </a:xfrm>
          </p:grpSpPr>
          <p:sp>
            <p:nvSpPr>
              <p:cNvPr id="23612" name="Rectangle 64"/>
              <p:cNvSpPr/>
              <p:nvPr/>
            </p:nvSpPr>
            <p:spPr>
              <a:xfrm>
                <a:off x="624" y="4164"/>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将一个软件系统从一个计算机系统或环境移植到另一个计算机系统或环境中运行时所需工作量的大小。</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613" name="Rectangle 65"/>
              <p:cNvSpPr/>
              <p:nvPr/>
            </p:nvSpPr>
            <p:spPr>
              <a:xfrm>
                <a:off x="581" y="4164"/>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14" name="Group 66"/>
            <p:cNvGrpSpPr/>
            <p:nvPr/>
          </p:nvGrpSpPr>
          <p:grpSpPr>
            <a:xfrm>
              <a:off x="295" y="3305"/>
              <a:ext cx="935" cy="329"/>
              <a:chOff x="0" y="4625"/>
              <a:chExt cx="581" cy="461"/>
            </a:xfrm>
          </p:grpSpPr>
          <p:sp>
            <p:nvSpPr>
              <p:cNvPr id="23615" name="Rectangle 67"/>
              <p:cNvSpPr/>
              <p:nvPr/>
            </p:nvSpPr>
            <p:spPr>
              <a:xfrm>
                <a:off x="43" y="4625"/>
                <a:ext cx="495" cy="46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可复用性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616" name="Rectangle 68"/>
              <p:cNvSpPr/>
              <p:nvPr/>
            </p:nvSpPr>
            <p:spPr>
              <a:xfrm>
                <a:off x="0" y="4625"/>
                <a:ext cx="581"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17" name="Group 69"/>
            <p:cNvGrpSpPr/>
            <p:nvPr/>
          </p:nvGrpSpPr>
          <p:grpSpPr>
            <a:xfrm>
              <a:off x="1230" y="3305"/>
              <a:ext cx="4345" cy="329"/>
              <a:chOff x="581" y="4625"/>
              <a:chExt cx="2700" cy="461"/>
            </a:xfrm>
          </p:grpSpPr>
          <p:sp>
            <p:nvSpPr>
              <p:cNvPr id="23618" name="Rectangle 70"/>
              <p:cNvSpPr/>
              <p:nvPr/>
            </p:nvSpPr>
            <p:spPr>
              <a:xfrm>
                <a:off x="624" y="4625"/>
                <a:ext cx="2614" cy="46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一个软件</a:t>
                </a:r>
                <a:r>
                  <a:rPr lang="en-US" altLang="zh-CN" sz="1400">
                    <a:latin typeface="楷体_GB2312" pitchFamily="49" charset="-122"/>
                    <a:ea typeface="楷体_GB2312" pitchFamily="49" charset="-122"/>
                  </a:rPr>
                  <a:t>(</a:t>
                </a:r>
                <a:r>
                  <a:rPr lang="zh-CN" altLang="en-US" sz="1400" dirty="0">
                    <a:latin typeface="楷体_GB2312" pitchFamily="49" charset="-122"/>
                    <a:ea typeface="楷体_GB2312" pitchFamily="49" charset="-122"/>
                  </a:rPr>
                  <a:t>或软件的部件</a:t>
                </a:r>
                <a:r>
                  <a:rPr lang="en-US" altLang="zh-CN" sz="1400">
                    <a:latin typeface="楷体_GB2312" pitchFamily="49" charset="-122"/>
                    <a:ea typeface="楷体_GB2312" pitchFamily="49" charset="-122"/>
                  </a:rPr>
                  <a:t>)</a:t>
                </a:r>
                <a:r>
                  <a:rPr lang="zh-CN" altLang="en-US" sz="1400" dirty="0">
                    <a:latin typeface="楷体_GB2312" pitchFamily="49" charset="-122"/>
                    <a:ea typeface="楷体_GB2312" pitchFamily="49" charset="-122"/>
                  </a:rPr>
                  <a:t>能再次用于其他应用（该应用的功能与此软件或软件部件的所完成的功能有联系）的程度。</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619" name="Rectangle 71"/>
              <p:cNvSpPr/>
              <p:nvPr/>
            </p:nvSpPr>
            <p:spPr>
              <a:xfrm>
                <a:off x="581" y="4625"/>
                <a:ext cx="2700" cy="46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nvGrpSpPr>
            <p:cNvPr id="23620" name="Group 72"/>
            <p:cNvGrpSpPr/>
            <p:nvPr/>
          </p:nvGrpSpPr>
          <p:grpSpPr>
            <a:xfrm>
              <a:off x="295" y="3634"/>
              <a:ext cx="935" cy="494"/>
              <a:chOff x="0" y="5086"/>
              <a:chExt cx="581" cy="691"/>
            </a:xfrm>
          </p:grpSpPr>
          <p:sp>
            <p:nvSpPr>
              <p:cNvPr id="23621" name="Rectangle 73"/>
              <p:cNvSpPr/>
              <p:nvPr/>
            </p:nvSpPr>
            <p:spPr>
              <a:xfrm>
                <a:off x="43" y="5086"/>
                <a:ext cx="495" cy="691"/>
              </a:xfrm>
              <a:prstGeom prst="rect">
                <a:avLst/>
              </a:prstGeom>
              <a:noFill/>
              <a:ln w="9525">
                <a:noFill/>
              </a:ln>
            </p:spPr>
            <p:txBody>
              <a:bodyPr anchor="t"/>
              <a:lstStyle/>
              <a:p>
                <a:pPr lvl="0" indent="0" algn="ctr"/>
                <a:r>
                  <a:rPr lang="zh-CN" altLang="en-US" sz="1400" dirty="0">
                    <a:latin typeface="楷体_GB2312" pitchFamily="49" charset="-122"/>
                    <a:ea typeface="楷体_GB2312" pitchFamily="49" charset="-122"/>
                  </a:rPr>
                  <a:t>互连性</a:t>
                </a:r>
                <a:endParaRPr lang="zh-CN" altLang="en-US" sz="1400" dirty="0">
                  <a:latin typeface="楷体_GB2312" pitchFamily="49" charset="-122"/>
                  <a:ea typeface="楷体_GB2312" pitchFamily="49" charset="-122"/>
                </a:endParaRPr>
              </a:p>
              <a:p>
                <a:pPr lvl="0" indent="0" algn="ctr" eaLnBrk="0" hangingPunct="0"/>
                <a:endParaRPr lang="zh-CN" altLang="en-US" sz="1400" dirty="0">
                  <a:latin typeface="楷体_GB2312" pitchFamily="49" charset="-122"/>
                  <a:ea typeface="楷体_GB2312" pitchFamily="49" charset="-122"/>
                </a:endParaRPr>
              </a:p>
            </p:txBody>
          </p:sp>
          <p:sp>
            <p:nvSpPr>
              <p:cNvPr id="23622" name="Rectangle 74"/>
              <p:cNvSpPr/>
              <p:nvPr/>
            </p:nvSpPr>
            <p:spPr>
              <a:xfrm>
                <a:off x="0" y="5086"/>
                <a:ext cx="581" cy="69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grpSp>
      <p:grpSp>
        <p:nvGrpSpPr>
          <p:cNvPr id="23623" name="Group 75"/>
          <p:cNvGrpSpPr/>
          <p:nvPr/>
        </p:nvGrpSpPr>
        <p:grpSpPr>
          <a:xfrm>
            <a:off x="1918335" y="5513705"/>
            <a:ext cx="6897688" cy="784225"/>
            <a:chOff x="581" y="5086"/>
            <a:chExt cx="2700" cy="691"/>
          </a:xfrm>
        </p:grpSpPr>
        <p:sp>
          <p:nvSpPr>
            <p:cNvPr id="23624" name="Rectangle 76"/>
            <p:cNvSpPr/>
            <p:nvPr/>
          </p:nvSpPr>
          <p:spPr>
            <a:xfrm>
              <a:off x="624" y="5086"/>
              <a:ext cx="2614" cy="691"/>
            </a:xfrm>
            <a:prstGeom prst="rect">
              <a:avLst/>
            </a:prstGeom>
            <a:noFill/>
            <a:ln w="9525">
              <a:noFill/>
            </a:ln>
          </p:spPr>
          <p:txBody>
            <a:bodyPr anchor="t"/>
            <a:lstStyle/>
            <a:p>
              <a:pPr lvl="0" indent="0"/>
              <a:r>
                <a:rPr lang="zh-CN" altLang="en-US" sz="1400" dirty="0">
                  <a:latin typeface="楷体_GB2312" pitchFamily="49" charset="-122"/>
                  <a:ea typeface="楷体_GB2312" pitchFamily="49" charset="-122"/>
                </a:rPr>
                <a:t>又称相互操作性。连接一个软件和其他系统所需工作量的大小。如果这个软件要联网，或与其他系统通信，或要把其他系统纳入自己的控制之下，必须有系统间的接口，使之可以联结。</a:t>
              </a:r>
              <a:endParaRPr lang="zh-CN" altLang="en-US" sz="1400" dirty="0">
                <a:latin typeface="楷体_GB2312" pitchFamily="49" charset="-122"/>
                <a:ea typeface="楷体_GB2312" pitchFamily="49" charset="-122"/>
              </a:endParaRPr>
            </a:p>
            <a:p>
              <a:pPr lvl="0" indent="0" eaLnBrk="0" hangingPunct="0"/>
              <a:endParaRPr lang="zh-CN" altLang="en-US" sz="1400" dirty="0">
                <a:latin typeface="楷体_GB2312" pitchFamily="49" charset="-122"/>
                <a:ea typeface="楷体_GB2312" pitchFamily="49" charset="-122"/>
              </a:endParaRPr>
            </a:p>
          </p:txBody>
        </p:sp>
        <p:sp>
          <p:nvSpPr>
            <p:cNvPr id="23625" name="Rectangle 77"/>
            <p:cNvSpPr/>
            <p:nvPr/>
          </p:nvSpPr>
          <p:spPr>
            <a:xfrm>
              <a:off x="581" y="5086"/>
              <a:ext cx="2700" cy="691"/>
            </a:xfrm>
            <a:prstGeom prst="rect">
              <a:avLst/>
            </a:prstGeom>
            <a:noFill/>
            <a:ln w="7" cap="flat" cmpd="sng">
              <a:solidFill>
                <a:srgbClr val="A0A0A0"/>
              </a:solidFill>
              <a:prstDash val="solid"/>
              <a:miter/>
              <a:headEnd type="none" w="med" len="med"/>
              <a:tailEnd type="none" w="med" len="med"/>
            </a:ln>
          </p:spPr>
          <p:txBody>
            <a:bodyPr anchor="t"/>
            <a:lstStyle/>
            <a:p>
              <a:pPr lvl="0" indent="0"/>
              <a:endParaRPr lang="zh-CN" altLang="en-US" sz="1400" dirty="0">
                <a:latin typeface="Arial" panose="020B0604020202020204" pitchFamily="3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Rot="1"/>
          </p:cNvSpPr>
          <p:nvPr/>
        </p:nvSpPr>
        <p:spPr>
          <a:xfrm>
            <a:off x="477838" y="369888"/>
            <a:ext cx="7561262" cy="576262"/>
          </a:xfrm>
          <a:prstGeom prst="rect">
            <a:avLst/>
          </a:prstGeom>
          <a:noFill/>
          <a:ln w="9525">
            <a:noFill/>
          </a:ln>
        </p:spPr>
        <p:txBody>
          <a:bodyPr anchor="ctr"/>
          <a:lstStyle/>
          <a:p>
            <a:pPr lvl="0" indent="0"/>
            <a:r>
              <a:rPr lang="en-US" altLang="zh-CN" sz="3800" dirty="0" smtClean="0">
                <a:solidFill>
                  <a:schemeClr val="tx2"/>
                </a:solidFill>
                <a:latin typeface="楷体_GB2312" pitchFamily="49" charset="-122"/>
                <a:ea typeface="楷体_GB2312" pitchFamily="49" charset="-122"/>
              </a:rPr>
              <a:t>9.1.3</a:t>
            </a:r>
            <a:r>
              <a:rPr lang="zh-CN" altLang="en-US" sz="3800" dirty="0">
                <a:solidFill>
                  <a:schemeClr val="tx2"/>
                </a:solidFill>
                <a:latin typeface="楷体_GB2312" pitchFamily="49" charset="-122"/>
                <a:ea typeface="楷体_GB2312" pitchFamily="49" charset="-122"/>
              </a:rPr>
              <a:t>软件工程标准的类型</a:t>
            </a:r>
            <a:endParaRPr lang="zh-CN" altLang="en-US" sz="3800" dirty="0">
              <a:solidFill>
                <a:schemeClr val="tx2"/>
              </a:solidFill>
              <a:latin typeface="楷体_GB2312" pitchFamily="49" charset="-122"/>
              <a:ea typeface="楷体_GB2312" pitchFamily="49" charset="-122"/>
            </a:endParaRPr>
          </a:p>
        </p:txBody>
      </p:sp>
      <p:sp>
        <p:nvSpPr>
          <p:cNvPr id="24578" name="Text Box 5"/>
          <p:cNvSpPr txBox="1"/>
          <p:nvPr/>
        </p:nvSpPr>
        <p:spPr>
          <a:xfrm>
            <a:off x="477838" y="946150"/>
            <a:ext cx="8218487" cy="1516063"/>
          </a:xfrm>
          <a:prstGeom prst="rect">
            <a:avLst/>
          </a:prstGeom>
          <a:noFill/>
          <a:ln w="9525">
            <a:noFill/>
          </a:ln>
        </p:spPr>
        <p:txBody>
          <a:bodyPr wrap="square" anchor="t">
            <a:spAutoFit/>
          </a:bodyPr>
          <a:lstStyle/>
          <a:p>
            <a:pPr lvl="0" indent="0">
              <a:lnSpc>
                <a:spcPct val="130000"/>
              </a:lnSpc>
            </a:pPr>
            <a:r>
              <a:rPr lang="zh-CN" altLang="en-US" sz="2400" dirty="0">
                <a:latin typeface="楷体_GB2312" pitchFamily="49" charset="-122"/>
                <a:ea typeface="楷体_GB2312" pitchFamily="49" charset="-122"/>
              </a:rPr>
              <a:t>    根据软件工程标准制定的机构和标准适用的范围有所不同，它可分为五个级别，即国际标准（</a:t>
            </a:r>
            <a:r>
              <a:rPr lang="en-US" altLang="zh-CN" sz="2400">
                <a:latin typeface="楷体_GB2312" pitchFamily="49" charset="-122"/>
                <a:ea typeface="楷体_GB2312" pitchFamily="49" charset="-122"/>
              </a:rPr>
              <a:t>ISO</a:t>
            </a:r>
            <a:r>
              <a:rPr lang="zh-CN" altLang="en-US" sz="2400" dirty="0">
                <a:latin typeface="楷体_GB2312" pitchFamily="49" charset="-122"/>
                <a:ea typeface="楷体_GB2312" pitchFamily="49" charset="-122"/>
              </a:rPr>
              <a:t>）、国家标准（</a:t>
            </a:r>
            <a:r>
              <a:rPr lang="en-US" altLang="zh-CN" sz="2400">
                <a:latin typeface="楷体_GB2312" pitchFamily="49" charset="-122"/>
                <a:ea typeface="楷体_GB2312" pitchFamily="49" charset="-122"/>
              </a:rPr>
              <a:t>GB</a:t>
            </a:r>
            <a:r>
              <a:rPr lang="zh-CN" altLang="en-US" sz="2400" dirty="0">
                <a:latin typeface="楷体_GB2312" pitchFamily="49" charset="-122"/>
                <a:ea typeface="楷体_GB2312" pitchFamily="49" charset="-122"/>
              </a:rPr>
              <a:t>）、行业标准（</a:t>
            </a:r>
            <a:r>
              <a:rPr lang="en-US" altLang="zh-CN" sz="2400">
                <a:latin typeface="楷体_GB2312" pitchFamily="49" charset="-122"/>
                <a:ea typeface="楷体_GB2312" pitchFamily="49" charset="-122"/>
              </a:rPr>
              <a:t>IEEE</a:t>
            </a:r>
            <a:r>
              <a:rPr lang="zh-CN" altLang="en-US" sz="2400" dirty="0">
                <a:latin typeface="楷体_GB2312" pitchFamily="49" charset="-122"/>
                <a:ea typeface="楷体_GB2312" pitchFamily="49" charset="-122"/>
              </a:rPr>
              <a:t>）、企业</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机构</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标准及项目标准。 </a:t>
            </a:r>
            <a:endParaRPr lang="zh-CN" altLang="en-US" sz="2400"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Rot="1"/>
          </p:cNvSpPr>
          <p:nvPr>
            <p:ph type="title"/>
          </p:nvPr>
        </p:nvSpPr>
        <p:spPr>
          <a:xfrm>
            <a:off x="467715" y="350478"/>
            <a:ext cx="7488237" cy="658812"/>
          </a:xfrm>
        </p:spPr>
        <p:txBody>
          <a:bodyPr wrap="square" lIns="91440" tIns="45720" rIns="91440" bIns="45720" anchor="ctr"/>
          <a:lstStyle/>
          <a:p>
            <a:pPr eaLnBrk="1" hangingPunct="1"/>
            <a:r>
              <a:rPr lang="zh-CN" altLang="en-US" sz="2900" dirty="0" smtClean="0">
                <a:latin typeface="楷体_GB2312" pitchFamily="49" charset="-122"/>
                <a:ea typeface="楷体_GB2312" pitchFamily="49" charset="-122"/>
              </a:rPr>
              <a:t>我国</a:t>
            </a:r>
            <a:r>
              <a:rPr lang="zh-CN" altLang="en-US" sz="2900" dirty="0">
                <a:latin typeface="楷体_GB2312" pitchFamily="49" charset="-122"/>
                <a:ea typeface="楷体_GB2312" pitchFamily="49" charset="-122"/>
              </a:rPr>
              <a:t>的软件工程标准化工作</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25602" name="Text Box 5"/>
          <p:cNvSpPr txBox="1"/>
          <p:nvPr/>
        </p:nvSpPr>
        <p:spPr>
          <a:xfrm>
            <a:off x="250825" y="981075"/>
            <a:ext cx="8497888" cy="4911725"/>
          </a:xfrm>
          <a:prstGeom prst="rect">
            <a:avLst/>
          </a:prstGeom>
          <a:noFill/>
          <a:ln w="9525">
            <a:noFill/>
          </a:ln>
        </p:spPr>
        <p:txBody>
          <a:bodyPr anchor="t">
            <a:spAutoFit/>
          </a:bodyPr>
          <a:lstStyle/>
          <a:p>
            <a:pPr marL="342900" lvl="0" indent="-342900">
              <a:lnSpc>
                <a:spcPct val="120000"/>
              </a:lnSpc>
            </a:pPr>
            <a:r>
              <a:rPr lang="zh-CN" altLang="en-US" sz="2400" dirty="0">
                <a:latin typeface="楷体_GB2312" pitchFamily="49" charset="-122"/>
                <a:ea typeface="楷体_GB2312" pitchFamily="49" charset="-122"/>
              </a:rPr>
              <a:t>       从</a:t>
            </a:r>
            <a:r>
              <a:rPr lang="en-US" altLang="zh-CN" sz="2400">
                <a:latin typeface="楷体_GB2312" pitchFamily="49" charset="-122"/>
                <a:ea typeface="楷体_GB2312" pitchFamily="49" charset="-122"/>
              </a:rPr>
              <a:t>1983</a:t>
            </a:r>
            <a:r>
              <a:rPr lang="zh-CN" altLang="en-US" sz="2400" dirty="0">
                <a:latin typeface="楷体_GB2312" pitchFamily="49" charset="-122"/>
                <a:ea typeface="楷体_GB2312" pitchFamily="49" charset="-122"/>
              </a:rPr>
              <a:t>年起，我国国家标准总局和原电子工业部主持成立了</a:t>
            </a:r>
            <a:r>
              <a:rPr lang="zh-CN" altLang="en-US"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计算机与信息处理标准化技术委员会</a:t>
            </a:r>
            <a:r>
              <a:rPr lang="zh-CN" altLang="en-US" sz="2400" dirty="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，已陆续制定和发布了</a:t>
            </a:r>
            <a:r>
              <a:rPr lang="en-US" altLang="zh-CN" sz="2400">
                <a:latin typeface="楷体_GB2312" pitchFamily="49" charset="-122"/>
                <a:ea typeface="楷体_GB2312" pitchFamily="49" charset="-122"/>
              </a:rPr>
              <a:t>20</a:t>
            </a:r>
            <a:r>
              <a:rPr lang="zh-CN" altLang="en-US" sz="2400" dirty="0">
                <a:latin typeface="楷体_GB2312" pitchFamily="49" charset="-122"/>
                <a:ea typeface="楷体_GB2312" pitchFamily="49" charset="-122"/>
              </a:rPr>
              <a:t>项国家标准。这些标准可分为</a:t>
            </a:r>
            <a:r>
              <a:rPr lang="en-US" altLang="zh-CN" sz="2400">
                <a:latin typeface="楷体_GB2312" pitchFamily="49" charset="-122"/>
                <a:ea typeface="楷体_GB2312" pitchFamily="49" charset="-122"/>
              </a:rPr>
              <a:t>4</a:t>
            </a:r>
            <a:r>
              <a:rPr lang="zh-CN" altLang="en-US" sz="2400" dirty="0">
                <a:latin typeface="楷体_GB2312" pitchFamily="49" charset="-122"/>
                <a:ea typeface="楷体_GB2312" pitchFamily="49" charset="-122"/>
              </a:rPr>
              <a:t>类：</a:t>
            </a:r>
            <a:r>
              <a:rPr lang="zh-CN" altLang="en-US" dirty="0">
                <a:latin typeface="楷体_GB2312" pitchFamily="49" charset="-122"/>
                <a:ea typeface="楷体_GB2312" pitchFamily="49" charset="-122"/>
              </a:rPr>
              <a:t> </a:t>
            </a:r>
            <a:endParaRPr lang="en-US" altLang="zh-CN" sz="2400">
              <a:latin typeface="楷体_GB2312" pitchFamily="49" charset="-122"/>
              <a:ea typeface="楷体_GB2312" pitchFamily="49" charset="-122"/>
            </a:endParaRPr>
          </a:p>
          <a:p>
            <a:pPr marL="342900" lvl="0" indent="-342900">
              <a:lnSpc>
                <a:spcPct val="120000"/>
              </a:lnSpc>
            </a:pPr>
            <a:r>
              <a:rPr lang="en-US" altLang="zh-CN" sz="2400">
                <a:latin typeface="楷体_GB2312" pitchFamily="49" charset="-122"/>
                <a:ea typeface="楷体_GB2312" pitchFamily="49" charset="-122"/>
              </a:rPr>
              <a:t>1)</a:t>
            </a:r>
            <a:r>
              <a:rPr lang="zh-CN" altLang="en-US" sz="2400" dirty="0">
                <a:latin typeface="楷体_GB2312" pitchFamily="49" charset="-122"/>
                <a:ea typeface="楷体_GB2312" pitchFamily="49" charset="-122"/>
              </a:rPr>
              <a:t>基础标准：</a:t>
            </a:r>
            <a:r>
              <a:rPr lang="en-US" altLang="zh-CN" sz="2400">
                <a:latin typeface="楷体_GB2312" pitchFamily="49" charset="-122"/>
                <a:ea typeface="楷体_GB2312" pitchFamily="49" charset="-122"/>
              </a:rPr>
              <a:t>GB/T 11457-89 </a:t>
            </a:r>
            <a:r>
              <a:rPr lang="zh-CN" altLang="en-US" sz="2400" dirty="0">
                <a:latin typeface="楷体_GB2312" pitchFamily="49" charset="-122"/>
                <a:ea typeface="楷体_GB2312" pitchFamily="49" charset="-122"/>
              </a:rPr>
              <a:t>软件工程术语</a:t>
            </a:r>
            <a:endParaRPr lang="zh-CN" altLang="en-US" sz="2400" dirty="0">
              <a:latin typeface="楷体_GB2312" pitchFamily="49" charset="-122"/>
              <a:ea typeface="楷体_GB2312" pitchFamily="49" charset="-122"/>
            </a:endParaRPr>
          </a:p>
          <a:p>
            <a:pPr marL="342900" lvl="0" indent="-342900">
              <a:lnSpc>
                <a:spcPct val="120000"/>
              </a:lnSpc>
            </a:pPr>
            <a:r>
              <a:rPr lang="zh-CN" altLang="en-US" sz="2400" dirty="0">
                <a:latin typeface="楷体_GB2312" pitchFamily="49" charset="-122"/>
                <a:ea typeface="楷体_GB2312" pitchFamily="49" charset="-122"/>
              </a:rPr>
              <a:t>  </a:t>
            </a:r>
            <a:r>
              <a:rPr lang="en-US" altLang="zh-CN" sz="2400">
                <a:latin typeface="楷体_GB2312" pitchFamily="49" charset="-122"/>
                <a:ea typeface="楷体_GB2312" pitchFamily="49" charset="-122"/>
              </a:rPr>
              <a:t>GB 1526-891</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 5807-1985</a:t>
            </a:r>
            <a:r>
              <a:rPr lang="zh-CN" altLang="en-US" sz="2400" dirty="0">
                <a:latin typeface="楷体_GB2312" pitchFamily="49" charset="-122"/>
                <a:ea typeface="楷体_GB2312" pitchFamily="49" charset="-122"/>
              </a:rPr>
              <a:t>）信息处理</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数据流程图、程序流程图、系统结构图、程序网络图和系统资源图的文件编制符号及约定等；  </a:t>
            </a:r>
            <a:endParaRPr lang="zh-CN" altLang="en-US" sz="2400" dirty="0">
              <a:latin typeface="楷体_GB2312" pitchFamily="49" charset="-122"/>
              <a:ea typeface="楷体_GB2312" pitchFamily="49" charset="-122"/>
            </a:endParaRPr>
          </a:p>
          <a:p>
            <a:pPr marL="342900" lvl="0" indent="-342900">
              <a:lnSpc>
                <a:spcPct val="120000"/>
              </a:lnSpc>
            </a:pPr>
            <a:r>
              <a:rPr lang="en-US" altLang="zh-CN" sz="2400">
                <a:latin typeface="楷体_GB2312" pitchFamily="49" charset="-122"/>
                <a:ea typeface="楷体_GB2312" pitchFamily="49" charset="-122"/>
              </a:rPr>
              <a:t>2)</a:t>
            </a:r>
            <a:r>
              <a:rPr lang="zh-CN" altLang="en-US" sz="2400" dirty="0">
                <a:latin typeface="楷体_GB2312" pitchFamily="49" charset="-122"/>
                <a:ea typeface="楷体_GB2312" pitchFamily="49" charset="-122"/>
              </a:rPr>
              <a:t>开发标准：</a:t>
            </a:r>
            <a:r>
              <a:rPr lang="en-US" altLang="zh-CN" sz="2400">
                <a:latin typeface="楷体_GB2312" pitchFamily="49" charset="-122"/>
                <a:ea typeface="楷体_GB2312" pitchFamily="49" charset="-122"/>
              </a:rPr>
              <a:t>GB 8566-88 </a:t>
            </a:r>
            <a:r>
              <a:rPr lang="zh-CN" altLang="en-US" sz="2400" dirty="0">
                <a:latin typeface="楷体_GB2312" pitchFamily="49" charset="-122"/>
                <a:ea typeface="楷体_GB2312" pitchFamily="49" charset="-122"/>
              </a:rPr>
              <a:t>软件开发规范等；</a:t>
            </a:r>
            <a:endParaRPr lang="zh-CN" altLang="en-US" sz="2400" dirty="0">
              <a:latin typeface="楷体_GB2312" pitchFamily="49" charset="-122"/>
              <a:ea typeface="楷体_GB2312" pitchFamily="49" charset="-122"/>
            </a:endParaRPr>
          </a:p>
          <a:p>
            <a:pPr marL="342900" lvl="0" indent="-342900">
              <a:lnSpc>
                <a:spcPct val="120000"/>
              </a:lnSpc>
            </a:pPr>
            <a:r>
              <a:rPr lang="en-US" altLang="zh-CN" sz="2400">
                <a:latin typeface="楷体_GB2312" pitchFamily="49" charset="-122"/>
                <a:ea typeface="楷体_GB2312" pitchFamily="49" charset="-122"/>
              </a:rPr>
              <a:t>3)</a:t>
            </a:r>
            <a:r>
              <a:rPr lang="zh-CN" altLang="en-US" sz="2400" dirty="0">
                <a:latin typeface="楷体_GB2312" pitchFamily="49" charset="-122"/>
                <a:ea typeface="楷体_GB2312" pitchFamily="49" charset="-122"/>
              </a:rPr>
              <a:t>文档标准：</a:t>
            </a:r>
            <a:r>
              <a:rPr lang="en-US" altLang="zh-CN" sz="2400">
                <a:latin typeface="楷体_GB2312" pitchFamily="49" charset="-122"/>
                <a:ea typeface="楷体_GB2312" pitchFamily="49" charset="-122"/>
              </a:rPr>
              <a:t>GB 8567-88 </a:t>
            </a:r>
            <a:r>
              <a:rPr lang="zh-CN" altLang="en-US" sz="2400" dirty="0">
                <a:latin typeface="楷体_GB2312" pitchFamily="49" charset="-122"/>
                <a:ea typeface="楷体_GB2312" pitchFamily="49" charset="-122"/>
              </a:rPr>
              <a:t>计算机软件产品开发文件编制指南等； </a:t>
            </a:r>
            <a:endParaRPr lang="zh-CN" altLang="en-US" sz="2400" dirty="0">
              <a:latin typeface="楷体_GB2312" pitchFamily="49" charset="-122"/>
              <a:ea typeface="楷体_GB2312" pitchFamily="49" charset="-122"/>
            </a:endParaRPr>
          </a:p>
          <a:p>
            <a:pPr marL="342900" lvl="0" indent="-342900">
              <a:lnSpc>
                <a:spcPct val="120000"/>
              </a:lnSpc>
            </a:pPr>
            <a:r>
              <a:rPr lang="en-US" altLang="zh-CN" sz="2400">
                <a:latin typeface="楷体_GB2312" pitchFamily="49" charset="-122"/>
                <a:ea typeface="楷体_GB2312" pitchFamily="49" charset="-122"/>
              </a:rPr>
              <a:t>4)</a:t>
            </a:r>
            <a:r>
              <a:rPr lang="zh-CN" altLang="en-US" sz="2400" dirty="0">
                <a:latin typeface="楷体_GB2312" pitchFamily="49" charset="-122"/>
                <a:ea typeface="楷体_GB2312" pitchFamily="49" charset="-122"/>
              </a:rPr>
              <a:t>管理标准：</a:t>
            </a:r>
            <a:r>
              <a:rPr lang="en-US" altLang="zh-CN" sz="2400">
                <a:latin typeface="楷体_GB2312" pitchFamily="49" charset="-122"/>
                <a:ea typeface="楷体_GB2312" pitchFamily="49" charset="-122"/>
              </a:rPr>
              <a:t>GB 12504-90 </a:t>
            </a:r>
            <a:r>
              <a:rPr lang="zh-CN" altLang="en-US" sz="2400" dirty="0">
                <a:latin typeface="楷体_GB2312" pitchFamily="49" charset="-122"/>
                <a:ea typeface="楷体_GB2312" pitchFamily="49" charset="-122"/>
              </a:rPr>
              <a:t>计算机软件质量保证计划规范等。</a:t>
            </a:r>
            <a:endParaRPr lang="zh-CN" altLang="en-US" sz="2400" dirty="0">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Rot="1"/>
          </p:cNvSpPr>
          <p:nvPr/>
        </p:nvSpPr>
        <p:spPr>
          <a:xfrm>
            <a:off x="468630" y="355600"/>
            <a:ext cx="7843838" cy="685800"/>
          </a:xfrm>
          <a:prstGeom prst="rect">
            <a:avLst/>
          </a:prstGeom>
          <a:noFill/>
          <a:ln w="9525">
            <a:noFill/>
          </a:ln>
        </p:spPr>
        <p:txBody>
          <a:bodyPr anchor="ctr"/>
          <a:lstStyle/>
          <a:p>
            <a:pPr lvl="0" indent="0"/>
            <a:r>
              <a:rPr lang="en-US" altLang="zh-CN" sz="4200">
                <a:solidFill>
                  <a:schemeClr val="tx2"/>
                </a:solidFill>
                <a:latin typeface="楷体_GB2312" pitchFamily="49" charset="-122"/>
                <a:ea typeface="楷体_GB2312" pitchFamily="49" charset="-122"/>
              </a:rPr>
              <a:t>9.2 ISO 9000</a:t>
            </a:r>
            <a:r>
              <a:rPr lang="zh-CN" altLang="en-US" sz="4200" dirty="0">
                <a:solidFill>
                  <a:schemeClr val="tx2"/>
                </a:solidFill>
                <a:latin typeface="楷体_GB2312" pitchFamily="49" charset="-122"/>
                <a:ea typeface="楷体_GB2312" pitchFamily="49" charset="-122"/>
              </a:rPr>
              <a:t>标准及质量认证</a:t>
            </a:r>
            <a:endParaRPr lang="zh-CN" altLang="en-US" sz="4200" dirty="0">
              <a:solidFill>
                <a:schemeClr val="tx2"/>
              </a:solidFill>
              <a:latin typeface="楷体_GB2312" pitchFamily="49" charset="-122"/>
              <a:ea typeface="楷体_GB2312" pitchFamily="49" charset="-122"/>
            </a:endParaRPr>
          </a:p>
        </p:txBody>
      </p:sp>
      <p:sp>
        <p:nvSpPr>
          <p:cNvPr id="26626" name="Text Box 5"/>
          <p:cNvSpPr txBox="1"/>
          <p:nvPr/>
        </p:nvSpPr>
        <p:spPr>
          <a:xfrm>
            <a:off x="468313" y="1707833"/>
            <a:ext cx="8280400" cy="2720975"/>
          </a:xfrm>
          <a:prstGeom prst="rect">
            <a:avLst/>
          </a:prstGeom>
          <a:noFill/>
          <a:ln w="9525">
            <a:noFill/>
          </a:ln>
        </p:spPr>
        <p:txBody>
          <a:bodyPr anchor="t">
            <a:spAutoFit/>
          </a:bodyPr>
          <a:lstStyle/>
          <a:p>
            <a:pPr lvl="0" indent="0" algn="just">
              <a:lnSpc>
                <a:spcPct val="120000"/>
              </a:lnSpc>
            </a:pPr>
            <a:r>
              <a:rPr lang="zh-CN" altLang="en-US" sz="2400" dirty="0">
                <a:latin typeface="楷体_GB2312" pitchFamily="49" charset="-122"/>
                <a:ea typeface="楷体_GB2312" pitchFamily="49" charset="-122"/>
              </a:rPr>
              <a:t>   </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由</a:t>
            </a:r>
            <a:r>
              <a:rPr lang="en-US" altLang="zh-CN" sz="2400">
                <a:latin typeface="楷体_GB2312" pitchFamily="49" charset="-122"/>
                <a:ea typeface="楷体_GB2312" pitchFamily="49" charset="-122"/>
              </a:rPr>
              <a:t>ISO/TC176/SC1</a:t>
            </a:r>
            <a:r>
              <a:rPr lang="zh-CN" altLang="en-US" sz="2400" dirty="0">
                <a:latin typeface="楷体_GB2312" pitchFamily="49" charset="-122"/>
                <a:ea typeface="楷体_GB2312" pitchFamily="49" charset="-122"/>
              </a:rPr>
              <a:t>质量管理和质量保证技术委员会制定，</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标准可帮助各种类型的组织实施并运行有效的质量管理体系。这种质量管理体系给企业管理注入新的活力和生机，给世界贸易带来质量可信度，给质量管理提供评价的基础。通过</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认证已经成为企业证明自己产品质量、工作质量的一种护照。 </a:t>
            </a:r>
            <a:endParaRPr lang="zh-CN" altLang="en-US" sz="2400" dirty="0">
              <a:latin typeface="楷体_GB2312" pitchFamily="49" charset="-122"/>
              <a:ea typeface="楷体_GB2312" pitchFamily="49" charset="-122"/>
            </a:endParaRPr>
          </a:p>
        </p:txBody>
      </p:sp>
      <p:sp>
        <p:nvSpPr>
          <p:cNvPr id="29697" name="Rectangle 4"/>
          <p:cNvSpPr>
            <a:spLocks noRot="1"/>
          </p:cNvSpPr>
          <p:nvPr/>
        </p:nvSpPr>
        <p:spPr>
          <a:xfrm>
            <a:off x="468313" y="926465"/>
            <a:ext cx="6840537" cy="685800"/>
          </a:xfrm>
          <a:prstGeom prst="rect">
            <a:avLst/>
          </a:prstGeom>
          <a:noFill/>
          <a:ln w="9525">
            <a:noFill/>
          </a:ln>
        </p:spPr>
        <p:txBody>
          <a:bodyPr anchor="ctr"/>
          <a:lstStyle/>
          <a:p>
            <a:pPr lvl="0" indent="0"/>
            <a:r>
              <a:rPr lang="en-US" altLang="zh-CN" sz="3600">
                <a:solidFill>
                  <a:schemeClr val="tx2"/>
                </a:solidFill>
                <a:latin typeface="楷体_GB2312" pitchFamily="49" charset="-122"/>
                <a:ea typeface="楷体_GB2312" pitchFamily="49" charset="-122"/>
                <a:cs typeface="+mn-ea"/>
              </a:rPr>
              <a:t>9.2.1 </a:t>
            </a:r>
            <a:r>
              <a:rPr lang="en-US" altLang="zh-CN" sz="3600">
                <a:solidFill>
                  <a:schemeClr val="tx2"/>
                </a:solidFill>
                <a:latin typeface="楷体_GB2312" pitchFamily="49" charset="-122"/>
                <a:ea typeface="楷体_GB2312" pitchFamily="49" charset="-122"/>
                <a:cs typeface="+mn-ea"/>
                <a:sym typeface="+mn-ea"/>
              </a:rPr>
              <a:t>ISO 9000标准</a:t>
            </a:r>
            <a:endParaRPr lang="en-US" altLang="zh-CN" sz="3600">
              <a:solidFill>
                <a:schemeClr val="tx2"/>
              </a:solidFill>
              <a:latin typeface="楷体_GB2312" pitchFamily="49" charset="-122"/>
              <a:ea typeface="楷体_GB2312" pitchFamily="49" charset="-122"/>
              <a:cs typeface="+mn-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Grp="1" noRot="1"/>
          </p:cNvSpPr>
          <p:nvPr>
            <p:ph type="title"/>
          </p:nvPr>
        </p:nvSpPr>
        <p:spPr>
          <a:xfrm>
            <a:off x="611188" y="354013"/>
            <a:ext cx="7654925" cy="950912"/>
          </a:xfrm>
        </p:spPr>
        <p:txBody>
          <a:bodyPr wrap="square" lIns="91440" tIns="45720" rIns="91440" bIns="45720" anchor="ctr"/>
          <a:lstStyle/>
          <a:p>
            <a:pPr eaLnBrk="1" hangingPunct="1"/>
            <a:r>
              <a:rPr lang="en-US" altLang="zh-CN" sz="2900">
                <a:solidFill>
                  <a:schemeClr val="tx1"/>
                </a:solidFill>
                <a:latin typeface="楷体_GB2312" pitchFamily="49" charset="-122"/>
                <a:ea typeface="楷体_GB2312" pitchFamily="49" charset="-122"/>
              </a:rPr>
              <a:t>ISO 9000</a:t>
            </a:r>
            <a:r>
              <a:rPr lang="zh-CN" altLang="en-US" sz="2900" dirty="0">
                <a:solidFill>
                  <a:schemeClr val="tx1"/>
                </a:solidFill>
                <a:latin typeface="楷体_GB2312" pitchFamily="49" charset="-122"/>
                <a:ea typeface="楷体_GB2312" pitchFamily="49" charset="-122"/>
              </a:rPr>
              <a:t>标准简介</a:t>
            </a:r>
            <a:endParaRPr lang="zh-CN" altLang="en-US" sz="2900" dirty="0">
              <a:solidFill>
                <a:schemeClr val="tx1"/>
              </a:solidFill>
              <a:latin typeface="楷体_GB2312" pitchFamily="49" charset="-122"/>
              <a:ea typeface="楷体_GB2312" pitchFamily="49" charset="-122"/>
            </a:endParaRPr>
          </a:p>
        </p:txBody>
      </p:sp>
      <p:sp>
        <p:nvSpPr>
          <p:cNvPr id="27650" name="Text Box 5"/>
          <p:cNvSpPr txBox="1"/>
          <p:nvPr/>
        </p:nvSpPr>
        <p:spPr>
          <a:xfrm>
            <a:off x="468313" y="1052513"/>
            <a:ext cx="8280400" cy="4035425"/>
          </a:xfrm>
          <a:prstGeom prst="rect">
            <a:avLst/>
          </a:prstGeom>
          <a:noFill/>
          <a:ln w="9525">
            <a:noFill/>
          </a:ln>
        </p:spPr>
        <p:txBody>
          <a:bodyPr anchor="t">
            <a:spAutoFit/>
          </a:bodyPr>
          <a:lstStyle/>
          <a:p>
            <a:pPr lvl="0" indent="0">
              <a:lnSpc>
                <a:spcPct val="120000"/>
              </a:lnSpc>
              <a:spcBef>
                <a:spcPct val="50000"/>
              </a:spcBef>
            </a:pPr>
            <a:r>
              <a:rPr lang="zh-CN" altLang="en-US" sz="2400" dirty="0">
                <a:latin typeface="楷体_GB2312" pitchFamily="49" charset="-122"/>
                <a:ea typeface="楷体_GB2312" pitchFamily="49" charset="-122"/>
              </a:rPr>
              <a:t>       </a:t>
            </a:r>
            <a:r>
              <a:rPr lang="en-US" altLang="zh-CN" sz="2400">
                <a:latin typeface="楷体_GB2312" pitchFamily="49" charset="-122"/>
                <a:ea typeface="楷体_GB2312" pitchFamily="49" charset="-122"/>
              </a:rPr>
              <a:t>ISO 9000</a:t>
            </a:r>
            <a:r>
              <a:rPr lang="zh-CN" altLang="en-US" sz="2400" dirty="0">
                <a:latin typeface="楷体_GB2312" pitchFamily="49" charset="-122"/>
                <a:ea typeface="楷体_GB2312" pitchFamily="49" charset="-122"/>
              </a:rPr>
              <a:t>族标准源自英国标准</a:t>
            </a:r>
            <a:r>
              <a:rPr lang="en-US" altLang="zh-CN" sz="2400">
                <a:latin typeface="楷体_GB2312" pitchFamily="49" charset="-122"/>
                <a:ea typeface="楷体_GB2312" pitchFamily="49" charset="-122"/>
              </a:rPr>
              <a:t>BS5750</a:t>
            </a:r>
            <a:r>
              <a:rPr lang="zh-CN" altLang="en-US" sz="2400" dirty="0">
                <a:latin typeface="楷体_GB2312" pitchFamily="49" charset="-122"/>
                <a:ea typeface="楷体_GB2312" pitchFamily="49" charset="-122"/>
              </a:rPr>
              <a:t>。国际标准化组织</a:t>
            </a:r>
            <a:r>
              <a:rPr lang="en-US" altLang="zh-CN" sz="2400">
                <a:latin typeface="楷体_GB2312" pitchFamily="49" charset="-122"/>
                <a:ea typeface="楷体_GB2312" pitchFamily="49" charset="-122"/>
              </a:rPr>
              <a:t>(ISO)</a:t>
            </a:r>
            <a:r>
              <a:rPr lang="zh-CN" altLang="en-US" sz="2400" dirty="0">
                <a:latin typeface="楷体_GB2312" pitchFamily="49" charset="-122"/>
                <a:ea typeface="楷体_GB2312" pitchFamily="49" charset="-122"/>
              </a:rPr>
              <a:t>于</a:t>
            </a:r>
            <a:r>
              <a:rPr lang="en-US" altLang="zh-CN" sz="2400">
                <a:latin typeface="楷体_GB2312" pitchFamily="49" charset="-122"/>
                <a:ea typeface="楷体_GB2312" pitchFamily="49" charset="-122"/>
              </a:rPr>
              <a:t>1987</a:t>
            </a:r>
            <a:r>
              <a:rPr lang="zh-CN" altLang="en-US" sz="2400" dirty="0">
                <a:latin typeface="楷体_GB2312" pitchFamily="49" charset="-122"/>
                <a:ea typeface="楷体_GB2312" pitchFamily="49" charset="-122"/>
              </a:rPr>
              <a:t>年产生了首版</a:t>
            </a:r>
            <a:r>
              <a:rPr lang="en-US" altLang="zh-CN" sz="2400">
                <a:latin typeface="楷体_GB2312" pitchFamily="49" charset="-122"/>
                <a:ea typeface="楷体_GB2312" pitchFamily="49" charset="-122"/>
              </a:rPr>
              <a:t>IS09000</a:t>
            </a:r>
            <a:r>
              <a:rPr lang="zh-CN" altLang="en-US" sz="2400" dirty="0">
                <a:latin typeface="楷体_GB2312" pitchFamily="49" charset="-122"/>
                <a:ea typeface="楷体_GB2312" pitchFamily="49" charset="-122"/>
              </a:rPr>
              <a:t>族标准，即</a:t>
            </a:r>
            <a:r>
              <a:rPr lang="en-US" altLang="zh-CN" sz="2400">
                <a:latin typeface="楷体_GB2312" pitchFamily="49" charset="-122"/>
                <a:ea typeface="楷体_GB2312" pitchFamily="49" charset="-122"/>
              </a:rPr>
              <a:t>ISO 9000</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1987</a:t>
            </a:r>
            <a:r>
              <a:rPr lang="zh-CN" altLang="en-US" sz="2400" dirty="0">
                <a:latin typeface="楷体_GB2312" pitchFamily="49" charset="-122"/>
                <a:ea typeface="楷体_GB2312" pitchFamily="49" charset="-122"/>
              </a:rPr>
              <a:t>系列标准。它包括</a:t>
            </a:r>
            <a:r>
              <a:rPr lang="en-US" altLang="zh-CN" sz="2400">
                <a:latin typeface="楷体_GB2312" pitchFamily="49" charset="-122"/>
                <a:ea typeface="楷体_GB2312" pitchFamily="49" charset="-122"/>
              </a:rPr>
              <a:t>: ISO8402《</a:t>
            </a:r>
            <a:r>
              <a:rPr lang="zh-CN" altLang="en-US" sz="2400" dirty="0">
                <a:latin typeface="楷体_GB2312" pitchFamily="49" charset="-122"/>
                <a:ea typeface="楷体_GB2312" pitchFamily="49" charset="-122"/>
              </a:rPr>
              <a:t>质量</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术语</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质量管理和质量保证标准</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选择和使用指南</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ISO9001《</a:t>
            </a:r>
            <a:r>
              <a:rPr lang="zh-CN" altLang="en-US" sz="2400" dirty="0">
                <a:latin typeface="楷体_GB2312" pitchFamily="49" charset="-122"/>
                <a:ea typeface="楷体_GB2312" pitchFamily="49" charset="-122"/>
              </a:rPr>
              <a:t>质量体系</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设计开发、生产、安装和服务的质量保证模式</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ISO9002《</a:t>
            </a:r>
            <a:r>
              <a:rPr lang="zh-CN" altLang="en-US" sz="2400" dirty="0">
                <a:latin typeface="楷体_GB2312" pitchFamily="49" charset="-122"/>
                <a:ea typeface="楷体_GB2312" pitchFamily="49" charset="-122"/>
              </a:rPr>
              <a:t>质量体系</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生产和安装的质量保证模式</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ISO9003《</a:t>
            </a:r>
            <a:r>
              <a:rPr lang="zh-CN" altLang="en-US" sz="2400" dirty="0">
                <a:latin typeface="楷体_GB2312" pitchFamily="49" charset="-122"/>
                <a:ea typeface="楷体_GB2312" pitchFamily="49" charset="-122"/>
              </a:rPr>
              <a:t>质量体系</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最终检验和试验的质量保证模式</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ISO9004《</a:t>
            </a:r>
            <a:r>
              <a:rPr lang="zh-CN" altLang="en-US" sz="2400" dirty="0">
                <a:latin typeface="楷体_GB2312" pitchFamily="49" charset="-122"/>
                <a:ea typeface="楷体_GB2312" pitchFamily="49" charset="-122"/>
              </a:rPr>
              <a:t>质量管理和质量体系要素</a:t>
            </a:r>
            <a:r>
              <a:rPr lang="en-US" altLang="zh-CN" sz="2400">
                <a:latin typeface="Arial" panose="020B0604020202020204" pitchFamily="34" charset="0"/>
                <a:ea typeface="楷体_GB2312" pitchFamily="49" charset="-122"/>
              </a:rPr>
              <a:t>——</a:t>
            </a:r>
            <a:r>
              <a:rPr lang="zh-CN" altLang="en-US" sz="2400" dirty="0">
                <a:latin typeface="楷体_GB2312" pitchFamily="49" charset="-122"/>
                <a:ea typeface="楷体_GB2312" pitchFamily="49" charset="-122"/>
              </a:rPr>
              <a:t>指南</a:t>
            </a:r>
            <a:r>
              <a:rPr lang="en-US" altLang="zh-CN" sz="2400">
                <a:latin typeface="楷体_GB2312" pitchFamily="49" charset="-122"/>
                <a:ea typeface="楷体_GB2312" pitchFamily="49" charset="-122"/>
              </a:rPr>
              <a:t>》</a:t>
            </a:r>
            <a:r>
              <a:rPr lang="zh-CN" altLang="en-US" sz="2400" dirty="0">
                <a:latin typeface="楷体_GB2312" pitchFamily="49" charset="-122"/>
                <a:ea typeface="楷体_GB2312" pitchFamily="49" charset="-122"/>
              </a:rPr>
              <a:t>等</a:t>
            </a:r>
            <a:r>
              <a:rPr lang="en-US" altLang="zh-CN" sz="2400">
                <a:latin typeface="楷体_GB2312" pitchFamily="49" charset="-122"/>
                <a:ea typeface="楷体_GB2312" pitchFamily="49" charset="-122"/>
              </a:rPr>
              <a:t>6</a:t>
            </a:r>
            <a:r>
              <a:rPr lang="zh-CN" altLang="en-US" sz="2400" dirty="0">
                <a:latin typeface="楷体_GB2312" pitchFamily="49" charset="-122"/>
                <a:ea typeface="楷体_GB2312" pitchFamily="49" charset="-122"/>
              </a:rPr>
              <a:t>项国际标准，通称为</a:t>
            </a:r>
            <a:r>
              <a:rPr lang="en-US" altLang="zh-CN" sz="2400">
                <a:latin typeface="楷体_GB2312" pitchFamily="49" charset="-122"/>
                <a:ea typeface="楷体_GB2312" pitchFamily="49" charset="-122"/>
              </a:rPr>
              <a:t>ISO9000</a:t>
            </a:r>
            <a:r>
              <a:rPr lang="zh-CN" altLang="en-US" sz="2400" dirty="0">
                <a:latin typeface="楷体_GB2312" pitchFamily="49" charset="-122"/>
                <a:ea typeface="楷体_GB2312" pitchFamily="49" charset="-122"/>
              </a:rPr>
              <a:t>系列标准。</a:t>
            </a:r>
            <a:endParaRPr lang="zh-CN" altLang="en-US" sz="2400" dirty="0">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4441</Words>
  <Application>WPS 演示</Application>
  <PresentationFormat>全屏显示(4:3)</PresentationFormat>
  <Paragraphs>265</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Garamond</vt:lpstr>
      <vt:lpstr>楷体_GB2312</vt:lpstr>
      <vt:lpstr>Calibri</vt:lpstr>
      <vt:lpstr>Times New Roman</vt:lpstr>
      <vt:lpstr>新宋体</vt:lpstr>
      <vt:lpstr>微软雅黑</vt:lpstr>
      <vt:lpstr>Times New Roman</vt:lpstr>
      <vt:lpstr>Edge</vt:lpstr>
      <vt:lpstr>PowerPoint 演示文稿</vt:lpstr>
      <vt:lpstr>9.1 软件质量概念</vt:lpstr>
      <vt:lpstr>9.1.2质量评价模型 </vt:lpstr>
      <vt:lpstr>ISO软件质量度量模型</vt:lpstr>
      <vt:lpstr>PowerPoint 演示文稿</vt:lpstr>
      <vt:lpstr>PowerPoint 演示文稿</vt:lpstr>
      <vt:lpstr>我国的软件工程标准化工作 </vt:lpstr>
      <vt:lpstr>PowerPoint 演示文稿</vt:lpstr>
      <vt:lpstr>ISO 9000标准简介</vt:lpstr>
      <vt:lpstr>PowerPoint 演示文稿</vt:lpstr>
      <vt:lpstr>PowerPoint 演示文稿</vt:lpstr>
      <vt:lpstr>        贯彻执行并适时取得质量管理体系认证，将为企业带来有别于传统管理的优势和好处。</vt:lpstr>
      <vt:lpstr>PowerPoint 演示文稿</vt:lpstr>
      <vt:lpstr>PowerPoint 演示文稿</vt:lpstr>
      <vt:lpstr>2)质量体系认证的条件</vt:lpstr>
      <vt:lpstr>9.3 软件能力成熟度模型CMM</vt:lpstr>
      <vt:lpstr>9.3.1 CMM级别</vt:lpstr>
      <vt:lpstr>PowerPoint 演示文稿</vt:lpstr>
      <vt:lpstr>9.4.2 CMM的内部结构和进化过程</vt:lpstr>
      <vt:lpstr>PowerPoint 演示文稿</vt:lpstr>
      <vt:lpstr>9.4.3 利用CMM进行成熟度评估 </vt:lpstr>
      <vt:lpstr>9.3.4 CMM与ISO9000系列标准</vt:lpstr>
      <vt:lpstr>9.3.5 我国的软件评估体系SPCA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www</dc:creator>
  <cp:lastModifiedBy>neway</cp:lastModifiedBy>
  <cp:revision>615</cp:revision>
  <dcterms:created xsi:type="dcterms:W3CDTF">2008-02-10T03:44:00Z</dcterms:created>
  <dcterms:modified xsi:type="dcterms:W3CDTF">2017-04-19T08:31:23Z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