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3" r:id="rId7"/>
    <p:sldId id="260" r:id="rId8"/>
    <p:sldId id="261" r:id="rId9"/>
    <p:sldId id="268" r:id="rId10"/>
    <p:sldId id="265" r:id="rId11"/>
    <p:sldId id="266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270" r:id="rId20"/>
    <p:sldId id="276" r:id="rId21"/>
    <p:sldId id="277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80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22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标题 70657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lvl="0">
              <a:defRPr sz="5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0659" name="副标题 70658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2800"/>
            </a:lvl1pPr>
            <a:lvl2pPr marL="344805" lvl="1" indent="0" algn="ctr">
              <a:buNone/>
              <a:defRPr sz="2800"/>
            </a:lvl2pPr>
            <a:lvl3pPr marL="671830" lvl="2" indent="0" algn="ctr">
              <a:buNone/>
              <a:defRPr sz="2800"/>
            </a:lvl3pPr>
            <a:lvl4pPr marL="1024255" lvl="3" indent="0" algn="ctr">
              <a:buNone/>
              <a:defRPr sz="2800"/>
            </a:lvl4pPr>
            <a:lvl5pPr marL="1341755" lvl="4" indent="0" algn="ctr">
              <a:buNone/>
              <a:defRPr sz="28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0660" name="日期占位符 70659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fld id="{BB962C8B-B14F-4D97-AF65-F5344CB8AC3E}" type="datetime1">
              <a:rPr lang="zh-CN" altLang="en-US" dirty="0">
                <a:latin typeface="Garamond" panose="02020404030301010803" pitchFamily="18" charset="0"/>
              </a:rPr>
            </a:fld>
            <a:endParaRPr lang="zh-CN" altLang="en-US" dirty="0">
              <a:latin typeface="Garamond" panose="02020404030301010803" pitchFamily="18" charset="0"/>
            </a:endParaRPr>
          </a:p>
        </p:txBody>
      </p:sp>
      <p:sp>
        <p:nvSpPr>
          <p:cNvPr id="70661" name="页脚占位符 70660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endParaRPr lang="zh-CN" dirty="0">
              <a:latin typeface="Garamond" panose="02020404030301010803" pitchFamily="18" charset="0"/>
            </a:endParaRPr>
          </a:p>
        </p:txBody>
      </p:sp>
      <p:sp>
        <p:nvSpPr>
          <p:cNvPr id="70662" name="灯片编号占位符 70661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fld id="{9A0DB2DC-4C9A-4742-B13C-FB6460FD3503}" type="slidenum">
              <a:rPr lang="zh-CN" dirty="0">
                <a:latin typeface="Garamond" panose="02020404030301010803" pitchFamily="18" charset="0"/>
              </a:rPr>
            </a:fld>
            <a:endParaRPr lang="zh-CN" dirty="0">
              <a:latin typeface="Garamond" panose="02020404030301010803" pitchFamily="18" charset="0"/>
            </a:endParaRPr>
          </a:p>
        </p:txBody>
      </p:sp>
      <p:sp>
        <p:nvSpPr>
          <p:cNvPr id="70663" name="任意多边形 70662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0664" name="直接连接符 70663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9634" name="标题 6963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9635" name="文本占位符 6963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9636" name="日期占位符 69635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Garamond" panose="02020404030301010803" pitchFamily="18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9637" name="页脚占位符 6963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Garamond" panose="02020404030301010803" pitchFamily="18" charset="0"/>
              </a:defRPr>
            </a:lvl1pPr>
          </a:lstStyle>
          <a:p>
            <a:pPr lvl="0"/>
            <a:endParaRPr lang="zh-CN" dirty="0"/>
          </a:p>
        </p:txBody>
      </p:sp>
      <p:sp>
        <p:nvSpPr>
          <p:cNvPr id="69638" name="灯片编号占位符 69637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  <p:sp>
        <p:nvSpPr>
          <p:cNvPr id="69639" name="任意多边形 69638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40" name="直接连接符 69639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69925" lvl="1" indent="-32512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2350" lvl="2" indent="-35052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39850" lvl="3" indent="-315595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681480" lvl="4" indent="-339725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1331913" y="2276475"/>
            <a:ext cx="7623175" cy="1752600"/>
          </a:xfrm>
          <a:ln/>
        </p:spPr>
        <p:txBody>
          <a:bodyPr anchor="t"/>
          <a:p>
            <a:pPr algn="ctr" defTabSz="914400"/>
            <a:r>
              <a:rPr lang="zh-CN" altLang="en-US" b="1" kern="1200" baseline="0" dirty="0">
                <a:latin typeface="Garamond" panose="02020404030301010803" pitchFamily="18" charset="0"/>
                <a:ea typeface="楷体_GB2312" pitchFamily="49" charset="-122"/>
              </a:rPr>
              <a:t>软件工程实验</a:t>
            </a:r>
            <a:br>
              <a:rPr lang="zh-CN" altLang="en-US" b="1" kern="1200" baseline="0" dirty="0">
                <a:latin typeface="Garamond" panose="02020404030301010803" pitchFamily="18" charset="0"/>
                <a:ea typeface="楷体_GB2312" pitchFamily="49" charset="-122"/>
              </a:rPr>
            </a:br>
            <a:r>
              <a:rPr lang="zh-CN" altLang="en-US" b="1" kern="1200" baseline="0" dirty="0">
                <a:latin typeface="Garamond" panose="02020404030301010803" pitchFamily="18" charset="0"/>
                <a:ea typeface="楷体_GB2312" pitchFamily="49" charset="-122"/>
              </a:rPr>
              <a:t>数据流图</a:t>
            </a:r>
            <a:endParaRPr lang="zh-CN" altLang="en-US" b="1" kern="1200" baseline="0" dirty="0">
              <a:latin typeface="Garamond" panose="02020404030301010803" pitchFamily="18" charset="0"/>
              <a:ea typeface="楷体_GB2312" pitchFamily="49" charset="-122"/>
            </a:endParaRP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t"/>
          <a:p>
            <a:pPr defTabSz="914400">
              <a:buSzPct val="65000"/>
            </a:pPr>
            <a:endParaRPr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1"/>
          <p:cNvSpPr txBox="1">
            <a:spLocks noGrp="1"/>
          </p:cNvSpPr>
          <p:nvPr/>
        </p:nvSpPr>
        <p:spPr bwMode="auto">
          <a:xfrm>
            <a:off x="50800" y="6591300"/>
            <a:ext cx="1981200" cy="2667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  <a:t>13:07:42</a:t>
            </a:r>
            <a:endParaRPr kumimoji="0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5120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82550" tIns="41275" rIns="82550" bIns="41275" anchor="ctr">
            <a:spAutoFit/>
          </a:bodyPr>
          <a:p>
            <a:pPr lvl="0"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endParaRPr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204" name="Object 5"/>
          <p:cNvGraphicFramePr/>
          <p:nvPr/>
        </p:nvGraphicFramePr>
        <p:xfrm>
          <a:off x="236538" y="100013"/>
          <a:ext cx="8153400" cy="642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6434455" imgH="5068570" progId="Visio.Drawing.11">
                  <p:embed/>
                </p:oleObj>
              </mc:Choice>
              <mc:Fallback>
                <p:oleObj name="" r:id="rId1" imgW="6434455" imgH="5068570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538" y="100013"/>
                        <a:ext cx="8153400" cy="6421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1"/>
          <p:cNvSpPr txBox="1">
            <a:spLocks noGrp="1"/>
          </p:cNvSpPr>
          <p:nvPr/>
        </p:nvSpPr>
        <p:spPr bwMode="auto">
          <a:xfrm>
            <a:off x="50800" y="6591300"/>
            <a:ext cx="1981200" cy="2667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  <a:t>13:07:42</a:t>
            </a:r>
            <a:endParaRPr kumimoji="0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5222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82550" tIns="41275" rIns="82550" bIns="41275" anchor="ctr">
            <a:spAutoFit/>
          </a:bodyPr>
          <a:p>
            <a:pPr lvl="0"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endParaRPr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2228" name="Object 4"/>
          <p:cNvGraphicFramePr/>
          <p:nvPr/>
        </p:nvGraphicFramePr>
        <p:xfrm>
          <a:off x="214313" y="1457325"/>
          <a:ext cx="7677150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814060" imgH="2641600" progId="Visio.Drawing.11">
                  <p:embed/>
                </p:oleObj>
              </mc:Choice>
              <mc:Fallback>
                <p:oleObj name="" r:id="rId1" imgW="5814060" imgH="26416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313" y="1457325"/>
                        <a:ext cx="7677150" cy="347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6"/>
          <p:cNvSpPr/>
          <p:nvPr/>
        </p:nvSpPr>
        <p:spPr>
          <a:xfrm>
            <a:off x="685800" y="152400"/>
            <a:ext cx="7772400" cy="576263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/>
          <a:p>
            <a:pPr lvl="0" algn="ctr" defTabSz="678180" fontAlgn="t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作业及解答（第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章）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5632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p>
            <a:r>
              <a:rPr lang="zh-CN" altLang="en-US" dirty="0"/>
              <a:t>习题三</a:t>
            </a:r>
            <a:endParaRPr lang="zh-CN" altLang="en-US" dirty="0"/>
          </a:p>
        </p:txBody>
      </p:sp>
      <p:sp>
        <p:nvSpPr>
          <p:cNvPr id="56323" name="文本占位符 56322"/>
          <p:cNvSpPr>
            <a:spLocks noGrp="1"/>
          </p:cNvSpPr>
          <p:nvPr>
            <p:ph type="body" idx="1"/>
          </p:nvPr>
        </p:nvSpPr>
        <p:spPr>
          <a:solidFill>
            <a:schemeClr val="bg1"/>
          </a:solidFill>
          <a:ln/>
        </p:spPr>
        <p:txBody>
          <a:bodyPr/>
          <a:p>
            <a:pPr>
              <a:lnSpc>
                <a:spcPct val="90000"/>
              </a:lnSpc>
              <a:spcBef>
                <a:spcPct val="0"/>
              </a:spcBef>
              <a:buClr>
                <a:srgbClr val="990099"/>
              </a:buClr>
            </a:pPr>
            <a:r>
              <a:rPr lang="zh-CN" altLang="en-US" sz="3300" dirty="0">
                <a:solidFill>
                  <a:srgbClr val="000099"/>
                </a:solidFill>
                <a:ea typeface="楷体_GB2312" pitchFamily="49" charset="-122"/>
              </a:rPr>
              <a:t>为了方便</a:t>
            </a:r>
            <a:r>
              <a:rPr lang="zh-CN" altLang="en-US" sz="3300" dirty="0">
                <a:solidFill>
                  <a:srgbClr val="003300"/>
                </a:solidFill>
                <a:ea typeface="楷体_GB2312" pitchFamily="49" charset="-122"/>
              </a:rPr>
              <a:t>旅客</a:t>
            </a:r>
            <a:r>
              <a:rPr lang="zh-CN" altLang="en-US" sz="3300" dirty="0">
                <a:solidFill>
                  <a:srgbClr val="000099"/>
                </a:solidFill>
                <a:ea typeface="楷体_GB2312" pitchFamily="49" charset="-122"/>
              </a:rPr>
              <a:t>，某航空公司拟开发一个</a:t>
            </a:r>
            <a:r>
              <a:rPr lang="zh-CN" altLang="en-US" sz="3300" dirty="0">
                <a:solidFill>
                  <a:srgbClr val="003300"/>
                </a:solidFill>
                <a:ea typeface="楷体_GB2312" pitchFamily="49" charset="-122"/>
              </a:rPr>
              <a:t>机票预定系统</a:t>
            </a:r>
            <a:r>
              <a:rPr lang="zh-CN" altLang="en-US" sz="3300" dirty="0">
                <a:solidFill>
                  <a:srgbClr val="000099"/>
                </a:solidFill>
                <a:ea typeface="楷体_GB2312" pitchFamily="49" charset="-122"/>
              </a:rPr>
              <a:t>。</a:t>
            </a:r>
            <a:r>
              <a:rPr lang="zh-CN" altLang="en-US" sz="3300" dirty="0">
                <a:solidFill>
                  <a:srgbClr val="003300"/>
                </a:solidFill>
                <a:ea typeface="楷体_GB2312" pitchFamily="49" charset="-122"/>
              </a:rPr>
              <a:t>旅行社</a:t>
            </a:r>
            <a:r>
              <a:rPr lang="zh-CN" altLang="en-US" sz="3300" dirty="0">
                <a:solidFill>
                  <a:srgbClr val="000099"/>
                </a:solidFill>
                <a:ea typeface="楷体_GB2312" pitchFamily="49" charset="-122"/>
              </a:rPr>
              <a:t>把预定机票的旅客信息（</a:t>
            </a:r>
            <a:r>
              <a:rPr lang="zh-CN" altLang="en-US" sz="3300" dirty="0">
                <a:ea typeface="楷体_GB2312" pitchFamily="49" charset="-122"/>
              </a:rPr>
              <a:t>姓名、性别、工作单位、身份证号码、旅行时间、旅行目的地</a:t>
            </a:r>
            <a:r>
              <a:rPr lang="zh-CN" altLang="en-US" sz="3300" dirty="0">
                <a:solidFill>
                  <a:srgbClr val="000099"/>
                </a:solidFill>
                <a:ea typeface="楷体_GB2312" pitchFamily="49" charset="-122"/>
              </a:rPr>
              <a:t>等）</a:t>
            </a:r>
            <a:r>
              <a:rPr lang="zh-CN" altLang="en-US" sz="3300" dirty="0">
                <a:solidFill>
                  <a:srgbClr val="003300"/>
                </a:solidFill>
                <a:ea typeface="楷体_GB2312" pitchFamily="49" charset="-122"/>
              </a:rPr>
              <a:t>输入</a:t>
            </a:r>
            <a:r>
              <a:rPr lang="zh-CN" altLang="en-US" sz="3300" dirty="0">
                <a:solidFill>
                  <a:srgbClr val="000099"/>
                </a:solidFill>
                <a:ea typeface="楷体_GB2312" pitchFamily="49" charset="-122"/>
              </a:rPr>
              <a:t>该系统，系统为旅客</a:t>
            </a:r>
            <a:r>
              <a:rPr lang="zh-CN" altLang="en-US" sz="3300" dirty="0">
                <a:solidFill>
                  <a:srgbClr val="003300"/>
                </a:solidFill>
                <a:ea typeface="楷体_GB2312" pitchFamily="49" charset="-122"/>
              </a:rPr>
              <a:t>安排</a:t>
            </a:r>
            <a:r>
              <a:rPr lang="zh-CN" altLang="en-US" sz="3300" dirty="0">
                <a:solidFill>
                  <a:srgbClr val="FF0000"/>
                </a:solidFill>
                <a:ea typeface="楷体_GB2312" pitchFamily="49" charset="-122"/>
              </a:rPr>
              <a:t>航班</a:t>
            </a:r>
            <a:r>
              <a:rPr lang="zh-CN" altLang="en-US" sz="3300" dirty="0">
                <a:solidFill>
                  <a:srgbClr val="000099"/>
                </a:solidFill>
                <a:ea typeface="楷体_GB2312" pitchFamily="49" charset="-122"/>
              </a:rPr>
              <a:t>，旅客在飞机</a:t>
            </a:r>
            <a:r>
              <a:rPr lang="zh-CN" altLang="en-US" sz="3300" dirty="0">
                <a:solidFill>
                  <a:srgbClr val="003300"/>
                </a:solidFill>
                <a:ea typeface="楷体_GB2312" pitchFamily="49" charset="-122"/>
              </a:rPr>
              <a:t>起飞前一天</a:t>
            </a:r>
            <a:r>
              <a:rPr lang="zh-CN" altLang="en-US" sz="3300" dirty="0">
                <a:solidFill>
                  <a:srgbClr val="000099"/>
                </a:solidFill>
                <a:ea typeface="楷体_GB2312" pitchFamily="49" charset="-122"/>
              </a:rPr>
              <a:t>凭</a:t>
            </a:r>
            <a:r>
              <a:rPr lang="zh-CN" altLang="en-US" sz="3300" dirty="0">
                <a:solidFill>
                  <a:srgbClr val="003300"/>
                </a:solidFill>
                <a:ea typeface="楷体_GB2312" pitchFamily="49" charset="-122"/>
              </a:rPr>
              <a:t>取票通知</a:t>
            </a:r>
            <a:r>
              <a:rPr lang="zh-CN" altLang="en-US" sz="3300" dirty="0">
                <a:solidFill>
                  <a:srgbClr val="000099"/>
                </a:solidFill>
                <a:ea typeface="楷体_GB2312" pitchFamily="49" charset="-122"/>
              </a:rPr>
              <a:t>和</a:t>
            </a:r>
            <a:r>
              <a:rPr lang="zh-CN" altLang="en-US" sz="3300" dirty="0">
                <a:solidFill>
                  <a:srgbClr val="003300"/>
                </a:solidFill>
                <a:ea typeface="楷体_GB2312" pitchFamily="49" charset="-122"/>
              </a:rPr>
              <a:t>账单</a:t>
            </a:r>
            <a:r>
              <a:rPr lang="zh-CN" altLang="en-US" sz="3300" dirty="0">
                <a:solidFill>
                  <a:srgbClr val="FF0000"/>
                </a:solidFill>
                <a:ea typeface="楷体_GB2312" pitchFamily="49" charset="-122"/>
              </a:rPr>
              <a:t>交款取票</a:t>
            </a:r>
            <a:r>
              <a:rPr lang="zh-CN" altLang="en-US" sz="3300" dirty="0">
                <a:solidFill>
                  <a:srgbClr val="000099"/>
                </a:solidFill>
                <a:ea typeface="楷体_GB2312" pitchFamily="49" charset="-122"/>
              </a:rPr>
              <a:t>，系统</a:t>
            </a:r>
            <a:r>
              <a:rPr lang="zh-CN" altLang="en-US" sz="3300" dirty="0">
                <a:solidFill>
                  <a:srgbClr val="FF0000"/>
                </a:solidFill>
                <a:ea typeface="楷体_GB2312" pitchFamily="49" charset="-122"/>
              </a:rPr>
              <a:t>核对无误</a:t>
            </a:r>
            <a:r>
              <a:rPr lang="zh-CN" altLang="en-US" sz="3300" dirty="0">
                <a:solidFill>
                  <a:srgbClr val="000099"/>
                </a:solidFill>
                <a:ea typeface="楷体_GB2312" pitchFamily="49" charset="-122"/>
              </a:rPr>
              <a:t>即</a:t>
            </a:r>
            <a:r>
              <a:rPr lang="zh-CN" altLang="en-US" sz="3300" dirty="0">
                <a:solidFill>
                  <a:srgbClr val="FF0000"/>
                </a:solidFill>
                <a:ea typeface="楷体_GB2312" pitchFamily="49" charset="-122"/>
              </a:rPr>
              <a:t>印出机票</a:t>
            </a:r>
            <a:r>
              <a:rPr lang="zh-CN" altLang="en-US" sz="3300" dirty="0">
                <a:solidFill>
                  <a:srgbClr val="000099"/>
                </a:solidFill>
                <a:ea typeface="楷体_GB2312" pitchFamily="49" charset="-122"/>
              </a:rPr>
              <a:t>给</a:t>
            </a:r>
            <a:r>
              <a:rPr lang="zh-CN" altLang="en-US" sz="3300" dirty="0">
                <a:solidFill>
                  <a:srgbClr val="FF0000"/>
                </a:solidFill>
                <a:ea typeface="楷体_GB2312" pitchFamily="49" charset="-122"/>
              </a:rPr>
              <a:t>顾客。</a:t>
            </a:r>
            <a:endParaRPr lang="zh-CN" altLang="en-US" sz="3300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000099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请用分层数据流图描绘本系统的功能。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1"/>
          <p:cNvSpPr txBox="1">
            <a:spLocks noGrp="1"/>
          </p:cNvSpPr>
          <p:nvPr/>
        </p:nvSpPr>
        <p:spPr bwMode="auto">
          <a:xfrm>
            <a:off x="50800" y="6591300"/>
            <a:ext cx="1981200" cy="2667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  <a:t>13:07:42</a:t>
            </a:r>
            <a:endParaRPr kumimoji="0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5837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82550" tIns="41275" rIns="82550" bIns="41275" anchor="ctr">
            <a:spAutoFit/>
          </a:bodyPr>
          <a:p>
            <a:pPr lvl="0"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endParaRPr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372" name="Object 3"/>
          <p:cNvGraphicFramePr/>
          <p:nvPr/>
        </p:nvGraphicFramePr>
        <p:xfrm>
          <a:off x="539750" y="1125538"/>
          <a:ext cx="8280400" cy="390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6242685" imgH="2788285" progId="Visio.Drawing.11">
                  <p:embed/>
                </p:oleObj>
              </mc:Choice>
              <mc:Fallback>
                <p:oleObj name="" r:id="rId1" imgW="6242685" imgH="2788285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125538"/>
                        <a:ext cx="8280400" cy="3900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Rectangle 4"/>
          <p:cNvSpPr/>
          <p:nvPr/>
        </p:nvSpPr>
        <p:spPr>
          <a:xfrm>
            <a:off x="685800" y="152400"/>
            <a:ext cx="7772400" cy="576263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/>
          <a:p>
            <a:pPr lvl="0" algn="ctr" defTabSz="678180" fontAlgn="t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作业及解答（第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章）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1"/>
          <p:cNvSpPr txBox="1">
            <a:spLocks noGrp="1"/>
          </p:cNvSpPr>
          <p:nvPr/>
        </p:nvSpPr>
        <p:spPr bwMode="auto">
          <a:xfrm>
            <a:off x="50800" y="6591300"/>
            <a:ext cx="1981200" cy="2667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  <a:t>13:07:42</a:t>
            </a:r>
            <a:endParaRPr kumimoji="0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5939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82550" tIns="41275" rIns="82550" bIns="41275" anchor="ctr">
            <a:spAutoFit/>
          </a:bodyPr>
          <a:p>
            <a:pPr lvl="0"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endParaRPr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396" name="Object 4"/>
          <p:cNvGraphicFramePr/>
          <p:nvPr/>
        </p:nvGraphicFramePr>
        <p:xfrm>
          <a:off x="755650" y="620713"/>
          <a:ext cx="7848600" cy="562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6367145" imgH="4447540" progId="Visio.Drawing.11">
                  <p:embed/>
                </p:oleObj>
              </mc:Choice>
              <mc:Fallback>
                <p:oleObj name="" r:id="rId1" imgW="6367145" imgH="444754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620713"/>
                        <a:ext cx="7848600" cy="562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5"/>
          <p:cNvSpPr/>
          <p:nvPr/>
        </p:nvSpPr>
        <p:spPr>
          <a:xfrm>
            <a:off x="685800" y="152400"/>
            <a:ext cx="7772400" cy="576263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/>
          <a:p>
            <a:pPr lvl="0" algn="ctr" defTabSz="678180" fontAlgn="t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作业及解答（第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章）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1"/>
          <p:cNvSpPr txBox="1">
            <a:spLocks noGrp="1"/>
          </p:cNvSpPr>
          <p:nvPr/>
        </p:nvSpPr>
        <p:spPr bwMode="auto">
          <a:xfrm>
            <a:off x="50800" y="6591300"/>
            <a:ext cx="1981200" cy="2667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  <a:t>13:07:42</a:t>
            </a:r>
            <a:endParaRPr kumimoji="0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6041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82550" tIns="41275" rIns="82550" bIns="41275" anchor="ctr">
            <a:spAutoFit/>
          </a:bodyPr>
          <a:p>
            <a:pPr lvl="0"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endParaRPr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0420" name="Object 4"/>
          <p:cNvGraphicFramePr/>
          <p:nvPr/>
        </p:nvGraphicFramePr>
        <p:xfrm>
          <a:off x="1476375" y="765175"/>
          <a:ext cx="6099175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323715" imgH="3782060" progId="Visio.Drawing.11">
                  <p:embed/>
                </p:oleObj>
              </mc:Choice>
              <mc:Fallback>
                <p:oleObj name="" r:id="rId1" imgW="4323715" imgH="3782060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765175"/>
                        <a:ext cx="6099175" cy="534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5"/>
          <p:cNvSpPr/>
          <p:nvPr/>
        </p:nvSpPr>
        <p:spPr>
          <a:xfrm>
            <a:off x="685800" y="152400"/>
            <a:ext cx="7772400" cy="576263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/>
          <a:p>
            <a:pPr lvl="0" algn="ctr" defTabSz="678180" fontAlgn="t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作业及解答（第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章）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1"/>
          <p:cNvSpPr txBox="1">
            <a:spLocks noGrp="1"/>
          </p:cNvSpPr>
          <p:nvPr/>
        </p:nvSpPr>
        <p:spPr bwMode="auto">
          <a:xfrm>
            <a:off x="50800" y="6591300"/>
            <a:ext cx="1981200" cy="2667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  <a:t>13:07:42</a:t>
            </a:r>
            <a:endParaRPr kumimoji="0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6144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82550" tIns="41275" rIns="82550" bIns="41275" anchor="ctr">
            <a:spAutoFit/>
          </a:bodyPr>
          <a:p>
            <a:pPr lvl="0"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endParaRPr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1444" name="Object 4"/>
          <p:cNvGraphicFramePr/>
          <p:nvPr/>
        </p:nvGraphicFramePr>
        <p:xfrm>
          <a:off x="1403350" y="549275"/>
          <a:ext cx="6192838" cy="597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425315" imgH="4763770" progId="Visio.Drawing.11">
                  <p:embed/>
                </p:oleObj>
              </mc:Choice>
              <mc:Fallback>
                <p:oleObj name="" r:id="rId1" imgW="4425315" imgH="476377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549275"/>
                        <a:ext cx="6192838" cy="597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Rectangle 5"/>
          <p:cNvSpPr/>
          <p:nvPr/>
        </p:nvSpPr>
        <p:spPr>
          <a:xfrm>
            <a:off x="685800" y="152400"/>
            <a:ext cx="7772400" cy="576263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/>
          <a:p>
            <a:pPr lvl="0" algn="ctr" defTabSz="678180" fontAlgn="t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作业及解答（第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章）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1"/>
          <p:cNvSpPr txBox="1">
            <a:spLocks noGrp="1"/>
          </p:cNvSpPr>
          <p:nvPr/>
        </p:nvSpPr>
        <p:spPr bwMode="auto">
          <a:xfrm>
            <a:off x="50800" y="6591300"/>
            <a:ext cx="1981200" cy="2667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  <a:t>13:07:42</a:t>
            </a:r>
            <a:endParaRPr kumimoji="0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6246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82550" tIns="41275" rIns="82550" bIns="41275" anchor="ctr">
            <a:spAutoFit/>
          </a:bodyPr>
          <a:p>
            <a:pPr lvl="0"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endParaRPr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2468" name="Object 5"/>
          <p:cNvGraphicFramePr/>
          <p:nvPr/>
        </p:nvGraphicFramePr>
        <p:xfrm>
          <a:off x="911225" y="0"/>
          <a:ext cx="44227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741545" imgH="7348855" progId="Visio.Drawing.11">
                  <p:embed/>
                </p:oleObj>
              </mc:Choice>
              <mc:Fallback>
                <p:oleObj name="" r:id="rId1" imgW="4741545" imgH="7348855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1225" y="0"/>
                        <a:ext cx="4422775" cy="685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6"/>
          <p:cNvSpPr txBox="1"/>
          <p:nvPr/>
        </p:nvSpPr>
        <p:spPr>
          <a:xfrm>
            <a:off x="5741988" y="1079500"/>
            <a:ext cx="3176587" cy="15430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>
            <a:spAutoFit/>
          </a:bodyPr>
          <a:p>
            <a:pPr lvl="0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可以是两个子系统，预定和取票是不同的处理方式（后台批量和前台单个）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57345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p>
            <a:r>
              <a:rPr lang="zh-CN" altLang="en-US" dirty="0"/>
              <a:t>习题四</a:t>
            </a:r>
            <a:endParaRPr lang="zh-CN" altLang="en-US" dirty="0"/>
          </a:p>
        </p:txBody>
      </p:sp>
      <p:sp>
        <p:nvSpPr>
          <p:cNvPr id="57347" name="文本占位符 57346"/>
          <p:cNvSpPr>
            <a:spLocks noGrp="1"/>
          </p:cNvSpPr>
          <p:nvPr>
            <p:ph type="body" idx="1"/>
          </p:nvPr>
        </p:nvSpPr>
        <p:spPr>
          <a:solidFill>
            <a:schemeClr val="bg1"/>
          </a:solidFill>
          <a:ln/>
        </p:spPr>
        <p:txBody>
          <a:bodyPr/>
          <a:p>
            <a:pPr>
              <a:lnSpc>
                <a:spcPct val="90000"/>
              </a:lnSpc>
              <a:spcBef>
                <a:spcPct val="0"/>
              </a:spcBef>
              <a:buClr>
                <a:srgbClr val="990099"/>
              </a:buClr>
            </a:pPr>
            <a:r>
              <a:rPr lang="zh-CN" altLang="en-US" sz="2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美国某大学有</a:t>
            </a:r>
            <a:r>
              <a:rPr lang="en-US" altLang="zh-CN" sz="2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200</a:t>
            </a:r>
            <a:r>
              <a:rPr lang="zh-CN" altLang="en-US" sz="2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名教师，校方与教师工会刚刚签订一项协议。按照协议，所有年工资超过</a:t>
            </a:r>
            <a:r>
              <a:rPr lang="en-US" altLang="zh-CN" sz="2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$26000</a:t>
            </a:r>
            <a:r>
              <a:rPr lang="zh-CN" altLang="en-US" sz="2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（含</a:t>
            </a:r>
            <a:r>
              <a:rPr lang="en-US" altLang="zh-CN" sz="2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$26000 </a:t>
            </a:r>
            <a:r>
              <a:rPr lang="zh-CN" altLang="en-US" sz="2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）的教师工资将保持不变，年工资少于</a:t>
            </a:r>
            <a:r>
              <a:rPr lang="en-US" altLang="zh-CN" sz="2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$26000</a:t>
            </a:r>
            <a:r>
              <a:rPr lang="zh-CN" altLang="en-US" sz="2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的教师将增加工资，所增加工资数额按下述方法计算：给每位教师所赡养的人（包括教师本人）每年补助</a:t>
            </a:r>
            <a:r>
              <a:rPr lang="en-US" altLang="zh-CN" sz="2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$100</a:t>
            </a:r>
            <a:r>
              <a:rPr lang="zh-CN" altLang="en-US" sz="2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，此外，教师有一年工龄每年再多补助￥</a:t>
            </a:r>
            <a:r>
              <a:rPr lang="en-US" altLang="zh-CN" sz="2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sz="2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，但是，增加后的年工资总额不能多于</a:t>
            </a:r>
            <a:r>
              <a:rPr lang="en-US" altLang="zh-CN" sz="2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$26000</a:t>
            </a:r>
            <a:r>
              <a:rPr lang="zh-CN" altLang="en-US" sz="2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3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990099"/>
              </a:buClr>
            </a:pPr>
            <a:r>
              <a:rPr lang="zh-CN" altLang="en-US" sz="23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教师工资档案存储在行政办公室的磁带上，档案中有目前的年工资、赡养的人数、雇佣日期等信息。需要写一个程序计算并印出每名教师的原工资和调整后的新工资。</a:t>
            </a:r>
            <a:endParaRPr lang="zh-CN" altLang="en-US" sz="2300" b="1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100" b="1" dirty="0">
                <a:solidFill>
                  <a:srgbClr val="FF0000"/>
                </a:solidFill>
              </a:rPr>
              <a:t>请用分层数据流图描绘本系统的功能。</a:t>
            </a:r>
            <a:endParaRPr lang="zh-CN" altLang="en-US" sz="2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/>
        </p:nvSpPr>
        <p:spPr bwMode="auto">
          <a:xfrm>
            <a:off x="50800" y="6591300"/>
            <a:ext cx="1981200" cy="2667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  <a:t>13:07:42</a:t>
            </a:r>
            <a:endParaRPr kumimoji="0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graphicFrame>
        <p:nvGraphicFramePr>
          <p:cNvPr id="71684" name="Object 8"/>
          <p:cNvGraphicFramePr/>
          <p:nvPr>
            <p:ph idx="1"/>
          </p:nvPr>
        </p:nvGraphicFramePr>
        <p:xfrm>
          <a:off x="481013" y="2424113"/>
          <a:ext cx="807085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5814060" imgH="1840230" progId="Visio.Drawing.11">
                  <p:embed/>
                </p:oleObj>
              </mc:Choice>
              <mc:Fallback>
                <p:oleObj name="" r:id="rId1" imgW="5814060" imgH="1840230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013" y="2424113"/>
                        <a:ext cx="8070850" cy="2311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14"/>
          <p:cNvSpPr/>
          <p:nvPr/>
        </p:nvSpPr>
        <p:spPr>
          <a:xfrm>
            <a:off x="685800" y="152400"/>
            <a:ext cx="7772400" cy="576263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/>
          <a:p>
            <a:pPr lvl="0" algn="ctr" defTabSz="678180" fontAlgn="t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作业及解答（第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章）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1"/>
          <p:cNvSpPr txBox="1">
            <a:spLocks noGrp="1"/>
          </p:cNvSpPr>
          <p:nvPr/>
        </p:nvSpPr>
        <p:spPr bwMode="auto">
          <a:xfrm>
            <a:off x="50800" y="6591300"/>
            <a:ext cx="1981200" cy="2667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  <a:t>13:07:42</a:t>
            </a:r>
            <a:endParaRPr kumimoji="0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3075" name="Rectangle 3"/>
          <p:cNvSpPr/>
          <p:nvPr/>
        </p:nvSpPr>
        <p:spPr>
          <a:xfrm>
            <a:off x="190500" y="1054100"/>
            <a:ext cx="8763000" cy="53848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/>
          <a:p>
            <a:pPr marL="254000" lvl="0" indent="-254000" defTabSz="678180" eaLnBrk="0" hangingPunct="0">
              <a:lnSpc>
                <a:spcPct val="110000"/>
              </a:lnSpc>
              <a:spcBef>
                <a:spcPct val="2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目前住院病人主要由护士护理，这样做不仅需要大量护士，而且由于不能随时观察危重病人的病情变化，还会延误抢救时机。某医院打算开发一个以计算机为中心的患者监护系统，请分层次地画出描述本系统功能的数据流图。</a:t>
            </a:r>
            <a:endParaRPr lang="zh-CN" altLang="en-US" sz="2600" b="1" dirty="0">
              <a:latin typeface="楷体_GB2312" pitchFamily="49" charset="-122"/>
              <a:ea typeface="楷体_GB2312" pitchFamily="49" charset="-122"/>
            </a:endParaRPr>
          </a:p>
          <a:p>
            <a:pPr marL="254000" lvl="0" indent="-254000" defTabSz="678180" eaLnBrk="0" hangingPunct="0">
              <a:spcBef>
                <a:spcPct val="2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医院对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患者监护系统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的基本要求是随时</a:t>
            </a:r>
            <a:r>
              <a:rPr lang="zh-CN" altLang="en-US" sz="26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接收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每个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病人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生理信号</a:t>
            </a: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脉搏、体温、血压、心电图等</a:t>
            </a: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，定时</a:t>
            </a:r>
            <a:r>
              <a:rPr lang="zh-CN" altLang="en-US" sz="26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记录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病人情况以形成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患者日志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，当某个病人的生理信号超出医生规定的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安全范围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时向值班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护士</a:t>
            </a:r>
            <a:r>
              <a:rPr lang="zh-CN" altLang="en-US" sz="26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发出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警告信息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，此外，护士在需要时还可以要求系统</a:t>
            </a:r>
            <a:r>
              <a:rPr lang="zh-CN" altLang="en-US" sz="26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印出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某个指定病人的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病情报告</a:t>
            </a:r>
            <a:r>
              <a:rPr lang="zh-CN" altLang="en-US" sz="26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600" b="1" dirty="0">
              <a:latin typeface="楷体_GB2312" pitchFamily="49" charset="-122"/>
              <a:ea typeface="楷体_GB2312" pitchFamily="49" charset="-122"/>
            </a:endParaRPr>
          </a:p>
          <a:p>
            <a:pPr marL="254000" lvl="0" indent="-254000" defTabSz="678180" eaLnBrk="0" hangingPunct="0">
              <a:spcBef>
                <a:spcPct val="20000"/>
              </a:spcBef>
              <a:buSzPct val="75000"/>
              <a:buFont typeface="Wingdings" panose="05000000000000000000" pitchFamily="2" charset="2"/>
              <a:buNone/>
            </a:pPr>
            <a:endParaRPr lang="zh-CN" altLang="en-US" sz="3300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07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82550" tIns="41275" rIns="82550" bIns="41275" anchor="ctr">
            <a:spAutoFit/>
          </a:bodyPr>
          <a:p>
            <a:pPr lvl="0"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endParaRPr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7" name="Rectangle 6"/>
          <p:cNvSpPr/>
          <p:nvPr/>
        </p:nvSpPr>
        <p:spPr>
          <a:xfrm>
            <a:off x="685800" y="152400"/>
            <a:ext cx="7772400" cy="576263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/>
          <a:p>
            <a:pPr lvl="0" algn="ctr" defTabSz="678180" fontAlgn="t"/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习题一</a:t>
            </a: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/>
        </p:nvSpPr>
        <p:spPr bwMode="auto">
          <a:xfrm>
            <a:off x="50800" y="6591300"/>
            <a:ext cx="1981200" cy="2667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  <a:t>13:07:42</a:t>
            </a:r>
            <a:endParaRPr kumimoji="0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82550" tIns="41275" rIns="82550" bIns="41275" anchor="t"/>
          <a:p>
            <a:pPr lvl="0" algn="just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　　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2708" name="Object 5"/>
          <p:cNvGraphicFramePr/>
          <p:nvPr>
            <p:ph idx="1"/>
          </p:nvPr>
        </p:nvGraphicFramePr>
        <p:xfrm>
          <a:off x="463550" y="1046163"/>
          <a:ext cx="8164513" cy="546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6457315" imgH="4323715" progId="Visio.Drawing.11">
                  <p:embed/>
                </p:oleObj>
              </mc:Choice>
              <mc:Fallback>
                <p:oleObj name="" r:id="rId1" imgW="6457315" imgH="4323715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3550" y="1046163"/>
                        <a:ext cx="8164513" cy="54625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1"/>
          <p:cNvSpPr txBox="1">
            <a:spLocks noGrp="1"/>
          </p:cNvSpPr>
          <p:nvPr/>
        </p:nvSpPr>
        <p:spPr bwMode="auto">
          <a:xfrm>
            <a:off x="50800" y="6591300"/>
            <a:ext cx="1981200" cy="2667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  <a:t>13:07:42</a:t>
            </a:r>
            <a:endParaRPr kumimoji="0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5123" name="Rectangle 3"/>
          <p:cNvSpPr/>
          <p:nvPr/>
        </p:nvSpPr>
        <p:spPr>
          <a:xfrm>
            <a:off x="190500" y="1054100"/>
            <a:ext cx="8763000" cy="538480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/>
          <a:p>
            <a:pPr marL="254000" lvl="0" indent="-254000" defTabSz="678180" eaLnBrk="0" hangingPunct="0">
              <a:lnSpc>
                <a:spcPct val="95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600" b="1" dirty="0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从问题陈述可知，本系统数据源点是</a:t>
            </a:r>
            <a:r>
              <a:rPr lang="zh-CN" altLang="en-US" sz="26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“病人”和“护士”</a:t>
            </a:r>
            <a:r>
              <a:rPr lang="zh-CN" altLang="en-US" sz="2600" b="1" dirty="0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，他们分别提供</a:t>
            </a:r>
            <a:r>
              <a:rPr lang="zh-CN" altLang="en-US" sz="26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生理信号</a:t>
            </a:r>
            <a:r>
              <a:rPr lang="zh-CN" altLang="en-US" sz="2600" b="1" dirty="0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和要求</a:t>
            </a:r>
            <a:r>
              <a:rPr lang="zh-CN" altLang="en-US" sz="26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病情报告</a:t>
            </a:r>
            <a:r>
              <a:rPr lang="zh-CN" altLang="en-US" sz="2600" b="1" dirty="0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的信息。进一步分析问题陈述，从系统应该“定时记录病人情况以形成患者</a:t>
            </a:r>
            <a:r>
              <a:rPr lang="zh-CN" altLang="en-US" sz="26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日志</a:t>
            </a:r>
            <a:r>
              <a:rPr lang="zh-CN" altLang="en-US" sz="2600" b="1" dirty="0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”这项要求可以想到，还应该有一个提供日期和时间信息的“</a:t>
            </a:r>
            <a:r>
              <a:rPr lang="zh-CN" altLang="en-US" sz="26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时钟</a:t>
            </a:r>
            <a:r>
              <a:rPr lang="zh-CN" altLang="en-US" sz="2600" b="1" dirty="0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”作为数据源点。</a:t>
            </a:r>
            <a:endParaRPr lang="zh-CN" altLang="en-US" sz="2600" b="1" dirty="0">
              <a:solidFill>
                <a:srgbClr val="99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254000" lvl="0" indent="-254000" defTabSz="678180" eaLnBrk="0" hangingPunct="0">
              <a:lnSpc>
                <a:spcPct val="95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600" b="1" dirty="0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从问题陈述容易看出，本系统的数据终点是接收警告信息和病情报告的护士。</a:t>
            </a:r>
            <a:endParaRPr lang="zh-CN" altLang="en-US" sz="2600" b="1" dirty="0">
              <a:solidFill>
                <a:srgbClr val="99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254000" lvl="0" indent="-254000" defTabSz="678180" eaLnBrk="0" hangingPunct="0">
              <a:lnSpc>
                <a:spcPct val="95000"/>
              </a:lnSpc>
              <a:buSzPct val="75000"/>
              <a:buFont typeface="Wingdings" panose="05000000000000000000" pitchFamily="2" charset="2"/>
              <a:buChar char="l"/>
            </a:pPr>
            <a:endParaRPr lang="zh-CN" altLang="en-US" sz="2600" b="1" dirty="0">
              <a:solidFill>
                <a:srgbClr val="99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254000" lvl="0" indent="-254000" defTabSz="678180" eaLnBrk="0" hangingPunct="0">
              <a:lnSpc>
                <a:spcPct val="95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600" b="1" dirty="0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为了分析病人生理信号是否超出了医生规定的安全范围，应该存储“</a:t>
            </a:r>
            <a:r>
              <a:rPr lang="zh-CN" altLang="en-US" sz="26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患者安全范围</a:t>
            </a:r>
            <a:r>
              <a:rPr lang="zh-CN" altLang="en-US" sz="2600" b="1" dirty="0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”信息。此外，定时记录病人生理信号所形成的“</a:t>
            </a:r>
            <a:r>
              <a:rPr lang="zh-CN" altLang="en-US" sz="26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患者日志</a:t>
            </a:r>
            <a:r>
              <a:rPr lang="zh-CN" altLang="en-US" sz="2600" b="1" dirty="0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”，显然也是一个数据存储。</a:t>
            </a:r>
            <a:endParaRPr lang="zh-CN" altLang="en-US" sz="2600" b="1" dirty="0">
              <a:solidFill>
                <a:srgbClr val="99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82550" tIns="41275" rIns="82550" bIns="41275" anchor="ctr">
            <a:spAutoFit/>
          </a:bodyPr>
          <a:p>
            <a:pPr lvl="0"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endParaRPr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1"/>
          <p:cNvSpPr txBox="1">
            <a:spLocks noGrp="1"/>
          </p:cNvSpPr>
          <p:nvPr/>
        </p:nvSpPr>
        <p:spPr bwMode="auto">
          <a:xfrm>
            <a:off x="50800" y="6591300"/>
            <a:ext cx="1981200" cy="2667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  <a:t>13:07:42</a:t>
            </a:r>
            <a:endParaRPr kumimoji="0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4100" name="Rectangle 4"/>
          <p:cNvSpPr/>
          <p:nvPr/>
        </p:nvSpPr>
        <p:spPr>
          <a:xfrm>
            <a:off x="685800" y="152400"/>
            <a:ext cx="7772400" cy="576263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/>
          <a:p>
            <a:pPr lvl="0" algn="ctr" defTabSz="678180" fontAlgn="t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作业及解答（第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章）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101" name="Object 5"/>
          <p:cNvGraphicFramePr/>
          <p:nvPr/>
        </p:nvGraphicFramePr>
        <p:xfrm>
          <a:off x="163513" y="974725"/>
          <a:ext cx="8697912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7541260" imgH="4741545" progId="Visio.Drawing.11">
                  <p:embed/>
                </p:oleObj>
              </mc:Choice>
              <mc:Fallback>
                <p:oleObj name="" r:id="rId1" imgW="7541260" imgH="4741545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513" y="974725"/>
                        <a:ext cx="8697912" cy="546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48129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p>
            <a:r>
              <a:rPr lang="zh-CN" altLang="en-US" dirty="0"/>
              <a:t>逻辑处理</a:t>
            </a:r>
            <a:endParaRPr lang="zh-CN" altLang="en-US" dirty="0"/>
          </a:p>
        </p:txBody>
      </p:sp>
      <p:sp>
        <p:nvSpPr>
          <p:cNvPr id="48131" name="文本占位符 481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b="1" dirty="0">
                <a:solidFill>
                  <a:srgbClr val="990000"/>
                </a:solidFill>
              </a:rPr>
              <a:t>系统对病人生理信号的处理功能主要是</a:t>
            </a:r>
            <a:r>
              <a:rPr lang="zh-CN" altLang="en-US" b="1" dirty="0">
                <a:solidFill>
                  <a:srgbClr val="003300"/>
                </a:solidFill>
              </a:rPr>
              <a:t>“接收信号”、“分析信号”和“产生警告信息”。</a:t>
            </a:r>
            <a:endParaRPr lang="zh-CN" altLang="en-US" b="1" dirty="0">
              <a:solidFill>
                <a:srgbClr val="003300"/>
              </a:solidFill>
            </a:endParaRPr>
          </a:p>
          <a:p>
            <a:r>
              <a:rPr lang="zh-CN" altLang="en-US" b="1" dirty="0">
                <a:solidFill>
                  <a:srgbClr val="990000"/>
                </a:solidFill>
              </a:rPr>
              <a:t>此外，系统还应该具有“</a:t>
            </a:r>
            <a:r>
              <a:rPr lang="zh-CN" altLang="en-US" b="1" dirty="0">
                <a:solidFill>
                  <a:srgbClr val="003300"/>
                </a:solidFill>
              </a:rPr>
              <a:t>定时取样生理信号</a:t>
            </a:r>
            <a:r>
              <a:rPr lang="zh-CN" altLang="en-US" b="1" dirty="0">
                <a:solidFill>
                  <a:srgbClr val="990000"/>
                </a:solidFill>
              </a:rPr>
              <a:t>”、“</a:t>
            </a:r>
            <a:r>
              <a:rPr lang="zh-CN" altLang="en-US" b="1" dirty="0">
                <a:solidFill>
                  <a:srgbClr val="003300"/>
                </a:solidFill>
              </a:rPr>
              <a:t>更新日志</a:t>
            </a:r>
            <a:r>
              <a:rPr lang="zh-CN" altLang="en-US" b="1" dirty="0">
                <a:solidFill>
                  <a:srgbClr val="990000"/>
                </a:solidFill>
              </a:rPr>
              <a:t>”和“</a:t>
            </a:r>
            <a:r>
              <a:rPr lang="zh-CN" altLang="en-US" b="1" dirty="0">
                <a:solidFill>
                  <a:srgbClr val="003300"/>
                </a:solidFill>
              </a:rPr>
              <a:t>产生病情报告</a:t>
            </a:r>
            <a:r>
              <a:rPr lang="zh-CN" altLang="en-US" b="1" dirty="0">
                <a:solidFill>
                  <a:srgbClr val="990000"/>
                </a:solidFill>
              </a:rPr>
              <a:t>”的功能。</a:t>
            </a:r>
            <a:endParaRPr lang="zh-CN" alt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52" name="组合 6151"/>
          <p:cNvGrpSpPr/>
          <p:nvPr/>
        </p:nvGrpSpPr>
        <p:grpSpPr>
          <a:xfrm>
            <a:off x="0" y="0"/>
            <a:ext cx="9144000" cy="6689725"/>
            <a:chOff x="0" y="0"/>
            <a:chExt cx="5760" cy="4214"/>
          </a:xfrm>
        </p:grpSpPr>
        <p:sp>
          <p:nvSpPr>
            <p:cNvPr id="6147" name="Rectangle 3"/>
            <p:cNvSpPr/>
            <p:nvPr/>
          </p:nvSpPr>
          <p:spPr>
            <a:xfrm>
              <a:off x="0" y="0"/>
              <a:ext cx="5760" cy="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82550" tIns="41275" rIns="82550" bIns="41275" anchor="ctr">
              <a:spAutoFit/>
            </a:bodyPr>
            <a:p>
              <a:pPr lvl="0" algn="ctr" eaLnBrk="0" hangingPunct="0">
                <a:spcBef>
                  <a:spcPct val="50000"/>
                </a:spcBef>
                <a:buSzPct val="75000"/>
                <a:buFont typeface="Wingdings" panose="05000000000000000000" pitchFamily="2" charset="2"/>
                <a:buNone/>
              </a:pPr>
              <a:endParaRPr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148" name="Object 5"/>
            <p:cNvGraphicFramePr/>
            <p:nvPr/>
          </p:nvGraphicFramePr>
          <p:xfrm>
            <a:off x="163" y="17"/>
            <a:ext cx="4915" cy="4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7676515" imgH="6558915" progId="Visio.Drawing.11">
                    <p:embed/>
                  </p:oleObj>
                </mc:Choice>
                <mc:Fallback>
                  <p:oleObj name="" r:id="rId1" imgW="7676515" imgH="6558915" progId="Visio.Drawing.11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3" y="17"/>
                          <a:ext cx="4915" cy="4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9" name="矩形 6148"/>
            <p:cNvSpPr/>
            <p:nvPr/>
          </p:nvSpPr>
          <p:spPr>
            <a:xfrm>
              <a:off x="5057" y="3566"/>
              <a:ext cx="635" cy="45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>
                <a:buClrTx/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E1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>
                <a:buClrTx/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护士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" name="直接连接符 6149"/>
            <p:cNvSpPr/>
            <p:nvPr/>
          </p:nvSpPr>
          <p:spPr>
            <a:xfrm>
              <a:off x="4377" y="3748"/>
              <a:ext cx="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1" name="文本框 6150"/>
            <p:cNvSpPr txBox="1"/>
            <p:nvPr/>
          </p:nvSpPr>
          <p:spPr>
            <a:xfrm>
              <a:off x="4377" y="3538"/>
              <a:ext cx="62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buClrTx/>
              </a:pPr>
              <a:r>
                <a: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rPr>
                <a:t>病情报告</a:t>
              </a:r>
              <a:endParaRPr lang="zh-CN" altLang="en-US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1"/>
          <p:cNvSpPr txBox="1">
            <a:spLocks noGrp="1"/>
          </p:cNvSpPr>
          <p:nvPr/>
        </p:nvSpPr>
        <p:spPr bwMode="auto">
          <a:xfrm>
            <a:off x="50800" y="6591300"/>
            <a:ext cx="1981200" cy="2667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  <a:t>13:07:42</a:t>
            </a:r>
            <a:endParaRPr kumimoji="0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717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82550" tIns="41275" rIns="82550" bIns="41275" anchor="ctr">
            <a:spAutoFit/>
          </a:bodyPr>
          <a:p>
            <a:pPr lvl="0"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endParaRPr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172" name="Object 4"/>
          <p:cNvGraphicFramePr/>
          <p:nvPr/>
        </p:nvGraphicFramePr>
        <p:xfrm>
          <a:off x="409575" y="47625"/>
          <a:ext cx="7385050" cy="681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676515" imgH="7089140" progId="Visio.Drawing.11">
                  <p:embed/>
                </p:oleObj>
              </mc:Choice>
              <mc:Fallback>
                <p:oleObj name="" r:id="rId1" imgW="7676515" imgH="708914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9575" y="47625"/>
                        <a:ext cx="7385050" cy="681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矩形 7173"/>
          <p:cNvSpPr/>
          <p:nvPr/>
        </p:nvSpPr>
        <p:spPr>
          <a:xfrm>
            <a:off x="5219700" y="6137275"/>
            <a:ext cx="1008063" cy="720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buClrTx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>
              <a:buClrTx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护士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5" name="直接连接符 7174"/>
          <p:cNvSpPr/>
          <p:nvPr/>
        </p:nvSpPr>
        <p:spPr>
          <a:xfrm>
            <a:off x="4140200" y="6426200"/>
            <a:ext cx="1079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6" name="文本框 7175"/>
          <p:cNvSpPr txBox="1"/>
          <p:nvPr/>
        </p:nvSpPr>
        <p:spPr>
          <a:xfrm>
            <a:off x="4140200" y="6092825"/>
            <a:ext cx="9969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Tx/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病情报告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53249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p>
            <a:r>
              <a:rPr lang="zh-CN" altLang="en-US" dirty="0"/>
              <a:t>习题二</a:t>
            </a:r>
            <a:endParaRPr lang="zh-CN" altLang="en-US" dirty="0"/>
          </a:p>
        </p:txBody>
      </p:sp>
      <p:sp>
        <p:nvSpPr>
          <p:cNvPr id="53251" name="文本占位符 53250"/>
          <p:cNvSpPr>
            <a:spLocks noGrp="1"/>
          </p:cNvSpPr>
          <p:nvPr>
            <p:ph type="body" idx="1"/>
          </p:nvPr>
        </p:nvSpPr>
        <p:spPr>
          <a:solidFill>
            <a:schemeClr val="bg1"/>
          </a:solidFill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 b="1" dirty="0"/>
              <a:t>银行计算机储蓄系统的工作过程大致如下：</a:t>
            </a:r>
            <a:r>
              <a:rPr lang="zh-CN" altLang="en-US" b="1" dirty="0">
                <a:solidFill>
                  <a:srgbClr val="00CC00"/>
                </a:solidFill>
              </a:rPr>
              <a:t>储户</a:t>
            </a:r>
            <a:r>
              <a:rPr lang="zh-CN" altLang="en-US" b="1" dirty="0"/>
              <a:t>填写的</a:t>
            </a:r>
            <a:r>
              <a:rPr lang="zh-CN" altLang="en-US" b="1" dirty="0">
                <a:solidFill>
                  <a:srgbClr val="FF0000"/>
                </a:solidFill>
              </a:rPr>
              <a:t>存款单</a:t>
            </a:r>
            <a:r>
              <a:rPr lang="zh-CN" altLang="en-US" b="1" dirty="0"/>
              <a:t>或</a:t>
            </a:r>
            <a:r>
              <a:rPr lang="zh-CN" altLang="en-US" b="1" dirty="0">
                <a:solidFill>
                  <a:srgbClr val="FF0000"/>
                </a:solidFill>
              </a:rPr>
              <a:t>取款单</a:t>
            </a:r>
            <a:r>
              <a:rPr lang="zh-CN" altLang="en-US" b="1" dirty="0"/>
              <a:t>由</a:t>
            </a:r>
            <a:r>
              <a:rPr lang="zh-CN" altLang="en-US" b="1" dirty="0">
                <a:solidFill>
                  <a:srgbClr val="00CC00"/>
                </a:solidFill>
              </a:rPr>
              <a:t>业务员</a:t>
            </a:r>
            <a:r>
              <a:rPr lang="zh-CN" altLang="en-US" b="1" dirty="0"/>
              <a:t>键入系统，如果是存款则系统</a:t>
            </a:r>
            <a:r>
              <a:rPr lang="zh-CN" altLang="en-US" b="1" dirty="0">
                <a:solidFill>
                  <a:srgbClr val="0033CC"/>
                </a:solidFill>
              </a:rPr>
              <a:t>记录</a:t>
            </a:r>
            <a:r>
              <a:rPr lang="zh-CN" altLang="en-US" b="1" dirty="0"/>
              <a:t>存款人姓名、住址</a:t>
            </a:r>
            <a:r>
              <a:rPr lang="en-US" altLang="zh-CN" b="1" dirty="0"/>
              <a:t>(</a:t>
            </a:r>
            <a:r>
              <a:rPr lang="zh-CN" altLang="en-US" b="1" dirty="0"/>
              <a:t>或电话号码</a:t>
            </a:r>
            <a:r>
              <a:rPr lang="en-US" altLang="zh-CN" b="1" dirty="0"/>
              <a:t>)</a:t>
            </a:r>
            <a:r>
              <a:rPr lang="zh-CN" altLang="en-US" b="1" dirty="0"/>
              <a:t>、身份证号码、存款类型、存款日期、到期日期、利率及密码</a:t>
            </a:r>
            <a:r>
              <a:rPr lang="en-US" altLang="zh-CN" b="1" dirty="0"/>
              <a:t>(</a:t>
            </a:r>
            <a:r>
              <a:rPr lang="zh-CN" altLang="en-US" b="1" dirty="0"/>
              <a:t>可选</a:t>
            </a:r>
            <a:r>
              <a:rPr lang="en-US" altLang="zh-CN" b="1" dirty="0"/>
              <a:t>)</a:t>
            </a:r>
            <a:r>
              <a:rPr lang="zh-CN" altLang="en-US" b="1" dirty="0"/>
              <a:t>等信息，并</a:t>
            </a:r>
            <a:r>
              <a:rPr lang="zh-CN" altLang="en-US" b="1" dirty="0">
                <a:solidFill>
                  <a:srgbClr val="0033CC"/>
                </a:solidFill>
              </a:rPr>
              <a:t>印出</a:t>
            </a:r>
            <a:r>
              <a:rPr lang="zh-CN" altLang="en-US" b="1" dirty="0">
                <a:solidFill>
                  <a:srgbClr val="FF0000"/>
                </a:solidFill>
              </a:rPr>
              <a:t>存单</a:t>
            </a:r>
            <a:r>
              <a:rPr lang="zh-CN" altLang="en-US" b="1" dirty="0"/>
              <a:t>给储户；如果是取款而且存款时留有</a:t>
            </a:r>
            <a:r>
              <a:rPr lang="zh-CN" altLang="en-US" b="1" dirty="0">
                <a:solidFill>
                  <a:srgbClr val="FF0000"/>
                </a:solidFill>
              </a:rPr>
              <a:t>密码</a:t>
            </a:r>
            <a:r>
              <a:rPr lang="zh-CN" altLang="en-US" b="1" dirty="0"/>
              <a:t>，则系统首先</a:t>
            </a:r>
            <a:r>
              <a:rPr lang="zh-CN" altLang="en-US" b="1" dirty="0">
                <a:solidFill>
                  <a:srgbClr val="0033CC"/>
                </a:solidFill>
              </a:rPr>
              <a:t>核对</a:t>
            </a:r>
            <a:r>
              <a:rPr lang="zh-CN" altLang="en-US" b="1" dirty="0"/>
              <a:t>储户密码，若密码正确或存款时未留密码，则系统</a:t>
            </a:r>
            <a:r>
              <a:rPr lang="zh-CN" altLang="en-US" b="1" dirty="0">
                <a:solidFill>
                  <a:srgbClr val="0033CC"/>
                </a:solidFill>
              </a:rPr>
              <a:t>计算利息</a:t>
            </a:r>
            <a:r>
              <a:rPr lang="zh-CN" altLang="en-US" b="1" dirty="0"/>
              <a:t>并</a:t>
            </a:r>
            <a:r>
              <a:rPr lang="zh-CN" altLang="en-US" b="1" dirty="0">
                <a:solidFill>
                  <a:srgbClr val="0033CC"/>
                </a:solidFill>
              </a:rPr>
              <a:t>印出</a:t>
            </a:r>
            <a:r>
              <a:rPr lang="zh-CN" altLang="en-US" b="1" dirty="0">
                <a:solidFill>
                  <a:srgbClr val="FF0000"/>
                </a:solidFill>
              </a:rPr>
              <a:t>利息清单</a:t>
            </a:r>
            <a:r>
              <a:rPr lang="zh-CN" altLang="en-US" b="1" dirty="0"/>
              <a:t>给储户。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000099"/>
                </a:solidFill>
              </a:rPr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请用分层数据流图描绘本系统的功能。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1"/>
          <p:cNvSpPr txBox="1">
            <a:spLocks noGrp="1"/>
          </p:cNvSpPr>
          <p:nvPr/>
        </p:nvSpPr>
        <p:spPr bwMode="auto">
          <a:xfrm>
            <a:off x="50800" y="6591300"/>
            <a:ext cx="1981200" cy="2667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  <a:t>13:07:42</a:t>
            </a:r>
            <a:endParaRPr kumimoji="0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50179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lIns="82550" tIns="41275" rIns="82550" bIns="41275" anchor="ctr">
            <a:spAutoFit/>
          </a:bodyPr>
          <a:p>
            <a:pPr lvl="0"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endParaRPr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0181" name="Object 5"/>
          <p:cNvGraphicFramePr/>
          <p:nvPr/>
        </p:nvGraphicFramePr>
        <p:xfrm>
          <a:off x="114300" y="1739900"/>
          <a:ext cx="8775700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6637655" imgH="2461260" progId="Visio.Drawing.11">
                  <p:embed/>
                </p:oleObj>
              </mc:Choice>
              <mc:Fallback>
                <p:oleObj name="" r:id="rId1" imgW="6637655" imgH="246126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" y="1739900"/>
                        <a:ext cx="8775700" cy="324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1379</Words>
  <Application>WPS 演示</Application>
  <PresentationFormat>在屏幕上显示</PresentationFormat>
  <Paragraphs>90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20</vt:i4>
      </vt:variant>
    </vt:vector>
  </HeadingPairs>
  <TitlesOfParts>
    <vt:vector size="44" baseType="lpstr">
      <vt:lpstr>Arial</vt:lpstr>
      <vt:lpstr>宋体</vt:lpstr>
      <vt:lpstr>Wingdings</vt:lpstr>
      <vt:lpstr>Garamond</vt:lpstr>
      <vt:lpstr>Times New Roman</vt:lpstr>
      <vt:lpstr>楷体_GB2312</vt:lpstr>
      <vt:lpstr>黑体</vt:lpstr>
      <vt:lpstr>新宋体</vt:lpstr>
      <vt:lpstr>微软雅黑</vt:lpstr>
      <vt:lpstr>Calibri</vt:lpstr>
      <vt:lpstr>Edge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donger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上机实验二答案</dc:title>
  <dc:creator>liuhui</dc:creator>
  <cp:lastModifiedBy>neway</cp:lastModifiedBy>
  <cp:revision>15</cp:revision>
  <dcterms:created xsi:type="dcterms:W3CDTF">2010-04-13T11:37:34Z</dcterms:created>
  <dcterms:modified xsi:type="dcterms:W3CDTF">2017-03-01T09:43:18Z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