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715" r:id="rId3"/>
    <p:sldId id="716" r:id="rId4"/>
    <p:sldId id="724" r:id="rId5"/>
    <p:sldId id="722" r:id="rId6"/>
    <p:sldId id="717" r:id="rId7"/>
    <p:sldId id="718" r:id="rId8"/>
    <p:sldId id="719" r:id="rId9"/>
    <p:sldId id="720" r:id="rId10"/>
    <p:sldId id="721" r:id="rId11"/>
    <p:sldId id="723" r:id="rId12"/>
    <p:sldId id="726" r:id="rId13"/>
    <p:sldId id="727" r:id="rId14"/>
    <p:sldId id="728" r:id="rId15"/>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E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029"/>
    <p:restoredTop sz="86403"/>
  </p:normalViewPr>
  <p:slideViewPr>
    <p:cSldViewPr showGuides="1">
      <p:cViewPr>
        <p:scale>
          <a:sx n="66" d="100"/>
          <a:sy n="66" d="100"/>
        </p:scale>
        <p:origin x="-1290" y="-78"/>
      </p:cViewPr>
      <p:guideLst>
        <p:guide orient="horz" pos="2160"/>
        <p:guide pos="2970"/>
      </p:guideLst>
    </p:cSldViewPr>
  </p:slideViewPr>
  <p:outlineViewPr>
    <p:cViewPr>
      <p:scale>
        <a:sx n="33" d="100"/>
        <a:sy n="33" d="100"/>
      </p:scale>
      <p:origin x="0" y="0"/>
    </p:cViewPr>
  </p:outlin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3"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Line 8"/>
          <p:cNvSpPr>
            <a:spLocks noChangeShapeType="1"/>
          </p:cNvSpPr>
          <p:nvPr/>
        </p:nvSpPr>
        <p:spPr bwMode="auto">
          <a:xfrm>
            <a:off x="1981200" y="3962400"/>
            <a:ext cx="6511925" cy="0"/>
          </a:xfrm>
          <a:prstGeom prst="line">
            <a:avLst/>
          </a:prstGeom>
          <a:noFill/>
          <a:ln w="19050">
            <a:solidFill>
              <a:schemeClr val="accent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8962" name="Rectangle 2"/>
          <p:cNvSpPr>
            <a:spLocks noGrp="1" noChangeArrowheads="1"/>
          </p:cNvSpPr>
          <p:nvPr>
            <p:ph type="ctrTitle"/>
          </p:nvPr>
        </p:nvSpPr>
        <p:spPr>
          <a:xfrm>
            <a:off x="914400" y="1524000"/>
            <a:ext cx="7623175" cy="1752600"/>
          </a:xfrm>
        </p:spPr>
        <p:txBody>
          <a:bodyPr/>
          <a:lstStyle>
            <a:lvl1pPr>
              <a:defRPr sz="5000"/>
            </a:lvl1pPr>
          </a:lstStyle>
          <a:p>
            <a:pPr fontAlgn="base"/>
            <a:r>
              <a:rPr lang="en-US" altLang="zh-CN" strike="noStrike" noProof="1"/>
              <a:t>单击此处编辑母版标题样式</a:t>
            </a:r>
            <a:endParaRPr lang="en-US" altLang="zh-CN" strike="noStrike" noProof="1"/>
          </a:p>
        </p:txBody>
      </p:sp>
      <p:sp>
        <p:nvSpPr>
          <p:cNvPr id="168963"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pPr fontAlgn="base"/>
            <a:r>
              <a:rPr lang="en-US" altLang="zh-CN" strike="noStrike" noProof="1"/>
              <a:t>单击此处编辑母版副标题样式</a:t>
            </a:r>
            <a:endParaRPr lang="en-US" altLang="zh-CN" strike="noStrike" noProof="1"/>
          </a:p>
        </p:txBody>
      </p:sp>
      <p:sp>
        <p:nvSpPr>
          <p:cNvPr id="15"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fld id="{B553F12A-36F4-4CD8-8D3E-A1706C9E02F0}" type="datetimeFigureOut">
              <a:rPr kumimoji="0" lang="zh-CN" altLang="en-US" b="0" i="0" kern="1200" cap="none" spc="0" normalizeH="0" baseline="0" noProof="0">
                <a:solidFill>
                  <a:schemeClr val="tx1"/>
                </a:solidFill>
                <a:latin typeface="+mj-lt"/>
                <a:ea typeface="宋体" panose="02010600030101010101" pitchFamily="2" charset="-122"/>
                <a:cs typeface="+mn-cs"/>
              </a:rPr>
            </a:fld>
            <a:endParaRPr kumimoji="0" lang="en-US" altLang="zh-CN" b="0" i="0" kern="1200" cap="none" spc="0" normalizeH="0" baseline="0" noProof="0">
              <a:solidFill>
                <a:schemeClr val="tx1"/>
              </a:solidFill>
              <a:latin typeface="+mj-lt"/>
              <a:ea typeface="宋体" panose="02010600030101010101" pitchFamily="2" charset="-122"/>
              <a:cs typeface="+mn-cs"/>
            </a:endParaRPr>
          </a:p>
        </p:txBody>
      </p:sp>
      <p:sp>
        <p:nvSpPr>
          <p:cNvPr id="16" name="Rectangle 5"/>
          <p:cNvSpPr>
            <a:spLocks noGrp="1" noChangeArrowheads="1"/>
          </p:cNvSpPr>
          <p:nvPr>
            <p:ph type="ftr" sz="quarter" idx="3"/>
          </p:nvPr>
        </p:nvSpPr>
        <p:spPr bwMode="auto">
          <a:xfrm>
            <a:off x="3124200" y="6243638"/>
            <a:ext cx="2895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endParaRPr kumimoji="0" lang="en-US" altLang="zh-CN" b="0" i="0" kern="1200" cap="none" spc="0" normalizeH="0" baseline="0" noProof="0">
              <a:solidFill>
                <a:schemeClr val="tx1"/>
              </a:solidFill>
              <a:latin typeface="+mj-lt"/>
              <a:ea typeface="宋体" panose="02010600030101010101" pitchFamily="2" charset="-122"/>
              <a:cs typeface="+mn-cs"/>
            </a:endParaRPr>
          </a:p>
        </p:txBody>
      </p:sp>
      <p:sp>
        <p:nvSpPr>
          <p:cNvPr id="17"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fld id="{9A0DB2DC-4C9A-4742-B13C-FB6460FD3503}" type="slidenum">
              <a:rPr lang="en-US" altLang="zh-CN" sz="1200" noProof="1" dirty="0">
                <a:latin typeface="Garamond" panose="02020404030301010803" pitchFamily="18" charset="0"/>
                <a:ea typeface="宋体" panose="02010600030101010101" pitchFamily="2" charset="-122"/>
                <a:cs typeface="+mn-ea"/>
              </a:rPr>
            </a:fld>
            <a:endParaRPr lang="en-US" altLang="zh-CN" sz="1200" noProof="1" dirty="0">
              <a:latin typeface="Garamond" panose="02020404030301010803"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dirty="0">
              <a:latin typeface="Garamond" panose="02020404030301010803"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7813"/>
            <a:ext cx="6019800"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dirty="0">
              <a:latin typeface="Garamond" panose="02020404030301010803"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dirty="0">
              <a:latin typeface="Garamond" panose="02020404030301010803"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762000"/>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533400" y="1371600"/>
            <a:ext cx="7772400" cy="4724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dirty="0">
              <a:latin typeface="Garamond" panose="02020404030301010803"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dirty="0">
              <a:latin typeface="Garamond" panose="02020404030301010803"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dirty="0">
              <a:latin typeface="Garamond" panose="02020404030301010803"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dirty="0">
              <a:latin typeface="Garamond" panose="02020404030301010803"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dirty="0">
              <a:latin typeface="Garamond" panose="02020404030301010803"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dirty="0">
              <a:latin typeface="Garamond" panose="02020404030301010803"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dirty="0">
              <a:latin typeface="Garamond" panose="02020404030301010803"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dirty="0">
              <a:latin typeface="Garamond" panose="02020404030301010803"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dirty="0">
              <a:latin typeface="Garamond" panose="02020404030301010803"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7813"/>
            <a:ext cx="8229600" cy="1139825"/>
          </a:xfrm>
          <a:prstGeom prst="rect">
            <a:avLst/>
          </a:prstGeom>
          <a:noFill/>
          <a:ln w="9525">
            <a:noFill/>
          </a:ln>
        </p:spPr>
        <p:txBody>
          <a:bodyPr anchor="t"/>
          <a:p>
            <a:pPr lvl="0"/>
            <a:r>
              <a:rPr lang="en-US" altLang="zh-CN" dirty="0"/>
              <a:t>单击此处编辑母版标题样式</a:t>
            </a:r>
            <a:endParaRPr lang="en-US" altLang="zh-CN" dirty="0"/>
          </a:p>
        </p:txBody>
      </p:sp>
      <p:sp>
        <p:nvSpPr>
          <p:cNvPr id="1027" name="Rectangle 3"/>
          <p:cNvSpPr>
            <a:spLocks noGrp="1"/>
          </p:cNvSpPr>
          <p:nvPr>
            <p:ph type="body"/>
          </p:nvPr>
        </p:nvSpPr>
        <p:spPr>
          <a:xfrm>
            <a:off x="457200" y="1600200"/>
            <a:ext cx="8229600" cy="4530725"/>
          </a:xfrm>
          <a:prstGeom prst="rect">
            <a:avLst/>
          </a:prstGeom>
          <a:noFill/>
          <a:ln w="9525">
            <a:noFill/>
          </a:ln>
        </p:spPr>
        <p:txBody>
          <a:bodyPr anchor="t"/>
          <a:p>
            <a:pPr lvl="0" indent="-342900"/>
            <a:r>
              <a:rPr lang="en-US" altLang="zh-CN" dirty="0"/>
              <a:t>单击此处编辑母版文本样式</a:t>
            </a:r>
            <a:endParaRPr lang="en-US" altLang="zh-CN" dirty="0"/>
          </a:p>
          <a:p>
            <a:pPr lvl="1" indent="-325120"/>
            <a:r>
              <a:rPr lang="en-US" altLang="zh-CN" dirty="0"/>
              <a:t>第二级</a:t>
            </a:r>
            <a:endParaRPr lang="en-US" altLang="zh-CN" dirty="0"/>
          </a:p>
          <a:p>
            <a:pPr lvl="2" indent="-350520"/>
            <a:r>
              <a:rPr lang="en-US" altLang="zh-CN" dirty="0"/>
              <a:t>第三级</a:t>
            </a:r>
            <a:endParaRPr lang="en-US" altLang="zh-CN" dirty="0"/>
          </a:p>
          <a:p>
            <a:pPr lvl="3" indent="-315595"/>
            <a:r>
              <a:rPr lang="en-US" altLang="zh-CN" dirty="0"/>
              <a:t>第四级</a:t>
            </a:r>
            <a:endParaRPr lang="en-US" altLang="zh-CN" dirty="0"/>
          </a:p>
          <a:p>
            <a:pPr lvl="4" indent="-339725"/>
            <a:r>
              <a:rPr lang="en-US" altLang="zh-CN" dirty="0"/>
              <a:t>第五级</a:t>
            </a:r>
            <a:endParaRPr lang="en-US" altLang="zh-CN" dirty="0"/>
          </a:p>
        </p:txBody>
      </p:sp>
      <p:sp>
        <p:nvSpPr>
          <p:cNvPr id="167940"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mj-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6794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latin typeface="+mj-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67942"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dirty="0">
              <a:latin typeface="Garamond" panose="02020404030301010803" pitchFamily="18" charset="0"/>
            </a:endParaRPr>
          </a:p>
        </p:txBody>
      </p:sp>
      <p:sp>
        <p:nvSpPr>
          <p:cNvPr id="167943"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7944" name="Line 8"/>
          <p:cNvSpPr>
            <a:spLocks noChangeShapeType="1"/>
          </p:cNvSpPr>
          <p:nvPr/>
        </p:nvSpPr>
        <p:spPr bwMode="auto">
          <a:xfrm>
            <a:off x="457200" y="6172200"/>
            <a:ext cx="8229600" cy="0"/>
          </a:xfrm>
          <a:prstGeom prst="line">
            <a:avLst/>
          </a:prstGeom>
          <a:noFill/>
          <a:ln w="19050">
            <a:solidFill>
              <a:schemeClr val="accent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3" name="Rectangle 9"/>
          <p:cNvSpPr/>
          <p:nvPr/>
        </p:nvSpPr>
        <p:spPr>
          <a:xfrm>
            <a:off x="6553200" y="6243638"/>
            <a:ext cx="2133600" cy="457200"/>
          </a:xfrm>
          <a:prstGeom prst="rect">
            <a:avLst/>
          </a:prstGeom>
          <a:noFill/>
          <a:ln w="9525">
            <a:noFill/>
          </a:ln>
        </p:spPr>
        <p:txBody>
          <a:bodyPr anchor="b"/>
          <a:p>
            <a:pPr lvl="0" indent="0" algn="r"/>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pic>
        <p:nvPicPr>
          <p:cNvPr id="1034" name="Picture 10"/>
          <p:cNvPicPr>
            <a:picLocks noChangeAspect="1"/>
          </p:cNvPicPr>
          <p:nvPr userDrawn="1"/>
        </p:nvPicPr>
        <p:blipFill>
          <a:blip r:embed="rId14"/>
          <a:stretch>
            <a:fillRect/>
          </a:stretch>
        </p:blipFill>
        <p:spPr>
          <a:xfrm>
            <a:off x="4572000" y="6237288"/>
            <a:ext cx="1800225" cy="379412"/>
          </a:xfrm>
          <a:prstGeom prst="rect">
            <a:avLst/>
          </a:prstGeom>
          <a:noFill/>
          <a:ln w="9525">
            <a:noFill/>
          </a:ln>
        </p:spPr>
      </p:pic>
      <p:sp>
        <p:nvSpPr>
          <p:cNvPr id="167947" name="Rectangle 11"/>
          <p:cNvSpPr>
            <a:spLocks noChangeArrowheads="1"/>
          </p:cNvSpPr>
          <p:nvPr/>
        </p:nvSpPr>
        <p:spPr bwMode="auto">
          <a:xfrm>
            <a:off x="250825" y="6165850"/>
            <a:ext cx="3600450" cy="457200"/>
          </a:xfrm>
          <a:prstGeom prst="rect">
            <a:avLst/>
          </a:prstGeom>
          <a:noFill/>
          <a:ln w="9525">
            <a:noFill/>
            <a:miter lim="800000"/>
          </a:ln>
          <a:effectLst/>
        </p:spPr>
        <p:txBody>
          <a:bodyPr anchor="b"/>
          <a:lstStyle/>
          <a:p>
            <a:pPr marL="0" marR="0" lvl="0" indent="0" algn="l" defTabSz="914400" rtl="0" eaLnBrk="1" fontAlgn="base" latinLnBrk="0" hangingPunct="1">
              <a:lnSpc>
                <a:spcPct val="100000"/>
              </a:lnSpc>
              <a:spcBef>
                <a:spcPct val="0"/>
              </a:spcBef>
              <a:spcAft>
                <a:spcPct val="0"/>
              </a:spcAft>
              <a:buClrTx/>
              <a:buSzTx/>
              <a:buFontTx/>
              <a:buNone/>
              <a:defRPr/>
            </a:pPr>
            <a:fld id="{D181B2E0-20BF-4B5D-95FC-9A3CE1BC1E07}" type="datetimeFigureOut">
              <a:rPr kumimoji="0" lang="zh-CN" altLang="en-US"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r>
              <a:rPr kumimoji="0" lang="zh-CN" altLang="en-US" sz="1600" b="0" i="0" u="none" strike="noStrike" kern="1200" cap="none" spc="0" normalizeH="0" baseline="0" noProof="0">
                <a:ln>
                  <a:noFill/>
                </a:ln>
                <a:solidFill>
                  <a:srgbClr val="6699FF"/>
                </a:solidFill>
                <a:effectLst/>
                <a:uLnTx/>
                <a:uFillTx/>
                <a:latin typeface="Garamond" panose="02020404030301010803" pitchFamily="18" charset="0"/>
                <a:ea typeface="宋体" panose="02010600030101010101" pitchFamily="2" charset="-122"/>
                <a:cs typeface="+mn-cs"/>
              </a:rPr>
              <a:t>第</a:t>
            </a:r>
            <a:r>
              <a:rPr kumimoji="0" lang="en-US" altLang="zh-CN" sz="1600" b="0" i="0" u="none" strike="noStrike" kern="1200" cap="none" spc="0" normalizeH="0" baseline="0" noProof="0">
                <a:ln>
                  <a:noFill/>
                </a:ln>
                <a:solidFill>
                  <a:srgbClr val="6699FF"/>
                </a:solidFill>
                <a:effectLst/>
                <a:uLnTx/>
                <a:uFillTx/>
                <a:latin typeface="Garamond" panose="02020404030301010803" pitchFamily="18" charset="0"/>
                <a:ea typeface="宋体" panose="02010600030101010101" pitchFamily="2" charset="-122"/>
                <a:cs typeface="+mn-cs"/>
              </a:rPr>
              <a:t>3</a:t>
            </a:r>
            <a:r>
              <a:rPr kumimoji="0" lang="zh-CN" altLang="en-US" sz="1600" b="0" i="0" u="none" strike="noStrike" kern="1200" cap="none" spc="0" normalizeH="0" baseline="0" noProof="0">
                <a:ln>
                  <a:noFill/>
                </a:ln>
                <a:solidFill>
                  <a:srgbClr val="6699FF"/>
                </a:solidFill>
                <a:effectLst/>
                <a:uLnTx/>
                <a:uFillTx/>
                <a:latin typeface="Garamond" panose="02020404030301010803" pitchFamily="18" charset="0"/>
                <a:ea typeface="宋体" panose="02010600030101010101" pitchFamily="2" charset="-122"/>
                <a:cs typeface="+mn-cs"/>
              </a:rPr>
              <a:t>章软件需求分析与建模</a:t>
            </a:r>
            <a:endParaRPr kumimoji="0" lang="zh-CN" altLang="en-US" sz="1600" b="0" i="0" u="none" strike="noStrike" kern="1200" cap="none" spc="0" normalizeH="0" baseline="0" noProof="0">
              <a:ln>
                <a:noFill/>
              </a:ln>
              <a:solidFill>
                <a:srgbClr val="6699FF"/>
              </a:solidFill>
              <a:effectLst/>
              <a:uLnTx/>
              <a:uFillTx/>
              <a:latin typeface="Garamond" panose="02020404030301010803" pitchFamily="18" charset="0"/>
              <a:ea typeface="宋体" panose="02010600030101010101" pitchFamily="2" charset="-122"/>
              <a:cs typeface="+mn-cs"/>
            </a:endParaRPr>
          </a:p>
        </p:txBody>
      </p:sp>
      <p:sp>
        <p:nvSpPr>
          <p:cNvPr id="1036" name="Rectangle 13"/>
          <p:cNvSpPr/>
          <p:nvPr/>
        </p:nvSpPr>
        <p:spPr>
          <a:xfrm>
            <a:off x="6011863" y="6165850"/>
            <a:ext cx="2895600" cy="457200"/>
          </a:xfrm>
          <a:prstGeom prst="rect">
            <a:avLst/>
          </a:prstGeom>
          <a:noFill/>
          <a:ln w="9525">
            <a:noFill/>
          </a:ln>
        </p:spPr>
        <p:txBody>
          <a:bodyPr anchor="b"/>
          <a:p>
            <a:pPr lvl="0" indent="0" algn="ctr"/>
            <a:r>
              <a:rPr lang="zh-CN" altLang="en-US" sz="1600" dirty="0">
                <a:solidFill>
                  <a:srgbClr val="666699"/>
                </a:solidFill>
                <a:latin typeface="Garamond" panose="02020404030301010803" pitchFamily="18" charset="0"/>
                <a:ea typeface="楷体_GB2312" pitchFamily="49" charset="-122"/>
              </a:rPr>
              <a:t>软件工程教研室</a:t>
            </a:r>
            <a:endParaRPr lang="en-US" altLang="zh-CN" sz="1600" dirty="0">
              <a:solidFill>
                <a:srgbClr val="666699"/>
              </a:solidFill>
              <a:latin typeface="Garamond" panose="02020404030301010803" pitchFamily="18" charset="0"/>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案例</a:t>
            </a:r>
            <a:r>
              <a:rPr lang="en-US" altLang="zh-CN"/>
              <a:t>-</a:t>
            </a:r>
            <a:r>
              <a:rPr lang="zh-CN" altLang="en-US"/>
              <a:t>机票预定结构化建模</a:t>
            </a:r>
            <a:endParaRPr lang="zh-CN" altLang="en-US"/>
          </a:p>
        </p:txBody>
      </p:sp>
      <p:sp>
        <p:nvSpPr>
          <p:cNvPr id="3" name="内容占位符 2"/>
          <p:cNvSpPr>
            <a:spLocks noGrp="1"/>
          </p:cNvSpPr>
          <p:nvPr>
            <p:ph idx="1"/>
          </p:nvPr>
        </p:nvSpPr>
        <p:spPr>
          <a:xfrm>
            <a:off x="401320" y="1163955"/>
            <a:ext cx="8229600" cy="4530725"/>
          </a:xfrm>
        </p:spPr>
        <p:txBody>
          <a:bodyPr/>
          <a:p>
            <a:r>
              <a:rPr lang="zh-CN" altLang="en-US" sz="2400">
                <a:sym typeface="+mn-ea"/>
              </a:rPr>
              <a:t>机票预定系统</a:t>
            </a:r>
            <a:r>
              <a:rPr lang="zh-CN" altLang="en-US" sz="2400"/>
              <a:t>采用Client/Server结构，将机票预定系统划分为两个子系统：客户端子系统，服务器端子系统。</a:t>
            </a:r>
            <a:endParaRPr lang="zh-CN" altLang="en-US" sz="2400"/>
          </a:p>
          <a:p>
            <a:r>
              <a:rPr lang="zh-CN" altLang="en-US" sz="2400"/>
              <a:t>客户端</a:t>
            </a:r>
            <a:r>
              <a:rPr lang="en-US" altLang="zh-CN" sz="2400"/>
              <a:t>k</a:t>
            </a:r>
            <a:r>
              <a:rPr lang="zh-CN" altLang="en-US" sz="2400"/>
              <a:t>系统功能如下：</a:t>
            </a:r>
            <a:endParaRPr lang="zh-CN" altLang="en-US" sz="2400"/>
          </a:p>
          <a:p>
            <a:pPr marL="0" indent="0">
              <a:buFont typeface="Wingdings" panose="05000000000000000000" charset="0"/>
              <a:buNone/>
            </a:pPr>
            <a:r>
              <a:rPr lang="zh-CN" altLang="en-US" sz="2000"/>
              <a:t>（</a:t>
            </a:r>
            <a:r>
              <a:rPr lang="en-US" altLang="zh-CN" sz="2000"/>
              <a:t>1</a:t>
            </a:r>
            <a:r>
              <a:rPr lang="zh-CN" altLang="en-US" sz="2000"/>
              <a:t>）</a:t>
            </a:r>
            <a:r>
              <a:rPr lang="zh-CN" altLang="en-US" sz="2000"/>
              <a:t>旅客信息的输入、存储</a:t>
            </a:r>
            <a:r>
              <a:rPr lang="zh-CN" altLang="en-US" sz="2000"/>
              <a:t>和统计</a:t>
            </a:r>
            <a:endParaRPr lang="zh-CN" altLang="en-US" sz="2000"/>
          </a:p>
          <a:p>
            <a:pPr>
              <a:buFont typeface="Arial" panose="020B0604020202020204" pitchFamily="34" charset="0"/>
              <a:buChar char="•"/>
            </a:pPr>
            <a:r>
              <a:rPr lang="zh-CN" altLang="en-US" sz="2000"/>
              <a:t>旅行社把旅客要求订票的信息由专人负责输入。</a:t>
            </a:r>
            <a:endParaRPr lang="zh-CN" altLang="en-US" sz="2000"/>
          </a:p>
          <a:p>
            <a:pPr algn="l">
              <a:buFont typeface="Arial" panose="020B0604020202020204" pitchFamily="34" charset="0"/>
              <a:buChar char="•"/>
            </a:pPr>
            <a:r>
              <a:rPr lang="zh-CN" altLang="en-US" sz="2000"/>
              <a:t>将旅客的信息存储到旅行社的客户端系统中，以备以后的取票确认以及查询。</a:t>
            </a:r>
            <a:endParaRPr lang="zh-CN" altLang="en-US" sz="2000"/>
          </a:p>
          <a:p>
            <a:pPr algn="l">
              <a:buFont typeface="Arial" panose="020B0604020202020204" pitchFamily="34" charset="0"/>
              <a:buChar char="•"/>
            </a:pPr>
            <a:r>
              <a:rPr lang="zh-CN" altLang="en-US" sz="2000">
                <a:sym typeface="+mn-ea"/>
              </a:rPr>
              <a:t>系统要求做到即能够从其它子系统中共享一部分信息，又有方便的操作界面工手工输入旅客信息。这部分要求对输入的数据进行简单的统计。</a:t>
            </a:r>
            <a:endParaRPr lang="zh-CN" altLang="en-US" sz="2000"/>
          </a:p>
          <a:p>
            <a:pPr marL="0" indent="0" algn="l">
              <a:buFont typeface="Wingdings" panose="05000000000000000000" charset="0"/>
              <a:buNone/>
            </a:pPr>
            <a:r>
              <a:rPr lang="zh-CN" altLang="en-US" sz="2000"/>
              <a:t>（</a:t>
            </a:r>
            <a:r>
              <a:rPr lang="en-US" altLang="zh-CN" sz="2000"/>
              <a:t>2</a:t>
            </a:r>
            <a:r>
              <a:rPr lang="zh-CN" altLang="en-US" sz="2000"/>
              <a:t>）</a:t>
            </a:r>
            <a:r>
              <a:rPr lang="zh-CN" altLang="en-US" sz="2000"/>
              <a:t>机票信息的查询和存储</a:t>
            </a:r>
            <a:endParaRPr lang="zh-CN" altLang="en-US" sz="2000"/>
          </a:p>
          <a:p>
            <a:pPr algn="l">
              <a:buFont typeface="Arial" panose="020B0604020202020204" pitchFamily="34" charset="0"/>
              <a:buChar char="•"/>
            </a:pPr>
            <a:r>
              <a:rPr lang="zh-CN" altLang="en-US" sz="2000"/>
              <a:t>将旅客所须的机票信息由旅行社客户端由网络传到航空公司的服务器上，并且接受航空公司返回的航班信息，然后存储起来。</a:t>
            </a:r>
            <a:endParaRPr lang="zh-CN" altLang="en-US" sz="2000"/>
          </a:p>
          <a:p>
            <a:pPr marL="0" algn="l">
              <a:buNone/>
            </a:pPr>
            <a:r>
              <a:rPr lang="zh-CN" altLang="en-US" sz="2000"/>
              <a:t> </a:t>
            </a:r>
            <a:endParaRPr lang="zh-CN" alt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面向对象</a:t>
            </a:r>
            <a:r>
              <a:rPr lang="zh-CN" altLang="en-US"/>
              <a:t>分析和建模</a:t>
            </a:r>
            <a:endParaRPr lang="zh-CN" altLang="en-US"/>
          </a:p>
        </p:txBody>
      </p:sp>
      <p:sp>
        <p:nvSpPr>
          <p:cNvPr id="3" name="内容占位符 2"/>
          <p:cNvSpPr>
            <a:spLocks noGrp="1"/>
          </p:cNvSpPr>
          <p:nvPr>
            <p:ph idx="1"/>
          </p:nvPr>
        </p:nvSpPr>
        <p:spPr/>
        <p:txBody>
          <a:bodyPr/>
          <a:p>
            <a:r>
              <a:rPr lang="zh-CN" altLang="en-US"/>
              <a:t>用例图</a:t>
            </a:r>
            <a:endParaRPr lang="zh-CN" altLang="en-US"/>
          </a:p>
          <a:p>
            <a:r>
              <a:rPr lang="zh-CN" altLang="en-US"/>
              <a:t>类图</a:t>
            </a:r>
            <a:endParaRPr lang="zh-CN" altLang="en-US"/>
          </a:p>
          <a:p>
            <a:r>
              <a:rPr lang="zh-CN" altLang="en-US"/>
              <a:t>顺序图</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用例图</a:t>
            </a:r>
            <a:endParaRPr lang="zh-CN" altLang="en-US"/>
          </a:p>
        </p:txBody>
      </p:sp>
      <p:pic>
        <p:nvPicPr>
          <p:cNvPr id="6" name="内容占位符 5" descr="UseCaseDiagram1"/>
          <p:cNvPicPr>
            <a:picLocks noChangeAspect="1"/>
          </p:cNvPicPr>
          <p:nvPr>
            <p:ph idx="1"/>
          </p:nvPr>
        </p:nvPicPr>
        <p:blipFill>
          <a:blip r:embed="rId1"/>
          <a:stretch>
            <a:fillRect/>
          </a:stretch>
        </p:blipFill>
        <p:spPr>
          <a:xfrm>
            <a:off x="1419225" y="1029970"/>
            <a:ext cx="6305550" cy="54190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类图</a:t>
            </a:r>
            <a:endParaRPr lang="zh-CN" altLang="en-US"/>
          </a:p>
        </p:txBody>
      </p:sp>
      <p:sp>
        <p:nvSpPr>
          <p:cNvPr id="3" name="内容占位符 2"/>
          <p:cNvSpPr>
            <a:spLocks noGrp="1"/>
          </p:cNvSpPr>
          <p:nvPr>
            <p:ph idx="1"/>
          </p:nvPr>
        </p:nvSpPr>
        <p:spPr/>
        <p:txBody>
          <a:bodyPr/>
          <a:p>
            <a:r>
              <a:rPr lang="zh-CN" altLang="en-US"/>
              <a:t>请同学们现场讨论完成</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顺序图</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457200" y="1257935"/>
            <a:ext cx="8229600" cy="4530725"/>
          </a:xfrm>
        </p:spPr>
        <p:txBody>
          <a:bodyPr/>
          <a:p>
            <a:pPr marL="0" algn="l">
              <a:buNone/>
            </a:pPr>
            <a:r>
              <a:rPr lang="zh-CN" altLang="en-US" sz="2400">
                <a:sym typeface="+mn-ea"/>
              </a:rPr>
              <a:t>（</a:t>
            </a:r>
            <a:r>
              <a:rPr lang="en-US" altLang="zh-CN" sz="2400">
                <a:sym typeface="+mn-ea"/>
              </a:rPr>
              <a:t>3</a:t>
            </a:r>
            <a:r>
              <a:rPr lang="zh-CN" altLang="en-US" sz="2400">
                <a:sym typeface="+mn-ea"/>
              </a:rPr>
              <a:t>）</a:t>
            </a:r>
            <a:r>
              <a:rPr lang="zh-CN" altLang="en-US" sz="2400">
                <a:sym typeface="+mn-ea"/>
              </a:rPr>
              <a:t>取票通知及帐单的生成和打印：</a:t>
            </a:r>
            <a:endParaRPr lang="zh-CN" altLang="en-US" sz="2400">
              <a:sym typeface="+mn-ea"/>
            </a:endParaRPr>
          </a:p>
          <a:p>
            <a:pPr marL="0" algn="l">
              <a:buFont typeface="Arial" panose="020B0604020202020204" pitchFamily="34" charset="0"/>
              <a:buChar char="•"/>
            </a:pPr>
            <a:r>
              <a:rPr lang="zh-CN" altLang="en-US" sz="2400">
                <a:sym typeface="+mn-ea"/>
              </a:rPr>
              <a:t>把已存储的从航空公司返回的航班机票信息打印出来，并且生成帐单打印出来一起交给旅客。</a:t>
            </a:r>
            <a:endParaRPr lang="zh-CN" altLang="en-US" sz="2400">
              <a:sym typeface="+mn-ea"/>
            </a:endParaRPr>
          </a:p>
          <a:p>
            <a:pPr marL="0" algn="l">
              <a:buFont typeface="Arial" panose="020B0604020202020204" pitchFamily="34" charset="0"/>
              <a:buChar char="•"/>
            </a:pPr>
            <a:r>
              <a:rPr lang="zh-CN" altLang="en-US" sz="2400">
                <a:sym typeface="+mn-ea"/>
              </a:rPr>
              <a:t>印出机票给已经订票的旅客：根据旅客的取票通知及帐单，经过确认无误后，接受旅客的付款后把机票印出来交给旅客。</a:t>
            </a:r>
            <a:endParaRPr lang="zh-CN" altLang="en-US" sz="2400">
              <a:sym typeface="+mn-ea"/>
            </a:endParaRPr>
          </a:p>
          <a:p>
            <a:pPr marL="0" algn="l">
              <a:buNone/>
            </a:pPr>
            <a:r>
              <a:rPr lang="zh-CN" altLang="en-US" sz="2400">
                <a:sym typeface="+mn-ea"/>
              </a:rPr>
              <a:t>（4）机票销售情况的核算</a:t>
            </a:r>
            <a:endParaRPr lang="zh-CN" altLang="en-US" sz="2400">
              <a:sym typeface="+mn-ea"/>
            </a:endParaRPr>
          </a:p>
          <a:p>
            <a:pPr marL="0" algn="l">
              <a:buFont typeface="Arial" panose="020B0604020202020204" pitchFamily="34" charset="0"/>
              <a:buChar char="•"/>
            </a:pPr>
            <a:r>
              <a:rPr lang="zh-CN" altLang="en-US" sz="2400">
                <a:sym typeface="+mn-ea"/>
              </a:rPr>
              <a:t> 对机票销售额进行单项核算，得到该旅行社的销售情况并把核算结果作为企业报表输出。</a:t>
            </a:r>
            <a:endParaRPr lang="zh-CN" altLang="en-US" sz="2800">
              <a:sym typeface="+mn-ea"/>
            </a:endParaRPr>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457200" y="1065530"/>
            <a:ext cx="8229600" cy="4530725"/>
          </a:xfrm>
        </p:spPr>
        <p:txBody>
          <a:bodyPr/>
          <a:p>
            <a:pPr marL="0" indent="0">
              <a:buNone/>
            </a:pPr>
            <a:r>
              <a:rPr lang="zh-CN" altLang="en-US" sz="2000"/>
              <a:t>服务器端功能如下：</a:t>
            </a:r>
            <a:endParaRPr lang="zh-CN" altLang="en-US" sz="2000"/>
          </a:p>
          <a:p>
            <a:pPr marL="0" indent="0">
              <a:buNone/>
            </a:pPr>
            <a:r>
              <a:rPr lang="zh-CN" altLang="en-US" sz="2000"/>
              <a:t>（</a:t>
            </a:r>
            <a:r>
              <a:rPr lang="en-US" altLang="zh-CN" sz="2000"/>
              <a:t>1</a:t>
            </a:r>
            <a:r>
              <a:rPr lang="zh-CN" altLang="en-US" sz="2000"/>
              <a:t>）</a:t>
            </a:r>
            <a:r>
              <a:rPr lang="zh-CN" altLang="en-US" sz="2000"/>
              <a:t>接收由旅行社客户端发回的所需机票信息：</a:t>
            </a:r>
            <a:endParaRPr lang="zh-CN" altLang="en-US" sz="2000"/>
          </a:p>
          <a:p>
            <a:pPr marL="0" indent="0">
              <a:buNone/>
            </a:pPr>
            <a:r>
              <a:rPr lang="zh-CN" altLang="en-US" sz="2000"/>
              <a:t>     通过网络接收机票信息并存入到服务器的数据库中。</a:t>
            </a:r>
            <a:endParaRPr lang="zh-CN" altLang="en-US" sz="2000"/>
          </a:p>
          <a:p>
            <a:pPr marL="0" indent="0">
              <a:buNone/>
            </a:pPr>
            <a:r>
              <a:rPr lang="zh-CN" altLang="en-US" sz="2000"/>
              <a:t>（</a:t>
            </a:r>
            <a:r>
              <a:rPr lang="en-US" altLang="zh-CN" sz="2000"/>
              <a:t>2</a:t>
            </a:r>
            <a:r>
              <a:rPr lang="zh-CN" altLang="en-US" sz="2000"/>
              <a:t>）</a:t>
            </a:r>
            <a:r>
              <a:rPr lang="zh-CN" altLang="en-US" sz="2000"/>
              <a:t>生成航班信息：</a:t>
            </a:r>
            <a:endParaRPr lang="zh-CN" altLang="en-US" sz="2000"/>
          </a:p>
          <a:p>
            <a:pPr marL="0" indent="0">
              <a:buNone/>
            </a:pPr>
            <a:r>
              <a:rPr lang="zh-CN" altLang="en-US" sz="2000"/>
              <a:t>     根据所需机票信息（时间，地点），在数据库中查询并得到正确的航班的信息（价格，时间，等级），分配所需的机票数并在数据库中做出已售出的标记。</a:t>
            </a:r>
            <a:endParaRPr lang="zh-CN" altLang="en-US" sz="2000"/>
          </a:p>
          <a:p>
            <a:pPr marL="0" indent="0">
              <a:buNone/>
            </a:pPr>
            <a:r>
              <a:rPr lang="zh-CN" altLang="en-US" sz="2000"/>
              <a:t>（</a:t>
            </a:r>
            <a:r>
              <a:rPr lang="en-US" altLang="zh-CN" sz="2000"/>
              <a:t>3</a:t>
            </a:r>
            <a:r>
              <a:rPr lang="zh-CN" altLang="en-US" sz="2000"/>
              <a:t>）</a:t>
            </a:r>
            <a:r>
              <a:rPr lang="zh-CN" altLang="en-US" sz="2000"/>
              <a:t>接收旅行社的反馈信息：</a:t>
            </a:r>
            <a:endParaRPr lang="zh-CN" altLang="en-US" sz="2000"/>
          </a:p>
          <a:p>
            <a:pPr marL="0" indent="0">
              <a:buNone/>
            </a:pPr>
            <a:r>
              <a:rPr lang="zh-CN" altLang="en-US" sz="2000"/>
              <a:t>     对旅行社的反馈信息进行分析，把已经售出的机票进行统计，对被旅客所退掉的机票要进行数据库的恢复。</a:t>
            </a:r>
            <a:endParaRPr lang="zh-CN" altLang="en-US" sz="2000"/>
          </a:p>
          <a:p>
            <a:pPr marL="0" indent="0">
              <a:buNone/>
            </a:pPr>
            <a:r>
              <a:rPr lang="zh-CN" altLang="en-US" sz="2000"/>
              <a:t>（</a:t>
            </a:r>
            <a:r>
              <a:rPr lang="en-US" altLang="zh-CN" sz="2000"/>
              <a:t>4</a:t>
            </a:r>
            <a:r>
              <a:rPr lang="zh-CN" altLang="en-US" sz="2000"/>
              <a:t>）</a:t>
            </a:r>
            <a:r>
              <a:rPr lang="zh-CN" altLang="en-US" sz="2000"/>
              <a:t>印出机票给已经订票的旅客：</a:t>
            </a:r>
            <a:endParaRPr lang="zh-CN" altLang="en-US" sz="2000"/>
          </a:p>
          <a:p>
            <a:pPr marL="0" indent="0">
              <a:buNone/>
            </a:pPr>
            <a:r>
              <a:rPr lang="zh-CN" altLang="en-US" sz="2000"/>
              <a:t>    根据旅客的取票通知及帐单，经过确认无误后，接受旅客的付款后把机票印出来交给旅客。</a:t>
            </a:r>
            <a:endParaRPr lang="zh-CN" altLang="en-US" sz="2000"/>
          </a:p>
          <a:p>
            <a:pPr marL="0" indent="0">
              <a:buNone/>
            </a:pPr>
            <a:r>
              <a:rPr lang="zh-CN" altLang="en-US" sz="2000"/>
              <a:t>（</a:t>
            </a:r>
            <a:r>
              <a:rPr lang="en-US" altLang="zh-CN" sz="2000"/>
              <a:t>5</a:t>
            </a:r>
            <a:r>
              <a:rPr lang="zh-CN" altLang="en-US" sz="2000"/>
              <a:t>）</a:t>
            </a:r>
            <a:r>
              <a:rPr lang="zh-CN" altLang="en-US" sz="2000"/>
              <a:t>销售额的分析和管理</a:t>
            </a:r>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结构化分析和建模</a:t>
            </a:r>
            <a:endParaRPr lang="zh-CN" altLang="en-US"/>
          </a:p>
        </p:txBody>
      </p:sp>
      <p:sp>
        <p:nvSpPr>
          <p:cNvPr id="3" name="内容占位符 2"/>
          <p:cNvSpPr>
            <a:spLocks noGrp="1"/>
          </p:cNvSpPr>
          <p:nvPr>
            <p:ph idx="1"/>
          </p:nvPr>
        </p:nvSpPr>
        <p:spPr/>
        <p:txBody>
          <a:bodyPr/>
          <a:p>
            <a:r>
              <a:rPr lang="zh-CN" altLang="en-US"/>
              <a:t>数据流图</a:t>
            </a:r>
            <a:r>
              <a:rPr lang="en-US" altLang="zh-CN"/>
              <a:t>+</a:t>
            </a:r>
            <a:r>
              <a:rPr lang="zh-CN" altLang="en-US"/>
              <a:t>数据词典</a:t>
            </a:r>
            <a:endParaRPr lang="zh-CN" altLang="en-US"/>
          </a:p>
          <a:p>
            <a:r>
              <a:rPr lang="en-US" altLang="zh-CN"/>
              <a:t>ER</a:t>
            </a:r>
            <a:r>
              <a:rPr lang="zh-CN" altLang="en-US"/>
              <a:t>图</a:t>
            </a:r>
            <a:endParaRPr lang="zh-CN" altLang="en-US"/>
          </a:p>
          <a:p>
            <a:r>
              <a:rPr lang="zh-CN" altLang="en-US"/>
              <a:t>状态转换图</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数据流图</a:t>
            </a:r>
            <a:endParaRPr lang="zh-CN" altLang="en-US"/>
          </a:p>
        </p:txBody>
      </p:sp>
      <p:pic>
        <p:nvPicPr>
          <p:cNvPr id="4" name="内容占位符 3" descr="QQ截图20170315094036"/>
          <p:cNvPicPr>
            <a:picLocks noChangeAspect="1"/>
          </p:cNvPicPr>
          <p:nvPr>
            <p:ph idx="1"/>
          </p:nvPr>
        </p:nvPicPr>
        <p:blipFill>
          <a:blip r:embed="rId1"/>
          <a:stretch>
            <a:fillRect/>
          </a:stretch>
        </p:blipFill>
        <p:spPr>
          <a:xfrm>
            <a:off x="1396365" y="953135"/>
            <a:ext cx="6351270" cy="50850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QQ截图20170315094129"/>
          <p:cNvPicPr>
            <a:picLocks noChangeAspect="1"/>
          </p:cNvPicPr>
          <p:nvPr>
            <p:ph idx="1"/>
          </p:nvPr>
        </p:nvPicPr>
        <p:blipFill>
          <a:blip r:embed="rId1"/>
          <a:stretch>
            <a:fillRect/>
          </a:stretch>
        </p:blipFill>
        <p:spPr>
          <a:xfrm>
            <a:off x="110490" y="1417955"/>
            <a:ext cx="8922385" cy="2876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25108"/>
            <a:ext cx="8229600" cy="1139825"/>
          </a:xfrm>
        </p:spPr>
        <p:txBody>
          <a:bodyPr/>
          <a:p>
            <a:r>
              <a:rPr lang="zh-CN" altLang="en-US"/>
              <a:t>数据词典</a:t>
            </a:r>
            <a:endParaRPr lang="zh-CN" altLang="en-US"/>
          </a:p>
        </p:txBody>
      </p:sp>
      <p:sp>
        <p:nvSpPr>
          <p:cNvPr id="1073743173" name="矩形 1073743172"/>
          <p:cNvSpPr/>
          <p:nvPr/>
        </p:nvSpPr>
        <p:spPr>
          <a:xfrm>
            <a:off x="457200" y="1121410"/>
            <a:ext cx="5676900" cy="1494790"/>
          </a:xfrm>
          <a:prstGeom prst="rect">
            <a:avLst/>
          </a:prstGeom>
          <a:solidFill>
            <a:srgbClr val="FFFFFF"/>
          </a:solidFill>
          <a:ln w="9525" cap="flat" cmpd="sng">
            <a:solidFill>
              <a:srgbClr val="000000"/>
            </a:solidFill>
            <a:prstDash val="solid"/>
            <a:miter/>
            <a:headEnd type="none" w="med" len="med"/>
            <a:tailEnd type="none" w="med" len="med"/>
          </a:ln>
        </p:spPr>
        <p:txBody>
          <a:bodyPr wrap="square"/>
          <a:p>
            <a:pPr indent="0"/>
            <a:r>
              <a:rPr lang="zh-CN" altLang="en-US" sz="1600"/>
              <a:t>名字：旅客信息</a:t>
            </a:r>
            <a:endParaRPr lang="zh-CN" altLang="en-US" sz="1600"/>
          </a:p>
          <a:p>
            <a:pPr indent="0"/>
            <a:r>
              <a:rPr lang="zh-CN" altLang="en-US" sz="1600"/>
              <a:t>别名：</a:t>
            </a:r>
            <a:endParaRPr lang="zh-CN" altLang="en-US" sz="1600"/>
          </a:p>
          <a:p>
            <a:pPr indent="0"/>
            <a:r>
              <a:rPr lang="zh-CN" altLang="en-US" sz="1600"/>
              <a:t>描述：旅客的个人信息，用于对旅客的确认</a:t>
            </a:r>
            <a:endParaRPr lang="zh-CN" altLang="en-US" sz="1600"/>
          </a:p>
          <a:p>
            <a:pPr indent="0"/>
            <a:r>
              <a:rPr lang="zh-CN" altLang="en-US" sz="1600"/>
              <a:t>定义：旅客信息=姓名+性别+工作单位+身份证号码+旅行时间</a:t>
            </a:r>
            <a:endParaRPr lang="zh-CN" altLang="en-US" sz="1600"/>
          </a:p>
          <a:p>
            <a:pPr indent="0"/>
            <a:r>
              <a:rPr lang="zh-CN" altLang="en-US" sz="1600"/>
              <a:t>                +旅行目的地</a:t>
            </a:r>
            <a:endParaRPr lang="zh-CN" altLang="en-US" sz="1600"/>
          </a:p>
          <a:p>
            <a:r>
              <a:rPr lang="zh-CN" altLang="en-US" sz="1600"/>
              <a:t>位置：输入到旅行社端（client端）</a:t>
            </a:r>
            <a:endParaRPr lang="zh-CN" altLang="en-US" sz="1600"/>
          </a:p>
          <a:p>
            <a:endParaRPr lang="zh-CN" altLang="en-US"/>
          </a:p>
        </p:txBody>
      </p:sp>
      <p:sp>
        <p:nvSpPr>
          <p:cNvPr id="1073743182" name="矩形 1073743181"/>
          <p:cNvSpPr/>
          <p:nvPr/>
        </p:nvSpPr>
        <p:spPr>
          <a:xfrm>
            <a:off x="457200" y="4225925"/>
            <a:ext cx="5677535" cy="1386840"/>
          </a:xfrm>
          <a:prstGeom prst="rect">
            <a:avLst/>
          </a:prstGeom>
          <a:solidFill>
            <a:srgbClr val="FFFFFF"/>
          </a:solidFill>
          <a:ln w="9525" cap="flat" cmpd="sng">
            <a:solidFill>
              <a:srgbClr val="000000"/>
            </a:solidFill>
            <a:prstDash val="solid"/>
            <a:miter/>
            <a:headEnd type="none" w="med" len="med"/>
            <a:tailEnd type="none" w="med" len="med"/>
          </a:ln>
        </p:spPr>
        <p:txBody>
          <a:bodyPr wrap="square"/>
          <a:p>
            <a:pPr indent="0"/>
            <a:r>
              <a:rPr lang="zh-CN" altLang="en-US" sz="1600"/>
              <a:t>名字：订票旅客清单</a:t>
            </a:r>
            <a:endParaRPr lang="zh-CN" altLang="en-US" sz="1600"/>
          </a:p>
          <a:p>
            <a:pPr indent="0"/>
            <a:r>
              <a:rPr lang="zh-CN" altLang="en-US" sz="1600"/>
              <a:t>别名：</a:t>
            </a:r>
            <a:endParaRPr lang="zh-CN" altLang="en-US" sz="1600"/>
          </a:p>
          <a:p>
            <a:pPr indent="0"/>
            <a:r>
              <a:rPr lang="zh-CN" altLang="en-US" sz="1600"/>
              <a:t>描述：已订票的旅客的记录</a:t>
            </a:r>
            <a:endParaRPr lang="zh-CN" altLang="en-US" sz="1600"/>
          </a:p>
          <a:p>
            <a:pPr indent="0"/>
            <a:r>
              <a:rPr lang="zh-CN" altLang="en-US" sz="1600"/>
              <a:t>定义：订票旅客清单=旅客信息的合集</a:t>
            </a:r>
            <a:endParaRPr lang="zh-CN" altLang="en-US" sz="1600"/>
          </a:p>
          <a:p>
            <a:r>
              <a:rPr lang="zh-CN" altLang="en-US" sz="1600"/>
              <a:t>位置：输入到旅行社端（Client端）</a:t>
            </a:r>
            <a:endParaRPr lang="zh-CN" altLang="en-US" sz="1600"/>
          </a:p>
          <a:p>
            <a:endParaRPr lang="zh-CN" altLang="en-US"/>
          </a:p>
        </p:txBody>
      </p:sp>
      <p:sp>
        <p:nvSpPr>
          <p:cNvPr id="1073743176" name="矩形 1073743175"/>
          <p:cNvSpPr/>
          <p:nvPr/>
        </p:nvSpPr>
        <p:spPr>
          <a:xfrm>
            <a:off x="457200" y="2735580"/>
            <a:ext cx="5677535" cy="1386840"/>
          </a:xfrm>
          <a:prstGeom prst="rect">
            <a:avLst/>
          </a:prstGeom>
          <a:solidFill>
            <a:srgbClr val="FFFFFF"/>
          </a:solidFill>
          <a:ln w="9525" cap="flat" cmpd="sng">
            <a:solidFill>
              <a:srgbClr val="000000"/>
            </a:solidFill>
            <a:prstDash val="solid"/>
            <a:miter/>
            <a:headEnd type="none" w="med" len="med"/>
            <a:tailEnd type="none" w="med" len="med"/>
          </a:ln>
        </p:spPr>
        <p:txBody>
          <a:bodyPr wrap="square"/>
          <a:p>
            <a:pPr indent="0"/>
            <a:r>
              <a:rPr lang="zh-CN" altLang="en-US" sz="1600"/>
              <a:t>名字：订票信息</a:t>
            </a:r>
            <a:endParaRPr lang="zh-CN" altLang="en-US" sz="1600"/>
          </a:p>
          <a:p>
            <a:pPr indent="0"/>
            <a:r>
              <a:rPr lang="zh-CN" altLang="en-US" sz="1600"/>
              <a:t>别名：</a:t>
            </a:r>
            <a:endParaRPr lang="zh-CN" altLang="en-US" sz="1600"/>
          </a:p>
          <a:p>
            <a:pPr indent="0"/>
            <a:r>
              <a:rPr lang="zh-CN" altLang="en-US" sz="1600"/>
              <a:t>描述：旅客的旅行时间和目的地，用于确定旅客的航班</a:t>
            </a:r>
            <a:endParaRPr lang="zh-CN" altLang="en-US" sz="1600"/>
          </a:p>
          <a:p>
            <a:pPr indent="0"/>
            <a:r>
              <a:rPr lang="zh-CN" altLang="en-US" sz="1600"/>
              <a:t>定义：订票信息=旅客旅行时间+旅客旅行目的地</a:t>
            </a:r>
            <a:endParaRPr lang="zh-CN" altLang="en-US" sz="1600"/>
          </a:p>
          <a:p>
            <a:r>
              <a:rPr lang="zh-CN" altLang="en-US" sz="1600"/>
              <a:t>位置：传输到航空公司端（Server端）</a:t>
            </a:r>
            <a:endParaRPr lang="zh-CN" altLang="en-US" sz="1600"/>
          </a:p>
          <a:p>
            <a:endParaRPr lang="zh-CN" alt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3743177" name="矩形 1073743176"/>
          <p:cNvSpPr/>
          <p:nvPr/>
        </p:nvSpPr>
        <p:spPr>
          <a:xfrm>
            <a:off x="514350" y="412115"/>
            <a:ext cx="5939155" cy="1386840"/>
          </a:xfrm>
          <a:prstGeom prst="rect">
            <a:avLst/>
          </a:prstGeom>
          <a:solidFill>
            <a:srgbClr val="FFFFFF"/>
          </a:solidFill>
          <a:ln w="9525" cap="flat" cmpd="sng">
            <a:solidFill>
              <a:srgbClr val="000000"/>
            </a:solidFill>
            <a:prstDash val="solid"/>
            <a:miter/>
            <a:headEnd type="none" w="med" len="med"/>
            <a:tailEnd type="none" w="med" len="med"/>
          </a:ln>
        </p:spPr>
        <p:txBody>
          <a:bodyPr wrap="square"/>
          <a:p>
            <a:pPr indent="0"/>
            <a:r>
              <a:rPr lang="zh-CN" altLang="en-US" sz="1600"/>
              <a:t>名字：航班机票信息</a:t>
            </a:r>
            <a:endParaRPr lang="zh-CN" altLang="en-US" sz="1600"/>
          </a:p>
          <a:p>
            <a:pPr indent="0"/>
            <a:r>
              <a:rPr lang="zh-CN" altLang="en-US" sz="1600"/>
              <a:t>别名：</a:t>
            </a:r>
            <a:endParaRPr lang="zh-CN" altLang="en-US" sz="1600"/>
          </a:p>
          <a:p>
            <a:pPr indent="0"/>
            <a:r>
              <a:rPr lang="zh-CN" altLang="en-US" sz="1600"/>
              <a:t>描述：旅客的航班信息，根据旅客的旅行时间和目的地确定</a:t>
            </a:r>
            <a:endParaRPr lang="zh-CN" altLang="en-US" sz="1600"/>
          </a:p>
          <a:p>
            <a:pPr indent="0"/>
            <a:r>
              <a:rPr lang="zh-CN" altLang="en-US" sz="1600"/>
              <a:t>定义：航班机票信息=旅客机票时间+旅客机票班次</a:t>
            </a:r>
            <a:endParaRPr lang="zh-CN" altLang="en-US" sz="1600"/>
          </a:p>
          <a:p>
            <a:r>
              <a:rPr lang="zh-CN" altLang="en-US" sz="1600"/>
              <a:t>位置：传输到旅行社端（Client端）</a:t>
            </a:r>
            <a:endParaRPr lang="zh-CN" altLang="en-US" sz="1600"/>
          </a:p>
          <a:p>
            <a:endParaRPr lang="zh-CN" altLang="en-US"/>
          </a:p>
        </p:txBody>
      </p:sp>
      <p:sp>
        <p:nvSpPr>
          <p:cNvPr id="1073743178" name="矩形 1073743177"/>
          <p:cNvSpPr/>
          <p:nvPr/>
        </p:nvSpPr>
        <p:spPr>
          <a:xfrm>
            <a:off x="514350" y="1874520"/>
            <a:ext cx="5938520" cy="1329055"/>
          </a:xfrm>
          <a:prstGeom prst="rect">
            <a:avLst/>
          </a:prstGeom>
          <a:solidFill>
            <a:srgbClr val="FFFFFF"/>
          </a:solidFill>
          <a:ln w="9525" cap="flat" cmpd="sng">
            <a:solidFill>
              <a:srgbClr val="000000"/>
            </a:solidFill>
            <a:prstDash val="solid"/>
            <a:miter/>
            <a:headEnd type="none" w="med" len="med"/>
            <a:tailEnd type="none" w="med" len="med"/>
          </a:ln>
        </p:spPr>
        <p:txBody>
          <a:bodyPr wrap="square"/>
          <a:p>
            <a:pPr indent="0"/>
            <a:r>
              <a:rPr lang="zh-CN" altLang="en-US" sz="1600"/>
              <a:t>名字：取票通知</a:t>
            </a:r>
            <a:endParaRPr lang="zh-CN" altLang="en-US" sz="1600"/>
          </a:p>
          <a:p>
            <a:pPr indent="0"/>
            <a:r>
              <a:rPr lang="zh-CN" altLang="en-US" sz="1600"/>
              <a:t>别名：</a:t>
            </a:r>
            <a:endParaRPr lang="zh-CN" altLang="en-US" sz="1600"/>
          </a:p>
          <a:p>
            <a:pPr indent="0"/>
            <a:r>
              <a:rPr lang="zh-CN" altLang="en-US" sz="1600"/>
              <a:t>描述：旅客领取机票的凭证</a:t>
            </a:r>
            <a:endParaRPr lang="zh-CN" altLang="en-US" sz="1600"/>
          </a:p>
          <a:p>
            <a:pPr indent="0"/>
            <a:r>
              <a:rPr lang="zh-CN" altLang="en-US" sz="1600"/>
              <a:t>定义：取票通知=旅客姓名+领票时间</a:t>
            </a:r>
            <a:endParaRPr lang="zh-CN" altLang="en-US" sz="1600"/>
          </a:p>
          <a:p>
            <a:r>
              <a:rPr lang="zh-CN" altLang="en-US" sz="1600"/>
              <a:t>位置：输出到打印机</a:t>
            </a:r>
            <a:endParaRPr lang="zh-CN" altLang="en-US" sz="1600"/>
          </a:p>
          <a:p>
            <a:endParaRPr lang="zh-CN" altLang="en-US"/>
          </a:p>
        </p:txBody>
      </p:sp>
      <p:sp>
        <p:nvSpPr>
          <p:cNvPr id="1073743183" name="矩形 1073743182"/>
          <p:cNvSpPr/>
          <p:nvPr/>
        </p:nvSpPr>
        <p:spPr>
          <a:xfrm>
            <a:off x="514350" y="4649470"/>
            <a:ext cx="5938520" cy="1386840"/>
          </a:xfrm>
          <a:prstGeom prst="rect">
            <a:avLst/>
          </a:prstGeom>
          <a:solidFill>
            <a:srgbClr val="FFFFFF"/>
          </a:solidFill>
          <a:ln w="9525" cap="flat" cmpd="sng">
            <a:solidFill>
              <a:srgbClr val="000000"/>
            </a:solidFill>
            <a:prstDash val="solid"/>
            <a:miter/>
            <a:headEnd type="none" w="med" len="med"/>
            <a:tailEnd type="none" w="med" len="med"/>
          </a:ln>
        </p:spPr>
        <p:txBody>
          <a:bodyPr/>
          <a:p>
            <a:pPr indent="0"/>
            <a:r>
              <a:rPr lang="zh-CN" altLang="en-US" sz="1600"/>
              <a:t>名字：售出机票信息</a:t>
            </a:r>
            <a:endParaRPr lang="zh-CN" altLang="en-US" sz="1600"/>
          </a:p>
          <a:p>
            <a:pPr indent="0"/>
            <a:r>
              <a:rPr lang="zh-CN" altLang="en-US" sz="1600"/>
              <a:t>别名：</a:t>
            </a:r>
            <a:endParaRPr lang="zh-CN" altLang="en-US" sz="1600"/>
          </a:p>
          <a:p>
            <a:pPr indent="0"/>
            <a:r>
              <a:rPr lang="zh-CN" altLang="en-US" sz="1600"/>
              <a:t>描述：旅客的航班机票的信息</a:t>
            </a:r>
            <a:endParaRPr lang="zh-CN" altLang="en-US" sz="1600"/>
          </a:p>
          <a:p>
            <a:pPr indent="0"/>
            <a:r>
              <a:rPr lang="zh-CN" altLang="en-US" sz="1600"/>
              <a:t>定义：售出机票信息=旅客的航班机票</a:t>
            </a:r>
            <a:endParaRPr lang="zh-CN" altLang="en-US" sz="1600"/>
          </a:p>
          <a:p>
            <a:r>
              <a:rPr lang="zh-CN" altLang="en-US" sz="1600"/>
              <a:t>位置：输出到打印机</a:t>
            </a:r>
            <a:endParaRPr lang="zh-CN" altLang="en-US" sz="1600"/>
          </a:p>
          <a:p>
            <a:endParaRPr lang="zh-CN" altLang="en-US"/>
          </a:p>
        </p:txBody>
      </p:sp>
      <p:sp>
        <p:nvSpPr>
          <p:cNvPr id="1073743184" name="矩形 1073743183"/>
          <p:cNvSpPr/>
          <p:nvPr/>
        </p:nvSpPr>
        <p:spPr>
          <a:xfrm>
            <a:off x="514350" y="3288665"/>
            <a:ext cx="5939155" cy="1281430"/>
          </a:xfrm>
          <a:prstGeom prst="rect">
            <a:avLst/>
          </a:prstGeom>
          <a:solidFill>
            <a:srgbClr val="FFFFFF"/>
          </a:solidFill>
          <a:ln w="9525" cap="flat" cmpd="sng">
            <a:solidFill>
              <a:srgbClr val="000000"/>
            </a:solidFill>
            <a:prstDash val="solid"/>
            <a:miter/>
            <a:headEnd type="none" w="med" len="med"/>
            <a:tailEnd type="none" w="med" len="med"/>
          </a:ln>
        </p:spPr>
        <p:txBody>
          <a:bodyPr/>
          <a:p>
            <a:pPr indent="0"/>
            <a:r>
              <a:rPr lang="zh-CN" altLang="en-US" sz="1600"/>
              <a:t>名字：旅客订票记录</a:t>
            </a:r>
            <a:endParaRPr lang="zh-CN" altLang="en-US" sz="1600"/>
          </a:p>
          <a:p>
            <a:pPr indent="0"/>
            <a:r>
              <a:rPr lang="zh-CN" altLang="en-US" sz="1600"/>
              <a:t>别名：</a:t>
            </a:r>
            <a:endParaRPr lang="zh-CN" altLang="en-US" sz="1600"/>
          </a:p>
          <a:p>
            <a:pPr indent="0"/>
            <a:r>
              <a:rPr lang="zh-CN" altLang="en-US" sz="1600"/>
              <a:t>描述：已订票的旅客在航空公司的记录</a:t>
            </a:r>
            <a:endParaRPr lang="zh-CN" altLang="en-US" sz="1600"/>
          </a:p>
          <a:p>
            <a:pPr indent="0"/>
            <a:r>
              <a:rPr lang="zh-CN" altLang="en-US" sz="1600"/>
              <a:t>定义：旅客订票记录=旅客姓名+航班机票信息</a:t>
            </a:r>
            <a:endParaRPr lang="zh-CN" altLang="en-US" sz="1600"/>
          </a:p>
          <a:p>
            <a:r>
              <a:rPr lang="zh-CN" altLang="en-US" sz="1600"/>
              <a:t>位置：输出到航空公司端（Server端）</a:t>
            </a:r>
            <a:endParaRPr lang="zh-CN" altLang="en-US" sz="1600"/>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E-R</a:t>
            </a:r>
            <a:r>
              <a:rPr lang="zh-CN" altLang="en-US"/>
              <a:t>图</a:t>
            </a:r>
            <a:endParaRPr lang="zh-CN" altLang="en-US"/>
          </a:p>
        </p:txBody>
      </p:sp>
      <p:pic>
        <p:nvPicPr>
          <p:cNvPr id="4" name="内容占位符 3" descr="QQ截图20170315094740"/>
          <p:cNvPicPr>
            <a:picLocks noChangeAspect="1"/>
          </p:cNvPicPr>
          <p:nvPr>
            <p:ph idx="1"/>
          </p:nvPr>
        </p:nvPicPr>
        <p:blipFill>
          <a:blip r:embed="rId1"/>
          <a:stretch>
            <a:fillRect/>
          </a:stretch>
        </p:blipFill>
        <p:spPr>
          <a:xfrm>
            <a:off x="294005" y="915670"/>
            <a:ext cx="7790815" cy="5072380"/>
          </a:xfrm>
          <a:prstGeom prst="rect">
            <a:avLst/>
          </a:prstGeom>
        </p:spPr>
      </p:pic>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1279</Words>
  <Application>WPS 演示</Application>
  <PresentationFormat>全屏显示(4:3)</PresentationFormat>
  <Paragraphs>106</Paragraphs>
  <Slides>13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宋体</vt:lpstr>
      <vt:lpstr>Wingdings</vt:lpstr>
      <vt:lpstr>Garamond</vt:lpstr>
      <vt:lpstr>楷体_GB2312</vt:lpstr>
      <vt:lpstr>Calibri</vt:lpstr>
      <vt:lpstr>Comic Sans MS</vt:lpstr>
      <vt:lpstr>新宋体</vt:lpstr>
      <vt:lpstr>微软雅黑</vt:lpstr>
      <vt:lpstr>黑体</vt:lpstr>
      <vt:lpstr>Times New Roman</vt:lpstr>
      <vt:lpstr>Symbol</vt:lpstr>
      <vt:lpstr>Wingdings</vt:lpstr>
      <vt:lpstr>Edge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结构化分析和建模</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软件需求分析与建模 （讲授2学时）</dc:title>
  <dc:creator>www</dc:creator>
  <cp:lastModifiedBy>neway</cp:lastModifiedBy>
  <cp:revision>535</cp:revision>
  <dcterms:created xsi:type="dcterms:W3CDTF">2007-10-09T19:37:00Z</dcterms:created>
  <dcterms:modified xsi:type="dcterms:W3CDTF">2017-03-15T02:57:20Z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