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362" r:id="rId3"/>
    <p:sldId id="383" r:id="rId4"/>
    <p:sldId id="375" r:id="rId5"/>
    <p:sldId id="378" r:id="rId6"/>
    <p:sldId id="276" r:id="rId7"/>
    <p:sldId id="366" r:id="rId8"/>
    <p:sldId id="341" r:id="rId9"/>
    <p:sldId id="332" r:id="rId10"/>
    <p:sldId id="333" r:id="rId11"/>
    <p:sldId id="282" r:id="rId12"/>
    <p:sldId id="334" r:id="rId13"/>
    <p:sldId id="335" r:id="rId14"/>
    <p:sldId id="338" r:id="rId15"/>
    <p:sldId id="330" r:id="rId16"/>
    <p:sldId id="283" r:id="rId17"/>
    <p:sldId id="373" r:id="rId18"/>
    <p:sldId id="292" r:id="rId19"/>
    <p:sldId id="305" r:id="rId20"/>
    <p:sldId id="304" r:id="rId21"/>
    <p:sldId id="299" r:id="rId22"/>
    <p:sldId id="300" r:id="rId23"/>
    <p:sldId id="301" r:id="rId24"/>
    <p:sldId id="302" r:id="rId25"/>
    <p:sldId id="303" r:id="rId26"/>
    <p:sldId id="476" r:id="rId27"/>
    <p:sldId id="294" r:id="rId28"/>
    <p:sldId id="306" r:id="rId29"/>
    <p:sldId id="307" r:id="rId30"/>
    <p:sldId id="310" r:id="rId31"/>
    <p:sldId id="308" r:id="rId32"/>
    <p:sldId id="309" r:id="rId33"/>
    <p:sldId id="311" r:id="rId34"/>
    <p:sldId id="312" r:id="rId35"/>
    <p:sldId id="547" r:id="rId36"/>
    <p:sldId id="548" r:id="rId37"/>
    <p:sldId id="549" r:id="rId38"/>
    <p:sldId id="550" r:id="rId39"/>
    <p:sldId id="374" r:id="rId40"/>
    <p:sldId id="284" r:id="rId41"/>
    <p:sldId id="285" r:id="rId42"/>
    <p:sldId id="313" r:id="rId43"/>
    <p:sldId id="350" r:id="rId44"/>
    <p:sldId id="379" r:id="rId45"/>
    <p:sldId id="380" r:id="rId46"/>
    <p:sldId id="551" r:id="rId47"/>
    <p:sldId id="342" r:id="rId48"/>
    <p:sldId id="343" r:id="rId49"/>
    <p:sldId id="344" r:id="rId50"/>
    <p:sldId id="345" r:id="rId51"/>
    <p:sldId id="346" r:id="rId52"/>
    <p:sldId id="314" r:id="rId53"/>
    <p:sldId id="347" r:id="rId54"/>
    <p:sldId id="348" r:id="rId55"/>
    <p:sldId id="349" r:id="rId56"/>
    <p:sldId id="399" r:id="rId57"/>
    <p:sldId id="400" r:id="rId58"/>
    <p:sldId id="614" r:id="rId59"/>
    <p:sldId id="615" r:id="rId60"/>
    <p:sldId id="401" r:id="rId61"/>
    <p:sldId id="402" r:id="rId62"/>
    <p:sldId id="403" r:id="rId63"/>
    <p:sldId id="404" r:id="rId64"/>
    <p:sldId id="405" r:id="rId65"/>
    <p:sldId id="354" r:id="rId66"/>
    <p:sldId id="623" r:id="rId67"/>
    <p:sldId id="625" r:id="rId69"/>
    <p:sldId id="626" r:id="rId70"/>
    <p:sldId id="627" r:id="rId71"/>
    <p:sldId id="628" r:id="rId72"/>
    <p:sldId id="629" r:id="rId73"/>
    <p:sldId id="630" r:id="rId74"/>
    <p:sldId id="631" r:id="rId75"/>
    <p:sldId id="632" r:id="rId76"/>
    <p:sldId id="634" r:id="rId77"/>
    <p:sldId id="637" r:id="rId78"/>
    <p:sldId id="638" r:id="rId79"/>
    <p:sldId id="639" r:id="rId80"/>
    <p:sldId id="640" r:id="rId81"/>
    <p:sldId id="642" r:id="rId82"/>
    <p:sldId id="648" r:id="rId83"/>
    <p:sldId id="649" r:id="rId84"/>
    <p:sldId id="650" r:id="rId85"/>
    <p:sldId id="661" r:id="rId86"/>
    <p:sldId id="651" r:id="rId87"/>
    <p:sldId id="659" r:id="rId88"/>
    <p:sldId id="664" r:id="rId8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p:restoredTop sz="94581"/>
  </p:normalViewPr>
  <p:slideViewPr>
    <p:cSldViewPr showGuides="1">
      <p:cViewPr>
        <p:scale>
          <a:sx n="50" d="100"/>
          <a:sy n="50" d="100"/>
        </p:scale>
        <p:origin x="-1722" y="-1062"/>
      </p:cViewPr>
      <p:guideLst>
        <p:guide orient="horz" pos="2186"/>
        <p:guide pos="289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notesMaster" Target="notesMasters/notesMaster1.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是将已经确认的软件、计算机硬件、外设、网络等其他元素结合在一起，进行信息系统的各种组装测试和确认测试，系统测试是针对整个产品系统进行的测试，目的是验证系统是否满足了需求规格的定义，找出与需求规格不符或与之矛盾的地方，从而提出更加完善的方案</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2"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38" name="Rectangle 2"/>
          <p:cNvSpPr>
            <a:spLocks noGrp="1" noChangeArrowheads="1"/>
          </p:cNvSpPr>
          <p:nvPr>
            <p:ph type="ctrTitle"/>
          </p:nvPr>
        </p:nvSpPr>
        <p:spPr>
          <a:xfrm>
            <a:off x="914400" y="1524000"/>
            <a:ext cx="7623175" cy="1752600"/>
          </a:xfrm>
        </p:spPr>
        <p:txBody>
          <a:bodyPr/>
          <a:lstStyle>
            <a:lvl1pPr>
              <a:defRPr sz="5000"/>
            </a:lvl1pPr>
          </a:lstStyle>
          <a:p>
            <a:pPr fontAlgn="base"/>
            <a:r>
              <a:rPr lang="zh-CN" altLang="en-US" strike="noStrike" noProof="1"/>
              <a:t>单击此处编辑母版标题样式</a:t>
            </a:r>
            <a:endParaRPr lang="zh-CN" altLang="en-US" strike="noStrike" noProof="1"/>
          </a:p>
        </p:txBody>
      </p:sp>
      <p:sp>
        <p:nvSpPr>
          <p:cNvPr id="16793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fontAlgn="base"/>
            <a:r>
              <a:rPr lang="zh-CN" altLang="en-US" strike="noStrike" noProof="1"/>
              <a:t>单击此处编辑母版副标题样式</a:t>
            </a:r>
            <a:endParaRPr lang="zh-CN" altLang="en-US" strike="noStrike" noProof="1"/>
          </a:p>
        </p:txBody>
      </p:sp>
      <p:sp>
        <p:nvSpPr>
          <p:cNvPr id="1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5" name="Rectangle 5"/>
          <p:cNvSpPr>
            <a:spLocks noGrp="1" noChangeArrowheads="1"/>
          </p:cNvSpPr>
          <p:nvPr>
            <p:ph type="ftr" sz="quarter" idx="3"/>
          </p:nvPr>
        </p:nvSpPr>
        <p:spPr bwMode="auto">
          <a:xfrm>
            <a:off x="3124200" y="6243638"/>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fld id="{9A0DB2DC-4C9A-4742-B13C-FB6460FD3503}" type="slidenum">
              <a:rPr lang="en-US" altLang="zh-CN" sz="1200" noProof="1" dirty="0">
                <a:latin typeface="Garamond" panose="02020404030301010803" pitchFamily="18" charset="0"/>
                <a:ea typeface="宋体" panose="02010600030101010101" pitchFamily="2" charset="-122"/>
                <a:cs typeface="+mn-ea"/>
              </a:rPr>
            </a:fld>
            <a:endParaRPr lang="en-US" altLang="zh-CN" sz="1200" noProof="1" dirty="0">
              <a:latin typeface="Garamond" panose="02020404030301010803"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19800"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7813"/>
            <a:ext cx="8229600" cy="1139825"/>
          </a:xfrm>
          <a:prstGeom prst="rect">
            <a:avLst/>
          </a:prstGeom>
          <a:noFill/>
          <a:ln w="9525">
            <a:noFill/>
          </a:ln>
        </p:spPr>
        <p:txBody>
          <a:bodyPr anchor="t"/>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30725"/>
          </a:xfrm>
          <a:prstGeom prst="rect">
            <a:avLst/>
          </a:prstGeom>
          <a:noFill/>
          <a:ln w="9525">
            <a:noFill/>
          </a:ln>
        </p:spPr>
        <p:txBody>
          <a:bodyPr anchor="t"/>
          <a:p>
            <a:pPr lvl="0" indent="-342900"/>
            <a:r>
              <a:rPr lang="zh-CN" altLang="en-US" dirty="0"/>
              <a:t>单击此处编辑母版文本样式</a:t>
            </a:r>
            <a:endParaRPr lang="zh-CN" altLang="en-US" dirty="0"/>
          </a:p>
          <a:p>
            <a:pPr lvl="1" indent="-325120"/>
            <a:r>
              <a:rPr lang="zh-CN" altLang="en-US" dirty="0"/>
              <a:t>第二级</a:t>
            </a:r>
            <a:endParaRPr lang="zh-CN" altLang="en-US" dirty="0"/>
          </a:p>
          <a:p>
            <a:pPr lvl="2" indent="-350520"/>
            <a:r>
              <a:rPr lang="zh-CN" altLang="en-US" dirty="0"/>
              <a:t>第三级</a:t>
            </a:r>
            <a:endParaRPr lang="zh-CN" altLang="en-US" dirty="0"/>
          </a:p>
          <a:p>
            <a:pPr lvl="3" indent="-315595"/>
            <a:r>
              <a:rPr lang="zh-CN" altLang="en-US" dirty="0"/>
              <a:t>第四级</a:t>
            </a:r>
            <a:endParaRPr lang="zh-CN" altLang="en-US" dirty="0"/>
          </a:p>
          <a:p>
            <a:pPr lvl="4" indent="-339725"/>
            <a:r>
              <a:rPr lang="zh-CN" altLang="en-US" dirty="0"/>
              <a:t>第五级</a:t>
            </a:r>
            <a:endParaRPr lang="zh-CN" altLang="en-US" dirty="0"/>
          </a:p>
        </p:txBody>
      </p:sp>
      <p:sp>
        <p:nvSpPr>
          <p:cNvPr id="166916"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66917"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66918"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
        <p:nvSpPr>
          <p:cNvPr id="16691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6920"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033" name="Picture 9"/>
          <p:cNvPicPr>
            <a:picLocks noChangeAspect="1"/>
          </p:cNvPicPr>
          <p:nvPr userDrawn="1"/>
        </p:nvPicPr>
        <p:blipFill>
          <a:blip r:embed="rId13"/>
          <a:stretch>
            <a:fillRect/>
          </a:stretch>
        </p:blipFill>
        <p:spPr>
          <a:xfrm>
            <a:off x="4572000" y="6237288"/>
            <a:ext cx="1800225" cy="379412"/>
          </a:xfrm>
          <a:prstGeom prst="rect">
            <a:avLst/>
          </a:prstGeom>
          <a:noFill/>
          <a:ln w="9525">
            <a:noFill/>
          </a:ln>
        </p:spPr>
      </p:pic>
      <p:sp>
        <p:nvSpPr>
          <p:cNvPr id="166922" name="Rectangle 10"/>
          <p:cNvSpPr>
            <a:spLocks noChangeArrowheads="1"/>
          </p:cNvSpPr>
          <p:nvPr/>
        </p:nvSpPr>
        <p:spPr bwMode="auto">
          <a:xfrm>
            <a:off x="250825" y="6165850"/>
            <a:ext cx="2881313" cy="457200"/>
          </a:xfrm>
          <a:prstGeom prst="rect">
            <a:avLst/>
          </a:prstGeom>
          <a:noFill/>
          <a:ln w="9525">
            <a:noFill/>
            <a:miter lim="800000"/>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6699FF"/>
                </a:solidFill>
                <a:effectLst/>
                <a:uLnTx/>
                <a:uFillTx/>
                <a:latin typeface="Garamond" panose="02020404030301010803" pitchFamily="18" charset="0"/>
                <a:ea typeface="宋体" panose="02010600030101010101" pitchFamily="2" charset="-122"/>
                <a:cs typeface="+mn-cs"/>
              </a:rPr>
              <a:t>第</a:t>
            </a:r>
            <a:r>
              <a:rPr kumimoji="0" lang="en-US" altLang="zh-CN" sz="1600" b="0" i="0" u="none" strike="noStrike" kern="1200" cap="none" spc="0" normalizeH="0" baseline="0" noProof="0">
                <a:ln>
                  <a:noFill/>
                </a:ln>
                <a:solidFill>
                  <a:srgbClr val="6699FF"/>
                </a:solidFill>
                <a:effectLst/>
                <a:uLnTx/>
                <a:uFillTx/>
                <a:latin typeface="Garamond" panose="02020404030301010803" pitchFamily="18" charset="0"/>
                <a:ea typeface="宋体" panose="02010600030101010101" pitchFamily="2" charset="-122"/>
                <a:cs typeface="+mn-cs"/>
              </a:rPr>
              <a:t>5</a:t>
            </a:r>
            <a:r>
              <a:rPr kumimoji="0" lang="zh-CN" altLang="en-US" sz="1600" b="0" i="0" u="none" strike="noStrike" kern="1200" cap="none" spc="0" normalizeH="0" baseline="0" noProof="0">
                <a:ln>
                  <a:noFill/>
                </a:ln>
                <a:solidFill>
                  <a:srgbClr val="6699FF"/>
                </a:solidFill>
                <a:effectLst/>
                <a:uLnTx/>
                <a:uFillTx/>
                <a:latin typeface="Garamond" panose="02020404030301010803" pitchFamily="18" charset="0"/>
                <a:ea typeface="宋体" panose="02010600030101010101" pitchFamily="2" charset="-122"/>
                <a:cs typeface="+mn-cs"/>
              </a:rPr>
              <a:t>章软件实现</a:t>
            </a:r>
            <a:endParaRPr kumimoji="0" lang="zh-CN" altLang="en-US" sz="1600" b="0" i="0" u="none" strike="noStrike" kern="1200" cap="none" spc="0" normalizeH="0" baseline="0" noProof="0">
              <a:ln>
                <a:noFill/>
              </a:ln>
              <a:solidFill>
                <a:srgbClr val="6699FF"/>
              </a:solidFill>
              <a:effectLst/>
              <a:uLnTx/>
              <a:uFillTx/>
              <a:latin typeface="Garamond" panose="02020404030301010803" pitchFamily="18" charset="0"/>
              <a:ea typeface="宋体" panose="02010600030101010101" pitchFamily="2" charset="-122"/>
              <a:cs typeface="+mn-cs"/>
            </a:endParaRPr>
          </a:p>
        </p:txBody>
      </p:sp>
      <p:sp>
        <p:nvSpPr>
          <p:cNvPr id="1035" name="Rectangle 11"/>
          <p:cNvSpPr/>
          <p:nvPr/>
        </p:nvSpPr>
        <p:spPr>
          <a:xfrm>
            <a:off x="5940425" y="6092825"/>
            <a:ext cx="2895600" cy="457200"/>
          </a:xfrm>
          <a:prstGeom prst="rect">
            <a:avLst/>
          </a:prstGeom>
          <a:noFill/>
          <a:ln w="9525">
            <a:noFill/>
          </a:ln>
        </p:spPr>
        <p:txBody>
          <a:bodyPr anchor="b"/>
          <a:p>
            <a:pPr lvl="0" indent="0" algn="ctr"/>
            <a:r>
              <a:rPr lang="zh-CN" altLang="en-US" sz="1600" dirty="0">
                <a:solidFill>
                  <a:srgbClr val="666699"/>
                </a:solidFill>
                <a:latin typeface="Garamond" panose="02020404030301010803" pitchFamily="18" charset="0"/>
                <a:ea typeface="楷体_GB2312" pitchFamily="49" charset="-122"/>
              </a:rPr>
              <a:t>软件工程教研室</a:t>
            </a:r>
            <a:endParaRPr lang="zh-CN" altLang="en-US" sz="1600" dirty="0">
              <a:solidFill>
                <a:srgbClr val="666699"/>
              </a:solidFill>
              <a:latin typeface="Garamond" panose="02020404030301010803"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3.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Text Box 5"/>
          <p:cNvSpPr txBox="1"/>
          <p:nvPr/>
        </p:nvSpPr>
        <p:spPr>
          <a:xfrm>
            <a:off x="146050" y="1228725"/>
            <a:ext cx="8424863" cy="3540125"/>
          </a:xfrm>
          <a:prstGeom prst="rect">
            <a:avLst/>
          </a:prstGeom>
          <a:noFill/>
          <a:ln w="9525">
            <a:noFill/>
          </a:ln>
        </p:spPr>
        <p:txBody>
          <a:bodyPr anchor="t">
            <a:spAutoFit/>
          </a:bodyPr>
          <a:p>
            <a:pPr marL="800100" lvl="1" indent="-342900" eaLnBrk="1" hangingPunct="1"/>
            <a:r>
              <a:rPr lang="zh-CN" altLang="en-US" sz="2800" b="1" dirty="0">
                <a:latin typeface="楷体_GB2312" pitchFamily="49" charset="-122"/>
                <a:ea typeface="楷体_GB2312" pitchFamily="49" charset="-122"/>
              </a:rPr>
              <a:t>教学内容：</a:t>
            </a:r>
            <a:endParaRPr lang="zh-CN" altLang="en-US" sz="2800" b="1" dirty="0">
              <a:latin typeface="楷体_GB2312" pitchFamily="49" charset="-122"/>
              <a:ea typeface="楷体_GB2312" pitchFamily="49" charset="-122"/>
            </a:endParaRPr>
          </a:p>
          <a:p>
            <a:pPr marL="800100" lvl="1" indent="-342900" eaLnBrk="1" hangingPunct="1">
              <a:buAutoNum type="arabicPeriod"/>
            </a:pPr>
            <a:r>
              <a:rPr lang="zh-CN" altLang="en-US" sz="2800" dirty="0">
                <a:latin typeface="楷体_GB2312" pitchFamily="49" charset="-122"/>
                <a:ea typeface="楷体_GB2312" pitchFamily="49" charset="-122"/>
              </a:rPr>
              <a:t>软件测试的基本概念</a:t>
            </a:r>
            <a:endParaRPr lang="en-US" altLang="zh-CN" sz="2800" dirty="0">
              <a:latin typeface="楷体_GB2312" pitchFamily="49" charset="-122"/>
              <a:ea typeface="楷体_GB2312" pitchFamily="49" charset="-122"/>
            </a:endParaRPr>
          </a:p>
          <a:p>
            <a:pPr marL="800100" lvl="1" indent="-342900" eaLnBrk="1" hangingPunct="1">
              <a:buAutoNum type="arabicPeriod"/>
            </a:pPr>
            <a:r>
              <a:rPr lang="zh-CN" altLang="en-US" sz="2800" dirty="0">
                <a:latin typeface="楷体_GB2312" pitchFamily="49" charset="-122"/>
                <a:ea typeface="楷体_GB2312" pitchFamily="49" charset="-122"/>
              </a:rPr>
              <a:t>软件测试的基本方法和标准</a:t>
            </a:r>
            <a:endParaRPr lang="en-US" altLang="zh-CN" sz="2800" dirty="0">
              <a:latin typeface="楷体_GB2312" pitchFamily="49" charset="-122"/>
              <a:ea typeface="楷体_GB2312" pitchFamily="49" charset="-122"/>
            </a:endParaRPr>
          </a:p>
          <a:p>
            <a:pPr marL="800100" lvl="1" indent="-342900" eaLnBrk="1" hangingPunct="1">
              <a:buAutoNum type="arabicPeriod"/>
            </a:pPr>
            <a:r>
              <a:rPr lang="zh-CN" altLang="en-US" sz="2800" dirty="0">
                <a:latin typeface="楷体_GB2312" pitchFamily="49" charset="-122"/>
                <a:ea typeface="楷体_GB2312" pitchFamily="49" charset="-122"/>
              </a:rPr>
              <a:t>测试计划和测试报告的编写</a:t>
            </a:r>
            <a:endParaRPr lang="zh-CN" altLang="en-US" sz="2800" dirty="0">
              <a:latin typeface="楷体_GB2312" pitchFamily="49" charset="-122"/>
              <a:ea typeface="楷体_GB2312" pitchFamily="49" charset="-122"/>
            </a:endParaRPr>
          </a:p>
          <a:p>
            <a:pPr marL="342900" lvl="0" indent="-342900"/>
            <a:r>
              <a:rPr lang="zh-CN" altLang="en-US" sz="2800" b="1" dirty="0">
                <a:latin typeface="楷体_GB2312" pitchFamily="49" charset="-122"/>
                <a:ea typeface="楷体_GB2312" pitchFamily="49" charset="-122"/>
              </a:rPr>
              <a:t>	 基本要求：</a:t>
            </a:r>
            <a:endParaRPr lang="zh-CN" altLang="en-US" sz="2800" b="1" dirty="0">
              <a:latin typeface="楷体_GB2312" pitchFamily="49" charset="-122"/>
              <a:ea typeface="楷体_GB2312" pitchFamily="49" charset="-122"/>
            </a:endParaRPr>
          </a:p>
          <a:p>
            <a:pPr marL="800100" lvl="1" indent="-342900" eaLnBrk="1" hangingPunct="1">
              <a:buAutoNum type="arabicPeriod"/>
            </a:pPr>
            <a:r>
              <a:rPr lang="zh-CN" altLang="en-US" sz="2800" dirty="0">
                <a:latin typeface="楷体_GB2312" pitchFamily="49" charset="-122"/>
                <a:ea typeface="楷体_GB2312" pitchFamily="49" charset="-122"/>
              </a:rPr>
              <a:t>理解：理解软件测试的目的和软件测试的原则</a:t>
            </a:r>
            <a:endParaRPr lang="zh-CN" altLang="en-US" sz="2800" dirty="0">
              <a:latin typeface="楷体_GB2312" pitchFamily="49" charset="-122"/>
              <a:ea typeface="楷体_GB2312" pitchFamily="49" charset="-122"/>
            </a:endParaRPr>
          </a:p>
          <a:p>
            <a:pPr marL="800100" lvl="1" indent="-342900" eaLnBrk="1" hangingPunct="1">
              <a:buAutoNum type="arabicPeriod"/>
            </a:pPr>
            <a:r>
              <a:rPr lang="zh-CN" altLang="en-US" sz="2800" dirty="0">
                <a:latin typeface="楷体_GB2312" pitchFamily="49" charset="-122"/>
                <a:ea typeface="楷体_GB2312" pitchFamily="49" charset="-122"/>
              </a:rPr>
              <a:t>掌握：白盒测试技术、黑盒测试技术</a:t>
            </a:r>
            <a:endParaRPr lang="zh-CN" altLang="en-US" sz="2800" dirty="0">
              <a:latin typeface="楷体_GB2312" pitchFamily="49" charset="-122"/>
              <a:ea typeface="楷体_GB2312" pitchFamily="49" charset="-122"/>
            </a:endParaRPr>
          </a:p>
          <a:p>
            <a:pPr marL="800100" lvl="1" indent="-342900" eaLnBrk="1" hangingPunct="1">
              <a:buAutoNum type="arabicPeriod"/>
            </a:pPr>
            <a:r>
              <a:rPr lang="zh-CN" altLang="en-US" sz="2800" dirty="0">
                <a:latin typeface="楷体_GB2312" pitchFamily="49" charset="-122"/>
                <a:ea typeface="楷体_GB2312" pitchFamily="49" charset="-122"/>
              </a:rPr>
              <a:t>熟悉：测试文档的编写</a:t>
            </a:r>
            <a:endParaRPr lang="zh-CN" altLang="en-US" sz="2800" dirty="0">
              <a:latin typeface="楷体_GB2312" pitchFamily="49" charset="-122"/>
              <a:ea typeface="楷体_GB2312" pitchFamily="49" charset="-122"/>
            </a:endParaRPr>
          </a:p>
        </p:txBody>
      </p:sp>
      <p:sp>
        <p:nvSpPr>
          <p:cNvPr id="3074" name="Rectangle 2"/>
          <p:cNvSpPr>
            <a:spLocks noGrp="1"/>
          </p:cNvSpPr>
          <p:nvPr>
            <p:ph type="title"/>
          </p:nvPr>
        </p:nvSpPr>
        <p:spPr>
          <a:xfrm>
            <a:off x="84138" y="311150"/>
            <a:ext cx="6161087" cy="608013"/>
          </a:xfrm>
        </p:spPr>
        <p:txBody>
          <a:bodyPr wrap="square" lIns="91440" tIns="45720" rIns="91440" bIns="45720" anchor="t"/>
          <a:p>
            <a:pPr algn="ctr" eaLnBrk="1" hangingPunct="1">
              <a:lnSpc>
                <a:spcPct val="90000"/>
              </a:lnSpc>
            </a:pPr>
            <a:r>
              <a:rPr lang="zh-CN" altLang="en-US" sz="4400" dirty="0">
                <a:latin typeface="楷体_GB2312" pitchFamily="49" charset="-122"/>
                <a:ea typeface="楷体_GB2312" pitchFamily="49" charset="-122"/>
              </a:rPr>
              <a:t>第</a:t>
            </a:r>
            <a:r>
              <a:rPr lang="en-US" altLang="zh-CN" sz="4400" dirty="0">
                <a:latin typeface="楷体_GB2312" pitchFamily="49" charset="-122"/>
                <a:ea typeface="楷体_GB2312" pitchFamily="49" charset="-122"/>
              </a:rPr>
              <a:t>7</a:t>
            </a:r>
            <a:r>
              <a:rPr lang="zh-CN" altLang="en-US" sz="4400" dirty="0">
                <a:latin typeface="楷体_GB2312" pitchFamily="49" charset="-122"/>
                <a:ea typeface="楷体_GB2312" pitchFamily="49" charset="-122"/>
              </a:rPr>
              <a:t>章 软件测试技术</a:t>
            </a:r>
            <a:endParaRPr lang="zh-CN" altLang="en-US" sz="4400" dirty="0">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503238" y="382588"/>
            <a:ext cx="8137525" cy="576262"/>
          </a:xfrm>
        </p:spPr>
        <p:txBody>
          <a:bodyPr wrap="square" lIns="91440" tIns="45720" rIns="91440" bIns="45720" anchor="t"/>
          <a:p>
            <a:pPr marL="838200" indent="-838200" eaLnBrk="1" hangingPunct="1"/>
            <a:r>
              <a:rPr lang="en-US" altLang="zh-CN" sz="2500" b="1" dirty="0">
                <a:solidFill>
                  <a:schemeClr val="tx1"/>
                </a:solidFill>
                <a:latin typeface="楷体_GB2312" pitchFamily="49" charset="-122"/>
                <a:ea typeface="楷体_GB2312" pitchFamily="49" charset="-122"/>
              </a:rPr>
              <a:t>1) </a:t>
            </a:r>
            <a:r>
              <a:rPr lang="zh-CN" altLang="en-US" sz="2500" b="1" dirty="0">
                <a:solidFill>
                  <a:schemeClr val="tx1"/>
                </a:solidFill>
                <a:latin typeface="楷体_GB2312" pitchFamily="49" charset="-122"/>
                <a:ea typeface="楷体_GB2312" pitchFamily="49" charset="-122"/>
              </a:rPr>
              <a:t>静态测试</a:t>
            </a:r>
            <a:endParaRPr lang="zh-CN" altLang="en-US" sz="2500" b="1" dirty="0">
              <a:solidFill>
                <a:schemeClr val="tx1"/>
              </a:solidFill>
              <a:latin typeface="楷体_GB2312" pitchFamily="49" charset="-122"/>
              <a:ea typeface="楷体_GB2312" pitchFamily="49" charset="-122"/>
            </a:endParaRPr>
          </a:p>
        </p:txBody>
      </p:sp>
      <p:sp>
        <p:nvSpPr>
          <p:cNvPr id="12290" name="Text Box 4"/>
          <p:cNvSpPr txBox="1"/>
          <p:nvPr/>
        </p:nvSpPr>
        <p:spPr>
          <a:xfrm>
            <a:off x="503238" y="1069975"/>
            <a:ext cx="8137525" cy="3602038"/>
          </a:xfrm>
          <a:prstGeom prst="rect">
            <a:avLst/>
          </a:prstGeom>
          <a:noFill/>
          <a:ln w="9525">
            <a:noFill/>
          </a:ln>
        </p:spPr>
        <p:txBody>
          <a:bodyPr anchor="t">
            <a:spAutoFit/>
          </a:bodyPr>
          <a:p>
            <a:pPr lvl="0" indent="0">
              <a:lnSpc>
                <a:spcPct val="120000"/>
              </a:lnSpc>
              <a:spcBef>
                <a:spcPct val="50000"/>
              </a:spcBef>
            </a:pPr>
            <a:r>
              <a:rPr lang="en-US" altLang="zh-CN" sz="2400" dirty="0">
                <a:latin typeface="Arial" panose="020B0604020202020204" pitchFamily="34" charset="0"/>
                <a:ea typeface="宋体" panose="02010600030101010101" pitchFamily="2" charset="-122"/>
              </a:rPr>
              <a:t>      </a:t>
            </a:r>
            <a:r>
              <a:rPr lang="zh-CN" altLang="en-US" sz="2400" dirty="0">
                <a:latin typeface="楷体_GB2312" pitchFamily="49" charset="-122"/>
                <a:ea typeface="楷体_GB2312" pitchFamily="49" charset="-122"/>
              </a:rPr>
              <a:t>静态测试通常不要求在计算机上实际执行所测程序，主要以一些人工的模拟技术对软件进行分析和测试。静态测试包括</a:t>
            </a:r>
            <a:r>
              <a:rPr lang="zh-CN" altLang="en-US" sz="2400" u="sng" dirty="0">
                <a:latin typeface="楷体_GB2312" pitchFamily="49" charset="-122"/>
                <a:ea typeface="楷体_GB2312" pitchFamily="49" charset="-122"/>
              </a:rPr>
              <a:t>代码审查</a:t>
            </a:r>
            <a:r>
              <a:rPr lang="zh-CN" altLang="en-US" sz="2400" dirty="0">
                <a:latin typeface="楷体_GB2312" pitchFamily="49" charset="-122"/>
                <a:ea typeface="楷体_GB2312" pitchFamily="49" charset="-122"/>
              </a:rPr>
              <a:t>和</a:t>
            </a:r>
            <a:r>
              <a:rPr lang="zh-CN" altLang="en-US" sz="2400" u="sng" dirty="0">
                <a:latin typeface="楷体_GB2312" pitchFamily="49" charset="-122"/>
                <a:ea typeface="楷体_GB2312" pitchFamily="49" charset="-122"/>
              </a:rPr>
              <a:t>静态结构分析</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a:p>
            <a:pPr lvl="0" indent="0">
              <a:lnSpc>
                <a:spcPct val="120000"/>
              </a:lnSpc>
            </a:pPr>
            <a:r>
              <a:rPr lang="zh-CN" altLang="en-US" sz="2400" dirty="0">
                <a:latin typeface="楷体_GB2312" pitchFamily="49" charset="-122"/>
                <a:ea typeface="楷体_GB2312" pitchFamily="49" charset="-122"/>
              </a:rPr>
              <a:t>   代码审查</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对需求规格说明书、软件设计说明书、源程序做检查和审阅，包括是否符合标准和规范；</a:t>
            </a:r>
            <a:endParaRPr lang="zh-CN" altLang="en-US" sz="2400" dirty="0">
              <a:latin typeface="楷体_GB2312" pitchFamily="49" charset="-122"/>
              <a:ea typeface="楷体_GB2312" pitchFamily="49" charset="-122"/>
            </a:endParaRPr>
          </a:p>
          <a:p>
            <a:pPr lvl="1" indent="0" eaLnBrk="1" hangingPunct="1">
              <a:lnSpc>
                <a:spcPct val="120000"/>
              </a:lnSpc>
            </a:pPr>
            <a:r>
              <a:rPr lang="zh-CN" altLang="en-US" sz="2400" dirty="0">
                <a:latin typeface="楷体_GB2312" pitchFamily="49" charset="-122"/>
                <a:ea typeface="楷体_GB2312" pitchFamily="49" charset="-122"/>
              </a:rPr>
              <a:t>静态结构分析：通过结构分析、流图分析、符号执行指出软件缺陷；</a:t>
            </a:r>
            <a:endParaRPr lang="zh-CN" altLang="en-US" sz="2400" dirty="0">
              <a:latin typeface="楷体_GB2312" pitchFamily="49" charset="-122"/>
              <a:ea typeface="楷体_GB2312" pitchFamily="49" charset="-122"/>
            </a:endParaRPr>
          </a:p>
          <a:p>
            <a:pPr lvl="1" indent="0" eaLnBrk="1" hangingPunct="1">
              <a:lnSpc>
                <a:spcPct val="120000"/>
              </a:lnSpc>
            </a:pPr>
            <a:r>
              <a:rPr lang="zh-CN" altLang="en-US" sz="2400" dirty="0">
                <a:latin typeface="楷体_GB2312" pitchFamily="49" charset="-122"/>
                <a:ea typeface="楷体_GB2312" pitchFamily="49" charset="-122"/>
              </a:rPr>
              <a:t>静态测试约可找出</a:t>
            </a:r>
            <a:r>
              <a:rPr lang="en-US" altLang="zh-CN" sz="2400" dirty="0">
                <a:latin typeface="楷体_GB2312" pitchFamily="49" charset="-122"/>
                <a:ea typeface="楷体_GB2312" pitchFamily="49" charset="-122"/>
              </a:rPr>
              <a:t>30</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70%</a:t>
            </a:r>
            <a:r>
              <a:rPr lang="zh-CN" altLang="en-US" sz="2400" dirty="0">
                <a:latin typeface="楷体_GB2312" pitchFamily="49" charset="-122"/>
                <a:ea typeface="楷体_GB2312" pitchFamily="49" charset="-122"/>
              </a:rPr>
              <a:t>的逻辑设计错误。</a:t>
            </a:r>
            <a:endParaRPr lang="zh-CN" altLang="en-US" sz="2400" dirty="0">
              <a:latin typeface="楷体_GB2312" pitchFamily="49" charset="-122"/>
              <a:ea typeface="楷体_GB2312"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490538" y="403225"/>
            <a:ext cx="8162925" cy="576263"/>
          </a:xfrm>
        </p:spPr>
        <p:txBody>
          <a:bodyPr wrap="square" lIns="91440" tIns="45720" rIns="91440" bIns="45720" anchor="t"/>
          <a:p>
            <a:pPr marL="838200" indent="-838200" eaLnBrk="1" hangingPunct="1"/>
            <a:r>
              <a:rPr lang="en-US" altLang="zh-CN" sz="2500" b="1" dirty="0">
                <a:solidFill>
                  <a:schemeClr val="tx1"/>
                </a:solidFill>
                <a:latin typeface="楷体_GB2312" pitchFamily="49" charset="-122"/>
                <a:ea typeface="楷体_GB2312" pitchFamily="49" charset="-122"/>
              </a:rPr>
              <a:t>2) </a:t>
            </a:r>
            <a:r>
              <a:rPr lang="zh-CN" altLang="en-US" sz="2500" b="1" dirty="0">
                <a:solidFill>
                  <a:schemeClr val="tx1"/>
                </a:solidFill>
                <a:latin typeface="楷体_GB2312" pitchFamily="49" charset="-122"/>
                <a:ea typeface="楷体_GB2312" pitchFamily="49" charset="-122"/>
              </a:rPr>
              <a:t>动态测试</a:t>
            </a:r>
            <a:endParaRPr lang="zh-CN" altLang="en-US" sz="2500" b="1" dirty="0">
              <a:solidFill>
                <a:schemeClr val="tx1"/>
              </a:solidFill>
              <a:latin typeface="楷体_GB2312" pitchFamily="49" charset="-122"/>
              <a:ea typeface="楷体_GB2312" pitchFamily="49" charset="-122"/>
            </a:endParaRPr>
          </a:p>
        </p:txBody>
      </p:sp>
      <p:sp>
        <p:nvSpPr>
          <p:cNvPr id="13314" name="Text Box 4"/>
          <p:cNvSpPr txBox="1"/>
          <p:nvPr/>
        </p:nvSpPr>
        <p:spPr>
          <a:xfrm>
            <a:off x="395288" y="1101725"/>
            <a:ext cx="8383587" cy="2940050"/>
          </a:xfrm>
          <a:prstGeom prst="rect">
            <a:avLst/>
          </a:prstGeom>
          <a:noFill/>
          <a:ln w="9525">
            <a:noFill/>
          </a:ln>
        </p:spPr>
        <p:txBody>
          <a:bodyPr wrap="square" anchor="t">
            <a:spAutoFit/>
          </a:bodyPr>
          <a:p>
            <a:pPr lvl="0" indent="0">
              <a:lnSpc>
                <a:spcPct val="130000"/>
              </a:lnSpc>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动态测试是通过输入一组预先按照一定的测试准则构造的实例数据来动态运行程序，而达到发现程序错误的过程。  </a:t>
            </a:r>
            <a:endParaRPr lang="zh-CN" altLang="en-US" sz="2400" dirty="0">
              <a:latin typeface="楷体_GB2312" pitchFamily="49" charset="-122"/>
              <a:ea typeface="楷体_GB2312" pitchFamily="49" charset="-122"/>
            </a:endParaRPr>
          </a:p>
          <a:p>
            <a:pPr lvl="0" indent="0">
              <a:lnSpc>
                <a:spcPct val="130000"/>
              </a:lnSpc>
            </a:pPr>
            <a:r>
              <a:rPr lang="zh-CN" altLang="en-US" sz="2400" dirty="0">
                <a:latin typeface="楷体_GB2312" pitchFamily="49" charset="-122"/>
                <a:ea typeface="楷体_GB2312" pitchFamily="49" charset="-122"/>
              </a:rPr>
              <a:t>    动态测试包括白盒测试和黑盒测试。</a:t>
            </a:r>
            <a:endParaRPr lang="zh-CN" altLang="en-US" sz="2400" dirty="0">
              <a:latin typeface="楷体_GB2312" pitchFamily="49" charset="-122"/>
              <a:ea typeface="楷体_GB2312" pitchFamily="49" charset="-122"/>
            </a:endParaRPr>
          </a:p>
          <a:p>
            <a:pPr lvl="0" indent="0">
              <a:lnSpc>
                <a:spcPct val="130000"/>
              </a:lnSpc>
            </a:pPr>
            <a:r>
              <a:rPr lang="zh-CN" altLang="en-US" sz="2400" dirty="0">
                <a:latin typeface="楷体_GB2312" pitchFamily="49" charset="-122"/>
                <a:ea typeface="楷体_GB2312" pitchFamily="49" charset="-122"/>
              </a:rPr>
              <a:t>    动态测试的两个基本要素：</a:t>
            </a:r>
            <a:endParaRPr lang="zh-CN" altLang="en-US" sz="2400" dirty="0">
              <a:latin typeface="楷体_GB2312" pitchFamily="49" charset="-122"/>
              <a:ea typeface="楷体_GB2312" pitchFamily="49" charset="-122"/>
            </a:endParaRPr>
          </a:p>
          <a:p>
            <a:pPr lvl="0" indent="0">
              <a:lnSpc>
                <a:spcPct val="130000"/>
              </a:lnSpc>
            </a:pPr>
            <a:r>
              <a:rPr lang="en-US" altLang="zh-CN" sz="2400" dirty="0">
                <a:latin typeface="楷体_GB2312" pitchFamily="49" charset="-122"/>
                <a:ea typeface="楷体_GB2312" pitchFamily="49" charset="-122"/>
              </a:rPr>
              <a:t>(1) </a:t>
            </a:r>
            <a:r>
              <a:rPr lang="zh-CN" altLang="en-US" sz="2400" dirty="0">
                <a:latin typeface="楷体_GB2312" pitchFamily="49" charset="-122"/>
                <a:ea typeface="楷体_GB2312" pitchFamily="49" charset="-122"/>
              </a:rPr>
              <a:t>被测试程序</a:t>
            </a:r>
            <a:endParaRPr lang="zh-CN" altLang="en-US" sz="2400" dirty="0">
              <a:latin typeface="楷体_GB2312" pitchFamily="49" charset="-122"/>
              <a:ea typeface="楷体_GB2312" pitchFamily="49" charset="-122"/>
            </a:endParaRPr>
          </a:p>
          <a:p>
            <a:pPr lvl="0" indent="0">
              <a:lnSpc>
                <a:spcPct val="130000"/>
              </a:lnSpc>
            </a:pPr>
            <a:r>
              <a:rPr lang="en-US" altLang="zh-CN" sz="2400" dirty="0">
                <a:latin typeface="楷体_GB2312" pitchFamily="49" charset="-122"/>
                <a:ea typeface="楷体_GB2312" pitchFamily="49" charset="-122"/>
              </a:rPr>
              <a:t>(2) </a:t>
            </a:r>
            <a:r>
              <a:rPr lang="zh-CN" altLang="en-US" sz="2400" dirty="0">
                <a:latin typeface="楷体_GB2312" pitchFamily="49" charset="-122"/>
                <a:ea typeface="楷体_GB2312" pitchFamily="49" charset="-122"/>
              </a:rPr>
              <a:t>测试数据（测试用例）</a:t>
            </a:r>
            <a:endParaRPr lang="zh-CN" altLang="en-US" sz="2400" dirty="0">
              <a:latin typeface="楷体_GB2312" pitchFamily="49" charset="-122"/>
              <a:ea typeface="楷体_GB2312"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539750" y="392113"/>
            <a:ext cx="3960813" cy="576262"/>
          </a:xfrm>
        </p:spPr>
        <p:txBody>
          <a:bodyPr wrap="square" lIns="91440" tIns="45720" rIns="91440" bIns="45720" anchor="t"/>
          <a:p>
            <a:pPr marL="838200" indent="-838200" eaLnBrk="1" hangingPunct="1"/>
            <a:r>
              <a:rPr lang="en-US" altLang="zh-CN" sz="2500" b="1" dirty="0">
                <a:solidFill>
                  <a:schemeClr val="tx1"/>
                </a:solidFill>
                <a:latin typeface="楷体_GB2312" pitchFamily="49" charset="-122"/>
                <a:ea typeface="楷体_GB2312" pitchFamily="49" charset="-122"/>
              </a:rPr>
              <a:t>动态测试步骤</a:t>
            </a:r>
            <a:endParaRPr lang="en-US" altLang="zh-CN" sz="2500" b="1" dirty="0">
              <a:solidFill>
                <a:schemeClr val="tx1"/>
              </a:solidFill>
              <a:latin typeface="楷体_GB2312" pitchFamily="49" charset="-122"/>
              <a:ea typeface="楷体_GB2312" pitchFamily="49" charset="-122"/>
            </a:endParaRPr>
          </a:p>
        </p:txBody>
      </p:sp>
      <p:sp>
        <p:nvSpPr>
          <p:cNvPr id="14338" name="Rectangle 4"/>
          <p:cNvSpPr/>
          <p:nvPr/>
        </p:nvSpPr>
        <p:spPr>
          <a:xfrm>
            <a:off x="539750" y="1050925"/>
            <a:ext cx="7127875" cy="1990725"/>
          </a:xfrm>
          <a:prstGeom prst="rect">
            <a:avLst/>
          </a:prstGeom>
          <a:noFill/>
          <a:ln w="9525">
            <a:noFill/>
          </a:ln>
        </p:spPr>
        <p:txBody>
          <a:bodyPr anchor="t">
            <a:spAutoFit/>
          </a:bodyPr>
          <a:p>
            <a:pPr marL="342900" lvl="0" indent="-342900">
              <a:lnSpc>
                <a:spcPct val="130000"/>
              </a:lnSpc>
              <a:buAutoNum type="circleNumDbPlain"/>
            </a:pPr>
            <a:r>
              <a:rPr lang="zh-CN" altLang="en-US" sz="2400" dirty="0">
                <a:latin typeface="楷体_GB2312" pitchFamily="49" charset="-122"/>
                <a:ea typeface="楷体_GB2312" pitchFamily="49" charset="-122"/>
              </a:rPr>
              <a:t>选取定义域有效值</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或定义域外无效值</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342900" lvl="0" indent="-342900">
              <a:lnSpc>
                <a:spcPct val="130000"/>
              </a:lnSpc>
              <a:buAutoNum type="circleNumDbPlain"/>
            </a:pPr>
            <a:r>
              <a:rPr lang="zh-CN" altLang="en-US" sz="2400" dirty="0">
                <a:latin typeface="楷体_GB2312" pitchFamily="49" charset="-122"/>
                <a:ea typeface="楷体_GB2312" pitchFamily="49" charset="-122"/>
              </a:rPr>
              <a:t>对已选取值决定预期的结果</a:t>
            </a:r>
            <a:endParaRPr lang="zh-CN" altLang="en-US" sz="2400" dirty="0">
              <a:latin typeface="楷体_GB2312" pitchFamily="49" charset="-122"/>
              <a:ea typeface="楷体_GB2312" pitchFamily="49" charset="-122"/>
            </a:endParaRPr>
          </a:p>
          <a:p>
            <a:pPr marL="342900" lvl="0" indent="-342900">
              <a:lnSpc>
                <a:spcPct val="130000"/>
              </a:lnSpc>
              <a:buAutoNum type="circleNumDbPlain"/>
            </a:pPr>
            <a:r>
              <a:rPr lang="zh-CN" altLang="en-US" sz="2400" dirty="0">
                <a:latin typeface="楷体_GB2312" pitchFamily="49" charset="-122"/>
                <a:ea typeface="楷体_GB2312" pitchFamily="49" charset="-122"/>
              </a:rPr>
              <a:t>用选取值执行程序</a:t>
            </a:r>
            <a:endParaRPr lang="zh-CN" altLang="en-US" sz="2400" dirty="0">
              <a:latin typeface="楷体_GB2312" pitchFamily="49" charset="-122"/>
              <a:ea typeface="楷体_GB2312" pitchFamily="49" charset="-122"/>
            </a:endParaRPr>
          </a:p>
          <a:p>
            <a:pPr marL="342900" lvl="0" indent="-342900">
              <a:lnSpc>
                <a:spcPct val="130000"/>
              </a:lnSpc>
              <a:buAutoNum type="circleNumDbPlain"/>
            </a:pPr>
            <a:r>
              <a:rPr lang="zh-CN" altLang="en-US" sz="2400" dirty="0">
                <a:latin typeface="楷体_GB2312" pitchFamily="49" charset="-122"/>
                <a:ea typeface="楷体_GB2312" pitchFamily="49" charset="-122"/>
              </a:rPr>
              <a:t>执行结果与</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结果相比</a:t>
            </a:r>
            <a:r>
              <a:rPr lang="en-US" altLang="zh-CN" sz="2400" dirty="0">
                <a:latin typeface="楷体_GB2312" pitchFamily="49" charset="-122"/>
                <a:ea typeface="楷体_GB2312" pitchFamily="49" charset="-122"/>
              </a:rPr>
              <a:t>,</a:t>
            </a:r>
            <a:r>
              <a:rPr lang="zh-CN" altLang="en-US" sz="2400" dirty="0">
                <a:solidFill>
                  <a:srgbClr val="FC0128"/>
                </a:solidFill>
                <a:latin typeface="楷体_GB2312" pitchFamily="49" charset="-122"/>
                <a:ea typeface="楷体_GB2312" pitchFamily="49" charset="-122"/>
              </a:rPr>
              <a:t>不吻合程序有错</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p:txBody>
      </p:sp>
      <p:sp>
        <p:nvSpPr>
          <p:cNvPr id="2" name="右箭头 1"/>
          <p:cNvSpPr/>
          <p:nvPr/>
        </p:nvSpPr>
        <p:spPr>
          <a:xfrm>
            <a:off x="6227763" y="1412875"/>
            <a:ext cx="792163" cy="360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矩形 2"/>
          <p:cNvSpPr/>
          <p:nvPr/>
        </p:nvSpPr>
        <p:spPr>
          <a:xfrm>
            <a:off x="7092950" y="1196975"/>
            <a:ext cx="1727200" cy="172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400" b="1" strike="noStrike" noProof="1"/>
              <a:t>测试用例</a:t>
            </a:r>
            <a:endParaRPr lang="zh-CN" altLang="en-US" sz="2400" b="1" strike="noStrike"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466725" y="401638"/>
            <a:ext cx="8208963" cy="495300"/>
          </a:xfrm>
        </p:spPr>
        <p:txBody>
          <a:bodyPr wrap="square" lIns="91440" tIns="45720" rIns="91440" bIns="45720" anchor="t"/>
          <a:p>
            <a:pPr eaLnBrk="1" hangingPunct="1"/>
            <a:r>
              <a:rPr lang="zh-CN" altLang="en-US" sz="3400" dirty="0">
                <a:latin typeface="楷体_GB2312" pitchFamily="49" charset="-122"/>
                <a:ea typeface="楷体_GB2312" pitchFamily="49" charset="-122"/>
              </a:rPr>
              <a:t>测试用例的设计</a:t>
            </a:r>
            <a:endParaRPr lang="zh-CN" altLang="en-US" sz="3400" dirty="0">
              <a:latin typeface="楷体_GB2312" pitchFamily="49" charset="-122"/>
              <a:ea typeface="楷体_GB2312" pitchFamily="49" charset="-122"/>
            </a:endParaRPr>
          </a:p>
        </p:txBody>
      </p:sp>
      <p:sp>
        <p:nvSpPr>
          <p:cNvPr id="15362" name="Text Box 4"/>
          <p:cNvSpPr txBox="1"/>
          <p:nvPr/>
        </p:nvSpPr>
        <p:spPr>
          <a:xfrm>
            <a:off x="466725" y="1030288"/>
            <a:ext cx="8135938" cy="1846262"/>
          </a:xfrm>
          <a:prstGeom prst="rect">
            <a:avLst/>
          </a:prstGeom>
          <a:noFill/>
          <a:ln w="9525">
            <a:noFill/>
          </a:ln>
        </p:spPr>
        <p:txBody>
          <a:bodyPr anchor="t">
            <a:spAutoFit/>
          </a:bodyPr>
          <a:p>
            <a:pPr lvl="0" indent="0">
              <a:lnSpc>
                <a:spcPct val="120000"/>
              </a:lnSpc>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测试用例（</a:t>
            </a:r>
            <a:r>
              <a:rPr lang="en-US" altLang="zh-CN" sz="2400" dirty="0">
                <a:latin typeface="楷体_GB2312" pitchFamily="49" charset="-122"/>
                <a:ea typeface="楷体_GB2312" pitchFamily="49" charset="-122"/>
              </a:rPr>
              <a:t>Test Case</a:t>
            </a:r>
            <a:r>
              <a:rPr lang="zh-CN" altLang="en-US" sz="2400" dirty="0">
                <a:latin typeface="楷体_GB2312" pitchFamily="49" charset="-122"/>
                <a:ea typeface="楷体_GB2312" pitchFamily="49" charset="-122"/>
              </a:rPr>
              <a:t>）是为某个特殊目标而编制的一组测试输入、执行条件以及预期结果，以便测试某个程序路径或核实是否满足某个特定需求。</a:t>
            </a:r>
            <a:endParaRPr lang="zh-CN" altLang="en-US" sz="2400" dirty="0">
              <a:latin typeface="楷体_GB2312" pitchFamily="49" charset="-122"/>
              <a:ea typeface="楷体_GB2312" pitchFamily="49" charset="-122"/>
            </a:endParaRPr>
          </a:p>
          <a:p>
            <a:pPr lvl="0" indent="0">
              <a:lnSpc>
                <a:spcPct val="120000"/>
              </a:lnSpc>
            </a:pPr>
            <a:r>
              <a:rPr lang="zh-CN" altLang="en-US" sz="2400" dirty="0">
                <a:latin typeface="楷体_GB2312" pitchFamily="49" charset="-122"/>
                <a:ea typeface="楷体_GB2312" pitchFamily="49" charset="-122"/>
              </a:rPr>
              <a:t>    选择测试用例是软件测试员最重要的一项工作。</a:t>
            </a:r>
            <a:endParaRPr lang="zh-CN" altLang="en-US" sz="2400" dirty="0">
              <a:latin typeface="楷体_GB2312" pitchFamily="49" charset="-122"/>
              <a:ea typeface="楷体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611188" y="333375"/>
            <a:ext cx="8137525" cy="576263"/>
          </a:xfrm>
        </p:spPr>
        <p:txBody>
          <a:bodyPr wrap="square" lIns="91440" tIns="45720" rIns="91440" bIns="45720" anchor="t"/>
          <a:p>
            <a:pPr eaLnBrk="1" hangingPunct="1"/>
            <a:r>
              <a:rPr lang="zh-CN" altLang="en-US" sz="2400" b="1" dirty="0">
                <a:solidFill>
                  <a:schemeClr val="hlink"/>
                </a:solidFill>
                <a:latin typeface="楷体_GB2312" pitchFamily="49" charset="-122"/>
                <a:ea typeface="楷体_GB2312" pitchFamily="49" charset="-122"/>
              </a:rPr>
              <a:t>测试用例举例</a:t>
            </a:r>
            <a:endParaRPr lang="zh-CN" altLang="en-US" sz="2400" b="1" dirty="0">
              <a:solidFill>
                <a:schemeClr val="hlink"/>
              </a:solidFill>
              <a:latin typeface="楷体_GB2312" pitchFamily="49" charset="-122"/>
              <a:ea typeface="楷体_GB2312" pitchFamily="49" charset="-122"/>
            </a:endParaRPr>
          </a:p>
        </p:txBody>
      </p:sp>
      <p:sp>
        <p:nvSpPr>
          <p:cNvPr id="16386" name="Rectangle 4"/>
          <p:cNvSpPr/>
          <p:nvPr/>
        </p:nvSpPr>
        <p:spPr>
          <a:xfrm>
            <a:off x="611188" y="765175"/>
            <a:ext cx="8064500" cy="1189038"/>
          </a:xfrm>
          <a:prstGeom prst="rect">
            <a:avLst/>
          </a:prstGeom>
          <a:noFill/>
          <a:ln w="9525">
            <a:noFill/>
          </a:ln>
        </p:spPr>
        <p:txBody>
          <a:bodyPr anchor="t">
            <a:spAutoFit/>
          </a:bodyPr>
          <a:p>
            <a:pPr lvl="0" indent="0"/>
            <a:r>
              <a:rPr lang="zh-CN" altLang="en-US" sz="2400" dirty="0">
                <a:latin typeface="楷体_GB2312" pitchFamily="49" charset="-122"/>
                <a:ea typeface="楷体_GB2312" pitchFamily="49" charset="-122"/>
              </a:rPr>
              <a:t>例：程序 </a:t>
            </a:r>
            <a:r>
              <a:rPr lang="en-US" altLang="zh-CN" sz="2400" dirty="0">
                <a:latin typeface="楷体_GB2312" pitchFamily="49" charset="-122"/>
                <a:ea typeface="楷体_GB2312" pitchFamily="49" charset="-122"/>
              </a:rPr>
              <a:t>Triangle</a:t>
            </a:r>
            <a:r>
              <a:rPr lang="zh-CN" altLang="en-US" sz="2400" dirty="0">
                <a:latin typeface="楷体_GB2312" pitchFamily="49" charset="-122"/>
                <a:ea typeface="楷体_GB2312" pitchFamily="49" charset="-122"/>
              </a:rPr>
              <a:t>，输入三个整 数，表示一个三角形的三个边长，该程序产生一个结果，指出该三角形是等边三角形、等 腰三角形还是不等边三角形。</a:t>
            </a:r>
            <a:endParaRPr lang="zh-CN" altLang="en-US" sz="2400" dirty="0">
              <a:latin typeface="楷体_GB2312" pitchFamily="49" charset="-122"/>
              <a:ea typeface="楷体_GB2312" pitchFamily="49" charset="-122"/>
            </a:endParaRPr>
          </a:p>
        </p:txBody>
      </p:sp>
      <p:sp>
        <p:nvSpPr>
          <p:cNvPr id="16387" name="Text Box 5"/>
          <p:cNvSpPr txBox="1"/>
          <p:nvPr/>
        </p:nvSpPr>
        <p:spPr>
          <a:xfrm>
            <a:off x="611188" y="1916113"/>
            <a:ext cx="8135937" cy="4035425"/>
          </a:xfrm>
          <a:prstGeom prst="rect">
            <a:avLst/>
          </a:prstGeom>
          <a:noFill/>
          <a:ln w="9525">
            <a:noFill/>
          </a:ln>
        </p:spPr>
        <p:txBody>
          <a:bodyPr anchor="t">
            <a:spAutoFit/>
          </a:bodyPr>
          <a:p>
            <a:pPr lvl="0" indent="0">
              <a:lnSpc>
                <a:spcPct val="120000"/>
              </a:lnSpc>
            </a:pPr>
            <a:r>
              <a:rPr lang="zh-CN" altLang="en-US" sz="2400" dirty="0">
                <a:solidFill>
                  <a:schemeClr val="tx2"/>
                </a:solidFill>
                <a:latin typeface="楷体_GB2312" pitchFamily="49" charset="-122"/>
                <a:ea typeface="楷体_GB2312" pitchFamily="49" charset="-122"/>
              </a:rPr>
              <a:t>判断三角型的测试用例设计</a:t>
            </a:r>
            <a:r>
              <a:rPr lang="en-US" altLang="zh-CN" sz="2400" dirty="0">
                <a:solidFill>
                  <a:schemeClr val="tx2"/>
                </a:solidFill>
                <a:latin typeface="楷体_GB2312" pitchFamily="49" charset="-122"/>
                <a:ea typeface="楷体_GB2312" pitchFamily="49" charset="-122"/>
              </a:rPr>
              <a:t>:</a:t>
            </a:r>
            <a:endParaRPr lang="en-US" altLang="zh-CN" sz="2400" dirty="0">
              <a:solidFill>
                <a:schemeClr val="tx2"/>
              </a:solidFill>
              <a:latin typeface="楷体_GB2312" pitchFamily="49" charset="-122"/>
              <a:ea typeface="楷体_GB2312" pitchFamily="49" charset="-122"/>
            </a:endParaRPr>
          </a:p>
          <a:p>
            <a:pPr lvl="0" indent="0">
              <a:lnSpc>
                <a:spcPct val="120000"/>
              </a:lnSpc>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输入数据      预期结果</a:t>
            </a:r>
            <a:endParaRPr lang="zh-CN" altLang="en-US" sz="2400" dirty="0">
              <a:latin typeface="楷体_GB2312" pitchFamily="49" charset="-122"/>
              <a:ea typeface="楷体_GB2312" pitchFamily="49" charset="-122"/>
            </a:endParaRPr>
          </a:p>
          <a:p>
            <a:pPr lvl="0" indent="0">
              <a:lnSpc>
                <a:spcPct val="120000"/>
              </a:lnSpc>
            </a:pPr>
            <a:r>
              <a:rPr lang="en-US" altLang="zh-CN" sz="2400" dirty="0">
                <a:latin typeface="楷体_GB2312" pitchFamily="49" charset="-122"/>
                <a:ea typeface="楷体_GB2312" pitchFamily="49" charset="-122"/>
              </a:rPr>
              <a:t>(1)  6;6;6           </a:t>
            </a:r>
            <a:r>
              <a:rPr lang="zh-CN" altLang="en-US" sz="2400" dirty="0">
                <a:latin typeface="楷体_GB2312" pitchFamily="49" charset="-122"/>
                <a:ea typeface="楷体_GB2312" pitchFamily="49" charset="-122"/>
              </a:rPr>
              <a:t>等边</a:t>
            </a:r>
            <a:endParaRPr lang="zh-CN" altLang="en-US" sz="2400" dirty="0">
              <a:latin typeface="楷体_GB2312" pitchFamily="49" charset="-122"/>
              <a:ea typeface="楷体_GB2312" pitchFamily="49" charset="-122"/>
            </a:endParaRPr>
          </a:p>
          <a:p>
            <a:pPr lvl="0" indent="0">
              <a:lnSpc>
                <a:spcPct val="120000"/>
              </a:lnSpc>
            </a:pPr>
            <a:r>
              <a:rPr lang="en-US" altLang="zh-CN" sz="2400" dirty="0">
                <a:latin typeface="楷体_GB2312" pitchFamily="49" charset="-122"/>
                <a:ea typeface="楷体_GB2312" pitchFamily="49" charset="-122"/>
              </a:rPr>
              <a:t>(2)  8;8;4           </a:t>
            </a:r>
            <a:r>
              <a:rPr lang="zh-CN" altLang="en-US" sz="2400" dirty="0">
                <a:latin typeface="楷体_GB2312" pitchFamily="49" charset="-122"/>
                <a:ea typeface="楷体_GB2312" pitchFamily="49" charset="-122"/>
              </a:rPr>
              <a:t>等腰</a:t>
            </a:r>
            <a:endParaRPr lang="zh-CN" altLang="en-US" sz="2400" dirty="0">
              <a:latin typeface="楷体_GB2312" pitchFamily="49" charset="-122"/>
              <a:ea typeface="楷体_GB2312" pitchFamily="49" charset="-122"/>
            </a:endParaRPr>
          </a:p>
          <a:p>
            <a:pPr lvl="0" indent="0">
              <a:lnSpc>
                <a:spcPct val="120000"/>
              </a:lnSpc>
            </a:pPr>
            <a:r>
              <a:rPr lang="en-US" altLang="zh-CN" sz="2400" dirty="0">
                <a:latin typeface="楷体_GB2312" pitchFamily="49" charset="-122"/>
                <a:ea typeface="楷体_GB2312" pitchFamily="49" charset="-122"/>
              </a:rPr>
              <a:t>(3)  4;5;6           </a:t>
            </a:r>
            <a:r>
              <a:rPr lang="zh-CN" altLang="en-US" sz="2400" dirty="0">
                <a:latin typeface="楷体_GB2312" pitchFamily="49" charset="-122"/>
                <a:ea typeface="楷体_GB2312" pitchFamily="49" charset="-122"/>
              </a:rPr>
              <a:t>一般        </a:t>
            </a:r>
            <a:endParaRPr lang="zh-CN" altLang="en-US" sz="2400" dirty="0">
              <a:latin typeface="楷体_GB2312" pitchFamily="49" charset="-122"/>
              <a:ea typeface="楷体_GB2312" pitchFamily="49" charset="-122"/>
            </a:endParaRPr>
          </a:p>
          <a:p>
            <a:pPr lvl="0" indent="0">
              <a:lnSpc>
                <a:spcPct val="120000"/>
              </a:lnSpc>
            </a:pPr>
            <a:r>
              <a:rPr lang="zh-CN" altLang="en-US" sz="2400" dirty="0">
                <a:solidFill>
                  <a:schemeClr val="tx2"/>
                </a:solidFill>
                <a:latin typeface="楷体_GB2312" pitchFamily="49" charset="-122"/>
                <a:ea typeface="楷体_GB2312" pitchFamily="49" charset="-122"/>
              </a:rPr>
              <a:t>还应输入</a:t>
            </a:r>
            <a:r>
              <a:rPr lang="zh-CN" altLang="en-US" sz="2400" dirty="0">
                <a:solidFill>
                  <a:srgbClr val="9B1B79"/>
                </a:solidFill>
                <a:latin typeface="楷体_GB2312" pitchFamily="49" charset="-122"/>
                <a:ea typeface="楷体_GB2312" pitchFamily="49" charset="-122"/>
              </a:rPr>
              <a:t>非法数据：</a:t>
            </a:r>
            <a:endParaRPr lang="zh-CN" altLang="en-US" sz="2400" dirty="0">
              <a:solidFill>
                <a:srgbClr val="9B1B79"/>
              </a:solidFill>
              <a:latin typeface="楷体_GB2312" pitchFamily="49" charset="-122"/>
              <a:ea typeface="楷体_GB2312" pitchFamily="49" charset="-122"/>
            </a:endParaRPr>
          </a:p>
          <a:p>
            <a:pPr lvl="0" indent="0">
              <a:lnSpc>
                <a:spcPct val="120000"/>
              </a:lnSpc>
            </a:pPr>
            <a:r>
              <a:rPr lang="zh-CN" altLang="en-US" sz="2400" dirty="0">
                <a:latin typeface="楷体_GB2312" pitchFamily="49" charset="-122"/>
                <a:ea typeface="楷体_GB2312" pitchFamily="49" charset="-122"/>
              </a:rPr>
              <a:t>         </a:t>
            </a:r>
            <a:r>
              <a:rPr lang="en-US" altLang="zh-CN" sz="2400" dirty="0">
                <a:solidFill>
                  <a:srgbClr val="9B1B79"/>
                </a:solidFill>
                <a:latin typeface="楷体_GB2312" pitchFamily="49" charset="-122"/>
                <a:ea typeface="楷体_GB2312" pitchFamily="49" charset="-122"/>
              </a:rPr>
              <a:t>0; 7; 9</a:t>
            </a:r>
            <a:endParaRPr lang="en-US" altLang="zh-CN" sz="2400" dirty="0">
              <a:solidFill>
                <a:srgbClr val="9B1B79"/>
              </a:solidFill>
              <a:latin typeface="楷体_GB2312" pitchFamily="49" charset="-122"/>
              <a:ea typeface="楷体_GB2312" pitchFamily="49" charset="-122"/>
            </a:endParaRPr>
          </a:p>
          <a:p>
            <a:pPr lvl="0" indent="0">
              <a:lnSpc>
                <a:spcPct val="120000"/>
              </a:lnSpc>
            </a:pPr>
            <a:r>
              <a:rPr lang="en-US" altLang="zh-CN" sz="2400" dirty="0">
                <a:solidFill>
                  <a:srgbClr val="9B1B79"/>
                </a:solidFill>
                <a:latin typeface="楷体_GB2312" pitchFamily="49" charset="-122"/>
                <a:ea typeface="楷体_GB2312" pitchFamily="49" charset="-122"/>
              </a:rPr>
              <a:t>         -7;3; 5</a:t>
            </a:r>
            <a:endParaRPr lang="en-US" altLang="zh-CN" sz="2400" dirty="0">
              <a:solidFill>
                <a:srgbClr val="9B1B79"/>
              </a:solidFill>
              <a:latin typeface="楷体_GB2312" pitchFamily="49" charset="-122"/>
              <a:ea typeface="楷体_GB2312" pitchFamily="49" charset="-122"/>
            </a:endParaRPr>
          </a:p>
          <a:p>
            <a:pPr lvl="0" indent="0">
              <a:lnSpc>
                <a:spcPct val="120000"/>
              </a:lnSpc>
            </a:pPr>
            <a:r>
              <a:rPr lang="en-US" altLang="zh-CN" sz="2400" dirty="0">
                <a:solidFill>
                  <a:srgbClr val="9B1B79"/>
                </a:solidFill>
                <a:latin typeface="楷体_GB2312" pitchFamily="49" charset="-122"/>
                <a:ea typeface="楷体_GB2312" pitchFamily="49" charset="-122"/>
              </a:rPr>
              <a:t>         a; 2; 7</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等</a:t>
            </a:r>
            <a:endParaRPr lang="zh-CN" altLang="en-US" sz="2400" dirty="0">
              <a:latin typeface="楷体_GB2312" pitchFamily="49" charset="-122"/>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xfrm>
            <a:off x="539750" y="404813"/>
            <a:ext cx="8137525" cy="561975"/>
          </a:xfrm>
        </p:spPr>
        <p:txBody>
          <a:bodyPr wrap="square" lIns="91440" tIns="45720" rIns="91440" bIns="45720" anchor="t"/>
          <a:p>
            <a:pPr marL="838200" indent="-838200" eaLnBrk="1" hangingPunct="1"/>
            <a:r>
              <a:rPr lang="en-US" altLang="zh-CN" sz="4000" b="1" dirty="0"/>
              <a:t>7.2	</a:t>
            </a:r>
            <a:r>
              <a:rPr lang="zh-CN" altLang="en-US" sz="4000" b="1" dirty="0"/>
              <a:t>白盒测试技术</a:t>
            </a:r>
            <a:endParaRPr lang="zh-CN" altLang="en-US" sz="4000" b="1" dirty="0">
              <a:solidFill>
                <a:schemeClr val="tx1"/>
              </a:solidFill>
              <a:latin typeface="楷体_GB2312" pitchFamily="49" charset="-122"/>
              <a:ea typeface="楷体_GB2312" pitchFamily="49" charset="-122"/>
            </a:endParaRPr>
          </a:p>
        </p:txBody>
      </p:sp>
      <p:sp>
        <p:nvSpPr>
          <p:cNvPr id="17410" name="Text Box 5"/>
          <p:cNvSpPr txBox="1"/>
          <p:nvPr/>
        </p:nvSpPr>
        <p:spPr>
          <a:xfrm>
            <a:off x="395288" y="1125538"/>
            <a:ext cx="8424862" cy="2136775"/>
          </a:xfrm>
          <a:prstGeom prst="rect">
            <a:avLst/>
          </a:prstGeom>
          <a:noFill/>
          <a:ln w="9525">
            <a:noFill/>
          </a:ln>
        </p:spPr>
        <p:txBody>
          <a:bodyPr anchor="t">
            <a:spAutoFit/>
          </a:bodyPr>
          <a:p>
            <a:pPr marL="342900" lvl="0" indent="-342900">
              <a:lnSpc>
                <a:spcPct val="140000"/>
              </a:lnSpc>
            </a:pPr>
            <a:r>
              <a:rPr lang="en-US" altLang="zh-CN" sz="2400" dirty="0">
                <a:latin typeface="Arial" panose="020B0604020202020204" pitchFamily="34" charset="0"/>
                <a:ea typeface="宋体" panose="02010600030101010101" pitchFamily="2" charset="-122"/>
              </a:rPr>
              <a:t>        </a:t>
            </a:r>
            <a:r>
              <a:rPr lang="zh-CN" altLang="en-US" sz="2400" dirty="0">
                <a:latin typeface="楷体_GB2312" pitchFamily="49" charset="-122"/>
                <a:ea typeface="楷体_GB2312" pitchFamily="49" charset="-122"/>
              </a:rPr>
              <a:t>又称为结构测试。它将程序看成装在一个透明的盒子里，测试者完全知道程序的内部逻辑结构和处理过程。这种方法按照程序的内部结构测试程序，检测程序中的主要执行通路是否能按预定的要求正确工作。</a:t>
            </a:r>
            <a:endParaRPr lang="zh-CN" altLang="en-US" sz="2400" dirty="0">
              <a:latin typeface="楷体_GB2312" pitchFamily="49" charset="-122"/>
              <a:ea typeface="楷体_GB2312" pitchFamily="49" charset="-122"/>
            </a:endParaRPr>
          </a:p>
        </p:txBody>
      </p:sp>
      <p:grpSp>
        <p:nvGrpSpPr>
          <p:cNvPr id="17411" name="Group 36"/>
          <p:cNvGrpSpPr/>
          <p:nvPr/>
        </p:nvGrpSpPr>
        <p:grpSpPr>
          <a:xfrm>
            <a:off x="5724525" y="3068638"/>
            <a:ext cx="2590800" cy="2879725"/>
            <a:chOff x="720" y="1074"/>
            <a:chExt cx="1632" cy="2064"/>
          </a:xfrm>
        </p:grpSpPr>
        <p:sp>
          <p:nvSpPr>
            <p:cNvPr id="17412" name="AutoShape 37"/>
            <p:cNvSpPr/>
            <p:nvPr/>
          </p:nvSpPr>
          <p:spPr>
            <a:xfrm flipH="1">
              <a:off x="720" y="1554"/>
              <a:ext cx="1632" cy="1104"/>
            </a:xfrm>
            <a:prstGeom prst="cube">
              <a:avLst>
                <a:gd name="adj" fmla="val 25000"/>
              </a:avLst>
            </a:prstGeom>
            <a:solidFill>
              <a:srgbClr val="FCFAAC"/>
            </a:solidFill>
            <a:ln w="12700" cap="flat" cmpd="sng">
              <a:solidFill>
                <a:schemeClr val="tx1"/>
              </a:solidFill>
              <a:prstDash val="solid"/>
              <a:miter/>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pic>
          <p:nvPicPr>
            <p:cNvPr id="17413" name="Picture 38"/>
            <p:cNvPicPr>
              <a:picLocks noChangeAspect="1"/>
            </p:cNvPicPr>
            <p:nvPr/>
          </p:nvPicPr>
          <p:blipFill>
            <a:blip r:embed="rId1"/>
            <a:stretch>
              <a:fillRect/>
            </a:stretch>
          </p:blipFill>
          <p:spPr>
            <a:xfrm>
              <a:off x="1020" y="1888"/>
              <a:ext cx="1248" cy="743"/>
            </a:xfrm>
            <a:prstGeom prst="rect">
              <a:avLst/>
            </a:prstGeom>
            <a:solidFill>
              <a:schemeClr val="accent2"/>
            </a:solidFill>
            <a:ln w="9525">
              <a:noFill/>
            </a:ln>
          </p:spPr>
        </p:pic>
        <p:sp>
          <p:nvSpPr>
            <p:cNvPr id="17414" name="AutoShape 39"/>
            <p:cNvSpPr/>
            <p:nvPr/>
          </p:nvSpPr>
          <p:spPr>
            <a:xfrm>
              <a:off x="1248" y="2706"/>
              <a:ext cx="432" cy="432"/>
            </a:xfrm>
            <a:prstGeom prst="downArrow">
              <a:avLst>
                <a:gd name="adj1" fmla="val 50000"/>
                <a:gd name="adj2" fmla="val 25000"/>
              </a:avLst>
            </a:prstGeom>
            <a:solidFill>
              <a:schemeClr val="accent1"/>
            </a:solidFill>
            <a:ln w="38100" cap="flat" cmpd="sng">
              <a:solidFill>
                <a:schemeClr val="tx1"/>
              </a:solidFill>
              <a:prstDash val="solid"/>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17415" name="AutoShape 40"/>
            <p:cNvSpPr/>
            <p:nvPr/>
          </p:nvSpPr>
          <p:spPr>
            <a:xfrm>
              <a:off x="1248" y="1074"/>
              <a:ext cx="432" cy="432"/>
            </a:xfrm>
            <a:prstGeom prst="downArrow">
              <a:avLst>
                <a:gd name="adj1" fmla="val 50000"/>
                <a:gd name="adj2" fmla="val 25000"/>
              </a:avLst>
            </a:prstGeom>
            <a:solidFill>
              <a:schemeClr val="accent1"/>
            </a:solidFill>
            <a:ln w="38100" cap="flat" cmpd="sng">
              <a:solidFill>
                <a:schemeClr val="tx1"/>
              </a:solidFill>
              <a:prstDash val="solid"/>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grpSp>
      <p:sp>
        <p:nvSpPr>
          <p:cNvPr id="17416" name="Text Box 41"/>
          <p:cNvSpPr txBox="1"/>
          <p:nvPr/>
        </p:nvSpPr>
        <p:spPr>
          <a:xfrm>
            <a:off x="539750" y="5516563"/>
            <a:ext cx="5689600" cy="457200"/>
          </a:xfrm>
          <a:prstGeom prst="rect">
            <a:avLst/>
          </a:prstGeom>
          <a:noFill/>
          <a:ln w="9525">
            <a:noFill/>
          </a:ln>
        </p:spPr>
        <p:txBody>
          <a:bodyPr anchor="t">
            <a:spAutoFit/>
          </a:bodyPr>
          <a:p>
            <a:pPr lvl="0" indent="0">
              <a:spcBef>
                <a:spcPct val="50000"/>
              </a:spcBef>
            </a:pPr>
            <a:r>
              <a:rPr lang="zh-CN" altLang="en-US" sz="2400" b="1" dirty="0">
                <a:solidFill>
                  <a:schemeClr val="hlink"/>
                </a:solidFill>
                <a:latin typeface="Arial" panose="020B0604020202020204" pitchFamily="34" charset="0"/>
                <a:ea typeface="宋体" panose="02010600030101010101" pitchFamily="2" charset="-122"/>
              </a:rPr>
              <a:t>动态白盒测试 </a:t>
            </a:r>
            <a:r>
              <a:rPr lang="en-US" altLang="zh-CN" sz="2400" b="1" dirty="0">
                <a:solidFill>
                  <a:schemeClr val="hlink"/>
                </a:solidFill>
                <a:latin typeface="Arial" panose="020B0604020202020204" pitchFamily="34" charset="0"/>
                <a:ea typeface="宋体" panose="02010600030101010101" pitchFamily="2" charset="-122"/>
              </a:rPr>
              <a:t>—</a:t>
            </a:r>
            <a:r>
              <a:rPr lang="zh-CN" altLang="en-US" sz="2400" b="1" dirty="0">
                <a:solidFill>
                  <a:schemeClr val="hlink"/>
                </a:solidFill>
                <a:latin typeface="Arial" panose="020B0604020202020204" pitchFamily="34" charset="0"/>
                <a:ea typeface="宋体" panose="02010600030101010101" pitchFamily="2" charset="-122"/>
              </a:rPr>
              <a:t>带上</a:t>
            </a:r>
            <a:r>
              <a:rPr lang="en-US" altLang="zh-CN" sz="2400" b="1" dirty="0">
                <a:solidFill>
                  <a:schemeClr val="hlink"/>
                </a:solidFill>
                <a:latin typeface="Arial" panose="020B0604020202020204" pitchFamily="34" charset="0"/>
                <a:ea typeface="宋体" panose="02010600030101010101" pitchFamily="2" charset="-122"/>
              </a:rPr>
              <a:t>X</a:t>
            </a:r>
            <a:r>
              <a:rPr lang="zh-CN" altLang="en-US" sz="2400" b="1" dirty="0">
                <a:solidFill>
                  <a:schemeClr val="hlink"/>
                </a:solidFill>
                <a:latin typeface="Arial" panose="020B0604020202020204" pitchFamily="34" charset="0"/>
                <a:ea typeface="宋体" panose="02010600030101010101" pitchFamily="2" charset="-122"/>
              </a:rPr>
              <a:t>光眼镜测试软件</a:t>
            </a:r>
            <a:endParaRPr lang="zh-CN" altLang="en-US" sz="2400" b="1" dirty="0">
              <a:solidFill>
                <a:schemeClr val="hlink"/>
              </a:solidFill>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p:txBody>
          <a:bodyPr wrap="square" lIns="91440" tIns="45720" rIns="91440" bIns="45720" anchor="t"/>
          <a:p>
            <a:pPr eaLnBrk="1" hangingPunct="1"/>
            <a:endParaRPr lang="zh-CN" altLang="zh-CN" dirty="0"/>
          </a:p>
        </p:txBody>
      </p:sp>
      <p:sp>
        <p:nvSpPr>
          <p:cNvPr id="18434" name="Text Box 4"/>
          <p:cNvSpPr txBox="1"/>
          <p:nvPr/>
        </p:nvSpPr>
        <p:spPr>
          <a:xfrm>
            <a:off x="431800" y="1220788"/>
            <a:ext cx="8280400" cy="3416300"/>
          </a:xfrm>
          <a:prstGeom prst="rect">
            <a:avLst/>
          </a:prstGeom>
          <a:noFill/>
          <a:ln w="9525">
            <a:noFill/>
          </a:ln>
        </p:spPr>
        <p:txBody>
          <a:bodyPr anchor="t">
            <a:spAutoFit/>
          </a:bodyPr>
          <a:p>
            <a:pPr marL="342900" lvl="0" indent="-342900">
              <a:lnSpc>
                <a:spcPct val="130000"/>
              </a:lnSpc>
            </a:pPr>
            <a:r>
              <a:rPr lang="zh-CN" altLang="en-US" sz="2400" dirty="0">
                <a:latin typeface="楷体_GB2312" pitchFamily="49" charset="-122"/>
                <a:ea typeface="楷体_GB2312" pitchFamily="49" charset="-122"/>
              </a:rPr>
              <a:t>软件人员使用白盒测试方法，主要是对程序模块进行如下的检查：</a:t>
            </a:r>
            <a:endParaRPr lang="zh-CN" altLang="en-US" sz="2400" dirty="0">
              <a:latin typeface="楷体_GB2312" pitchFamily="49" charset="-122"/>
              <a:ea typeface="楷体_GB2312" pitchFamily="49" charset="-122"/>
            </a:endParaRPr>
          </a:p>
          <a:p>
            <a:pPr marL="342900" lvl="0" indent="-342900">
              <a:lnSpc>
                <a:spcPct val="130000"/>
              </a:lnSpc>
              <a:buFont typeface="Arial" panose="020B0604020202020204" pitchFamily="34" charset="0"/>
              <a:buChar char="•"/>
            </a:pPr>
            <a:r>
              <a:rPr lang="zh-CN" altLang="en-US" sz="2400" dirty="0">
                <a:latin typeface="楷体_GB2312" pitchFamily="49" charset="-122"/>
                <a:ea typeface="楷体_GB2312" pitchFamily="49" charset="-122"/>
              </a:rPr>
              <a:t>对程序模块的所有独立执行路径至少测试一次；</a:t>
            </a:r>
            <a:endParaRPr lang="zh-CN" altLang="en-US" sz="2400" dirty="0">
              <a:latin typeface="楷体_GB2312" pitchFamily="49" charset="-122"/>
              <a:ea typeface="楷体_GB2312" pitchFamily="49" charset="-122"/>
            </a:endParaRPr>
          </a:p>
          <a:p>
            <a:pPr marL="342900" lvl="0" indent="-342900">
              <a:lnSpc>
                <a:spcPct val="130000"/>
              </a:lnSpc>
              <a:buFont typeface="Arial" panose="020B0604020202020204" pitchFamily="34" charset="0"/>
              <a:buChar char="•"/>
            </a:pPr>
            <a:r>
              <a:rPr lang="zh-CN" altLang="en-US" sz="2400" dirty="0">
                <a:latin typeface="楷体_GB2312" pitchFamily="49" charset="-122"/>
                <a:ea typeface="楷体_GB2312" pitchFamily="49" charset="-122"/>
              </a:rPr>
              <a:t>对所有逻辑判定，对</a:t>
            </a:r>
            <a:r>
              <a:rPr lang="zh-CN" altLang="en-US" sz="2400" dirty="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真</a:t>
            </a:r>
            <a:r>
              <a:rPr lang="zh-CN" altLang="en-US" sz="2400" dirty="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与</a:t>
            </a:r>
            <a:r>
              <a:rPr lang="zh-CN" altLang="en-US" sz="2400" dirty="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假</a:t>
            </a:r>
            <a:r>
              <a:rPr lang="zh-CN" altLang="en-US" sz="2400" dirty="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两种情况都至少测试一次；</a:t>
            </a:r>
            <a:endParaRPr lang="zh-CN" altLang="en-US" sz="2400" dirty="0">
              <a:latin typeface="楷体_GB2312" pitchFamily="49" charset="-122"/>
              <a:ea typeface="楷体_GB2312" pitchFamily="49" charset="-122"/>
            </a:endParaRPr>
          </a:p>
          <a:p>
            <a:pPr marL="342900" lvl="0" indent="-342900">
              <a:lnSpc>
                <a:spcPct val="130000"/>
              </a:lnSpc>
              <a:buFont typeface="Arial" panose="020B0604020202020204" pitchFamily="34" charset="0"/>
              <a:buChar char="•"/>
            </a:pPr>
            <a:r>
              <a:rPr lang="zh-CN" altLang="en-US" sz="2400" dirty="0">
                <a:latin typeface="楷体_GB2312" pitchFamily="49" charset="-122"/>
                <a:ea typeface="楷体_GB2312" pitchFamily="49" charset="-122"/>
              </a:rPr>
              <a:t>在循环的边界和运行界限内执行循环体；</a:t>
            </a:r>
            <a:endParaRPr lang="zh-CN" altLang="en-US" sz="2400" dirty="0">
              <a:latin typeface="楷体_GB2312" pitchFamily="49" charset="-122"/>
              <a:ea typeface="楷体_GB2312" pitchFamily="49" charset="-122"/>
            </a:endParaRPr>
          </a:p>
          <a:p>
            <a:pPr marL="342900" lvl="0" indent="-342900">
              <a:lnSpc>
                <a:spcPct val="130000"/>
              </a:lnSpc>
              <a:buFont typeface="Arial" panose="020B0604020202020204" pitchFamily="34" charset="0"/>
              <a:buChar char="•"/>
            </a:pPr>
            <a:r>
              <a:rPr lang="zh-CN" altLang="en-US" sz="2400" dirty="0">
                <a:latin typeface="楷体_GB2312" pitchFamily="49" charset="-122"/>
                <a:ea typeface="楷体_GB2312" pitchFamily="49" charset="-122"/>
              </a:rPr>
              <a:t>测试内部数据结构的有效性等。</a:t>
            </a:r>
            <a:endParaRPr lang="zh-CN" altLang="en-US" sz="2400" dirty="0">
              <a:latin typeface="楷体_GB2312" pitchFamily="49" charset="-122"/>
              <a:ea typeface="楷体_GB2312"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4"/>
          <p:cNvSpPr txBox="1"/>
          <p:nvPr/>
        </p:nvSpPr>
        <p:spPr>
          <a:xfrm>
            <a:off x="331788" y="855663"/>
            <a:ext cx="8281988" cy="4367213"/>
          </a:xfrm>
          <a:prstGeom prst="rect">
            <a:avLst/>
          </a:prstGeom>
          <a:noFill/>
          <a:ln w="9525">
            <a:noFill/>
          </a:ln>
        </p:spPr>
        <p:txBody>
          <a:bodyPr wrap="square" anchor="t">
            <a:spAutoFit/>
          </a:bodyPr>
          <a:p>
            <a:pPr lvl="0" indent="0" fontAlgn="base">
              <a:lnSpc>
                <a:spcPct val="130000"/>
              </a:lnSpc>
            </a:pPr>
            <a:r>
              <a:rPr lang="en-US" altLang="zh-CN" sz="2000" strike="noStrike" noProof="1" dirty="0">
                <a:latin typeface="Arial" panose="020B0604020202020204" pitchFamily="34" charset="0"/>
                <a:ea typeface="宋体" panose="02010600030101010101" pitchFamily="2" charset="-122"/>
                <a:cs typeface="+mn-ea"/>
              </a:rPr>
              <a:t>        </a:t>
            </a:r>
            <a:r>
              <a:rPr lang="zh-CN" altLang="en-US" sz="2400" strike="noStrike" noProof="1" dirty="0">
                <a:latin typeface="楷体_GB2312" pitchFamily="49" charset="-122"/>
                <a:ea typeface="楷体_GB2312" pitchFamily="49" charset="-122"/>
                <a:cs typeface="+mn-ea"/>
              </a:rPr>
              <a:t>白盒测试最常用的方法是</a:t>
            </a:r>
            <a:r>
              <a:rPr lang="zh-CN" altLang="en-US" sz="2400" strike="noStrike" noProof="1" dirty="0">
                <a:solidFill>
                  <a:schemeClr val="hlink"/>
                </a:solidFill>
                <a:latin typeface="楷体_GB2312" pitchFamily="49" charset="-122"/>
                <a:ea typeface="楷体_GB2312" pitchFamily="49" charset="-122"/>
                <a:cs typeface="+mn-ea"/>
              </a:rPr>
              <a:t>逻辑覆盖法</a:t>
            </a:r>
            <a:r>
              <a:rPr lang="zh-CN" altLang="en-US" sz="2400" strike="noStrike" noProof="1" dirty="0">
                <a:latin typeface="楷体_GB2312" pitchFamily="49" charset="-122"/>
                <a:ea typeface="楷体_GB2312" pitchFamily="49" charset="-122"/>
                <a:cs typeface="+mn-ea"/>
              </a:rPr>
              <a:t>和</a:t>
            </a:r>
            <a:r>
              <a:rPr lang="zh-CN" altLang="en-US" sz="2400" strike="noStrike" noProof="1" dirty="0">
                <a:solidFill>
                  <a:schemeClr val="hlink"/>
                </a:solidFill>
                <a:latin typeface="楷体_GB2312" pitchFamily="49" charset="-122"/>
                <a:ea typeface="楷体_GB2312" pitchFamily="49" charset="-122"/>
                <a:cs typeface="+mn-ea"/>
              </a:rPr>
              <a:t>基本路径测试法</a:t>
            </a:r>
            <a:r>
              <a:rPr lang="zh-CN" altLang="en-US" sz="2400" strike="noStrike" noProof="1" dirty="0">
                <a:latin typeface="楷体_GB2312" pitchFamily="49" charset="-122"/>
                <a:ea typeface="楷体_GB2312" pitchFamily="49" charset="-122"/>
                <a:cs typeface="+mn-ea"/>
              </a:rPr>
              <a:t>。</a:t>
            </a:r>
            <a:endParaRPr lang="zh-CN" altLang="en-US" sz="2400" strike="noStrike" noProof="1" dirty="0">
              <a:latin typeface="楷体_GB2312" pitchFamily="49" charset="-122"/>
              <a:ea typeface="楷体_GB2312" pitchFamily="49" charset="-122"/>
            </a:endParaRPr>
          </a:p>
          <a:p>
            <a:pPr lvl="0" indent="0" fontAlgn="base">
              <a:lnSpc>
                <a:spcPct val="130000"/>
              </a:lnSpc>
            </a:pPr>
            <a:r>
              <a:rPr lang="zh-CN" altLang="en-US" sz="2400" strike="noStrike" noProof="1" dirty="0">
                <a:latin typeface="楷体_GB2312" pitchFamily="49" charset="-122"/>
                <a:ea typeface="楷体_GB2312" pitchFamily="49" charset="-122"/>
                <a:cs typeface="+mn-ea"/>
              </a:rPr>
              <a:t>    根据测试用例对</a:t>
            </a:r>
            <a:r>
              <a:rPr lang="zh-CN" altLang="en-US" sz="2400" strike="noStrike" noProof="1" dirty="0">
                <a:solidFill>
                  <a:schemeClr val="hlink"/>
                </a:solidFill>
                <a:latin typeface="楷体_GB2312" pitchFamily="49" charset="-122"/>
                <a:ea typeface="楷体_GB2312" pitchFamily="49" charset="-122"/>
                <a:cs typeface="+mn-ea"/>
              </a:rPr>
              <a:t>程序逻辑结构的覆盖程度</a:t>
            </a:r>
            <a:r>
              <a:rPr lang="zh-CN" altLang="en-US" sz="2400" strike="noStrike" noProof="1" dirty="0">
                <a:latin typeface="楷体_GB2312" pitchFamily="49" charset="-122"/>
                <a:ea typeface="楷体_GB2312" pitchFamily="49" charset="-122"/>
                <a:cs typeface="+mn-ea"/>
              </a:rPr>
              <a:t>的不同，逻辑覆盖的标准又可分为：</a:t>
            </a:r>
            <a:endParaRPr lang="zh-CN" altLang="en-US" sz="2400" strike="noStrike" noProof="1" dirty="0">
              <a:latin typeface="楷体_GB2312" pitchFamily="49" charset="-122"/>
              <a:ea typeface="楷体_GB2312" pitchFamily="49" charset="-122"/>
            </a:endParaRPr>
          </a:p>
          <a:p>
            <a:pPr marL="342900" lvl="0" indent="-342900" fontAlgn="base">
              <a:lnSpc>
                <a:spcPct val="130000"/>
              </a:lnSpc>
              <a:buFont typeface="Arial" panose="020B0604020202020204" pitchFamily="34" charset="0"/>
              <a:buChar char="•"/>
            </a:pPr>
            <a:r>
              <a:rPr lang="zh-CN" altLang="en-US" sz="2400" strike="noStrike" noProof="1" dirty="0">
                <a:latin typeface="楷体_GB2312" pitchFamily="49" charset="-122"/>
                <a:ea typeface="楷体_GB2312" pitchFamily="49" charset="-122"/>
                <a:cs typeface="+mn-ea"/>
              </a:rPr>
              <a:t>语句覆盖</a:t>
            </a:r>
            <a:endParaRPr lang="zh-CN" altLang="en-US" sz="2400" strike="noStrike" noProof="1" dirty="0">
              <a:latin typeface="楷体_GB2312" pitchFamily="49" charset="-122"/>
              <a:ea typeface="楷体_GB2312" pitchFamily="49" charset="-122"/>
            </a:endParaRPr>
          </a:p>
          <a:p>
            <a:pPr marL="342900" lvl="0" indent="-342900" fontAlgn="base">
              <a:lnSpc>
                <a:spcPct val="130000"/>
              </a:lnSpc>
              <a:buFont typeface="Arial" panose="020B0604020202020204" pitchFamily="34" charset="0"/>
              <a:buChar char="•"/>
            </a:pPr>
            <a:r>
              <a:rPr lang="zh-CN" altLang="en-US" sz="2400" strike="noStrike" noProof="1" dirty="0">
                <a:latin typeface="楷体_GB2312" pitchFamily="49" charset="-122"/>
                <a:ea typeface="楷体_GB2312" pitchFamily="49" charset="-122"/>
                <a:cs typeface="+mn-ea"/>
              </a:rPr>
              <a:t>判定覆盖</a:t>
            </a:r>
            <a:endParaRPr lang="zh-CN" altLang="en-US" sz="2400" strike="noStrike" noProof="1" dirty="0">
              <a:latin typeface="楷体_GB2312" pitchFamily="49" charset="-122"/>
              <a:ea typeface="楷体_GB2312" pitchFamily="49" charset="-122"/>
            </a:endParaRPr>
          </a:p>
          <a:p>
            <a:pPr marL="342900" lvl="0" indent="-342900" fontAlgn="base">
              <a:lnSpc>
                <a:spcPct val="130000"/>
              </a:lnSpc>
              <a:buFont typeface="Arial" panose="020B0604020202020204" pitchFamily="34" charset="0"/>
              <a:buChar char="•"/>
            </a:pPr>
            <a:r>
              <a:rPr lang="zh-CN" altLang="en-US" sz="2400" strike="noStrike" noProof="1" dirty="0">
                <a:latin typeface="楷体_GB2312" pitchFamily="49" charset="-122"/>
                <a:ea typeface="楷体_GB2312" pitchFamily="49" charset="-122"/>
                <a:cs typeface="+mn-ea"/>
              </a:rPr>
              <a:t>条件覆盖</a:t>
            </a:r>
            <a:endParaRPr lang="zh-CN" altLang="en-US" sz="2400" strike="noStrike" noProof="1" dirty="0">
              <a:latin typeface="楷体_GB2312" pitchFamily="49" charset="-122"/>
              <a:ea typeface="楷体_GB2312" pitchFamily="49" charset="-122"/>
            </a:endParaRPr>
          </a:p>
          <a:p>
            <a:pPr marL="342900" lvl="0" indent="-342900" fontAlgn="base">
              <a:lnSpc>
                <a:spcPct val="130000"/>
              </a:lnSpc>
              <a:buFont typeface="Arial" panose="020B0604020202020204" pitchFamily="34" charset="0"/>
              <a:buChar char="•"/>
            </a:pPr>
            <a:r>
              <a:rPr lang="zh-CN" altLang="en-US" sz="2400" strike="noStrike" noProof="1" dirty="0">
                <a:latin typeface="楷体_GB2312" pitchFamily="49" charset="-122"/>
                <a:ea typeface="楷体_GB2312" pitchFamily="49" charset="-122"/>
                <a:cs typeface="+mn-ea"/>
              </a:rPr>
              <a:t>判定</a:t>
            </a:r>
            <a:r>
              <a:rPr lang="en-US" altLang="zh-CN" sz="2400" strike="noStrike" noProof="1" dirty="0">
                <a:latin typeface="楷体_GB2312" pitchFamily="49" charset="-122"/>
                <a:ea typeface="楷体_GB2312" pitchFamily="49" charset="-122"/>
                <a:cs typeface="+mn-ea"/>
              </a:rPr>
              <a:t>/</a:t>
            </a:r>
            <a:r>
              <a:rPr lang="zh-CN" altLang="en-US" sz="2400" strike="noStrike" noProof="1" dirty="0">
                <a:latin typeface="楷体_GB2312" pitchFamily="49" charset="-122"/>
                <a:ea typeface="楷体_GB2312" pitchFamily="49" charset="-122"/>
                <a:cs typeface="+mn-ea"/>
              </a:rPr>
              <a:t>条件覆盖</a:t>
            </a:r>
            <a:endParaRPr lang="zh-CN" altLang="en-US" sz="2400" strike="noStrike" noProof="1" dirty="0">
              <a:latin typeface="楷体_GB2312" pitchFamily="49" charset="-122"/>
              <a:ea typeface="楷体_GB2312" pitchFamily="49" charset="-122"/>
            </a:endParaRPr>
          </a:p>
          <a:p>
            <a:pPr marL="342900" lvl="0" indent="-342900" fontAlgn="base">
              <a:lnSpc>
                <a:spcPct val="130000"/>
              </a:lnSpc>
              <a:buFont typeface="Arial" panose="020B0604020202020204" pitchFamily="34" charset="0"/>
              <a:buChar char="•"/>
            </a:pPr>
            <a:r>
              <a:rPr lang="zh-CN" altLang="en-US" sz="2400" strike="noStrike" noProof="1" dirty="0">
                <a:latin typeface="楷体_GB2312" pitchFamily="49" charset="-122"/>
                <a:ea typeface="楷体_GB2312" pitchFamily="49" charset="-122"/>
                <a:cs typeface="+mn-ea"/>
              </a:rPr>
              <a:t>条件组合覆盖</a:t>
            </a:r>
            <a:endParaRPr lang="zh-CN" altLang="en-US" sz="2400" strike="noStrike" noProof="1" dirty="0">
              <a:latin typeface="楷体_GB2312" pitchFamily="49" charset="-122"/>
              <a:ea typeface="楷体_GB2312" pitchFamily="49" charset="-122"/>
            </a:endParaRPr>
          </a:p>
          <a:p>
            <a:pPr marL="342900" lvl="0" indent="-342900" fontAlgn="base">
              <a:lnSpc>
                <a:spcPct val="130000"/>
              </a:lnSpc>
              <a:buFont typeface="Arial" panose="020B0604020202020204" pitchFamily="34" charset="0"/>
              <a:buChar char="•"/>
            </a:pPr>
            <a:r>
              <a:rPr lang="zh-CN" altLang="en-US" sz="2400" strike="noStrike" noProof="1" dirty="0">
                <a:latin typeface="楷体_GB2312" pitchFamily="49" charset="-122"/>
                <a:ea typeface="楷体_GB2312" pitchFamily="49" charset="-122"/>
                <a:cs typeface="+mn-ea"/>
              </a:rPr>
              <a:t>路径覆盖等</a:t>
            </a:r>
            <a:endParaRPr lang="zh-CN" altLang="en-US" sz="2400" strike="noStrike" noProof="1" dirty="0">
              <a:latin typeface="楷体_GB2312" pitchFamily="49" charset="-122"/>
              <a:ea typeface="楷体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1026"/>
          <p:cNvSpPr>
            <a:spLocks noGrp="1"/>
          </p:cNvSpPr>
          <p:nvPr>
            <p:ph type="title"/>
          </p:nvPr>
        </p:nvSpPr>
        <p:spPr>
          <a:xfrm>
            <a:off x="468313" y="295275"/>
            <a:ext cx="8208962" cy="504825"/>
          </a:xfrm>
        </p:spPr>
        <p:txBody>
          <a:bodyPr wrap="square" lIns="91440" tIns="45720" rIns="91440" bIns="45720" anchor="t"/>
          <a:p>
            <a:pPr eaLnBrk="1" hangingPunct="1"/>
            <a:r>
              <a:rPr lang="zh-CN" altLang="en-US" sz="2400" b="1" dirty="0">
                <a:solidFill>
                  <a:schemeClr val="hlink"/>
                </a:solidFill>
                <a:latin typeface="楷体_GB2312" pitchFamily="49" charset="-122"/>
                <a:ea typeface="楷体_GB2312" pitchFamily="49" charset="-122"/>
              </a:rPr>
              <a:t>如果程序中可能出现的下列错误情况，如何能检测出</a:t>
            </a:r>
            <a:r>
              <a:rPr lang="en-US" altLang="zh-CN" sz="2400" b="1" dirty="0">
                <a:solidFill>
                  <a:schemeClr val="hlink"/>
                </a:solidFill>
                <a:latin typeface="楷体_GB2312" pitchFamily="49" charset="-122"/>
                <a:ea typeface="楷体_GB2312" pitchFamily="49" charset="-122"/>
              </a:rPr>
              <a:t>?</a:t>
            </a:r>
            <a:r>
              <a:rPr lang="en-US" altLang="zh-CN" sz="4000" dirty="0"/>
              <a:t> </a:t>
            </a:r>
            <a:endParaRPr lang="en-US" altLang="zh-CN" sz="4000" dirty="0"/>
          </a:p>
        </p:txBody>
      </p:sp>
      <p:sp>
        <p:nvSpPr>
          <p:cNvPr id="20482" name="Text Box 1028"/>
          <p:cNvSpPr txBox="1"/>
          <p:nvPr/>
        </p:nvSpPr>
        <p:spPr>
          <a:xfrm>
            <a:off x="469900" y="1060450"/>
            <a:ext cx="8321675" cy="1920875"/>
          </a:xfrm>
          <a:prstGeom prst="rect">
            <a:avLst/>
          </a:prstGeom>
          <a:noFill/>
          <a:ln w="9525">
            <a:noFill/>
          </a:ln>
        </p:spPr>
        <p:txBody>
          <a:bodyPr wrap="square" anchor="t">
            <a:spAutoFit/>
          </a:bodyPr>
          <a:p>
            <a:pPr marL="342900" lvl="0" indent="-342900"/>
            <a:r>
              <a:rPr lang="zh-CN" altLang="en-US" sz="2400" dirty="0">
                <a:latin typeface="楷体_GB2312" pitchFamily="49" charset="-122"/>
                <a:ea typeface="楷体_GB2312" pitchFamily="49" charset="-122"/>
              </a:rPr>
              <a:t>错误</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：当第一（或二）个判定表达式的值为假时，执行了错误的操作  X=2+X，而不是空操作；</a:t>
            </a:r>
            <a:endParaRPr lang="zh-CN" altLang="en-US" sz="2400" dirty="0">
              <a:latin typeface="楷体_GB2312" pitchFamily="49" charset="-122"/>
              <a:ea typeface="楷体_GB2312" pitchFamily="49" charset="-122"/>
            </a:endParaRPr>
          </a:p>
          <a:p>
            <a:pPr marL="342900" lvl="0" indent="-342900"/>
            <a:r>
              <a:rPr lang="zh-CN" altLang="en-US" sz="2400" dirty="0">
                <a:latin typeface="Arial" panose="020B0604020202020204" pitchFamily="34" charset="0"/>
                <a:ea typeface="宋体" panose="02010600030101010101" pitchFamily="2" charset="-122"/>
              </a:rPr>
              <a:t>错误</a:t>
            </a:r>
            <a:r>
              <a:rPr lang="en-US" altLang="zh-CN"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a:t>
            </a:r>
            <a:r>
              <a:rPr lang="zh-CN" altLang="en-US" sz="2400" dirty="0">
                <a:latin typeface="楷体_GB2312" pitchFamily="49" charset="-122"/>
                <a:ea typeface="楷体_GB2312" pitchFamily="49" charset="-122"/>
              </a:rPr>
              <a:t>判定</a:t>
            </a:r>
            <a:r>
              <a:rPr lang="en-US" altLang="zh-CN" sz="2400" dirty="0">
                <a:latin typeface="楷体_GB2312" pitchFamily="49" charset="-122"/>
                <a:ea typeface="楷体_GB2312" pitchFamily="49" charset="-122"/>
              </a:rPr>
              <a:t>1</a:t>
            </a:r>
            <a:r>
              <a:rPr lang="en-US" altLang="zh-CN" sz="2400" dirty="0">
                <a:latin typeface="Arial" panose="020B0604020202020204" pitchFamily="34" charset="0"/>
                <a:ea typeface="楷体_GB2312" pitchFamily="49" charset="-122"/>
              </a:rPr>
              <a:t>“</a:t>
            </a:r>
            <a:r>
              <a:rPr lang="en-US" altLang="zh-CN" sz="2400" dirty="0">
                <a:latin typeface="楷体_GB2312" pitchFamily="49" charset="-122"/>
                <a:ea typeface="楷体_GB2312" pitchFamily="49" charset="-122"/>
              </a:rPr>
              <a:t>A&gt;1 &amp;&amp; B==0</a:t>
            </a:r>
            <a:r>
              <a:rPr lang="en-US" altLang="zh-CN" sz="2400" dirty="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中的逻辑运算符</a:t>
            </a:r>
            <a:r>
              <a:rPr lang="zh-CN" altLang="en-US" sz="2400" dirty="0">
                <a:latin typeface="Arial" panose="020B0604020202020204" pitchFamily="34" charset="0"/>
                <a:ea typeface="楷体_GB2312" pitchFamily="49" charset="-122"/>
              </a:rPr>
              <a:t>“</a:t>
            </a:r>
            <a:r>
              <a:rPr lang="en-US" altLang="zh-CN" sz="2400" dirty="0">
                <a:latin typeface="楷体_GB2312" pitchFamily="49" charset="-122"/>
                <a:ea typeface="楷体_GB2312" pitchFamily="49" charset="-122"/>
              </a:rPr>
              <a:t>&amp;&amp;</a:t>
            </a:r>
            <a:r>
              <a:rPr lang="en-US" altLang="zh-CN" sz="2400" dirty="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误写成了</a:t>
            </a:r>
            <a:r>
              <a:rPr lang="zh-CN" altLang="en-US" sz="2400" dirty="0">
                <a:latin typeface="Arial" panose="020B0604020202020204" pitchFamily="34" charset="0"/>
                <a:ea typeface="楷体_GB2312" pitchFamily="49" charset="-122"/>
              </a:rPr>
              <a:t>“</a:t>
            </a:r>
            <a:r>
              <a:rPr lang="en-US" altLang="zh-CN" sz="2400" dirty="0">
                <a:latin typeface="楷体_GB2312" pitchFamily="49" charset="-122"/>
                <a:ea typeface="楷体_GB2312" pitchFamily="49" charset="-122"/>
              </a:rPr>
              <a:t>||</a:t>
            </a:r>
            <a:r>
              <a:rPr lang="en-US" altLang="zh-CN" sz="2400" dirty="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marL="342900" lvl="0" indent="-342900"/>
            <a:r>
              <a:rPr lang="zh-CN" altLang="en-US" sz="2400" dirty="0">
                <a:latin typeface="Arial" panose="020B0604020202020204" pitchFamily="34" charset="0"/>
                <a:ea typeface="宋体" panose="02010600030101010101" pitchFamily="2" charset="-122"/>
              </a:rPr>
              <a:t>错误</a:t>
            </a:r>
            <a:r>
              <a:rPr lang="en-US" altLang="zh-CN" sz="2400" dirty="0">
                <a:latin typeface="Arial" panose="020B0604020202020204" pitchFamily="34" charset="0"/>
                <a:ea typeface="宋体" panose="02010600030101010101" pitchFamily="2" charset="-122"/>
              </a:rPr>
              <a:t>3</a:t>
            </a:r>
            <a:r>
              <a:rPr lang="zh-CN" altLang="en-US" sz="2400" dirty="0">
                <a:latin typeface="Arial" panose="020B0604020202020204" pitchFamily="34" charset="0"/>
                <a:ea typeface="宋体" panose="02010600030101010101" pitchFamily="2" charset="-122"/>
              </a:rPr>
              <a:t>：</a:t>
            </a:r>
            <a:r>
              <a:rPr lang="zh-CN" altLang="en-US" sz="2400" dirty="0">
                <a:latin typeface="楷体_GB2312" pitchFamily="49" charset="-122"/>
                <a:ea typeface="楷体_GB2312" pitchFamily="49" charset="-122"/>
              </a:rPr>
              <a:t>判定</a:t>
            </a:r>
            <a:r>
              <a:rPr lang="en-US" altLang="zh-CN" sz="2400" dirty="0">
                <a:latin typeface="楷体_GB2312" pitchFamily="49" charset="-122"/>
                <a:ea typeface="楷体_GB2312" pitchFamily="49" charset="-122"/>
              </a:rPr>
              <a:t>2</a:t>
            </a:r>
            <a:r>
              <a:rPr lang="en-US" altLang="zh-CN" sz="2400" dirty="0">
                <a:latin typeface="Arial" panose="020B0604020202020204" pitchFamily="34" charset="0"/>
                <a:ea typeface="楷体_GB2312" pitchFamily="49" charset="-122"/>
              </a:rPr>
              <a:t>“</a:t>
            </a:r>
            <a:r>
              <a:rPr lang="en-US" altLang="zh-CN" sz="2400" dirty="0">
                <a:latin typeface="楷体_GB2312" pitchFamily="49" charset="-122"/>
                <a:ea typeface="楷体_GB2312" pitchFamily="49" charset="-122"/>
              </a:rPr>
              <a:t>A==3 || X&gt;1</a:t>
            </a:r>
            <a:r>
              <a:rPr lang="en-US" altLang="zh-CN" sz="2400" dirty="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中的条件</a:t>
            </a:r>
            <a:r>
              <a:rPr lang="zh-CN" altLang="en-US" sz="2400" dirty="0">
                <a:latin typeface="Arial" panose="020B0604020202020204" pitchFamily="34" charset="0"/>
                <a:ea typeface="楷体_GB2312" pitchFamily="49" charset="-122"/>
              </a:rPr>
              <a:t>“</a:t>
            </a:r>
            <a:r>
              <a:rPr lang="en-US" altLang="zh-CN" sz="2400" dirty="0">
                <a:latin typeface="楷体_GB2312" pitchFamily="49" charset="-122"/>
                <a:ea typeface="楷体_GB2312" pitchFamily="49" charset="-122"/>
              </a:rPr>
              <a:t>X&gt;1</a:t>
            </a:r>
            <a:r>
              <a:rPr lang="en-US" altLang="zh-CN" sz="2400" dirty="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误写成了</a:t>
            </a:r>
            <a:r>
              <a:rPr lang="zh-CN" altLang="en-US" sz="2400" dirty="0">
                <a:latin typeface="Arial" panose="020B0604020202020204" pitchFamily="34" charset="0"/>
                <a:ea typeface="楷体_GB2312" pitchFamily="49" charset="-122"/>
              </a:rPr>
              <a:t>“</a:t>
            </a:r>
            <a:r>
              <a:rPr lang="en-US" altLang="zh-CN" sz="2400" dirty="0">
                <a:latin typeface="楷体_GB2312" pitchFamily="49" charset="-122"/>
                <a:ea typeface="楷体_GB2312" pitchFamily="49" charset="-122"/>
              </a:rPr>
              <a:t>X&lt;1</a:t>
            </a:r>
            <a:r>
              <a:rPr lang="en-US" altLang="zh-CN" sz="2400" dirty="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p:txBody>
      </p:sp>
      <p:grpSp>
        <p:nvGrpSpPr>
          <p:cNvPr id="20483" name="Group 39"/>
          <p:cNvGrpSpPr/>
          <p:nvPr/>
        </p:nvGrpSpPr>
        <p:grpSpPr>
          <a:xfrm>
            <a:off x="323850" y="3141663"/>
            <a:ext cx="8280400" cy="3097212"/>
            <a:chOff x="204" y="1797"/>
            <a:chExt cx="5216" cy="1951"/>
          </a:xfrm>
        </p:grpSpPr>
        <p:sp>
          <p:nvSpPr>
            <p:cNvPr id="20484" name="AutoShape 1037"/>
            <p:cNvSpPr/>
            <p:nvPr/>
          </p:nvSpPr>
          <p:spPr>
            <a:xfrm>
              <a:off x="947" y="1956"/>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A&gt;1</a:t>
              </a:r>
              <a:r>
                <a:rPr lang="en-US" altLang="zh-CN" sz="1600" dirty="0">
                  <a:solidFill>
                    <a:schemeClr val="hlink"/>
                  </a:solidFill>
                  <a:latin typeface="Times New Roman" panose="02020603050405020304" pitchFamily="18" charset="0"/>
                  <a:ea typeface="宋体" panose="02010600030101010101" pitchFamily="2" charset="-122"/>
                </a:rPr>
                <a:t>&amp;&amp;</a:t>
              </a:r>
              <a:r>
                <a:rPr lang="en-US" altLang="zh-CN" sz="1600" dirty="0">
                  <a:latin typeface="Times New Roman" panose="02020603050405020304" pitchFamily="18" charset="0"/>
                  <a:ea typeface="宋体" panose="02010600030101010101" pitchFamily="2" charset="-122"/>
                </a:rPr>
                <a:t>B==0</a:t>
              </a:r>
              <a:endParaRPr lang="en-US" altLang="zh-CN" sz="1600" dirty="0">
                <a:latin typeface="Arial" panose="020B0604020202020204" pitchFamily="34" charset="0"/>
                <a:ea typeface="宋体" panose="02010600030101010101" pitchFamily="2" charset="-122"/>
              </a:endParaRPr>
            </a:p>
          </p:txBody>
        </p:sp>
        <p:grpSp>
          <p:nvGrpSpPr>
            <p:cNvPr id="20485" name="Group 38"/>
            <p:cNvGrpSpPr/>
            <p:nvPr/>
          </p:nvGrpSpPr>
          <p:grpSpPr>
            <a:xfrm>
              <a:off x="204" y="1797"/>
              <a:ext cx="5216" cy="1951"/>
              <a:chOff x="204" y="1797"/>
              <a:chExt cx="5216" cy="1951"/>
            </a:xfrm>
          </p:grpSpPr>
          <p:sp>
            <p:nvSpPr>
              <p:cNvPr id="20486" name="Rectangle 1058"/>
              <p:cNvSpPr/>
              <p:nvPr/>
            </p:nvSpPr>
            <p:spPr>
              <a:xfrm>
                <a:off x="3515" y="2144"/>
                <a:ext cx="1905" cy="1604"/>
              </a:xfrm>
              <a:prstGeom prst="rect">
                <a:avLst/>
              </a:prstGeom>
              <a:solidFill>
                <a:srgbClr val="FFFFFF"/>
              </a:solidFill>
              <a:ln w="9525">
                <a:noFill/>
              </a:ln>
            </p:spPr>
            <p:txBody>
              <a:bodyPr lIns="84262" tIns="42131" rIns="84262" bIns="42131" anchor="t"/>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(A&gt;1 </a:t>
                </a:r>
                <a:r>
                  <a:rPr lang="en-US" altLang="zh-CN" sz="2000" dirty="0">
                    <a:solidFill>
                      <a:srgbClr val="FF3300"/>
                    </a:solidFill>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B==0)  	X=X/A;</a:t>
                </a:r>
                <a:br>
                  <a:rPr lang="en-US" altLang="zh-CN" sz="2000" dirty="0">
                    <a:latin typeface="宋体" panose="02010600030101010101" pitchFamily="2" charset="-122"/>
                    <a:ea typeface="宋体" panose="02010600030101010101" pitchFamily="2" charset="-122"/>
                  </a:rPr>
                </a:br>
                <a:r>
                  <a:rPr lang="en-US" altLang="zh-CN" sz="2000" dirty="0">
                    <a:latin typeface="宋体" panose="02010600030101010101" pitchFamily="2" charset="-122"/>
                    <a:ea typeface="宋体" panose="02010600030101010101" pitchFamily="2" charset="-122"/>
                  </a:rPr>
                  <a:t>else</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	 </a:t>
                </a:r>
                <a:r>
                  <a:rPr lang="en-US" altLang="zh-CN" dirty="0">
                    <a:solidFill>
                      <a:srgbClr val="FF3300"/>
                    </a:solidFill>
                    <a:latin typeface="Arial" panose="020B0604020202020204" pitchFamily="34" charset="0"/>
                    <a:ea typeface="宋体" panose="02010600030101010101" pitchFamily="2" charset="-122"/>
                  </a:rPr>
                  <a:t>X=2+X;</a:t>
                </a:r>
                <a:endParaRPr lang="en-US" altLang="zh-CN" sz="2000" dirty="0">
                  <a:solidFill>
                    <a:srgbClr val="FF3300"/>
                  </a:solidFill>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(A==3 || X</a:t>
                </a:r>
                <a:r>
                  <a:rPr lang="en-US" altLang="zh-CN" sz="2000" dirty="0">
                    <a:solidFill>
                      <a:srgbClr val="FF3300"/>
                    </a:solidFill>
                    <a:latin typeface="宋体" panose="02010600030101010101" pitchFamily="2" charset="-122"/>
                    <a:ea typeface="宋体" panose="02010600030101010101" pitchFamily="2" charset="-122"/>
                  </a:rPr>
                  <a:t>&lt;</a:t>
                </a:r>
                <a:r>
                  <a:rPr lang="en-US" altLang="zh-CN" sz="2000" dirty="0">
                    <a:latin typeface="宋体" panose="02010600030101010101" pitchFamily="2" charset="-122"/>
                    <a:ea typeface="宋体" panose="02010600030101010101" pitchFamily="2" charset="-122"/>
                  </a:rPr>
                  <a:t>1)  	X=X+1;</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20487" name="Rectangle 1031"/>
              <p:cNvSpPr/>
              <p:nvPr/>
            </p:nvSpPr>
            <p:spPr>
              <a:xfrm>
                <a:off x="362" y="3072"/>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e</a:t>
                </a:r>
                <a:endParaRPr lang="en-US" altLang="zh-CN" sz="2000" dirty="0">
                  <a:latin typeface="Arial" panose="020B0604020202020204" pitchFamily="34" charset="0"/>
                  <a:ea typeface="宋体" panose="02010600030101010101" pitchFamily="2" charset="-122"/>
                </a:endParaRPr>
              </a:p>
            </p:txBody>
          </p:sp>
          <p:sp>
            <p:nvSpPr>
              <p:cNvPr id="20488" name="Rectangle 1034"/>
              <p:cNvSpPr/>
              <p:nvPr/>
            </p:nvSpPr>
            <p:spPr>
              <a:xfrm>
                <a:off x="3178" y="3036"/>
                <a:ext cx="248" cy="178"/>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d</a:t>
                </a:r>
                <a:endParaRPr lang="en-US" altLang="zh-CN" sz="2000" dirty="0">
                  <a:latin typeface="Arial" panose="020B0604020202020204" pitchFamily="34" charset="0"/>
                  <a:ea typeface="宋体" panose="02010600030101010101" pitchFamily="2" charset="-122"/>
                </a:endParaRPr>
              </a:p>
            </p:txBody>
          </p:sp>
          <p:sp>
            <p:nvSpPr>
              <p:cNvPr id="20489" name="Rectangle 1035"/>
              <p:cNvSpPr/>
              <p:nvPr/>
            </p:nvSpPr>
            <p:spPr>
              <a:xfrm>
                <a:off x="3178" y="2224"/>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c</a:t>
                </a:r>
                <a:endParaRPr lang="en-US" altLang="zh-CN" sz="2000" dirty="0">
                  <a:latin typeface="Arial" panose="020B0604020202020204" pitchFamily="34" charset="0"/>
                  <a:ea typeface="宋体" panose="02010600030101010101" pitchFamily="2" charset="-122"/>
                </a:endParaRPr>
              </a:p>
            </p:txBody>
          </p:sp>
          <p:sp>
            <p:nvSpPr>
              <p:cNvPr id="20490" name="Rectangle 1036"/>
              <p:cNvSpPr/>
              <p:nvPr/>
            </p:nvSpPr>
            <p:spPr>
              <a:xfrm>
                <a:off x="1419" y="1797"/>
                <a:ext cx="247" cy="179"/>
              </a:xfrm>
              <a:prstGeom prst="rect">
                <a:avLst/>
              </a:prstGeom>
              <a:solidFill>
                <a:srgbClr val="FFFFFF"/>
              </a:solidFill>
              <a:ln w="9525">
                <a:noFill/>
              </a:ln>
            </p:spPr>
            <p:txBody>
              <a:bodyPr lIns="73966" tIns="8736" rIns="73966" bIns="8736" anchor="t"/>
              <a:p>
                <a:pPr lvl="0" indent="0" algn="just"/>
                <a:r>
                  <a:rPr lang="en-US" altLang="zh-CN" dirty="0">
                    <a:latin typeface="Times New Roman" panose="02020603050405020304" pitchFamily="18"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20491" name="AutoShape 1038"/>
              <p:cNvSpPr/>
              <p:nvPr/>
            </p:nvSpPr>
            <p:spPr>
              <a:xfrm>
                <a:off x="947" y="2767"/>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14560" tIns="8736" rIns="14560" bIns="8736" anchor="t"/>
              <a:p>
                <a:pPr lvl="0" indent="0" algn="ctr"/>
                <a:r>
                  <a:rPr lang="en-US" altLang="zh-CN" sz="1600" dirty="0">
                    <a:latin typeface="Times New Roman" panose="02020603050405020304" pitchFamily="18" charset="0"/>
                    <a:ea typeface="宋体" panose="02010600030101010101" pitchFamily="2" charset="-122"/>
                  </a:rPr>
                  <a:t>A==3 || </a:t>
                </a:r>
                <a:r>
                  <a:rPr lang="en-US" altLang="zh-CN" sz="1600" dirty="0">
                    <a:solidFill>
                      <a:schemeClr val="hlink"/>
                    </a:solidFill>
                    <a:latin typeface="Times New Roman" panose="02020603050405020304" pitchFamily="18" charset="0"/>
                    <a:ea typeface="宋体" panose="02010600030101010101" pitchFamily="2" charset="-122"/>
                  </a:rPr>
                  <a:t>X&gt;</a:t>
                </a:r>
                <a:r>
                  <a:rPr lang="en-US" altLang="zh-CN" sz="1600" dirty="0">
                    <a:latin typeface="Times New Roman" panose="02020603050405020304" pitchFamily="18" charset="0"/>
                    <a:ea typeface="宋体" panose="02010600030101010101" pitchFamily="2" charset="-122"/>
                  </a:rPr>
                  <a:t>1</a:t>
                </a:r>
                <a:endParaRPr lang="en-US" altLang="zh-CN" sz="1600" dirty="0">
                  <a:latin typeface="Arial" panose="020B0604020202020204" pitchFamily="34" charset="0"/>
                  <a:ea typeface="宋体" panose="02010600030101010101" pitchFamily="2" charset="-122"/>
                </a:endParaRPr>
              </a:p>
            </p:txBody>
          </p:sp>
          <p:sp>
            <p:nvSpPr>
              <p:cNvPr id="20492" name="Line 1039"/>
              <p:cNvSpPr/>
              <p:nvPr/>
            </p:nvSpPr>
            <p:spPr>
              <a:xfrm>
                <a:off x="2434" y="2135"/>
                <a:ext cx="372" cy="0"/>
              </a:xfrm>
              <a:prstGeom prst="line">
                <a:avLst/>
              </a:prstGeom>
              <a:ln w="9525" cap="flat" cmpd="sng">
                <a:solidFill>
                  <a:srgbClr val="000000"/>
                </a:solidFill>
                <a:prstDash val="solid"/>
                <a:round/>
                <a:headEnd type="none" w="med" len="med"/>
                <a:tailEnd type="none" w="med" len="med"/>
              </a:ln>
            </p:spPr>
          </p:sp>
          <p:sp>
            <p:nvSpPr>
              <p:cNvPr id="20493" name="Line 1040"/>
              <p:cNvSpPr/>
              <p:nvPr/>
            </p:nvSpPr>
            <p:spPr>
              <a:xfrm>
                <a:off x="2434" y="2946"/>
                <a:ext cx="372" cy="0"/>
              </a:xfrm>
              <a:prstGeom prst="line">
                <a:avLst/>
              </a:prstGeom>
              <a:ln w="9525" cap="flat" cmpd="sng">
                <a:solidFill>
                  <a:srgbClr val="000000"/>
                </a:solidFill>
                <a:prstDash val="solid"/>
                <a:round/>
                <a:headEnd type="none" w="med" len="med"/>
                <a:tailEnd type="none" w="med" len="med"/>
              </a:ln>
            </p:spPr>
          </p:sp>
          <p:sp>
            <p:nvSpPr>
              <p:cNvPr id="20494" name="Rectangle 1041"/>
              <p:cNvSpPr/>
              <p:nvPr/>
            </p:nvSpPr>
            <p:spPr>
              <a:xfrm>
                <a:off x="2434" y="1942"/>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0495" name="Rectangle 1042"/>
              <p:cNvSpPr/>
              <p:nvPr/>
            </p:nvSpPr>
            <p:spPr>
              <a:xfrm>
                <a:off x="2434" y="2753"/>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0496" name="Rectangle 1043"/>
              <p:cNvSpPr/>
              <p:nvPr/>
            </p:nvSpPr>
            <p:spPr>
              <a:xfrm>
                <a:off x="762" y="2705"/>
                <a:ext cx="249"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0497" name="Rectangle 1044"/>
              <p:cNvSpPr/>
              <p:nvPr/>
            </p:nvSpPr>
            <p:spPr>
              <a:xfrm>
                <a:off x="699" y="1955"/>
                <a:ext cx="248"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0498" name="Line 1045"/>
              <p:cNvSpPr/>
              <p:nvPr/>
            </p:nvSpPr>
            <p:spPr>
              <a:xfrm flipH="1">
                <a:off x="575" y="2134"/>
                <a:ext cx="372" cy="1"/>
              </a:xfrm>
              <a:prstGeom prst="line">
                <a:avLst/>
              </a:prstGeom>
              <a:ln w="9525" cap="flat" cmpd="sng">
                <a:solidFill>
                  <a:srgbClr val="000000"/>
                </a:solidFill>
                <a:prstDash val="solid"/>
                <a:round/>
                <a:headEnd type="none" w="med" len="med"/>
                <a:tailEnd type="none" w="med" len="med"/>
              </a:ln>
            </p:spPr>
          </p:sp>
          <p:sp>
            <p:nvSpPr>
              <p:cNvPr id="20499" name="Line 1046"/>
              <p:cNvSpPr/>
              <p:nvPr/>
            </p:nvSpPr>
            <p:spPr>
              <a:xfrm>
                <a:off x="567" y="2405"/>
                <a:ext cx="9" cy="177"/>
              </a:xfrm>
              <a:prstGeom prst="line">
                <a:avLst/>
              </a:prstGeom>
              <a:ln w="9525" cap="flat" cmpd="sng">
                <a:solidFill>
                  <a:srgbClr val="000000"/>
                </a:solidFill>
                <a:prstDash val="solid"/>
                <a:round/>
                <a:headEnd type="none" w="med" len="med"/>
                <a:tailEnd type="none" w="med" len="med"/>
              </a:ln>
            </p:spPr>
          </p:sp>
          <p:sp>
            <p:nvSpPr>
              <p:cNvPr id="20500" name="Line 1047"/>
              <p:cNvSpPr/>
              <p:nvPr/>
            </p:nvSpPr>
            <p:spPr>
              <a:xfrm flipH="1">
                <a:off x="575" y="2947"/>
                <a:ext cx="372" cy="0"/>
              </a:xfrm>
              <a:prstGeom prst="line">
                <a:avLst/>
              </a:prstGeom>
              <a:ln w="9525" cap="flat" cmpd="sng">
                <a:solidFill>
                  <a:srgbClr val="000000"/>
                </a:solidFill>
                <a:prstDash val="solid"/>
                <a:round/>
                <a:headEnd type="none" w="med" len="med"/>
                <a:tailEnd type="none" w="med" len="med"/>
              </a:ln>
            </p:spPr>
          </p:sp>
          <p:sp>
            <p:nvSpPr>
              <p:cNvPr id="20501" name="Line 1048"/>
              <p:cNvSpPr/>
              <p:nvPr/>
            </p:nvSpPr>
            <p:spPr>
              <a:xfrm>
                <a:off x="575" y="2940"/>
                <a:ext cx="1" cy="455"/>
              </a:xfrm>
              <a:prstGeom prst="line">
                <a:avLst/>
              </a:prstGeom>
              <a:ln w="9525" cap="flat" cmpd="sng">
                <a:solidFill>
                  <a:srgbClr val="000000"/>
                </a:solidFill>
                <a:prstDash val="solid"/>
                <a:round/>
                <a:headEnd type="none" w="med" len="med"/>
                <a:tailEnd type="none" w="med" len="med"/>
              </a:ln>
            </p:spPr>
          </p:sp>
          <p:sp>
            <p:nvSpPr>
              <p:cNvPr id="20502" name="Line 1049"/>
              <p:cNvSpPr/>
              <p:nvPr/>
            </p:nvSpPr>
            <p:spPr>
              <a:xfrm>
                <a:off x="2806" y="2940"/>
                <a:ext cx="1" cy="437"/>
              </a:xfrm>
              <a:prstGeom prst="line">
                <a:avLst/>
              </a:prstGeom>
              <a:ln w="9525" cap="flat" cmpd="sng">
                <a:solidFill>
                  <a:srgbClr val="000000"/>
                </a:solidFill>
                <a:prstDash val="solid"/>
                <a:round/>
                <a:headEnd type="none" w="med" len="med"/>
                <a:tailEnd type="none" w="med" len="med"/>
              </a:ln>
            </p:spPr>
          </p:sp>
          <p:sp>
            <p:nvSpPr>
              <p:cNvPr id="20503" name="Line 1050"/>
              <p:cNvSpPr/>
              <p:nvPr/>
            </p:nvSpPr>
            <p:spPr>
              <a:xfrm>
                <a:off x="1691" y="2582"/>
                <a:ext cx="0" cy="179"/>
              </a:xfrm>
              <a:prstGeom prst="line">
                <a:avLst/>
              </a:prstGeom>
              <a:ln w="9525" cap="flat" cmpd="sng">
                <a:solidFill>
                  <a:srgbClr val="000000"/>
                </a:solidFill>
                <a:prstDash val="solid"/>
                <a:round/>
                <a:headEnd type="none" w="med" len="med"/>
                <a:tailEnd type="triangle" w="med" len="med"/>
              </a:ln>
            </p:spPr>
          </p:sp>
          <p:sp>
            <p:nvSpPr>
              <p:cNvPr id="20504" name="Line 1051"/>
              <p:cNvSpPr/>
              <p:nvPr/>
            </p:nvSpPr>
            <p:spPr>
              <a:xfrm>
                <a:off x="575" y="2582"/>
                <a:ext cx="2231" cy="1"/>
              </a:xfrm>
              <a:prstGeom prst="line">
                <a:avLst/>
              </a:prstGeom>
              <a:ln w="9525" cap="flat" cmpd="sng">
                <a:solidFill>
                  <a:srgbClr val="000000"/>
                </a:solidFill>
                <a:prstDash val="solid"/>
                <a:round/>
                <a:headEnd type="none" w="med" len="med"/>
                <a:tailEnd type="none" w="med" len="med"/>
              </a:ln>
            </p:spPr>
          </p:sp>
          <p:sp>
            <p:nvSpPr>
              <p:cNvPr id="20505" name="Line 1052"/>
              <p:cNvSpPr/>
              <p:nvPr/>
            </p:nvSpPr>
            <p:spPr>
              <a:xfrm>
                <a:off x="2806" y="2135"/>
                <a:ext cx="1" cy="437"/>
              </a:xfrm>
              <a:prstGeom prst="line">
                <a:avLst/>
              </a:prstGeom>
              <a:ln w="9525" cap="flat" cmpd="sng">
                <a:solidFill>
                  <a:srgbClr val="000000"/>
                </a:solidFill>
                <a:prstDash val="solid"/>
                <a:round/>
                <a:headEnd type="none" w="med" len="med"/>
                <a:tailEnd type="none" w="med" len="med"/>
              </a:ln>
            </p:spPr>
          </p:sp>
          <p:sp>
            <p:nvSpPr>
              <p:cNvPr id="20506" name="Rectangle 1054"/>
              <p:cNvSpPr/>
              <p:nvPr/>
            </p:nvSpPr>
            <p:spPr>
              <a:xfrm>
                <a:off x="2434" y="3070"/>
                <a:ext cx="744" cy="179"/>
              </a:xfrm>
              <a:prstGeom prst="rect">
                <a:avLst/>
              </a:prstGeom>
              <a:solidFill>
                <a:srgbClr val="FFFFFF"/>
              </a:solidFill>
              <a:ln w="9525" cap="flat" cmpd="sng">
                <a:solidFill>
                  <a:srgbClr val="000000"/>
                </a:solidFill>
                <a:prstDash val="solid"/>
                <a:miter/>
                <a:headEnd type="none" w="med" len="med"/>
                <a:tailEnd type="none" w="med" len="med"/>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 X=X+1</a:t>
                </a:r>
                <a:endParaRPr lang="en-US" altLang="zh-CN" sz="1600" dirty="0">
                  <a:latin typeface="Arial" panose="020B0604020202020204" pitchFamily="34" charset="0"/>
                  <a:ea typeface="宋体" panose="02010600030101010101" pitchFamily="2" charset="-122"/>
                </a:endParaRPr>
              </a:p>
            </p:txBody>
          </p:sp>
          <p:sp>
            <p:nvSpPr>
              <p:cNvPr id="20507" name="Line 1055"/>
              <p:cNvSpPr/>
              <p:nvPr/>
            </p:nvSpPr>
            <p:spPr>
              <a:xfrm>
                <a:off x="575" y="3386"/>
                <a:ext cx="2231" cy="1"/>
              </a:xfrm>
              <a:prstGeom prst="line">
                <a:avLst/>
              </a:prstGeom>
              <a:ln w="9525" cap="flat" cmpd="sng">
                <a:solidFill>
                  <a:srgbClr val="000000"/>
                </a:solidFill>
                <a:prstDash val="solid"/>
                <a:round/>
                <a:headEnd type="none" w="med" len="med"/>
                <a:tailEnd type="none" w="med" len="med"/>
              </a:ln>
            </p:spPr>
          </p:sp>
          <p:sp>
            <p:nvSpPr>
              <p:cNvPr id="20508" name="Line 1056"/>
              <p:cNvSpPr/>
              <p:nvPr/>
            </p:nvSpPr>
            <p:spPr>
              <a:xfrm>
                <a:off x="1691" y="3387"/>
                <a:ext cx="0" cy="179"/>
              </a:xfrm>
              <a:prstGeom prst="line">
                <a:avLst/>
              </a:prstGeom>
              <a:ln w="9525" cap="flat" cmpd="sng">
                <a:solidFill>
                  <a:srgbClr val="000000"/>
                </a:solidFill>
                <a:prstDash val="solid"/>
                <a:round/>
                <a:headEnd type="none" w="med" len="med"/>
                <a:tailEnd type="triangle" w="med" len="med"/>
              </a:ln>
            </p:spPr>
          </p:sp>
          <p:sp>
            <p:nvSpPr>
              <p:cNvPr id="20509" name="Line 1057"/>
              <p:cNvSpPr/>
              <p:nvPr/>
            </p:nvSpPr>
            <p:spPr>
              <a:xfrm>
                <a:off x="1702" y="1797"/>
                <a:ext cx="2" cy="179"/>
              </a:xfrm>
              <a:prstGeom prst="line">
                <a:avLst/>
              </a:prstGeom>
              <a:ln w="9525" cap="flat" cmpd="sng">
                <a:solidFill>
                  <a:srgbClr val="000000"/>
                </a:solidFill>
                <a:prstDash val="solid"/>
                <a:round/>
                <a:headEnd type="none" w="med" len="med"/>
                <a:tailEnd type="triangle" w="med" len="med"/>
              </a:ln>
            </p:spPr>
          </p:sp>
          <p:sp>
            <p:nvSpPr>
              <p:cNvPr id="20510" name="Line 36"/>
              <p:cNvSpPr/>
              <p:nvPr/>
            </p:nvSpPr>
            <p:spPr>
              <a:xfrm>
                <a:off x="567" y="2144"/>
                <a:ext cx="0" cy="334"/>
              </a:xfrm>
              <a:prstGeom prst="line">
                <a:avLst/>
              </a:prstGeom>
              <a:ln w="9525" cap="flat" cmpd="sng">
                <a:solidFill>
                  <a:schemeClr val="tx1"/>
                </a:solidFill>
                <a:prstDash val="solid"/>
                <a:round/>
                <a:headEnd type="none" w="med" len="med"/>
                <a:tailEnd type="none" w="med" len="med"/>
              </a:ln>
            </p:spPr>
          </p:sp>
          <p:sp>
            <p:nvSpPr>
              <p:cNvPr id="20511" name="Text Box 39"/>
              <p:cNvSpPr txBox="1"/>
              <p:nvPr/>
            </p:nvSpPr>
            <p:spPr>
              <a:xfrm>
                <a:off x="204" y="2432"/>
                <a:ext cx="272" cy="231"/>
              </a:xfrm>
              <a:prstGeom prst="rect">
                <a:avLst/>
              </a:prstGeom>
              <a:noFill/>
              <a:ln w="9525">
                <a:noFill/>
              </a:ln>
            </p:spPr>
            <p:txBody>
              <a:bodyPr anchor="t">
                <a:spAutoFit/>
              </a:bodyPr>
              <a:p>
                <a:pPr lvl="0" indent="0">
                  <a:spcBef>
                    <a:spcPct val="50000"/>
                  </a:spcBef>
                </a:pPr>
                <a:r>
                  <a:rPr lang="en-US" altLang="zh-CN" dirty="0">
                    <a:latin typeface="Arial" panose="020B0604020202020204" pitchFamily="34" charset="0"/>
                    <a:ea typeface="楷体_GB2312" pitchFamily="49" charset="-122"/>
                  </a:rPr>
                  <a:t>b</a:t>
                </a:r>
                <a:endParaRPr lang="en-US" altLang="zh-CN" dirty="0">
                  <a:latin typeface="Arial" panose="020B0604020202020204" pitchFamily="34" charset="0"/>
                  <a:ea typeface="楷体_GB2312" pitchFamily="49" charset="-122"/>
                </a:endParaRPr>
              </a:p>
            </p:txBody>
          </p:sp>
          <p:sp>
            <p:nvSpPr>
              <p:cNvPr id="20512" name="Rectangle 1053"/>
              <p:cNvSpPr/>
              <p:nvPr/>
            </p:nvSpPr>
            <p:spPr>
              <a:xfrm>
                <a:off x="2434" y="2258"/>
                <a:ext cx="744" cy="194"/>
              </a:xfrm>
              <a:prstGeom prst="rect">
                <a:avLst/>
              </a:prstGeom>
              <a:solidFill>
                <a:srgbClr val="FFFFFF">
                  <a:alpha val="98822"/>
                </a:srgbClr>
              </a:solidFill>
              <a:ln w="9525" cap="flat" cmpd="sng">
                <a:solidFill>
                  <a:srgbClr val="000000"/>
                </a:solidFill>
                <a:prstDash val="solid"/>
                <a:miter/>
                <a:headEnd type="none" w="med" len="med"/>
                <a:tailEnd type="none" w="med" len="med"/>
              </a:ln>
            </p:spPr>
            <p:txBody>
              <a:bodyPr lIns="73966" tIns="8736" rIns="73966" bIns="8736" anchor="t"/>
              <a:p>
                <a:pPr lvl="0" indent="0" algn="ctr"/>
                <a:r>
                  <a:rPr lang="en-US" altLang="zh-CN" sz="1600" dirty="0">
                    <a:latin typeface="Times New Roman" panose="02020603050405020304" pitchFamily="18" charset="0"/>
                    <a:ea typeface="宋体" panose="02010600030101010101" pitchFamily="2" charset="-122"/>
                  </a:rPr>
                  <a:t>X=X/A</a:t>
                </a:r>
                <a:endParaRPr lang="en-US" altLang="zh-CN" sz="1600" dirty="0">
                  <a:latin typeface="Arial" panose="020B0604020202020204" pitchFamily="34" charset="0"/>
                  <a:ea typeface="宋体" panose="02010600030101010101" pitchFamily="2" charset="-122"/>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1026"/>
          <p:cNvSpPr>
            <a:spLocks noGrp="1"/>
          </p:cNvSpPr>
          <p:nvPr>
            <p:ph type="title"/>
          </p:nvPr>
        </p:nvSpPr>
        <p:spPr>
          <a:xfrm>
            <a:off x="376238" y="258763"/>
            <a:ext cx="8216900" cy="1069975"/>
          </a:xfrm>
        </p:spPr>
        <p:txBody>
          <a:bodyPr wrap="square" lIns="91440" tIns="45720" rIns="91440" bIns="45720" anchor="t"/>
          <a:p>
            <a:pPr marL="9525" indent="-9525" eaLnBrk="1" hangingPunct="1"/>
            <a:r>
              <a:rPr lang="en-US" altLang="zh-CN" sz="2100" b="1" dirty="0">
                <a:solidFill>
                  <a:schemeClr val="tx1"/>
                </a:solidFill>
                <a:latin typeface="楷体_GB2312" pitchFamily="49" charset="-122"/>
                <a:ea typeface="楷体_GB2312" pitchFamily="49" charset="-122"/>
              </a:rPr>
              <a:t>1) </a:t>
            </a:r>
            <a:r>
              <a:rPr lang="zh-CN" altLang="en-US" sz="2100" b="1" dirty="0">
                <a:solidFill>
                  <a:schemeClr val="tx1"/>
                </a:solidFill>
                <a:latin typeface="楷体_GB2312" pitchFamily="49" charset="-122"/>
                <a:ea typeface="楷体_GB2312" pitchFamily="49" charset="-122"/>
              </a:rPr>
              <a:t>语句覆盖：仅要求设计足够多的测试用例，使程序中的</a:t>
            </a:r>
            <a:r>
              <a:rPr lang="zh-CN" altLang="en-US" sz="2100" b="1" dirty="0">
                <a:solidFill>
                  <a:srgbClr val="C00000"/>
                </a:solidFill>
                <a:latin typeface="楷体_GB2312" pitchFamily="49" charset="-122"/>
                <a:ea typeface="楷体_GB2312" pitchFamily="49" charset="-122"/>
              </a:rPr>
              <a:t>每一条语句</a:t>
            </a:r>
            <a:r>
              <a:rPr lang="zh-CN" altLang="en-US" sz="2100" b="1" dirty="0">
                <a:solidFill>
                  <a:schemeClr val="tx1"/>
                </a:solidFill>
                <a:latin typeface="楷体_GB2312" pitchFamily="49" charset="-122"/>
                <a:ea typeface="楷体_GB2312" pitchFamily="49" charset="-122"/>
              </a:rPr>
              <a:t>都执行一次即可。</a:t>
            </a:r>
            <a:endParaRPr lang="zh-CN" altLang="en-US" sz="2100" b="1" dirty="0">
              <a:solidFill>
                <a:schemeClr val="tx1"/>
              </a:solidFill>
              <a:latin typeface="楷体_GB2312" pitchFamily="49" charset="-122"/>
              <a:ea typeface="楷体_GB2312" pitchFamily="49" charset="-122"/>
            </a:endParaRPr>
          </a:p>
        </p:txBody>
      </p:sp>
      <p:sp>
        <p:nvSpPr>
          <p:cNvPr id="21506" name="Text Box 1058"/>
          <p:cNvSpPr txBox="1"/>
          <p:nvPr/>
        </p:nvSpPr>
        <p:spPr>
          <a:xfrm>
            <a:off x="395288" y="1071563"/>
            <a:ext cx="8353425" cy="968375"/>
          </a:xfrm>
          <a:prstGeom prst="rect">
            <a:avLst/>
          </a:prstGeom>
          <a:noFill/>
          <a:ln w="9525">
            <a:noFill/>
          </a:ln>
        </p:spPr>
        <p:txBody>
          <a:bodyPr wrap="square" anchor="t">
            <a:spAutoFit/>
          </a:bodyPr>
          <a:p>
            <a:pPr lvl="0" indent="0">
              <a:lnSpc>
                <a:spcPct val="120000"/>
              </a:lnSpc>
              <a:spcBef>
                <a:spcPct val="50000"/>
              </a:spcBef>
            </a:pPr>
            <a:r>
              <a:rPr lang="en-US" altLang="zh-CN" dirty="0">
                <a:latin typeface="Arial" panose="020B0604020202020204" pitchFamily="34" charset="0"/>
                <a:ea typeface="宋体" panose="02010600030101010101" pitchFamily="2" charset="-122"/>
              </a:rPr>
              <a:t>        </a:t>
            </a:r>
            <a:r>
              <a:rPr lang="zh-CN" altLang="en-US" sz="2400" dirty="0">
                <a:latin typeface="楷体_GB2312" pitchFamily="49" charset="-122"/>
                <a:ea typeface="楷体_GB2312" pitchFamily="49" charset="-122"/>
              </a:rPr>
              <a:t>可以设计测试用例（</a:t>
            </a:r>
            <a:r>
              <a:rPr lang="en-US" altLang="zh-CN" sz="2400" dirty="0">
                <a:latin typeface="楷体_GB2312" pitchFamily="49" charset="-122"/>
                <a:ea typeface="楷体_GB2312" pitchFamily="49" charset="-122"/>
              </a:rPr>
              <a:t>A=3</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B=0</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X=2</a:t>
            </a:r>
            <a:r>
              <a:rPr lang="zh-CN" altLang="en-US" sz="2400" dirty="0">
                <a:latin typeface="楷体_GB2312" pitchFamily="49" charset="-122"/>
                <a:ea typeface="楷体_GB2312" pitchFamily="49" charset="-122"/>
              </a:rPr>
              <a:t>），通过覆盖路径</a:t>
            </a:r>
            <a:r>
              <a:rPr lang="en-US" altLang="zh-CN" sz="2400" dirty="0">
                <a:latin typeface="楷体_GB2312" pitchFamily="49" charset="-122"/>
                <a:ea typeface="楷体_GB2312" pitchFamily="49" charset="-122"/>
              </a:rPr>
              <a:t>acd</a:t>
            </a:r>
            <a:r>
              <a:rPr lang="zh-CN" altLang="en-US" sz="2400" dirty="0">
                <a:latin typeface="楷体_GB2312" pitchFamily="49" charset="-122"/>
                <a:ea typeface="楷体_GB2312" pitchFamily="49" charset="-122"/>
              </a:rPr>
              <a:t>实现对下图程序的语句覆盖。 </a:t>
            </a:r>
            <a:endParaRPr lang="zh-CN" altLang="en-US" sz="2400" dirty="0">
              <a:latin typeface="楷体_GB2312" pitchFamily="49" charset="-122"/>
              <a:ea typeface="楷体_GB2312" pitchFamily="49" charset="-122"/>
            </a:endParaRPr>
          </a:p>
        </p:txBody>
      </p:sp>
      <p:sp>
        <p:nvSpPr>
          <p:cNvPr id="21507" name="Text Box 1061"/>
          <p:cNvSpPr txBox="1"/>
          <p:nvPr/>
        </p:nvSpPr>
        <p:spPr>
          <a:xfrm>
            <a:off x="468313" y="5373688"/>
            <a:ext cx="8280400" cy="822325"/>
          </a:xfrm>
          <a:prstGeom prst="rect">
            <a:avLst/>
          </a:prstGeom>
          <a:noFill/>
          <a:ln w="9525">
            <a:noFill/>
          </a:ln>
        </p:spPr>
        <p:txBody>
          <a:bodyPr anchor="t">
            <a:spAutoFit/>
          </a:bodyPr>
          <a:p>
            <a:pPr lvl="0" indent="0">
              <a:spcBef>
                <a:spcPct val="50000"/>
              </a:spcBef>
            </a:pPr>
            <a:r>
              <a:rPr lang="en-US" altLang="zh-CN" sz="2400" dirty="0">
                <a:latin typeface="楷体_GB2312" pitchFamily="49" charset="-122"/>
                <a:ea typeface="楷体_GB2312" pitchFamily="49" charset="-122"/>
              </a:rPr>
              <a:t>  </a:t>
            </a:r>
            <a:r>
              <a:rPr lang="en-US" altLang="zh-CN" sz="20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上述测试用例均无法检测出来。可以看出，语句覆盖是非常弱的覆盖标准。</a:t>
            </a:r>
            <a:endParaRPr lang="zh-CN" altLang="en-US" sz="2400" dirty="0">
              <a:latin typeface="楷体_GB2312" pitchFamily="49" charset="-122"/>
              <a:ea typeface="楷体_GB2312" pitchFamily="49" charset="-122"/>
            </a:endParaRPr>
          </a:p>
        </p:txBody>
      </p:sp>
      <p:grpSp>
        <p:nvGrpSpPr>
          <p:cNvPr id="21508" name="Group 39"/>
          <p:cNvGrpSpPr/>
          <p:nvPr/>
        </p:nvGrpSpPr>
        <p:grpSpPr>
          <a:xfrm>
            <a:off x="376238" y="2181225"/>
            <a:ext cx="8280400" cy="3097213"/>
            <a:chOff x="204" y="1797"/>
            <a:chExt cx="5216" cy="1951"/>
          </a:xfrm>
        </p:grpSpPr>
        <p:sp>
          <p:nvSpPr>
            <p:cNvPr id="21509" name="AutoShape 1037"/>
            <p:cNvSpPr/>
            <p:nvPr/>
          </p:nvSpPr>
          <p:spPr>
            <a:xfrm>
              <a:off x="947" y="1956"/>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A&gt;1</a:t>
              </a:r>
              <a:r>
                <a:rPr lang="en-US" altLang="zh-CN" sz="1600" dirty="0">
                  <a:solidFill>
                    <a:schemeClr val="hlink"/>
                  </a:solidFill>
                  <a:latin typeface="Times New Roman" panose="02020603050405020304" pitchFamily="18" charset="0"/>
                  <a:ea typeface="宋体" panose="02010600030101010101" pitchFamily="2" charset="-122"/>
                </a:rPr>
                <a:t>&amp;&amp;</a:t>
              </a:r>
              <a:r>
                <a:rPr lang="en-US" altLang="zh-CN" sz="1600" dirty="0">
                  <a:latin typeface="Times New Roman" panose="02020603050405020304" pitchFamily="18" charset="0"/>
                  <a:ea typeface="宋体" panose="02010600030101010101" pitchFamily="2" charset="-122"/>
                </a:rPr>
                <a:t>B==0</a:t>
              </a:r>
              <a:endParaRPr lang="en-US" altLang="zh-CN" sz="1600" dirty="0">
                <a:latin typeface="Arial" panose="020B0604020202020204" pitchFamily="34" charset="0"/>
                <a:ea typeface="宋体" panose="02010600030101010101" pitchFamily="2" charset="-122"/>
              </a:endParaRPr>
            </a:p>
          </p:txBody>
        </p:sp>
        <p:grpSp>
          <p:nvGrpSpPr>
            <p:cNvPr id="21510" name="Group 41"/>
            <p:cNvGrpSpPr/>
            <p:nvPr/>
          </p:nvGrpSpPr>
          <p:grpSpPr>
            <a:xfrm>
              <a:off x="204" y="1797"/>
              <a:ext cx="5216" cy="1951"/>
              <a:chOff x="204" y="1797"/>
              <a:chExt cx="5216" cy="1951"/>
            </a:xfrm>
          </p:grpSpPr>
          <p:sp>
            <p:nvSpPr>
              <p:cNvPr id="21511" name="Rectangle 1058"/>
              <p:cNvSpPr/>
              <p:nvPr/>
            </p:nvSpPr>
            <p:spPr>
              <a:xfrm>
                <a:off x="3515" y="2144"/>
                <a:ext cx="1905" cy="1604"/>
              </a:xfrm>
              <a:prstGeom prst="rect">
                <a:avLst/>
              </a:prstGeom>
              <a:solidFill>
                <a:srgbClr val="FFFFFF"/>
              </a:solidFill>
              <a:ln w="9525">
                <a:noFill/>
              </a:ln>
            </p:spPr>
            <p:txBody>
              <a:bodyPr lIns="84262" tIns="42131" rIns="84262" bIns="42131" anchor="t"/>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(A&gt;1 </a:t>
                </a:r>
                <a:r>
                  <a:rPr lang="en-US" altLang="zh-CN" sz="2000" dirty="0">
                    <a:solidFill>
                      <a:srgbClr val="FF3300"/>
                    </a:solidFill>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B==0)  	X=X/A;</a:t>
                </a:r>
                <a:br>
                  <a:rPr lang="en-US" altLang="zh-CN" sz="2000" dirty="0">
                    <a:latin typeface="宋体" panose="02010600030101010101" pitchFamily="2" charset="-122"/>
                    <a:ea typeface="宋体" panose="02010600030101010101" pitchFamily="2" charset="-122"/>
                  </a:rPr>
                </a:br>
                <a:r>
                  <a:rPr lang="en-US" altLang="zh-CN" sz="2000" dirty="0">
                    <a:latin typeface="宋体" panose="02010600030101010101" pitchFamily="2" charset="-122"/>
                    <a:ea typeface="宋体" panose="02010600030101010101" pitchFamily="2" charset="-122"/>
                  </a:rPr>
                  <a:t>else</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	 </a:t>
                </a:r>
                <a:r>
                  <a:rPr lang="en-US" altLang="zh-CN" dirty="0">
                    <a:solidFill>
                      <a:srgbClr val="FF3300"/>
                    </a:solidFill>
                    <a:latin typeface="Arial" panose="020B0604020202020204" pitchFamily="34" charset="0"/>
                    <a:ea typeface="宋体" panose="02010600030101010101" pitchFamily="2" charset="-122"/>
                  </a:rPr>
                  <a:t>X=2+X;</a:t>
                </a:r>
                <a:endParaRPr lang="en-US" altLang="zh-CN" sz="2000" dirty="0">
                  <a:solidFill>
                    <a:srgbClr val="FF3300"/>
                  </a:solidFill>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(A==3 || X</a:t>
                </a:r>
                <a:r>
                  <a:rPr lang="en-US" altLang="zh-CN" sz="2000" dirty="0">
                    <a:solidFill>
                      <a:srgbClr val="FF3300"/>
                    </a:solidFill>
                    <a:latin typeface="宋体" panose="02010600030101010101" pitchFamily="2" charset="-122"/>
                    <a:ea typeface="宋体" panose="02010600030101010101" pitchFamily="2" charset="-122"/>
                  </a:rPr>
                  <a:t>&lt;</a:t>
                </a:r>
                <a:r>
                  <a:rPr lang="en-US" altLang="zh-CN" sz="2000" dirty="0">
                    <a:latin typeface="宋体" panose="02010600030101010101" pitchFamily="2" charset="-122"/>
                    <a:ea typeface="宋体" panose="02010600030101010101" pitchFamily="2" charset="-122"/>
                  </a:rPr>
                  <a:t>1)  	X=X+1;</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21512" name="Rectangle 1031"/>
              <p:cNvSpPr/>
              <p:nvPr/>
            </p:nvSpPr>
            <p:spPr>
              <a:xfrm>
                <a:off x="362" y="3072"/>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e</a:t>
                </a:r>
                <a:endParaRPr lang="en-US" altLang="zh-CN" sz="2000" dirty="0">
                  <a:latin typeface="Arial" panose="020B0604020202020204" pitchFamily="34" charset="0"/>
                  <a:ea typeface="宋体" panose="02010600030101010101" pitchFamily="2" charset="-122"/>
                </a:endParaRPr>
              </a:p>
            </p:txBody>
          </p:sp>
          <p:sp>
            <p:nvSpPr>
              <p:cNvPr id="21513" name="Rectangle 1034"/>
              <p:cNvSpPr/>
              <p:nvPr/>
            </p:nvSpPr>
            <p:spPr>
              <a:xfrm>
                <a:off x="3178" y="3036"/>
                <a:ext cx="248" cy="178"/>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d</a:t>
                </a:r>
                <a:endParaRPr lang="en-US" altLang="zh-CN" sz="2000" dirty="0">
                  <a:latin typeface="Arial" panose="020B0604020202020204" pitchFamily="34" charset="0"/>
                  <a:ea typeface="宋体" panose="02010600030101010101" pitchFamily="2" charset="-122"/>
                </a:endParaRPr>
              </a:p>
            </p:txBody>
          </p:sp>
          <p:sp>
            <p:nvSpPr>
              <p:cNvPr id="21514" name="Rectangle 1035"/>
              <p:cNvSpPr/>
              <p:nvPr/>
            </p:nvSpPr>
            <p:spPr>
              <a:xfrm>
                <a:off x="3178" y="2224"/>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c</a:t>
                </a:r>
                <a:endParaRPr lang="en-US" altLang="zh-CN" sz="2000" dirty="0">
                  <a:latin typeface="Arial" panose="020B0604020202020204" pitchFamily="34" charset="0"/>
                  <a:ea typeface="宋体" panose="02010600030101010101" pitchFamily="2" charset="-122"/>
                </a:endParaRPr>
              </a:p>
            </p:txBody>
          </p:sp>
          <p:sp>
            <p:nvSpPr>
              <p:cNvPr id="21515" name="Rectangle 1036"/>
              <p:cNvSpPr/>
              <p:nvPr/>
            </p:nvSpPr>
            <p:spPr>
              <a:xfrm>
                <a:off x="1419" y="1797"/>
                <a:ext cx="247" cy="179"/>
              </a:xfrm>
              <a:prstGeom prst="rect">
                <a:avLst/>
              </a:prstGeom>
              <a:solidFill>
                <a:srgbClr val="FFFFFF"/>
              </a:solidFill>
              <a:ln w="9525">
                <a:noFill/>
              </a:ln>
            </p:spPr>
            <p:txBody>
              <a:bodyPr lIns="73966" tIns="8736" rIns="73966" bIns="8736" anchor="t"/>
              <a:p>
                <a:pPr lvl="0" indent="0" algn="just"/>
                <a:r>
                  <a:rPr lang="en-US" altLang="zh-CN" dirty="0">
                    <a:latin typeface="Times New Roman" panose="02020603050405020304" pitchFamily="18"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21516" name="AutoShape 1038"/>
              <p:cNvSpPr/>
              <p:nvPr/>
            </p:nvSpPr>
            <p:spPr>
              <a:xfrm>
                <a:off x="947" y="2767"/>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14560" tIns="8736" rIns="14560" bIns="8736" anchor="t"/>
              <a:p>
                <a:pPr lvl="0" indent="0" algn="ctr"/>
                <a:r>
                  <a:rPr lang="en-US" altLang="zh-CN" sz="1600" dirty="0">
                    <a:latin typeface="Times New Roman" panose="02020603050405020304" pitchFamily="18" charset="0"/>
                    <a:ea typeface="宋体" panose="02010600030101010101" pitchFamily="2" charset="-122"/>
                  </a:rPr>
                  <a:t>A==3 || </a:t>
                </a:r>
                <a:r>
                  <a:rPr lang="en-US" altLang="zh-CN" sz="1600" dirty="0">
                    <a:solidFill>
                      <a:schemeClr val="hlink"/>
                    </a:solidFill>
                    <a:latin typeface="Times New Roman" panose="02020603050405020304" pitchFamily="18" charset="0"/>
                    <a:ea typeface="宋体" panose="02010600030101010101" pitchFamily="2" charset="-122"/>
                  </a:rPr>
                  <a:t>X&gt;</a:t>
                </a:r>
                <a:r>
                  <a:rPr lang="en-US" altLang="zh-CN" sz="1600" dirty="0">
                    <a:latin typeface="Times New Roman" panose="02020603050405020304" pitchFamily="18" charset="0"/>
                    <a:ea typeface="宋体" panose="02010600030101010101" pitchFamily="2" charset="-122"/>
                  </a:rPr>
                  <a:t>1</a:t>
                </a:r>
                <a:endParaRPr lang="en-US" altLang="zh-CN" sz="1600" dirty="0">
                  <a:latin typeface="Arial" panose="020B0604020202020204" pitchFamily="34" charset="0"/>
                  <a:ea typeface="宋体" panose="02010600030101010101" pitchFamily="2" charset="-122"/>
                </a:endParaRPr>
              </a:p>
            </p:txBody>
          </p:sp>
          <p:sp>
            <p:nvSpPr>
              <p:cNvPr id="21517" name="Line 1039"/>
              <p:cNvSpPr/>
              <p:nvPr/>
            </p:nvSpPr>
            <p:spPr>
              <a:xfrm>
                <a:off x="2434" y="2135"/>
                <a:ext cx="372" cy="0"/>
              </a:xfrm>
              <a:prstGeom prst="line">
                <a:avLst/>
              </a:prstGeom>
              <a:ln w="9525" cap="flat" cmpd="sng">
                <a:solidFill>
                  <a:srgbClr val="000000"/>
                </a:solidFill>
                <a:prstDash val="solid"/>
                <a:round/>
                <a:headEnd type="none" w="med" len="med"/>
                <a:tailEnd type="none" w="med" len="med"/>
              </a:ln>
            </p:spPr>
          </p:sp>
          <p:sp>
            <p:nvSpPr>
              <p:cNvPr id="21518" name="Line 1040"/>
              <p:cNvSpPr/>
              <p:nvPr/>
            </p:nvSpPr>
            <p:spPr>
              <a:xfrm>
                <a:off x="2434" y="2946"/>
                <a:ext cx="372" cy="0"/>
              </a:xfrm>
              <a:prstGeom prst="line">
                <a:avLst/>
              </a:prstGeom>
              <a:ln w="9525" cap="flat" cmpd="sng">
                <a:solidFill>
                  <a:srgbClr val="000000"/>
                </a:solidFill>
                <a:prstDash val="solid"/>
                <a:round/>
                <a:headEnd type="none" w="med" len="med"/>
                <a:tailEnd type="none" w="med" len="med"/>
              </a:ln>
            </p:spPr>
          </p:sp>
          <p:sp>
            <p:nvSpPr>
              <p:cNvPr id="21519" name="Rectangle 1041"/>
              <p:cNvSpPr/>
              <p:nvPr/>
            </p:nvSpPr>
            <p:spPr>
              <a:xfrm>
                <a:off x="2434" y="1942"/>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1520" name="Rectangle 1042"/>
              <p:cNvSpPr/>
              <p:nvPr/>
            </p:nvSpPr>
            <p:spPr>
              <a:xfrm>
                <a:off x="2434" y="2753"/>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1521" name="Rectangle 1043"/>
              <p:cNvSpPr/>
              <p:nvPr/>
            </p:nvSpPr>
            <p:spPr>
              <a:xfrm>
                <a:off x="762" y="2705"/>
                <a:ext cx="249"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1522" name="Rectangle 1044"/>
              <p:cNvSpPr/>
              <p:nvPr/>
            </p:nvSpPr>
            <p:spPr>
              <a:xfrm>
                <a:off x="699" y="1955"/>
                <a:ext cx="248"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1523" name="Line 1045"/>
              <p:cNvSpPr/>
              <p:nvPr/>
            </p:nvSpPr>
            <p:spPr>
              <a:xfrm flipH="1">
                <a:off x="575" y="2134"/>
                <a:ext cx="372" cy="1"/>
              </a:xfrm>
              <a:prstGeom prst="line">
                <a:avLst/>
              </a:prstGeom>
              <a:ln w="9525" cap="flat" cmpd="sng">
                <a:solidFill>
                  <a:srgbClr val="000000"/>
                </a:solidFill>
                <a:prstDash val="solid"/>
                <a:round/>
                <a:headEnd type="none" w="med" len="med"/>
                <a:tailEnd type="none" w="med" len="med"/>
              </a:ln>
            </p:spPr>
          </p:sp>
          <p:sp>
            <p:nvSpPr>
              <p:cNvPr id="21524" name="Line 1046"/>
              <p:cNvSpPr/>
              <p:nvPr/>
            </p:nvSpPr>
            <p:spPr>
              <a:xfrm>
                <a:off x="567" y="2405"/>
                <a:ext cx="9" cy="177"/>
              </a:xfrm>
              <a:prstGeom prst="line">
                <a:avLst/>
              </a:prstGeom>
              <a:ln w="9525" cap="flat" cmpd="sng">
                <a:solidFill>
                  <a:srgbClr val="000000"/>
                </a:solidFill>
                <a:prstDash val="solid"/>
                <a:round/>
                <a:headEnd type="none" w="med" len="med"/>
                <a:tailEnd type="none" w="med" len="med"/>
              </a:ln>
            </p:spPr>
          </p:sp>
          <p:sp>
            <p:nvSpPr>
              <p:cNvPr id="21525" name="Line 1047"/>
              <p:cNvSpPr/>
              <p:nvPr/>
            </p:nvSpPr>
            <p:spPr>
              <a:xfrm flipH="1">
                <a:off x="575" y="2947"/>
                <a:ext cx="372" cy="0"/>
              </a:xfrm>
              <a:prstGeom prst="line">
                <a:avLst/>
              </a:prstGeom>
              <a:ln w="9525" cap="flat" cmpd="sng">
                <a:solidFill>
                  <a:srgbClr val="000000"/>
                </a:solidFill>
                <a:prstDash val="solid"/>
                <a:round/>
                <a:headEnd type="none" w="med" len="med"/>
                <a:tailEnd type="none" w="med" len="med"/>
              </a:ln>
            </p:spPr>
          </p:sp>
          <p:sp>
            <p:nvSpPr>
              <p:cNvPr id="21526" name="Line 1048"/>
              <p:cNvSpPr/>
              <p:nvPr/>
            </p:nvSpPr>
            <p:spPr>
              <a:xfrm>
                <a:off x="575" y="2940"/>
                <a:ext cx="1" cy="455"/>
              </a:xfrm>
              <a:prstGeom prst="line">
                <a:avLst/>
              </a:prstGeom>
              <a:ln w="9525" cap="flat" cmpd="sng">
                <a:solidFill>
                  <a:srgbClr val="000000"/>
                </a:solidFill>
                <a:prstDash val="solid"/>
                <a:round/>
                <a:headEnd type="none" w="med" len="med"/>
                <a:tailEnd type="none" w="med" len="med"/>
              </a:ln>
            </p:spPr>
          </p:sp>
          <p:sp>
            <p:nvSpPr>
              <p:cNvPr id="21527" name="Line 1049"/>
              <p:cNvSpPr/>
              <p:nvPr/>
            </p:nvSpPr>
            <p:spPr>
              <a:xfrm>
                <a:off x="2806" y="2940"/>
                <a:ext cx="1" cy="437"/>
              </a:xfrm>
              <a:prstGeom prst="line">
                <a:avLst/>
              </a:prstGeom>
              <a:ln w="9525" cap="flat" cmpd="sng">
                <a:solidFill>
                  <a:srgbClr val="000000"/>
                </a:solidFill>
                <a:prstDash val="solid"/>
                <a:round/>
                <a:headEnd type="none" w="med" len="med"/>
                <a:tailEnd type="none" w="med" len="med"/>
              </a:ln>
            </p:spPr>
          </p:sp>
          <p:sp>
            <p:nvSpPr>
              <p:cNvPr id="21528" name="Line 1050"/>
              <p:cNvSpPr/>
              <p:nvPr/>
            </p:nvSpPr>
            <p:spPr>
              <a:xfrm>
                <a:off x="1691" y="2582"/>
                <a:ext cx="0" cy="179"/>
              </a:xfrm>
              <a:prstGeom prst="line">
                <a:avLst/>
              </a:prstGeom>
              <a:ln w="9525" cap="flat" cmpd="sng">
                <a:solidFill>
                  <a:srgbClr val="000000"/>
                </a:solidFill>
                <a:prstDash val="solid"/>
                <a:round/>
                <a:headEnd type="none" w="med" len="med"/>
                <a:tailEnd type="triangle" w="med" len="med"/>
              </a:ln>
            </p:spPr>
          </p:sp>
          <p:sp>
            <p:nvSpPr>
              <p:cNvPr id="21529" name="Line 1051"/>
              <p:cNvSpPr/>
              <p:nvPr/>
            </p:nvSpPr>
            <p:spPr>
              <a:xfrm>
                <a:off x="575" y="2582"/>
                <a:ext cx="2231" cy="1"/>
              </a:xfrm>
              <a:prstGeom prst="line">
                <a:avLst/>
              </a:prstGeom>
              <a:ln w="9525" cap="flat" cmpd="sng">
                <a:solidFill>
                  <a:srgbClr val="000000"/>
                </a:solidFill>
                <a:prstDash val="solid"/>
                <a:round/>
                <a:headEnd type="none" w="med" len="med"/>
                <a:tailEnd type="none" w="med" len="med"/>
              </a:ln>
            </p:spPr>
          </p:sp>
          <p:sp>
            <p:nvSpPr>
              <p:cNvPr id="21530" name="Line 1052"/>
              <p:cNvSpPr/>
              <p:nvPr/>
            </p:nvSpPr>
            <p:spPr>
              <a:xfrm>
                <a:off x="2806" y="2135"/>
                <a:ext cx="1" cy="437"/>
              </a:xfrm>
              <a:prstGeom prst="line">
                <a:avLst/>
              </a:prstGeom>
              <a:ln w="9525" cap="flat" cmpd="sng">
                <a:solidFill>
                  <a:srgbClr val="000000"/>
                </a:solidFill>
                <a:prstDash val="solid"/>
                <a:round/>
                <a:headEnd type="none" w="med" len="med"/>
                <a:tailEnd type="none" w="med" len="med"/>
              </a:ln>
            </p:spPr>
          </p:sp>
          <p:sp>
            <p:nvSpPr>
              <p:cNvPr id="21531" name="Rectangle 1054"/>
              <p:cNvSpPr/>
              <p:nvPr/>
            </p:nvSpPr>
            <p:spPr>
              <a:xfrm>
                <a:off x="2434" y="3070"/>
                <a:ext cx="744" cy="179"/>
              </a:xfrm>
              <a:prstGeom prst="rect">
                <a:avLst/>
              </a:prstGeom>
              <a:solidFill>
                <a:srgbClr val="FFFFFF"/>
              </a:solidFill>
              <a:ln w="9525" cap="flat" cmpd="sng">
                <a:solidFill>
                  <a:srgbClr val="000000"/>
                </a:solidFill>
                <a:prstDash val="solid"/>
                <a:miter/>
                <a:headEnd type="none" w="med" len="med"/>
                <a:tailEnd type="none" w="med" len="med"/>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 X=X+1</a:t>
                </a:r>
                <a:endParaRPr lang="en-US" altLang="zh-CN" sz="1600" dirty="0">
                  <a:latin typeface="Arial" panose="020B0604020202020204" pitchFamily="34" charset="0"/>
                  <a:ea typeface="宋体" panose="02010600030101010101" pitchFamily="2" charset="-122"/>
                </a:endParaRPr>
              </a:p>
            </p:txBody>
          </p:sp>
          <p:sp>
            <p:nvSpPr>
              <p:cNvPr id="21532" name="Line 1055"/>
              <p:cNvSpPr/>
              <p:nvPr/>
            </p:nvSpPr>
            <p:spPr>
              <a:xfrm>
                <a:off x="575" y="3386"/>
                <a:ext cx="2231" cy="1"/>
              </a:xfrm>
              <a:prstGeom prst="line">
                <a:avLst/>
              </a:prstGeom>
              <a:ln w="9525" cap="flat" cmpd="sng">
                <a:solidFill>
                  <a:srgbClr val="000000"/>
                </a:solidFill>
                <a:prstDash val="solid"/>
                <a:round/>
                <a:headEnd type="none" w="med" len="med"/>
                <a:tailEnd type="none" w="med" len="med"/>
              </a:ln>
            </p:spPr>
          </p:sp>
          <p:sp>
            <p:nvSpPr>
              <p:cNvPr id="21533" name="Line 1056"/>
              <p:cNvSpPr/>
              <p:nvPr/>
            </p:nvSpPr>
            <p:spPr>
              <a:xfrm>
                <a:off x="1691" y="3387"/>
                <a:ext cx="0" cy="179"/>
              </a:xfrm>
              <a:prstGeom prst="line">
                <a:avLst/>
              </a:prstGeom>
              <a:ln w="9525" cap="flat" cmpd="sng">
                <a:solidFill>
                  <a:srgbClr val="000000"/>
                </a:solidFill>
                <a:prstDash val="solid"/>
                <a:round/>
                <a:headEnd type="none" w="med" len="med"/>
                <a:tailEnd type="triangle" w="med" len="med"/>
              </a:ln>
            </p:spPr>
          </p:sp>
          <p:sp>
            <p:nvSpPr>
              <p:cNvPr id="21534" name="Line 1057"/>
              <p:cNvSpPr/>
              <p:nvPr/>
            </p:nvSpPr>
            <p:spPr>
              <a:xfrm>
                <a:off x="1702" y="1797"/>
                <a:ext cx="2" cy="179"/>
              </a:xfrm>
              <a:prstGeom prst="line">
                <a:avLst/>
              </a:prstGeom>
              <a:ln w="9525" cap="flat" cmpd="sng">
                <a:solidFill>
                  <a:srgbClr val="000000"/>
                </a:solidFill>
                <a:prstDash val="solid"/>
                <a:round/>
                <a:headEnd type="none" w="med" len="med"/>
                <a:tailEnd type="triangle" w="med" len="med"/>
              </a:ln>
            </p:spPr>
          </p:sp>
          <p:sp>
            <p:nvSpPr>
              <p:cNvPr id="21535" name="Line 36"/>
              <p:cNvSpPr/>
              <p:nvPr/>
            </p:nvSpPr>
            <p:spPr>
              <a:xfrm>
                <a:off x="567" y="2144"/>
                <a:ext cx="0" cy="334"/>
              </a:xfrm>
              <a:prstGeom prst="line">
                <a:avLst/>
              </a:prstGeom>
              <a:ln w="9525" cap="flat" cmpd="sng">
                <a:solidFill>
                  <a:schemeClr val="tx1"/>
                </a:solidFill>
                <a:prstDash val="solid"/>
                <a:round/>
                <a:headEnd type="none" w="med" len="med"/>
                <a:tailEnd type="none" w="med" len="med"/>
              </a:ln>
            </p:spPr>
          </p:sp>
          <p:sp>
            <p:nvSpPr>
              <p:cNvPr id="21536" name="Text Box 39"/>
              <p:cNvSpPr txBox="1"/>
              <p:nvPr/>
            </p:nvSpPr>
            <p:spPr>
              <a:xfrm>
                <a:off x="204" y="2432"/>
                <a:ext cx="272" cy="231"/>
              </a:xfrm>
              <a:prstGeom prst="rect">
                <a:avLst/>
              </a:prstGeom>
              <a:noFill/>
              <a:ln w="9525">
                <a:noFill/>
              </a:ln>
            </p:spPr>
            <p:txBody>
              <a:bodyPr anchor="t">
                <a:spAutoFit/>
              </a:bodyPr>
              <a:p>
                <a:pPr lvl="0" indent="0">
                  <a:spcBef>
                    <a:spcPct val="50000"/>
                  </a:spcBef>
                </a:pPr>
                <a:r>
                  <a:rPr lang="en-US" altLang="zh-CN" dirty="0">
                    <a:latin typeface="Arial" panose="020B0604020202020204" pitchFamily="34" charset="0"/>
                    <a:ea typeface="楷体_GB2312" pitchFamily="49" charset="-122"/>
                  </a:rPr>
                  <a:t>b</a:t>
                </a:r>
                <a:endParaRPr lang="en-US" altLang="zh-CN" dirty="0">
                  <a:latin typeface="Arial" panose="020B0604020202020204" pitchFamily="34" charset="0"/>
                  <a:ea typeface="楷体_GB2312" pitchFamily="49" charset="-122"/>
                </a:endParaRPr>
              </a:p>
            </p:txBody>
          </p:sp>
          <p:sp>
            <p:nvSpPr>
              <p:cNvPr id="21537" name="Rectangle 1053"/>
              <p:cNvSpPr/>
              <p:nvPr/>
            </p:nvSpPr>
            <p:spPr>
              <a:xfrm>
                <a:off x="2434" y="2258"/>
                <a:ext cx="744" cy="194"/>
              </a:xfrm>
              <a:prstGeom prst="rect">
                <a:avLst/>
              </a:prstGeom>
              <a:solidFill>
                <a:srgbClr val="FFFFFF">
                  <a:alpha val="98822"/>
                </a:srgbClr>
              </a:solidFill>
              <a:ln w="9525" cap="flat" cmpd="sng">
                <a:solidFill>
                  <a:srgbClr val="000000"/>
                </a:solidFill>
                <a:prstDash val="solid"/>
                <a:miter/>
                <a:headEnd type="none" w="med" len="med"/>
                <a:tailEnd type="none" w="med" len="med"/>
              </a:ln>
            </p:spPr>
            <p:txBody>
              <a:bodyPr lIns="73966" tIns="8736" rIns="73966" bIns="8736" anchor="t"/>
              <a:p>
                <a:pPr lvl="0" indent="0" algn="ctr"/>
                <a:r>
                  <a:rPr lang="en-US" altLang="zh-CN" sz="1600" dirty="0">
                    <a:latin typeface="Times New Roman" panose="02020603050405020304" pitchFamily="18" charset="0"/>
                    <a:ea typeface="宋体" panose="02010600030101010101" pitchFamily="2" charset="-122"/>
                  </a:rPr>
                  <a:t>X=X/A</a:t>
                </a:r>
                <a:endParaRPr lang="en-US" altLang="zh-CN" sz="1600" dirty="0">
                  <a:latin typeface="Arial" panose="020B0604020202020204" pitchFamily="34" charset="0"/>
                  <a:ea typeface="宋体" panose="02010600030101010101" pitchFamily="2" charset="-122"/>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a:xfrm>
            <a:off x="425450" y="1014413"/>
            <a:ext cx="8291513" cy="1638300"/>
          </a:xfrm>
        </p:spPr>
        <p:txBody>
          <a:bodyPr wrap="square" lIns="91440" tIns="45720" rIns="91440" bIns="45720" anchor="t"/>
          <a:p>
            <a:r>
              <a:rPr lang="zh-CN" altLang="en-US" sz="2400" dirty="0"/>
              <a:t>软件测试在软件生命周期中占据重要地位，在传统的瀑布模型中，软件测试是软件开发过程中的一个阶段，是编码实现过程的下一个阶段。</a:t>
            </a:r>
            <a:endParaRPr lang="zh-CN" altLang="en-US" sz="2400" dirty="0"/>
          </a:p>
        </p:txBody>
      </p:sp>
      <p:sp>
        <p:nvSpPr>
          <p:cNvPr id="4098" name="Rectangle 3"/>
          <p:cNvSpPr/>
          <p:nvPr/>
        </p:nvSpPr>
        <p:spPr>
          <a:xfrm>
            <a:off x="0" y="2052638"/>
            <a:ext cx="9144000" cy="0"/>
          </a:xfrm>
          <a:prstGeom prst="rect">
            <a:avLst/>
          </a:prstGeom>
          <a:noFill/>
          <a:ln w="9525">
            <a:noFill/>
          </a:ln>
        </p:spPr>
        <p:txBody>
          <a:bodyPr wrap="none" anchor="ctr">
            <a:spAutoFit/>
          </a:bodyPr>
          <a:p>
            <a:pPr lvl="0" indent="0"/>
            <a:endParaRPr lang="zh-CN" altLang="en-US" dirty="0">
              <a:latin typeface="Arial" panose="020B0604020202020204" pitchFamily="34" charset="0"/>
              <a:ea typeface="宋体" panose="02010600030101010101" pitchFamily="2" charset="-122"/>
            </a:endParaRPr>
          </a:p>
        </p:txBody>
      </p:sp>
      <p:graphicFrame>
        <p:nvGraphicFramePr>
          <p:cNvPr id="4099" name="Object 4"/>
          <p:cNvGraphicFramePr/>
          <p:nvPr/>
        </p:nvGraphicFramePr>
        <p:xfrm>
          <a:off x="1333500" y="2133600"/>
          <a:ext cx="6480175" cy="3871913"/>
        </p:xfrm>
        <a:graphic>
          <a:graphicData uri="http://schemas.openxmlformats.org/presentationml/2006/ole">
            <mc:AlternateContent xmlns:mc="http://schemas.openxmlformats.org/markup-compatibility/2006">
              <mc:Choice xmlns:v="urn:schemas-microsoft-com:vml" Requires="v">
                <p:oleObj spid="_x0000_s3076" name="" r:id="rId1" imgW="4161790" imgH="2948305" progId="Visio.Drawing.11">
                  <p:embed/>
                </p:oleObj>
              </mc:Choice>
              <mc:Fallback>
                <p:oleObj name="" r:id="rId1" imgW="4161790" imgH="2948305" progId="Visio.Drawing.11">
                  <p:embed/>
                  <p:pic>
                    <p:nvPicPr>
                      <p:cNvPr id="0" name="图片 3075"/>
                      <p:cNvPicPr/>
                      <p:nvPr/>
                    </p:nvPicPr>
                    <p:blipFill>
                      <a:blip r:embed="rId2"/>
                      <a:stretch>
                        <a:fillRect/>
                      </a:stretch>
                    </p:blipFill>
                    <p:spPr>
                      <a:xfrm>
                        <a:off x="1333500" y="2133600"/>
                        <a:ext cx="6480175" cy="3871913"/>
                      </a:xfrm>
                      <a:prstGeom prst="rect">
                        <a:avLst/>
                      </a:prstGeom>
                      <a:noFill/>
                      <a:ln w="38100">
                        <a:noFill/>
                        <a:miter/>
                      </a:ln>
                    </p:spPr>
                  </p:pic>
                </p:oleObj>
              </mc:Fallback>
            </mc:AlternateContent>
          </a:graphicData>
        </a:graphic>
      </p:graphicFrame>
      <p:sp>
        <p:nvSpPr>
          <p:cNvPr id="4100" name="Rectangle 2"/>
          <p:cNvSpPr>
            <a:spLocks noGrp="1"/>
          </p:cNvSpPr>
          <p:nvPr/>
        </p:nvSpPr>
        <p:spPr>
          <a:xfrm>
            <a:off x="425450" y="309563"/>
            <a:ext cx="8137525" cy="554037"/>
          </a:xfrm>
          <a:prstGeom prst="rect">
            <a:avLst/>
          </a:prstGeom>
          <a:noFill/>
          <a:ln w="9525">
            <a:noFill/>
          </a:ln>
        </p:spPr>
        <p:txBody>
          <a:bodyPr wrap="square" lIns="91440" tIns="45720" rIns="91440" bIns="45720" anchor="t"/>
          <a:p>
            <a:pPr lvl="0" indent="0"/>
            <a:r>
              <a:rPr lang="en-US" altLang="zh-CN" sz="4000" dirty="0">
                <a:solidFill>
                  <a:schemeClr val="tx2"/>
                </a:solidFill>
                <a:latin typeface="Garamond" panose="02020404030301010803" pitchFamily="18" charset="0"/>
                <a:ea typeface="宋体" panose="02010600030101010101" pitchFamily="2" charset="-122"/>
              </a:rPr>
              <a:t>7.1 </a:t>
            </a:r>
            <a:r>
              <a:rPr lang="zh-CN" altLang="en-US" sz="4000" dirty="0">
                <a:solidFill>
                  <a:schemeClr val="tx2"/>
                </a:solidFill>
                <a:latin typeface="Arial" panose="020B0604020202020204" pitchFamily="34" charset="0"/>
                <a:ea typeface="宋体" panose="02010600030101010101" pitchFamily="2" charset="-122"/>
              </a:rPr>
              <a:t>软件测试概述</a:t>
            </a:r>
            <a:endParaRPr lang="zh-CN" altLang="en-US" sz="3800" dirty="0">
              <a:solidFill>
                <a:schemeClr val="tx2"/>
              </a:solidFill>
              <a:latin typeface="楷体_GB2312" pitchFamily="49" charset="-122"/>
              <a:ea typeface="楷体_GB2312"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463550" y="284163"/>
            <a:ext cx="8216900" cy="927100"/>
          </a:xfrm>
        </p:spPr>
        <p:txBody>
          <a:bodyPr wrap="square" lIns="91440" tIns="45720" rIns="91440" bIns="45720" anchor="t"/>
          <a:p>
            <a:pPr marL="0" indent="0" eaLnBrk="1" hangingPunct="1"/>
            <a:r>
              <a:rPr lang="en-US" altLang="zh-CN" sz="2100" b="1" dirty="0">
                <a:solidFill>
                  <a:schemeClr val="tx1"/>
                </a:solidFill>
                <a:latin typeface="楷体_GB2312" pitchFamily="49" charset="-122"/>
                <a:ea typeface="楷体_GB2312" pitchFamily="49" charset="-122"/>
              </a:rPr>
              <a:t>2)</a:t>
            </a:r>
            <a:r>
              <a:rPr lang="zh-CN" altLang="en-US" sz="2100" b="1" dirty="0">
                <a:solidFill>
                  <a:schemeClr val="tx1"/>
                </a:solidFill>
                <a:latin typeface="楷体_GB2312" pitchFamily="49" charset="-122"/>
                <a:ea typeface="楷体_GB2312" pitchFamily="49" charset="-122"/>
              </a:rPr>
              <a:t>判定覆盖：不仅每个语句至少执行一次，而且使得程序中每个判定的</a:t>
            </a:r>
            <a:r>
              <a:rPr lang="zh-CN" altLang="en-US" sz="2100" b="1" dirty="0">
                <a:solidFill>
                  <a:srgbClr val="C00000"/>
                </a:solidFill>
                <a:latin typeface="楷体_GB2312" pitchFamily="49" charset="-122"/>
                <a:ea typeface="楷体_GB2312" pitchFamily="49" charset="-122"/>
              </a:rPr>
              <a:t>每种可能</a:t>
            </a:r>
            <a:r>
              <a:rPr lang="zh-CN" altLang="en-US" sz="2100" b="1" dirty="0">
                <a:solidFill>
                  <a:schemeClr val="tx1"/>
                </a:solidFill>
                <a:latin typeface="楷体_GB2312" pitchFamily="49" charset="-122"/>
                <a:ea typeface="楷体_GB2312" pitchFamily="49" charset="-122"/>
              </a:rPr>
              <a:t>的结果都至少执行一次。</a:t>
            </a:r>
            <a:endParaRPr lang="zh-CN" altLang="en-US" sz="2100" b="1" dirty="0">
              <a:solidFill>
                <a:schemeClr val="tx1"/>
              </a:solidFill>
              <a:latin typeface="楷体_GB2312" pitchFamily="49" charset="-122"/>
              <a:ea typeface="楷体_GB2312" pitchFamily="49" charset="-122"/>
            </a:endParaRPr>
          </a:p>
        </p:txBody>
      </p:sp>
      <p:sp>
        <p:nvSpPr>
          <p:cNvPr id="22530" name="Text Box 4"/>
          <p:cNvSpPr txBox="1"/>
          <p:nvPr/>
        </p:nvSpPr>
        <p:spPr>
          <a:xfrm>
            <a:off x="466725" y="1076325"/>
            <a:ext cx="8208963" cy="1920875"/>
          </a:xfrm>
          <a:prstGeom prst="rect">
            <a:avLst/>
          </a:prstGeom>
          <a:noFill/>
          <a:ln w="9525">
            <a:noFill/>
          </a:ln>
        </p:spPr>
        <p:txBody>
          <a:bodyPr anchor="t">
            <a:spAutoFit/>
          </a:bodyPr>
          <a:p>
            <a:pPr lvl="0" indent="0"/>
            <a:r>
              <a:rPr lang="en-US" altLang="zh-CN" sz="2000" dirty="0">
                <a:latin typeface="Arial" panose="020B0604020202020204" pitchFamily="34" charset="0"/>
                <a:ea typeface="宋体" panose="02010600030101010101" pitchFamily="2" charset="-122"/>
              </a:rPr>
              <a:t>       </a:t>
            </a:r>
            <a:r>
              <a:rPr lang="zh-CN" altLang="en-US" sz="2000" dirty="0">
                <a:latin typeface="楷体_GB2312" pitchFamily="49" charset="-122"/>
                <a:ea typeface="楷体_GB2312" pitchFamily="49" charset="-122"/>
              </a:rPr>
              <a:t>如下的一组测试用例分别覆盖路径</a:t>
            </a:r>
            <a:r>
              <a:rPr lang="en-US" altLang="zh-CN" sz="2000" dirty="0">
                <a:latin typeface="楷体_GB2312" pitchFamily="49" charset="-122"/>
                <a:ea typeface="楷体_GB2312" pitchFamily="49" charset="-122"/>
              </a:rPr>
              <a:t>acd</a:t>
            </a:r>
            <a:r>
              <a:rPr lang="zh-CN" altLang="en-US" sz="2000" dirty="0">
                <a:latin typeface="楷体_GB2312" pitchFamily="49" charset="-122"/>
                <a:ea typeface="楷体_GB2312" pitchFamily="49" charset="-122"/>
              </a:rPr>
              <a:t>和</a:t>
            </a:r>
            <a:r>
              <a:rPr lang="en-US" altLang="zh-CN" sz="2000" dirty="0">
                <a:latin typeface="楷体_GB2312" pitchFamily="49" charset="-122"/>
                <a:ea typeface="楷体_GB2312" pitchFamily="49" charset="-122"/>
              </a:rPr>
              <a:t>abe</a:t>
            </a:r>
            <a:r>
              <a:rPr lang="zh-CN" altLang="en-US" sz="2000" dirty="0">
                <a:latin typeface="楷体_GB2312" pitchFamily="49" charset="-122"/>
                <a:ea typeface="楷体_GB2312" pitchFamily="49" charset="-122"/>
              </a:rPr>
              <a:t>。显然，该组测试用例也满足语句覆盖的标准。</a:t>
            </a:r>
            <a:br>
              <a:rPr lang="zh-CN" altLang="en-US" sz="2000" dirty="0">
                <a:latin typeface="楷体_GB2312" pitchFamily="49" charset="-122"/>
                <a:ea typeface="楷体_GB2312" pitchFamily="49" charset="-122"/>
              </a:rPr>
            </a:b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Case1	A=3</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B=0</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X=2	</a:t>
            </a:r>
            <a:r>
              <a:rPr lang="zh-CN" altLang="en-US" sz="2000" dirty="0">
                <a:latin typeface="楷体_GB2312" pitchFamily="49" charset="-122"/>
                <a:ea typeface="楷体_GB2312" pitchFamily="49" charset="-122"/>
              </a:rPr>
              <a:t>（判定</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：真，判定</a:t>
            </a: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：真）</a:t>
            </a:r>
            <a:endParaRPr lang="zh-CN" altLang="en-US" sz="2000" dirty="0">
              <a:latin typeface="楷体_GB2312" pitchFamily="49" charset="-122"/>
              <a:ea typeface="楷体_GB2312" pitchFamily="49" charset="-122"/>
            </a:endParaRPr>
          </a:p>
          <a:p>
            <a:pPr lvl="0" indent="0"/>
            <a:r>
              <a:rPr lang="zh-CN" altLang="en-US" sz="2000" dirty="0">
                <a:latin typeface="楷体_GB2312" pitchFamily="49" charset="-122"/>
                <a:ea typeface="楷体_GB2312" pitchFamily="49" charset="-122"/>
              </a:rPr>
              <a:t>覆盖路径</a:t>
            </a:r>
            <a:r>
              <a:rPr lang="en-US" altLang="zh-CN" sz="2000" dirty="0">
                <a:latin typeface="楷体_GB2312" pitchFamily="49" charset="-122"/>
                <a:ea typeface="楷体_GB2312" pitchFamily="49" charset="-122"/>
              </a:rPr>
              <a:t>acd</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a:p>
            <a:pPr lvl="0" indent="0"/>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Case2	A=2</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B=1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X=1  </a:t>
            </a:r>
            <a:r>
              <a:rPr lang="zh-CN" altLang="en-US" sz="2000" dirty="0">
                <a:latin typeface="楷体_GB2312" pitchFamily="49" charset="-122"/>
                <a:ea typeface="楷体_GB2312" pitchFamily="49" charset="-122"/>
              </a:rPr>
              <a:t>（判定</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：假，判定</a:t>
            </a: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：假）</a:t>
            </a:r>
            <a:endParaRPr lang="zh-CN" altLang="en-US" sz="2000" dirty="0">
              <a:latin typeface="楷体_GB2312" pitchFamily="49" charset="-122"/>
              <a:ea typeface="楷体_GB2312" pitchFamily="49" charset="-122"/>
            </a:endParaRPr>
          </a:p>
          <a:p>
            <a:pPr lvl="0" indent="0"/>
            <a:r>
              <a:rPr lang="zh-CN" altLang="en-US" sz="2000" dirty="0">
                <a:latin typeface="楷体_GB2312" pitchFamily="49" charset="-122"/>
                <a:ea typeface="楷体_GB2312" pitchFamily="49" charset="-122"/>
              </a:rPr>
              <a:t>覆盖路径</a:t>
            </a:r>
            <a:r>
              <a:rPr lang="en-US" altLang="zh-CN" sz="2000" dirty="0">
                <a:latin typeface="楷体_GB2312" pitchFamily="49" charset="-122"/>
                <a:ea typeface="楷体_GB2312" pitchFamily="49" charset="-122"/>
              </a:rPr>
              <a:t>abe</a:t>
            </a:r>
            <a:r>
              <a:rPr lang="zh-CN" altLang="en-US" sz="2000" dirty="0">
                <a:latin typeface="楷体_GB2312" pitchFamily="49" charset="-122"/>
                <a:ea typeface="楷体_GB2312" pitchFamily="49" charset="-122"/>
              </a:rPr>
              <a:t>；</a:t>
            </a:r>
            <a:r>
              <a:rPr lang="zh-CN" altLang="en-US" dirty="0">
                <a:latin typeface="Arial" panose="020B0604020202020204" pitchFamily="34" charset="0"/>
                <a:ea typeface="宋体" panose="02010600030101010101" pitchFamily="2" charset="-122"/>
              </a:rPr>
              <a:t>发现错误</a:t>
            </a:r>
            <a:r>
              <a:rPr lang="en-US" altLang="en-US" dirty="0">
                <a:latin typeface="Arial" panose="020B0604020202020204" pitchFamily="34" charset="0"/>
                <a:ea typeface="宋体" panose="02010600030101010101" pitchFamily="2" charset="-122"/>
              </a:rPr>
              <a:t>1</a:t>
            </a:r>
            <a:endParaRPr lang="en-US" altLang="en-US" dirty="0">
              <a:latin typeface="Arial" panose="020B0604020202020204" pitchFamily="34" charset="0"/>
              <a:ea typeface="宋体" panose="02010600030101010101" pitchFamily="2" charset="-122"/>
            </a:endParaRPr>
          </a:p>
        </p:txBody>
      </p:sp>
      <p:grpSp>
        <p:nvGrpSpPr>
          <p:cNvPr id="22531" name="Group 38"/>
          <p:cNvGrpSpPr/>
          <p:nvPr/>
        </p:nvGrpSpPr>
        <p:grpSpPr>
          <a:xfrm>
            <a:off x="477838" y="3159125"/>
            <a:ext cx="8280400" cy="3097213"/>
            <a:chOff x="204" y="1797"/>
            <a:chExt cx="5216" cy="1951"/>
          </a:xfrm>
        </p:grpSpPr>
        <p:sp>
          <p:nvSpPr>
            <p:cNvPr id="22532" name="AutoShape 1037"/>
            <p:cNvSpPr/>
            <p:nvPr/>
          </p:nvSpPr>
          <p:spPr>
            <a:xfrm>
              <a:off x="947" y="1956"/>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A&gt;1</a:t>
              </a:r>
              <a:r>
                <a:rPr lang="en-US" altLang="zh-CN" sz="1600" dirty="0">
                  <a:solidFill>
                    <a:schemeClr val="hlink"/>
                  </a:solidFill>
                  <a:latin typeface="Times New Roman" panose="02020603050405020304" pitchFamily="18" charset="0"/>
                  <a:ea typeface="宋体" panose="02010600030101010101" pitchFamily="2" charset="-122"/>
                </a:rPr>
                <a:t>&amp;&amp;</a:t>
              </a:r>
              <a:r>
                <a:rPr lang="en-US" altLang="zh-CN" sz="1600" dirty="0">
                  <a:latin typeface="Times New Roman" panose="02020603050405020304" pitchFamily="18" charset="0"/>
                  <a:ea typeface="宋体" panose="02010600030101010101" pitchFamily="2" charset="-122"/>
                </a:rPr>
                <a:t>B==0</a:t>
              </a:r>
              <a:endParaRPr lang="en-US" altLang="zh-CN" sz="1600" dirty="0">
                <a:latin typeface="Arial" panose="020B0604020202020204" pitchFamily="34" charset="0"/>
                <a:ea typeface="宋体" panose="02010600030101010101" pitchFamily="2" charset="-122"/>
              </a:endParaRPr>
            </a:p>
          </p:txBody>
        </p:sp>
        <p:grpSp>
          <p:nvGrpSpPr>
            <p:cNvPr id="22533" name="Group 40"/>
            <p:cNvGrpSpPr/>
            <p:nvPr/>
          </p:nvGrpSpPr>
          <p:grpSpPr>
            <a:xfrm>
              <a:off x="204" y="1797"/>
              <a:ext cx="5216" cy="1951"/>
              <a:chOff x="204" y="1797"/>
              <a:chExt cx="5216" cy="1951"/>
            </a:xfrm>
          </p:grpSpPr>
          <p:sp>
            <p:nvSpPr>
              <p:cNvPr id="22534" name="Rectangle 1058"/>
              <p:cNvSpPr/>
              <p:nvPr/>
            </p:nvSpPr>
            <p:spPr>
              <a:xfrm>
                <a:off x="3515" y="2144"/>
                <a:ext cx="1905" cy="1604"/>
              </a:xfrm>
              <a:prstGeom prst="rect">
                <a:avLst/>
              </a:prstGeom>
              <a:solidFill>
                <a:srgbClr val="FFFFFF"/>
              </a:solidFill>
              <a:ln w="9525">
                <a:noFill/>
              </a:ln>
            </p:spPr>
            <p:txBody>
              <a:bodyPr lIns="84262" tIns="42131" rIns="84262" bIns="42131" anchor="t"/>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(A&gt;1 </a:t>
                </a:r>
                <a:r>
                  <a:rPr lang="en-US" altLang="zh-CN" sz="2000" dirty="0">
                    <a:solidFill>
                      <a:srgbClr val="FF3300"/>
                    </a:solidFill>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B==0)  	X=X/A;</a:t>
                </a:r>
                <a:br>
                  <a:rPr lang="en-US" altLang="zh-CN" sz="2000" dirty="0">
                    <a:latin typeface="宋体" panose="02010600030101010101" pitchFamily="2" charset="-122"/>
                    <a:ea typeface="宋体" panose="02010600030101010101" pitchFamily="2" charset="-122"/>
                  </a:rPr>
                </a:br>
                <a:r>
                  <a:rPr lang="en-US" altLang="zh-CN" sz="2000" dirty="0">
                    <a:latin typeface="宋体" panose="02010600030101010101" pitchFamily="2" charset="-122"/>
                    <a:ea typeface="宋体" panose="02010600030101010101" pitchFamily="2" charset="-122"/>
                  </a:rPr>
                  <a:t>else</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	 </a:t>
                </a:r>
                <a:r>
                  <a:rPr lang="en-US" altLang="zh-CN" dirty="0">
                    <a:solidFill>
                      <a:srgbClr val="FF3300"/>
                    </a:solidFill>
                    <a:latin typeface="Arial" panose="020B0604020202020204" pitchFamily="34" charset="0"/>
                    <a:ea typeface="宋体" panose="02010600030101010101" pitchFamily="2" charset="-122"/>
                  </a:rPr>
                  <a:t>X=2+X;</a:t>
                </a:r>
                <a:endParaRPr lang="en-US" altLang="zh-CN" sz="2000" dirty="0">
                  <a:solidFill>
                    <a:srgbClr val="FF3300"/>
                  </a:solidFill>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(A==3 || X</a:t>
                </a:r>
                <a:r>
                  <a:rPr lang="en-US" altLang="zh-CN" sz="2000" dirty="0">
                    <a:solidFill>
                      <a:srgbClr val="FF3300"/>
                    </a:solidFill>
                    <a:latin typeface="宋体" panose="02010600030101010101" pitchFamily="2" charset="-122"/>
                    <a:ea typeface="宋体" panose="02010600030101010101" pitchFamily="2" charset="-122"/>
                  </a:rPr>
                  <a:t>&lt;</a:t>
                </a:r>
                <a:r>
                  <a:rPr lang="en-US" altLang="zh-CN" sz="2000" dirty="0">
                    <a:latin typeface="宋体" panose="02010600030101010101" pitchFamily="2" charset="-122"/>
                    <a:ea typeface="宋体" panose="02010600030101010101" pitchFamily="2" charset="-122"/>
                  </a:rPr>
                  <a:t>1)  	X=X+1;</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22535" name="Rectangle 1031"/>
              <p:cNvSpPr/>
              <p:nvPr/>
            </p:nvSpPr>
            <p:spPr>
              <a:xfrm>
                <a:off x="362" y="3072"/>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e</a:t>
                </a:r>
                <a:endParaRPr lang="en-US" altLang="zh-CN" sz="2000" dirty="0">
                  <a:latin typeface="Arial" panose="020B0604020202020204" pitchFamily="34" charset="0"/>
                  <a:ea typeface="宋体" panose="02010600030101010101" pitchFamily="2" charset="-122"/>
                </a:endParaRPr>
              </a:p>
            </p:txBody>
          </p:sp>
          <p:sp>
            <p:nvSpPr>
              <p:cNvPr id="22536" name="Rectangle 1034"/>
              <p:cNvSpPr/>
              <p:nvPr/>
            </p:nvSpPr>
            <p:spPr>
              <a:xfrm>
                <a:off x="3178" y="3036"/>
                <a:ext cx="248" cy="178"/>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d</a:t>
                </a:r>
                <a:endParaRPr lang="en-US" altLang="zh-CN" sz="2000" dirty="0">
                  <a:latin typeface="Arial" panose="020B0604020202020204" pitchFamily="34" charset="0"/>
                  <a:ea typeface="宋体" panose="02010600030101010101" pitchFamily="2" charset="-122"/>
                </a:endParaRPr>
              </a:p>
            </p:txBody>
          </p:sp>
          <p:sp>
            <p:nvSpPr>
              <p:cNvPr id="22537" name="Rectangle 1035"/>
              <p:cNvSpPr/>
              <p:nvPr/>
            </p:nvSpPr>
            <p:spPr>
              <a:xfrm>
                <a:off x="3178" y="2224"/>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c</a:t>
                </a:r>
                <a:endParaRPr lang="en-US" altLang="zh-CN" sz="2000" dirty="0">
                  <a:latin typeface="Arial" panose="020B0604020202020204" pitchFamily="34" charset="0"/>
                  <a:ea typeface="宋体" panose="02010600030101010101" pitchFamily="2" charset="-122"/>
                </a:endParaRPr>
              </a:p>
            </p:txBody>
          </p:sp>
          <p:sp>
            <p:nvSpPr>
              <p:cNvPr id="22538" name="Rectangle 1036"/>
              <p:cNvSpPr/>
              <p:nvPr/>
            </p:nvSpPr>
            <p:spPr>
              <a:xfrm>
                <a:off x="1419" y="1797"/>
                <a:ext cx="247" cy="179"/>
              </a:xfrm>
              <a:prstGeom prst="rect">
                <a:avLst/>
              </a:prstGeom>
              <a:solidFill>
                <a:srgbClr val="FFFFFF"/>
              </a:solidFill>
              <a:ln w="9525">
                <a:noFill/>
              </a:ln>
            </p:spPr>
            <p:txBody>
              <a:bodyPr lIns="73966" tIns="8736" rIns="73966" bIns="8736" anchor="t"/>
              <a:p>
                <a:pPr lvl="0" indent="0" algn="just"/>
                <a:r>
                  <a:rPr lang="en-US" altLang="zh-CN" dirty="0">
                    <a:latin typeface="Times New Roman" panose="02020603050405020304" pitchFamily="18"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22539" name="AutoShape 1038"/>
              <p:cNvSpPr/>
              <p:nvPr/>
            </p:nvSpPr>
            <p:spPr>
              <a:xfrm>
                <a:off x="947" y="2767"/>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14560" tIns="8736" rIns="14560" bIns="8736" anchor="t"/>
              <a:p>
                <a:pPr lvl="0" indent="0" algn="ctr"/>
                <a:r>
                  <a:rPr lang="en-US" altLang="zh-CN" sz="1600" dirty="0">
                    <a:latin typeface="Times New Roman" panose="02020603050405020304" pitchFamily="18" charset="0"/>
                    <a:ea typeface="宋体" panose="02010600030101010101" pitchFamily="2" charset="-122"/>
                  </a:rPr>
                  <a:t>A==3 || </a:t>
                </a:r>
                <a:r>
                  <a:rPr lang="en-US" altLang="zh-CN" sz="1600" dirty="0">
                    <a:solidFill>
                      <a:schemeClr val="hlink"/>
                    </a:solidFill>
                    <a:latin typeface="Times New Roman" panose="02020603050405020304" pitchFamily="18" charset="0"/>
                    <a:ea typeface="宋体" panose="02010600030101010101" pitchFamily="2" charset="-122"/>
                  </a:rPr>
                  <a:t>X&gt;</a:t>
                </a:r>
                <a:r>
                  <a:rPr lang="en-US" altLang="zh-CN" sz="1600" dirty="0">
                    <a:latin typeface="Times New Roman" panose="02020603050405020304" pitchFamily="18" charset="0"/>
                    <a:ea typeface="宋体" panose="02010600030101010101" pitchFamily="2" charset="-122"/>
                  </a:rPr>
                  <a:t>1</a:t>
                </a:r>
                <a:endParaRPr lang="en-US" altLang="zh-CN" sz="1600" dirty="0">
                  <a:latin typeface="Arial" panose="020B0604020202020204" pitchFamily="34" charset="0"/>
                  <a:ea typeface="宋体" panose="02010600030101010101" pitchFamily="2" charset="-122"/>
                </a:endParaRPr>
              </a:p>
            </p:txBody>
          </p:sp>
          <p:sp>
            <p:nvSpPr>
              <p:cNvPr id="22540" name="Line 1039"/>
              <p:cNvSpPr/>
              <p:nvPr/>
            </p:nvSpPr>
            <p:spPr>
              <a:xfrm>
                <a:off x="2434" y="2135"/>
                <a:ext cx="372" cy="0"/>
              </a:xfrm>
              <a:prstGeom prst="line">
                <a:avLst/>
              </a:prstGeom>
              <a:ln w="9525" cap="flat" cmpd="sng">
                <a:solidFill>
                  <a:srgbClr val="000000"/>
                </a:solidFill>
                <a:prstDash val="solid"/>
                <a:round/>
                <a:headEnd type="none" w="med" len="med"/>
                <a:tailEnd type="none" w="med" len="med"/>
              </a:ln>
            </p:spPr>
          </p:sp>
          <p:sp>
            <p:nvSpPr>
              <p:cNvPr id="22541" name="Line 1040"/>
              <p:cNvSpPr/>
              <p:nvPr/>
            </p:nvSpPr>
            <p:spPr>
              <a:xfrm>
                <a:off x="2434" y="2946"/>
                <a:ext cx="372" cy="0"/>
              </a:xfrm>
              <a:prstGeom prst="line">
                <a:avLst/>
              </a:prstGeom>
              <a:ln w="9525" cap="flat" cmpd="sng">
                <a:solidFill>
                  <a:srgbClr val="000000"/>
                </a:solidFill>
                <a:prstDash val="solid"/>
                <a:round/>
                <a:headEnd type="none" w="med" len="med"/>
                <a:tailEnd type="none" w="med" len="med"/>
              </a:ln>
            </p:spPr>
          </p:sp>
          <p:sp>
            <p:nvSpPr>
              <p:cNvPr id="22542" name="Rectangle 1041"/>
              <p:cNvSpPr/>
              <p:nvPr/>
            </p:nvSpPr>
            <p:spPr>
              <a:xfrm>
                <a:off x="2434" y="1942"/>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2543" name="Rectangle 1042"/>
              <p:cNvSpPr/>
              <p:nvPr/>
            </p:nvSpPr>
            <p:spPr>
              <a:xfrm>
                <a:off x="2434" y="2753"/>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2544" name="Rectangle 1043"/>
              <p:cNvSpPr/>
              <p:nvPr/>
            </p:nvSpPr>
            <p:spPr>
              <a:xfrm>
                <a:off x="762" y="2705"/>
                <a:ext cx="249"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2545" name="Rectangle 1044"/>
              <p:cNvSpPr/>
              <p:nvPr/>
            </p:nvSpPr>
            <p:spPr>
              <a:xfrm>
                <a:off x="699" y="1955"/>
                <a:ext cx="248"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2546" name="Line 1045"/>
              <p:cNvSpPr/>
              <p:nvPr/>
            </p:nvSpPr>
            <p:spPr>
              <a:xfrm flipH="1">
                <a:off x="575" y="2134"/>
                <a:ext cx="372" cy="1"/>
              </a:xfrm>
              <a:prstGeom prst="line">
                <a:avLst/>
              </a:prstGeom>
              <a:ln w="9525" cap="flat" cmpd="sng">
                <a:solidFill>
                  <a:srgbClr val="000000"/>
                </a:solidFill>
                <a:prstDash val="solid"/>
                <a:round/>
                <a:headEnd type="none" w="med" len="med"/>
                <a:tailEnd type="none" w="med" len="med"/>
              </a:ln>
            </p:spPr>
          </p:sp>
          <p:sp>
            <p:nvSpPr>
              <p:cNvPr id="22547" name="Line 1046"/>
              <p:cNvSpPr/>
              <p:nvPr/>
            </p:nvSpPr>
            <p:spPr>
              <a:xfrm>
                <a:off x="567" y="2405"/>
                <a:ext cx="9" cy="177"/>
              </a:xfrm>
              <a:prstGeom prst="line">
                <a:avLst/>
              </a:prstGeom>
              <a:ln w="9525" cap="flat" cmpd="sng">
                <a:solidFill>
                  <a:srgbClr val="000000"/>
                </a:solidFill>
                <a:prstDash val="solid"/>
                <a:round/>
                <a:headEnd type="none" w="med" len="med"/>
                <a:tailEnd type="none" w="med" len="med"/>
              </a:ln>
            </p:spPr>
          </p:sp>
          <p:sp>
            <p:nvSpPr>
              <p:cNvPr id="22548" name="Line 1047"/>
              <p:cNvSpPr/>
              <p:nvPr/>
            </p:nvSpPr>
            <p:spPr>
              <a:xfrm flipH="1">
                <a:off x="575" y="2947"/>
                <a:ext cx="372" cy="0"/>
              </a:xfrm>
              <a:prstGeom prst="line">
                <a:avLst/>
              </a:prstGeom>
              <a:ln w="9525" cap="flat" cmpd="sng">
                <a:solidFill>
                  <a:srgbClr val="000000"/>
                </a:solidFill>
                <a:prstDash val="solid"/>
                <a:round/>
                <a:headEnd type="none" w="med" len="med"/>
                <a:tailEnd type="none" w="med" len="med"/>
              </a:ln>
            </p:spPr>
          </p:sp>
          <p:sp>
            <p:nvSpPr>
              <p:cNvPr id="22549" name="Line 1048"/>
              <p:cNvSpPr/>
              <p:nvPr/>
            </p:nvSpPr>
            <p:spPr>
              <a:xfrm>
                <a:off x="575" y="2940"/>
                <a:ext cx="1" cy="455"/>
              </a:xfrm>
              <a:prstGeom prst="line">
                <a:avLst/>
              </a:prstGeom>
              <a:ln w="9525" cap="flat" cmpd="sng">
                <a:solidFill>
                  <a:srgbClr val="000000"/>
                </a:solidFill>
                <a:prstDash val="solid"/>
                <a:round/>
                <a:headEnd type="none" w="med" len="med"/>
                <a:tailEnd type="none" w="med" len="med"/>
              </a:ln>
            </p:spPr>
          </p:sp>
          <p:sp>
            <p:nvSpPr>
              <p:cNvPr id="22550" name="Line 1049"/>
              <p:cNvSpPr/>
              <p:nvPr/>
            </p:nvSpPr>
            <p:spPr>
              <a:xfrm>
                <a:off x="2806" y="2940"/>
                <a:ext cx="1" cy="437"/>
              </a:xfrm>
              <a:prstGeom prst="line">
                <a:avLst/>
              </a:prstGeom>
              <a:ln w="9525" cap="flat" cmpd="sng">
                <a:solidFill>
                  <a:srgbClr val="000000"/>
                </a:solidFill>
                <a:prstDash val="solid"/>
                <a:round/>
                <a:headEnd type="none" w="med" len="med"/>
                <a:tailEnd type="none" w="med" len="med"/>
              </a:ln>
            </p:spPr>
          </p:sp>
          <p:sp>
            <p:nvSpPr>
              <p:cNvPr id="22551" name="Line 1050"/>
              <p:cNvSpPr/>
              <p:nvPr/>
            </p:nvSpPr>
            <p:spPr>
              <a:xfrm>
                <a:off x="1691" y="2582"/>
                <a:ext cx="0" cy="179"/>
              </a:xfrm>
              <a:prstGeom prst="line">
                <a:avLst/>
              </a:prstGeom>
              <a:ln w="9525" cap="flat" cmpd="sng">
                <a:solidFill>
                  <a:srgbClr val="000000"/>
                </a:solidFill>
                <a:prstDash val="solid"/>
                <a:round/>
                <a:headEnd type="none" w="med" len="med"/>
                <a:tailEnd type="triangle" w="med" len="med"/>
              </a:ln>
            </p:spPr>
          </p:sp>
          <p:sp>
            <p:nvSpPr>
              <p:cNvPr id="22552" name="Line 1051"/>
              <p:cNvSpPr/>
              <p:nvPr/>
            </p:nvSpPr>
            <p:spPr>
              <a:xfrm>
                <a:off x="575" y="2582"/>
                <a:ext cx="2231" cy="1"/>
              </a:xfrm>
              <a:prstGeom prst="line">
                <a:avLst/>
              </a:prstGeom>
              <a:ln w="9525" cap="flat" cmpd="sng">
                <a:solidFill>
                  <a:srgbClr val="000000"/>
                </a:solidFill>
                <a:prstDash val="solid"/>
                <a:round/>
                <a:headEnd type="none" w="med" len="med"/>
                <a:tailEnd type="none" w="med" len="med"/>
              </a:ln>
            </p:spPr>
          </p:sp>
          <p:sp>
            <p:nvSpPr>
              <p:cNvPr id="22553" name="Line 1052"/>
              <p:cNvSpPr/>
              <p:nvPr/>
            </p:nvSpPr>
            <p:spPr>
              <a:xfrm>
                <a:off x="2806" y="2135"/>
                <a:ext cx="1" cy="437"/>
              </a:xfrm>
              <a:prstGeom prst="line">
                <a:avLst/>
              </a:prstGeom>
              <a:ln w="9525" cap="flat" cmpd="sng">
                <a:solidFill>
                  <a:srgbClr val="000000"/>
                </a:solidFill>
                <a:prstDash val="solid"/>
                <a:round/>
                <a:headEnd type="none" w="med" len="med"/>
                <a:tailEnd type="none" w="med" len="med"/>
              </a:ln>
            </p:spPr>
          </p:sp>
          <p:sp>
            <p:nvSpPr>
              <p:cNvPr id="22554" name="Rectangle 1054"/>
              <p:cNvSpPr/>
              <p:nvPr/>
            </p:nvSpPr>
            <p:spPr>
              <a:xfrm>
                <a:off x="2434" y="3070"/>
                <a:ext cx="744" cy="179"/>
              </a:xfrm>
              <a:prstGeom prst="rect">
                <a:avLst/>
              </a:prstGeom>
              <a:solidFill>
                <a:srgbClr val="FFFFFF"/>
              </a:solidFill>
              <a:ln w="9525" cap="flat" cmpd="sng">
                <a:solidFill>
                  <a:srgbClr val="000000"/>
                </a:solidFill>
                <a:prstDash val="solid"/>
                <a:miter/>
                <a:headEnd type="none" w="med" len="med"/>
                <a:tailEnd type="none" w="med" len="med"/>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 X=X+1</a:t>
                </a:r>
                <a:endParaRPr lang="en-US" altLang="zh-CN" sz="1600" dirty="0">
                  <a:latin typeface="Arial" panose="020B0604020202020204" pitchFamily="34" charset="0"/>
                  <a:ea typeface="宋体" panose="02010600030101010101" pitchFamily="2" charset="-122"/>
                </a:endParaRPr>
              </a:p>
            </p:txBody>
          </p:sp>
          <p:sp>
            <p:nvSpPr>
              <p:cNvPr id="22555" name="Line 1055"/>
              <p:cNvSpPr/>
              <p:nvPr/>
            </p:nvSpPr>
            <p:spPr>
              <a:xfrm>
                <a:off x="575" y="3386"/>
                <a:ext cx="2231" cy="1"/>
              </a:xfrm>
              <a:prstGeom prst="line">
                <a:avLst/>
              </a:prstGeom>
              <a:ln w="9525" cap="flat" cmpd="sng">
                <a:solidFill>
                  <a:srgbClr val="000000"/>
                </a:solidFill>
                <a:prstDash val="solid"/>
                <a:round/>
                <a:headEnd type="none" w="med" len="med"/>
                <a:tailEnd type="none" w="med" len="med"/>
              </a:ln>
            </p:spPr>
          </p:sp>
          <p:sp>
            <p:nvSpPr>
              <p:cNvPr id="22556" name="Line 1056"/>
              <p:cNvSpPr/>
              <p:nvPr/>
            </p:nvSpPr>
            <p:spPr>
              <a:xfrm>
                <a:off x="1691" y="3387"/>
                <a:ext cx="0" cy="179"/>
              </a:xfrm>
              <a:prstGeom prst="line">
                <a:avLst/>
              </a:prstGeom>
              <a:ln w="9525" cap="flat" cmpd="sng">
                <a:solidFill>
                  <a:srgbClr val="000000"/>
                </a:solidFill>
                <a:prstDash val="solid"/>
                <a:round/>
                <a:headEnd type="none" w="med" len="med"/>
                <a:tailEnd type="triangle" w="med" len="med"/>
              </a:ln>
            </p:spPr>
          </p:sp>
          <p:sp>
            <p:nvSpPr>
              <p:cNvPr id="22557" name="Line 1057"/>
              <p:cNvSpPr/>
              <p:nvPr/>
            </p:nvSpPr>
            <p:spPr>
              <a:xfrm>
                <a:off x="1702" y="1797"/>
                <a:ext cx="2" cy="179"/>
              </a:xfrm>
              <a:prstGeom prst="line">
                <a:avLst/>
              </a:prstGeom>
              <a:ln w="9525" cap="flat" cmpd="sng">
                <a:solidFill>
                  <a:srgbClr val="000000"/>
                </a:solidFill>
                <a:prstDash val="solid"/>
                <a:round/>
                <a:headEnd type="none" w="med" len="med"/>
                <a:tailEnd type="triangle" w="med" len="med"/>
              </a:ln>
            </p:spPr>
          </p:sp>
          <p:sp>
            <p:nvSpPr>
              <p:cNvPr id="22558" name="Line 36"/>
              <p:cNvSpPr/>
              <p:nvPr/>
            </p:nvSpPr>
            <p:spPr>
              <a:xfrm>
                <a:off x="567" y="2144"/>
                <a:ext cx="0" cy="334"/>
              </a:xfrm>
              <a:prstGeom prst="line">
                <a:avLst/>
              </a:prstGeom>
              <a:ln w="9525" cap="flat" cmpd="sng">
                <a:solidFill>
                  <a:schemeClr val="tx1"/>
                </a:solidFill>
                <a:prstDash val="solid"/>
                <a:round/>
                <a:headEnd type="none" w="med" len="med"/>
                <a:tailEnd type="none" w="med" len="med"/>
              </a:ln>
            </p:spPr>
          </p:sp>
          <p:sp>
            <p:nvSpPr>
              <p:cNvPr id="22559" name="Text Box 39"/>
              <p:cNvSpPr txBox="1"/>
              <p:nvPr/>
            </p:nvSpPr>
            <p:spPr>
              <a:xfrm>
                <a:off x="204" y="2432"/>
                <a:ext cx="272" cy="231"/>
              </a:xfrm>
              <a:prstGeom prst="rect">
                <a:avLst/>
              </a:prstGeom>
              <a:noFill/>
              <a:ln w="9525">
                <a:noFill/>
              </a:ln>
            </p:spPr>
            <p:txBody>
              <a:bodyPr anchor="t">
                <a:spAutoFit/>
              </a:bodyPr>
              <a:p>
                <a:pPr lvl="0" indent="0">
                  <a:spcBef>
                    <a:spcPct val="50000"/>
                  </a:spcBef>
                </a:pPr>
                <a:r>
                  <a:rPr lang="en-US" altLang="zh-CN" dirty="0">
                    <a:latin typeface="Arial" panose="020B0604020202020204" pitchFamily="34" charset="0"/>
                    <a:ea typeface="楷体_GB2312" pitchFamily="49" charset="-122"/>
                  </a:rPr>
                  <a:t>b</a:t>
                </a:r>
                <a:endParaRPr lang="en-US" altLang="zh-CN" dirty="0">
                  <a:latin typeface="Arial" panose="020B0604020202020204" pitchFamily="34" charset="0"/>
                  <a:ea typeface="楷体_GB2312" pitchFamily="49" charset="-122"/>
                </a:endParaRPr>
              </a:p>
            </p:txBody>
          </p:sp>
          <p:sp>
            <p:nvSpPr>
              <p:cNvPr id="22560" name="Rectangle 1053"/>
              <p:cNvSpPr/>
              <p:nvPr/>
            </p:nvSpPr>
            <p:spPr>
              <a:xfrm>
                <a:off x="2434" y="2258"/>
                <a:ext cx="744" cy="194"/>
              </a:xfrm>
              <a:prstGeom prst="rect">
                <a:avLst/>
              </a:prstGeom>
              <a:solidFill>
                <a:srgbClr val="FFFFFF">
                  <a:alpha val="98822"/>
                </a:srgbClr>
              </a:solidFill>
              <a:ln w="9525" cap="flat" cmpd="sng">
                <a:solidFill>
                  <a:srgbClr val="000000"/>
                </a:solidFill>
                <a:prstDash val="solid"/>
                <a:miter/>
                <a:headEnd type="none" w="med" len="med"/>
                <a:tailEnd type="none" w="med" len="med"/>
              </a:ln>
            </p:spPr>
            <p:txBody>
              <a:bodyPr lIns="73966" tIns="8736" rIns="73966" bIns="8736" anchor="t"/>
              <a:p>
                <a:pPr lvl="0" indent="0" algn="ctr"/>
                <a:r>
                  <a:rPr lang="en-US" altLang="zh-CN" sz="1600" dirty="0">
                    <a:latin typeface="Times New Roman" panose="02020603050405020304" pitchFamily="18" charset="0"/>
                    <a:ea typeface="宋体" panose="02010600030101010101" pitchFamily="2" charset="-122"/>
                  </a:rPr>
                  <a:t>X=X/A</a:t>
                </a:r>
                <a:endParaRPr lang="en-US" altLang="zh-CN" sz="1600" dirty="0">
                  <a:latin typeface="Arial" panose="020B0604020202020204" pitchFamily="34" charset="0"/>
                  <a:ea typeface="宋体" panose="02010600030101010101" pitchFamily="2" charset="-122"/>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466725" y="274638"/>
            <a:ext cx="8137525" cy="777875"/>
          </a:xfrm>
        </p:spPr>
        <p:txBody>
          <a:bodyPr wrap="square" lIns="91440" tIns="45720" rIns="91440" bIns="45720" anchor="t"/>
          <a:p>
            <a:pPr marL="0" indent="0" eaLnBrk="1" hangingPunct="1"/>
            <a:r>
              <a:rPr lang="en-US" altLang="zh-CN" sz="2100" b="1" dirty="0">
                <a:solidFill>
                  <a:schemeClr val="tx1"/>
                </a:solidFill>
                <a:latin typeface="楷体_GB2312" pitchFamily="49" charset="-122"/>
                <a:ea typeface="楷体_GB2312" pitchFamily="49" charset="-122"/>
              </a:rPr>
              <a:t>3)</a:t>
            </a:r>
            <a:r>
              <a:rPr lang="zh-CN" altLang="en-US" sz="2100" b="1" dirty="0">
                <a:solidFill>
                  <a:schemeClr val="tx1"/>
                </a:solidFill>
                <a:latin typeface="楷体_GB2312" pitchFamily="49" charset="-122"/>
                <a:ea typeface="楷体_GB2312" pitchFamily="49" charset="-122"/>
              </a:rPr>
              <a:t>条件覆盖：不仅每个语句至少执行一次，而且使每个判定表达式中</a:t>
            </a:r>
            <a:r>
              <a:rPr lang="zh-CN" altLang="en-US" sz="2100" b="1" dirty="0">
                <a:solidFill>
                  <a:srgbClr val="C00000"/>
                </a:solidFill>
                <a:latin typeface="楷体_GB2312" pitchFamily="49" charset="-122"/>
                <a:ea typeface="楷体_GB2312" pitchFamily="49" charset="-122"/>
              </a:rPr>
              <a:t>每个条件</a:t>
            </a:r>
            <a:r>
              <a:rPr lang="zh-CN" altLang="en-US" sz="2100" b="1" dirty="0">
                <a:solidFill>
                  <a:schemeClr val="tx1"/>
                </a:solidFill>
                <a:latin typeface="楷体_GB2312" pitchFamily="49" charset="-122"/>
                <a:ea typeface="楷体_GB2312" pitchFamily="49" charset="-122"/>
              </a:rPr>
              <a:t>都取到各种可能的结果。</a:t>
            </a:r>
            <a:endParaRPr lang="zh-CN" altLang="en-US" sz="2100" b="1" dirty="0">
              <a:solidFill>
                <a:schemeClr val="tx1"/>
              </a:solidFill>
              <a:latin typeface="楷体_GB2312" pitchFamily="49" charset="-122"/>
              <a:ea typeface="楷体_GB2312" pitchFamily="49" charset="-122"/>
            </a:endParaRPr>
          </a:p>
        </p:txBody>
      </p:sp>
      <p:sp>
        <p:nvSpPr>
          <p:cNvPr id="23554" name="Text Box 4"/>
          <p:cNvSpPr txBox="1"/>
          <p:nvPr/>
        </p:nvSpPr>
        <p:spPr>
          <a:xfrm>
            <a:off x="611188" y="1052513"/>
            <a:ext cx="8137525" cy="2282825"/>
          </a:xfrm>
          <a:prstGeom prst="rect">
            <a:avLst/>
          </a:prstGeom>
          <a:noFill/>
          <a:ln w="9525">
            <a:noFill/>
          </a:ln>
        </p:spPr>
        <p:txBody>
          <a:bodyPr anchor="t">
            <a:spAutoFit/>
          </a:bodyPr>
          <a:p>
            <a:pPr lvl="0" indent="0">
              <a:lnSpc>
                <a:spcPct val="120000"/>
              </a:lnSpc>
            </a:pPr>
            <a:r>
              <a:rPr lang="en-US" altLang="zh-CN" dirty="0">
                <a:latin typeface="Arial" panose="020B0604020202020204" pitchFamily="34" charset="0"/>
                <a:ea typeface="宋体" panose="02010600030101010101" pitchFamily="2" charset="-122"/>
              </a:rPr>
              <a:t>        </a:t>
            </a:r>
            <a:r>
              <a:rPr lang="zh-CN" altLang="en-US" sz="2000" dirty="0">
                <a:latin typeface="楷体_GB2312" pitchFamily="49" charset="-122"/>
                <a:ea typeface="楷体_GB2312" pitchFamily="49" charset="-122"/>
              </a:rPr>
              <a:t>设计如下的一组测试用例，使得图中条件</a:t>
            </a:r>
            <a:r>
              <a:rPr lang="zh-CN" altLang="en-US"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A&gt;1</a:t>
            </a:r>
            <a:r>
              <a:rPr lang="en-US" altLang="zh-CN" sz="2000" dirty="0">
                <a:latin typeface="Arial" panose="020B0604020202020204" pitchFamily="34" charset="0"/>
                <a:ea typeface="楷体_GB2312" pitchFamily="49" charset="-122"/>
              </a:rPr>
              <a:t>”</a:t>
            </a:r>
            <a:r>
              <a:rPr lang="zh-CN" altLang="en-US" sz="2000" dirty="0">
                <a:latin typeface="楷体_GB2312" pitchFamily="49" charset="-122"/>
                <a:ea typeface="楷体_GB2312" pitchFamily="49" charset="-122"/>
              </a:rPr>
              <a:t>、</a:t>
            </a:r>
            <a:r>
              <a:rPr lang="zh-CN" altLang="en-US"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B==0</a:t>
            </a:r>
            <a:r>
              <a:rPr lang="en-US" altLang="zh-CN" sz="2000" dirty="0">
                <a:latin typeface="Arial" panose="020B0604020202020204" pitchFamily="34" charset="0"/>
                <a:ea typeface="楷体_GB2312" pitchFamily="49" charset="-122"/>
              </a:rPr>
              <a:t>”</a:t>
            </a:r>
            <a:r>
              <a:rPr lang="zh-CN" altLang="en-US" sz="2000" dirty="0">
                <a:latin typeface="楷体_GB2312" pitchFamily="49" charset="-122"/>
                <a:ea typeface="楷体_GB2312" pitchFamily="49" charset="-122"/>
              </a:rPr>
              <a:t>、</a:t>
            </a:r>
            <a:r>
              <a:rPr lang="zh-CN" altLang="en-US"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A==3</a:t>
            </a:r>
            <a:r>
              <a:rPr lang="en-US" altLang="zh-CN" sz="2000" dirty="0">
                <a:latin typeface="Arial" panose="020B0604020202020204" pitchFamily="34" charset="0"/>
                <a:ea typeface="楷体_GB2312" pitchFamily="49" charset="-122"/>
              </a:rPr>
              <a:t>”</a:t>
            </a:r>
            <a:r>
              <a:rPr lang="zh-CN" altLang="en-US" sz="2000" dirty="0">
                <a:latin typeface="楷体_GB2312" pitchFamily="49" charset="-122"/>
                <a:ea typeface="楷体_GB2312" pitchFamily="49" charset="-122"/>
              </a:rPr>
              <a:t>和</a:t>
            </a:r>
            <a:r>
              <a:rPr lang="zh-CN" altLang="en-US"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X&gt;1</a:t>
            </a:r>
            <a:r>
              <a:rPr lang="en-US" altLang="zh-CN" sz="2000" dirty="0">
                <a:latin typeface="Arial" panose="020B0604020202020204" pitchFamily="34" charset="0"/>
                <a:ea typeface="楷体_GB2312" pitchFamily="49" charset="-122"/>
              </a:rPr>
              <a:t>”</a:t>
            </a:r>
            <a:r>
              <a:rPr lang="zh-CN" altLang="en-US" sz="2000" dirty="0">
                <a:latin typeface="楷体_GB2312" pitchFamily="49" charset="-122"/>
                <a:ea typeface="楷体_GB2312" pitchFamily="49" charset="-122"/>
              </a:rPr>
              <a:t>的每种可能的取值都取到。</a:t>
            </a:r>
            <a:br>
              <a:rPr lang="zh-CN" altLang="en-US" sz="2000" dirty="0">
                <a:latin typeface="楷体_GB2312" pitchFamily="49" charset="-122"/>
                <a:ea typeface="楷体_GB2312" pitchFamily="49" charset="-122"/>
              </a:rPr>
            </a:b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Case1 A=3</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B=0</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X=3 </a:t>
            </a:r>
            <a:r>
              <a:rPr lang="zh-CN" altLang="en-US" sz="2000" dirty="0">
                <a:latin typeface="楷体_GB2312" pitchFamily="49" charset="-122"/>
                <a:ea typeface="楷体_GB2312" pitchFamily="49" charset="-122"/>
              </a:rPr>
              <a:t>（条件：</a:t>
            </a:r>
            <a:r>
              <a:rPr lang="en-US" altLang="zh-CN" sz="2000" dirty="0">
                <a:latin typeface="楷体_GB2312" pitchFamily="49" charset="-122"/>
                <a:ea typeface="楷体_GB2312" pitchFamily="49" charset="-122"/>
              </a:rPr>
              <a:t>A&gt;1</a:t>
            </a:r>
            <a:r>
              <a:rPr lang="zh-CN" altLang="en-US" sz="2000" dirty="0">
                <a:latin typeface="楷体_GB2312" pitchFamily="49" charset="-122"/>
                <a:ea typeface="楷体_GB2312" pitchFamily="49" charset="-122"/>
              </a:rPr>
              <a:t>真、</a:t>
            </a:r>
            <a:r>
              <a:rPr lang="en-US" altLang="zh-CN" sz="2000" dirty="0">
                <a:latin typeface="楷体_GB2312" pitchFamily="49" charset="-122"/>
                <a:ea typeface="楷体_GB2312" pitchFamily="49" charset="-122"/>
              </a:rPr>
              <a:t>B==0</a:t>
            </a:r>
            <a:r>
              <a:rPr lang="zh-CN" altLang="en-US" sz="2000" dirty="0">
                <a:latin typeface="楷体_GB2312" pitchFamily="49" charset="-122"/>
                <a:ea typeface="楷体_GB2312" pitchFamily="49" charset="-122"/>
              </a:rPr>
              <a:t>真、</a:t>
            </a:r>
            <a:r>
              <a:rPr lang="en-US" altLang="zh-CN" sz="2000" dirty="0">
                <a:latin typeface="楷体_GB2312" pitchFamily="49" charset="-122"/>
                <a:ea typeface="楷体_GB2312" pitchFamily="49" charset="-122"/>
              </a:rPr>
              <a:t>A==3</a:t>
            </a:r>
            <a:r>
              <a:rPr lang="zh-CN" altLang="en-US" sz="2000" dirty="0">
                <a:latin typeface="楷体_GB2312" pitchFamily="49" charset="-122"/>
                <a:ea typeface="楷体_GB2312" pitchFamily="49" charset="-122"/>
              </a:rPr>
              <a:t>真、</a:t>
            </a:r>
            <a:r>
              <a:rPr lang="en-US" altLang="zh-CN" sz="2000" dirty="0">
                <a:latin typeface="楷体_GB2312" pitchFamily="49" charset="-122"/>
                <a:ea typeface="楷体_GB2312" pitchFamily="49" charset="-122"/>
              </a:rPr>
              <a:t>X&gt;1</a:t>
            </a:r>
            <a:r>
              <a:rPr lang="zh-CN" altLang="en-US" sz="2000" dirty="0">
                <a:latin typeface="楷体_GB2312" pitchFamily="49" charset="-122"/>
                <a:ea typeface="楷体_GB2312" pitchFamily="49" charset="-122"/>
              </a:rPr>
              <a:t>真）覆盖路径</a:t>
            </a:r>
            <a:r>
              <a:rPr lang="en-US" altLang="zh-CN" sz="2000" dirty="0">
                <a:latin typeface="楷体_GB2312" pitchFamily="49" charset="-122"/>
                <a:ea typeface="楷体_GB2312" pitchFamily="49" charset="-122"/>
              </a:rPr>
              <a:t>acd</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a:p>
            <a:pPr lvl="0" indent="0">
              <a:lnSpc>
                <a:spcPct val="120000"/>
              </a:lnSpc>
            </a:pP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Case2 A=1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B=1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X=1 </a:t>
            </a:r>
            <a:r>
              <a:rPr lang="zh-CN" altLang="en-US" sz="2000" dirty="0">
                <a:latin typeface="楷体_GB2312" pitchFamily="49" charset="-122"/>
                <a:ea typeface="楷体_GB2312" pitchFamily="49" charset="-122"/>
              </a:rPr>
              <a:t>（条件：</a:t>
            </a:r>
            <a:r>
              <a:rPr lang="en-US" altLang="zh-CN" sz="2000" dirty="0">
                <a:latin typeface="楷体_GB2312" pitchFamily="49" charset="-122"/>
                <a:ea typeface="楷体_GB2312" pitchFamily="49" charset="-122"/>
              </a:rPr>
              <a:t>A&gt;1</a:t>
            </a:r>
            <a:r>
              <a:rPr lang="zh-CN" altLang="en-US" sz="2000" dirty="0">
                <a:latin typeface="楷体_GB2312" pitchFamily="49" charset="-122"/>
                <a:ea typeface="楷体_GB2312" pitchFamily="49" charset="-122"/>
              </a:rPr>
              <a:t>假、</a:t>
            </a:r>
            <a:r>
              <a:rPr lang="en-US" altLang="zh-CN" sz="2000" dirty="0">
                <a:latin typeface="楷体_GB2312" pitchFamily="49" charset="-122"/>
                <a:ea typeface="楷体_GB2312" pitchFamily="49" charset="-122"/>
              </a:rPr>
              <a:t>B==0</a:t>
            </a:r>
            <a:r>
              <a:rPr lang="zh-CN" altLang="en-US" sz="2000" dirty="0">
                <a:latin typeface="楷体_GB2312" pitchFamily="49" charset="-122"/>
                <a:ea typeface="楷体_GB2312" pitchFamily="49" charset="-122"/>
              </a:rPr>
              <a:t>假、</a:t>
            </a:r>
            <a:r>
              <a:rPr lang="en-US" altLang="zh-CN" sz="2000" dirty="0">
                <a:latin typeface="楷体_GB2312" pitchFamily="49" charset="-122"/>
                <a:ea typeface="楷体_GB2312" pitchFamily="49" charset="-122"/>
              </a:rPr>
              <a:t>A==3</a:t>
            </a:r>
            <a:r>
              <a:rPr lang="zh-CN" altLang="en-US" sz="2000" dirty="0">
                <a:latin typeface="楷体_GB2312" pitchFamily="49" charset="-122"/>
                <a:ea typeface="楷体_GB2312" pitchFamily="49" charset="-122"/>
              </a:rPr>
              <a:t>假、</a:t>
            </a:r>
            <a:r>
              <a:rPr lang="en-US" altLang="zh-CN" sz="2000" dirty="0">
                <a:latin typeface="楷体_GB2312" pitchFamily="49" charset="-122"/>
                <a:ea typeface="楷体_GB2312" pitchFamily="49" charset="-122"/>
              </a:rPr>
              <a:t>X&gt;1</a:t>
            </a:r>
            <a:r>
              <a:rPr lang="zh-CN" altLang="en-US" sz="2000" dirty="0">
                <a:latin typeface="楷体_GB2312" pitchFamily="49" charset="-122"/>
                <a:ea typeface="楷体_GB2312" pitchFamily="49" charset="-122"/>
              </a:rPr>
              <a:t>假）覆盖路径</a:t>
            </a:r>
            <a:r>
              <a:rPr lang="en-US" altLang="zh-CN" sz="2000" dirty="0">
                <a:latin typeface="楷体_GB2312" pitchFamily="49" charset="-122"/>
                <a:ea typeface="楷体_GB2312" pitchFamily="49" charset="-122"/>
              </a:rPr>
              <a:t>abe</a:t>
            </a:r>
            <a:r>
              <a:rPr lang="zh-CN" altLang="en-US" sz="2000" dirty="0">
                <a:latin typeface="楷体_GB2312" pitchFamily="49" charset="-122"/>
                <a:ea typeface="楷体_GB2312" pitchFamily="49" charset="-122"/>
              </a:rPr>
              <a:t>。发现错误（</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p:txBody>
      </p:sp>
      <p:grpSp>
        <p:nvGrpSpPr>
          <p:cNvPr id="23555" name="Group 39"/>
          <p:cNvGrpSpPr/>
          <p:nvPr/>
        </p:nvGrpSpPr>
        <p:grpSpPr>
          <a:xfrm>
            <a:off x="323850" y="3500438"/>
            <a:ext cx="8280400" cy="3097212"/>
            <a:chOff x="204" y="1797"/>
            <a:chExt cx="5216" cy="1951"/>
          </a:xfrm>
        </p:grpSpPr>
        <p:sp>
          <p:nvSpPr>
            <p:cNvPr id="23556" name="AutoShape 1037"/>
            <p:cNvSpPr/>
            <p:nvPr/>
          </p:nvSpPr>
          <p:spPr>
            <a:xfrm>
              <a:off x="947" y="1956"/>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A&gt;1</a:t>
              </a:r>
              <a:r>
                <a:rPr lang="en-US" altLang="zh-CN" sz="1600" dirty="0">
                  <a:solidFill>
                    <a:schemeClr val="hlink"/>
                  </a:solidFill>
                  <a:latin typeface="Times New Roman" panose="02020603050405020304" pitchFamily="18" charset="0"/>
                  <a:ea typeface="宋体" panose="02010600030101010101" pitchFamily="2" charset="-122"/>
                </a:rPr>
                <a:t>&amp;&amp;</a:t>
              </a:r>
              <a:r>
                <a:rPr lang="en-US" altLang="zh-CN" sz="1600" dirty="0">
                  <a:latin typeface="Times New Roman" panose="02020603050405020304" pitchFamily="18" charset="0"/>
                  <a:ea typeface="宋体" panose="02010600030101010101" pitchFamily="2" charset="-122"/>
                </a:rPr>
                <a:t>B==0</a:t>
              </a:r>
              <a:endParaRPr lang="en-US" altLang="zh-CN" sz="1600" dirty="0">
                <a:latin typeface="Arial" panose="020B0604020202020204" pitchFamily="34" charset="0"/>
                <a:ea typeface="宋体" panose="02010600030101010101" pitchFamily="2" charset="-122"/>
              </a:endParaRPr>
            </a:p>
          </p:txBody>
        </p:sp>
        <p:grpSp>
          <p:nvGrpSpPr>
            <p:cNvPr id="23557" name="Group 41"/>
            <p:cNvGrpSpPr/>
            <p:nvPr/>
          </p:nvGrpSpPr>
          <p:grpSpPr>
            <a:xfrm>
              <a:off x="204" y="1797"/>
              <a:ext cx="5216" cy="1951"/>
              <a:chOff x="204" y="1797"/>
              <a:chExt cx="5216" cy="1951"/>
            </a:xfrm>
          </p:grpSpPr>
          <p:sp>
            <p:nvSpPr>
              <p:cNvPr id="23558" name="Rectangle 1058"/>
              <p:cNvSpPr/>
              <p:nvPr/>
            </p:nvSpPr>
            <p:spPr>
              <a:xfrm>
                <a:off x="3515" y="2144"/>
                <a:ext cx="1905" cy="1604"/>
              </a:xfrm>
              <a:prstGeom prst="rect">
                <a:avLst/>
              </a:prstGeom>
              <a:solidFill>
                <a:srgbClr val="FFFFFF"/>
              </a:solidFill>
              <a:ln w="9525">
                <a:noFill/>
              </a:ln>
            </p:spPr>
            <p:txBody>
              <a:bodyPr lIns="84262" tIns="42131" rIns="84262" bIns="42131" anchor="t"/>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(A&gt;1 </a:t>
                </a:r>
                <a:r>
                  <a:rPr lang="en-US" altLang="zh-CN" sz="2000" dirty="0">
                    <a:solidFill>
                      <a:srgbClr val="FF3300"/>
                    </a:solidFill>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B==0)  	X=X/A;</a:t>
                </a:r>
                <a:br>
                  <a:rPr lang="en-US" altLang="zh-CN" sz="2000" dirty="0">
                    <a:latin typeface="宋体" panose="02010600030101010101" pitchFamily="2" charset="-122"/>
                    <a:ea typeface="宋体" panose="02010600030101010101" pitchFamily="2" charset="-122"/>
                  </a:rPr>
                </a:br>
                <a:r>
                  <a:rPr lang="en-US" altLang="zh-CN" sz="2000" dirty="0">
                    <a:latin typeface="宋体" panose="02010600030101010101" pitchFamily="2" charset="-122"/>
                    <a:ea typeface="宋体" panose="02010600030101010101" pitchFamily="2" charset="-122"/>
                  </a:rPr>
                  <a:t>else</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	 </a:t>
                </a:r>
                <a:r>
                  <a:rPr lang="en-US" altLang="zh-CN" dirty="0">
                    <a:solidFill>
                      <a:srgbClr val="FF3300"/>
                    </a:solidFill>
                    <a:latin typeface="Arial" panose="020B0604020202020204" pitchFamily="34" charset="0"/>
                    <a:ea typeface="宋体" panose="02010600030101010101" pitchFamily="2" charset="-122"/>
                  </a:rPr>
                  <a:t>X=2+X;</a:t>
                </a:r>
                <a:endParaRPr lang="en-US" altLang="zh-CN" sz="2000" dirty="0">
                  <a:solidFill>
                    <a:srgbClr val="FF3300"/>
                  </a:solidFill>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(A==3 || X</a:t>
                </a:r>
                <a:r>
                  <a:rPr lang="en-US" altLang="zh-CN" sz="2000" dirty="0">
                    <a:solidFill>
                      <a:srgbClr val="FF3300"/>
                    </a:solidFill>
                    <a:latin typeface="宋体" panose="02010600030101010101" pitchFamily="2" charset="-122"/>
                    <a:ea typeface="宋体" panose="02010600030101010101" pitchFamily="2" charset="-122"/>
                  </a:rPr>
                  <a:t>&lt;</a:t>
                </a:r>
                <a:r>
                  <a:rPr lang="en-US" altLang="zh-CN" sz="2000" dirty="0">
                    <a:latin typeface="宋体" panose="02010600030101010101" pitchFamily="2" charset="-122"/>
                    <a:ea typeface="宋体" panose="02010600030101010101" pitchFamily="2" charset="-122"/>
                  </a:rPr>
                  <a:t>1)  	X=X+1;</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23559" name="Rectangle 1031"/>
              <p:cNvSpPr/>
              <p:nvPr/>
            </p:nvSpPr>
            <p:spPr>
              <a:xfrm>
                <a:off x="362" y="3072"/>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e</a:t>
                </a:r>
                <a:endParaRPr lang="en-US" altLang="zh-CN" sz="2000" dirty="0">
                  <a:latin typeface="Arial" panose="020B0604020202020204" pitchFamily="34" charset="0"/>
                  <a:ea typeface="宋体" panose="02010600030101010101" pitchFamily="2" charset="-122"/>
                </a:endParaRPr>
              </a:p>
            </p:txBody>
          </p:sp>
          <p:sp>
            <p:nvSpPr>
              <p:cNvPr id="23560" name="Rectangle 1034"/>
              <p:cNvSpPr/>
              <p:nvPr/>
            </p:nvSpPr>
            <p:spPr>
              <a:xfrm>
                <a:off x="3178" y="3036"/>
                <a:ext cx="248" cy="178"/>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d</a:t>
                </a:r>
                <a:endParaRPr lang="en-US" altLang="zh-CN" sz="2000" dirty="0">
                  <a:latin typeface="Arial" panose="020B0604020202020204" pitchFamily="34" charset="0"/>
                  <a:ea typeface="宋体" panose="02010600030101010101" pitchFamily="2" charset="-122"/>
                </a:endParaRPr>
              </a:p>
            </p:txBody>
          </p:sp>
          <p:sp>
            <p:nvSpPr>
              <p:cNvPr id="23561" name="Rectangle 1035"/>
              <p:cNvSpPr/>
              <p:nvPr/>
            </p:nvSpPr>
            <p:spPr>
              <a:xfrm>
                <a:off x="3178" y="2224"/>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c</a:t>
                </a:r>
                <a:endParaRPr lang="en-US" altLang="zh-CN" sz="2000" dirty="0">
                  <a:latin typeface="Arial" panose="020B0604020202020204" pitchFamily="34" charset="0"/>
                  <a:ea typeface="宋体" panose="02010600030101010101" pitchFamily="2" charset="-122"/>
                </a:endParaRPr>
              </a:p>
            </p:txBody>
          </p:sp>
          <p:sp>
            <p:nvSpPr>
              <p:cNvPr id="23562" name="Rectangle 1036"/>
              <p:cNvSpPr/>
              <p:nvPr/>
            </p:nvSpPr>
            <p:spPr>
              <a:xfrm>
                <a:off x="1419" y="1797"/>
                <a:ext cx="247" cy="179"/>
              </a:xfrm>
              <a:prstGeom prst="rect">
                <a:avLst/>
              </a:prstGeom>
              <a:solidFill>
                <a:srgbClr val="FFFFFF"/>
              </a:solidFill>
              <a:ln w="9525">
                <a:noFill/>
              </a:ln>
            </p:spPr>
            <p:txBody>
              <a:bodyPr lIns="73966" tIns="8736" rIns="73966" bIns="8736" anchor="t"/>
              <a:p>
                <a:pPr lvl="0" indent="0" algn="just"/>
                <a:r>
                  <a:rPr lang="en-US" altLang="zh-CN" dirty="0">
                    <a:latin typeface="Times New Roman" panose="02020603050405020304" pitchFamily="18"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23563" name="AutoShape 1038"/>
              <p:cNvSpPr/>
              <p:nvPr/>
            </p:nvSpPr>
            <p:spPr>
              <a:xfrm>
                <a:off x="947" y="2767"/>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14560" tIns="8736" rIns="14560" bIns="8736" anchor="t"/>
              <a:p>
                <a:pPr lvl="0" indent="0" algn="ctr"/>
                <a:r>
                  <a:rPr lang="en-US" altLang="zh-CN" sz="1600" dirty="0">
                    <a:latin typeface="Times New Roman" panose="02020603050405020304" pitchFamily="18" charset="0"/>
                    <a:ea typeface="宋体" panose="02010600030101010101" pitchFamily="2" charset="-122"/>
                  </a:rPr>
                  <a:t>A==3 || </a:t>
                </a:r>
                <a:r>
                  <a:rPr lang="en-US" altLang="zh-CN" sz="1600" dirty="0">
                    <a:solidFill>
                      <a:schemeClr val="hlink"/>
                    </a:solidFill>
                    <a:latin typeface="Times New Roman" panose="02020603050405020304" pitchFamily="18" charset="0"/>
                    <a:ea typeface="宋体" panose="02010600030101010101" pitchFamily="2" charset="-122"/>
                  </a:rPr>
                  <a:t>X&gt;</a:t>
                </a:r>
                <a:r>
                  <a:rPr lang="en-US" altLang="zh-CN" sz="1600" dirty="0">
                    <a:latin typeface="Times New Roman" panose="02020603050405020304" pitchFamily="18" charset="0"/>
                    <a:ea typeface="宋体" panose="02010600030101010101" pitchFamily="2" charset="-122"/>
                  </a:rPr>
                  <a:t>1</a:t>
                </a:r>
                <a:endParaRPr lang="en-US" altLang="zh-CN" sz="1600" dirty="0">
                  <a:latin typeface="Arial" panose="020B0604020202020204" pitchFamily="34" charset="0"/>
                  <a:ea typeface="宋体" panose="02010600030101010101" pitchFamily="2" charset="-122"/>
                </a:endParaRPr>
              </a:p>
            </p:txBody>
          </p:sp>
          <p:sp>
            <p:nvSpPr>
              <p:cNvPr id="23564" name="Line 1039"/>
              <p:cNvSpPr/>
              <p:nvPr/>
            </p:nvSpPr>
            <p:spPr>
              <a:xfrm>
                <a:off x="2434" y="2135"/>
                <a:ext cx="372" cy="0"/>
              </a:xfrm>
              <a:prstGeom prst="line">
                <a:avLst/>
              </a:prstGeom>
              <a:ln w="9525" cap="flat" cmpd="sng">
                <a:solidFill>
                  <a:srgbClr val="000000"/>
                </a:solidFill>
                <a:prstDash val="solid"/>
                <a:round/>
                <a:headEnd type="none" w="med" len="med"/>
                <a:tailEnd type="none" w="med" len="med"/>
              </a:ln>
            </p:spPr>
          </p:sp>
          <p:sp>
            <p:nvSpPr>
              <p:cNvPr id="23565" name="Line 1040"/>
              <p:cNvSpPr/>
              <p:nvPr/>
            </p:nvSpPr>
            <p:spPr>
              <a:xfrm>
                <a:off x="2434" y="2946"/>
                <a:ext cx="372" cy="0"/>
              </a:xfrm>
              <a:prstGeom prst="line">
                <a:avLst/>
              </a:prstGeom>
              <a:ln w="9525" cap="flat" cmpd="sng">
                <a:solidFill>
                  <a:srgbClr val="000000"/>
                </a:solidFill>
                <a:prstDash val="solid"/>
                <a:round/>
                <a:headEnd type="none" w="med" len="med"/>
                <a:tailEnd type="none" w="med" len="med"/>
              </a:ln>
            </p:spPr>
          </p:sp>
          <p:sp>
            <p:nvSpPr>
              <p:cNvPr id="23566" name="Rectangle 1041"/>
              <p:cNvSpPr/>
              <p:nvPr/>
            </p:nvSpPr>
            <p:spPr>
              <a:xfrm>
                <a:off x="2434" y="1942"/>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3567" name="Rectangle 1042"/>
              <p:cNvSpPr/>
              <p:nvPr/>
            </p:nvSpPr>
            <p:spPr>
              <a:xfrm>
                <a:off x="2434" y="2753"/>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3568" name="Rectangle 1043"/>
              <p:cNvSpPr/>
              <p:nvPr/>
            </p:nvSpPr>
            <p:spPr>
              <a:xfrm>
                <a:off x="762" y="2705"/>
                <a:ext cx="249"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3569" name="Rectangle 1044"/>
              <p:cNvSpPr/>
              <p:nvPr/>
            </p:nvSpPr>
            <p:spPr>
              <a:xfrm>
                <a:off x="699" y="1955"/>
                <a:ext cx="248"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3570" name="Line 1045"/>
              <p:cNvSpPr/>
              <p:nvPr/>
            </p:nvSpPr>
            <p:spPr>
              <a:xfrm flipH="1">
                <a:off x="575" y="2134"/>
                <a:ext cx="372" cy="1"/>
              </a:xfrm>
              <a:prstGeom prst="line">
                <a:avLst/>
              </a:prstGeom>
              <a:ln w="9525" cap="flat" cmpd="sng">
                <a:solidFill>
                  <a:srgbClr val="000000"/>
                </a:solidFill>
                <a:prstDash val="solid"/>
                <a:round/>
                <a:headEnd type="none" w="med" len="med"/>
                <a:tailEnd type="none" w="med" len="med"/>
              </a:ln>
            </p:spPr>
          </p:sp>
          <p:sp>
            <p:nvSpPr>
              <p:cNvPr id="23571" name="Line 1046"/>
              <p:cNvSpPr/>
              <p:nvPr/>
            </p:nvSpPr>
            <p:spPr>
              <a:xfrm>
                <a:off x="567" y="2405"/>
                <a:ext cx="9" cy="177"/>
              </a:xfrm>
              <a:prstGeom prst="line">
                <a:avLst/>
              </a:prstGeom>
              <a:ln w="9525" cap="flat" cmpd="sng">
                <a:solidFill>
                  <a:srgbClr val="000000"/>
                </a:solidFill>
                <a:prstDash val="solid"/>
                <a:round/>
                <a:headEnd type="none" w="med" len="med"/>
                <a:tailEnd type="none" w="med" len="med"/>
              </a:ln>
            </p:spPr>
          </p:sp>
          <p:sp>
            <p:nvSpPr>
              <p:cNvPr id="23572" name="Line 1047"/>
              <p:cNvSpPr/>
              <p:nvPr/>
            </p:nvSpPr>
            <p:spPr>
              <a:xfrm flipH="1">
                <a:off x="575" y="2947"/>
                <a:ext cx="372" cy="0"/>
              </a:xfrm>
              <a:prstGeom prst="line">
                <a:avLst/>
              </a:prstGeom>
              <a:ln w="9525" cap="flat" cmpd="sng">
                <a:solidFill>
                  <a:srgbClr val="000000"/>
                </a:solidFill>
                <a:prstDash val="solid"/>
                <a:round/>
                <a:headEnd type="none" w="med" len="med"/>
                <a:tailEnd type="none" w="med" len="med"/>
              </a:ln>
            </p:spPr>
          </p:sp>
          <p:sp>
            <p:nvSpPr>
              <p:cNvPr id="23573" name="Line 1048"/>
              <p:cNvSpPr/>
              <p:nvPr/>
            </p:nvSpPr>
            <p:spPr>
              <a:xfrm>
                <a:off x="575" y="2940"/>
                <a:ext cx="1" cy="455"/>
              </a:xfrm>
              <a:prstGeom prst="line">
                <a:avLst/>
              </a:prstGeom>
              <a:ln w="9525" cap="flat" cmpd="sng">
                <a:solidFill>
                  <a:srgbClr val="000000"/>
                </a:solidFill>
                <a:prstDash val="solid"/>
                <a:round/>
                <a:headEnd type="none" w="med" len="med"/>
                <a:tailEnd type="none" w="med" len="med"/>
              </a:ln>
            </p:spPr>
          </p:sp>
          <p:sp>
            <p:nvSpPr>
              <p:cNvPr id="23574" name="Line 1049"/>
              <p:cNvSpPr/>
              <p:nvPr/>
            </p:nvSpPr>
            <p:spPr>
              <a:xfrm>
                <a:off x="2806" y="2940"/>
                <a:ext cx="1" cy="437"/>
              </a:xfrm>
              <a:prstGeom prst="line">
                <a:avLst/>
              </a:prstGeom>
              <a:ln w="9525" cap="flat" cmpd="sng">
                <a:solidFill>
                  <a:srgbClr val="000000"/>
                </a:solidFill>
                <a:prstDash val="solid"/>
                <a:round/>
                <a:headEnd type="none" w="med" len="med"/>
                <a:tailEnd type="none" w="med" len="med"/>
              </a:ln>
            </p:spPr>
          </p:sp>
          <p:sp>
            <p:nvSpPr>
              <p:cNvPr id="23575" name="Line 1050"/>
              <p:cNvSpPr/>
              <p:nvPr/>
            </p:nvSpPr>
            <p:spPr>
              <a:xfrm>
                <a:off x="1691" y="2582"/>
                <a:ext cx="0" cy="179"/>
              </a:xfrm>
              <a:prstGeom prst="line">
                <a:avLst/>
              </a:prstGeom>
              <a:ln w="9525" cap="flat" cmpd="sng">
                <a:solidFill>
                  <a:srgbClr val="000000"/>
                </a:solidFill>
                <a:prstDash val="solid"/>
                <a:round/>
                <a:headEnd type="none" w="med" len="med"/>
                <a:tailEnd type="triangle" w="med" len="med"/>
              </a:ln>
            </p:spPr>
          </p:sp>
          <p:sp>
            <p:nvSpPr>
              <p:cNvPr id="23576" name="Line 1051"/>
              <p:cNvSpPr/>
              <p:nvPr/>
            </p:nvSpPr>
            <p:spPr>
              <a:xfrm>
                <a:off x="575" y="2582"/>
                <a:ext cx="2231" cy="1"/>
              </a:xfrm>
              <a:prstGeom prst="line">
                <a:avLst/>
              </a:prstGeom>
              <a:ln w="9525" cap="flat" cmpd="sng">
                <a:solidFill>
                  <a:srgbClr val="000000"/>
                </a:solidFill>
                <a:prstDash val="solid"/>
                <a:round/>
                <a:headEnd type="none" w="med" len="med"/>
                <a:tailEnd type="none" w="med" len="med"/>
              </a:ln>
            </p:spPr>
          </p:sp>
          <p:sp>
            <p:nvSpPr>
              <p:cNvPr id="23577" name="Line 1052"/>
              <p:cNvSpPr/>
              <p:nvPr/>
            </p:nvSpPr>
            <p:spPr>
              <a:xfrm>
                <a:off x="2806" y="2135"/>
                <a:ext cx="1" cy="437"/>
              </a:xfrm>
              <a:prstGeom prst="line">
                <a:avLst/>
              </a:prstGeom>
              <a:ln w="9525" cap="flat" cmpd="sng">
                <a:solidFill>
                  <a:srgbClr val="000000"/>
                </a:solidFill>
                <a:prstDash val="solid"/>
                <a:round/>
                <a:headEnd type="none" w="med" len="med"/>
                <a:tailEnd type="none" w="med" len="med"/>
              </a:ln>
            </p:spPr>
          </p:sp>
          <p:sp>
            <p:nvSpPr>
              <p:cNvPr id="23578" name="Rectangle 1054"/>
              <p:cNvSpPr/>
              <p:nvPr/>
            </p:nvSpPr>
            <p:spPr>
              <a:xfrm>
                <a:off x="2434" y="3070"/>
                <a:ext cx="744" cy="179"/>
              </a:xfrm>
              <a:prstGeom prst="rect">
                <a:avLst/>
              </a:prstGeom>
              <a:solidFill>
                <a:srgbClr val="FFFFFF"/>
              </a:solidFill>
              <a:ln w="9525" cap="flat" cmpd="sng">
                <a:solidFill>
                  <a:srgbClr val="000000"/>
                </a:solidFill>
                <a:prstDash val="solid"/>
                <a:miter/>
                <a:headEnd type="none" w="med" len="med"/>
                <a:tailEnd type="none" w="med" len="med"/>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 X=X+1</a:t>
                </a:r>
                <a:endParaRPr lang="en-US" altLang="zh-CN" sz="1600" dirty="0">
                  <a:latin typeface="Arial" panose="020B0604020202020204" pitchFamily="34" charset="0"/>
                  <a:ea typeface="宋体" panose="02010600030101010101" pitchFamily="2" charset="-122"/>
                </a:endParaRPr>
              </a:p>
            </p:txBody>
          </p:sp>
          <p:sp>
            <p:nvSpPr>
              <p:cNvPr id="23579" name="Line 1055"/>
              <p:cNvSpPr/>
              <p:nvPr/>
            </p:nvSpPr>
            <p:spPr>
              <a:xfrm>
                <a:off x="575" y="3386"/>
                <a:ext cx="2231" cy="1"/>
              </a:xfrm>
              <a:prstGeom prst="line">
                <a:avLst/>
              </a:prstGeom>
              <a:ln w="9525" cap="flat" cmpd="sng">
                <a:solidFill>
                  <a:srgbClr val="000000"/>
                </a:solidFill>
                <a:prstDash val="solid"/>
                <a:round/>
                <a:headEnd type="none" w="med" len="med"/>
                <a:tailEnd type="none" w="med" len="med"/>
              </a:ln>
            </p:spPr>
          </p:sp>
          <p:sp>
            <p:nvSpPr>
              <p:cNvPr id="23580" name="Line 1056"/>
              <p:cNvSpPr/>
              <p:nvPr/>
            </p:nvSpPr>
            <p:spPr>
              <a:xfrm>
                <a:off x="1691" y="3387"/>
                <a:ext cx="0" cy="179"/>
              </a:xfrm>
              <a:prstGeom prst="line">
                <a:avLst/>
              </a:prstGeom>
              <a:ln w="9525" cap="flat" cmpd="sng">
                <a:solidFill>
                  <a:srgbClr val="000000"/>
                </a:solidFill>
                <a:prstDash val="solid"/>
                <a:round/>
                <a:headEnd type="none" w="med" len="med"/>
                <a:tailEnd type="triangle" w="med" len="med"/>
              </a:ln>
            </p:spPr>
          </p:sp>
          <p:sp>
            <p:nvSpPr>
              <p:cNvPr id="23581" name="Line 1057"/>
              <p:cNvSpPr/>
              <p:nvPr/>
            </p:nvSpPr>
            <p:spPr>
              <a:xfrm>
                <a:off x="1702" y="1797"/>
                <a:ext cx="2" cy="179"/>
              </a:xfrm>
              <a:prstGeom prst="line">
                <a:avLst/>
              </a:prstGeom>
              <a:ln w="9525" cap="flat" cmpd="sng">
                <a:solidFill>
                  <a:srgbClr val="000000"/>
                </a:solidFill>
                <a:prstDash val="solid"/>
                <a:round/>
                <a:headEnd type="none" w="med" len="med"/>
                <a:tailEnd type="triangle" w="med" len="med"/>
              </a:ln>
            </p:spPr>
          </p:sp>
          <p:sp>
            <p:nvSpPr>
              <p:cNvPr id="23582" name="Line 36"/>
              <p:cNvSpPr/>
              <p:nvPr/>
            </p:nvSpPr>
            <p:spPr>
              <a:xfrm>
                <a:off x="567" y="2144"/>
                <a:ext cx="0" cy="334"/>
              </a:xfrm>
              <a:prstGeom prst="line">
                <a:avLst/>
              </a:prstGeom>
              <a:ln w="9525" cap="flat" cmpd="sng">
                <a:solidFill>
                  <a:schemeClr val="tx1"/>
                </a:solidFill>
                <a:prstDash val="solid"/>
                <a:round/>
                <a:headEnd type="none" w="med" len="med"/>
                <a:tailEnd type="none" w="med" len="med"/>
              </a:ln>
            </p:spPr>
          </p:sp>
          <p:sp>
            <p:nvSpPr>
              <p:cNvPr id="23583" name="Text Box 39"/>
              <p:cNvSpPr txBox="1"/>
              <p:nvPr/>
            </p:nvSpPr>
            <p:spPr>
              <a:xfrm>
                <a:off x="204" y="2432"/>
                <a:ext cx="272" cy="231"/>
              </a:xfrm>
              <a:prstGeom prst="rect">
                <a:avLst/>
              </a:prstGeom>
              <a:noFill/>
              <a:ln w="9525">
                <a:noFill/>
              </a:ln>
            </p:spPr>
            <p:txBody>
              <a:bodyPr anchor="t">
                <a:spAutoFit/>
              </a:bodyPr>
              <a:p>
                <a:pPr lvl="0" indent="0">
                  <a:spcBef>
                    <a:spcPct val="50000"/>
                  </a:spcBef>
                </a:pPr>
                <a:r>
                  <a:rPr lang="en-US" altLang="zh-CN" dirty="0">
                    <a:latin typeface="Arial" panose="020B0604020202020204" pitchFamily="34" charset="0"/>
                    <a:ea typeface="楷体_GB2312" pitchFamily="49" charset="-122"/>
                  </a:rPr>
                  <a:t>b</a:t>
                </a:r>
                <a:endParaRPr lang="en-US" altLang="zh-CN" dirty="0">
                  <a:latin typeface="Arial" panose="020B0604020202020204" pitchFamily="34" charset="0"/>
                  <a:ea typeface="楷体_GB2312" pitchFamily="49" charset="-122"/>
                </a:endParaRPr>
              </a:p>
            </p:txBody>
          </p:sp>
          <p:sp>
            <p:nvSpPr>
              <p:cNvPr id="23584" name="Rectangle 1053"/>
              <p:cNvSpPr/>
              <p:nvPr/>
            </p:nvSpPr>
            <p:spPr>
              <a:xfrm>
                <a:off x="2434" y="2258"/>
                <a:ext cx="744" cy="194"/>
              </a:xfrm>
              <a:prstGeom prst="rect">
                <a:avLst/>
              </a:prstGeom>
              <a:solidFill>
                <a:srgbClr val="FFFFFF">
                  <a:alpha val="98822"/>
                </a:srgbClr>
              </a:solidFill>
              <a:ln w="9525" cap="flat" cmpd="sng">
                <a:solidFill>
                  <a:srgbClr val="000000"/>
                </a:solidFill>
                <a:prstDash val="solid"/>
                <a:miter/>
                <a:headEnd type="none" w="med" len="med"/>
                <a:tailEnd type="none" w="med" len="med"/>
              </a:ln>
            </p:spPr>
            <p:txBody>
              <a:bodyPr lIns="73966" tIns="8736" rIns="73966" bIns="8736" anchor="t"/>
              <a:p>
                <a:pPr lvl="0" indent="0" algn="ctr"/>
                <a:r>
                  <a:rPr lang="en-US" altLang="zh-CN" sz="1600" dirty="0">
                    <a:latin typeface="Times New Roman" panose="02020603050405020304" pitchFamily="18" charset="0"/>
                    <a:ea typeface="宋体" panose="02010600030101010101" pitchFamily="2" charset="-122"/>
                  </a:rPr>
                  <a:t>X=X/A</a:t>
                </a:r>
                <a:endParaRPr lang="en-US" altLang="zh-CN" sz="1600" dirty="0">
                  <a:latin typeface="Arial" panose="020B0604020202020204" pitchFamily="34" charset="0"/>
                  <a:ea typeface="宋体" panose="02010600030101010101" pitchFamily="2" charset="-122"/>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395288" y="260350"/>
            <a:ext cx="8396287" cy="941388"/>
          </a:xfrm>
        </p:spPr>
        <p:txBody>
          <a:bodyPr wrap="square" lIns="91440" tIns="45720" rIns="91440" bIns="45720" anchor="t"/>
          <a:p>
            <a:pPr marL="0" indent="0" eaLnBrk="1" hangingPunct="1"/>
            <a:r>
              <a:rPr lang="en-US" altLang="zh-CN" sz="2100" b="1" dirty="0">
                <a:solidFill>
                  <a:schemeClr val="tx1"/>
                </a:solidFill>
                <a:latin typeface="楷体_GB2312" pitchFamily="49" charset="-122"/>
                <a:ea typeface="楷体_GB2312" pitchFamily="49" charset="-122"/>
              </a:rPr>
              <a:t>4)</a:t>
            </a:r>
            <a:r>
              <a:rPr lang="zh-CN" altLang="en-US" sz="2100" b="1" dirty="0">
                <a:solidFill>
                  <a:schemeClr val="tx1"/>
                </a:solidFill>
                <a:latin typeface="楷体_GB2312" pitchFamily="49" charset="-122"/>
                <a:ea typeface="楷体_GB2312" pitchFamily="49" charset="-122"/>
              </a:rPr>
              <a:t>条件</a:t>
            </a:r>
            <a:r>
              <a:rPr lang="en-US" altLang="zh-CN" sz="2100" b="1" dirty="0">
                <a:solidFill>
                  <a:schemeClr val="tx1"/>
                </a:solidFill>
                <a:latin typeface="楷体_GB2312" pitchFamily="49" charset="-122"/>
                <a:ea typeface="楷体_GB2312" pitchFamily="49" charset="-122"/>
              </a:rPr>
              <a:t>/</a:t>
            </a:r>
            <a:r>
              <a:rPr lang="zh-CN" altLang="en-US" sz="2100" b="1" dirty="0">
                <a:solidFill>
                  <a:schemeClr val="tx1"/>
                </a:solidFill>
                <a:latin typeface="楷体_GB2312" pitchFamily="49" charset="-122"/>
                <a:ea typeface="楷体_GB2312" pitchFamily="49" charset="-122"/>
              </a:rPr>
              <a:t>判定覆盖</a:t>
            </a:r>
            <a:r>
              <a:rPr lang="en-US" altLang="zh-CN" sz="2100" b="1" dirty="0">
                <a:solidFill>
                  <a:schemeClr val="tx1"/>
                </a:solidFill>
                <a:latin typeface="楷体_GB2312" pitchFamily="49" charset="-122"/>
                <a:ea typeface="楷体_GB2312" pitchFamily="49" charset="-122"/>
              </a:rPr>
              <a:t>:</a:t>
            </a:r>
            <a:r>
              <a:rPr lang="zh-CN" altLang="en-US" sz="2100" b="1" dirty="0">
                <a:solidFill>
                  <a:schemeClr val="tx1"/>
                </a:solidFill>
                <a:latin typeface="楷体_GB2312" pitchFamily="49" charset="-122"/>
                <a:ea typeface="楷体_GB2312" pitchFamily="49" charset="-122"/>
              </a:rPr>
              <a:t>要求设计足够多的测试用例，使得判断中</a:t>
            </a:r>
            <a:r>
              <a:rPr lang="zh-CN" altLang="en-US" sz="2100" b="1" dirty="0">
                <a:solidFill>
                  <a:srgbClr val="C00000"/>
                </a:solidFill>
                <a:latin typeface="楷体_GB2312" pitchFamily="49" charset="-122"/>
                <a:ea typeface="楷体_GB2312" pitchFamily="49" charset="-122"/>
              </a:rPr>
              <a:t>每个条件的每种可能</a:t>
            </a:r>
            <a:r>
              <a:rPr lang="zh-CN" altLang="en-US" sz="2100" b="1" dirty="0">
                <a:solidFill>
                  <a:schemeClr val="tx1"/>
                </a:solidFill>
                <a:latin typeface="楷体_GB2312" pitchFamily="49" charset="-122"/>
                <a:ea typeface="楷体_GB2312" pitchFamily="49" charset="-122"/>
              </a:rPr>
              <a:t>至少出现一次，而且</a:t>
            </a:r>
            <a:r>
              <a:rPr lang="zh-CN" altLang="en-US" sz="2100" b="1" dirty="0">
                <a:solidFill>
                  <a:srgbClr val="C00000"/>
                </a:solidFill>
                <a:latin typeface="楷体_GB2312" pitchFamily="49" charset="-122"/>
                <a:ea typeface="楷体_GB2312" pitchFamily="49" charset="-122"/>
              </a:rPr>
              <a:t>每个判定的不同结果</a:t>
            </a:r>
            <a:r>
              <a:rPr lang="zh-CN" altLang="en-US" sz="2100" b="1" dirty="0">
                <a:solidFill>
                  <a:schemeClr val="tx1"/>
                </a:solidFill>
                <a:latin typeface="楷体_GB2312" pitchFamily="49" charset="-122"/>
                <a:ea typeface="楷体_GB2312" pitchFamily="49" charset="-122"/>
              </a:rPr>
              <a:t>也至少出现一次。</a:t>
            </a:r>
            <a:endParaRPr lang="zh-CN" altLang="en-US" sz="2100" b="1" dirty="0">
              <a:solidFill>
                <a:schemeClr val="tx1"/>
              </a:solidFill>
              <a:latin typeface="楷体_GB2312" pitchFamily="49" charset="-122"/>
              <a:ea typeface="楷体_GB2312" pitchFamily="49" charset="-122"/>
            </a:endParaRPr>
          </a:p>
        </p:txBody>
      </p:sp>
      <p:sp>
        <p:nvSpPr>
          <p:cNvPr id="24578" name="Text Box 4"/>
          <p:cNvSpPr txBox="1"/>
          <p:nvPr/>
        </p:nvSpPr>
        <p:spPr>
          <a:xfrm>
            <a:off x="395288" y="976313"/>
            <a:ext cx="8280400" cy="2393950"/>
          </a:xfrm>
          <a:prstGeom prst="rect">
            <a:avLst/>
          </a:prstGeom>
          <a:noFill/>
          <a:ln w="9525">
            <a:noFill/>
          </a:ln>
        </p:spPr>
        <p:txBody>
          <a:bodyPr anchor="t">
            <a:spAutoFit/>
          </a:bodyPr>
          <a:p>
            <a:pPr lvl="0" indent="0">
              <a:lnSpc>
                <a:spcPct val="120000"/>
              </a:lnSpc>
              <a:spcBef>
                <a:spcPct val="50000"/>
              </a:spcBef>
            </a:pPr>
            <a:r>
              <a:rPr lang="en-US" altLang="zh-CN" dirty="0">
                <a:latin typeface="Arial" panose="020B0604020202020204" pitchFamily="34" charset="0"/>
                <a:ea typeface="宋体" panose="02010600030101010101" pitchFamily="2" charset="-122"/>
              </a:rPr>
              <a:t>         </a:t>
            </a:r>
            <a:r>
              <a:rPr lang="en-US" altLang="zh-CN" sz="1600" dirty="0">
                <a:latin typeface="Arial" panose="020B0604020202020204" pitchFamily="34" charset="0"/>
                <a:ea typeface="宋体" panose="02010600030101010101" pitchFamily="2" charset="-122"/>
              </a:rPr>
              <a:t> </a:t>
            </a:r>
            <a:r>
              <a:rPr lang="zh-CN" altLang="en-US" dirty="0">
                <a:latin typeface="楷体_GB2312" pitchFamily="49" charset="-122"/>
                <a:ea typeface="楷体_GB2312" pitchFamily="49" charset="-122"/>
              </a:rPr>
              <a:t>设计一组测试用例使得</a:t>
            </a:r>
            <a:r>
              <a:rPr lang="zh-CN" altLang="en-US" dirty="0">
                <a:latin typeface="Arial" panose="020B0604020202020204" pitchFamily="34" charset="0"/>
                <a:ea typeface="楷体_GB2312" pitchFamily="49" charset="-122"/>
              </a:rPr>
              <a:t>“</a:t>
            </a:r>
            <a:r>
              <a:rPr lang="en-US" altLang="zh-CN" dirty="0">
                <a:latin typeface="楷体_GB2312" pitchFamily="49" charset="-122"/>
                <a:ea typeface="楷体_GB2312" pitchFamily="49" charset="-122"/>
              </a:rPr>
              <a:t>A&gt;1</a:t>
            </a:r>
            <a:r>
              <a:rPr lang="en-US" altLang="zh-CN" dirty="0">
                <a:latin typeface="Arial" panose="020B0604020202020204" pitchFamily="34" charset="0"/>
                <a:ea typeface="楷体_GB2312" pitchFamily="49" charset="-122"/>
              </a:rPr>
              <a:t>”</a:t>
            </a:r>
            <a:r>
              <a:rPr lang="zh-CN" altLang="en-US" dirty="0">
                <a:latin typeface="楷体_GB2312" pitchFamily="49" charset="-122"/>
                <a:ea typeface="楷体_GB2312" pitchFamily="49" charset="-122"/>
              </a:rPr>
              <a:t>、</a:t>
            </a:r>
            <a:r>
              <a:rPr lang="zh-CN" altLang="en-US" dirty="0">
                <a:latin typeface="Arial" panose="020B0604020202020204" pitchFamily="34" charset="0"/>
                <a:ea typeface="楷体_GB2312" pitchFamily="49" charset="-122"/>
              </a:rPr>
              <a:t>“</a:t>
            </a:r>
            <a:r>
              <a:rPr lang="en-US" altLang="zh-CN" dirty="0">
                <a:latin typeface="楷体_GB2312" pitchFamily="49" charset="-122"/>
                <a:ea typeface="楷体_GB2312" pitchFamily="49" charset="-122"/>
              </a:rPr>
              <a:t>A==1</a:t>
            </a:r>
            <a:r>
              <a:rPr lang="en-US" altLang="zh-CN" dirty="0">
                <a:latin typeface="Arial" panose="020B0604020202020204" pitchFamily="34" charset="0"/>
                <a:ea typeface="楷体_GB2312" pitchFamily="49" charset="-122"/>
              </a:rPr>
              <a:t>”</a:t>
            </a:r>
            <a:r>
              <a:rPr lang="zh-CN" altLang="en-US" dirty="0">
                <a:latin typeface="楷体_GB2312" pitchFamily="49" charset="-122"/>
                <a:ea typeface="楷体_GB2312" pitchFamily="49" charset="-122"/>
              </a:rPr>
              <a:t>、</a:t>
            </a:r>
            <a:r>
              <a:rPr lang="zh-CN" altLang="en-US" dirty="0">
                <a:latin typeface="Arial" panose="020B0604020202020204" pitchFamily="34" charset="0"/>
                <a:ea typeface="楷体_GB2312" pitchFamily="49" charset="-122"/>
              </a:rPr>
              <a:t>“</a:t>
            </a:r>
            <a:r>
              <a:rPr lang="en-US" altLang="zh-CN" dirty="0">
                <a:latin typeface="楷体_GB2312" pitchFamily="49" charset="-122"/>
                <a:ea typeface="楷体_GB2312" pitchFamily="49" charset="-122"/>
              </a:rPr>
              <a:t>B==0</a:t>
            </a:r>
            <a:r>
              <a:rPr lang="en-US" altLang="zh-CN" dirty="0">
                <a:latin typeface="Arial" panose="020B0604020202020204" pitchFamily="34" charset="0"/>
                <a:ea typeface="楷体_GB2312" pitchFamily="49" charset="-122"/>
              </a:rPr>
              <a:t>”</a:t>
            </a:r>
            <a:r>
              <a:rPr lang="zh-CN" altLang="en-US" dirty="0">
                <a:latin typeface="楷体_GB2312" pitchFamily="49" charset="-122"/>
                <a:ea typeface="楷体_GB2312" pitchFamily="49" charset="-122"/>
              </a:rPr>
              <a:t>、</a:t>
            </a:r>
            <a:r>
              <a:rPr lang="zh-CN" altLang="en-US" dirty="0">
                <a:latin typeface="Arial" panose="020B0604020202020204" pitchFamily="34" charset="0"/>
                <a:ea typeface="楷体_GB2312" pitchFamily="49" charset="-122"/>
              </a:rPr>
              <a:t>“</a:t>
            </a:r>
            <a:r>
              <a:rPr lang="en-US" altLang="zh-CN" dirty="0">
                <a:latin typeface="楷体_GB2312" pitchFamily="49" charset="-122"/>
                <a:ea typeface="楷体_GB2312" pitchFamily="49" charset="-122"/>
              </a:rPr>
              <a:t>B&lt;&gt;0</a:t>
            </a:r>
            <a:r>
              <a:rPr lang="en-US" altLang="zh-CN" dirty="0">
                <a:latin typeface="Arial" panose="020B0604020202020204" pitchFamily="34" charset="0"/>
                <a:ea typeface="楷体_GB2312" pitchFamily="49" charset="-122"/>
              </a:rPr>
              <a:t>”</a:t>
            </a:r>
            <a:r>
              <a:rPr lang="zh-CN" altLang="en-US" dirty="0">
                <a:latin typeface="楷体_GB2312" pitchFamily="49" charset="-122"/>
                <a:ea typeface="楷体_GB2312" pitchFamily="49" charset="-122"/>
              </a:rPr>
              <a:t>、</a:t>
            </a:r>
            <a:r>
              <a:rPr lang="zh-CN" altLang="en-US" dirty="0">
                <a:latin typeface="Arial" panose="020B0604020202020204" pitchFamily="34" charset="0"/>
                <a:ea typeface="楷体_GB2312" pitchFamily="49" charset="-122"/>
              </a:rPr>
              <a:t>“</a:t>
            </a:r>
            <a:r>
              <a:rPr lang="en-US" altLang="zh-CN" dirty="0">
                <a:latin typeface="楷体_GB2312" pitchFamily="49" charset="-122"/>
                <a:ea typeface="楷体_GB2312" pitchFamily="49" charset="-122"/>
              </a:rPr>
              <a:t>A==3</a:t>
            </a:r>
            <a:r>
              <a:rPr lang="en-US" altLang="zh-CN" dirty="0">
                <a:latin typeface="Arial" panose="020B0604020202020204" pitchFamily="34" charset="0"/>
                <a:ea typeface="楷体_GB2312" pitchFamily="49" charset="-122"/>
              </a:rPr>
              <a:t>”</a:t>
            </a:r>
            <a:r>
              <a:rPr lang="zh-CN" altLang="en-US" dirty="0">
                <a:latin typeface="楷体_GB2312" pitchFamily="49" charset="-122"/>
                <a:ea typeface="楷体_GB2312" pitchFamily="49" charset="-122"/>
              </a:rPr>
              <a:t>、</a:t>
            </a:r>
            <a:r>
              <a:rPr lang="zh-CN" altLang="en-US" dirty="0">
                <a:latin typeface="Arial" panose="020B0604020202020204" pitchFamily="34" charset="0"/>
                <a:ea typeface="楷体_GB2312" pitchFamily="49" charset="-122"/>
              </a:rPr>
              <a:t>“</a:t>
            </a:r>
            <a:r>
              <a:rPr lang="en-US" altLang="zh-CN" dirty="0">
                <a:latin typeface="楷体_GB2312" pitchFamily="49" charset="-122"/>
                <a:ea typeface="楷体_GB2312" pitchFamily="49" charset="-122"/>
              </a:rPr>
              <a:t>A&lt;&gt;3</a:t>
            </a:r>
            <a:r>
              <a:rPr lang="en-US" altLang="zh-CN" dirty="0">
                <a:latin typeface="Arial" panose="020B0604020202020204" pitchFamily="34" charset="0"/>
                <a:ea typeface="楷体_GB2312" pitchFamily="49" charset="-122"/>
              </a:rPr>
              <a:t>”</a:t>
            </a:r>
            <a:r>
              <a:rPr lang="zh-CN" altLang="en-US" dirty="0">
                <a:latin typeface="楷体_GB2312" pitchFamily="49" charset="-122"/>
                <a:ea typeface="楷体_GB2312" pitchFamily="49" charset="-122"/>
              </a:rPr>
              <a:t>、</a:t>
            </a:r>
            <a:r>
              <a:rPr lang="zh-CN" altLang="en-US" dirty="0">
                <a:latin typeface="Arial" panose="020B0604020202020204" pitchFamily="34" charset="0"/>
                <a:ea typeface="楷体_GB2312" pitchFamily="49" charset="-122"/>
              </a:rPr>
              <a:t>“</a:t>
            </a:r>
            <a:r>
              <a:rPr lang="en-US" altLang="zh-CN" dirty="0">
                <a:latin typeface="楷体_GB2312" pitchFamily="49" charset="-122"/>
                <a:ea typeface="楷体_GB2312" pitchFamily="49" charset="-122"/>
              </a:rPr>
              <a:t>X&gt;1</a:t>
            </a:r>
            <a:r>
              <a:rPr lang="en-US" altLang="zh-CN" dirty="0">
                <a:latin typeface="Arial" panose="020B0604020202020204" pitchFamily="34" charset="0"/>
                <a:ea typeface="楷体_GB2312" pitchFamily="49" charset="-122"/>
              </a:rPr>
              <a:t>”</a:t>
            </a:r>
            <a:r>
              <a:rPr lang="zh-CN" altLang="en-US" dirty="0">
                <a:latin typeface="楷体_GB2312" pitchFamily="49" charset="-122"/>
                <a:ea typeface="楷体_GB2312" pitchFamily="49" charset="-122"/>
              </a:rPr>
              <a:t>、</a:t>
            </a:r>
            <a:r>
              <a:rPr lang="zh-CN" altLang="en-US" dirty="0">
                <a:latin typeface="Arial" panose="020B0604020202020204" pitchFamily="34" charset="0"/>
                <a:ea typeface="楷体_GB2312" pitchFamily="49" charset="-122"/>
              </a:rPr>
              <a:t>“</a:t>
            </a:r>
            <a:r>
              <a:rPr lang="en-US" altLang="zh-CN" dirty="0">
                <a:latin typeface="楷体_GB2312" pitchFamily="49" charset="-122"/>
                <a:ea typeface="楷体_GB2312" pitchFamily="49" charset="-122"/>
              </a:rPr>
              <a:t>X==1</a:t>
            </a:r>
            <a:r>
              <a:rPr lang="en-US" altLang="zh-CN" dirty="0">
                <a:latin typeface="Arial" panose="020B0604020202020204" pitchFamily="34" charset="0"/>
                <a:ea typeface="楷体_GB2312" pitchFamily="49" charset="-122"/>
              </a:rPr>
              <a:t>”</a:t>
            </a:r>
            <a:r>
              <a:rPr lang="zh-CN" altLang="en-US" dirty="0">
                <a:latin typeface="楷体_GB2312" pitchFamily="49" charset="-122"/>
                <a:ea typeface="楷体_GB2312" pitchFamily="49" charset="-122"/>
              </a:rPr>
              <a:t>这八种情况至少各出现一次，且判定表达式</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结果为真或假、判定表达式</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结果为真或假的四种情况至少各出现一次。</a:t>
            </a:r>
            <a:endParaRPr lang="zh-CN" altLang="en-US" dirty="0">
              <a:latin typeface="楷体_GB2312" pitchFamily="49" charset="-122"/>
              <a:ea typeface="楷体_GB2312" pitchFamily="49" charset="-122"/>
            </a:endParaRPr>
          </a:p>
          <a:p>
            <a:pPr lvl="0" indent="0">
              <a:lnSpc>
                <a:spcPct val="120000"/>
              </a:lnSpc>
            </a:pP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Case1	A=2</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B=0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X=3    </a:t>
            </a:r>
            <a:r>
              <a:rPr lang="zh-CN" altLang="en-US" dirty="0">
                <a:latin typeface="楷体_GB2312" pitchFamily="49" charset="-122"/>
                <a:ea typeface="楷体_GB2312" pitchFamily="49" charset="-122"/>
              </a:rPr>
              <a:t>覆盖路径</a:t>
            </a:r>
            <a:r>
              <a:rPr lang="en-US" altLang="zh-CN" dirty="0">
                <a:latin typeface="楷体_GB2312" pitchFamily="49" charset="-122"/>
                <a:ea typeface="楷体_GB2312" pitchFamily="49" charset="-122"/>
              </a:rPr>
              <a:t>acd,</a:t>
            </a:r>
            <a:r>
              <a:rPr lang="zh-CN" altLang="en-US" dirty="0">
                <a:latin typeface="楷体_GB2312" pitchFamily="49" charset="-122"/>
                <a:ea typeface="楷体_GB2312" pitchFamily="49" charset="-122"/>
              </a:rPr>
              <a:t>实际</a:t>
            </a:r>
            <a:r>
              <a:rPr lang="en-US" altLang="zh-CN" dirty="0">
                <a:latin typeface="楷体_GB2312" pitchFamily="49" charset="-122"/>
                <a:ea typeface="楷体_GB2312" pitchFamily="49" charset="-122"/>
              </a:rPr>
              <a:t>ace </a:t>
            </a:r>
            <a:r>
              <a:rPr lang="zh-CN" altLang="en-US" sz="1600" dirty="0">
                <a:latin typeface="Arial" panose="020B0604020202020204" pitchFamily="34" charset="0"/>
                <a:ea typeface="楷体_GB2312" pitchFamily="49" charset="-122"/>
              </a:rPr>
              <a:t>发现错误</a:t>
            </a:r>
            <a:r>
              <a:rPr lang="en-US" altLang="zh-CN" sz="1600" dirty="0">
                <a:latin typeface="Arial" panose="020B0604020202020204" pitchFamily="34" charset="0"/>
                <a:ea typeface="楷体_GB2312" pitchFamily="49" charset="-122"/>
              </a:rPr>
              <a:t>(3)</a:t>
            </a:r>
            <a:endParaRPr lang="en-US" altLang="zh-CN" sz="1400" dirty="0">
              <a:latin typeface="Arial" panose="020B0604020202020204" pitchFamily="34" charset="0"/>
              <a:ea typeface="楷体_GB2312" pitchFamily="49" charset="-122"/>
            </a:endParaRPr>
          </a:p>
          <a:p>
            <a:pPr lvl="0" indent="0">
              <a:lnSpc>
                <a:spcPct val="120000"/>
              </a:lnSpc>
            </a:pP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Case2	A=1</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B=1</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X=1    </a:t>
            </a:r>
            <a:r>
              <a:rPr lang="zh-CN" altLang="en-US" dirty="0">
                <a:latin typeface="楷体_GB2312" pitchFamily="49" charset="-122"/>
                <a:ea typeface="楷体_GB2312" pitchFamily="49" charset="-122"/>
              </a:rPr>
              <a:t>覆盖路径</a:t>
            </a:r>
            <a:r>
              <a:rPr lang="en-US" altLang="zh-CN" dirty="0">
                <a:latin typeface="楷体_GB2312" pitchFamily="49" charset="-122"/>
                <a:ea typeface="楷体_GB2312" pitchFamily="49" charset="-122"/>
              </a:rPr>
              <a:t>abe</a:t>
            </a:r>
            <a:r>
              <a:rPr lang="zh-CN" altLang="en-US" sz="1600" dirty="0">
                <a:latin typeface="Arial" panose="020B0604020202020204" pitchFamily="34" charset="0"/>
                <a:ea typeface="楷体_GB2312" pitchFamily="49" charset="-122"/>
              </a:rPr>
              <a:t>，发现错误</a:t>
            </a:r>
            <a:r>
              <a:rPr lang="en-US" altLang="zh-CN" sz="1600" dirty="0">
                <a:latin typeface="Arial" panose="020B0604020202020204" pitchFamily="34" charset="0"/>
                <a:ea typeface="楷体_GB2312" pitchFamily="49" charset="-122"/>
              </a:rPr>
              <a:t>(1)</a:t>
            </a:r>
            <a:endParaRPr lang="en-US" altLang="zh-CN" sz="1600" dirty="0">
              <a:latin typeface="Arial" panose="020B0604020202020204" pitchFamily="34" charset="0"/>
              <a:ea typeface="楷体_GB2312" pitchFamily="49" charset="-122"/>
            </a:endParaRPr>
          </a:p>
          <a:p>
            <a:pPr lvl="0" indent="0">
              <a:lnSpc>
                <a:spcPct val="120000"/>
              </a:lnSpc>
            </a:pP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3</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Case3	A=3</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B=0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X=3    </a:t>
            </a:r>
            <a:r>
              <a:rPr lang="zh-CN" altLang="en-US" dirty="0">
                <a:latin typeface="楷体_GB2312" pitchFamily="49" charset="-122"/>
                <a:ea typeface="楷体_GB2312" pitchFamily="49" charset="-122"/>
              </a:rPr>
              <a:t>覆盖路径</a:t>
            </a:r>
            <a:r>
              <a:rPr lang="en-US" altLang="zh-CN" dirty="0">
                <a:latin typeface="楷体_GB2312" pitchFamily="49" charset="-122"/>
                <a:ea typeface="楷体_GB2312" pitchFamily="49" charset="-122"/>
              </a:rPr>
              <a:t>acd </a:t>
            </a:r>
            <a:endParaRPr lang="en-US" altLang="zh-CN" dirty="0">
              <a:latin typeface="楷体_GB2312" pitchFamily="49" charset="-122"/>
              <a:ea typeface="楷体_GB2312" pitchFamily="49" charset="-122"/>
            </a:endParaRPr>
          </a:p>
          <a:p>
            <a:pPr lvl="0" indent="0">
              <a:lnSpc>
                <a:spcPct val="120000"/>
              </a:lnSpc>
            </a:pP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4</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Case4	A=4</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B=1</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X=1    </a:t>
            </a:r>
            <a:r>
              <a:rPr lang="zh-CN" altLang="en-US" dirty="0">
                <a:latin typeface="楷体_GB2312" pitchFamily="49" charset="-122"/>
                <a:ea typeface="楷体_GB2312" pitchFamily="49" charset="-122"/>
              </a:rPr>
              <a:t>覆盖路径</a:t>
            </a:r>
            <a:r>
              <a:rPr lang="en-US" altLang="zh-CN" dirty="0">
                <a:latin typeface="楷体_GB2312" pitchFamily="49" charset="-122"/>
                <a:ea typeface="楷体_GB2312" pitchFamily="49" charset="-122"/>
              </a:rPr>
              <a:t>abe</a:t>
            </a:r>
            <a:r>
              <a:rPr lang="zh-CN" altLang="en-US" dirty="0">
                <a:latin typeface="楷体_GB2312" pitchFamily="49" charset="-122"/>
                <a:ea typeface="楷体_GB2312" pitchFamily="49" charset="-122"/>
              </a:rPr>
              <a:t>，实际</a:t>
            </a:r>
            <a:r>
              <a:rPr lang="en-US" altLang="zh-CN" dirty="0">
                <a:latin typeface="楷体_GB2312" pitchFamily="49" charset="-122"/>
                <a:ea typeface="楷体_GB2312" pitchFamily="49" charset="-122"/>
              </a:rPr>
              <a:t>ace</a:t>
            </a:r>
            <a:r>
              <a:rPr lang="zh-CN" altLang="en-US" dirty="0">
                <a:latin typeface="楷体_GB2312" pitchFamily="49" charset="-122"/>
                <a:ea typeface="楷体_GB2312" pitchFamily="49" charset="-122"/>
              </a:rPr>
              <a:t>发现</a:t>
            </a:r>
            <a:r>
              <a:rPr lang="zh-CN" altLang="en-US" sz="1600" dirty="0">
                <a:latin typeface="Arial" panose="020B0604020202020204" pitchFamily="34" charset="0"/>
                <a:ea typeface="楷体_GB2312" pitchFamily="49" charset="-122"/>
              </a:rPr>
              <a:t>错误</a:t>
            </a:r>
            <a:r>
              <a:rPr lang="en-US" altLang="zh-CN" sz="1600" dirty="0">
                <a:latin typeface="Arial" panose="020B0604020202020204" pitchFamily="34" charset="0"/>
                <a:ea typeface="楷体_GB2312" pitchFamily="49" charset="-122"/>
              </a:rPr>
              <a:t>(2)</a:t>
            </a:r>
            <a:endParaRPr lang="en-US" altLang="zh-CN" sz="1600" dirty="0">
              <a:latin typeface="Arial" panose="020B0604020202020204" pitchFamily="34" charset="0"/>
              <a:ea typeface="楷体_GB2312" pitchFamily="49" charset="-122"/>
            </a:endParaRPr>
          </a:p>
        </p:txBody>
      </p:sp>
      <p:grpSp>
        <p:nvGrpSpPr>
          <p:cNvPr id="24579" name="Group 39"/>
          <p:cNvGrpSpPr/>
          <p:nvPr/>
        </p:nvGrpSpPr>
        <p:grpSpPr>
          <a:xfrm>
            <a:off x="395288" y="3641725"/>
            <a:ext cx="8280400" cy="2051050"/>
            <a:chOff x="204" y="1797"/>
            <a:chExt cx="5235" cy="1769"/>
          </a:xfrm>
        </p:grpSpPr>
        <p:sp>
          <p:nvSpPr>
            <p:cNvPr id="24580" name="AutoShape 1037"/>
            <p:cNvSpPr/>
            <p:nvPr/>
          </p:nvSpPr>
          <p:spPr>
            <a:xfrm>
              <a:off x="947" y="1956"/>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A&gt;1</a:t>
              </a:r>
              <a:r>
                <a:rPr lang="en-US" altLang="zh-CN" sz="1600" dirty="0">
                  <a:solidFill>
                    <a:schemeClr val="hlink"/>
                  </a:solidFill>
                  <a:latin typeface="Times New Roman" panose="02020603050405020304" pitchFamily="18" charset="0"/>
                  <a:ea typeface="宋体" panose="02010600030101010101" pitchFamily="2" charset="-122"/>
                </a:rPr>
                <a:t>&amp;&amp;</a:t>
              </a:r>
              <a:r>
                <a:rPr lang="en-US" altLang="zh-CN" sz="1600" dirty="0">
                  <a:latin typeface="Times New Roman" panose="02020603050405020304" pitchFamily="18" charset="0"/>
                  <a:ea typeface="宋体" panose="02010600030101010101" pitchFamily="2" charset="-122"/>
                </a:rPr>
                <a:t>B==0</a:t>
              </a:r>
              <a:endParaRPr lang="en-US" altLang="zh-CN" sz="1600" dirty="0">
                <a:latin typeface="Arial" panose="020B0604020202020204" pitchFamily="34" charset="0"/>
                <a:ea typeface="宋体" panose="02010600030101010101" pitchFamily="2" charset="-122"/>
              </a:endParaRPr>
            </a:p>
          </p:txBody>
        </p:sp>
        <p:grpSp>
          <p:nvGrpSpPr>
            <p:cNvPr id="24581" name="Group 41"/>
            <p:cNvGrpSpPr/>
            <p:nvPr/>
          </p:nvGrpSpPr>
          <p:grpSpPr>
            <a:xfrm>
              <a:off x="204" y="1797"/>
              <a:ext cx="5235" cy="1769"/>
              <a:chOff x="204" y="1797"/>
              <a:chExt cx="5235" cy="1769"/>
            </a:xfrm>
          </p:grpSpPr>
          <p:sp>
            <p:nvSpPr>
              <p:cNvPr id="24582" name="Rectangle 1058"/>
              <p:cNvSpPr/>
              <p:nvPr/>
            </p:nvSpPr>
            <p:spPr>
              <a:xfrm>
                <a:off x="3534" y="1842"/>
                <a:ext cx="1905" cy="1604"/>
              </a:xfrm>
              <a:prstGeom prst="rect">
                <a:avLst/>
              </a:prstGeom>
              <a:solidFill>
                <a:srgbClr val="FFFFFF"/>
              </a:solidFill>
              <a:ln w="9525">
                <a:noFill/>
              </a:ln>
            </p:spPr>
            <p:txBody>
              <a:bodyPr lIns="84262" tIns="42131" rIns="84262" bIns="42131" anchor="t"/>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(A&gt;1 </a:t>
                </a:r>
                <a:r>
                  <a:rPr lang="en-US" altLang="zh-CN" sz="2000" dirty="0">
                    <a:solidFill>
                      <a:srgbClr val="FF3300"/>
                    </a:solidFill>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B==0)  	X=X/A;</a:t>
                </a:r>
                <a:br>
                  <a:rPr lang="en-US" altLang="zh-CN" sz="2000" dirty="0">
                    <a:latin typeface="宋体" panose="02010600030101010101" pitchFamily="2" charset="-122"/>
                    <a:ea typeface="宋体" panose="02010600030101010101" pitchFamily="2" charset="-122"/>
                  </a:rPr>
                </a:br>
                <a:r>
                  <a:rPr lang="en-US" altLang="zh-CN" sz="2000" dirty="0">
                    <a:latin typeface="宋体" panose="02010600030101010101" pitchFamily="2" charset="-122"/>
                    <a:ea typeface="宋体" panose="02010600030101010101" pitchFamily="2" charset="-122"/>
                  </a:rPr>
                  <a:t>else</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	 </a:t>
                </a:r>
                <a:r>
                  <a:rPr lang="en-US" altLang="zh-CN" dirty="0">
                    <a:solidFill>
                      <a:srgbClr val="FF3300"/>
                    </a:solidFill>
                    <a:latin typeface="Arial" panose="020B0604020202020204" pitchFamily="34" charset="0"/>
                    <a:ea typeface="宋体" panose="02010600030101010101" pitchFamily="2" charset="-122"/>
                  </a:rPr>
                  <a:t>X=2+X;</a:t>
                </a:r>
                <a:endParaRPr lang="en-US" altLang="zh-CN" sz="2000" dirty="0">
                  <a:solidFill>
                    <a:srgbClr val="FF3300"/>
                  </a:solidFill>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(A==3 || X</a:t>
                </a:r>
                <a:r>
                  <a:rPr lang="en-US" altLang="zh-CN" sz="2000" dirty="0">
                    <a:solidFill>
                      <a:srgbClr val="FF3300"/>
                    </a:solidFill>
                    <a:latin typeface="宋体" panose="02010600030101010101" pitchFamily="2" charset="-122"/>
                    <a:ea typeface="宋体" panose="02010600030101010101" pitchFamily="2" charset="-122"/>
                  </a:rPr>
                  <a:t>&lt;</a:t>
                </a:r>
                <a:r>
                  <a:rPr lang="en-US" altLang="zh-CN" sz="2000" dirty="0">
                    <a:latin typeface="宋体" panose="02010600030101010101" pitchFamily="2" charset="-122"/>
                    <a:ea typeface="宋体" panose="02010600030101010101" pitchFamily="2" charset="-122"/>
                  </a:rPr>
                  <a:t>1)  	X=X+1;</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24583" name="Rectangle 1031"/>
              <p:cNvSpPr/>
              <p:nvPr/>
            </p:nvSpPr>
            <p:spPr>
              <a:xfrm>
                <a:off x="362" y="3072"/>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e</a:t>
                </a:r>
                <a:endParaRPr lang="en-US" altLang="zh-CN" sz="2000" dirty="0">
                  <a:latin typeface="Arial" panose="020B0604020202020204" pitchFamily="34" charset="0"/>
                  <a:ea typeface="宋体" panose="02010600030101010101" pitchFamily="2" charset="-122"/>
                </a:endParaRPr>
              </a:p>
            </p:txBody>
          </p:sp>
          <p:sp>
            <p:nvSpPr>
              <p:cNvPr id="24584" name="Rectangle 1034"/>
              <p:cNvSpPr/>
              <p:nvPr/>
            </p:nvSpPr>
            <p:spPr>
              <a:xfrm>
                <a:off x="3178" y="3036"/>
                <a:ext cx="248" cy="178"/>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d</a:t>
                </a:r>
                <a:endParaRPr lang="en-US" altLang="zh-CN" sz="2000" dirty="0">
                  <a:latin typeface="Arial" panose="020B0604020202020204" pitchFamily="34" charset="0"/>
                  <a:ea typeface="宋体" panose="02010600030101010101" pitchFamily="2" charset="-122"/>
                </a:endParaRPr>
              </a:p>
            </p:txBody>
          </p:sp>
          <p:sp>
            <p:nvSpPr>
              <p:cNvPr id="24585" name="Rectangle 1035"/>
              <p:cNvSpPr/>
              <p:nvPr/>
            </p:nvSpPr>
            <p:spPr>
              <a:xfrm>
                <a:off x="3178" y="2224"/>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c</a:t>
                </a:r>
                <a:endParaRPr lang="en-US" altLang="zh-CN" sz="2000" dirty="0">
                  <a:latin typeface="Arial" panose="020B0604020202020204" pitchFamily="34" charset="0"/>
                  <a:ea typeface="宋体" panose="02010600030101010101" pitchFamily="2" charset="-122"/>
                </a:endParaRPr>
              </a:p>
            </p:txBody>
          </p:sp>
          <p:sp>
            <p:nvSpPr>
              <p:cNvPr id="24586" name="Rectangle 1036"/>
              <p:cNvSpPr/>
              <p:nvPr/>
            </p:nvSpPr>
            <p:spPr>
              <a:xfrm>
                <a:off x="1419" y="1797"/>
                <a:ext cx="247" cy="179"/>
              </a:xfrm>
              <a:prstGeom prst="rect">
                <a:avLst/>
              </a:prstGeom>
              <a:solidFill>
                <a:srgbClr val="FFFFFF"/>
              </a:solidFill>
              <a:ln w="9525">
                <a:noFill/>
              </a:ln>
            </p:spPr>
            <p:txBody>
              <a:bodyPr lIns="73966" tIns="8736" rIns="73966" bIns="8736" anchor="t"/>
              <a:p>
                <a:pPr lvl="0" indent="0" algn="just"/>
                <a:r>
                  <a:rPr lang="en-US" altLang="zh-CN" dirty="0">
                    <a:latin typeface="Times New Roman" panose="02020603050405020304" pitchFamily="18"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24587" name="AutoShape 1038"/>
              <p:cNvSpPr/>
              <p:nvPr/>
            </p:nvSpPr>
            <p:spPr>
              <a:xfrm>
                <a:off x="947" y="2767"/>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14560" tIns="8736" rIns="14560" bIns="8736" anchor="t"/>
              <a:p>
                <a:pPr lvl="0" indent="0" algn="ctr"/>
                <a:r>
                  <a:rPr lang="en-US" altLang="zh-CN" sz="1600" dirty="0">
                    <a:latin typeface="Times New Roman" panose="02020603050405020304" pitchFamily="18" charset="0"/>
                    <a:ea typeface="宋体" panose="02010600030101010101" pitchFamily="2" charset="-122"/>
                  </a:rPr>
                  <a:t>A==3 || </a:t>
                </a:r>
                <a:r>
                  <a:rPr lang="en-US" altLang="zh-CN" sz="1600" dirty="0">
                    <a:solidFill>
                      <a:schemeClr val="hlink"/>
                    </a:solidFill>
                    <a:latin typeface="Times New Roman" panose="02020603050405020304" pitchFamily="18" charset="0"/>
                    <a:ea typeface="宋体" panose="02010600030101010101" pitchFamily="2" charset="-122"/>
                  </a:rPr>
                  <a:t>X&gt;</a:t>
                </a:r>
                <a:r>
                  <a:rPr lang="en-US" altLang="zh-CN" sz="1600" dirty="0">
                    <a:latin typeface="Times New Roman" panose="02020603050405020304" pitchFamily="18" charset="0"/>
                    <a:ea typeface="宋体" panose="02010600030101010101" pitchFamily="2" charset="-122"/>
                  </a:rPr>
                  <a:t>1</a:t>
                </a:r>
                <a:endParaRPr lang="en-US" altLang="zh-CN" sz="1600" dirty="0">
                  <a:latin typeface="Arial" panose="020B0604020202020204" pitchFamily="34" charset="0"/>
                  <a:ea typeface="宋体" panose="02010600030101010101" pitchFamily="2" charset="-122"/>
                </a:endParaRPr>
              </a:p>
            </p:txBody>
          </p:sp>
          <p:sp>
            <p:nvSpPr>
              <p:cNvPr id="24588" name="Line 1039"/>
              <p:cNvSpPr/>
              <p:nvPr/>
            </p:nvSpPr>
            <p:spPr>
              <a:xfrm>
                <a:off x="2434" y="2135"/>
                <a:ext cx="372" cy="0"/>
              </a:xfrm>
              <a:prstGeom prst="line">
                <a:avLst/>
              </a:prstGeom>
              <a:ln w="9525" cap="flat" cmpd="sng">
                <a:solidFill>
                  <a:srgbClr val="000000"/>
                </a:solidFill>
                <a:prstDash val="solid"/>
                <a:round/>
                <a:headEnd type="none" w="med" len="med"/>
                <a:tailEnd type="none" w="med" len="med"/>
              </a:ln>
            </p:spPr>
          </p:sp>
          <p:sp>
            <p:nvSpPr>
              <p:cNvPr id="24589" name="Line 1040"/>
              <p:cNvSpPr/>
              <p:nvPr/>
            </p:nvSpPr>
            <p:spPr>
              <a:xfrm>
                <a:off x="2434" y="2946"/>
                <a:ext cx="372" cy="0"/>
              </a:xfrm>
              <a:prstGeom prst="line">
                <a:avLst/>
              </a:prstGeom>
              <a:ln w="9525" cap="flat" cmpd="sng">
                <a:solidFill>
                  <a:srgbClr val="000000"/>
                </a:solidFill>
                <a:prstDash val="solid"/>
                <a:round/>
                <a:headEnd type="none" w="med" len="med"/>
                <a:tailEnd type="none" w="med" len="med"/>
              </a:ln>
            </p:spPr>
          </p:sp>
          <p:sp>
            <p:nvSpPr>
              <p:cNvPr id="24590" name="Rectangle 1041"/>
              <p:cNvSpPr/>
              <p:nvPr/>
            </p:nvSpPr>
            <p:spPr>
              <a:xfrm>
                <a:off x="2434" y="1942"/>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4591" name="Rectangle 1042"/>
              <p:cNvSpPr/>
              <p:nvPr/>
            </p:nvSpPr>
            <p:spPr>
              <a:xfrm>
                <a:off x="2434" y="2753"/>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4592" name="Rectangle 1043"/>
              <p:cNvSpPr/>
              <p:nvPr/>
            </p:nvSpPr>
            <p:spPr>
              <a:xfrm>
                <a:off x="762" y="2705"/>
                <a:ext cx="249"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4593" name="Rectangle 1044"/>
              <p:cNvSpPr/>
              <p:nvPr/>
            </p:nvSpPr>
            <p:spPr>
              <a:xfrm>
                <a:off x="699" y="1955"/>
                <a:ext cx="248"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4594" name="Line 1045"/>
              <p:cNvSpPr/>
              <p:nvPr/>
            </p:nvSpPr>
            <p:spPr>
              <a:xfrm flipH="1">
                <a:off x="575" y="2134"/>
                <a:ext cx="372" cy="1"/>
              </a:xfrm>
              <a:prstGeom prst="line">
                <a:avLst/>
              </a:prstGeom>
              <a:ln w="9525" cap="flat" cmpd="sng">
                <a:solidFill>
                  <a:srgbClr val="000000"/>
                </a:solidFill>
                <a:prstDash val="solid"/>
                <a:round/>
                <a:headEnd type="none" w="med" len="med"/>
                <a:tailEnd type="none" w="med" len="med"/>
              </a:ln>
            </p:spPr>
          </p:sp>
          <p:sp>
            <p:nvSpPr>
              <p:cNvPr id="24595" name="Line 1046"/>
              <p:cNvSpPr/>
              <p:nvPr/>
            </p:nvSpPr>
            <p:spPr>
              <a:xfrm>
                <a:off x="567" y="2405"/>
                <a:ext cx="9" cy="177"/>
              </a:xfrm>
              <a:prstGeom prst="line">
                <a:avLst/>
              </a:prstGeom>
              <a:ln w="9525" cap="flat" cmpd="sng">
                <a:solidFill>
                  <a:srgbClr val="000000"/>
                </a:solidFill>
                <a:prstDash val="solid"/>
                <a:round/>
                <a:headEnd type="none" w="med" len="med"/>
                <a:tailEnd type="none" w="med" len="med"/>
              </a:ln>
            </p:spPr>
          </p:sp>
          <p:sp>
            <p:nvSpPr>
              <p:cNvPr id="24596" name="Line 1047"/>
              <p:cNvSpPr/>
              <p:nvPr/>
            </p:nvSpPr>
            <p:spPr>
              <a:xfrm flipH="1">
                <a:off x="575" y="2947"/>
                <a:ext cx="372" cy="0"/>
              </a:xfrm>
              <a:prstGeom prst="line">
                <a:avLst/>
              </a:prstGeom>
              <a:ln w="9525" cap="flat" cmpd="sng">
                <a:solidFill>
                  <a:srgbClr val="000000"/>
                </a:solidFill>
                <a:prstDash val="solid"/>
                <a:round/>
                <a:headEnd type="none" w="med" len="med"/>
                <a:tailEnd type="none" w="med" len="med"/>
              </a:ln>
            </p:spPr>
          </p:sp>
          <p:sp>
            <p:nvSpPr>
              <p:cNvPr id="24597" name="Line 1048"/>
              <p:cNvSpPr/>
              <p:nvPr/>
            </p:nvSpPr>
            <p:spPr>
              <a:xfrm>
                <a:off x="575" y="2940"/>
                <a:ext cx="1" cy="455"/>
              </a:xfrm>
              <a:prstGeom prst="line">
                <a:avLst/>
              </a:prstGeom>
              <a:ln w="9525" cap="flat" cmpd="sng">
                <a:solidFill>
                  <a:srgbClr val="000000"/>
                </a:solidFill>
                <a:prstDash val="solid"/>
                <a:round/>
                <a:headEnd type="none" w="med" len="med"/>
                <a:tailEnd type="none" w="med" len="med"/>
              </a:ln>
            </p:spPr>
          </p:sp>
          <p:sp>
            <p:nvSpPr>
              <p:cNvPr id="24598" name="Line 1049"/>
              <p:cNvSpPr/>
              <p:nvPr/>
            </p:nvSpPr>
            <p:spPr>
              <a:xfrm>
                <a:off x="2806" y="2940"/>
                <a:ext cx="1" cy="437"/>
              </a:xfrm>
              <a:prstGeom prst="line">
                <a:avLst/>
              </a:prstGeom>
              <a:ln w="9525" cap="flat" cmpd="sng">
                <a:solidFill>
                  <a:srgbClr val="000000"/>
                </a:solidFill>
                <a:prstDash val="solid"/>
                <a:round/>
                <a:headEnd type="none" w="med" len="med"/>
                <a:tailEnd type="none" w="med" len="med"/>
              </a:ln>
            </p:spPr>
          </p:sp>
          <p:sp>
            <p:nvSpPr>
              <p:cNvPr id="24599" name="Line 1050"/>
              <p:cNvSpPr/>
              <p:nvPr/>
            </p:nvSpPr>
            <p:spPr>
              <a:xfrm>
                <a:off x="1691" y="2582"/>
                <a:ext cx="0" cy="179"/>
              </a:xfrm>
              <a:prstGeom prst="line">
                <a:avLst/>
              </a:prstGeom>
              <a:ln w="9525" cap="flat" cmpd="sng">
                <a:solidFill>
                  <a:srgbClr val="000000"/>
                </a:solidFill>
                <a:prstDash val="solid"/>
                <a:round/>
                <a:headEnd type="none" w="med" len="med"/>
                <a:tailEnd type="triangle" w="med" len="med"/>
              </a:ln>
            </p:spPr>
          </p:sp>
          <p:sp>
            <p:nvSpPr>
              <p:cNvPr id="24600" name="Line 1051"/>
              <p:cNvSpPr/>
              <p:nvPr/>
            </p:nvSpPr>
            <p:spPr>
              <a:xfrm>
                <a:off x="575" y="2582"/>
                <a:ext cx="2231" cy="1"/>
              </a:xfrm>
              <a:prstGeom prst="line">
                <a:avLst/>
              </a:prstGeom>
              <a:ln w="9525" cap="flat" cmpd="sng">
                <a:solidFill>
                  <a:srgbClr val="000000"/>
                </a:solidFill>
                <a:prstDash val="solid"/>
                <a:round/>
                <a:headEnd type="none" w="med" len="med"/>
                <a:tailEnd type="none" w="med" len="med"/>
              </a:ln>
            </p:spPr>
          </p:sp>
          <p:sp>
            <p:nvSpPr>
              <p:cNvPr id="24601" name="Line 1052"/>
              <p:cNvSpPr/>
              <p:nvPr/>
            </p:nvSpPr>
            <p:spPr>
              <a:xfrm>
                <a:off x="2806" y="2135"/>
                <a:ext cx="1" cy="437"/>
              </a:xfrm>
              <a:prstGeom prst="line">
                <a:avLst/>
              </a:prstGeom>
              <a:ln w="9525" cap="flat" cmpd="sng">
                <a:solidFill>
                  <a:srgbClr val="000000"/>
                </a:solidFill>
                <a:prstDash val="solid"/>
                <a:round/>
                <a:headEnd type="none" w="med" len="med"/>
                <a:tailEnd type="none" w="med" len="med"/>
              </a:ln>
            </p:spPr>
          </p:sp>
          <p:sp>
            <p:nvSpPr>
              <p:cNvPr id="24602" name="Rectangle 1054"/>
              <p:cNvSpPr/>
              <p:nvPr/>
            </p:nvSpPr>
            <p:spPr>
              <a:xfrm>
                <a:off x="2434" y="3070"/>
                <a:ext cx="744" cy="179"/>
              </a:xfrm>
              <a:prstGeom prst="rect">
                <a:avLst/>
              </a:prstGeom>
              <a:solidFill>
                <a:srgbClr val="FFFFFF"/>
              </a:solidFill>
              <a:ln w="9525" cap="flat" cmpd="sng">
                <a:solidFill>
                  <a:srgbClr val="000000"/>
                </a:solidFill>
                <a:prstDash val="solid"/>
                <a:miter/>
                <a:headEnd type="none" w="med" len="med"/>
                <a:tailEnd type="none" w="med" len="med"/>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 X=X+1</a:t>
                </a:r>
                <a:endParaRPr lang="en-US" altLang="zh-CN" sz="1600" dirty="0">
                  <a:latin typeface="Arial" panose="020B0604020202020204" pitchFamily="34" charset="0"/>
                  <a:ea typeface="宋体" panose="02010600030101010101" pitchFamily="2" charset="-122"/>
                </a:endParaRPr>
              </a:p>
            </p:txBody>
          </p:sp>
          <p:sp>
            <p:nvSpPr>
              <p:cNvPr id="24603" name="Line 1055"/>
              <p:cNvSpPr/>
              <p:nvPr/>
            </p:nvSpPr>
            <p:spPr>
              <a:xfrm>
                <a:off x="575" y="3386"/>
                <a:ext cx="2231" cy="1"/>
              </a:xfrm>
              <a:prstGeom prst="line">
                <a:avLst/>
              </a:prstGeom>
              <a:ln w="9525" cap="flat" cmpd="sng">
                <a:solidFill>
                  <a:srgbClr val="000000"/>
                </a:solidFill>
                <a:prstDash val="solid"/>
                <a:round/>
                <a:headEnd type="none" w="med" len="med"/>
                <a:tailEnd type="none" w="med" len="med"/>
              </a:ln>
            </p:spPr>
          </p:sp>
          <p:sp>
            <p:nvSpPr>
              <p:cNvPr id="24604" name="Line 1056"/>
              <p:cNvSpPr/>
              <p:nvPr/>
            </p:nvSpPr>
            <p:spPr>
              <a:xfrm>
                <a:off x="1691" y="3387"/>
                <a:ext cx="0" cy="179"/>
              </a:xfrm>
              <a:prstGeom prst="line">
                <a:avLst/>
              </a:prstGeom>
              <a:ln w="9525" cap="flat" cmpd="sng">
                <a:solidFill>
                  <a:srgbClr val="000000"/>
                </a:solidFill>
                <a:prstDash val="solid"/>
                <a:round/>
                <a:headEnd type="none" w="med" len="med"/>
                <a:tailEnd type="triangle" w="med" len="med"/>
              </a:ln>
            </p:spPr>
          </p:sp>
          <p:sp>
            <p:nvSpPr>
              <p:cNvPr id="24605" name="Line 1057"/>
              <p:cNvSpPr/>
              <p:nvPr/>
            </p:nvSpPr>
            <p:spPr>
              <a:xfrm>
                <a:off x="1702" y="1797"/>
                <a:ext cx="2" cy="179"/>
              </a:xfrm>
              <a:prstGeom prst="line">
                <a:avLst/>
              </a:prstGeom>
              <a:ln w="9525" cap="flat" cmpd="sng">
                <a:solidFill>
                  <a:srgbClr val="000000"/>
                </a:solidFill>
                <a:prstDash val="solid"/>
                <a:round/>
                <a:headEnd type="none" w="med" len="med"/>
                <a:tailEnd type="triangle" w="med" len="med"/>
              </a:ln>
            </p:spPr>
          </p:sp>
          <p:sp>
            <p:nvSpPr>
              <p:cNvPr id="24606" name="Line 36"/>
              <p:cNvSpPr/>
              <p:nvPr/>
            </p:nvSpPr>
            <p:spPr>
              <a:xfrm>
                <a:off x="567" y="2144"/>
                <a:ext cx="0" cy="334"/>
              </a:xfrm>
              <a:prstGeom prst="line">
                <a:avLst/>
              </a:prstGeom>
              <a:ln w="9525" cap="flat" cmpd="sng">
                <a:solidFill>
                  <a:schemeClr val="tx1"/>
                </a:solidFill>
                <a:prstDash val="solid"/>
                <a:round/>
                <a:headEnd type="none" w="med" len="med"/>
                <a:tailEnd type="none" w="med" len="med"/>
              </a:ln>
            </p:spPr>
          </p:sp>
          <p:sp>
            <p:nvSpPr>
              <p:cNvPr id="24607" name="Text Box 39"/>
              <p:cNvSpPr txBox="1"/>
              <p:nvPr/>
            </p:nvSpPr>
            <p:spPr>
              <a:xfrm>
                <a:off x="204" y="2432"/>
                <a:ext cx="272" cy="315"/>
              </a:xfrm>
              <a:prstGeom prst="rect">
                <a:avLst/>
              </a:prstGeom>
              <a:noFill/>
              <a:ln w="9525">
                <a:noFill/>
              </a:ln>
            </p:spPr>
            <p:txBody>
              <a:bodyPr anchor="t">
                <a:spAutoFit/>
              </a:bodyPr>
              <a:p>
                <a:pPr lvl="0" indent="0">
                  <a:spcBef>
                    <a:spcPct val="50000"/>
                  </a:spcBef>
                </a:pPr>
                <a:r>
                  <a:rPr lang="en-US" altLang="zh-CN" dirty="0">
                    <a:latin typeface="Arial" panose="020B0604020202020204" pitchFamily="34" charset="0"/>
                    <a:ea typeface="楷体_GB2312" pitchFamily="49" charset="-122"/>
                  </a:rPr>
                  <a:t>b</a:t>
                </a:r>
                <a:endParaRPr lang="en-US" altLang="zh-CN" dirty="0">
                  <a:latin typeface="Arial" panose="020B0604020202020204" pitchFamily="34" charset="0"/>
                  <a:ea typeface="楷体_GB2312" pitchFamily="49" charset="-122"/>
                </a:endParaRPr>
              </a:p>
            </p:txBody>
          </p:sp>
          <p:sp>
            <p:nvSpPr>
              <p:cNvPr id="24608" name="Rectangle 1053"/>
              <p:cNvSpPr/>
              <p:nvPr/>
            </p:nvSpPr>
            <p:spPr>
              <a:xfrm>
                <a:off x="2434" y="2258"/>
                <a:ext cx="744" cy="194"/>
              </a:xfrm>
              <a:prstGeom prst="rect">
                <a:avLst/>
              </a:prstGeom>
              <a:solidFill>
                <a:srgbClr val="FFFFFF">
                  <a:alpha val="98822"/>
                </a:srgbClr>
              </a:solidFill>
              <a:ln w="9525" cap="flat" cmpd="sng">
                <a:solidFill>
                  <a:srgbClr val="000000"/>
                </a:solidFill>
                <a:prstDash val="solid"/>
                <a:miter/>
                <a:headEnd type="none" w="med" len="med"/>
                <a:tailEnd type="none" w="med" len="med"/>
              </a:ln>
            </p:spPr>
            <p:txBody>
              <a:bodyPr lIns="73966" tIns="8736" rIns="73966" bIns="8736" anchor="t"/>
              <a:p>
                <a:pPr lvl="0" indent="0" algn="ctr"/>
                <a:r>
                  <a:rPr lang="en-US" altLang="zh-CN" sz="1600" dirty="0">
                    <a:latin typeface="Times New Roman" panose="02020603050405020304" pitchFamily="18" charset="0"/>
                    <a:ea typeface="宋体" panose="02010600030101010101" pitchFamily="2" charset="-122"/>
                  </a:rPr>
                  <a:t>X=X/A</a:t>
                </a:r>
                <a:endParaRPr lang="en-US" altLang="zh-CN" sz="1600" dirty="0">
                  <a:latin typeface="Arial" panose="020B0604020202020204" pitchFamily="34" charset="0"/>
                  <a:ea typeface="宋体" panose="02010600030101010101" pitchFamily="2" charset="-122"/>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xfrm>
            <a:off x="427038" y="276225"/>
            <a:ext cx="8280400" cy="647700"/>
          </a:xfrm>
        </p:spPr>
        <p:txBody>
          <a:bodyPr wrap="square" lIns="91440" tIns="45720" rIns="91440" bIns="45720" anchor="t"/>
          <a:p>
            <a:pPr marL="11430" indent="-11430" eaLnBrk="1" hangingPunct="1"/>
            <a:r>
              <a:rPr lang="en-US" altLang="zh-CN" sz="2100" b="1" dirty="0">
                <a:solidFill>
                  <a:schemeClr val="tx1"/>
                </a:solidFill>
                <a:latin typeface="楷体_GB2312" pitchFamily="49" charset="-122"/>
                <a:ea typeface="楷体_GB2312" pitchFamily="49" charset="-122"/>
              </a:rPr>
              <a:t>5)</a:t>
            </a:r>
            <a:r>
              <a:rPr lang="zh-CN" altLang="en-US" sz="2100" b="1" dirty="0">
                <a:solidFill>
                  <a:schemeClr val="tx1"/>
                </a:solidFill>
                <a:latin typeface="楷体_GB2312" pitchFamily="49" charset="-122"/>
                <a:ea typeface="楷体_GB2312" pitchFamily="49" charset="-122"/>
              </a:rPr>
              <a:t>条件组合覆盖：要求设计足够多的测试用例，使得</a:t>
            </a:r>
            <a:r>
              <a:rPr lang="zh-CN" altLang="en-US" sz="2100" b="1" dirty="0">
                <a:solidFill>
                  <a:srgbClr val="FF0000"/>
                </a:solidFill>
                <a:latin typeface="楷体_GB2312" pitchFamily="49" charset="-122"/>
                <a:ea typeface="楷体_GB2312" pitchFamily="49" charset="-122"/>
              </a:rPr>
              <a:t>每个判定</a:t>
            </a:r>
            <a:r>
              <a:rPr lang="zh-CN" altLang="en-US" sz="2100" b="1" dirty="0">
                <a:solidFill>
                  <a:schemeClr val="tx1"/>
                </a:solidFill>
                <a:latin typeface="楷体_GB2312" pitchFamily="49" charset="-122"/>
                <a:ea typeface="楷体_GB2312" pitchFamily="49" charset="-122"/>
              </a:rPr>
              <a:t>中的</a:t>
            </a:r>
            <a:r>
              <a:rPr lang="zh-CN" altLang="en-US" sz="2100" b="1" dirty="0">
                <a:solidFill>
                  <a:srgbClr val="FF0000"/>
                </a:solidFill>
                <a:latin typeface="楷体_GB2312" pitchFamily="49" charset="-122"/>
                <a:ea typeface="楷体_GB2312" pitchFamily="49" charset="-122"/>
              </a:rPr>
              <a:t>每个条件的各种可能</a:t>
            </a:r>
            <a:r>
              <a:rPr lang="zh-CN" altLang="en-US" sz="2100" b="1" dirty="0">
                <a:solidFill>
                  <a:schemeClr val="tx1"/>
                </a:solidFill>
                <a:latin typeface="楷体_GB2312" pitchFamily="49" charset="-122"/>
                <a:ea typeface="楷体_GB2312" pitchFamily="49" charset="-122"/>
              </a:rPr>
              <a:t>组合至少出现一次。</a:t>
            </a:r>
            <a:endParaRPr lang="zh-CN" altLang="en-US" sz="2100" b="1" dirty="0">
              <a:solidFill>
                <a:schemeClr val="tx1"/>
              </a:solidFill>
              <a:latin typeface="楷体_GB2312" pitchFamily="49" charset="-122"/>
              <a:ea typeface="楷体_GB2312" pitchFamily="49" charset="-122"/>
            </a:endParaRPr>
          </a:p>
        </p:txBody>
      </p:sp>
      <p:sp>
        <p:nvSpPr>
          <p:cNvPr id="25602" name="Text Box 4"/>
          <p:cNvSpPr txBox="1"/>
          <p:nvPr/>
        </p:nvSpPr>
        <p:spPr>
          <a:xfrm>
            <a:off x="285750" y="984250"/>
            <a:ext cx="8562975" cy="2835275"/>
          </a:xfrm>
          <a:prstGeom prst="rect">
            <a:avLst/>
          </a:prstGeom>
          <a:noFill/>
          <a:ln w="9525">
            <a:noFill/>
          </a:ln>
        </p:spPr>
        <p:txBody>
          <a:bodyPr wrap="square" anchor="t">
            <a:spAutoFit/>
          </a:bodyPr>
          <a:p>
            <a:pPr lvl="0" indent="0">
              <a:spcBef>
                <a:spcPct val="50000"/>
              </a:spcBef>
            </a:pPr>
            <a:r>
              <a:rPr lang="en-US" altLang="zh-CN" dirty="0">
                <a:latin typeface="Arial" panose="020B0604020202020204" pitchFamily="34" charset="0"/>
                <a:ea typeface="宋体" panose="02010600030101010101" pitchFamily="2" charset="-122"/>
              </a:rPr>
              <a:t>        </a:t>
            </a:r>
            <a:r>
              <a:rPr lang="zh-CN" altLang="en-US" dirty="0">
                <a:latin typeface="楷体_GB2312" pitchFamily="49" charset="-122"/>
                <a:ea typeface="楷体_GB2312" pitchFamily="49" charset="-122"/>
              </a:rPr>
              <a:t>对于图中的程序，判定表达式</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中的两个条件可以构成四种不同情况的组合，判定表达式</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中的两个条件也可构成四种不同情况的组合，因此设计一组测试用例使得这八种情况分别至少出现一次。</a:t>
            </a:r>
            <a:endParaRPr lang="zh-CN" altLang="en-US" dirty="0">
              <a:latin typeface="楷体_GB2312" pitchFamily="49" charset="-122"/>
              <a:ea typeface="楷体_GB2312" pitchFamily="49" charset="-122"/>
            </a:endParaRPr>
          </a:p>
          <a:p>
            <a:pPr lvl="0" indent="0"/>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Case1 A=3</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B=0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X=2</a:t>
            </a:r>
            <a:r>
              <a:rPr lang="zh-CN" altLang="en-US" dirty="0">
                <a:latin typeface="楷体_GB2312" pitchFamily="49" charset="-122"/>
                <a:ea typeface="楷体_GB2312" pitchFamily="49" charset="-122"/>
              </a:rPr>
              <a:t>（判定</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：真</a:t>
            </a:r>
            <a:r>
              <a:rPr lang="en-US" altLang="zh-CN" dirty="0">
                <a:latin typeface="楷体_GB2312" pitchFamily="49" charset="-122"/>
                <a:ea typeface="楷体_GB2312" pitchFamily="49" charset="-122"/>
              </a:rPr>
              <a:t>&amp;&amp;</a:t>
            </a:r>
            <a:r>
              <a:rPr lang="zh-CN" altLang="en-US" dirty="0">
                <a:latin typeface="楷体_GB2312" pitchFamily="49" charset="-122"/>
                <a:ea typeface="楷体_GB2312" pitchFamily="49" charset="-122"/>
              </a:rPr>
              <a:t>真，判定</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：真</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真）覆盖路径</a:t>
            </a:r>
            <a:r>
              <a:rPr lang="en-US" altLang="zh-CN" dirty="0">
                <a:latin typeface="楷体_GB2312" pitchFamily="49" charset="-122"/>
                <a:ea typeface="楷体_GB2312" pitchFamily="49" charset="-122"/>
              </a:rPr>
              <a:t>acd </a:t>
            </a:r>
            <a:endParaRPr lang="en-US" altLang="zh-CN" dirty="0">
              <a:latin typeface="楷体_GB2312" pitchFamily="49" charset="-122"/>
              <a:ea typeface="楷体_GB2312" pitchFamily="49" charset="-122"/>
            </a:endParaRPr>
          </a:p>
          <a:p>
            <a:pPr lvl="0" indent="0"/>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Case2 A=3</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B=1</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X=1</a:t>
            </a:r>
            <a:r>
              <a:rPr lang="zh-CN" altLang="en-US" dirty="0">
                <a:latin typeface="楷体_GB2312" pitchFamily="49" charset="-122"/>
                <a:ea typeface="楷体_GB2312" pitchFamily="49" charset="-122"/>
              </a:rPr>
              <a:t>（判定</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：真</a:t>
            </a:r>
            <a:r>
              <a:rPr lang="en-US" altLang="zh-CN" dirty="0">
                <a:latin typeface="楷体_GB2312" pitchFamily="49" charset="-122"/>
                <a:ea typeface="楷体_GB2312" pitchFamily="49" charset="-122"/>
              </a:rPr>
              <a:t>&amp;&amp;</a:t>
            </a:r>
            <a:r>
              <a:rPr lang="zh-CN" altLang="en-US" dirty="0">
                <a:latin typeface="楷体_GB2312" pitchFamily="49" charset="-122"/>
                <a:ea typeface="楷体_GB2312" pitchFamily="49" charset="-122"/>
              </a:rPr>
              <a:t>假，判定</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：真</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假）覆盖路径</a:t>
            </a:r>
            <a:r>
              <a:rPr lang="en-US" altLang="zh-CN" dirty="0">
                <a:latin typeface="楷体_GB2312" pitchFamily="49" charset="-122"/>
                <a:ea typeface="楷体_GB2312" pitchFamily="49" charset="-122"/>
              </a:rPr>
              <a:t>abd,</a:t>
            </a:r>
            <a:r>
              <a:rPr lang="zh-CN" altLang="en-US" dirty="0">
                <a:latin typeface="楷体_GB2312" pitchFamily="49" charset="-122"/>
                <a:ea typeface="楷体_GB2312" pitchFamily="49" charset="-122"/>
              </a:rPr>
              <a:t>实际</a:t>
            </a:r>
            <a:r>
              <a:rPr lang="en-US" altLang="zh-CN" dirty="0">
                <a:latin typeface="楷体_GB2312" pitchFamily="49" charset="-122"/>
                <a:ea typeface="楷体_GB2312" pitchFamily="49" charset="-122"/>
              </a:rPr>
              <a:t>acd,</a:t>
            </a:r>
            <a:r>
              <a:rPr lang="zh-CN" altLang="en-US" dirty="0">
                <a:latin typeface="Arial" panose="020B0604020202020204" pitchFamily="34" charset="0"/>
                <a:ea typeface="楷体_GB2312" pitchFamily="49" charset="-122"/>
              </a:rPr>
              <a:t>发现错误</a:t>
            </a:r>
            <a:r>
              <a:rPr lang="en-US" altLang="zh-CN" dirty="0">
                <a:latin typeface="楷体_GB2312" pitchFamily="49" charset="-122"/>
                <a:ea typeface="楷体_GB2312" pitchFamily="49" charset="-122"/>
              </a:rPr>
              <a:t>2 </a:t>
            </a:r>
            <a:endParaRPr lang="en-US" altLang="zh-CN" dirty="0">
              <a:latin typeface="楷体_GB2312" pitchFamily="49" charset="-122"/>
              <a:ea typeface="楷体_GB2312" pitchFamily="49" charset="-122"/>
            </a:endParaRPr>
          </a:p>
          <a:p>
            <a:pPr lvl="0" indent="0"/>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3</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Case3 A=0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B=0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X=2</a:t>
            </a:r>
            <a:r>
              <a:rPr lang="zh-CN" altLang="en-US" dirty="0">
                <a:latin typeface="楷体_GB2312" pitchFamily="49" charset="-122"/>
                <a:ea typeface="楷体_GB2312" pitchFamily="49" charset="-122"/>
              </a:rPr>
              <a:t>（判定</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：假</a:t>
            </a:r>
            <a:r>
              <a:rPr lang="en-US" altLang="zh-CN" dirty="0">
                <a:latin typeface="楷体_GB2312" pitchFamily="49" charset="-122"/>
                <a:ea typeface="楷体_GB2312" pitchFamily="49" charset="-122"/>
              </a:rPr>
              <a:t>&amp;&amp;</a:t>
            </a:r>
            <a:r>
              <a:rPr lang="zh-CN" altLang="en-US" dirty="0">
                <a:latin typeface="楷体_GB2312" pitchFamily="49" charset="-122"/>
                <a:ea typeface="楷体_GB2312" pitchFamily="49" charset="-122"/>
              </a:rPr>
              <a:t>真，判定</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：假</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真）覆盖路径</a:t>
            </a:r>
            <a:r>
              <a:rPr lang="en-US" altLang="zh-CN" dirty="0">
                <a:latin typeface="楷体_GB2312" pitchFamily="49" charset="-122"/>
                <a:ea typeface="楷体_GB2312" pitchFamily="49" charset="-122"/>
              </a:rPr>
              <a:t>abd,</a:t>
            </a:r>
            <a:r>
              <a:rPr lang="zh-CN" altLang="en-US" dirty="0">
                <a:latin typeface="楷体_GB2312" pitchFamily="49" charset="-122"/>
                <a:ea typeface="楷体_GB2312" pitchFamily="49" charset="-122"/>
              </a:rPr>
              <a:t>实际</a:t>
            </a:r>
            <a:r>
              <a:rPr lang="en-US" altLang="zh-CN" dirty="0">
                <a:latin typeface="楷体_GB2312" pitchFamily="49" charset="-122"/>
                <a:ea typeface="楷体_GB2312" pitchFamily="49" charset="-122"/>
              </a:rPr>
              <a:t>ace,</a:t>
            </a:r>
            <a:r>
              <a:rPr lang="zh-CN" altLang="en-US" dirty="0">
                <a:latin typeface="Arial" panose="020B0604020202020204" pitchFamily="34" charset="0"/>
                <a:ea typeface="楷体_GB2312" pitchFamily="49" charset="-122"/>
              </a:rPr>
              <a:t>发现错误</a:t>
            </a:r>
            <a:r>
              <a:rPr lang="en-US" altLang="zh-CN" dirty="0">
                <a:latin typeface="楷体_GB2312" pitchFamily="49" charset="-122"/>
                <a:ea typeface="楷体_GB2312" pitchFamily="49" charset="-122"/>
              </a:rPr>
              <a:t>1,</a:t>
            </a:r>
            <a:r>
              <a:rPr lang="zh-CN" altLang="en-US" dirty="0">
                <a:latin typeface="Arial" panose="020B0604020202020204" pitchFamily="34" charset="0"/>
                <a:ea typeface="楷体_GB2312" pitchFamily="49" charset="-122"/>
              </a:rPr>
              <a:t>发现错误</a:t>
            </a:r>
            <a:r>
              <a:rPr lang="en-US" altLang="zh-CN" dirty="0">
                <a:latin typeface="楷体_GB2312" pitchFamily="49" charset="-122"/>
                <a:ea typeface="楷体_GB2312" pitchFamily="49" charset="-122"/>
              </a:rPr>
              <a:t>3</a:t>
            </a:r>
            <a:endParaRPr lang="en-US" altLang="zh-CN" dirty="0">
              <a:latin typeface="楷体_GB2312" pitchFamily="49" charset="-122"/>
              <a:ea typeface="楷体_GB2312" pitchFamily="49" charset="-122"/>
            </a:endParaRPr>
          </a:p>
          <a:p>
            <a:pPr lvl="0" indent="0"/>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4</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Case4 A=0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B=1</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X=1</a:t>
            </a:r>
            <a:r>
              <a:rPr lang="zh-CN" altLang="en-US" dirty="0">
                <a:latin typeface="楷体_GB2312" pitchFamily="49" charset="-122"/>
                <a:ea typeface="楷体_GB2312" pitchFamily="49" charset="-122"/>
              </a:rPr>
              <a:t>（判定</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：假</a:t>
            </a:r>
            <a:r>
              <a:rPr lang="en-US" altLang="zh-CN" dirty="0">
                <a:latin typeface="楷体_GB2312" pitchFamily="49" charset="-122"/>
                <a:ea typeface="楷体_GB2312" pitchFamily="49" charset="-122"/>
              </a:rPr>
              <a:t>&amp;&amp;</a:t>
            </a:r>
            <a:r>
              <a:rPr lang="zh-CN" altLang="en-US" dirty="0">
                <a:latin typeface="楷体_GB2312" pitchFamily="49" charset="-122"/>
                <a:ea typeface="楷体_GB2312" pitchFamily="49" charset="-122"/>
              </a:rPr>
              <a:t>假，判定</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：假</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假）覆盖路径</a:t>
            </a:r>
            <a:r>
              <a:rPr lang="en-US" altLang="zh-CN" dirty="0">
                <a:latin typeface="楷体_GB2312" pitchFamily="49" charset="-122"/>
                <a:ea typeface="楷体_GB2312" pitchFamily="49" charset="-122"/>
              </a:rPr>
              <a:t>abe,</a:t>
            </a:r>
            <a:r>
              <a:rPr lang="zh-CN" altLang="en-US" dirty="0">
                <a:latin typeface="Arial" panose="020B0604020202020204" pitchFamily="34" charset="0"/>
                <a:ea typeface="楷体_GB2312" pitchFamily="49" charset="-122"/>
              </a:rPr>
              <a:t>发现错误</a:t>
            </a:r>
            <a:r>
              <a:rPr lang="en-US" altLang="zh-CN" dirty="0">
                <a:latin typeface="楷体_GB2312" pitchFamily="49" charset="-122"/>
                <a:ea typeface="楷体_GB2312" pitchFamily="49" charset="-122"/>
              </a:rPr>
              <a:t>1</a:t>
            </a:r>
            <a:endParaRPr lang="en-US" altLang="zh-CN" dirty="0">
              <a:latin typeface="楷体_GB2312" pitchFamily="49" charset="-122"/>
              <a:ea typeface="楷体_GB2312" pitchFamily="49" charset="-122"/>
            </a:endParaRPr>
          </a:p>
        </p:txBody>
      </p:sp>
      <p:grpSp>
        <p:nvGrpSpPr>
          <p:cNvPr id="25603" name="Group 38"/>
          <p:cNvGrpSpPr/>
          <p:nvPr/>
        </p:nvGrpSpPr>
        <p:grpSpPr>
          <a:xfrm>
            <a:off x="285750" y="3760788"/>
            <a:ext cx="8280400" cy="3097212"/>
            <a:chOff x="204" y="1797"/>
            <a:chExt cx="5216" cy="1951"/>
          </a:xfrm>
        </p:grpSpPr>
        <p:sp>
          <p:nvSpPr>
            <p:cNvPr id="25604" name="AutoShape 1037"/>
            <p:cNvSpPr/>
            <p:nvPr/>
          </p:nvSpPr>
          <p:spPr>
            <a:xfrm>
              <a:off x="947" y="1956"/>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A&gt;1</a:t>
              </a:r>
              <a:r>
                <a:rPr lang="en-US" altLang="zh-CN" sz="1600" dirty="0">
                  <a:solidFill>
                    <a:schemeClr val="hlink"/>
                  </a:solidFill>
                  <a:latin typeface="Times New Roman" panose="02020603050405020304" pitchFamily="18" charset="0"/>
                  <a:ea typeface="宋体" panose="02010600030101010101" pitchFamily="2" charset="-122"/>
                </a:rPr>
                <a:t>&amp;&amp;</a:t>
              </a:r>
              <a:r>
                <a:rPr lang="en-US" altLang="zh-CN" sz="1600" dirty="0">
                  <a:latin typeface="Times New Roman" panose="02020603050405020304" pitchFamily="18" charset="0"/>
                  <a:ea typeface="宋体" panose="02010600030101010101" pitchFamily="2" charset="-122"/>
                </a:rPr>
                <a:t>B==0</a:t>
              </a:r>
              <a:endParaRPr lang="en-US" altLang="zh-CN" sz="1600" dirty="0">
                <a:latin typeface="Arial" panose="020B0604020202020204" pitchFamily="34" charset="0"/>
                <a:ea typeface="宋体" panose="02010600030101010101" pitchFamily="2" charset="-122"/>
              </a:endParaRPr>
            </a:p>
          </p:txBody>
        </p:sp>
        <p:grpSp>
          <p:nvGrpSpPr>
            <p:cNvPr id="25605" name="Group 40"/>
            <p:cNvGrpSpPr/>
            <p:nvPr/>
          </p:nvGrpSpPr>
          <p:grpSpPr>
            <a:xfrm>
              <a:off x="204" y="1797"/>
              <a:ext cx="5216" cy="1951"/>
              <a:chOff x="204" y="1797"/>
              <a:chExt cx="5216" cy="1951"/>
            </a:xfrm>
          </p:grpSpPr>
          <p:sp>
            <p:nvSpPr>
              <p:cNvPr id="25606" name="Rectangle 1058"/>
              <p:cNvSpPr/>
              <p:nvPr/>
            </p:nvSpPr>
            <p:spPr>
              <a:xfrm>
                <a:off x="3515" y="2144"/>
                <a:ext cx="1905" cy="1604"/>
              </a:xfrm>
              <a:prstGeom prst="rect">
                <a:avLst/>
              </a:prstGeom>
              <a:solidFill>
                <a:srgbClr val="FFFFFF"/>
              </a:solidFill>
              <a:ln w="9525">
                <a:noFill/>
              </a:ln>
            </p:spPr>
            <p:txBody>
              <a:bodyPr lIns="84262" tIns="42131" rIns="84262" bIns="42131" anchor="t"/>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(A&gt;1 </a:t>
                </a:r>
                <a:r>
                  <a:rPr lang="en-US" altLang="zh-CN" sz="2000" dirty="0">
                    <a:solidFill>
                      <a:srgbClr val="FF3300"/>
                    </a:solidFill>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B==0)  	X=X/A;</a:t>
                </a:r>
                <a:br>
                  <a:rPr lang="en-US" altLang="zh-CN" sz="2000" dirty="0">
                    <a:latin typeface="宋体" panose="02010600030101010101" pitchFamily="2" charset="-122"/>
                    <a:ea typeface="宋体" panose="02010600030101010101" pitchFamily="2" charset="-122"/>
                  </a:rPr>
                </a:br>
                <a:r>
                  <a:rPr lang="en-US" altLang="zh-CN" sz="2000" dirty="0">
                    <a:latin typeface="宋体" panose="02010600030101010101" pitchFamily="2" charset="-122"/>
                    <a:ea typeface="宋体" panose="02010600030101010101" pitchFamily="2" charset="-122"/>
                  </a:rPr>
                  <a:t>else</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	 </a:t>
                </a:r>
                <a:r>
                  <a:rPr lang="en-US" altLang="zh-CN" dirty="0">
                    <a:solidFill>
                      <a:srgbClr val="FF3300"/>
                    </a:solidFill>
                    <a:latin typeface="Arial" panose="020B0604020202020204" pitchFamily="34" charset="0"/>
                    <a:ea typeface="宋体" panose="02010600030101010101" pitchFamily="2" charset="-122"/>
                  </a:rPr>
                  <a:t>X=2+X;</a:t>
                </a:r>
                <a:endParaRPr lang="en-US" altLang="zh-CN" sz="2000" dirty="0">
                  <a:solidFill>
                    <a:srgbClr val="FF3300"/>
                  </a:solidFill>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(A==3 || X</a:t>
                </a:r>
                <a:r>
                  <a:rPr lang="en-US" altLang="zh-CN" sz="2000" dirty="0">
                    <a:solidFill>
                      <a:srgbClr val="FF3300"/>
                    </a:solidFill>
                    <a:latin typeface="宋体" panose="02010600030101010101" pitchFamily="2" charset="-122"/>
                    <a:ea typeface="宋体" panose="02010600030101010101" pitchFamily="2" charset="-122"/>
                  </a:rPr>
                  <a:t>&lt;</a:t>
                </a:r>
                <a:r>
                  <a:rPr lang="en-US" altLang="zh-CN" sz="2000" dirty="0">
                    <a:latin typeface="宋体" panose="02010600030101010101" pitchFamily="2" charset="-122"/>
                    <a:ea typeface="宋体" panose="02010600030101010101" pitchFamily="2" charset="-122"/>
                  </a:rPr>
                  <a:t>1)  	X=X+1;</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25607" name="Rectangle 1031"/>
              <p:cNvSpPr/>
              <p:nvPr/>
            </p:nvSpPr>
            <p:spPr>
              <a:xfrm>
                <a:off x="362" y="3072"/>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e</a:t>
                </a:r>
                <a:endParaRPr lang="en-US" altLang="zh-CN" sz="2000" dirty="0">
                  <a:latin typeface="Arial" panose="020B0604020202020204" pitchFamily="34" charset="0"/>
                  <a:ea typeface="宋体" panose="02010600030101010101" pitchFamily="2" charset="-122"/>
                </a:endParaRPr>
              </a:p>
            </p:txBody>
          </p:sp>
          <p:sp>
            <p:nvSpPr>
              <p:cNvPr id="25608" name="Rectangle 1034"/>
              <p:cNvSpPr/>
              <p:nvPr/>
            </p:nvSpPr>
            <p:spPr>
              <a:xfrm>
                <a:off x="3178" y="3036"/>
                <a:ext cx="248" cy="178"/>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d</a:t>
                </a:r>
                <a:endParaRPr lang="en-US" altLang="zh-CN" sz="2000" dirty="0">
                  <a:latin typeface="Arial" panose="020B0604020202020204" pitchFamily="34" charset="0"/>
                  <a:ea typeface="宋体" panose="02010600030101010101" pitchFamily="2" charset="-122"/>
                </a:endParaRPr>
              </a:p>
            </p:txBody>
          </p:sp>
          <p:sp>
            <p:nvSpPr>
              <p:cNvPr id="25609" name="Rectangle 1035"/>
              <p:cNvSpPr/>
              <p:nvPr/>
            </p:nvSpPr>
            <p:spPr>
              <a:xfrm>
                <a:off x="3178" y="2224"/>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c</a:t>
                </a:r>
                <a:endParaRPr lang="en-US" altLang="zh-CN" sz="2000" dirty="0">
                  <a:latin typeface="Arial" panose="020B0604020202020204" pitchFamily="34" charset="0"/>
                  <a:ea typeface="宋体" panose="02010600030101010101" pitchFamily="2" charset="-122"/>
                </a:endParaRPr>
              </a:p>
            </p:txBody>
          </p:sp>
          <p:sp>
            <p:nvSpPr>
              <p:cNvPr id="25610" name="Rectangle 1036"/>
              <p:cNvSpPr/>
              <p:nvPr/>
            </p:nvSpPr>
            <p:spPr>
              <a:xfrm>
                <a:off x="1419" y="1797"/>
                <a:ext cx="247" cy="179"/>
              </a:xfrm>
              <a:prstGeom prst="rect">
                <a:avLst/>
              </a:prstGeom>
              <a:solidFill>
                <a:srgbClr val="FFFFFF"/>
              </a:solidFill>
              <a:ln w="9525">
                <a:noFill/>
              </a:ln>
            </p:spPr>
            <p:txBody>
              <a:bodyPr lIns="73966" tIns="8736" rIns="73966" bIns="8736" anchor="t"/>
              <a:p>
                <a:pPr lvl="0" indent="0" algn="just"/>
                <a:r>
                  <a:rPr lang="en-US" altLang="zh-CN" dirty="0">
                    <a:latin typeface="Times New Roman" panose="02020603050405020304" pitchFamily="18"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25611" name="AutoShape 1038"/>
              <p:cNvSpPr/>
              <p:nvPr/>
            </p:nvSpPr>
            <p:spPr>
              <a:xfrm>
                <a:off x="947" y="2767"/>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14560" tIns="8736" rIns="14560" bIns="8736" anchor="t"/>
              <a:p>
                <a:pPr lvl="0" indent="0" algn="ctr"/>
                <a:r>
                  <a:rPr lang="en-US" altLang="zh-CN" sz="1600" dirty="0">
                    <a:latin typeface="Times New Roman" panose="02020603050405020304" pitchFamily="18" charset="0"/>
                    <a:ea typeface="宋体" panose="02010600030101010101" pitchFamily="2" charset="-122"/>
                  </a:rPr>
                  <a:t>A==3 || </a:t>
                </a:r>
                <a:r>
                  <a:rPr lang="en-US" altLang="zh-CN" sz="1600" dirty="0">
                    <a:solidFill>
                      <a:schemeClr val="hlink"/>
                    </a:solidFill>
                    <a:latin typeface="Times New Roman" panose="02020603050405020304" pitchFamily="18" charset="0"/>
                    <a:ea typeface="宋体" panose="02010600030101010101" pitchFamily="2" charset="-122"/>
                  </a:rPr>
                  <a:t>X&gt;</a:t>
                </a:r>
                <a:r>
                  <a:rPr lang="en-US" altLang="zh-CN" sz="1600" dirty="0">
                    <a:latin typeface="Times New Roman" panose="02020603050405020304" pitchFamily="18" charset="0"/>
                    <a:ea typeface="宋体" panose="02010600030101010101" pitchFamily="2" charset="-122"/>
                  </a:rPr>
                  <a:t>1</a:t>
                </a:r>
                <a:endParaRPr lang="en-US" altLang="zh-CN" sz="1600" dirty="0">
                  <a:latin typeface="Arial" panose="020B0604020202020204" pitchFamily="34" charset="0"/>
                  <a:ea typeface="宋体" panose="02010600030101010101" pitchFamily="2" charset="-122"/>
                </a:endParaRPr>
              </a:p>
            </p:txBody>
          </p:sp>
          <p:sp>
            <p:nvSpPr>
              <p:cNvPr id="25612" name="Line 1039"/>
              <p:cNvSpPr/>
              <p:nvPr/>
            </p:nvSpPr>
            <p:spPr>
              <a:xfrm>
                <a:off x="2434" y="2135"/>
                <a:ext cx="372" cy="0"/>
              </a:xfrm>
              <a:prstGeom prst="line">
                <a:avLst/>
              </a:prstGeom>
              <a:ln w="9525" cap="flat" cmpd="sng">
                <a:solidFill>
                  <a:srgbClr val="000000"/>
                </a:solidFill>
                <a:prstDash val="solid"/>
                <a:round/>
                <a:headEnd type="none" w="med" len="med"/>
                <a:tailEnd type="none" w="med" len="med"/>
              </a:ln>
            </p:spPr>
          </p:sp>
          <p:sp>
            <p:nvSpPr>
              <p:cNvPr id="25613" name="Line 1040"/>
              <p:cNvSpPr/>
              <p:nvPr/>
            </p:nvSpPr>
            <p:spPr>
              <a:xfrm>
                <a:off x="2434" y="2946"/>
                <a:ext cx="372" cy="0"/>
              </a:xfrm>
              <a:prstGeom prst="line">
                <a:avLst/>
              </a:prstGeom>
              <a:ln w="9525" cap="flat" cmpd="sng">
                <a:solidFill>
                  <a:srgbClr val="000000"/>
                </a:solidFill>
                <a:prstDash val="solid"/>
                <a:round/>
                <a:headEnd type="none" w="med" len="med"/>
                <a:tailEnd type="none" w="med" len="med"/>
              </a:ln>
            </p:spPr>
          </p:sp>
          <p:sp>
            <p:nvSpPr>
              <p:cNvPr id="25614" name="Rectangle 1041"/>
              <p:cNvSpPr/>
              <p:nvPr/>
            </p:nvSpPr>
            <p:spPr>
              <a:xfrm>
                <a:off x="2434" y="1942"/>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5615" name="Rectangle 1042"/>
              <p:cNvSpPr/>
              <p:nvPr/>
            </p:nvSpPr>
            <p:spPr>
              <a:xfrm>
                <a:off x="2434" y="2753"/>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5616" name="Rectangle 1043"/>
              <p:cNvSpPr/>
              <p:nvPr/>
            </p:nvSpPr>
            <p:spPr>
              <a:xfrm>
                <a:off x="762" y="2705"/>
                <a:ext cx="249"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5617" name="Rectangle 1044"/>
              <p:cNvSpPr/>
              <p:nvPr/>
            </p:nvSpPr>
            <p:spPr>
              <a:xfrm>
                <a:off x="699" y="1955"/>
                <a:ext cx="248"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5618" name="Line 1045"/>
              <p:cNvSpPr/>
              <p:nvPr/>
            </p:nvSpPr>
            <p:spPr>
              <a:xfrm flipH="1">
                <a:off x="575" y="2134"/>
                <a:ext cx="372" cy="1"/>
              </a:xfrm>
              <a:prstGeom prst="line">
                <a:avLst/>
              </a:prstGeom>
              <a:ln w="9525" cap="flat" cmpd="sng">
                <a:solidFill>
                  <a:srgbClr val="000000"/>
                </a:solidFill>
                <a:prstDash val="solid"/>
                <a:round/>
                <a:headEnd type="none" w="med" len="med"/>
                <a:tailEnd type="none" w="med" len="med"/>
              </a:ln>
            </p:spPr>
          </p:sp>
          <p:sp>
            <p:nvSpPr>
              <p:cNvPr id="25619" name="Line 1046"/>
              <p:cNvSpPr/>
              <p:nvPr/>
            </p:nvSpPr>
            <p:spPr>
              <a:xfrm>
                <a:off x="567" y="2405"/>
                <a:ext cx="9" cy="177"/>
              </a:xfrm>
              <a:prstGeom prst="line">
                <a:avLst/>
              </a:prstGeom>
              <a:ln w="9525" cap="flat" cmpd="sng">
                <a:solidFill>
                  <a:srgbClr val="000000"/>
                </a:solidFill>
                <a:prstDash val="solid"/>
                <a:round/>
                <a:headEnd type="none" w="med" len="med"/>
                <a:tailEnd type="none" w="med" len="med"/>
              </a:ln>
            </p:spPr>
          </p:sp>
          <p:sp>
            <p:nvSpPr>
              <p:cNvPr id="25620" name="Line 1047"/>
              <p:cNvSpPr/>
              <p:nvPr/>
            </p:nvSpPr>
            <p:spPr>
              <a:xfrm flipH="1">
                <a:off x="575" y="2947"/>
                <a:ext cx="372" cy="0"/>
              </a:xfrm>
              <a:prstGeom prst="line">
                <a:avLst/>
              </a:prstGeom>
              <a:ln w="9525" cap="flat" cmpd="sng">
                <a:solidFill>
                  <a:srgbClr val="000000"/>
                </a:solidFill>
                <a:prstDash val="solid"/>
                <a:round/>
                <a:headEnd type="none" w="med" len="med"/>
                <a:tailEnd type="none" w="med" len="med"/>
              </a:ln>
            </p:spPr>
          </p:sp>
          <p:sp>
            <p:nvSpPr>
              <p:cNvPr id="25621" name="Line 1048"/>
              <p:cNvSpPr/>
              <p:nvPr/>
            </p:nvSpPr>
            <p:spPr>
              <a:xfrm>
                <a:off x="575" y="2940"/>
                <a:ext cx="1" cy="455"/>
              </a:xfrm>
              <a:prstGeom prst="line">
                <a:avLst/>
              </a:prstGeom>
              <a:ln w="9525" cap="flat" cmpd="sng">
                <a:solidFill>
                  <a:srgbClr val="000000"/>
                </a:solidFill>
                <a:prstDash val="solid"/>
                <a:round/>
                <a:headEnd type="none" w="med" len="med"/>
                <a:tailEnd type="none" w="med" len="med"/>
              </a:ln>
            </p:spPr>
          </p:sp>
          <p:sp>
            <p:nvSpPr>
              <p:cNvPr id="25622" name="Line 1049"/>
              <p:cNvSpPr/>
              <p:nvPr/>
            </p:nvSpPr>
            <p:spPr>
              <a:xfrm>
                <a:off x="2806" y="2940"/>
                <a:ext cx="1" cy="437"/>
              </a:xfrm>
              <a:prstGeom prst="line">
                <a:avLst/>
              </a:prstGeom>
              <a:ln w="9525" cap="flat" cmpd="sng">
                <a:solidFill>
                  <a:srgbClr val="000000"/>
                </a:solidFill>
                <a:prstDash val="solid"/>
                <a:round/>
                <a:headEnd type="none" w="med" len="med"/>
                <a:tailEnd type="none" w="med" len="med"/>
              </a:ln>
            </p:spPr>
          </p:sp>
          <p:sp>
            <p:nvSpPr>
              <p:cNvPr id="25623" name="Line 1050"/>
              <p:cNvSpPr/>
              <p:nvPr/>
            </p:nvSpPr>
            <p:spPr>
              <a:xfrm>
                <a:off x="1691" y="2582"/>
                <a:ext cx="0" cy="179"/>
              </a:xfrm>
              <a:prstGeom prst="line">
                <a:avLst/>
              </a:prstGeom>
              <a:ln w="9525" cap="flat" cmpd="sng">
                <a:solidFill>
                  <a:srgbClr val="000000"/>
                </a:solidFill>
                <a:prstDash val="solid"/>
                <a:round/>
                <a:headEnd type="none" w="med" len="med"/>
                <a:tailEnd type="triangle" w="med" len="med"/>
              </a:ln>
            </p:spPr>
          </p:sp>
          <p:sp>
            <p:nvSpPr>
              <p:cNvPr id="25624" name="Line 1051"/>
              <p:cNvSpPr/>
              <p:nvPr/>
            </p:nvSpPr>
            <p:spPr>
              <a:xfrm>
                <a:off x="575" y="2582"/>
                <a:ext cx="2231" cy="1"/>
              </a:xfrm>
              <a:prstGeom prst="line">
                <a:avLst/>
              </a:prstGeom>
              <a:ln w="9525" cap="flat" cmpd="sng">
                <a:solidFill>
                  <a:srgbClr val="000000"/>
                </a:solidFill>
                <a:prstDash val="solid"/>
                <a:round/>
                <a:headEnd type="none" w="med" len="med"/>
                <a:tailEnd type="none" w="med" len="med"/>
              </a:ln>
            </p:spPr>
          </p:sp>
          <p:sp>
            <p:nvSpPr>
              <p:cNvPr id="25625" name="Line 1052"/>
              <p:cNvSpPr/>
              <p:nvPr/>
            </p:nvSpPr>
            <p:spPr>
              <a:xfrm>
                <a:off x="2806" y="2135"/>
                <a:ext cx="1" cy="437"/>
              </a:xfrm>
              <a:prstGeom prst="line">
                <a:avLst/>
              </a:prstGeom>
              <a:ln w="9525" cap="flat" cmpd="sng">
                <a:solidFill>
                  <a:srgbClr val="000000"/>
                </a:solidFill>
                <a:prstDash val="solid"/>
                <a:round/>
                <a:headEnd type="none" w="med" len="med"/>
                <a:tailEnd type="none" w="med" len="med"/>
              </a:ln>
            </p:spPr>
          </p:sp>
          <p:sp>
            <p:nvSpPr>
              <p:cNvPr id="25626" name="Rectangle 1054"/>
              <p:cNvSpPr/>
              <p:nvPr/>
            </p:nvSpPr>
            <p:spPr>
              <a:xfrm>
                <a:off x="2434" y="3070"/>
                <a:ext cx="744" cy="179"/>
              </a:xfrm>
              <a:prstGeom prst="rect">
                <a:avLst/>
              </a:prstGeom>
              <a:solidFill>
                <a:srgbClr val="FFFFFF"/>
              </a:solidFill>
              <a:ln w="9525" cap="flat" cmpd="sng">
                <a:solidFill>
                  <a:srgbClr val="000000"/>
                </a:solidFill>
                <a:prstDash val="solid"/>
                <a:miter/>
                <a:headEnd type="none" w="med" len="med"/>
                <a:tailEnd type="none" w="med" len="med"/>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 X=X+1</a:t>
                </a:r>
                <a:endParaRPr lang="en-US" altLang="zh-CN" sz="1600" dirty="0">
                  <a:latin typeface="Arial" panose="020B0604020202020204" pitchFamily="34" charset="0"/>
                  <a:ea typeface="宋体" panose="02010600030101010101" pitchFamily="2" charset="-122"/>
                </a:endParaRPr>
              </a:p>
            </p:txBody>
          </p:sp>
          <p:sp>
            <p:nvSpPr>
              <p:cNvPr id="25627" name="Line 1055"/>
              <p:cNvSpPr/>
              <p:nvPr/>
            </p:nvSpPr>
            <p:spPr>
              <a:xfrm>
                <a:off x="575" y="3386"/>
                <a:ext cx="2231" cy="1"/>
              </a:xfrm>
              <a:prstGeom prst="line">
                <a:avLst/>
              </a:prstGeom>
              <a:ln w="9525" cap="flat" cmpd="sng">
                <a:solidFill>
                  <a:srgbClr val="000000"/>
                </a:solidFill>
                <a:prstDash val="solid"/>
                <a:round/>
                <a:headEnd type="none" w="med" len="med"/>
                <a:tailEnd type="none" w="med" len="med"/>
              </a:ln>
            </p:spPr>
          </p:sp>
          <p:sp>
            <p:nvSpPr>
              <p:cNvPr id="25628" name="Line 1056"/>
              <p:cNvSpPr/>
              <p:nvPr/>
            </p:nvSpPr>
            <p:spPr>
              <a:xfrm>
                <a:off x="1691" y="3387"/>
                <a:ext cx="0" cy="179"/>
              </a:xfrm>
              <a:prstGeom prst="line">
                <a:avLst/>
              </a:prstGeom>
              <a:ln w="9525" cap="flat" cmpd="sng">
                <a:solidFill>
                  <a:srgbClr val="000000"/>
                </a:solidFill>
                <a:prstDash val="solid"/>
                <a:round/>
                <a:headEnd type="none" w="med" len="med"/>
                <a:tailEnd type="triangle" w="med" len="med"/>
              </a:ln>
            </p:spPr>
          </p:sp>
          <p:sp>
            <p:nvSpPr>
              <p:cNvPr id="25629" name="Line 1057"/>
              <p:cNvSpPr/>
              <p:nvPr/>
            </p:nvSpPr>
            <p:spPr>
              <a:xfrm>
                <a:off x="1702" y="1797"/>
                <a:ext cx="2" cy="179"/>
              </a:xfrm>
              <a:prstGeom prst="line">
                <a:avLst/>
              </a:prstGeom>
              <a:ln w="9525" cap="flat" cmpd="sng">
                <a:solidFill>
                  <a:srgbClr val="000000"/>
                </a:solidFill>
                <a:prstDash val="solid"/>
                <a:round/>
                <a:headEnd type="none" w="med" len="med"/>
                <a:tailEnd type="triangle" w="med" len="med"/>
              </a:ln>
            </p:spPr>
          </p:sp>
          <p:sp>
            <p:nvSpPr>
              <p:cNvPr id="25630" name="Line 36"/>
              <p:cNvSpPr/>
              <p:nvPr/>
            </p:nvSpPr>
            <p:spPr>
              <a:xfrm>
                <a:off x="567" y="2144"/>
                <a:ext cx="0" cy="334"/>
              </a:xfrm>
              <a:prstGeom prst="line">
                <a:avLst/>
              </a:prstGeom>
              <a:ln w="9525" cap="flat" cmpd="sng">
                <a:solidFill>
                  <a:schemeClr val="tx1"/>
                </a:solidFill>
                <a:prstDash val="solid"/>
                <a:round/>
                <a:headEnd type="none" w="med" len="med"/>
                <a:tailEnd type="none" w="med" len="med"/>
              </a:ln>
            </p:spPr>
          </p:sp>
          <p:sp>
            <p:nvSpPr>
              <p:cNvPr id="25631" name="Text Box 39"/>
              <p:cNvSpPr txBox="1"/>
              <p:nvPr/>
            </p:nvSpPr>
            <p:spPr>
              <a:xfrm>
                <a:off x="204" y="2432"/>
                <a:ext cx="272" cy="231"/>
              </a:xfrm>
              <a:prstGeom prst="rect">
                <a:avLst/>
              </a:prstGeom>
              <a:noFill/>
              <a:ln w="9525">
                <a:noFill/>
              </a:ln>
            </p:spPr>
            <p:txBody>
              <a:bodyPr anchor="t">
                <a:spAutoFit/>
              </a:bodyPr>
              <a:p>
                <a:pPr lvl="0" indent="0">
                  <a:spcBef>
                    <a:spcPct val="50000"/>
                  </a:spcBef>
                </a:pPr>
                <a:r>
                  <a:rPr lang="en-US" altLang="zh-CN" dirty="0">
                    <a:latin typeface="Arial" panose="020B0604020202020204" pitchFamily="34" charset="0"/>
                    <a:ea typeface="楷体_GB2312" pitchFamily="49" charset="-122"/>
                  </a:rPr>
                  <a:t>b</a:t>
                </a:r>
                <a:endParaRPr lang="en-US" altLang="zh-CN" dirty="0">
                  <a:latin typeface="Arial" panose="020B0604020202020204" pitchFamily="34" charset="0"/>
                  <a:ea typeface="楷体_GB2312" pitchFamily="49" charset="-122"/>
                </a:endParaRPr>
              </a:p>
            </p:txBody>
          </p:sp>
          <p:sp>
            <p:nvSpPr>
              <p:cNvPr id="25632" name="Rectangle 1053"/>
              <p:cNvSpPr/>
              <p:nvPr/>
            </p:nvSpPr>
            <p:spPr>
              <a:xfrm>
                <a:off x="2434" y="2258"/>
                <a:ext cx="744" cy="194"/>
              </a:xfrm>
              <a:prstGeom prst="rect">
                <a:avLst/>
              </a:prstGeom>
              <a:solidFill>
                <a:srgbClr val="FFFFFF">
                  <a:alpha val="98822"/>
                </a:srgbClr>
              </a:solidFill>
              <a:ln w="9525" cap="flat" cmpd="sng">
                <a:solidFill>
                  <a:srgbClr val="000000"/>
                </a:solidFill>
                <a:prstDash val="solid"/>
                <a:miter/>
                <a:headEnd type="none" w="med" len="med"/>
                <a:tailEnd type="none" w="med" len="med"/>
              </a:ln>
            </p:spPr>
            <p:txBody>
              <a:bodyPr lIns="73966" tIns="8736" rIns="73966" bIns="8736" anchor="t"/>
              <a:p>
                <a:pPr lvl="0" indent="0" algn="ctr"/>
                <a:r>
                  <a:rPr lang="en-US" altLang="zh-CN" sz="1600" dirty="0">
                    <a:latin typeface="Times New Roman" panose="02020603050405020304" pitchFamily="18" charset="0"/>
                    <a:ea typeface="宋体" panose="02010600030101010101" pitchFamily="2" charset="-122"/>
                  </a:rPr>
                  <a:t>X=X/A</a:t>
                </a:r>
                <a:endParaRPr lang="en-US" altLang="zh-CN" sz="1600" dirty="0">
                  <a:latin typeface="Arial" panose="020B0604020202020204" pitchFamily="34" charset="0"/>
                  <a:ea typeface="宋体" panose="02010600030101010101" pitchFamily="2" charset="-122"/>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xfrm>
            <a:off x="495300" y="252413"/>
            <a:ext cx="8324850" cy="1008062"/>
          </a:xfrm>
        </p:spPr>
        <p:txBody>
          <a:bodyPr wrap="square" lIns="91440" tIns="45720" rIns="91440" bIns="45720" anchor="t"/>
          <a:p>
            <a:pPr marL="0" indent="0" algn="just" eaLnBrk="1" hangingPunct="1"/>
            <a:r>
              <a:rPr lang="en-US" altLang="zh-CN" sz="2100" b="1" dirty="0">
                <a:solidFill>
                  <a:schemeClr val="tx1"/>
                </a:solidFill>
                <a:latin typeface="楷体_GB2312" pitchFamily="49" charset="-122"/>
                <a:ea typeface="楷体_GB2312" pitchFamily="49" charset="-122"/>
              </a:rPr>
              <a:t>6)</a:t>
            </a:r>
            <a:r>
              <a:rPr lang="zh-CN" altLang="en-US" sz="2100" b="1" dirty="0">
                <a:solidFill>
                  <a:schemeClr val="tx1"/>
                </a:solidFill>
                <a:latin typeface="楷体_GB2312" pitchFamily="49" charset="-122"/>
                <a:ea typeface="楷体_GB2312" pitchFamily="49" charset="-122"/>
              </a:rPr>
              <a:t>路径覆盖：要求设计足够多的测试用例，使程序中</a:t>
            </a:r>
            <a:r>
              <a:rPr lang="zh-CN" altLang="en-US" sz="2100" b="1" dirty="0">
                <a:solidFill>
                  <a:srgbClr val="C00000"/>
                </a:solidFill>
                <a:latin typeface="楷体_GB2312" pitchFamily="49" charset="-122"/>
                <a:ea typeface="楷体_GB2312" pitchFamily="49" charset="-122"/>
              </a:rPr>
              <a:t>所有路径至少执行一次</a:t>
            </a:r>
            <a:r>
              <a:rPr lang="zh-CN" altLang="en-US" sz="2100" b="1" dirty="0">
                <a:solidFill>
                  <a:schemeClr val="tx1"/>
                </a:solidFill>
                <a:latin typeface="楷体_GB2312" pitchFamily="49" charset="-122"/>
                <a:ea typeface="楷体_GB2312" pitchFamily="49" charset="-122"/>
              </a:rPr>
              <a:t>。尽管路径覆盖比条件组合覆盖更强，但路径覆盖并不能包含条件组合覆盖。</a:t>
            </a:r>
            <a:endParaRPr lang="zh-CN" altLang="en-US" sz="2100" b="1" dirty="0">
              <a:solidFill>
                <a:schemeClr val="tx1"/>
              </a:solidFill>
              <a:latin typeface="楷体_GB2312" pitchFamily="49" charset="-122"/>
              <a:ea typeface="楷体_GB2312" pitchFamily="49" charset="-122"/>
            </a:endParaRPr>
          </a:p>
        </p:txBody>
      </p:sp>
      <p:sp>
        <p:nvSpPr>
          <p:cNvPr id="26626" name="Text Box 4"/>
          <p:cNvSpPr txBox="1"/>
          <p:nvPr/>
        </p:nvSpPr>
        <p:spPr>
          <a:xfrm>
            <a:off x="565150" y="1260475"/>
            <a:ext cx="8208963" cy="1616075"/>
          </a:xfrm>
          <a:prstGeom prst="rect">
            <a:avLst/>
          </a:prstGeom>
          <a:noFill/>
          <a:ln w="9525">
            <a:noFill/>
          </a:ln>
        </p:spPr>
        <p:txBody>
          <a:bodyPr anchor="t">
            <a:spAutoFit/>
          </a:bodyPr>
          <a:p>
            <a:pPr lvl="0" indent="0"/>
            <a:r>
              <a:rPr lang="zh-CN" altLang="en-US" sz="2000" dirty="0">
                <a:latin typeface="楷体_GB2312" pitchFamily="49" charset="-122"/>
                <a:ea typeface="楷体_GB2312" pitchFamily="49" charset="-122"/>
              </a:rPr>
              <a:t>下面的一组测试用例。</a:t>
            </a:r>
            <a:endParaRPr lang="zh-CN" altLang="en-US" sz="2000" dirty="0">
              <a:latin typeface="楷体_GB2312" pitchFamily="49" charset="-122"/>
              <a:ea typeface="楷体_GB2312" pitchFamily="49" charset="-122"/>
            </a:endParaRPr>
          </a:p>
          <a:p>
            <a:pPr lvl="0" indent="0"/>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Case1	A=3</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B=0</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X=1    </a:t>
            </a:r>
            <a:r>
              <a:rPr lang="zh-CN" altLang="en-US" sz="2000" dirty="0">
                <a:latin typeface="楷体_GB2312" pitchFamily="49" charset="-122"/>
                <a:ea typeface="楷体_GB2312" pitchFamily="49" charset="-122"/>
              </a:rPr>
              <a:t>覆盖</a:t>
            </a:r>
            <a:r>
              <a:rPr lang="en-US" altLang="zh-CN" sz="2000" dirty="0">
                <a:latin typeface="楷体_GB2312" pitchFamily="49" charset="-122"/>
                <a:ea typeface="楷体_GB2312" pitchFamily="49" charset="-122"/>
              </a:rPr>
              <a:t>acd</a:t>
            </a:r>
            <a:endParaRPr lang="en-US" altLang="zh-CN" sz="2000" dirty="0">
              <a:latin typeface="楷体_GB2312" pitchFamily="49" charset="-122"/>
              <a:ea typeface="楷体_GB2312" pitchFamily="49" charset="-122"/>
            </a:endParaRPr>
          </a:p>
          <a:p>
            <a:pPr lvl="0" indent="0"/>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Case2	A=2</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B=0</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X=1    </a:t>
            </a:r>
            <a:r>
              <a:rPr lang="zh-CN" altLang="en-US" sz="2000" dirty="0">
                <a:latin typeface="楷体_GB2312" pitchFamily="49" charset="-122"/>
                <a:ea typeface="楷体_GB2312" pitchFamily="49" charset="-122"/>
              </a:rPr>
              <a:t>覆盖</a:t>
            </a:r>
            <a:r>
              <a:rPr lang="en-US" altLang="zh-CN" sz="2000" dirty="0">
                <a:latin typeface="楷体_GB2312" pitchFamily="49" charset="-122"/>
                <a:ea typeface="楷体_GB2312" pitchFamily="49" charset="-122"/>
              </a:rPr>
              <a:t>ace, </a:t>
            </a:r>
            <a:r>
              <a:rPr lang="zh-CN" altLang="en-US" sz="2000" dirty="0">
                <a:latin typeface="楷体_GB2312" pitchFamily="49" charset="-122"/>
                <a:ea typeface="楷体_GB2312" pitchFamily="49" charset="-122"/>
              </a:rPr>
              <a:t>实际</a:t>
            </a:r>
            <a:r>
              <a:rPr lang="en-US" altLang="zh-CN" sz="2000" dirty="0">
                <a:latin typeface="楷体_GB2312" pitchFamily="49" charset="-122"/>
                <a:ea typeface="楷体_GB2312" pitchFamily="49" charset="-122"/>
              </a:rPr>
              <a:t>acd</a:t>
            </a:r>
            <a:r>
              <a:rPr lang="zh-CN" altLang="en-US" sz="2000" dirty="0">
                <a:latin typeface="楷体_GB2312" pitchFamily="49" charset="-122"/>
                <a:ea typeface="楷体_GB2312" pitchFamily="49" charset="-122"/>
              </a:rPr>
              <a:t>，发现错误</a:t>
            </a:r>
            <a:r>
              <a:rPr lang="en-US" altLang="zh-CN" sz="2000" dirty="0">
                <a:latin typeface="楷体_GB2312" pitchFamily="49" charset="-122"/>
                <a:ea typeface="楷体_GB2312" pitchFamily="49" charset="-122"/>
              </a:rPr>
              <a:t>3</a:t>
            </a:r>
            <a:endParaRPr lang="en-US" altLang="zh-CN" sz="2000" dirty="0">
              <a:latin typeface="楷体_GB2312" pitchFamily="49" charset="-122"/>
              <a:ea typeface="楷体_GB2312" pitchFamily="49" charset="-122"/>
            </a:endParaRPr>
          </a:p>
          <a:p>
            <a:pPr lvl="0" indent="0"/>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3</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Case3	A=1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B=1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X=1    </a:t>
            </a:r>
            <a:r>
              <a:rPr lang="zh-CN" altLang="en-US" sz="2000" dirty="0">
                <a:latin typeface="楷体_GB2312" pitchFamily="49" charset="-122"/>
                <a:ea typeface="楷体_GB2312" pitchFamily="49" charset="-122"/>
              </a:rPr>
              <a:t>覆盖</a:t>
            </a:r>
            <a:r>
              <a:rPr lang="en-US" altLang="zh-CN" sz="2000" dirty="0">
                <a:latin typeface="楷体_GB2312" pitchFamily="49" charset="-122"/>
                <a:ea typeface="楷体_GB2312" pitchFamily="49" charset="-122"/>
              </a:rPr>
              <a:t>abe</a:t>
            </a:r>
            <a:r>
              <a:rPr lang="zh-CN" altLang="en-US" sz="2000" dirty="0">
                <a:latin typeface="楷体_GB2312" pitchFamily="49" charset="-122"/>
                <a:ea typeface="楷体_GB2312" pitchFamily="49" charset="-122"/>
              </a:rPr>
              <a:t>，发现错误</a:t>
            </a:r>
            <a:r>
              <a:rPr lang="en-US" altLang="zh-CN" sz="2000" dirty="0">
                <a:latin typeface="楷体_GB2312" pitchFamily="49" charset="-122"/>
                <a:ea typeface="楷体_GB2312" pitchFamily="49" charset="-122"/>
              </a:rPr>
              <a:t>1</a:t>
            </a:r>
            <a:endParaRPr lang="en-US" altLang="zh-CN" sz="2000" dirty="0">
              <a:latin typeface="楷体_GB2312" pitchFamily="49" charset="-122"/>
              <a:ea typeface="楷体_GB2312" pitchFamily="49" charset="-122"/>
            </a:endParaRPr>
          </a:p>
          <a:p>
            <a:pPr lvl="0" indent="0"/>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4</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Case4	A=2</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B=1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X=2    </a:t>
            </a:r>
            <a:r>
              <a:rPr lang="zh-CN" altLang="en-US" sz="2000" dirty="0">
                <a:latin typeface="楷体_GB2312" pitchFamily="49" charset="-122"/>
                <a:ea typeface="楷体_GB2312" pitchFamily="49" charset="-122"/>
              </a:rPr>
              <a:t>覆盖</a:t>
            </a:r>
            <a:r>
              <a:rPr lang="en-US" altLang="zh-CN" sz="2000" dirty="0">
                <a:latin typeface="楷体_GB2312" pitchFamily="49" charset="-122"/>
                <a:ea typeface="楷体_GB2312" pitchFamily="49" charset="-122"/>
              </a:rPr>
              <a:t>abd</a:t>
            </a:r>
            <a:r>
              <a:rPr lang="zh-CN" altLang="en-US" sz="2000" dirty="0">
                <a:latin typeface="楷体_GB2312" pitchFamily="49" charset="-122"/>
                <a:ea typeface="楷体_GB2312" pitchFamily="49" charset="-122"/>
              </a:rPr>
              <a:t>，实际</a:t>
            </a:r>
            <a:r>
              <a:rPr lang="en-US" altLang="zh-CN" sz="2000" dirty="0">
                <a:latin typeface="楷体_GB2312" pitchFamily="49" charset="-122"/>
                <a:ea typeface="楷体_GB2312" pitchFamily="49" charset="-122"/>
              </a:rPr>
              <a:t>ace</a:t>
            </a:r>
            <a:r>
              <a:rPr lang="zh-CN" altLang="en-US" sz="2000" dirty="0">
                <a:latin typeface="楷体_GB2312" pitchFamily="49" charset="-122"/>
                <a:ea typeface="楷体_GB2312" pitchFamily="49" charset="-122"/>
              </a:rPr>
              <a:t>，发现错误</a:t>
            </a:r>
            <a:r>
              <a:rPr lang="en-US" altLang="zh-CN" sz="2000" dirty="0">
                <a:latin typeface="楷体_GB2312" pitchFamily="49" charset="-122"/>
                <a:ea typeface="楷体_GB2312" pitchFamily="49" charset="-122"/>
              </a:rPr>
              <a:t>2</a:t>
            </a:r>
            <a:endParaRPr lang="en-US" altLang="zh-CN" sz="2000" dirty="0">
              <a:latin typeface="楷体_GB2312" pitchFamily="49" charset="-122"/>
              <a:ea typeface="楷体_GB2312" pitchFamily="49" charset="-122"/>
            </a:endParaRPr>
          </a:p>
        </p:txBody>
      </p:sp>
      <p:grpSp>
        <p:nvGrpSpPr>
          <p:cNvPr id="26627" name="Group 38"/>
          <p:cNvGrpSpPr/>
          <p:nvPr/>
        </p:nvGrpSpPr>
        <p:grpSpPr>
          <a:xfrm>
            <a:off x="304800" y="3132138"/>
            <a:ext cx="8280400" cy="3097212"/>
            <a:chOff x="204" y="1797"/>
            <a:chExt cx="5216" cy="1951"/>
          </a:xfrm>
        </p:grpSpPr>
        <p:sp>
          <p:nvSpPr>
            <p:cNvPr id="26628" name="AutoShape 1037"/>
            <p:cNvSpPr/>
            <p:nvPr/>
          </p:nvSpPr>
          <p:spPr>
            <a:xfrm>
              <a:off x="947" y="1956"/>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A&gt;1</a:t>
              </a:r>
              <a:r>
                <a:rPr lang="en-US" altLang="zh-CN" sz="1600" dirty="0">
                  <a:solidFill>
                    <a:schemeClr val="hlink"/>
                  </a:solidFill>
                  <a:latin typeface="Times New Roman" panose="02020603050405020304" pitchFamily="18" charset="0"/>
                  <a:ea typeface="宋体" panose="02010600030101010101" pitchFamily="2" charset="-122"/>
                </a:rPr>
                <a:t>&amp;&amp;</a:t>
              </a:r>
              <a:r>
                <a:rPr lang="en-US" altLang="zh-CN" sz="1600" dirty="0">
                  <a:latin typeface="Times New Roman" panose="02020603050405020304" pitchFamily="18" charset="0"/>
                  <a:ea typeface="宋体" panose="02010600030101010101" pitchFamily="2" charset="-122"/>
                </a:rPr>
                <a:t>B==0</a:t>
              </a:r>
              <a:endParaRPr lang="en-US" altLang="zh-CN" sz="1600" dirty="0">
                <a:latin typeface="Arial" panose="020B0604020202020204" pitchFamily="34" charset="0"/>
                <a:ea typeface="宋体" panose="02010600030101010101" pitchFamily="2" charset="-122"/>
              </a:endParaRPr>
            </a:p>
          </p:txBody>
        </p:sp>
        <p:grpSp>
          <p:nvGrpSpPr>
            <p:cNvPr id="26629" name="Group 40"/>
            <p:cNvGrpSpPr/>
            <p:nvPr/>
          </p:nvGrpSpPr>
          <p:grpSpPr>
            <a:xfrm>
              <a:off x="204" y="1797"/>
              <a:ext cx="5216" cy="1951"/>
              <a:chOff x="204" y="1797"/>
              <a:chExt cx="5216" cy="1951"/>
            </a:xfrm>
          </p:grpSpPr>
          <p:sp>
            <p:nvSpPr>
              <p:cNvPr id="26630" name="Rectangle 1058"/>
              <p:cNvSpPr/>
              <p:nvPr/>
            </p:nvSpPr>
            <p:spPr>
              <a:xfrm>
                <a:off x="3515" y="2144"/>
                <a:ext cx="1905" cy="1604"/>
              </a:xfrm>
              <a:prstGeom prst="rect">
                <a:avLst/>
              </a:prstGeom>
              <a:solidFill>
                <a:srgbClr val="FFFFFF"/>
              </a:solidFill>
              <a:ln w="9525">
                <a:noFill/>
              </a:ln>
            </p:spPr>
            <p:txBody>
              <a:bodyPr lIns="84262" tIns="42131" rIns="84262" bIns="42131" anchor="t"/>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(A&gt;1 </a:t>
                </a:r>
                <a:r>
                  <a:rPr lang="en-US" altLang="zh-CN" sz="2000" dirty="0">
                    <a:solidFill>
                      <a:srgbClr val="FF3300"/>
                    </a:solidFill>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B==0)  	X=X/A;</a:t>
                </a:r>
                <a:br>
                  <a:rPr lang="en-US" altLang="zh-CN" sz="2000" dirty="0">
                    <a:latin typeface="宋体" panose="02010600030101010101" pitchFamily="2" charset="-122"/>
                    <a:ea typeface="宋体" panose="02010600030101010101" pitchFamily="2" charset="-122"/>
                  </a:rPr>
                </a:br>
                <a:r>
                  <a:rPr lang="en-US" altLang="zh-CN" sz="2000" dirty="0">
                    <a:latin typeface="宋体" panose="02010600030101010101" pitchFamily="2" charset="-122"/>
                    <a:ea typeface="宋体" panose="02010600030101010101" pitchFamily="2" charset="-122"/>
                  </a:rPr>
                  <a:t>else</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	 </a:t>
                </a:r>
                <a:r>
                  <a:rPr lang="en-US" altLang="zh-CN" dirty="0">
                    <a:solidFill>
                      <a:srgbClr val="FF3300"/>
                    </a:solidFill>
                    <a:latin typeface="Arial" panose="020B0604020202020204" pitchFamily="34" charset="0"/>
                    <a:ea typeface="宋体" panose="02010600030101010101" pitchFamily="2" charset="-122"/>
                  </a:rPr>
                  <a:t>X=2+X;</a:t>
                </a:r>
                <a:endParaRPr lang="en-US" altLang="zh-CN" sz="2000" dirty="0">
                  <a:solidFill>
                    <a:srgbClr val="FF3300"/>
                  </a:solidFill>
                  <a:latin typeface="宋体" panose="02010600030101010101" pitchFamily="2" charset="-122"/>
                  <a:ea typeface="宋体" panose="02010600030101010101" pitchFamily="2" charset="-122"/>
                </a:endParaRPr>
              </a:p>
              <a:p>
                <a:pPr lvl="0" indent="0" algn="just"/>
                <a:r>
                  <a:rPr lang="en-US" altLang="zh-CN" sz="2000" dirty="0">
                    <a:latin typeface="宋体" panose="02010600030101010101" pitchFamily="2" charset="-122"/>
                    <a:ea typeface="宋体" panose="02010600030101010101" pitchFamily="2" charset="-122"/>
                  </a:rPr>
                  <a:t>if (A==3 || X</a:t>
                </a:r>
                <a:r>
                  <a:rPr lang="en-US" altLang="zh-CN" sz="2000" dirty="0">
                    <a:solidFill>
                      <a:srgbClr val="FF3300"/>
                    </a:solidFill>
                    <a:latin typeface="宋体" panose="02010600030101010101" pitchFamily="2" charset="-122"/>
                    <a:ea typeface="宋体" panose="02010600030101010101" pitchFamily="2" charset="-122"/>
                  </a:rPr>
                  <a:t>&lt;</a:t>
                </a:r>
                <a:r>
                  <a:rPr lang="en-US" altLang="zh-CN" sz="2000" dirty="0">
                    <a:latin typeface="宋体" panose="02010600030101010101" pitchFamily="2" charset="-122"/>
                    <a:ea typeface="宋体" panose="02010600030101010101" pitchFamily="2" charset="-122"/>
                  </a:rPr>
                  <a:t>1)  	X=X+1;</a:t>
                </a:r>
                <a:endParaRPr lang="en-US" altLang="zh-CN" sz="2000" dirty="0">
                  <a:latin typeface="宋体" panose="02010600030101010101" pitchFamily="2" charset="-122"/>
                  <a:ea typeface="宋体" panose="02010600030101010101" pitchFamily="2" charset="-122"/>
                </a:endParaRPr>
              </a:p>
              <a:p>
                <a:pPr lvl="0" indent="0" algn="just"/>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26631" name="Rectangle 1031"/>
              <p:cNvSpPr/>
              <p:nvPr/>
            </p:nvSpPr>
            <p:spPr>
              <a:xfrm>
                <a:off x="362" y="3072"/>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e</a:t>
                </a:r>
                <a:endParaRPr lang="en-US" altLang="zh-CN" sz="2000" dirty="0">
                  <a:latin typeface="Arial" panose="020B0604020202020204" pitchFamily="34" charset="0"/>
                  <a:ea typeface="宋体" panose="02010600030101010101" pitchFamily="2" charset="-122"/>
                </a:endParaRPr>
              </a:p>
            </p:txBody>
          </p:sp>
          <p:sp>
            <p:nvSpPr>
              <p:cNvPr id="26632" name="Rectangle 1034"/>
              <p:cNvSpPr/>
              <p:nvPr/>
            </p:nvSpPr>
            <p:spPr>
              <a:xfrm>
                <a:off x="3178" y="3036"/>
                <a:ext cx="248" cy="178"/>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d</a:t>
                </a:r>
                <a:endParaRPr lang="en-US" altLang="zh-CN" sz="2000" dirty="0">
                  <a:latin typeface="Arial" panose="020B0604020202020204" pitchFamily="34" charset="0"/>
                  <a:ea typeface="宋体" panose="02010600030101010101" pitchFamily="2" charset="-122"/>
                </a:endParaRPr>
              </a:p>
            </p:txBody>
          </p:sp>
          <p:sp>
            <p:nvSpPr>
              <p:cNvPr id="26633" name="Rectangle 1035"/>
              <p:cNvSpPr/>
              <p:nvPr/>
            </p:nvSpPr>
            <p:spPr>
              <a:xfrm>
                <a:off x="3178" y="2224"/>
                <a:ext cx="248" cy="179"/>
              </a:xfrm>
              <a:prstGeom prst="rect">
                <a:avLst/>
              </a:prstGeom>
              <a:solidFill>
                <a:srgbClr val="FFFFFF"/>
              </a:solidFill>
              <a:ln w="9525">
                <a:noFill/>
              </a:ln>
            </p:spPr>
            <p:txBody>
              <a:bodyPr lIns="73966" tIns="8736" rIns="73966" bIns="8736" anchor="t"/>
              <a:p>
                <a:pPr lvl="0" indent="0" algn="just"/>
                <a:r>
                  <a:rPr lang="en-US" altLang="zh-CN" sz="2000" dirty="0">
                    <a:latin typeface="Times New Roman" panose="02020603050405020304" pitchFamily="18" charset="0"/>
                    <a:ea typeface="宋体" panose="02010600030101010101" pitchFamily="2" charset="-122"/>
                  </a:rPr>
                  <a:t>c</a:t>
                </a:r>
                <a:endParaRPr lang="en-US" altLang="zh-CN" sz="2000" dirty="0">
                  <a:latin typeface="Arial" panose="020B0604020202020204" pitchFamily="34" charset="0"/>
                  <a:ea typeface="宋体" panose="02010600030101010101" pitchFamily="2" charset="-122"/>
                </a:endParaRPr>
              </a:p>
            </p:txBody>
          </p:sp>
          <p:sp>
            <p:nvSpPr>
              <p:cNvPr id="26634" name="Rectangle 1036"/>
              <p:cNvSpPr/>
              <p:nvPr/>
            </p:nvSpPr>
            <p:spPr>
              <a:xfrm>
                <a:off x="1419" y="1797"/>
                <a:ext cx="247" cy="179"/>
              </a:xfrm>
              <a:prstGeom prst="rect">
                <a:avLst/>
              </a:prstGeom>
              <a:solidFill>
                <a:srgbClr val="FFFFFF"/>
              </a:solidFill>
              <a:ln w="9525">
                <a:noFill/>
              </a:ln>
            </p:spPr>
            <p:txBody>
              <a:bodyPr lIns="73966" tIns="8736" rIns="73966" bIns="8736" anchor="t"/>
              <a:p>
                <a:pPr lvl="0" indent="0" algn="just"/>
                <a:r>
                  <a:rPr lang="en-US" altLang="zh-CN" dirty="0">
                    <a:latin typeface="Times New Roman" panose="02020603050405020304" pitchFamily="18"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26635" name="AutoShape 1038"/>
              <p:cNvSpPr/>
              <p:nvPr/>
            </p:nvSpPr>
            <p:spPr>
              <a:xfrm>
                <a:off x="947" y="2767"/>
                <a:ext cx="1487" cy="357"/>
              </a:xfrm>
              <a:prstGeom prst="diamond">
                <a:avLst/>
              </a:prstGeom>
              <a:solidFill>
                <a:srgbClr val="FFFFFF"/>
              </a:solidFill>
              <a:ln w="9525" cap="flat" cmpd="sng">
                <a:solidFill>
                  <a:srgbClr val="000000"/>
                </a:solidFill>
                <a:prstDash val="solid"/>
                <a:miter/>
                <a:headEnd type="none" w="med" len="med"/>
                <a:tailEnd type="none" w="med" len="med"/>
              </a:ln>
            </p:spPr>
            <p:txBody>
              <a:bodyPr lIns="14560" tIns="8736" rIns="14560" bIns="8736" anchor="t"/>
              <a:p>
                <a:pPr lvl="0" indent="0" algn="ctr"/>
                <a:r>
                  <a:rPr lang="en-US" altLang="zh-CN" sz="1600" dirty="0">
                    <a:latin typeface="Times New Roman" panose="02020603050405020304" pitchFamily="18" charset="0"/>
                    <a:ea typeface="宋体" panose="02010600030101010101" pitchFamily="2" charset="-122"/>
                  </a:rPr>
                  <a:t>A==3 || </a:t>
                </a:r>
                <a:r>
                  <a:rPr lang="en-US" altLang="zh-CN" sz="1600" dirty="0">
                    <a:solidFill>
                      <a:schemeClr val="hlink"/>
                    </a:solidFill>
                    <a:latin typeface="Times New Roman" panose="02020603050405020304" pitchFamily="18" charset="0"/>
                    <a:ea typeface="宋体" panose="02010600030101010101" pitchFamily="2" charset="-122"/>
                  </a:rPr>
                  <a:t>X&gt;</a:t>
                </a:r>
                <a:r>
                  <a:rPr lang="en-US" altLang="zh-CN" sz="1600" dirty="0">
                    <a:latin typeface="Times New Roman" panose="02020603050405020304" pitchFamily="18" charset="0"/>
                    <a:ea typeface="宋体" panose="02010600030101010101" pitchFamily="2" charset="-122"/>
                  </a:rPr>
                  <a:t>1</a:t>
                </a:r>
                <a:endParaRPr lang="en-US" altLang="zh-CN" sz="1600" dirty="0">
                  <a:latin typeface="Arial" panose="020B0604020202020204" pitchFamily="34" charset="0"/>
                  <a:ea typeface="宋体" panose="02010600030101010101" pitchFamily="2" charset="-122"/>
                </a:endParaRPr>
              </a:p>
            </p:txBody>
          </p:sp>
          <p:sp>
            <p:nvSpPr>
              <p:cNvPr id="26636" name="Line 1039"/>
              <p:cNvSpPr/>
              <p:nvPr/>
            </p:nvSpPr>
            <p:spPr>
              <a:xfrm>
                <a:off x="2434" y="2135"/>
                <a:ext cx="372" cy="0"/>
              </a:xfrm>
              <a:prstGeom prst="line">
                <a:avLst/>
              </a:prstGeom>
              <a:ln w="9525" cap="flat" cmpd="sng">
                <a:solidFill>
                  <a:srgbClr val="000000"/>
                </a:solidFill>
                <a:prstDash val="solid"/>
                <a:round/>
                <a:headEnd type="none" w="med" len="med"/>
                <a:tailEnd type="none" w="med" len="med"/>
              </a:ln>
            </p:spPr>
          </p:sp>
          <p:sp>
            <p:nvSpPr>
              <p:cNvPr id="26637" name="Line 1040"/>
              <p:cNvSpPr/>
              <p:nvPr/>
            </p:nvSpPr>
            <p:spPr>
              <a:xfrm>
                <a:off x="2434" y="2946"/>
                <a:ext cx="372" cy="0"/>
              </a:xfrm>
              <a:prstGeom prst="line">
                <a:avLst/>
              </a:prstGeom>
              <a:ln w="9525" cap="flat" cmpd="sng">
                <a:solidFill>
                  <a:srgbClr val="000000"/>
                </a:solidFill>
                <a:prstDash val="solid"/>
                <a:round/>
                <a:headEnd type="none" w="med" len="med"/>
                <a:tailEnd type="none" w="med" len="med"/>
              </a:ln>
            </p:spPr>
          </p:sp>
          <p:sp>
            <p:nvSpPr>
              <p:cNvPr id="26638" name="Rectangle 1041"/>
              <p:cNvSpPr/>
              <p:nvPr/>
            </p:nvSpPr>
            <p:spPr>
              <a:xfrm>
                <a:off x="2434" y="1942"/>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6639" name="Rectangle 1042"/>
              <p:cNvSpPr/>
              <p:nvPr/>
            </p:nvSpPr>
            <p:spPr>
              <a:xfrm>
                <a:off x="2434" y="2753"/>
                <a:ext cx="248" cy="179"/>
              </a:xfrm>
              <a:prstGeom prst="rect">
                <a:avLst/>
              </a:prstGeom>
              <a:solidFill>
                <a:srgbClr val="FFFFFF"/>
              </a:solidFill>
              <a:ln w="9525">
                <a:noFill/>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Y</a:t>
                </a:r>
                <a:endParaRPr lang="en-US" altLang="zh-CN" sz="1600" dirty="0">
                  <a:latin typeface="Arial" panose="020B0604020202020204" pitchFamily="34" charset="0"/>
                  <a:ea typeface="宋体" panose="02010600030101010101" pitchFamily="2" charset="-122"/>
                </a:endParaRPr>
              </a:p>
            </p:txBody>
          </p:sp>
          <p:sp>
            <p:nvSpPr>
              <p:cNvPr id="26640" name="Rectangle 1043"/>
              <p:cNvSpPr/>
              <p:nvPr/>
            </p:nvSpPr>
            <p:spPr>
              <a:xfrm>
                <a:off x="762" y="2705"/>
                <a:ext cx="249"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6641" name="Rectangle 1044"/>
              <p:cNvSpPr/>
              <p:nvPr/>
            </p:nvSpPr>
            <p:spPr>
              <a:xfrm>
                <a:off x="699" y="1955"/>
                <a:ext cx="248" cy="179"/>
              </a:xfrm>
              <a:prstGeom prst="rect">
                <a:avLst/>
              </a:prstGeom>
              <a:solidFill>
                <a:srgbClr val="FFFFFF"/>
              </a:solidFill>
              <a:ln w="9525">
                <a:noFill/>
              </a:ln>
            </p:spPr>
            <p:txBody>
              <a:bodyPr lIns="0" tIns="8736" rIns="0" bIns="8736" anchor="t"/>
              <a:p>
                <a:pPr lvl="0" indent="0" algn="just"/>
                <a:r>
                  <a:rPr lang="en-US" altLang="zh-CN" sz="1600" dirty="0">
                    <a:latin typeface="Times New Roman" panose="02020603050405020304" pitchFamily="18" charset="0"/>
                    <a:ea typeface="宋体" panose="02010600030101010101" pitchFamily="2" charset="-122"/>
                  </a:rPr>
                  <a:t>N</a:t>
                </a:r>
                <a:endParaRPr lang="en-US" altLang="zh-CN" sz="1600" dirty="0">
                  <a:latin typeface="Arial" panose="020B0604020202020204" pitchFamily="34" charset="0"/>
                  <a:ea typeface="宋体" panose="02010600030101010101" pitchFamily="2" charset="-122"/>
                </a:endParaRPr>
              </a:p>
            </p:txBody>
          </p:sp>
          <p:sp>
            <p:nvSpPr>
              <p:cNvPr id="26642" name="Line 1045"/>
              <p:cNvSpPr/>
              <p:nvPr/>
            </p:nvSpPr>
            <p:spPr>
              <a:xfrm flipH="1">
                <a:off x="575" y="2134"/>
                <a:ext cx="372" cy="1"/>
              </a:xfrm>
              <a:prstGeom prst="line">
                <a:avLst/>
              </a:prstGeom>
              <a:ln w="9525" cap="flat" cmpd="sng">
                <a:solidFill>
                  <a:srgbClr val="000000"/>
                </a:solidFill>
                <a:prstDash val="solid"/>
                <a:round/>
                <a:headEnd type="none" w="med" len="med"/>
                <a:tailEnd type="none" w="med" len="med"/>
              </a:ln>
            </p:spPr>
          </p:sp>
          <p:sp>
            <p:nvSpPr>
              <p:cNvPr id="26643" name="Line 1046"/>
              <p:cNvSpPr/>
              <p:nvPr/>
            </p:nvSpPr>
            <p:spPr>
              <a:xfrm>
                <a:off x="567" y="2405"/>
                <a:ext cx="9" cy="177"/>
              </a:xfrm>
              <a:prstGeom prst="line">
                <a:avLst/>
              </a:prstGeom>
              <a:ln w="9525" cap="flat" cmpd="sng">
                <a:solidFill>
                  <a:srgbClr val="000000"/>
                </a:solidFill>
                <a:prstDash val="solid"/>
                <a:round/>
                <a:headEnd type="none" w="med" len="med"/>
                <a:tailEnd type="none" w="med" len="med"/>
              </a:ln>
            </p:spPr>
          </p:sp>
          <p:sp>
            <p:nvSpPr>
              <p:cNvPr id="26644" name="Line 1047"/>
              <p:cNvSpPr/>
              <p:nvPr/>
            </p:nvSpPr>
            <p:spPr>
              <a:xfrm flipH="1">
                <a:off x="575" y="2947"/>
                <a:ext cx="372" cy="0"/>
              </a:xfrm>
              <a:prstGeom prst="line">
                <a:avLst/>
              </a:prstGeom>
              <a:ln w="9525" cap="flat" cmpd="sng">
                <a:solidFill>
                  <a:srgbClr val="000000"/>
                </a:solidFill>
                <a:prstDash val="solid"/>
                <a:round/>
                <a:headEnd type="none" w="med" len="med"/>
                <a:tailEnd type="none" w="med" len="med"/>
              </a:ln>
            </p:spPr>
          </p:sp>
          <p:sp>
            <p:nvSpPr>
              <p:cNvPr id="26645" name="Line 1048"/>
              <p:cNvSpPr/>
              <p:nvPr/>
            </p:nvSpPr>
            <p:spPr>
              <a:xfrm>
                <a:off x="575" y="2940"/>
                <a:ext cx="1" cy="455"/>
              </a:xfrm>
              <a:prstGeom prst="line">
                <a:avLst/>
              </a:prstGeom>
              <a:ln w="9525" cap="flat" cmpd="sng">
                <a:solidFill>
                  <a:srgbClr val="000000"/>
                </a:solidFill>
                <a:prstDash val="solid"/>
                <a:round/>
                <a:headEnd type="none" w="med" len="med"/>
                <a:tailEnd type="none" w="med" len="med"/>
              </a:ln>
            </p:spPr>
          </p:sp>
          <p:sp>
            <p:nvSpPr>
              <p:cNvPr id="26646" name="Line 1049"/>
              <p:cNvSpPr/>
              <p:nvPr/>
            </p:nvSpPr>
            <p:spPr>
              <a:xfrm>
                <a:off x="2806" y="2940"/>
                <a:ext cx="1" cy="437"/>
              </a:xfrm>
              <a:prstGeom prst="line">
                <a:avLst/>
              </a:prstGeom>
              <a:ln w="9525" cap="flat" cmpd="sng">
                <a:solidFill>
                  <a:srgbClr val="000000"/>
                </a:solidFill>
                <a:prstDash val="solid"/>
                <a:round/>
                <a:headEnd type="none" w="med" len="med"/>
                <a:tailEnd type="none" w="med" len="med"/>
              </a:ln>
            </p:spPr>
          </p:sp>
          <p:sp>
            <p:nvSpPr>
              <p:cNvPr id="26647" name="Line 1050"/>
              <p:cNvSpPr/>
              <p:nvPr/>
            </p:nvSpPr>
            <p:spPr>
              <a:xfrm>
                <a:off x="1691" y="2582"/>
                <a:ext cx="0" cy="179"/>
              </a:xfrm>
              <a:prstGeom prst="line">
                <a:avLst/>
              </a:prstGeom>
              <a:ln w="9525" cap="flat" cmpd="sng">
                <a:solidFill>
                  <a:srgbClr val="000000"/>
                </a:solidFill>
                <a:prstDash val="solid"/>
                <a:round/>
                <a:headEnd type="none" w="med" len="med"/>
                <a:tailEnd type="triangle" w="med" len="med"/>
              </a:ln>
            </p:spPr>
          </p:sp>
          <p:sp>
            <p:nvSpPr>
              <p:cNvPr id="26648" name="Line 1051"/>
              <p:cNvSpPr/>
              <p:nvPr/>
            </p:nvSpPr>
            <p:spPr>
              <a:xfrm>
                <a:off x="575" y="2582"/>
                <a:ext cx="2231" cy="1"/>
              </a:xfrm>
              <a:prstGeom prst="line">
                <a:avLst/>
              </a:prstGeom>
              <a:ln w="9525" cap="flat" cmpd="sng">
                <a:solidFill>
                  <a:srgbClr val="000000"/>
                </a:solidFill>
                <a:prstDash val="solid"/>
                <a:round/>
                <a:headEnd type="none" w="med" len="med"/>
                <a:tailEnd type="none" w="med" len="med"/>
              </a:ln>
            </p:spPr>
          </p:sp>
          <p:sp>
            <p:nvSpPr>
              <p:cNvPr id="26649" name="Line 1052"/>
              <p:cNvSpPr/>
              <p:nvPr/>
            </p:nvSpPr>
            <p:spPr>
              <a:xfrm>
                <a:off x="2806" y="2135"/>
                <a:ext cx="1" cy="437"/>
              </a:xfrm>
              <a:prstGeom prst="line">
                <a:avLst/>
              </a:prstGeom>
              <a:ln w="9525" cap="flat" cmpd="sng">
                <a:solidFill>
                  <a:srgbClr val="000000"/>
                </a:solidFill>
                <a:prstDash val="solid"/>
                <a:round/>
                <a:headEnd type="none" w="med" len="med"/>
                <a:tailEnd type="none" w="med" len="med"/>
              </a:ln>
            </p:spPr>
          </p:sp>
          <p:sp>
            <p:nvSpPr>
              <p:cNvPr id="26650" name="Rectangle 1054"/>
              <p:cNvSpPr/>
              <p:nvPr/>
            </p:nvSpPr>
            <p:spPr>
              <a:xfrm>
                <a:off x="2434" y="3070"/>
                <a:ext cx="744" cy="179"/>
              </a:xfrm>
              <a:prstGeom prst="rect">
                <a:avLst/>
              </a:prstGeom>
              <a:solidFill>
                <a:srgbClr val="FFFFFF"/>
              </a:solidFill>
              <a:ln w="9525" cap="flat" cmpd="sng">
                <a:solidFill>
                  <a:srgbClr val="000000"/>
                </a:solidFill>
                <a:prstDash val="solid"/>
                <a:miter/>
                <a:headEnd type="none" w="med" len="med"/>
                <a:tailEnd type="none" w="med" len="med"/>
              </a:ln>
            </p:spPr>
            <p:txBody>
              <a:bodyPr lIns="73966" tIns="8736" rIns="73966" bIns="8736" anchor="t"/>
              <a:p>
                <a:pPr lvl="0" indent="0" algn="just"/>
                <a:r>
                  <a:rPr lang="en-US" altLang="zh-CN" sz="1600" dirty="0">
                    <a:latin typeface="Times New Roman" panose="02020603050405020304" pitchFamily="18" charset="0"/>
                    <a:ea typeface="宋体" panose="02010600030101010101" pitchFamily="2" charset="-122"/>
                  </a:rPr>
                  <a:t> X=X+1</a:t>
                </a:r>
                <a:endParaRPr lang="en-US" altLang="zh-CN" sz="1600" dirty="0">
                  <a:latin typeface="Arial" panose="020B0604020202020204" pitchFamily="34" charset="0"/>
                  <a:ea typeface="宋体" panose="02010600030101010101" pitchFamily="2" charset="-122"/>
                </a:endParaRPr>
              </a:p>
            </p:txBody>
          </p:sp>
          <p:sp>
            <p:nvSpPr>
              <p:cNvPr id="26651" name="Line 1055"/>
              <p:cNvSpPr/>
              <p:nvPr/>
            </p:nvSpPr>
            <p:spPr>
              <a:xfrm>
                <a:off x="575" y="3386"/>
                <a:ext cx="2231" cy="1"/>
              </a:xfrm>
              <a:prstGeom prst="line">
                <a:avLst/>
              </a:prstGeom>
              <a:ln w="9525" cap="flat" cmpd="sng">
                <a:solidFill>
                  <a:srgbClr val="000000"/>
                </a:solidFill>
                <a:prstDash val="solid"/>
                <a:round/>
                <a:headEnd type="none" w="med" len="med"/>
                <a:tailEnd type="none" w="med" len="med"/>
              </a:ln>
            </p:spPr>
          </p:sp>
          <p:sp>
            <p:nvSpPr>
              <p:cNvPr id="26652" name="Line 1056"/>
              <p:cNvSpPr/>
              <p:nvPr/>
            </p:nvSpPr>
            <p:spPr>
              <a:xfrm>
                <a:off x="1691" y="3387"/>
                <a:ext cx="0" cy="179"/>
              </a:xfrm>
              <a:prstGeom prst="line">
                <a:avLst/>
              </a:prstGeom>
              <a:ln w="9525" cap="flat" cmpd="sng">
                <a:solidFill>
                  <a:srgbClr val="000000"/>
                </a:solidFill>
                <a:prstDash val="solid"/>
                <a:round/>
                <a:headEnd type="none" w="med" len="med"/>
                <a:tailEnd type="triangle" w="med" len="med"/>
              </a:ln>
            </p:spPr>
          </p:sp>
          <p:sp>
            <p:nvSpPr>
              <p:cNvPr id="26653" name="Line 1057"/>
              <p:cNvSpPr/>
              <p:nvPr/>
            </p:nvSpPr>
            <p:spPr>
              <a:xfrm>
                <a:off x="1702" y="1797"/>
                <a:ext cx="2" cy="179"/>
              </a:xfrm>
              <a:prstGeom prst="line">
                <a:avLst/>
              </a:prstGeom>
              <a:ln w="9525" cap="flat" cmpd="sng">
                <a:solidFill>
                  <a:srgbClr val="000000"/>
                </a:solidFill>
                <a:prstDash val="solid"/>
                <a:round/>
                <a:headEnd type="none" w="med" len="med"/>
                <a:tailEnd type="triangle" w="med" len="med"/>
              </a:ln>
            </p:spPr>
          </p:sp>
          <p:sp>
            <p:nvSpPr>
              <p:cNvPr id="26654" name="Line 36"/>
              <p:cNvSpPr/>
              <p:nvPr/>
            </p:nvSpPr>
            <p:spPr>
              <a:xfrm>
                <a:off x="567" y="2144"/>
                <a:ext cx="0" cy="334"/>
              </a:xfrm>
              <a:prstGeom prst="line">
                <a:avLst/>
              </a:prstGeom>
              <a:ln w="9525" cap="flat" cmpd="sng">
                <a:solidFill>
                  <a:schemeClr val="tx1"/>
                </a:solidFill>
                <a:prstDash val="solid"/>
                <a:round/>
                <a:headEnd type="none" w="med" len="med"/>
                <a:tailEnd type="none" w="med" len="med"/>
              </a:ln>
            </p:spPr>
          </p:sp>
          <p:sp>
            <p:nvSpPr>
              <p:cNvPr id="26655" name="Text Box 39"/>
              <p:cNvSpPr txBox="1"/>
              <p:nvPr/>
            </p:nvSpPr>
            <p:spPr>
              <a:xfrm>
                <a:off x="204" y="2432"/>
                <a:ext cx="272" cy="231"/>
              </a:xfrm>
              <a:prstGeom prst="rect">
                <a:avLst/>
              </a:prstGeom>
              <a:noFill/>
              <a:ln w="9525">
                <a:noFill/>
              </a:ln>
            </p:spPr>
            <p:txBody>
              <a:bodyPr anchor="t">
                <a:spAutoFit/>
              </a:bodyPr>
              <a:p>
                <a:pPr lvl="0" indent="0">
                  <a:spcBef>
                    <a:spcPct val="50000"/>
                  </a:spcBef>
                </a:pPr>
                <a:r>
                  <a:rPr lang="en-US" altLang="zh-CN" dirty="0">
                    <a:latin typeface="Arial" panose="020B0604020202020204" pitchFamily="34" charset="0"/>
                    <a:ea typeface="楷体_GB2312" pitchFamily="49" charset="-122"/>
                  </a:rPr>
                  <a:t>b</a:t>
                </a:r>
                <a:endParaRPr lang="en-US" altLang="zh-CN" dirty="0">
                  <a:latin typeface="Arial" panose="020B0604020202020204" pitchFamily="34" charset="0"/>
                  <a:ea typeface="楷体_GB2312" pitchFamily="49" charset="-122"/>
                </a:endParaRPr>
              </a:p>
            </p:txBody>
          </p:sp>
          <p:sp>
            <p:nvSpPr>
              <p:cNvPr id="26656" name="Rectangle 1053"/>
              <p:cNvSpPr/>
              <p:nvPr/>
            </p:nvSpPr>
            <p:spPr>
              <a:xfrm>
                <a:off x="2434" y="2258"/>
                <a:ext cx="744" cy="194"/>
              </a:xfrm>
              <a:prstGeom prst="rect">
                <a:avLst/>
              </a:prstGeom>
              <a:solidFill>
                <a:srgbClr val="FFFFFF">
                  <a:alpha val="98822"/>
                </a:srgbClr>
              </a:solidFill>
              <a:ln w="9525" cap="flat" cmpd="sng">
                <a:solidFill>
                  <a:srgbClr val="000000"/>
                </a:solidFill>
                <a:prstDash val="solid"/>
                <a:miter/>
                <a:headEnd type="none" w="med" len="med"/>
                <a:tailEnd type="none" w="med" len="med"/>
              </a:ln>
            </p:spPr>
            <p:txBody>
              <a:bodyPr lIns="73966" tIns="8736" rIns="73966" bIns="8736" anchor="t"/>
              <a:p>
                <a:pPr lvl="0" indent="0" algn="ctr"/>
                <a:r>
                  <a:rPr lang="en-US" altLang="zh-CN" sz="1600" dirty="0">
                    <a:latin typeface="Times New Roman" panose="02020603050405020304" pitchFamily="18" charset="0"/>
                    <a:ea typeface="宋体" panose="02010600030101010101" pitchFamily="2" charset="-122"/>
                  </a:rPr>
                  <a:t>X=X/A</a:t>
                </a:r>
                <a:endParaRPr lang="en-US" altLang="zh-CN" sz="1600" dirty="0">
                  <a:latin typeface="Arial" panose="020B0604020202020204" pitchFamily="34" charset="0"/>
                  <a:ea typeface="宋体" panose="02010600030101010101" pitchFamily="2" charset="-122"/>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457200" y="277813"/>
            <a:ext cx="8229600" cy="725487"/>
          </a:xfrm>
        </p:spPr>
        <p:txBody>
          <a:bodyPr anchor="t"/>
          <a:p>
            <a:r>
              <a:rPr lang="zh-CN" altLang="en-US" sz="4000" dirty="0">
                <a:latin typeface="楷体_GB2312" pitchFamily="49" charset="-122"/>
                <a:ea typeface="楷体_GB2312" pitchFamily="49" charset="-122"/>
              </a:rPr>
              <a:t>逻辑覆盖的标准小结 </a:t>
            </a:r>
            <a:endParaRPr lang="zh-CN" altLang="en-US" sz="4000" dirty="0">
              <a:latin typeface="楷体_GB2312" pitchFamily="49" charset="-122"/>
              <a:ea typeface="楷体_GB2312" pitchFamily="49" charset="-122"/>
            </a:endParaRPr>
          </a:p>
        </p:txBody>
      </p:sp>
      <p:sp>
        <p:nvSpPr>
          <p:cNvPr id="27650" name="内容占位符 2"/>
          <p:cNvSpPr>
            <a:spLocks noGrp="1"/>
          </p:cNvSpPr>
          <p:nvPr>
            <p:ph idx="1"/>
          </p:nvPr>
        </p:nvSpPr>
        <p:spPr>
          <a:xfrm>
            <a:off x="390525" y="1003300"/>
            <a:ext cx="8229600" cy="4530725"/>
          </a:xfrm>
        </p:spPr>
        <p:txBody>
          <a:bodyPr anchor="t"/>
          <a:p>
            <a:r>
              <a:rPr lang="zh-CN" altLang="en-US" sz="2400"/>
              <a:t>判定覆盖：</a:t>
            </a:r>
            <a:r>
              <a:rPr lang="zh-CN" altLang="en-US" sz="2400">
                <a:solidFill>
                  <a:srgbClr val="C00000"/>
                </a:solidFill>
              </a:rPr>
              <a:t>每个判定的每种可能</a:t>
            </a:r>
            <a:r>
              <a:rPr lang="zh-CN" altLang="en-US" sz="2400"/>
              <a:t>至少出现一次</a:t>
            </a:r>
            <a:endParaRPr lang="zh-CN" altLang="en-US" sz="2400"/>
          </a:p>
          <a:p>
            <a:r>
              <a:rPr lang="zh-CN" altLang="en-US" sz="2400"/>
              <a:t>条件覆盖：</a:t>
            </a:r>
            <a:r>
              <a:rPr lang="zh-CN" altLang="en-US" sz="2400">
                <a:solidFill>
                  <a:srgbClr val="C00000"/>
                </a:solidFill>
              </a:rPr>
              <a:t>每个判定的每个条件的所有可能结果</a:t>
            </a:r>
            <a:r>
              <a:rPr lang="zh-CN" altLang="en-US" sz="2400"/>
              <a:t>至少出现一次</a:t>
            </a:r>
            <a:endParaRPr lang="zh-CN" altLang="en-US" sz="2400"/>
          </a:p>
          <a:p>
            <a:r>
              <a:rPr lang="zh-CN" altLang="en-US" sz="2400"/>
              <a:t>判定/条件 覆盖：判定中</a:t>
            </a:r>
            <a:r>
              <a:rPr lang="zh-CN" altLang="en-US" sz="2400">
                <a:solidFill>
                  <a:srgbClr val="C00000"/>
                </a:solidFill>
              </a:rPr>
              <a:t>条件的所有可能结果出现一次并且判定本身所有可能的结果</a:t>
            </a:r>
            <a:r>
              <a:rPr lang="zh-CN" altLang="en-US" sz="2400"/>
              <a:t>也要出现一次</a:t>
            </a:r>
            <a:endParaRPr lang="zh-CN" altLang="en-US" sz="2400"/>
          </a:p>
          <a:p>
            <a:r>
              <a:rPr lang="zh-CN" altLang="en-US" sz="2400"/>
              <a:t>多重条件覆盖：每个判定中</a:t>
            </a:r>
            <a:r>
              <a:rPr lang="zh-CN" altLang="en-US" sz="2400">
                <a:solidFill>
                  <a:srgbClr val="C00000"/>
                </a:solidFill>
              </a:rPr>
              <a:t>每个条件结果的所可能组合</a:t>
            </a:r>
            <a:r>
              <a:rPr lang="zh-CN" altLang="en-US" sz="2400"/>
              <a:t>至少出现一次</a:t>
            </a:r>
            <a:endParaRPr lang="zh-CN" altLang="en-US" sz="2400"/>
          </a:p>
          <a:p>
            <a:r>
              <a:rPr lang="zh-CN" altLang="en-US" sz="2400"/>
              <a:t>路径覆盖：程序中</a:t>
            </a:r>
            <a:r>
              <a:rPr lang="zh-CN" altLang="en-US" sz="2400">
                <a:solidFill>
                  <a:srgbClr val="C00000"/>
                </a:solidFill>
              </a:rPr>
              <a:t>每条路经</a:t>
            </a:r>
            <a:r>
              <a:rPr lang="zh-CN" altLang="en-US" sz="2400"/>
              <a:t>至少执行一次</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35"/>
          <p:cNvSpPr>
            <a:spLocks noGrp="1"/>
          </p:cNvSpPr>
          <p:nvPr>
            <p:ph type="title"/>
          </p:nvPr>
        </p:nvSpPr>
        <p:spPr>
          <a:xfrm>
            <a:off x="349250" y="185738"/>
            <a:ext cx="8064500" cy="431800"/>
          </a:xfrm>
        </p:spPr>
        <p:txBody>
          <a:bodyPr wrap="square" lIns="91440" tIns="45720" rIns="91440" bIns="45720" anchor="t"/>
          <a:p>
            <a:pPr marL="838200" indent="-838200" eaLnBrk="1" hangingPunct="1"/>
            <a:r>
              <a:rPr lang="en-US" altLang="zh-CN" sz="2100" b="1" dirty="0">
                <a:solidFill>
                  <a:schemeClr val="tx1"/>
                </a:solidFill>
                <a:latin typeface="楷体_GB2312" pitchFamily="49" charset="-122"/>
                <a:ea typeface="楷体_GB2312" pitchFamily="49" charset="-122"/>
              </a:rPr>
              <a:t>7)</a:t>
            </a:r>
            <a:r>
              <a:rPr lang="zh-CN" altLang="en-US" sz="2100" b="1" dirty="0">
                <a:solidFill>
                  <a:schemeClr val="tx1"/>
                </a:solidFill>
                <a:latin typeface="楷体_GB2312" pitchFamily="49" charset="-122"/>
                <a:ea typeface="楷体_GB2312" pitchFamily="49" charset="-122"/>
              </a:rPr>
              <a:t>基本路径测试</a:t>
            </a:r>
            <a:r>
              <a:rPr lang="zh-CN" altLang="en-US" sz="3800" dirty="0"/>
              <a:t> </a:t>
            </a:r>
            <a:endParaRPr lang="zh-CN" altLang="en-US" sz="3800" dirty="0"/>
          </a:p>
        </p:txBody>
      </p:sp>
      <p:sp>
        <p:nvSpPr>
          <p:cNvPr id="28674" name="Text Box 36"/>
          <p:cNvSpPr txBox="1"/>
          <p:nvPr/>
        </p:nvSpPr>
        <p:spPr>
          <a:xfrm>
            <a:off x="476250" y="900113"/>
            <a:ext cx="4738688" cy="5211762"/>
          </a:xfrm>
          <a:prstGeom prst="rect">
            <a:avLst/>
          </a:prstGeom>
          <a:noFill/>
          <a:ln w="9525">
            <a:noFill/>
          </a:ln>
        </p:spPr>
        <p:txBody>
          <a:bodyPr wrap="square" anchor="t">
            <a:spAutoFit/>
          </a:bodyPr>
          <a:p>
            <a:pPr lvl="0" indent="0">
              <a:lnSpc>
                <a:spcPct val="120000"/>
              </a:lnSpc>
            </a:pPr>
            <a:r>
              <a:rPr lang="en-US" altLang="zh-CN" sz="1600" dirty="0">
                <a:latin typeface="Arial" panose="020B0604020202020204" pitchFamily="34" charset="0"/>
                <a:ea typeface="宋体" panose="02010600030101010101" pitchFamily="2" charset="-122"/>
              </a:rPr>
              <a:t>          </a:t>
            </a:r>
            <a:r>
              <a:rPr lang="zh-CN" altLang="en-US" sz="2000" dirty="0">
                <a:latin typeface="楷体_GB2312" pitchFamily="49" charset="-122"/>
                <a:ea typeface="楷体_GB2312" pitchFamily="49" charset="-122"/>
              </a:rPr>
              <a:t>路径测试的最理想情况是达到</a:t>
            </a:r>
            <a:r>
              <a:rPr lang="zh-CN" altLang="en-US" sz="2000" dirty="0">
                <a:solidFill>
                  <a:srgbClr val="C00000"/>
                </a:solidFill>
                <a:latin typeface="楷体_GB2312" pitchFamily="49" charset="-122"/>
                <a:ea typeface="楷体_GB2312" pitchFamily="49" charset="-122"/>
              </a:rPr>
              <a:t>路径覆盖</a:t>
            </a:r>
            <a:r>
              <a:rPr lang="zh-CN" altLang="en-US" sz="2000" dirty="0">
                <a:latin typeface="楷体_GB2312" pitchFamily="49" charset="-122"/>
                <a:ea typeface="楷体_GB2312" pitchFamily="49" charset="-122"/>
              </a:rPr>
              <a:t>。对于比较简单的小程序实现路径覆盖是可能做到的。但是如果程序中出现多个判断和多个循环，可能的路径数目会急剧增长，达到天文数字，以致达到路径覆盖是不可能的。 </a:t>
            </a:r>
            <a:endParaRPr lang="zh-CN" altLang="en-US" sz="2000" dirty="0">
              <a:latin typeface="楷体_GB2312" pitchFamily="49" charset="-122"/>
              <a:ea typeface="楷体_GB2312" pitchFamily="49" charset="-122"/>
            </a:endParaRPr>
          </a:p>
          <a:p>
            <a:pPr lvl="0" indent="0">
              <a:lnSpc>
                <a:spcPct val="120000"/>
              </a:lnSpc>
            </a:pPr>
            <a:r>
              <a:rPr lang="zh-CN" altLang="en-US" sz="2000" dirty="0">
                <a:latin typeface="楷体_GB2312" pitchFamily="49" charset="-122"/>
                <a:ea typeface="楷体_GB2312" pitchFamily="49" charset="-122"/>
              </a:rPr>
              <a:t>    基本路径测试法是在程序控制流图的基础上，通过分析控制构造的环路复杂性，把覆盖的路径数压缩到一定限度内，程序中的</a:t>
            </a:r>
            <a:r>
              <a:rPr lang="zh-CN" altLang="en-US" sz="2000" dirty="0">
                <a:solidFill>
                  <a:srgbClr val="C00000"/>
                </a:solidFill>
                <a:latin typeface="楷体_GB2312" pitchFamily="49" charset="-122"/>
                <a:ea typeface="楷体_GB2312" pitchFamily="49" charset="-122"/>
              </a:rPr>
              <a:t>循环体最多只执行一次</a:t>
            </a:r>
            <a:r>
              <a:rPr lang="zh-CN" altLang="en-US" sz="2000" dirty="0">
                <a:latin typeface="楷体_GB2312" pitchFamily="49" charset="-122"/>
                <a:ea typeface="楷体_GB2312" pitchFamily="49" charset="-122"/>
              </a:rPr>
              <a:t>，</a:t>
            </a:r>
            <a:r>
              <a:rPr lang="zh-CN" altLang="en-US" sz="2000" dirty="0">
                <a:solidFill>
                  <a:srgbClr val="C00000"/>
                </a:solidFill>
                <a:latin typeface="楷体_GB2312" pitchFamily="49" charset="-122"/>
                <a:ea typeface="楷体_GB2312" pitchFamily="49" charset="-122"/>
              </a:rPr>
              <a:t>导出基本可执行路径集合</a:t>
            </a:r>
            <a:r>
              <a:rPr lang="zh-CN" altLang="en-US" sz="2000" dirty="0">
                <a:latin typeface="楷体_GB2312" pitchFamily="49" charset="-122"/>
                <a:ea typeface="楷体_GB2312" pitchFamily="49" charset="-122"/>
              </a:rPr>
              <a:t>，从而设计测试用例的方法。</a:t>
            </a:r>
            <a:r>
              <a:rPr lang="zh-CN" altLang="en-US" sz="2000" dirty="0">
                <a:solidFill>
                  <a:srgbClr val="C00000"/>
                </a:solidFill>
                <a:latin typeface="楷体_GB2312" pitchFamily="49" charset="-122"/>
                <a:ea typeface="楷体_GB2312" pitchFamily="49" charset="-122"/>
              </a:rPr>
              <a:t>设计出的测试用例要保证在测试中程序的每个可执行语句至少执行一次。</a:t>
            </a:r>
            <a:endParaRPr lang="zh-CN" altLang="en-US" sz="2000" dirty="0">
              <a:solidFill>
                <a:srgbClr val="C00000"/>
              </a:solidFill>
              <a:latin typeface="楷体_GB2312" pitchFamily="49" charset="-122"/>
              <a:ea typeface="楷体_GB2312" pitchFamily="49" charset="-122"/>
            </a:endParaRPr>
          </a:p>
        </p:txBody>
      </p:sp>
      <p:grpSp>
        <p:nvGrpSpPr>
          <p:cNvPr id="28675" name="Group 35"/>
          <p:cNvGrpSpPr/>
          <p:nvPr/>
        </p:nvGrpSpPr>
        <p:grpSpPr>
          <a:xfrm>
            <a:off x="5294313" y="928688"/>
            <a:ext cx="3340100" cy="4203700"/>
            <a:chOff x="3330" y="835"/>
            <a:chExt cx="2104" cy="2648"/>
          </a:xfrm>
        </p:grpSpPr>
        <p:sp>
          <p:nvSpPr>
            <p:cNvPr id="28676" name="Rectangle 4"/>
            <p:cNvSpPr/>
            <p:nvPr/>
          </p:nvSpPr>
          <p:spPr>
            <a:xfrm>
              <a:off x="3330" y="2231"/>
              <a:ext cx="340" cy="325"/>
            </a:xfrm>
            <a:prstGeom prst="rect">
              <a:avLst/>
            </a:prstGeom>
            <a:noFill/>
            <a:ln w="12700">
              <a:noFill/>
            </a:ln>
          </p:spPr>
          <p:txBody>
            <a:bodyPr wrap="none" lIns="90488" tIns="44450" rIns="90488" bIns="44450" anchor="t">
              <a:spAutoFit/>
            </a:bodyPr>
            <a:p>
              <a:pPr lvl="0" indent="0" eaLnBrk="0" hangingPunct="0"/>
              <a:r>
                <a:rPr lang="en-US" altLang="zh-CN" sz="2800" b="1" dirty="0">
                  <a:solidFill>
                    <a:schemeClr val="tx2"/>
                  </a:solidFill>
                  <a:latin typeface="黑体" panose="02010609060101010101" pitchFamily="2" charset="-122"/>
                  <a:ea typeface="黑体" panose="02010609060101010101" pitchFamily="2" charset="-122"/>
                </a:rPr>
                <a:t>20</a:t>
              </a:r>
              <a:endParaRPr lang="en-US" altLang="zh-CN" sz="2800" b="1" dirty="0">
                <a:solidFill>
                  <a:schemeClr val="tx2"/>
                </a:solidFill>
                <a:latin typeface="黑体" panose="02010609060101010101" pitchFamily="2" charset="-122"/>
                <a:ea typeface="黑体" panose="02010609060101010101" pitchFamily="2" charset="-122"/>
              </a:endParaRPr>
            </a:p>
          </p:txBody>
        </p:sp>
        <p:sp>
          <p:nvSpPr>
            <p:cNvPr id="28677" name="Oval 5"/>
            <p:cNvSpPr/>
            <p:nvPr/>
          </p:nvSpPr>
          <p:spPr>
            <a:xfrm>
              <a:off x="4682" y="943"/>
              <a:ext cx="176" cy="176"/>
            </a:xfrm>
            <a:prstGeom prst="ellipse">
              <a:avLst/>
            </a:prstGeom>
            <a:solidFill>
              <a:schemeClr val="accent1"/>
            </a:solidFill>
            <a:ln w="28575" cap="flat" cmpd="sng">
              <a:solidFill>
                <a:srgbClr val="FC0128"/>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28678" name="Oval 6"/>
            <p:cNvSpPr/>
            <p:nvPr/>
          </p:nvSpPr>
          <p:spPr>
            <a:xfrm>
              <a:off x="4682" y="1375"/>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28679" name="Oval 7"/>
            <p:cNvSpPr/>
            <p:nvPr/>
          </p:nvSpPr>
          <p:spPr>
            <a:xfrm>
              <a:off x="4490" y="1711"/>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28680" name="Oval 8"/>
            <p:cNvSpPr/>
            <p:nvPr/>
          </p:nvSpPr>
          <p:spPr>
            <a:xfrm>
              <a:off x="4202" y="2047"/>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28681" name="Oval 9"/>
            <p:cNvSpPr/>
            <p:nvPr/>
          </p:nvSpPr>
          <p:spPr>
            <a:xfrm>
              <a:off x="3962" y="2383"/>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28682" name="Oval 10"/>
            <p:cNvSpPr/>
            <p:nvPr/>
          </p:nvSpPr>
          <p:spPr>
            <a:xfrm>
              <a:off x="4298" y="2383"/>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28683" name="Oval 11"/>
            <p:cNvSpPr/>
            <p:nvPr/>
          </p:nvSpPr>
          <p:spPr>
            <a:xfrm>
              <a:off x="4682" y="2383"/>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28684" name="Oval 12"/>
            <p:cNvSpPr/>
            <p:nvPr/>
          </p:nvSpPr>
          <p:spPr>
            <a:xfrm>
              <a:off x="5018" y="2383"/>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28685" name="Oval 13"/>
            <p:cNvSpPr/>
            <p:nvPr/>
          </p:nvSpPr>
          <p:spPr>
            <a:xfrm>
              <a:off x="5258" y="2143"/>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28686" name="Oval 14"/>
            <p:cNvSpPr/>
            <p:nvPr/>
          </p:nvSpPr>
          <p:spPr>
            <a:xfrm>
              <a:off x="4826" y="2047"/>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28687" name="Line 15"/>
            <p:cNvSpPr/>
            <p:nvPr/>
          </p:nvSpPr>
          <p:spPr>
            <a:xfrm>
              <a:off x="4770" y="1135"/>
              <a:ext cx="0" cy="224"/>
            </a:xfrm>
            <a:prstGeom prst="line">
              <a:avLst/>
            </a:prstGeom>
            <a:ln w="25400" cap="flat" cmpd="sng">
              <a:solidFill>
                <a:schemeClr val="tx1"/>
              </a:solidFill>
              <a:prstDash val="solid"/>
              <a:round/>
              <a:headEnd type="none" w="med" len="med"/>
              <a:tailEnd type="triangle" w="med" len="med"/>
            </a:ln>
          </p:spPr>
        </p:sp>
        <p:sp>
          <p:nvSpPr>
            <p:cNvPr id="28688" name="Line 16"/>
            <p:cNvSpPr/>
            <p:nvPr/>
          </p:nvSpPr>
          <p:spPr>
            <a:xfrm>
              <a:off x="4678" y="1851"/>
              <a:ext cx="184" cy="184"/>
            </a:xfrm>
            <a:prstGeom prst="line">
              <a:avLst/>
            </a:prstGeom>
            <a:ln w="12700" cap="flat" cmpd="sng">
              <a:solidFill>
                <a:schemeClr val="tx1"/>
              </a:solidFill>
              <a:prstDash val="solid"/>
              <a:round/>
              <a:headEnd type="none" w="med" len="med"/>
              <a:tailEnd type="triangle" w="med" len="med"/>
            </a:ln>
          </p:spPr>
        </p:sp>
        <p:sp>
          <p:nvSpPr>
            <p:cNvPr id="28689" name="Line 17"/>
            <p:cNvSpPr/>
            <p:nvPr/>
          </p:nvSpPr>
          <p:spPr>
            <a:xfrm>
              <a:off x="4966" y="2235"/>
              <a:ext cx="88" cy="136"/>
            </a:xfrm>
            <a:prstGeom prst="line">
              <a:avLst/>
            </a:prstGeom>
            <a:ln w="12700" cap="flat" cmpd="sng">
              <a:solidFill>
                <a:schemeClr val="tx1"/>
              </a:solidFill>
              <a:prstDash val="solid"/>
              <a:round/>
              <a:headEnd type="none" w="med" len="med"/>
              <a:tailEnd type="triangle" w="med" len="med"/>
            </a:ln>
          </p:spPr>
        </p:sp>
        <p:sp>
          <p:nvSpPr>
            <p:cNvPr id="28690" name="Line 18"/>
            <p:cNvSpPr/>
            <p:nvPr/>
          </p:nvSpPr>
          <p:spPr>
            <a:xfrm flipH="1">
              <a:off x="4766" y="2235"/>
              <a:ext cx="104" cy="136"/>
            </a:xfrm>
            <a:prstGeom prst="line">
              <a:avLst/>
            </a:prstGeom>
            <a:ln w="12700" cap="flat" cmpd="sng">
              <a:solidFill>
                <a:schemeClr val="tx1"/>
              </a:solidFill>
              <a:prstDash val="solid"/>
              <a:round/>
              <a:headEnd type="none" w="med" len="med"/>
              <a:tailEnd type="triangle" w="med" len="med"/>
            </a:ln>
          </p:spPr>
        </p:sp>
        <p:sp>
          <p:nvSpPr>
            <p:cNvPr id="28691" name="Line 19"/>
            <p:cNvSpPr/>
            <p:nvPr/>
          </p:nvSpPr>
          <p:spPr>
            <a:xfrm>
              <a:off x="4822" y="1563"/>
              <a:ext cx="472" cy="568"/>
            </a:xfrm>
            <a:prstGeom prst="line">
              <a:avLst/>
            </a:prstGeom>
            <a:ln w="12700" cap="flat" cmpd="sng">
              <a:solidFill>
                <a:schemeClr val="tx1"/>
              </a:solidFill>
              <a:prstDash val="solid"/>
              <a:round/>
              <a:headEnd type="none" w="med" len="med"/>
              <a:tailEnd type="triangle" w="med" len="med"/>
            </a:ln>
          </p:spPr>
        </p:sp>
        <p:sp>
          <p:nvSpPr>
            <p:cNvPr id="28692" name="Line 20"/>
            <p:cNvSpPr/>
            <p:nvPr/>
          </p:nvSpPr>
          <p:spPr>
            <a:xfrm flipH="1">
              <a:off x="4094" y="2187"/>
              <a:ext cx="152" cy="232"/>
            </a:xfrm>
            <a:prstGeom prst="line">
              <a:avLst/>
            </a:prstGeom>
            <a:ln w="12700" cap="flat" cmpd="sng">
              <a:solidFill>
                <a:schemeClr val="tx1"/>
              </a:solidFill>
              <a:prstDash val="solid"/>
              <a:round/>
              <a:headEnd type="none" w="med" len="med"/>
              <a:tailEnd type="triangle" w="med" len="med"/>
            </a:ln>
          </p:spPr>
        </p:sp>
        <p:sp>
          <p:nvSpPr>
            <p:cNvPr id="28693" name="Line 21"/>
            <p:cNvSpPr/>
            <p:nvPr/>
          </p:nvSpPr>
          <p:spPr>
            <a:xfrm>
              <a:off x="4342" y="2235"/>
              <a:ext cx="88" cy="136"/>
            </a:xfrm>
            <a:prstGeom prst="line">
              <a:avLst/>
            </a:prstGeom>
            <a:ln w="12700" cap="flat" cmpd="sng">
              <a:solidFill>
                <a:schemeClr val="tx1"/>
              </a:solidFill>
              <a:prstDash val="solid"/>
              <a:round/>
              <a:headEnd type="none" w="med" len="med"/>
              <a:tailEnd type="triangle" w="med" len="med"/>
            </a:ln>
          </p:spPr>
        </p:sp>
        <p:sp>
          <p:nvSpPr>
            <p:cNvPr id="28694" name="Line 22"/>
            <p:cNvSpPr/>
            <p:nvPr/>
          </p:nvSpPr>
          <p:spPr>
            <a:xfrm flipH="1">
              <a:off x="4334" y="1851"/>
              <a:ext cx="152" cy="184"/>
            </a:xfrm>
            <a:prstGeom prst="line">
              <a:avLst/>
            </a:prstGeom>
            <a:ln w="12700" cap="flat" cmpd="sng">
              <a:solidFill>
                <a:schemeClr val="tx1"/>
              </a:solidFill>
              <a:prstDash val="solid"/>
              <a:round/>
              <a:headEnd type="none" w="med" len="med"/>
              <a:tailEnd type="triangle" w="med" len="med"/>
            </a:ln>
          </p:spPr>
        </p:sp>
        <p:sp>
          <p:nvSpPr>
            <p:cNvPr id="28695" name="Line 23"/>
            <p:cNvSpPr/>
            <p:nvPr/>
          </p:nvSpPr>
          <p:spPr>
            <a:xfrm flipH="1">
              <a:off x="4574" y="1563"/>
              <a:ext cx="152" cy="136"/>
            </a:xfrm>
            <a:prstGeom prst="line">
              <a:avLst/>
            </a:prstGeom>
            <a:ln w="12700" cap="flat" cmpd="sng">
              <a:solidFill>
                <a:schemeClr val="tx1"/>
              </a:solidFill>
              <a:prstDash val="solid"/>
              <a:round/>
              <a:headEnd type="none" w="med" len="med"/>
              <a:tailEnd type="triangle" w="med" len="med"/>
            </a:ln>
          </p:spPr>
        </p:sp>
        <p:sp>
          <p:nvSpPr>
            <p:cNvPr id="28696" name="Oval 24"/>
            <p:cNvSpPr/>
            <p:nvPr/>
          </p:nvSpPr>
          <p:spPr>
            <a:xfrm>
              <a:off x="4826" y="3007"/>
              <a:ext cx="176" cy="176"/>
            </a:xfrm>
            <a:prstGeom prst="ellipse">
              <a:avLst/>
            </a:prstGeom>
            <a:solidFill>
              <a:schemeClr val="accent1"/>
            </a:solidFill>
            <a:ln w="28575" cap="flat" cmpd="sng">
              <a:solidFill>
                <a:srgbClr val="FC0128"/>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28697" name="Line 25"/>
            <p:cNvSpPr/>
            <p:nvPr/>
          </p:nvSpPr>
          <p:spPr>
            <a:xfrm>
              <a:off x="4150" y="2523"/>
              <a:ext cx="664" cy="520"/>
            </a:xfrm>
            <a:prstGeom prst="line">
              <a:avLst/>
            </a:prstGeom>
            <a:ln w="12700" cap="flat" cmpd="sng">
              <a:solidFill>
                <a:schemeClr val="tx1"/>
              </a:solidFill>
              <a:prstDash val="solid"/>
              <a:round/>
              <a:headEnd type="none" w="med" len="med"/>
              <a:tailEnd type="triangle" w="med" len="med"/>
            </a:ln>
          </p:spPr>
        </p:sp>
        <p:sp>
          <p:nvSpPr>
            <p:cNvPr id="28698" name="Line 26"/>
            <p:cNvSpPr/>
            <p:nvPr/>
          </p:nvSpPr>
          <p:spPr>
            <a:xfrm>
              <a:off x="4486" y="2523"/>
              <a:ext cx="376" cy="472"/>
            </a:xfrm>
            <a:prstGeom prst="line">
              <a:avLst/>
            </a:prstGeom>
            <a:ln w="12700" cap="flat" cmpd="sng">
              <a:solidFill>
                <a:schemeClr val="tx1"/>
              </a:solidFill>
              <a:prstDash val="solid"/>
              <a:round/>
              <a:headEnd type="none" w="med" len="med"/>
              <a:tailEnd type="triangle" w="med" len="med"/>
            </a:ln>
          </p:spPr>
        </p:sp>
        <p:sp>
          <p:nvSpPr>
            <p:cNvPr id="28699" name="Line 27"/>
            <p:cNvSpPr/>
            <p:nvPr/>
          </p:nvSpPr>
          <p:spPr>
            <a:xfrm flipH="1">
              <a:off x="4958" y="2571"/>
              <a:ext cx="152" cy="424"/>
            </a:xfrm>
            <a:prstGeom prst="line">
              <a:avLst/>
            </a:prstGeom>
            <a:ln w="12700" cap="flat" cmpd="sng">
              <a:solidFill>
                <a:schemeClr val="tx1"/>
              </a:solidFill>
              <a:prstDash val="solid"/>
              <a:round/>
              <a:headEnd type="none" w="med" len="med"/>
              <a:tailEnd type="triangle" w="med" len="med"/>
            </a:ln>
          </p:spPr>
        </p:sp>
        <p:sp>
          <p:nvSpPr>
            <p:cNvPr id="28700" name="Line 28"/>
            <p:cNvSpPr/>
            <p:nvPr/>
          </p:nvSpPr>
          <p:spPr>
            <a:xfrm flipH="1">
              <a:off x="5006" y="2331"/>
              <a:ext cx="344" cy="712"/>
            </a:xfrm>
            <a:prstGeom prst="line">
              <a:avLst/>
            </a:prstGeom>
            <a:ln w="12700" cap="flat" cmpd="sng">
              <a:solidFill>
                <a:schemeClr val="tx1"/>
              </a:solidFill>
              <a:prstDash val="solid"/>
              <a:round/>
              <a:headEnd type="none" w="med" len="med"/>
              <a:tailEnd type="triangle" w="med" len="med"/>
            </a:ln>
          </p:spPr>
        </p:sp>
        <p:sp>
          <p:nvSpPr>
            <p:cNvPr id="28701" name="Line 29"/>
            <p:cNvSpPr/>
            <p:nvPr/>
          </p:nvSpPr>
          <p:spPr>
            <a:xfrm>
              <a:off x="4822" y="2571"/>
              <a:ext cx="88" cy="424"/>
            </a:xfrm>
            <a:prstGeom prst="line">
              <a:avLst/>
            </a:prstGeom>
            <a:ln w="12700" cap="flat" cmpd="sng">
              <a:solidFill>
                <a:schemeClr val="tx1"/>
              </a:solidFill>
              <a:prstDash val="solid"/>
              <a:round/>
              <a:headEnd type="none" w="med" len="med"/>
              <a:tailEnd type="triangle" w="med" len="med"/>
            </a:ln>
          </p:spPr>
        </p:sp>
        <p:sp>
          <p:nvSpPr>
            <p:cNvPr id="28702" name="Line 30"/>
            <p:cNvSpPr/>
            <p:nvPr/>
          </p:nvSpPr>
          <p:spPr>
            <a:xfrm>
              <a:off x="4914" y="3195"/>
              <a:ext cx="0" cy="232"/>
            </a:xfrm>
            <a:prstGeom prst="line">
              <a:avLst/>
            </a:prstGeom>
            <a:ln w="12700" cap="flat" cmpd="sng">
              <a:solidFill>
                <a:schemeClr val="tx1"/>
              </a:solidFill>
              <a:prstDash val="solid"/>
              <a:round/>
              <a:headEnd type="none" w="med" len="med"/>
              <a:tailEnd type="triangle" w="med" len="med"/>
            </a:ln>
          </p:spPr>
        </p:sp>
        <p:sp>
          <p:nvSpPr>
            <p:cNvPr id="28703" name="Arc 31"/>
            <p:cNvSpPr/>
            <p:nvPr/>
          </p:nvSpPr>
          <p:spPr>
            <a:xfrm>
              <a:off x="3723" y="1184"/>
              <a:ext cx="1048" cy="1048"/>
            </a:xfrm>
            <a:custGeom>
              <a:avLst/>
              <a:gdLst/>
              <a:ahLst/>
              <a:cxnLst>
                <a:cxn ang="0">
                  <a:pos x="0" y="0"/>
                </a:cxn>
                <a:cxn ang="0">
                  <a:pos x="0" y="0"/>
                </a:cxn>
                <a:cxn ang="0">
                  <a:pos x="0" y="0"/>
                </a:cxn>
              </a:cxnLst>
              <a:pathLst>
                <a:path w="21600" h="21600" fill="none">
                  <a:moveTo>
                    <a:pt x="0" y="21600"/>
                  </a:moveTo>
                  <a:cubicBezTo>
                    <a:pt x="0" y="9678"/>
                    <a:pt x="9657" y="11"/>
                    <a:pt x="21579" y="0"/>
                  </a:cubicBezTo>
                </a:path>
                <a:path w="21600" h="21600" stroke="0">
                  <a:moveTo>
                    <a:pt x="0" y="21600"/>
                  </a:moveTo>
                  <a:cubicBezTo>
                    <a:pt x="0" y="9678"/>
                    <a:pt x="9657" y="11"/>
                    <a:pt x="21579" y="0"/>
                  </a:cubicBezTo>
                  <a:lnTo>
                    <a:pt x="21600" y="21600"/>
                  </a:lnTo>
                  <a:close/>
                </a:path>
              </a:pathLst>
            </a:custGeom>
            <a:noFill/>
            <a:ln w="25400" cap="rnd" cmpd="sng">
              <a:solidFill>
                <a:schemeClr val="tx1"/>
              </a:solidFill>
              <a:prstDash val="solid"/>
              <a:round/>
              <a:headEnd type="none" w="med" len="med"/>
              <a:tailEnd type="triangle" w="med" len="med"/>
            </a:ln>
          </p:spPr>
          <p:txBody>
            <a:bodyPr/>
            <a:p>
              <a:endParaRPr lang="zh-CN" altLang="en-US"/>
            </a:p>
          </p:txBody>
        </p:sp>
        <p:sp>
          <p:nvSpPr>
            <p:cNvPr id="28704" name="Arc 32"/>
            <p:cNvSpPr/>
            <p:nvPr/>
          </p:nvSpPr>
          <p:spPr>
            <a:xfrm rot="10800000">
              <a:off x="3714" y="2192"/>
              <a:ext cx="1096" cy="904"/>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28705" name="Rectangle 33"/>
            <p:cNvSpPr/>
            <p:nvPr/>
          </p:nvSpPr>
          <p:spPr>
            <a:xfrm>
              <a:off x="4867" y="835"/>
              <a:ext cx="190" cy="440"/>
            </a:xfrm>
            <a:prstGeom prst="rect">
              <a:avLst/>
            </a:prstGeom>
            <a:noFill/>
            <a:ln w="12700">
              <a:noFill/>
            </a:ln>
          </p:spPr>
          <p:txBody>
            <a:bodyPr lIns="90488" tIns="44450" rIns="90488" bIns="44450" anchor="t">
              <a:spAutoFit/>
            </a:bodyPr>
            <a:p>
              <a:pPr lvl="0" indent="0" eaLnBrk="0" hangingPunct="0">
                <a:spcBef>
                  <a:spcPct val="50000"/>
                </a:spcBef>
              </a:pPr>
              <a:r>
                <a:rPr lang="en-US" altLang="zh-CN" sz="4000" b="1" dirty="0">
                  <a:latin typeface="黑体" panose="02010609060101010101" pitchFamily="2" charset="-122"/>
                  <a:ea typeface="黑体" panose="02010609060101010101" pitchFamily="2" charset="-122"/>
                </a:rPr>
                <a:t>A</a:t>
              </a:r>
              <a:endParaRPr lang="en-US" altLang="zh-CN" sz="4000" b="1" dirty="0">
                <a:latin typeface="黑体" panose="02010609060101010101" pitchFamily="2" charset="-122"/>
                <a:ea typeface="黑体" panose="02010609060101010101" pitchFamily="2" charset="-122"/>
              </a:endParaRPr>
            </a:p>
          </p:txBody>
        </p:sp>
        <p:sp>
          <p:nvSpPr>
            <p:cNvPr id="28706" name="Rectangle 34"/>
            <p:cNvSpPr/>
            <p:nvPr/>
          </p:nvSpPr>
          <p:spPr>
            <a:xfrm>
              <a:off x="5011" y="3043"/>
              <a:ext cx="190" cy="440"/>
            </a:xfrm>
            <a:prstGeom prst="rect">
              <a:avLst/>
            </a:prstGeom>
            <a:noFill/>
            <a:ln w="12700">
              <a:noFill/>
            </a:ln>
          </p:spPr>
          <p:txBody>
            <a:bodyPr lIns="90488" tIns="44450" rIns="90488" bIns="44450" anchor="t">
              <a:spAutoFit/>
            </a:bodyPr>
            <a:p>
              <a:pPr lvl="0" indent="0" eaLnBrk="0" hangingPunct="0">
                <a:spcBef>
                  <a:spcPct val="50000"/>
                </a:spcBef>
              </a:pPr>
              <a:r>
                <a:rPr lang="en-US" altLang="zh-CN" sz="4000" b="1" dirty="0">
                  <a:latin typeface="黑体" panose="02010609060101010101" pitchFamily="2" charset="-122"/>
                  <a:ea typeface="黑体" panose="02010609060101010101" pitchFamily="2" charset="-122"/>
                </a:rPr>
                <a:t>B</a:t>
              </a:r>
              <a:endParaRPr lang="en-US" altLang="zh-CN" sz="4000" b="1" dirty="0">
                <a:latin typeface="黑体" panose="02010609060101010101" pitchFamily="2" charset="-122"/>
                <a:ea typeface="黑体" panose="02010609060101010101" pitchFamily="2" charset="-122"/>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a:xfrm>
            <a:off x="457200" y="309563"/>
            <a:ext cx="8229600" cy="487362"/>
          </a:xfrm>
        </p:spPr>
        <p:txBody>
          <a:bodyPr wrap="square" lIns="91440" tIns="45720" rIns="91440" bIns="45720" anchor="t"/>
          <a:p>
            <a:pPr eaLnBrk="1" hangingPunct="1"/>
            <a:r>
              <a:rPr lang="zh-CN" altLang="en-US" sz="2800" dirty="0">
                <a:latin typeface="Times New Roman" panose="02020603050405020304" pitchFamily="18" charset="0"/>
                <a:ea typeface="楷体_GB2312" pitchFamily="49" charset="-122"/>
              </a:rPr>
              <a:t>基本路径测试的基本步骤是：</a:t>
            </a:r>
            <a:endParaRPr lang="zh-CN" altLang="en-US" sz="2800" dirty="0">
              <a:latin typeface="Times New Roman" panose="02020603050405020304" pitchFamily="18" charset="0"/>
              <a:ea typeface="楷体_GB2312" pitchFamily="49" charset="-122"/>
            </a:endParaRPr>
          </a:p>
        </p:txBody>
      </p:sp>
      <p:sp>
        <p:nvSpPr>
          <p:cNvPr id="29698" name="Text Box 4"/>
          <p:cNvSpPr txBox="1"/>
          <p:nvPr/>
        </p:nvSpPr>
        <p:spPr>
          <a:xfrm>
            <a:off x="457200" y="795338"/>
            <a:ext cx="8294688" cy="2243137"/>
          </a:xfrm>
          <a:prstGeom prst="rect">
            <a:avLst/>
          </a:prstGeom>
          <a:noFill/>
          <a:ln w="9525">
            <a:noFill/>
          </a:ln>
        </p:spPr>
        <p:txBody>
          <a:bodyPr anchor="t">
            <a:spAutoFit/>
          </a:bodyPr>
          <a:p>
            <a:pPr lvl="0" indent="0">
              <a:lnSpc>
                <a:spcPct val="130000"/>
              </a:lnSpc>
              <a:spcBef>
                <a:spcPct val="50000"/>
              </a:spcBef>
            </a:pP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首先根据</a:t>
            </a:r>
            <a:r>
              <a:rPr lang="zh-CN" altLang="en-US" sz="2000" dirty="0">
                <a:solidFill>
                  <a:srgbClr val="C00000"/>
                </a:solidFill>
                <a:latin typeface="楷体_GB2312" pitchFamily="49" charset="-122"/>
                <a:ea typeface="楷体_GB2312" pitchFamily="49" charset="-122"/>
              </a:rPr>
              <a:t>源代码导出程序的控制流图</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a:p>
            <a:pPr lvl="0" indent="0">
              <a:lnSpc>
                <a:spcPct val="130000"/>
              </a:lnSpc>
              <a:spcBef>
                <a:spcPct val="50000"/>
              </a:spcBef>
            </a:pPr>
            <a:r>
              <a:rPr lang="en-US" altLang="zh-CN" sz="2000" dirty="0">
                <a:latin typeface="楷体_GB2312" pitchFamily="49" charset="-122"/>
                <a:ea typeface="楷体_GB2312" pitchFamily="49" charset="-122"/>
              </a:rPr>
              <a:t>(2)</a:t>
            </a:r>
            <a:r>
              <a:rPr lang="zh-CN" altLang="en-US" sz="2000" dirty="0">
                <a:latin typeface="楷体_GB2312" pitchFamily="49" charset="-122"/>
                <a:ea typeface="楷体_GB2312" pitchFamily="49" charset="-122"/>
              </a:rPr>
              <a:t>计算程序控制流图的</a:t>
            </a:r>
            <a:r>
              <a:rPr lang="zh-CN" altLang="en-US" sz="2000" dirty="0">
                <a:solidFill>
                  <a:srgbClr val="C00000"/>
                </a:solidFill>
                <a:latin typeface="楷体_GB2312" pitchFamily="49" charset="-122"/>
                <a:ea typeface="楷体_GB2312" pitchFamily="49" charset="-122"/>
              </a:rPr>
              <a:t>环形复杂度</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a:p>
            <a:pPr lvl="0" indent="0">
              <a:lnSpc>
                <a:spcPct val="130000"/>
              </a:lnSpc>
              <a:spcBef>
                <a:spcPct val="50000"/>
              </a:spcBef>
            </a:pPr>
            <a:r>
              <a:rPr lang="en-US" altLang="zh-CN" sz="2000" dirty="0">
                <a:latin typeface="楷体_GB2312" pitchFamily="49" charset="-122"/>
                <a:ea typeface="楷体_GB2312" pitchFamily="49" charset="-122"/>
              </a:rPr>
              <a:t>(3)</a:t>
            </a:r>
            <a:r>
              <a:rPr lang="zh-CN" altLang="en-US" sz="2000" dirty="0">
                <a:latin typeface="楷体_GB2312" pitchFamily="49" charset="-122"/>
                <a:ea typeface="楷体_GB2312" pitchFamily="49" charset="-122"/>
              </a:rPr>
              <a:t>确定</a:t>
            </a:r>
            <a:r>
              <a:rPr lang="zh-CN" altLang="en-US" sz="2000" dirty="0">
                <a:solidFill>
                  <a:srgbClr val="C00000"/>
                </a:solidFill>
                <a:latin typeface="楷体_GB2312" pitchFamily="49" charset="-122"/>
                <a:ea typeface="楷体_GB2312" pitchFamily="49" charset="-122"/>
              </a:rPr>
              <a:t>线形无关</a:t>
            </a:r>
            <a:r>
              <a:rPr lang="en-US" altLang="zh-CN" sz="2000" dirty="0">
                <a:solidFill>
                  <a:srgbClr val="C00000"/>
                </a:solidFill>
                <a:latin typeface="楷体_GB2312" pitchFamily="49" charset="-122"/>
                <a:ea typeface="楷体_GB2312" pitchFamily="49" charset="-122"/>
              </a:rPr>
              <a:t>(</a:t>
            </a:r>
            <a:r>
              <a:rPr lang="zh-CN" altLang="en-US" sz="2000" dirty="0">
                <a:solidFill>
                  <a:srgbClr val="C00000"/>
                </a:solidFill>
                <a:latin typeface="楷体_GB2312" pitchFamily="49" charset="-122"/>
                <a:ea typeface="楷体_GB2312" pitchFamily="49" charset="-122"/>
              </a:rPr>
              <a:t>独立路径条数</a:t>
            </a:r>
            <a:r>
              <a:rPr lang="en-US" altLang="zh-CN" sz="2000" dirty="0">
                <a:solidFill>
                  <a:srgbClr val="C00000"/>
                </a:solidFill>
                <a:latin typeface="楷体_GB2312" pitchFamily="49" charset="-122"/>
                <a:ea typeface="楷体_GB2312" pitchFamily="49" charset="-122"/>
              </a:rPr>
              <a:t>)</a:t>
            </a:r>
            <a:r>
              <a:rPr lang="zh-CN" altLang="en-US" sz="2000" dirty="0">
                <a:solidFill>
                  <a:srgbClr val="C00000"/>
                </a:solidFill>
                <a:latin typeface="楷体_GB2312" pitchFamily="49" charset="-122"/>
                <a:ea typeface="楷体_GB2312" pitchFamily="49" charset="-122"/>
              </a:rPr>
              <a:t>的路径</a:t>
            </a:r>
            <a:r>
              <a:rPr lang="zh-CN" altLang="en-US" sz="2000" dirty="0">
                <a:latin typeface="楷体_GB2312" pitchFamily="49" charset="-122"/>
                <a:ea typeface="楷体_GB2312" pitchFamily="49" charset="-122"/>
              </a:rPr>
              <a:t>的基本集；</a:t>
            </a:r>
            <a:endParaRPr lang="zh-CN" altLang="en-US" sz="2000" dirty="0">
              <a:latin typeface="楷体_GB2312" pitchFamily="49" charset="-122"/>
              <a:ea typeface="楷体_GB2312" pitchFamily="49" charset="-122"/>
            </a:endParaRPr>
          </a:p>
          <a:p>
            <a:pPr lvl="0" indent="0">
              <a:lnSpc>
                <a:spcPct val="130000"/>
              </a:lnSpc>
              <a:spcBef>
                <a:spcPct val="50000"/>
              </a:spcBef>
            </a:pPr>
            <a:r>
              <a:rPr lang="en-US" altLang="zh-CN" sz="2000" dirty="0">
                <a:latin typeface="楷体_GB2312" pitchFamily="49" charset="-122"/>
                <a:ea typeface="楷体_GB2312" pitchFamily="49" charset="-122"/>
              </a:rPr>
              <a:t>(4)</a:t>
            </a:r>
            <a:r>
              <a:rPr lang="zh-CN" altLang="en-US" sz="2000" dirty="0">
                <a:latin typeface="楷体_GB2312" pitchFamily="49" charset="-122"/>
                <a:ea typeface="楷体_GB2312" pitchFamily="49" charset="-122"/>
              </a:rPr>
              <a:t>生成</a:t>
            </a:r>
            <a:r>
              <a:rPr lang="zh-CN" altLang="en-US" sz="2000" dirty="0">
                <a:solidFill>
                  <a:srgbClr val="C00000"/>
                </a:solidFill>
                <a:latin typeface="楷体_GB2312" pitchFamily="49" charset="-122"/>
                <a:ea typeface="楷体_GB2312" pitchFamily="49" charset="-122"/>
              </a:rPr>
              <a:t>测试用例</a:t>
            </a:r>
            <a:r>
              <a:rPr lang="zh-CN" altLang="en-US" sz="2000" dirty="0">
                <a:latin typeface="楷体_GB2312" pitchFamily="49" charset="-122"/>
                <a:ea typeface="楷体_GB2312" pitchFamily="49" charset="-122"/>
              </a:rPr>
              <a:t>，确保基本路径集中的每条路径的执行。</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395288" y="350838"/>
            <a:ext cx="8280400" cy="503237"/>
          </a:xfrm>
        </p:spPr>
        <p:txBody>
          <a:bodyPr wrap="square" lIns="91440" tIns="45720" rIns="91440" bIns="45720" anchor="t"/>
          <a:p>
            <a:pPr eaLnBrk="1" hangingPunct="1"/>
            <a:r>
              <a:rPr lang="zh-CN" altLang="en-US" sz="2100" b="1" dirty="0">
                <a:solidFill>
                  <a:schemeClr val="hlink"/>
                </a:solidFill>
                <a:latin typeface="楷体_GB2312" pitchFamily="49" charset="-122"/>
                <a:ea typeface="楷体_GB2312" pitchFamily="49" charset="-122"/>
              </a:rPr>
              <a:t>程序的控制流图：</a:t>
            </a:r>
            <a:endParaRPr lang="zh-CN" altLang="en-US" sz="2100" b="1" dirty="0">
              <a:solidFill>
                <a:schemeClr val="hlink"/>
              </a:solidFill>
              <a:latin typeface="楷体_GB2312" pitchFamily="49" charset="-122"/>
              <a:ea typeface="楷体_GB2312" pitchFamily="49" charset="-122"/>
            </a:endParaRPr>
          </a:p>
        </p:txBody>
      </p:sp>
      <p:sp>
        <p:nvSpPr>
          <p:cNvPr id="30722" name="Text Box 4"/>
          <p:cNvSpPr txBox="1"/>
          <p:nvPr/>
        </p:nvSpPr>
        <p:spPr>
          <a:xfrm>
            <a:off x="395288" y="936625"/>
            <a:ext cx="8305800" cy="2987675"/>
          </a:xfrm>
          <a:prstGeom prst="rect">
            <a:avLst/>
          </a:prstGeom>
          <a:noFill/>
          <a:ln w="9525">
            <a:noFill/>
          </a:ln>
        </p:spPr>
        <p:txBody>
          <a:bodyPr anchor="t">
            <a:spAutoFit/>
          </a:bodyPr>
          <a:p>
            <a:pPr lvl="0" indent="0">
              <a:spcBef>
                <a:spcPct val="50000"/>
              </a:spcBef>
            </a:pPr>
            <a:r>
              <a:rPr lang="zh-CN" altLang="en-US" sz="2000" dirty="0">
                <a:latin typeface="楷体_GB2312" pitchFamily="49" charset="-122"/>
                <a:ea typeface="楷体_GB2312" pitchFamily="49" charset="-122"/>
              </a:rPr>
              <a:t>控制流图只有二种图形符号（圆和带箭头的线）：</a:t>
            </a:r>
            <a:endParaRPr lang="zh-CN" altLang="en-US" sz="2000" dirty="0">
              <a:latin typeface="楷体_GB2312" pitchFamily="49" charset="-122"/>
              <a:ea typeface="楷体_GB2312" pitchFamily="49" charset="-122"/>
            </a:endParaRPr>
          </a:p>
          <a:p>
            <a:pPr lvl="0" indent="0">
              <a:spcBef>
                <a:spcPct val="50000"/>
              </a:spcBef>
            </a:pPr>
            <a:r>
              <a:rPr lang="zh-CN" altLang="en-US" sz="2000" dirty="0">
                <a:latin typeface="楷体_GB2312" pitchFamily="49" charset="-122"/>
                <a:ea typeface="楷体_GB2312" pitchFamily="49" charset="-122"/>
              </a:rPr>
              <a:t>图中的每一个</a:t>
            </a:r>
            <a:r>
              <a:rPr lang="zh-CN" altLang="en-US" sz="2000" dirty="0">
                <a:solidFill>
                  <a:srgbClr val="C00000"/>
                </a:solidFill>
                <a:latin typeface="楷体_GB2312" pitchFamily="49" charset="-122"/>
                <a:ea typeface="楷体_GB2312" pitchFamily="49" charset="-122"/>
              </a:rPr>
              <a:t>圆称为流图的结点</a:t>
            </a:r>
            <a:r>
              <a:rPr lang="zh-CN" altLang="en-US" sz="2000" dirty="0">
                <a:latin typeface="楷体_GB2312" pitchFamily="49" charset="-122"/>
                <a:ea typeface="楷体_GB2312" pitchFamily="49" charset="-122"/>
              </a:rPr>
              <a:t>，代表一条或多条语句</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一个</a:t>
            </a:r>
            <a:r>
              <a:rPr lang="zh-CN" altLang="en-US" sz="2000" dirty="0">
                <a:solidFill>
                  <a:srgbClr val="C00000"/>
                </a:solidFill>
                <a:latin typeface="楷体_GB2312" pitchFamily="49" charset="-122"/>
                <a:ea typeface="楷体_GB2312" pitchFamily="49" charset="-122"/>
              </a:rPr>
              <a:t>处理方框序列和一个菱形决策框</a:t>
            </a:r>
            <a:r>
              <a:rPr lang="zh-CN" altLang="en-US" sz="2000" dirty="0">
                <a:latin typeface="楷体_GB2312" pitchFamily="49" charset="-122"/>
                <a:ea typeface="楷体_GB2312" pitchFamily="49" charset="-122"/>
              </a:rPr>
              <a:t>可被映射为一个结点。</a:t>
            </a:r>
            <a:endParaRPr lang="zh-CN" altLang="en-US" sz="2000" dirty="0">
              <a:latin typeface="楷体_GB2312" pitchFamily="49" charset="-122"/>
              <a:ea typeface="楷体_GB2312" pitchFamily="49" charset="-122"/>
            </a:endParaRPr>
          </a:p>
          <a:p>
            <a:pPr lvl="0" indent="0">
              <a:spcBef>
                <a:spcPct val="50000"/>
              </a:spcBef>
            </a:pPr>
            <a:r>
              <a:rPr lang="zh-CN" altLang="en-US" sz="2000" dirty="0">
                <a:latin typeface="楷体_GB2312" pitchFamily="49" charset="-122"/>
                <a:ea typeface="楷体_GB2312" pitchFamily="49" charset="-122"/>
              </a:rPr>
              <a:t>流图中的</a:t>
            </a:r>
            <a:r>
              <a:rPr lang="zh-CN" altLang="en-US" sz="2000" dirty="0">
                <a:solidFill>
                  <a:srgbClr val="C00000"/>
                </a:solidFill>
                <a:latin typeface="楷体_GB2312" pitchFamily="49" charset="-122"/>
                <a:ea typeface="楷体_GB2312" pitchFamily="49" charset="-122"/>
              </a:rPr>
              <a:t>箭头称为边或连接</a:t>
            </a:r>
            <a:r>
              <a:rPr lang="zh-CN" altLang="en-US" sz="2000" dirty="0">
                <a:latin typeface="楷体_GB2312" pitchFamily="49" charset="-122"/>
                <a:ea typeface="楷体_GB2312" pitchFamily="49" charset="-122"/>
              </a:rPr>
              <a:t>，代表控制流</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类似于流程图中的箭头。一条边必须终止于一个结点，即使该结点并不代表任何语句</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例如：</a:t>
            </a:r>
            <a:r>
              <a:rPr lang="en-US" altLang="zh-CN" sz="2000" dirty="0">
                <a:latin typeface="楷体_GB2312" pitchFamily="49" charset="-122"/>
                <a:ea typeface="楷体_GB2312" pitchFamily="49" charset="-122"/>
              </a:rPr>
              <a:t>if-else-then</a:t>
            </a:r>
            <a:r>
              <a:rPr lang="zh-CN" altLang="en-US" sz="2000" dirty="0">
                <a:latin typeface="楷体_GB2312" pitchFamily="49" charset="-122"/>
                <a:ea typeface="楷体_GB2312" pitchFamily="49" charset="-122"/>
              </a:rPr>
              <a:t>结构</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a:p>
            <a:pPr lvl="0" indent="0">
              <a:spcBef>
                <a:spcPct val="50000"/>
              </a:spcBef>
            </a:pPr>
            <a:r>
              <a:rPr lang="zh-CN" altLang="en-US" sz="2000" dirty="0">
                <a:latin typeface="楷体_GB2312" pitchFamily="49" charset="-122"/>
                <a:ea typeface="楷体_GB2312" pitchFamily="49" charset="-122"/>
              </a:rPr>
              <a:t>由边和结点限定的范围称为区域。计算区域时图形外的区域也应记为一个区域。任何过程设计都要被翻译成控制流图。</a:t>
            </a:r>
            <a:endParaRPr lang="zh-CN" altLang="en-US" sz="2000" dirty="0">
              <a:latin typeface="楷体_GB2312" pitchFamily="49" charset="-122"/>
              <a:ea typeface="楷体_GB2312" pitchFamily="49" charset="-122"/>
            </a:endParaRPr>
          </a:p>
        </p:txBody>
      </p:sp>
      <p:pic>
        <p:nvPicPr>
          <p:cNvPr id="30723" name="Picture 5"/>
          <p:cNvPicPr>
            <a:picLocks noChangeAspect="1"/>
          </p:cNvPicPr>
          <p:nvPr/>
        </p:nvPicPr>
        <p:blipFill>
          <a:blip r:embed="rId1"/>
          <a:stretch>
            <a:fillRect/>
          </a:stretch>
        </p:blipFill>
        <p:spPr>
          <a:xfrm>
            <a:off x="193675" y="4025900"/>
            <a:ext cx="8569325" cy="1925638"/>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xfrm>
            <a:off x="466725" y="668338"/>
            <a:ext cx="8208963" cy="1136650"/>
          </a:xfrm>
        </p:spPr>
        <p:txBody>
          <a:bodyPr wrap="square" lIns="91440" tIns="45720" rIns="91440" bIns="45720" anchor="t"/>
          <a:p>
            <a:pPr eaLnBrk="1" hangingPunct="1"/>
            <a:r>
              <a:rPr lang="en-US" altLang="zh-CN" sz="2500" dirty="0">
                <a:solidFill>
                  <a:srgbClr val="333333"/>
                </a:solidFill>
                <a:latin typeface="楷体_GB2312" pitchFamily="49" charset="-122"/>
                <a:ea typeface="楷体_GB2312" pitchFamily="49" charset="-122"/>
              </a:rPr>
              <a:t>    </a:t>
            </a:r>
            <a:r>
              <a:rPr lang="zh-CN" altLang="en-US" sz="2100" dirty="0">
                <a:solidFill>
                  <a:schemeClr val="tx1"/>
                </a:solidFill>
                <a:latin typeface="楷体_GB2312" pitchFamily="49" charset="-122"/>
                <a:ea typeface="楷体_GB2312" pitchFamily="49" charset="-122"/>
              </a:rPr>
              <a:t>如果判断中的条件表达式是由一个或多个逻辑运算符 </a:t>
            </a:r>
            <a:r>
              <a:rPr lang="en-US" altLang="zh-CN" sz="2100" dirty="0">
                <a:solidFill>
                  <a:schemeClr val="tx1"/>
                </a:solidFill>
                <a:latin typeface="楷体_GB2312" pitchFamily="49" charset="-122"/>
                <a:ea typeface="楷体_GB2312" pitchFamily="49" charset="-122"/>
              </a:rPr>
              <a:t>(OR, AND, NAND, NOR) </a:t>
            </a:r>
            <a:r>
              <a:rPr lang="zh-CN" altLang="en-US" sz="2100" dirty="0">
                <a:solidFill>
                  <a:schemeClr val="tx1"/>
                </a:solidFill>
                <a:latin typeface="楷体_GB2312" pitchFamily="49" charset="-122"/>
                <a:ea typeface="楷体_GB2312" pitchFamily="49" charset="-122"/>
              </a:rPr>
              <a:t>连接的复合条件表达式，则需要改为一系列只有单条件的嵌套的判断。</a:t>
            </a:r>
            <a:endParaRPr lang="zh-CN" altLang="en-US" sz="2100" dirty="0">
              <a:solidFill>
                <a:schemeClr val="tx1"/>
              </a:solidFill>
              <a:latin typeface="楷体_GB2312" pitchFamily="49" charset="-122"/>
              <a:ea typeface="楷体_GB2312" pitchFamily="49" charset="-122"/>
            </a:endParaRPr>
          </a:p>
        </p:txBody>
      </p:sp>
      <p:sp>
        <p:nvSpPr>
          <p:cNvPr id="31746" name="Rectangle 4"/>
          <p:cNvSpPr/>
          <p:nvPr/>
        </p:nvSpPr>
        <p:spPr>
          <a:xfrm>
            <a:off x="466725" y="1804988"/>
            <a:ext cx="3168650" cy="2195512"/>
          </a:xfrm>
          <a:prstGeom prst="rect">
            <a:avLst/>
          </a:prstGeom>
          <a:noFill/>
          <a:ln w="9525">
            <a:noFill/>
          </a:ln>
        </p:spPr>
        <p:txBody>
          <a:bodyPr lIns="136482" tIns="0" rIns="136482" bIns="0" anchor="t"/>
          <a:p>
            <a:pPr lvl="0" indent="0"/>
            <a:r>
              <a:rPr lang="zh-CN" altLang="en-US" sz="2400" dirty="0">
                <a:solidFill>
                  <a:schemeClr val="hlink"/>
                </a:solidFill>
                <a:latin typeface="楷体_GB2312" pitchFamily="49" charset="-122"/>
                <a:ea typeface="楷体_GB2312" pitchFamily="49" charset="-122"/>
              </a:rPr>
              <a:t>例如：</a:t>
            </a:r>
            <a:endParaRPr lang="zh-CN" altLang="en-US" sz="2400" dirty="0">
              <a:solidFill>
                <a:schemeClr val="hlink"/>
              </a:solidFill>
              <a:latin typeface="楷体_GB2312" pitchFamily="49" charset="-122"/>
              <a:ea typeface="楷体_GB2312" pitchFamily="49" charset="-122"/>
            </a:endParaRPr>
          </a:p>
          <a:p>
            <a:pPr lvl="0" indent="0" eaLnBrk="0" hangingPunct="0"/>
            <a:r>
              <a:rPr lang="zh-CN" altLang="en-US" sz="2400" dirty="0">
                <a:solidFill>
                  <a:schemeClr val="hlink"/>
                </a:solidFill>
                <a:latin typeface="楷体_GB2312" pitchFamily="49" charset="-122"/>
                <a:ea typeface="楷体_GB2312" pitchFamily="49" charset="-122"/>
              </a:rPr>
              <a:t>　　</a:t>
            </a:r>
            <a:r>
              <a:rPr lang="en-US" altLang="zh-CN" sz="2400" dirty="0">
                <a:solidFill>
                  <a:schemeClr val="hlink"/>
                </a:solidFill>
                <a:latin typeface="楷体_GB2312" pitchFamily="49" charset="-122"/>
                <a:ea typeface="楷体_GB2312" pitchFamily="49" charset="-122"/>
              </a:rPr>
              <a:t>1  if a or b</a:t>
            </a:r>
            <a:endParaRPr lang="en-US" altLang="zh-CN" sz="2400" dirty="0">
              <a:solidFill>
                <a:schemeClr val="hlink"/>
              </a:solidFill>
              <a:latin typeface="楷体_GB2312" pitchFamily="49" charset="-122"/>
              <a:ea typeface="楷体_GB2312" pitchFamily="49" charset="-122"/>
            </a:endParaRPr>
          </a:p>
          <a:p>
            <a:pPr lvl="0" indent="0" eaLnBrk="0" hangingPunct="0"/>
            <a:r>
              <a:rPr lang="zh-CN" altLang="en-US" sz="2400" dirty="0">
                <a:solidFill>
                  <a:schemeClr val="hlink"/>
                </a:solidFill>
                <a:latin typeface="楷体_GB2312" pitchFamily="49" charset="-122"/>
                <a:ea typeface="楷体_GB2312" pitchFamily="49" charset="-122"/>
              </a:rPr>
              <a:t>　　</a:t>
            </a:r>
            <a:r>
              <a:rPr lang="en-US" altLang="zh-CN" sz="2400" dirty="0">
                <a:solidFill>
                  <a:schemeClr val="hlink"/>
                </a:solidFill>
                <a:latin typeface="楷体_GB2312" pitchFamily="49" charset="-122"/>
                <a:ea typeface="楷体_GB2312" pitchFamily="49" charset="-122"/>
              </a:rPr>
              <a:t>2     x</a:t>
            </a:r>
            <a:endParaRPr lang="en-US" altLang="zh-CN" sz="2400" dirty="0">
              <a:solidFill>
                <a:schemeClr val="hlink"/>
              </a:solidFill>
              <a:latin typeface="楷体_GB2312" pitchFamily="49" charset="-122"/>
              <a:ea typeface="楷体_GB2312" pitchFamily="49" charset="-122"/>
            </a:endParaRPr>
          </a:p>
          <a:p>
            <a:pPr lvl="0" indent="0" eaLnBrk="0" hangingPunct="0"/>
            <a:r>
              <a:rPr lang="zh-CN" altLang="en-US" sz="2400" dirty="0">
                <a:solidFill>
                  <a:schemeClr val="hlink"/>
                </a:solidFill>
                <a:latin typeface="楷体_GB2312" pitchFamily="49" charset="-122"/>
                <a:ea typeface="楷体_GB2312" pitchFamily="49" charset="-122"/>
              </a:rPr>
              <a:t>　　</a:t>
            </a:r>
            <a:r>
              <a:rPr lang="en-US" altLang="zh-CN" sz="2400" dirty="0">
                <a:solidFill>
                  <a:schemeClr val="hlink"/>
                </a:solidFill>
                <a:latin typeface="楷体_GB2312" pitchFamily="49" charset="-122"/>
                <a:ea typeface="楷体_GB2312" pitchFamily="49" charset="-122"/>
              </a:rPr>
              <a:t>3  else</a:t>
            </a:r>
            <a:endParaRPr lang="en-US" altLang="zh-CN" sz="2400" dirty="0">
              <a:solidFill>
                <a:schemeClr val="hlink"/>
              </a:solidFill>
              <a:latin typeface="楷体_GB2312" pitchFamily="49" charset="-122"/>
              <a:ea typeface="楷体_GB2312" pitchFamily="49" charset="-122"/>
            </a:endParaRPr>
          </a:p>
          <a:p>
            <a:pPr lvl="0" indent="0" eaLnBrk="0" hangingPunct="0"/>
            <a:r>
              <a:rPr lang="zh-CN" altLang="en-US" sz="2400" dirty="0">
                <a:solidFill>
                  <a:schemeClr val="hlink"/>
                </a:solidFill>
                <a:latin typeface="楷体_GB2312" pitchFamily="49" charset="-122"/>
                <a:ea typeface="楷体_GB2312" pitchFamily="49" charset="-122"/>
              </a:rPr>
              <a:t>　　</a:t>
            </a:r>
            <a:r>
              <a:rPr lang="en-US" altLang="zh-CN" sz="2400" dirty="0">
                <a:solidFill>
                  <a:schemeClr val="hlink"/>
                </a:solidFill>
                <a:latin typeface="楷体_GB2312" pitchFamily="49" charset="-122"/>
                <a:ea typeface="楷体_GB2312" pitchFamily="49" charset="-122"/>
              </a:rPr>
              <a:t>4     y</a:t>
            </a:r>
            <a:endParaRPr lang="en-US" altLang="zh-CN" sz="2400" dirty="0">
              <a:solidFill>
                <a:schemeClr val="hlink"/>
              </a:solidFill>
              <a:latin typeface="楷体_GB2312" pitchFamily="49" charset="-122"/>
              <a:ea typeface="楷体_GB2312" pitchFamily="49" charset="-122"/>
            </a:endParaRPr>
          </a:p>
          <a:p>
            <a:pPr lvl="0" indent="0" eaLnBrk="0" hangingPunct="0"/>
            <a:r>
              <a:rPr lang="zh-CN" altLang="en-US" sz="2400" dirty="0">
                <a:solidFill>
                  <a:schemeClr val="hlink"/>
                </a:solidFill>
                <a:latin typeface="楷体_GB2312" pitchFamily="49" charset="-122"/>
                <a:ea typeface="楷体_GB2312" pitchFamily="49" charset="-122"/>
              </a:rPr>
              <a:t>　　对应的逻辑为：</a:t>
            </a:r>
            <a:endParaRPr lang="zh-CN" altLang="en-US" sz="2400" dirty="0">
              <a:solidFill>
                <a:schemeClr val="hlink"/>
              </a:solidFill>
              <a:latin typeface="楷体_GB2312" pitchFamily="49" charset="-122"/>
              <a:ea typeface="楷体_GB2312" pitchFamily="49" charset="-122"/>
            </a:endParaRPr>
          </a:p>
        </p:txBody>
      </p:sp>
      <p:pic>
        <p:nvPicPr>
          <p:cNvPr id="31747" name="Picture 6" descr="2008348349"/>
          <p:cNvPicPr>
            <a:picLocks noChangeAspect="1"/>
          </p:cNvPicPr>
          <p:nvPr/>
        </p:nvPicPr>
        <p:blipFill>
          <a:blip r:embed="rId1"/>
          <a:stretch>
            <a:fillRect/>
          </a:stretch>
        </p:blipFill>
        <p:spPr>
          <a:xfrm>
            <a:off x="3505200" y="2514600"/>
            <a:ext cx="4724400" cy="3276600"/>
          </a:xfrm>
          <a:prstGeom prst="rect">
            <a:avLst/>
          </a:prstGeom>
          <a:noFill/>
          <a:ln w="9525">
            <a:noFill/>
          </a:ln>
        </p:spPr>
      </p:pic>
      <p:sp>
        <p:nvSpPr>
          <p:cNvPr id="31748" name="Text Box 8"/>
          <p:cNvSpPr txBox="1"/>
          <p:nvPr/>
        </p:nvSpPr>
        <p:spPr>
          <a:xfrm>
            <a:off x="6732588" y="4508500"/>
            <a:ext cx="2376487" cy="366713"/>
          </a:xfrm>
          <a:prstGeom prst="rect">
            <a:avLst/>
          </a:prstGeom>
          <a:noFill/>
          <a:ln w="9525">
            <a:noFill/>
          </a:ln>
        </p:spPr>
        <p:txBody>
          <a:bodyPr anchor="t">
            <a:spAutoFit/>
          </a:bodyPr>
          <a:p>
            <a:pPr lvl="0" indent="0">
              <a:spcBef>
                <a:spcPct val="50000"/>
              </a:spcBef>
            </a:pPr>
            <a:r>
              <a:rPr lang="zh-CN" altLang="en-US" dirty="0">
                <a:latin typeface="楷体_GB2312" pitchFamily="49" charset="-122"/>
                <a:ea typeface="楷体_GB2312" pitchFamily="49" charset="-122"/>
              </a:rPr>
              <a:t>图外部的范围区域</a:t>
            </a:r>
            <a:r>
              <a:rPr lang="en-US" altLang="zh-CN" dirty="0">
                <a:latin typeface="楷体_GB2312" pitchFamily="49" charset="-122"/>
                <a:ea typeface="楷体_GB2312" pitchFamily="49" charset="-122"/>
              </a:rPr>
              <a:t>R3</a:t>
            </a:r>
            <a:endParaRPr lang="en-US" altLang="zh-CN" dirty="0">
              <a:latin typeface="楷体_GB2312" pitchFamily="49" charset="-122"/>
              <a:ea typeface="楷体_GB2312" pitchFamily="49" charset="-122"/>
            </a:endParaRPr>
          </a:p>
        </p:txBody>
      </p:sp>
      <p:sp>
        <p:nvSpPr>
          <p:cNvPr id="31749" name="Text Box 9"/>
          <p:cNvSpPr txBox="1"/>
          <p:nvPr/>
        </p:nvSpPr>
        <p:spPr>
          <a:xfrm>
            <a:off x="5940425" y="3716338"/>
            <a:ext cx="503238" cy="366712"/>
          </a:xfrm>
          <a:prstGeom prst="rect">
            <a:avLst/>
          </a:prstGeom>
          <a:noFill/>
          <a:ln w="9525">
            <a:noFill/>
          </a:ln>
        </p:spPr>
        <p:txBody>
          <a:bodyPr anchor="t">
            <a:spAutoFit/>
          </a:bodyPr>
          <a:p>
            <a:pPr lvl="0" indent="0">
              <a:spcBef>
                <a:spcPct val="50000"/>
              </a:spcBef>
            </a:pPr>
            <a:r>
              <a:rPr lang="en-US" altLang="zh-CN" dirty="0">
                <a:latin typeface="楷体_GB2312" pitchFamily="49" charset="-122"/>
                <a:ea typeface="楷体_GB2312" pitchFamily="49" charset="-122"/>
              </a:rPr>
              <a:t>R1</a:t>
            </a:r>
            <a:endParaRPr lang="en-US" altLang="zh-CN" dirty="0">
              <a:latin typeface="楷体_GB2312" pitchFamily="49" charset="-122"/>
              <a:ea typeface="楷体_GB2312" pitchFamily="49" charset="-122"/>
            </a:endParaRPr>
          </a:p>
        </p:txBody>
      </p:sp>
      <p:sp>
        <p:nvSpPr>
          <p:cNvPr id="31750" name="Text Box 10"/>
          <p:cNvSpPr txBox="1"/>
          <p:nvPr/>
        </p:nvSpPr>
        <p:spPr>
          <a:xfrm>
            <a:off x="4932363" y="4365625"/>
            <a:ext cx="503237" cy="366713"/>
          </a:xfrm>
          <a:prstGeom prst="rect">
            <a:avLst/>
          </a:prstGeom>
          <a:noFill/>
          <a:ln w="9525">
            <a:noFill/>
          </a:ln>
        </p:spPr>
        <p:txBody>
          <a:bodyPr anchor="t">
            <a:spAutoFit/>
          </a:bodyPr>
          <a:p>
            <a:pPr lvl="0" indent="0">
              <a:spcBef>
                <a:spcPct val="50000"/>
              </a:spcBef>
            </a:pPr>
            <a:r>
              <a:rPr lang="en-US" altLang="zh-CN" dirty="0">
                <a:latin typeface="楷体_GB2312" pitchFamily="49" charset="-122"/>
                <a:ea typeface="楷体_GB2312" pitchFamily="49" charset="-122"/>
              </a:rPr>
              <a:t>R2</a:t>
            </a:r>
            <a:endParaRPr lang="en-US" altLang="zh-CN" dirty="0">
              <a:latin typeface="楷体_GB2312" pitchFamily="49" charset="-122"/>
              <a:ea typeface="楷体_GB2312" pitchFamily="49" charset="-122"/>
            </a:endParaRPr>
          </a:p>
        </p:txBody>
      </p:sp>
      <p:sp>
        <p:nvSpPr>
          <p:cNvPr id="31751" name="Text Box 11"/>
          <p:cNvSpPr txBox="1"/>
          <p:nvPr/>
        </p:nvSpPr>
        <p:spPr>
          <a:xfrm>
            <a:off x="395288" y="5300663"/>
            <a:ext cx="4897437" cy="822325"/>
          </a:xfrm>
          <a:prstGeom prst="rect">
            <a:avLst/>
          </a:prstGeom>
          <a:noFill/>
          <a:ln w="9525">
            <a:noFill/>
          </a:ln>
        </p:spPr>
        <p:txBody>
          <a:bodyPr anchor="t">
            <a:spAutoFit/>
          </a:bodyPr>
          <a:p>
            <a:pPr lvl="0" indent="0">
              <a:spcBef>
                <a:spcPct val="50000"/>
              </a:spcBef>
            </a:pPr>
            <a:r>
              <a:rPr lang="zh-CN" altLang="en-US" sz="2400" dirty="0">
                <a:latin typeface="楷体_GB2312" pitchFamily="49" charset="-122"/>
                <a:ea typeface="楷体_GB2312" pitchFamily="49" charset="-122"/>
              </a:rPr>
              <a:t>在选择或多分支结构中，分支的汇聚处应有一个汇聚结点。</a:t>
            </a:r>
            <a:endParaRPr lang="zh-CN" altLang="en-US" sz="2400" dirty="0">
              <a:latin typeface="楷体_GB2312" pitchFamily="49" charset="-122"/>
              <a:ea typeface="楷体_GB2312" pitchFamily="49" charset="-122"/>
            </a:endParaRPr>
          </a:p>
        </p:txBody>
      </p:sp>
      <p:sp>
        <p:nvSpPr>
          <p:cNvPr id="31752" name="Text Box 12"/>
          <p:cNvSpPr txBox="1"/>
          <p:nvPr/>
        </p:nvSpPr>
        <p:spPr>
          <a:xfrm>
            <a:off x="6156325" y="5805488"/>
            <a:ext cx="2232025" cy="366712"/>
          </a:xfrm>
          <a:prstGeom prst="rect">
            <a:avLst/>
          </a:prstGeom>
          <a:noFill/>
          <a:ln w="9525">
            <a:noFill/>
          </a:ln>
        </p:spPr>
        <p:txBody>
          <a:bodyPr anchor="t">
            <a:spAutoFit/>
          </a:bodyPr>
          <a:p>
            <a:pPr lvl="0" indent="0">
              <a:spcBef>
                <a:spcPct val="50000"/>
              </a:spcBef>
            </a:pPr>
            <a:r>
              <a:rPr lang="zh-CN" altLang="en-US" dirty="0">
                <a:latin typeface="楷体_GB2312" pitchFamily="49" charset="-122"/>
                <a:ea typeface="楷体_GB2312" pitchFamily="49" charset="-122"/>
              </a:rPr>
              <a:t>汇聚结点</a:t>
            </a:r>
            <a:endParaRPr lang="zh-CN" altLang="en-US" dirty="0">
              <a:latin typeface="楷体_GB2312" pitchFamily="49" charset="-122"/>
              <a:ea typeface="楷体_GB2312" pitchFamily="49" charset="-122"/>
            </a:endParaRPr>
          </a:p>
        </p:txBody>
      </p:sp>
      <p:sp>
        <p:nvSpPr>
          <p:cNvPr id="31753" name="Line 14"/>
          <p:cNvSpPr/>
          <p:nvPr/>
        </p:nvSpPr>
        <p:spPr>
          <a:xfrm flipH="1" flipV="1">
            <a:off x="5508625" y="5373688"/>
            <a:ext cx="647700" cy="576262"/>
          </a:xfrm>
          <a:prstGeom prst="line">
            <a:avLst/>
          </a:prstGeom>
          <a:ln w="9525" cap="flat" cmpd="sng">
            <a:solidFill>
              <a:schemeClr val="tx1"/>
            </a:solidFill>
            <a:prstDash val="solid"/>
            <a:round/>
            <a:headEnd type="none" w="med" len="med"/>
            <a:tailEnd type="none" w="med" len="me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a:xfrm>
            <a:off x="457200" y="277813"/>
            <a:ext cx="8229600" cy="579437"/>
          </a:xfrm>
        </p:spPr>
        <p:txBody>
          <a:bodyPr wrap="square" lIns="91440" tIns="45720" rIns="91440" bIns="45720" anchor="t"/>
          <a:p>
            <a:pPr eaLnBrk="1" hangingPunct="1"/>
            <a:r>
              <a:rPr lang="en-US" altLang="zh-CN" sz="3600" b="1" dirty="0"/>
              <a:t>7.1.1	</a:t>
            </a:r>
            <a:r>
              <a:rPr lang="zh-CN" altLang="en-US" sz="3600" b="1" dirty="0"/>
              <a:t>基本定义</a:t>
            </a:r>
            <a:endParaRPr lang="zh-CN" altLang="en-US" sz="3600" dirty="0"/>
          </a:p>
        </p:txBody>
      </p:sp>
      <p:sp>
        <p:nvSpPr>
          <p:cNvPr id="5122" name="内容占位符 2"/>
          <p:cNvSpPr>
            <a:spLocks noGrp="1"/>
          </p:cNvSpPr>
          <p:nvPr>
            <p:ph idx="1"/>
          </p:nvPr>
        </p:nvSpPr>
        <p:spPr>
          <a:xfrm>
            <a:off x="428625" y="1143000"/>
            <a:ext cx="8286750" cy="5143500"/>
          </a:xfrm>
        </p:spPr>
        <p:txBody>
          <a:bodyPr wrap="square" lIns="91440" tIns="45720" rIns="91440" bIns="45720" anchor="t"/>
          <a:p>
            <a:pPr eaLnBrk="1" hangingPunct="1"/>
            <a:r>
              <a:rPr lang="zh-CN" altLang="en-US" sz="2800" dirty="0"/>
              <a:t>错误（error）：很接近的一个同义词是过错（mistake），编写代码时会出现过错，把这种过错叫做Bug。</a:t>
            </a:r>
            <a:endParaRPr lang="zh-CN" altLang="en-US" sz="2800" dirty="0"/>
          </a:p>
          <a:p>
            <a:pPr algn="just" eaLnBrk="1" hangingPunct="1"/>
            <a:r>
              <a:rPr lang="zh-CN" altLang="en-US" sz="2800" dirty="0"/>
              <a:t>缺陷（fault）：缺陷是错误的结果。更精确地说，缺陷是错误的表现，例如叙述性文字、数据流框图、层次结构图、类图、源代码等。</a:t>
            </a:r>
            <a:endParaRPr lang="zh-CN" altLang="en-US" sz="2400" dirty="0"/>
          </a:p>
          <a:p>
            <a:pPr algn="just" eaLnBrk="1" hangingPunct="1"/>
            <a:r>
              <a:rPr lang="zh-CN" altLang="en-US" sz="2800" dirty="0"/>
              <a:t>失效（</a:t>
            </a:r>
            <a:r>
              <a:rPr lang="en-US" altLang="zh-CN" sz="2800" dirty="0"/>
              <a:t>failure</a:t>
            </a:r>
            <a:r>
              <a:rPr lang="zh-CN" altLang="en-US" sz="2800" dirty="0"/>
              <a:t>）：失效只出现在可执行的表现中，通常是源代码，或者更确切的说是被装载的目标代码，这种失效只与过错缺陷有关。</a:t>
            </a:r>
            <a:endParaRPr lang="zh-CN" altLang="en-US" sz="2800" dirty="0"/>
          </a:p>
          <a:p>
            <a:pPr eaLnBrk="1" hangingPunct="1"/>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xfrm>
            <a:off x="366713" y="306388"/>
            <a:ext cx="8137525" cy="488950"/>
          </a:xfrm>
        </p:spPr>
        <p:txBody>
          <a:bodyPr wrap="square" lIns="91440" tIns="45720" rIns="91440" bIns="45720" anchor="t"/>
          <a:p>
            <a:pPr eaLnBrk="1" hangingPunct="1"/>
            <a:r>
              <a:rPr lang="zh-CN" altLang="en-US" sz="2100" b="1" dirty="0">
                <a:solidFill>
                  <a:schemeClr val="hlink"/>
                </a:solidFill>
                <a:latin typeface="楷体_GB2312" pitchFamily="49" charset="-122"/>
                <a:ea typeface="楷体_GB2312" pitchFamily="49" charset="-122"/>
              </a:rPr>
              <a:t>计算环形复杂度</a:t>
            </a:r>
            <a:endParaRPr lang="zh-CN" altLang="en-US" sz="2100" b="1" dirty="0">
              <a:solidFill>
                <a:schemeClr val="hlink"/>
              </a:solidFill>
              <a:latin typeface="楷体_GB2312" pitchFamily="49" charset="-122"/>
              <a:ea typeface="楷体_GB2312" pitchFamily="49" charset="-122"/>
            </a:endParaRPr>
          </a:p>
        </p:txBody>
      </p:sp>
      <p:sp>
        <p:nvSpPr>
          <p:cNvPr id="32770" name="Text Box 4"/>
          <p:cNvSpPr txBox="1"/>
          <p:nvPr/>
        </p:nvSpPr>
        <p:spPr>
          <a:xfrm>
            <a:off x="341313" y="973138"/>
            <a:ext cx="8350250" cy="3749675"/>
          </a:xfrm>
          <a:prstGeom prst="rect">
            <a:avLst/>
          </a:prstGeom>
          <a:noFill/>
          <a:ln w="9525">
            <a:noFill/>
          </a:ln>
        </p:spPr>
        <p:txBody>
          <a:bodyPr wrap="square" anchor="t">
            <a:spAutoFit/>
          </a:bodyPr>
          <a:p>
            <a:pPr marL="342900" lvl="0" indent="-342900">
              <a:lnSpc>
                <a:spcPct val="120000"/>
              </a:lnSpc>
            </a:pPr>
            <a:r>
              <a:rPr lang="en-US" altLang="zh-CN" sz="2000" dirty="0">
                <a:latin typeface="Arial" panose="020B0604020202020204" pitchFamily="34" charset="0"/>
                <a:ea typeface="宋体" panose="02010600030101010101" pitchFamily="2" charset="-122"/>
              </a:rPr>
              <a:t>        </a:t>
            </a:r>
            <a:r>
              <a:rPr lang="zh-CN" altLang="en-US" sz="2000" dirty="0">
                <a:latin typeface="楷体_GB2312" pitchFamily="49" charset="-122"/>
                <a:ea typeface="楷体_GB2312" pitchFamily="49" charset="-122"/>
              </a:rPr>
              <a:t>环形复杂度是一种为程序逻辑复杂性提供定量测度的软件度量，将该度量用于</a:t>
            </a:r>
            <a:r>
              <a:rPr lang="zh-CN" altLang="en-US" sz="2000" dirty="0">
                <a:solidFill>
                  <a:srgbClr val="C00000"/>
                </a:solidFill>
                <a:latin typeface="楷体_GB2312" pitchFamily="49" charset="-122"/>
                <a:ea typeface="楷体_GB2312" pitchFamily="49" charset="-122"/>
              </a:rPr>
              <a:t>计算程序的基本的独立路径数目</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一条独立路径是指和其他的独立路径相比，至少引入一个新处理语句或一个新判断的程序通路</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环形复杂度值正好等于该程序的独立路径的条数。</a:t>
            </a:r>
            <a:r>
              <a:rPr lang="en-US" altLang="zh-CN" sz="2000" dirty="0">
                <a:latin typeface="楷体_GB2312" pitchFamily="49" charset="-122"/>
                <a:ea typeface="楷体_GB2312" pitchFamily="49" charset="-122"/>
              </a:rPr>
              <a:t>)</a:t>
            </a:r>
            <a:endParaRPr lang="en-US" altLang="zh-CN" sz="2000" dirty="0">
              <a:latin typeface="楷体_GB2312" pitchFamily="49" charset="-122"/>
              <a:ea typeface="楷体_GB2312" pitchFamily="49" charset="-122"/>
            </a:endParaRPr>
          </a:p>
          <a:p>
            <a:pPr marL="342900" lvl="0" indent="-342900">
              <a:lnSpc>
                <a:spcPct val="120000"/>
              </a:lnSpc>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有以下三种方法计算环形复杂度：</a:t>
            </a:r>
            <a:endParaRPr lang="zh-CN" altLang="en-US" sz="2000" dirty="0">
              <a:latin typeface="楷体_GB2312" pitchFamily="49" charset="-122"/>
              <a:ea typeface="楷体_GB2312" pitchFamily="49" charset="-122"/>
            </a:endParaRPr>
          </a:p>
          <a:p>
            <a:pPr marL="800100" lvl="1" indent="-342900" eaLnBrk="1" hangingPunct="1">
              <a:lnSpc>
                <a:spcPct val="120000"/>
              </a:lnSpc>
              <a:buAutoNum type="arabicPeriod"/>
            </a:pPr>
            <a:r>
              <a:rPr lang="zh-CN" altLang="en-US" sz="2000" dirty="0">
                <a:latin typeface="楷体_GB2312" pitchFamily="49" charset="-122"/>
                <a:ea typeface="楷体_GB2312" pitchFamily="49" charset="-122"/>
              </a:rPr>
              <a:t>控制流图中</a:t>
            </a:r>
            <a:r>
              <a:rPr lang="zh-CN" altLang="en-US" sz="2000" dirty="0">
                <a:solidFill>
                  <a:srgbClr val="C00000"/>
                </a:solidFill>
                <a:latin typeface="楷体_GB2312" pitchFamily="49" charset="-122"/>
                <a:ea typeface="楷体_GB2312" pitchFamily="49" charset="-122"/>
              </a:rPr>
              <a:t>区域的数量</a:t>
            </a:r>
            <a:r>
              <a:rPr lang="zh-CN" altLang="en-US" sz="2000" dirty="0">
                <a:latin typeface="楷体_GB2312" pitchFamily="49" charset="-122"/>
                <a:ea typeface="楷体_GB2312" pitchFamily="49" charset="-122"/>
              </a:rPr>
              <a:t>对应于环型的复杂性； </a:t>
            </a:r>
            <a:endParaRPr lang="zh-CN" altLang="en-US" sz="2000" dirty="0">
              <a:latin typeface="楷体_GB2312" pitchFamily="49" charset="-122"/>
              <a:ea typeface="楷体_GB2312" pitchFamily="49" charset="-122"/>
            </a:endParaRPr>
          </a:p>
          <a:p>
            <a:pPr marL="800100" lvl="1" indent="-342900" eaLnBrk="1" hangingPunct="1">
              <a:lnSpc>
                <a:spcPct val="120000"/>
              </a:lnSpc>
              <a:buAutoNum type="arabicPeriod"/>
            </a:pPr>
            <a:r>
              <a:rPr lang="zh-CN" altLang="en-US" sz="2000" dirty="0">
                <a:latin typeface="楷体_GB2312" pitchFamily="49" charset="-122"/>
                <a:ea typeface="楷体_GB2312" pitchFamily="49" charset="-122"/>
              </a:rPr>
              <a:t>给定</a:t>
            </a:r>
            <a:r>
              <a:rPr lang="zh-CN" altLang="en-US" sz="2000" dirty="0">
                <a:latin typeface="楷体_GB2312" pitchFamily="49" charset="-122"/>
                <a:ea typeface="楷体_GB2312" pitchFamily="49" charset="-122"/>
                <a:sym typeface="宋体" panose="02010600030101010101" pitchFamily="2" charset="-122"/>
              </a:rPr>
              <a:t>控制流图</a:t>
            </a:r>
            <a:r>
              <a:rPr lang="en-US" altLang="zh-CN" sz="2000" dirty="0">
                <a:latin typeface="楷体_GB2312" pitchFamily="49" charset="-122"/>
                <a:ea typeface="楷体_GB2312" pitchFamily="49" charset="-122"/>
              </a:rPr>
              <a:t>G</a:t>
            </a:r>
            <a:r>
              <a:rPr lang="zh-CN" altLang="en-US" sz="2000" dirty="0">
                <a:latin typeface="楷体_GB2312" pitchFamily="49" charset="-122"/>
                <a:ea typeface="楷体_GB2312" pitchFamily="49" charset="-122"/>
              </a:rPr>
              <a:t>的圈复杂度</a:t>
            </a:r>
            <a:r>
              <a:rPr lang="en-US" altLang="zh-CN" sz="2000" dirty="0">
                <a:latin typeface="楷体_GB2312" pitchFamily="49" charset="-122"/>
                <a:ea typeface="楷体_GB2312" pitchFamily="49" charset="-122"/>
              </a:rPr>
              <a:t>V(G)</a:t>
            </a:r>
            <a:r>
              <a:rPr lang="zh-CN" altLang="en-US" sz="2000" dirty="0">
                <a:latin typeface="楷体_GB2312" pitchFamily="49" charset="-122"/>
                <a:ea typeface="楷体_GB2312" pitchFamily="49" charset="-122"/>
              </a:rPr>
              <a:t>，定义为</a:t>
            </a:r>
            <a:r>
              <a:rPr lang="en-US" altLang="zh-CN" sz="2000" dirty="0">
                <a:latin typeface="楷体_GB2312" pitchFamily="49" charset="-122"/>
                <a:ea typeface="楷体_GB2312" pitchFamily="49" charset="-122"/>
              </a:rPr>
              <a:t>V</a:t>
            </a:r>
            <a:r>
              <a:rPr lang="en-US" altLang="zh-CN" sz="2000" dirty="0">
                <a:solidFill>
                  <a:srgbClr val="C00000"/>
                </a:solidFill>
                <a:latin typeface="楷体_GB2312" pitchFamily="49" charset="-122"/>
                <a:ea typeface="楷体_GB2312" pitchFamily="49" charset="-122"/>
              </a:rPr>
              <a:t>(G)=E-N+2</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E</a:t>
            </a:r>
            <a:r>
              <a:rPr lang="zh-CN" altLang="en-US" sz="2000" dirty="0">
                <a:latin typeface="楷体_GB2312" pitchFamily="49" charset="-122"/>
                <a:ea typeface="楷体_GB2312" pitchFamily="49" charset="-122"/>
              </a:rPr>
              <a:t>是流图中边的数量，</a:t>
            </a:r>
            <a:r>
              <a:rPr lang="en-US" altLang="zh-CN" sz="2000" dirty="0">
                <a:latin typeface="楷体_GB2312" pitchFamily="49" charset="-122"/>
                <a:ea typeface="楷体_GB2312" pitchFamily="49" charset="-122"/>
              </a:rPr>
              <a:t>N</a:t>
            </a:r>
            <a:r>
              <a:rPr lang="zh-CN" altLang="en-US" sz="2000" dirty="0">
                <a:latin typeface="楷体_GB2312" pitchFamily="49" charset="-122"/>
                <a:ea typeface="楷体_GB2312" pitchFamily="49" charset="-122"/>
              </a:rPr>
              <a:t>是流图中结点的数量；</a:t>
            </a:r>
            <a:endParaRPr lang="zh-CN" altLang="en-US" sz="2000" dirty="0">
              <a:latin typeface="楷体_GB2312" pitchFamily="49" charset="-122"/>
              <a:ea typeface="楷体_GB2312" pitchFamily="49" charset="-122"/>
            </a:endParaRPr>
          </a:p>
          <a:p>
            <a:pPr marL="800100" lvl="1" indent="-342900" eaLnBrk="1" hangingPunct="1">
              <a:lnSpc>
                <a:spcPct val="120000"/>
              </a:lnSpc>
              <a:buAutoNum type="arabicPeriod"/>
            </a:pPr>
            <a:r>
              <a:rPr lang="zh-CN" altLang="en-US" sz="2000" dirty="0">
                <a:latin typeface="楷体_GB2312" pitchFamily="49" charset="-122"/>
                <a:ea typeface="楷体_GB2312" pitchFamily="49" charset="-122"/>
              </a:rPr>
              <a:t>给定</a:t>
            </a:r>
            <a:r>
              <a:rPr lang="zh-CN" altLang="en-US" sz="2000" dirty="0">
                <a:latin typeface="楷体_GB2312" pitchFamily="49" charset="-122"/>
                <a:ea typeface="楷体_GB2312" pitchFamily="49" charset="-122"/>
                <a:sym typeface="宋体" panose="02010600030101010101" pitchFamily="2" charset="-122"/>
              </a:rPr>
              <a:t>控制流图</a:t>
            </a:r>
            <a:r>
              <a:rPr lang="en-US" altLang="zh-CN" sz="2000" dirty="0">
                <a:latin typeface="楷体_GB2312" pitchFamily="49" charset="-122"/>
                <a:ea typeface="楷体_GB2312" pitchFamily="49" charset="-122"/>
              </a:rPr>
              <a:t>G</a:t>
            </a:r>
            <a:r>
              <a:rPr lang="zh-CN" altLang="en-US" sz="2000" dirty="0">
                <a:latin typeface="楷体_GB2312" pitchFamily="49" charset="-122"/>
                <a:ea typeface="楷体_GB2312" pitchFamily="49" charset="-122"/>
              </a:rPr>
              <a:t>的圈复杂度</a:t>
            </a:r>
            <a:r>
              <a:rPr lang="en-US" altLang="zh-CN" sz="2000" dirty="0">
                <a:latin typeface="楷体_GB2312" pitchFamily="49" charset="-122"/>
                <a:ea typeface="楷体_GB2312" pitchFamily="49" charset="-122"/>
              </a:rPr>
              <a:t>V(G)</a:t>
            </a:r>
            <a:r>
              <a:rPr lang="zh-CN" altLang="en-US" sz="2000" dirty="0">
                <a:latin typeface="楷体_GB2312" pitchFamily="49" charset="-122"/>
                <a:ea typeface="楷体_GB2312" pitchFamily="49" charset="-122"/>
              </a:rPr>
              <a:t>，定义为</a:t>
            </a:r>
            <a:r>
              <a:rPr lang="en-US" altLang="zh-CN" sz="2000" dirty="0">
                <a:solidFill>
                  <a:srgbClr val="C00000"/>
                </a:solidFill>
                <a:latin typeface="楷体_GB2312" pitchFamily="49" charset="-122"/>
                <a:ea typeface="楷体_GB2312" pitchFamily="49" charset="-122"/>
              </a:rPr>
              <a:t>V(G)=P+1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P</a:t>
            </a:r>
            <a:r>
              <a:rPr lang="zh-CN" altLang="en-US" sz="2000" dirty="0">
                <a:latin typeface="楷体_GB2312" pitchFamily="49" charset="-122"/>
                <a:ea typeface="楷体_GB2312" pitchFamily="49" charset="-122"/>
              </a:rPr>
              <a:t>是流图</a:t>
            </a:r>
            <a:r>
              <a:rPr lang="en-US" altLang="zh-CN" sz="2000" dirty="0">
                <a:latin typeface="楷体_GB2312" pitchFamily="49" charset="-122"/>
                <a:ea typeface="楷体_GB2312" pitchFamily="49" charset="-122"/>
              </a:rPr>
              <a:t>G</a:t>
            </a:r>
            <a:r>
              <a:rPr lang="zh-CN" altLang="en-US" sz="2000" dirty="0">
                <a:latin typeface="楷体_GB2312" pitchFamily="49" charset="-122"/>
                <a:ea typeface="楷体_GB2312" pitchFamily="49" charset="-122"/>
              </a:rPr>
              <a:t>中判定结点的数量。 </a:t>
            </a:r>
            <a:endParaRPr lang="zh-CN" altLang="en-US" sz="2000" dirty="0">
              <a:latin typeface="楷体_GB2312" pitchFamily="49" charset="-122"/>
              <a:ea typeface="楷体_GB2312"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xfrm>
            <a:off x="412750" y="250825"/>
            <a:ext cx="679450" cy="407988"/>
          </a:xfrm>
        </p:spPr>
        <p:txBody>
          <a:bodyPr wrap="square" lIns="91440" tIns="45720" rIns="91440" bIns="45720" anchor="t"/>
          <a:p>
            <a:pPr eaLnBrk="1" hangingPunct="1"/>
            <a:r>
              <a:rPr lang="zh-CN" altLang="en-US" sz="2100" dirty="0">
                <a:solidFill>
                  <a:schemeClr val="hlink"/>
                </a:solidFill>
                <a:ea typeface="楷体_GB2312" pitchFamily="49" charset="-122"/>
              </a:rPr>
              <a:t>例：</a:t>
            </a:r>
            <a:endParaRPr lang="zh-CN" altLang="en-US" sz="2100" dirty="0">
              <a:solidFill>
                <a:schemeClr val="hlink"/>
              </a:solidFill>
              <a:ea typeface="楷体_GB2312" pitchFamily="49" charset="-122"/>
            </a:endParaRPr>
          </a:p>
        </p:txBody>
      </p:sp>
      <p:graphicFrame>
        <p:nvGraphicFramePr>
          <p:cNvPr id="33794" name="Object 34"/>
          <p:cNvGraphicFramePr/>
          <p:nvPr/>
        </p:nvGraphicFramePr>
        <p:xfrm>
          <a:off x="412750" y="555625"/>
          <a:ext cx="4140200" cy="3243263"/>
        </p:xfrm>
        <a:graphic>
          <a:graphicData uri="http://schemas.openxmlformats.org/presentationml/2006/ole">
            <mc:AlternateContent xmlns:mc="http://schemas.openxmlformats.org/markup-compatibility/2006">
              <mc:Choice xmlns:v="urn:schemas-microsoft-com:vml" Requires="v">
                <p:oleObj spid="_x0000_s3077" name="" r:id="rId1" imgW="2819400" imgH="2200275" progId="Paint.Picture">
                  <p:embed/>
                </p:oleObj>
              </mc:Choice>
              <mc:Fallback>
                <p:oleObj name="" r:id="rId1" imgW="2819400" imgH="2200275" progId="Paint.Picture">
                  <p:embed/>
                  <p:pic>
                    <p:nvPicPr>
                      <p:cNvPr id="0" name="图片 3076"/>
                      <p:cNvPicPr/>
                      <p:nvPr/>
                    </p:nvPicPr>
                    <p:blipFill>
                      <a:blip r:embed="rId2"/>
                      <a:stretch>
                        <a:fillRect/>
                      </a:stretch>
                    </p:blipFill>
                    <p:spPr>
                      <a:xfrm>
                        <a:off x="412750" y="555625"/>
                        <a:ext cx="4140200" cy="3243263"/>
                      </a:xfrm>
                      <a:prstGeom prst="rect">
                        <a:avLst/>
                      </a:prstGeom>
                      <a:noFill/>
                      <a:ln w="38100">
                        <a:noFill/>
                        <a:miter/>
                      </a:ln>
                    </p:spPr>
                  </p:pic>
                </p:oleObj>
              </mc:Fallback>
            </mc:AlternateContent>
          </a:graphicData>
        </a:graphic>
      </p:graphicFrame>
      <p:grpSp>
        <p:nvGrpSpPr>
          <p:cNvPr id="33795" name="Group 35"/>
          <p:cNvGrpSpPr>
            <a:grpSpLocks noChangeAspect="1"/>
          </p:cNvGrpSpPr>
          <p:nvPr/>
        </p:nvGrpSpPr>
        <p:grpSpPr>
          <a:xfrm>
            <a:off x="4356100" y="3284538"/>
            <a:ext cx="4387850" cy="3165475"/>
            <a:chOff x="1806" y="256"/>
            <a:chExt cx="4553" cy="4847"/>
          </a:xfrm>
        </p:grpSpPr>
        <p:sp>
          <p:nvSpPr>
            <p:cNvPr id="33796" name="AutoShape 36"/>
            <p:cNvSpPr>
              <a:spLocks noChangeAspect="1" noTextEdit="1"/>
            </p:cNvSpPr>
            <p:nvPr/>
          </p:nvSpPr>
          <p:spPr>
            <a:xfrm>
              <a:off x="1806" y="256"/>
              <a:ext cx="4553" cy="4847"/>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33797" name="Rectangle 37"/>
            <p:cNvSpPr/>
            <p:nvPr/>
          </p:nvSpPr>
          <p:spPr>
            <a:xfrm>
              <a:off x="3449" y="4722"/>
              <a:ext cx="380" cy="381"/>
            </a:xfrm>
            <a:prstGeom prst="rect">
              <a:avLst/>
            </a:prstGeom>
            <a:solidFill>
              <a:srgbClr val="FFFFFF"/>
            </a:solidFill>
            <a:ln w="9525">
              <a:noFill/>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8</a:t>
              </a:r>
              <a:endParaRPr lang="en-US" altLang="zh-CN" sz="1400" dirty="0">
                <a:latin typeface="Times New Roman" panose="02020603050405020304" pitchFamily="18" charset="0"/>
                <a:ea typeface="宋体" panose="02010600030101010101" pitchFamily="2" charset="-122"/>
              </a:endParaRPr>
            </a:p>
          </p:txBody>
        </p:sp>
        <p:sp>
          <p:nvSpPr>
            <p:cNvPr id="33798" name="Rectangle 38"/>
            <p:cNvSpPr/>
            <p:nvPr/>
          </p:nvSpPr>
          <p:spPr>
            <a:xfrm>
              <a:off x="1902" y="3488"/>
              <a:ext cx="380" cy="381"/>
            </a:xfrm>
            <a:prstGeom prst="rect">
              <a:avLst/>
            </a:prstGeom>
            <a:solidFill>
              <a:srgbClr val="FFFFFF"/>
            </a:solidFill>
            <a:ln w="9525">
              <a:noFill/>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7</a:t>
              </a:r>
              <a:endParaRPr lang="en-US" altLang="zh-CN" sz="1400" dirty="0">
                <a:latin typeface="Times New Roman" panose="02020603050405020304" pitchFamily="18" charset="0"/>
                <a:ea typeface="宋体" panose="02010600030101010101" pitchFamily="2" charset="-122"/>
              </a:endParaRPr>
            </a:p>
          </p:txBody>
        </p:sp>
        <p:sp>
          <p:nvSpPr>
            <p:cNvPr id="33799" name="Rectangle 39"/>
            <p:cNvSpPr/>
            <p:nvPr/>
          </p:nvSpPr>
          <p:spPr>
            <a:xfrm>
              <a:off x="5837" y="3596"/>
              <a:ext cx="379" cy="381"/>
            </a:xfrm>
            <a:prstGeom prst="rect">
              <a:avLst/>
            </a:prstGeom>
            <a:solidFill>
              <a:srgbClr val="FFFFFF"/>
            </a:solidFill>
            <a:ln w="9525">
              <a:noFill/>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6</a:t>
              </a:r>
              <a:endParaRPr lang="en-US" altLang="zh-CN" sz="1400" dirty="0">
                <a:latin typeface="Times New Roman" panose="02020603050405020304" pitchFamily="18" charset="0"/>
                <a:ea typeface="宋体" panose="02010600030101010101" pitchFamily="2" charset="-122"/>
              </a:endParaRPr>
            </a:p>
          </p:txBody>
        </p:sp>
        <p:sp>
          <p:nvSpPr>
            <p:cNvPr id="33800" name="Rectangle 40"/>
            <p:cNvSpPr/>
            <p:nvPr/>
          </p:nvSpPr>
          <p:spPr>
            <a:xfrm>
              <a:off x="4772" y="3264"/>
              <a:ext cx="380" cy="381"/>
            </a:xfrm>
            <a:prstGeom prst="rect">
              <a:avLst/>
            </a:prstGeom>
            <a:solidFill>
              <a:srgbClr val="FFFFFF"/>
            </a:solidFill>
            <a:ln w="9525">
              <a:noFill/>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5</a:t>
              </a:r>
              <a:endParaRPr lang="en-US" altLang="zh-CN" sz="1400" dirty="0">
                <a:latin typeface="Times New Roman" panose="02020603050405020304" pitchFamily="18" charset="0"/>
                <a:ea typeface="宋体" panose="02010600030101010101" pitchFamily="2" charset="-122"/>
              </a:endParaRPr>
            </a:p>
          </p:txBody>
        </p:sp>
        <p:sp>
          <p:nvSpPr>
            <p:cNvPr id="33801" name="Rectangle 41"/>
            <p:cNvSpPr/>
            <p:nvPr/>
          </p:nvSpPr>
          <p:spPr>
            <a:xfrm>
              <a:off x="3585" y="2622"/>
              <a:ext cx="379" cy="381"/>
            </a:xfrm>
            <a:prstGeom prst="rect">
              <a:avLst/>
            </a:prstGeom>
            <a:solidFill>
              <a:srgbClr val="FFFFFF"/>
            </a:solidFill>
            <a:ln w="9525">
              <a:noFill/>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4</a:t>
              </a:r>
              <a:endParaRPr lang="en-US" altLang="zh-CN" sz="1400" dirty="0">
                <a:latin typeface="Times New Roman" panose="02020603050405020304" pitchFamily="18" charset="0"/>
                <a:ea typeface="宋体" panose="02010600030101010101" pitchFamily="2" charset="-122"/>
              </a:endParaRPr>
            </a:p>
          </p:txBody>
        </p:sp>
        <p:sp>
          <p:nvSpPr>
            <p:cNvPr id="33802" name="Rectangle 42"/>
            <p:cNvSpPr/>
            <p:nvPr/>
          </p:nvSpPr>
          <p:spPr>
            <a:xfrm>
              <a:off x="5837" y="1345"/>
              <a:ext cx="379" cy="381"/>
            </a:xfrm>
            <a:prstGeom prst="rect">
              <a:avLst/>
            </a:prstGeom>
            <a:solidFill>
              <a:srgbClr val="FFFFFF"/>
            </a:solidFill>
            <a:ln w="9525">
              <a:noFill/>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3</a:t>
              </a:r>
              <a:endParaRPr lang="en-US" altLang="zh-CN" sz="1400" dirty="0">
                <a:latin typeface="Times New Roman" panose="02020603050405020304" pitchFamily="18" charset="0"/>
                <a:ea typeface="宋体" panose="02010600030101010101" pitchFamily="2" charset="-122"/>
              </a:endParaRPr>
            </a:p>
          </p:txBody>
        </p:sp>
        <p:sp>
          <p:nvSpPr>
            <p:cNvPr id="33803" name="Rectangle 43"/>
            <p:cNvSpPr/>
            <p:nvPr/>
          </p:nvSpPr>
          <p:spPr>
            <a:xfrm>
              <a:off x="4711" y="1044"/>
              <a:ext cx="379" cy="381"/>
            </a:xfrm>
            <a:prstGeom prst="rect">
              <a:avLst/>
            </a:prstGeom>
            <a:solidFill>
              <a:srgbClr val="FFFFFF"/>
            </a:solidFill>
            <a:ln w="9525">
              <a:noFill/>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2</a:t>
              </a:r>
              <a:endParaRPr lang="en-US" altLang="zh-CN" sz="1400" dirty="0">
                <a:latin typeface="Times New Roman" panose="02020603050405020304" pitchFamily="18" charset="0"/>
                <a:ea typeface="宋体" panose="02010600030101010101" pitchFamily="2" charset="-122"/>
              </a:endParaRPr>
            </a:p>
          </p:txBody>
        </p:sp>
        <p:sp>
          <p:nvSpPr>
            <p:cNvPr id="33804" name="Rectangle 44"/>
            <p:cNvSpPr/>
            <p:nvPr/>
          </p:nvSpPr>
          <p:spPr>
            <a:xfrm>
              <a:off x="3560" y="371"/>
              <a:ext cx="380" cy="381"/>
            </a:xfrm>
            <a:prstGeom prst="rect">
              <a:avLst/>
            </a:prstGeom>
            <a:solidFill>
              <a:srgbClr val="FFFFFF"/>
            </a:solidFill>
            <a:ln w="9525">
              <a:noFill/>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1</a:t>
              </a:r>
              <a:endParaRPr lang="en-US" altLang="zh-CN" sz="1400" dirty="0">
                <a:latin typeface="Times New Roman" panose="02020603050405020304" pitchFamily="18" charset="0"/>
                <a:ea typeface="宋体" panose="02010600030101010101" pitchFamily="2" charset="-122"/>
              </a:endParaRPr>
            </a:p>
          </p:txBody>
        </p:sp>
        <p:sp>
          <p:nvSpPr>
            <p:cNvPr id="33805" name="Rectangle 45"/>
            <p:cNvSpPr/>
            <p:nvPr/>
          </p:nvSpPr>
          <p:spPr>
            <a:xfrm>
              <a:off x="3703" y="3434"/>
              <a:ext cx="380" cy="318"/>
            </a:xfrm>
            <a:prstGeom prst="rect">
              <a:avLst/>
            </a:prstGeom>
            <a:solidFill>
              <a:srgbClr val="FFFFFF"/>
            </a:solidFill>
            <a:ln w="9525">
              <a:noFill/>
            </a:ln>
          </p:spPr>
          <p:txBody>
            <a:bodyPr lIns="0" tIns="8856" rIns="0" bIns="8856" anchor="t"/>
            <a:p>
              <a:pPr lvl="0" indent="0" algn="ctr" eaLnBrk="0" hangingPunct="0"/>
              <a:r>
                <a:rPr lang="en-US" altLang="zh-CN" sz="1400" dirty="0">
                  <a:latin typeface="Times New Roman" panose="02020603050405020304" pitchFamily="18" charset="0"/>
                  <a:ea typeface="宋体" panose="02010600030101010101" pitchFamily="2" charset="-122"/>
                </a:rPr>
                <a:t>N</a:t>
              </a:r>
              <a:endParaRPr lang="en-US" altLang="zh-CN" sz="1400" dirty="0">
                <a:latin typeface="Times New Roman" panose="02020603050405020304" pitchFamily="18" charset="0"/>
                <a:ea typeface="宋体" panose="02010600030101010101" pitchFamily="2" charset="-122"/>
              </a:endParaRPr>
            </a:p>
          </p:txBody>
        </p:sp>
        <p:sp>
          <p:nvSpPr>
            <p:cNvPr id="33806" name="Rectangle 46"/>
            <p:cNvSpPr/>
            <p:nvPr/>
          </p:nvSpPr>
          <p:spPr>
            <a:xfrm>
              <a:off x="5221" y="3434"/>
              <a:ext cx="379" cy="318"/>
            </a:xfrm>
            <a:prstGeom prst="rect">
              <a:avLst/>
            </a:prstGeom>
            <a:solidFill>
              <a:srgbClr val="FFFFFF"/>
            </a:solidFill>
            <a:ln w="9525">
              <a:noFill/>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Y</a:t>
              </a:r>
              <a:endParaRPr lang="en-US" altLang="zh-CN" sz="1400" dirty="0">
                <a:latin typeface="Times New Roman" panose="02020603050405020304" pitchFamily="18" charset="0"/>
                <a:ea typeface="宋体" panose="02010600030101010101" pitchFamily="2" charset="-122"/>
              </a:endParaRPr>
            </a:p>
          </p:txBody>
        </p:sp>
        <p:sp>
          <p:nvSpPr>
            <p:cNvPr id="33807" name="Rectangle 47"/>
            <p:cNvSpPr/>
            <p:nvPr/>
          </p:nvSpPr>
          <p:spPr>
            <a:xfrm>
              <a:off x="4083" y="2799"/>
              <a:ext cx="379" cy="317"/>
            </a:xfrm>
            <a:prstGeom prst="rect">
              <a:avLst/>
            </a:prstGeom>
            <a:solidFill>
              <a:srgbClr val="FFFFFF"/>
            </a:solidFill>
            <a:ln w="9525">
              <a:noFill/>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N</a:t>
              </a:r>
              <a:endParaRPr lang="en-US" altLang="zh-CN" sz="1400" dirty="0">
                <a:latin typeface="Times New Roman" panose="02020603050405020304" pitchFamily="18" charset="0"/>
                <a:ea typeface="宋体" panose="02010600030101010101" pitchFamily="2" charset="-122"/>
              </a:endParaRPr>
            </a:p>
          </p:txBody>
        </p:sp>
        <p:sp>
          <p:nvSpPr>
            <p:cNvPr id="33808" name="Rectangle 48"/>
            <p:cNvSpPr/>
            <p:nvPr/>
          </p:nvSpPr>
          <p:spPr>
            <a:xfrm>
              <a:off x="2621" y="2799"/>
              <a:ext cx="380" cy="317"/>
            </a:xfrm>
            <a:prstGeom prst="rect">
              <a:avLst/>
            </a:prstGeom>
            <a:solidFill>
              <a:srgbClr val="FFFFFF"/>
            </a:solidFill>
            <a:ln w="9525">
              <a:noFill/>
            </a:ln>
          </p:spPr>
          <p:txBody>
            <a:bodyPr lIns="0" tIns="8856" rIns="0" bIns="8856" anchor="t"/>
            <a:p>
              <a:pPr lvl="0" indent="0" algn="ctr" eaLnBrk="0" hangingPunct="0"/>
              <a:r>
                <a:rPr lang="en-US" altLang="zh-CN" sz="1400" dirty="0">
                  <a:latin typeface="Times New Roman" panose="02020603050405020304" pitchFamily="18" charset="0"/>
                  <a:ea typeface="宋体" panose="02010600030101010101" pitchFamily="2" charset="-122"/>
                </a:rPr>
                <a:t>Y</a:t>
              </a:r>
              <a:endParaRPr lang="en-US" altLang="zh-CN" sz="1400" dirty="0">
                <a:latin typeface="Times New Roman" panose="02020603050405020304" pitchFamily="18" charset="0"/>
                <a:ea typeface="宋体" panose="02010600030101010101" pitchFamily="2" charset="-122"/>
              </a:endParaRPr>
            </a:p>
          </p:txBody>
        </p:sp>
        <p:sp>
          <p:nvSpPr>
            <p:cNvPr id="33809" name="Rectangle 49"/>
            <p:cNvSpPr/>
            <p:nvPr/>
          </p:nvSpPr>
          <p:spPr>
            <a:xfrm>
              <a:off x="3703" y="1234"/>
              <a:ext cx="380" cy="318"/>
            </a:xfrm>
            <a:prstGeom prst="rect">
              <a:avLst/>
            </a:prstGeom>
            <a:solidFill>
              <a:srgbClr val="FFFFFF"/>
            </a:solidFill>
            <a:ln w="9525">
              <a:noFill/>
            </a:ln>
          </p:spPr>
          <p:txBody>
            <a:bodyPr lIns="0" tIns="8856" rIns="0" bIns="8856" anchor="t"/>
            <a:p>
              <a:pPr lvl="0" indent="0" algn="ctr" eaLnBrk="0" hangingPunct="0"/>
              <a:r>
                <a:rPr lang="en-US" altLang="zh-CN" sz="1400" dirty="0">
                  <a:latin typeface="Times New Roman" panose="02020603050405020304" pitchFamily="18" charset="0"/>
                  <a:ea typeface="宋体" panose="02010600030101010101" pitchFamily="2" charset="-122"/>
                </a:rPr>
                <a:t>N</a:t>
              </a:r>
              <a:endParaRPr lang="en-US" altLang="zh-CN" sz="1400" dirty="0">
                <a:latin typeface="Times New Roman" panose="02020603050405020304" pitchFamily="18" charset="0"/>
                <a:ea typeface="宋体" panose="02010600030101010101" pitchFamily="2" charset="-122"/>
              </a:endParaRPr>
            </a:p>
          </p:txBody>
        </p:sp>
        <p:sp>
          <p:nvSpPr>
            <p:cNvPr id="33810" name="Rectangle 50"/>
            <p:cNvSpPr/>
            <p:nvPr/>
          </p:nvSpPr>
          <p:spPr>
            <a:xfrm>
              <a:off x="5410" y="1209"/>
              <a:ext cx="380" cy="382"/>
            </a:xfrm>
            <a:prstGeom prst="rect">
              <a:avLst/>
            </a:prstGeom>
            <a:solidFill>
              <a:srgbClr val="FFFFFF"/>
            </a:solidFill>
            <a:ln w="9525">
              <a:noFill/>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Y</a:t>
              </a:r>
              <a:endParaRPr lang="en-US" altLang="zh-CN" sz="1400" dirty="0">
                <a:latin typeface="Times New Roman" panose="02020603050405020304" pitchFamily="18" charset="0"/>
                <a:ea typeface="宋体" panose="02010600030101010101" pitchFamily="2" charset="-122"/>
              </a:endParaRPr>
            </a:p>
          </p:txBody>
        </p:sp>
        <p:sp>
          <p:nvSpPr>
            <p:cNvPr id="33811" name="Rectangle 51"/>
            <p:cNvSpPr/>
            <p:nvPr/>
          </p:nvSpPr>
          <p:spPr>
            <a:xfrm>
              <a:off x="4083" y="574"/>
              <a:ext cx="379" cy="381"/>
            </a:xfrm>
            <a:prstGeom prst="rect">
              <a:avLst/>
            </a:prstGeom>
            <a:solidFill>
              <a:srgbClr val="FFFFFF"/>
            </a:solidFill>
            <a:ln w="9525">
              <a:noFill/>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Y</a:t>
              </a:r>
              <a:endParaRPr lang="en-US" altLang="zh-CN" sz="1400" dirty="0">
                <a:latin typeface="Times New Roman" panose="02020603050405020304" pitchFamily="18" charset="0"/>
                <a:ea typeface="宋体" panose="02010600030101010101" pitchFamily="2" charset="-122"/>
              </a:endParaRPr>
            </a:p>
          </p:txBody>
        </p:sp>
        <p:sp>
          <p:nvSpPr>
            <p:cNvPr id="33812" name="Line 52"/>
            <p:cNvSpPr/>
            <p:nvPr/>
          </p:nvSpPr>
          <p:spPr>
            <a:xfrm>
              <a:off x="3513" y="256"/>
              <a:ext cx="1" cy="318"/>
            </a:xfrm>
            <a:prstGeom prst="line">
              <a:avLst/>
            </a:prstGeom>
            <a:ln w="9525" cap="flat" cmpd="sng">
              <a:solidFill>
                <a:srgbClr val="000000"/>
              </a:solidFill>
              <a:prstDash val="solid"/>
              <a:round/>
              <a:headEnd type="none" w="med" len="med"/>
              <a:tailEnd type="triangle" w="med" len="med"/>
            </a:ln>
          </p:spPr>
        </p:sp>
        <p:sp>
          <p:nvSpPr>
            <p:cNvPr id="33813" name="AutoShape 53"/>
            <p:cNvSpPr/>
            <p:nvPr/>
          </p:nvSpPr>
          <p:spPr>
            <a:xfrm>
              <a:off x="2944" y="574"/>
              <a:ext cx="1139" cy="635"/>
            </a:xfrm>
            <a:prstGeom prst="diamond">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indent="0" algn="ctr" eaLnBrk="0" hangingPunct="0"/>
              <a:r>
                <a:rPr lang="en-US" altLang="zh-CN" sz="1400" dirty="0">
                  <a:latin typeface="Times New Roman" panose="02020603050405020304" pitchFamily="18" charset="0"/>
                  <a:ea typeface="宋体" panose="02010600030101010101" pitchFamily="2" charset="-122"/>
                </a:rPr>
                <a:t> A&gt;1</a:t>
              </a:r>
              <a:endParaRPr lang="en-US" altLang="zh-CN" sz="1400" dirty="0">
                <a:latin typeface="Times New Roman" panose="02020603050405020304" pitchFamily="18" charset="0"/>
                <a:ea typeface="宋体" panose="02010600030101010101" pitchFamily="2" charset="-122"/>
              </a:endParaRPr>
            </a:p>
          </p:txBody>
        </p:sp>
        <p:sp>
          <p:nvSpPr>
            <p:cNvPr id="33814" name="Line 54"/>
            <p:cNvSpPr/>
            <p:nvPr/>
          </p:nvSpPr>
          <p:spPr>
            <a:xfrm>
              <a:off x="4083" y="892"/>
              <a:ext cx="568" cy="0"/>
            </a:xfrm>
            <a:prstGeom prst="line">
              <a:avLst/>
            </a:prstGeom>
            <a:ln w="9525" cap="flat" cmpd="sng">
              <a:solidFill>
                <a:srgbClr val="000000"/>
              </a:solidFill>
              <a:prstDash val="solid"/>
              <a:round/>
              <a:headEnd type="none" w="med" len="med"/>
              <a:tailEnd type="none" w="med" len="med"/>
            </a:ln>
          </p:spPr>
        </p:sp>
        <p:sp>
          <p:nvSpPr>
            <p:cNvPr id="33815" name="Line 55"/>
            <p:cNvSpPr/>
            <p:nvPr/>
          </p:nvSpPr>
          <p:spPr>
            <a:xfrm>
              <a:off x="4083" y="3106"/>
              <a:ext cx="568" cy="1"/>
            </a:xfrm>
            <a:prstGeom prst="line">
              <a:avLst/>
            </a:prstGeom>
            <a:ln w="9525" cap="flat" cmpd="sng">
              <a:solidFill>
                <a:srgbClr val="000000"/>
              </a:solidFill>
              <a:prstDash val="solid"/>
              <a:round/>
              <a:headEnd type="none" w="med" len="med"/>
              <a:tailEnd type="none" w="med" len="med"/>
            </a:ln>
          </p:spPr>
        </p:sp>
        <p:sp>
          <p:nvSpPr>
            <p:cNvPr id="33816" name="Rectangle 56"/>
            <p:cNvSpPr/>
            <p:nvPr/>
          </p:nvSpPr>
          <p:spPr>
            <a:xfrm>
              <a:off x="2565" y="572"/>
              <a:ext cx="379" cy="318"/>
            </a:xfrm>
            <a:prstGeom prst="rect">
              <a:avLst/>
            </a:prstGeom>
            <a:solidFill>
              <a:srgbClr val="FFFFFF"/>
            </a:solidFill>
            <a:ln w="9525">
              <a:noFill/>
            </a:ln>
          </p:spPr>
          <p:txBody>
            <a:bodyPr lIns="0" tIns="8856" rIns="0" bIns="8856" anchor="t"/>
            <a:p>
              <a:pPr lvl="0" indent="0" algn="ctr" eaLnBrk="0" hangingPunct="0"/>
              <a:r>
                <a:rPr lang="en-US" altLang="zh-CN" sz="1400" dirty="0">
                  <a:latin typeface="Times New Roman" panose="02020603050405020304" pitchFamily="18" charset="0"/>
                  <a:ea typeface="宋体" panose="02010600030101010101" pitchFamily="2" charset="-122"/>
                </a:rPr>
                <a:t>N</a:t>
              </a:r>
              <a:endParaRPr lang="en-US" altLang="zh-CN" sz="1400" dirty="0">
                <a:latin typeface="Times New Roman" panose="02020603050405020304" pitchFamily="18" charset="0"/>
                <a:ea typeface="宋体" panose="02010600030101010101" pitchFamily="2" charset="-122"/>
              </a:endParaRPr>
            </a:p>
          </p:txBody>
        </p:sp>
        <p:sp>
          <p:nvSpPr>
            <p:cNvPr id="33817" name="Line 57"/>
            <p:cNvSpPr/>
            <p:nvPr/>
          </p:nvSpPr>
          <p:spPr>
            <a:xfrm flipH="1">
              <a:off x="2375" y="890"/>
              <a:ext cx="569" cy="1"/>
            </a:xfrm>
            <a:prstGeom prst="line">
              <a:avLst/>
            </a:prstGeom>
            <a:ln w="9525" cap="flat" cmpd="sng">
              <a:solidFill>
                <a:srgbClr val="000000"/>
              </a:solidFill>
              <a:prstDash val="solid"/>
              <a:round/>
              <a:headEnd type="none" w="med" len="med"/>
              <a:tailEnd type="none" w="med" len="med"/>
            </a:ln>
          </p:spPr>
        </p:sp>
        <p:sp>
          <p:nvSpPr>
            <p:cNvPr id="33818" name="Line 58"/>
            <p:cNvSpPr/>
            <p:nvPr/>
          </p:nvSpPr>
          <p:spPr>
            <a:xfrm>
              <a:off x="2375" y="878"/>
              <a:ext cx="1" cy="1603"/>
            </a:xfrm>
            <a:prstGeom prst="line">
              <a:avLst/>
            </a:prstGeom>
            <a:ln w="9525" cap="flat" cmpd="sng">
              <a:solidFill>
                <a:srgbClr val="000000"/>
              </a:solidFill>
              <a:prstDash val="solid"/>
              <a:round/>
              <a:headEnd type="none" w="med" len="med"/>
              <a:tailEnd type="triangle" w="med" len="med"/>
            </a:ln>
          </p:spPr>
        </p:sp>
        <p:sp>
          <p:nvSpPr>
            <p:cNvPr id="33819" name="Line 59"/>
            <p:cNvSpPr/>
            <p:nvPr/>
          </p:nvSpPr>
          <p:spPr>
            <a:xfrm flipH="1">
              <a:off x="2375" y="3106"/>
              <a:ext cx="569" cy="1"/>
            </a:xfrm>
            <a:prstGeom prst="line">
              <a:avLst/>
            </a:prstGeom>
            <a:ln w="9525" cap="flat" cmpd="sng">
              <a:solidFill>
                <a:srgbClr val="000000"/>
              </a:solidFill>
              <a:prstDash val="solid"/>
              <a:round/>
              <a:headEnd type="none" w="med" len="med"/>
              <a:tailEnd type="none" w="med" len="med"/>
            </a:ln>
          </p:spPr>
        </p:sp>
        <p:sp>
          <p:nvSpPr>
            <p:cNvPr id="33820" name="Line 60"/>
            <p:cNvSpPr/>
            <p:nvPr/>
          </p:nvSpPr>
          <p:spPr>
            <a:xfrm>
              <a:off x="2375" y="3106"/>
              <a:ext cx="1" cy="1600"/>
            </a:xfrm>
            <a:prstGeom prst="line">
              <a:avLst/>
            </a:prstGeom>
            <a:ln w="9525" cap="flat" cmpd="sng">
              <a:solidFill>
                <a:srgbClr val="000000"/>
              </a:solidFill>
              <a:prstDash val="solid"/>
              <a:round/>
              <a:headEnd type="none" w="med" len="med"/>
              <a:tailEnd type="triangle" w="med" len="med"/>
            </a:ln>
          </p:spPr>
        </p:sp>
        <p:sp>
          <p:nvSpPr>
            <p:cNvPr id="33821" name="Line 61"/>
            <p:cNvSpPr/>
            <p:nvPr/>
          </p:nvSpPr>
          <p:spPr>
            <a:xfrm>
              <a:off x="4652" y="3106"/>
              <a:ext cx="0" cy="777"/>
            </a:xfrm>
            <a:prstGeom prst="line">
              <a:avLst/>
            </a:prstGeom>
            <a:ln w="9525" cap="flat" cmpd="sng">
              <a:solidFill>
                <a:srgbClr val="000000"/>
              </a:solidFill>
              <a:prstDash val="solid"/>
              <a:round/>
              <a:headEnd type="none" w="med" len="med"/>
              <a:tailEnd type="none" w="med" len="med"/>
            </a:ln>
          </p:spPr>
        </p:sp>
        <p:sp>
          <p:nvSpPr>
            <p:cNvPr id="33822" name="Line 62"/>
            <p:cNvSpPr/>
            <p:nvPr/>
          </p:nvSpPr>
          <p:spPr>
            <a:xfrm>
              <a:off x="3513" y="2481"/>
              <a:ext cx="1" cy="318"/>
            </a:xfrm>
            <a:prstGeom prst="line">
              <a:avLst/>
            </a:prstGeom>
            <a:ln w="9525" cap="flat" cmpd="sng">
              <a:solidFill>
                <a:srgbClr val="000000"/>
              </a:solidFill>
              <a:prstDash val="solid"/>
              <a:round/>
              <a:headEnd type="none" w="med" len="med"/>
              <a:tailEnd type="triangle" w="med" len="med"/>
            </a:ln>
          </p:spPr>
        </p:sp>
        <p:sp>
          <p:nvSpPr>
            <p:cNvPr id="33823" name="Line 63"/>
            <p:cNvSpPr/>
            <p:nvPr/>
          </p:nvSpPr>
          <p:spPr>
            <a:xfrm>
              <a:off x="2375" y="2481"/>
              <a:ext cx="2277" cy="1"/>
            </a:xfrm>
            <a:prstGeom prst="line">
              <a:avLst/>
            </a:prstGeom>
            <a:ln w="9525" cap="flat" cmpd="sng">
              <a:solidFill>
                <a:srgbClr val="000000"/>
              </a:solidFill>
              <a:prstDash val="solid"/>
              <a:round/>
              <a:headEnd type="none" w="med" len="med"/>
              <a:tailEnd type="none" w="med" len="med"/>
            </a:ln>
          </p:spPr>
        </p:sp>
        <p:sp>
          <p:nvSpPr>
            <p:cNvPr id="33824" name="Line 64"/>
            <p:cNvSpPr/>
            <p:nvPr/>
          </p:nvSpPr>
          <p:spPr>
            <a:xfrm>
              <a:off x="4652" y="892"/>
              <a:ext cx="0" cy="777"/>
            </a:xfrm>
            <a:prstGeom prst="line">
              <a:avLst/>
            </a:prstGeom>
            <a:ln w="9525" cap="flat" cmpd="sng">
              <a:solidFill>
                <a:srgbClr val="000000"/>
              </a:solidFill>
              <a:prstDash val="solid"/>
              <a:round/>
              <a:headEnd type="none" w="med" len="med"/>
              <a:tailEnd type="none" w="med" len="med"/>
            </a:ln>
          </p:spPr>
        </p:sp>
        <p:sp>
          <p:nvSpPr>
            <p:cNvPr id="33825" name="AutoShape 65"/>
            <p:cNvSpPr/>
            <p:nvPr/>
          </p:nvSpPr>
          <p:spPr>
            <a:xfrm>
              <a:off x="4083" y="1209"/>
              <a:ext cx="1138" cy="636"/>
            </a:xfrm>
            <a:prstGeom prst="diamond">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indent="0" algn="ctr" eaLnBrk="0" hangingPunct="0"/>
              <a:r>
                <a:rPr lang="en-US" altLang="zh-CN" sz="1400" dirty="0">
                  <a:latin typeface="Times New Roman" panose="02020603050405020304" pitchFamily="18" charset="0"/>
                  <a:ea typeface="宋体" panose="02010600030101010101" pitchFamily="2" charset="-122"/>
                </a:rPr>
                <a:t> B==0</a:t>
              </a:r>
              <a:endParaRPr lang="en-US" altLang="zh-CN" sz="1400" dirty="0">
                <a:latin typeface="Times New Roman" panose="02020603050405020304" pitchFamily="18" charset="0"/>
                <a:ea typeface="宋体" panose="02010600030101010101" pitchFamily="2" charset="-122"/>
              </a:endParaRPr>
            </a:p>
          </p:txBody>
        </p:sp>
        <p:sp>
          <p:nvSpPr>
            <p:cNvPr id="33826" name="AutoShape 66"/>
            <p:cNvSpPr/>
            <p:nvPr/>
          </p:nvSpPr>
          <p:spPr>
            <a:xfrm>
              <a:off x="2944" y="2788"/>
              <a:ext cx="1139" cy="636"/>
            </a:xfrm>
            <a:prstGeom prst="diamond">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indent="0" algn="ctr" eaLnBrk="0" hangingPunct="0"/>
              <a:r>
                <a:rPr lang="en-US" altLang="zh-CN" sz="1400" dirty="0">
                  <a:latin typeface="Times New Roman" panose="02020603050405020304" pitchFamily="18" charset="0"/>
                  <a:ea typeface="宋体" panose="02010600030101010101" pitchFamily="2" charset="-122"/>
                </a:rPr>
                <a:t> A==2</a:t>
              </a:r>
              <a:endParaRPr lang="en-US" altLang="zh-CN" sz="1400" dirty="0">
                <a:latin typeface="Times New Roman" panose="02020603050405020304" pitchFamily="18" charset="0"/>
                <a:ea typeface="宋体" panose="02010600030101010101" pitchFamily="2" charset="-122"/>
              </a:endParaRPr>
            </a:p>
          </p:txBody>
        </p:sp>
        <p:sp>
          <p:nvSpPr>
            <p:cNvPr id="33827" name="AutoShape 67"/>
            <p:cNvSpPr/>
            <p:nvPr/>
          </p:nvSpPr>
          <p:spPr>
            <a:xfrm>
              <a:off x="4083" y="3424"/>
              <a:ext cx="1138" cy="635"/>
            </a:xfrm>
            <a:prstGeom prst="diamond">
              <a:avLst/>
            </a:prstGeom>
            <a:solidFill>
              <a:srgbClr val="FFFFFF"/>
            </a:solidFill>
            <a:ln w="9525" cap="flat" cmpd="sng">
              <a:solidFill>
                <a:srgbClr val="000000"/>
              </a:solidFill>
              <a:prstDash val="solid"/>
              <a:miter/>
              <a:headEnd type="none" w="med" len="med"/>
              <a:tailEnd type="none" w="med" len="med"/>
            </a:ln>
          </p:spPr>
          <p:txBody>
            <a:bodyPr lIns="0" tIns="0" rIns="0" bIns="0" anchor="t"/>
            <a:p>
              <a:pPr lvl="0" indent="0" algn="ctr" eaLnBrk="0" hangingPunct="0"/>
              <a:r>
                <a:rPr lang="en-US" altLang="zh-CN" sz="1400" dirty="0">
                  <a:latin typeface="Times New Roman" panose="02020603050405020304" pitchFamily="18" charset="0"/>
                  <a:ea typeface="宋体" panose="02010600030101010101" pitchFamily="2" charset="-122"/>
                </a:rPr>
                <a:t> X&gt;1</a:t>
              </a:r>
              <a:endParaRPr lang="en-US" altLang="zh-CN" sz="1400" dirty="0">
                <a:latin typeface="Times New Roman" panose="02020603050405020304" pitchFamily="18" charset="0"/>
                <a:ea typeface="宋体" panose="02010600030101010101" pitchFamily="2" charset="-122"/>
              </a:endParaRPr>
            </a:p>
          </p:txBody>
        </p:sp>
        <p:sp>
          <p:nvSpPr>
            <p:cNvPr id="33828" name="Line 68"/>
            <p:cNvSpPr/>
            <p:nvPr/>
          </p:nvSpPr>
          <p:spPr>
            <a:xfrm>
              <a:off x="5790" y="1527"/>
              <a:ext cx="1" cy="636"/>
            </a:xfrm>
            <a:prstGeom prst="line">
              <a:avLst/>
            </a:prstGeom>
            <a:ln w="9525" cap="flat" cmpd="sng">
              <a:solidFill>
                <a:srgbClr val="000000"/>
              </a:solidFill>
              <a:prstDash val="solid"/>
              <a:round/>
              <a:headEnd type="none" w="med" len="med"/>
              <a:tailEnd type="triangle" w="med" len="med"/>
            </a:ln>
          </p:spPr>
        </p:sp>
        <p:sp>
          <p:nvSpPr>
            <p:cNvPr id="33829" name="Rectangle 69"/>
            <p:cNvSpPr/>
            <p:nvPr/>
          </p:nvSpPr>
          <p:spPr>
            <a:xfrm>
              <a:off x="5221" y="1652"/>
              <a:ext cx="1138" cy="343"/>
            </a:xfrm>
            <a:prstGeom prst="rect">
              <a:avLst/>
            </a:prstGeom>
            <a:solidFill>
              <a:srgbClr val="FFFFFF"/>
            </a:solidFill>
            <a:ln w="9525" cap="flat" cmpd="sng">
              <a:solidFill>
                <a:srgbClr val="000000"/>
              </a:solidFill>
              <a:prstDash val="solid"/>
              <a:miter/>
              <a:headEnd type="none" w="med" len="med"/>
              <a:tailEnd type="none" w="med" len="med"/>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X=X/A</a:t>
              </a:r>
              <a:endParaRPr lang="en-US" altLang="zh-CN" sz="1400" dirty="0">
                <a:latin typeface="Times New Roman" panose="02020603050405020304" pitchFamily="18" charset="0"/>
                <a:ea typeface="宋体" panose="02010600030101010101" pitchFamily="2" charset="-122"/>
              </a:endParaRPr>
            </a:p>
          </p:txBody>
        </p:sp>
        <p:sp>
          <p:nvSpPr>
            <p:cNvPr id="33830" name="Line 70"/>
            <p:cNvSpPr/>
            <p:nvPr/>
          </p:nvSpPr>
          <p:spPr>
            <a:xfrm>
              <a:off x="5221" y="1527"/>
              <a:ext cx="569" cy="1"/>
            </a:xfrm>
            <a:prstGeom prst="line">
              <a:avLst/>
            </a:prstGeom>
            <a:ln w="9525" cap="flat" cmpd="sng">
              <a:solidFill>
                <a:srgbClr val="000000"/>
              </a:solidFill>
              <a:prstDash val="solid"/>
              <a:round/>
              <a:headEnd type="none" w="med" len="med"/>
              <a:tailEnd type="none" w="med" len="med"/>
            </a:ln>
          </p:spPr>
        </p:sp>
        <p:sp>
          <p:nvSpPr>
            <p:cNvPr id="33831" name="Line 71"/>
            <p:cNvSpPr/>
            <p:nvPr/>
          </p:nvSpPr>
          <p:spPr>
            <a:xfrm flipH="1">
              <a:off x="3513" y="1527"/>
              <a:ext cx="570" cy="0"/>
            </a:xfrm>
            <a:prstGeom prst="line">
              <a:avLst/>
            </a:prstGeom>
            <a:ln w="9525" cap="flat" cmpd="sng">
              <a:solidFill>
                <a:srgbClr val="000000"/>
              </a:solidFill>
              <a:prstDash val="solid"/>
              <a:round/>
              <a:headEnd type="none" w="med" len="med"/>
              <a:tailEnd type="none" w="med" len="med"/>
            </a:ln>
          </p:spPr>
        </p:sp>
        <p:sp>
          <p:nvSpPr>
            <p:cNvPr id="33832" name="Line 72"/>
            <p:cNvSpPr/>
            <p:nvPr/>
          </p:nvSpPr>
          <p:spPr>
            <a:xfrm>
              <a:off x="3513" y="1527"/>
              <a:ext cx="0" cy="636"/>
            </a:xfrm>
            <a:prstGeom prst="line">
              <a:avLst/>
            </a:prstGeom>
            <a:ln w="9525" cap="flat" cmpd="sng">
              <a:solidFill>
                <a:srgbClr val="000000"/>
              </a:solidFill>
              <a:prstDash val="solid"/>
              <a:round/>
              <a:headEnd type="none" w="med" len="med"/>
              <a:tailEnd type="triangle" w="med" len="med"/>
            </a:ln>
          </p:spPr>
        </p:sp>
        <p:sp>
          <p:nvSpPr>
            <p:cNvPr id="33833" name="Line 73"/>
            <p:cNvSpPr/>
            <p:nvPr/>
          </p:nvSpPr>
          <p:spPr>
            <a:xfrm>
              <a:off x="5221" y="3741"/>
              <a:ext cx="569" cy="1"/>
            </a:xfrm>
            <a:prstGeom prst="line">
              <a:avLst/>
            </a:prstGeom>
            <a:ln w="9525" cap="flat" cmpd="sng">
              <a:solidFill>
                <a:srgbClr val="000000"/>
              </a:solidFill>
              <a:prstDash val="solid"/>
              <a:round/>
              <a:headEnd type="none" w="med" len="med"/>
              <a:tailEnd type="none" w="med" len="med"/>
            </a:ln>
          </p:spPr>
        </p:sp>
        <p:sp>
          <p:nvSpPr>
            <p:cNvPr id="33834" name="Line 74"/>
            <p:cNvSpPr/>
            <p:nvPr/>
          </p:nvSpPr>
          <p:spPr>
            <a:xfrm>
              <a:off x="5790" y="3741"/>
              <a:ext cx="1" cy="636"/>
            </a:xfrm>
            <a:prstGeom prst="line">
              <a:avLst/>
            </a:prstGeom>
            <a:ln w="9525" cap="flat" cmpd="sng">
              <a:solidFill>
                <a:srgbClr val="000000"/>
              </a:solidFill>
              <a:prstDash val="solid"/>
              <a:round/>
              <a:headEnd type="none" w="med" len="med"/>
              <a:tailEnd type="triangle" w="med" len="med"/>
            </a:ln>
          </p:spPr>
        </p:sp>
        <p:sp>
          <p:nvSpPr>
            <p:cNvPr id="33835" name="Rectangle 75"/>
            <p:cNvSpPr/>
            <p:nvPr/>
          </p:nvSpPr>
          <p:spPr>
            <a:xfrm>
              <a:off x="5221" y="3874"/>
              <a:ext cx="1138" cy="318"/>
            </a:xfrm>
            <a:prstGeom prst="rect">
              <a:avLst/>
            </a:prstGeom>
            <a:solidFill>
              <a:srgbClr val="FFFFFF"/>
            </a:solidFill>
            <a:ln w="9525" cap="flat" cmpd="sng">
              <a:solidFill>
                <a:srgbClr val="000000"/>
              </a:solidFill>
              <a:prstDash val="solid"/>
              <a:miter/>
              <a:headEnd type="none" w="med" len="med"/>
              <a:tailEnd type="none" w="med" len="med"/>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 X=X  +1</a:t>
              </a:r>
              <a:endParaRPr lang="en-US" altLang="zh-CN" sz="1400" dirty="0">
                <a:latin typeface="Times New Roman" panose="02020603050405020304" pitchFamily="18" charset="0"/>
                <a:ea typeface="宋体" panose="02010600030101010101" pitchFamily="2" charset="-122"/>
              </a:endParaRPr>
            </a:p>
          </p:txBody>
        </p:sp>
        <p:sp>
          <p:nvSpPr>
            <p:cNvPr id="33836" name="Line 76"/>
            <p:cNvSpPr/>
            <p:nvPr/>
          </p:nvSpPr>
          <p:spPr>
            <a:xfrm>
              <a:off x="2375" y="4706"/>
              <a:ext cx="2277" cy="0"/>
            </a:xfrm>
            <a:prstGeom prst="line">
              <a:avLst/>
            </a:prstGeom>
            <a:ln w="9525" cap="flat" cmpd="sng">
              <a:solidFill>
                <a:srgbClr val="000000"/>
              </a:solidFill>
              <a:prstDash val="solid"/>
              <a:round/>
              <a:headEnd type="none" w="med" len="med"/>
              <a:tailEnd type="none" w="med" len="med"/>
            </a:ln>
          </p:spPr>
        </p:sp>
        <p:sp>
          <p:nvSpPr>
            <p:cNvPr id="33837" name="Rectangle 77"/>
            <p:cNvSpPr/>
            <p:nvPr/>
          </p:nvSpPr>
          <p:spPr>
            <a:xfrm>
              <a:off x="1806" y="3741"/>
              <a:ext cx="1138" cy="318"/>
            </a:xfrm>
            <a:prstGeom prst="rect">
              <a:avLst/>
            </a:prstGeom>
            <a:solidFill>
              <a:srgbClr val="FFFFFF"/>
            </a:solidFill>
            <a:ln w="9525" cap="flat" cmpd="sng">
              <a:solidFill>
                <a:srgbClr val="000000"/>
              </a:solidFill>
              <a:prstDash val="solid"/>
              <a:miter/>
              <a:headEnd type="none" w="med" len="med"/>
              <a:tailEnd type="none" w="med" len="med"/>
            </a:ln>
          </p:spPr>
          <p:txBody>
            <a:bodyPr lIns="74981" tIns="8856" rIns="74981" bIns="8856" anchor="t"/>
            <a:p>
              <a:pPr lvl="0" indent="0" algn="ctr" eaLnBrk="0" hangingPunct="0"/>
              <a:r>
                <a:rPr lang="en-US" altLang="zh-CN" sz="1400" dirty="0">
                  <a:latin typeface="Times New Roman" panose="02020603050405020304" pitchFamily="18" charset="0"/>
                  <a:ea typeface="宋体" panose="02010600030101010101" pitchFamily="2" charset="-122"/>
                </a:rPr>
                <a:t> X=X  +1</a:t>
              </a:r>
              <a:endParaRPr lang="en-US" altLang="zh-CN" sz="1400" dirty="0">
                <a:latin typeface="Times New Roman" panose="02020603050405020304" pitchFamily="18" charset="0"/>
                <a:ea typeface="宋体" panose="02010600030101010101" pitchFamily="2" charset="-122"/>
              </a:endParaRPr>
            </a:p>
          </p:txBody>
        </p:sp>
        <p:sp>
          <p:nvSpPr>
            <p:cNvPr id="33838" name="Line 78"/>
            <p:cNvSpPr/>
            <p:nvPr/>
          </p:nvSpPr>
          <p:spPr>
            <a:xfrm flipH="1">
              <a:off x="3513" y="3741"/>
              <a:ext cx="570" cy="1"/>
            </a:xfrm>
            <a:prstGeom prst="line">
              <a:avLst/>
            </a:prstGeom>
            <a:ln w="9525" cap="flat" cmpd="sng">
              <a:solidFill>
                <a:srgbClr val="000000"/>
              </a:solidFill>
              <a:prstDash val="solid"/>
              <a:round/>
              <a:headEnd type="none" w="med" len="med"/>
              <a:tailEnd type="none" w="med" len="med"/>
            </a:ln>
          </p:spPr>
        </p:sp>
        <p:sp>
          <p:nvSpPr>
            <p:cNvPr id="33839" name="Line 79"/>
            <p:cNvSpPr/>
            <p:nvPr/>
          </p:nvSpPr>
          <p:spPr>
            <a:xfrm>
              <a:off x="3513" y="3741"/>
              <a:ext cx="1" cy="636"/>
            </a:xfrm>
            <a:prstGeom prst="line">
              <a:avLst/>
            </a:prstGeom>
            <a:ln w="9525" cap="flat" cmpd="sng">
              <a:solidFill>
                <a:srgbClr val="000000"/>
              </a:solidFill>
              <a:prstDash val="solid"/>
              <a:round/>
              <a:headEnd type="none" w="med" len="med"/>
              <a:tailEnd type="triangle" w="med" len="med"/>
            </a:ln>
          </p:spPr>
        </p:sp>
        <p:sp>
          <p:nvSpPr>
            <p:cNvPr id="33840" name="Line 80"/>
            <p:cNvSpPr/>
            <p:nvPr/>
          </p:nvSpPr>
          <p:spPr>
            <a:xfrm>
              <a:off x="3513" y="2163"/>
              <a:ext cx="2277" cy="1"/>
            </a:xfrm>
            <a:prstGeom prst="line">
              <a:avLst/>
            </a:prstGeom>
            <a:ln w="9525" cap="flat" cmpd="sng">
              <a:solidFill>
                <a:srgbClr val="000000"/>
              </a:solidFill>
              <a:prstDash val="solid"/>
              <a:round/>
              <a:headEnd type="none" w="med" len="med"/>
              <a:tailEnd type="none" w="med" len="med"/>
            </a:ln>
          </p:spPr>
        </p:sp>
        <p:sp>
          <p:nvSpPr>
            <p:cNvPr id="33841" name="Line 81"/>
            <p:cNvSpPr/>
            <p:nvPr/>
          </p:nvSpPr>
          <p:spPr>
            <a:xfrm>
              <a:off x="4652" y="2163"/>
              <a:ext cx="0" cy="318"/>
            </a:xfrm>
            <a:prstGeom prst="line">
              <a:avLst/>
            </a:prstGeom>
            <a:ln w="9525" cap="flat" cmpd="sng">
              <a:solidFill>
                <a:srgbClr val="000000"/>
              </a:solidFill>
              <a:prstDash val="solid"/>
              <a:round/>
              <a:headEnd type="none" w="med" len="med"/>
              <a:tailEnd type="triangle" w="med" len="med"/>
            </a:ln>
          </p:spPr>
        </p:sp>
        <p:sp>
          <p:nvSpPr>
            <p:cNvPr id="33842" name="Line 82"/>
            <p:cNvSpPr/>
            <p:nvPr/>
          </p:nvSpPr>
          <p:spPr>
            <a:xfrm>
              <a:off x="3513" y="4388"/>
              <a:ext cx="2277" cy="0"/>
            </a:xfrm>
            <a:prstGeom prst="line">
              <a:avLst/>
            </a:prstGeom>
            <a:ln w="9525" cap="flat" cmpd="sng">
              <a:solidFill>
                <a:srgbClr val="000000"/>
              </a:solidFill>
              <a:prstDash val="solid"/>
              <a:round/>
              <a:headEnd type="none" w="med" len="med"/>
              <a:tailEnd type="none" w="med" len="med"/>
            </a:ln>
          </p:spPr>
        </p:sp>
        <p:sp>
          <p:nvSpPr>
            <p:cNvPr id="33843" name="Line 83"/>
            <p:cNvSpPr/>
            <p:nvPr/>
          </p:nvSpPr>
          <p:spPr>
            <a:xfrm>
              <a:off x="4652" y="4388"/>
              <a:ext cx="0" cy="318"/>
            </a:xfrm>
            <a:prstGeom prst="line">
              <a:avLst/>
            </a:prstGeom>
            <a:ln w="9525" cap="flat" cmpd="sng">
              <a:solidFill>
                <a:srgbClr val="000000"/>
              </a:solidFill>
              <a:prstDash val="solid"/>
              <a:round/>
              <a:headEnd type="none" w="med" len="med"/>
              <a:tailEnd type="triangle" w="med" len="med"/>
            </a:ln>
          </p:spPr>
        </p:sp>
        <p:sp>
          <p:nvSpPr>
            <p:cNvPr id="33844" name="Line 84"/>
            <p:cNvSpPr/>
            <p:nvPr/>
          </p:nvSpPr>
          <p:spPr>
            <a:xfrm>
              <a:off x="3513" y="4706"/>
              <a:ext cx="0" cy="317"/>
            </a:xfrm>
            <a:prstGeom prst="line">
              <a:avLst/>
            </a:prstGeom>
            <a:ln w="9525" cap="flat" cmpd="sng">
              <a:solidFill>
                <a:srgbClr val="000000"/>
              </a:solidFill>
              <a:prstDash val="solid"/>
              <a:round/>
              <a:headEnd type="none" w="med" len="med"/>
              <a:tailEnd type="triangle" w="med" len="med"/>
            </a:ln>
          </p:spPr>
        </p:sp>
      </p:grpSp>
      <p:sp>
        <p:nvSpPr>
          <p:cNvPr id="33845" name="Text Box 85"/>
          <p:cNvSpPr txBox="1"/>
          <p:nvPr/>
        </p:nvSpPr>
        <p:spPr>
          <a:xfrm>
            <a:off x="4795838" y="549275"/>
            <a:ext cx="3810000" cy="701675"/>
          </a:xfrm>
          <a:prstGeom prst="rect">
            <a:avLst/>
          </a:prstGeom>
          <a:noFill/>
          <a:ln w="9525">
            <a:noFill/>
          </a:ln>
        </p:spPr>
        <p:txBody>
          <a:bodyPr anchor="t">
            <a:spAutoFit/>
          </a:bodyPr>
          <a:p>
            <a:pPr lvl="0" indent="0" algn="just">
              <a:spcBef>
                <a:spcPct val="50000"/>
              </a:spcBef>
            </a:pPr>
            <a:r>
              <a:rPr lang="en-US" altLang="zh-CN" sz="2000" dirty="0">
                <a:latin typeface="宋体" panose="02010600030101010101" pitchFamily="2" charset="-122"/>
                <a:ea typeface="宋体" panose="02010600030101010101" pitchFamily="2" charset="-122"/>
              </a:rPr>
              <a:t>if (A&gt;1 &amp;&amp; B==0)  X=X/A;</a:t>
            </a:r>
            <a:br>
              <a:rPr lang="en-US" altLang="zh-CN" sz="2000" dirty="0">
                <a:latin typeface="宋体" panose="02010600030101010101" pitchFamily="2" charset="-122"/>
                <a:ea typeface="宋体" panose="02010600030101010101" pitchFamily="2" charset="-122"/>
              </a:rPr>
            </a:br>
            <a:r>
              <a:rPr lang="en-US" altLang="zh-CN" sz="2000" dirty="0">
                <a:latin typeface="宋体" panose="02010600030101010101" pitchFamily="2" charset="-122"/>
                <a:ea typeface="宋体" panose="02010600030101010101" pitchFamily="2" charset="-122"/>
              </a:rPr>
              <a:t>if (A==2 || X&gt;1)  X=X+1</a:t>
            </a:r>
            <a:endParaRPr lang="en-US" altLang="zh-CN" sz="2000" dirty="0">
              <a:latin typeface="Arial" panose="020B0604020202020204" pitchFamily="34" charset="0"/>
              <a:ea typeface="宋体" panose="02010600030101010101" pitchFamily="2" charset="-122"/>
            </a:endParaRPr>
          </a:p>
        </p:txBody>
      </p:sp>
      <p:sp>
        <p:nvSpPr>
          <p:cNvPr id="33846" name="AutoShape 86"/>
          <p:cNvSpPr/>
          <p:nvPr/>
        </p:nvSpPr>
        <p:spPr>
          <a:xfrm>
            <a:off x="2170113" y="4829175"/>
            <a:ext cx="1944687" cy="287338"/>
          </a:xfrm>
          <a:prstGeom prst="rightArrow">
            <a:avLst>
              <a:gd name="adj1" fmla="val 50000"/>
              <a:gd name="adj2" fmla="val 169104"/>
            </a:avLst>
          </a:prstGeom>
          <a:solidFill>
            <a:schemeClr val="accent1"/>
          </a:solidFill>
          <a:ln w="9525" cap="flat" cmpd="sng">
            <a:solidFill>
              <a:schemeClr val="tx1"/>
            </a:solidFill>
            <a:prstDash val="solid"/>
            <a:miter/>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7" name="Group 4"/>
          <p:cNvGrpSpPr>
            <a:grpSpLocks noChangeAspect="1"/>
          </p:cNvGrpSpPr>
          <p:nvPr/>
        </p:nvGrpSpPr>
        <p:grpSpPr>
          <a:xfrm>
            <a:off x="762000" y="1293813"/>
            <a:ext cx="2568575" cy="4727575"/>
            <a:chOff x="4042" y="9197"/>
            <a:chExt cx="2455" cy="4673"/>
          </a:xfrm>
        </p:grpSpPr>
        <p:sp>
          <p:nvSpPr>
            <p:cNvPr id="34818" name="AutoShape 5"/>
            <p:cNvSpPr>
              <a:spLocks noChangeAspect="1" noTextEdit="1"/>
            </p:cNvSpPr>
            <p:nvPr/>
          </p:nvSpPr>
          <p:spPr>
            <a:xfrm>
              <a:off x="4042" y="9197"/>
              <a:ext cx="2455" cy="4673"/>
            </a:xfrm>
            <a:prstGeom prst="rect">
              <a:avLst/>
            </a:prstGeom>
            <a:noFill/>
            <a:ln w="9525">
              <a:noFill/>
            </a:ln>
          </p:spPr>
          <p:txBody>
            <a:bodyPr anchor="t"/>
            <a:p>
              <a:pPr lvl="0" indent="0"/>
              <a:endParaRPr lang="zh-CN" altLang="en-US">
                <a:latin typeface="Arial" panose="020B0604020202020204" pitchFamily="34" charset="0"/>
                <a:ea typeface="宋体" panose="02010600030101010101" pitchFamily="2" charset="-122"/>
              </a:endParaRPr>
            </a:p>
          </p:txBody>
        </p:sp>
        <p:sp>
          <p:nvSpPr>
            <p:cNvPr id="34819" name="Oval 6"/>
            <p:cNvSpPr/>
            <p:nvPr/>
          </p:nvSpPr>
          <p:spPr>
            <a:xfrm>
              <a:off x="4656" y="9552"/>
              <a:ext cx="402" cy="417"/>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indent="0" algn="just" eaLnBrk="0" hangingPunct="0"/>
              <a:r>
                <a:rPr lang="en-US" altLang="zh-CN" dirty="0">
                  <a:latin typeface="Times New Roman" panose="02020603050405020304" pitchFamily="18" charset="0"/>
                  <a:ea typeface="宋体" panose="02010600030101010101" pitchFamily="2" charset="-122"/>
                </a:rPr>
                <a:t> 1</a:t>
              </a:r>
              <a:endParaRPr lang="en-US" altLang="zh-CN" dirty="0">
                <a:latin typeface="Times New Roman" panose="02020603050405020304" pitchFamily="18" charset="0"/>
                <a:ea typeface="宋体" panose="02010600030101010101" pitchFamily="2" charset="-122"/>
              </a:endParaRPr>
            </a:p>
          </p:txBody>
        </p:sp>
        <p:sp>
          <p:nvSpPr>
            <p:cNvPr id="34820" name="Oval 7"/>
            <p:cNvSpPr/>
            <p:nvPr/>
          </p:nvSpPr>
          <p:spPr>
            <a:xfrm>
              <a:off x="5065" y="10261"/>
              <a:ext cx="402" cy="416"/>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indent="0" algn="just" eaLnBrk="0" hangingPunct="0"/>
              <a:r>
                <a:rPr lang="en-US" altLang="zh-CN" dirty="0">
                  <a:latin typeface="Times New Roman" panose="02020603050405020304" pitchFamily="18" charset="0"/>
                  <a:ea typeface="宋体" panose="02010600030101010101" pitchFamily="2" charset="-122"/>
                </a:rPr>
                <a:t> 2</a:t>
              </a:r>
              <a:endParaRPr lang="en-US" altLang="zh-CN" dirty="0">
                <a:latin typeface="Times New Roman" panose="02020603050405020304" pitchFamily="18" charset="0"/>
                <a:ea typeface="宋体" panose="02010600030101010101" pitchFamily="2" charset="-122"/>
              </a:endParaRPr>
            </a:p>
          </p:txBody>
        </p:sp>
        <p:sp>
          <p:nvSpPr>
            <p:cNvPr id="34821" name="Oval 8"/>
            <p:cNvSpPr/>
            <p:nvPr/>
          </p:nvSpPr>
          <p:spPr>
            <a:xfrm>
              <a:off x="5474" y="10970"/>
              <a:ext cx="401" cy="416"/>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indent="0" algn="just" eaLnBrk="0" hangingPunct="0"/>
              <a:r>
                <a:rPr lang="en-US" altLang="zh-CN" dirty="0">
                  <a:latin typeface="Times New Roman" panose="02020603050405020304" pitchFamily="18" charset="0"/>
                  <a:ea typeface="宋体" panose="02010600030101010101" pitchFamily="2" charset="-122"/>
                </a:rPr>
                <a:t> 3</a:t>
              </a:r>
              <a:endParaRPr lang="en-US" altLang="zh-CN" dirty="0">
                <a:latin typeface="Times New Roman" panose="02020603050405020304" pitchFamily="18" charset="0"/>
                <a:ea typeface="宋体" panose="02010600030101010101" pitchFamily="2" charset="-122"/>
              </a:endParaRPr>
            </a:p>
          </p:txBody>
        </p:sp>
        <p:sp>
          <p:nvSpPr>
            <p:cNvPr id="34822" name="Oval 9"/>
            <p:cNvSpPr/>
            <p:nvPr/>
          </p:nvSpPr>
          <p:spPr>
            <a:xfrm>
              <a:off x="4656" y="11680"/>
              <a:ext cx="402" cy="416"/>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indent="0" algn="just" eaLnBrk="0" hangingPunct="0"/>
              <a:r>
                <a:rPr lang="en-US" altLang="zh-CN" dirty="0">
                  <a:latin typeface="Times New Roman" panose="02020603050405020304" pitchFamily="18" charset="0"/>
                  <a:ea typeface="宋体" panose="02010600030101010101" pitchFamily="2" charset="-122"/>
                </a:rPr>
                <a:t> 4</a:t>
              </a:r>
              <a:endParaRPr lang="en-US" altLang="zh-CN" dirty="0">
                <a:latin typeface="Times New Roman" panose="02020603050405020304" pitchFamily="18" charset="0"/>
                <a:ea typeface="宋体" panose="02010600030101010101" pitchFamily="2" charset="-122"/>
              </a:endParaRPr>
            </a:p>
          </p:txBody>
        </p:sp>
        <p:sp>
          <p:nvSpPr>
            <p:cNvPr id="34823" name="Oval 10"/>
            <p:cNvSpPr/>
            <p:nvPr/>
          </p:nvSpPr>
          <p:spPr>
            <a:xfrm>
              <a:off x="4042" y="12389"/>
              <a:ext cx="403" cy="416"/>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indent="0" algn="just" eaLnBrk="0" hangingPunct="0"/>
              <a:r>
                <a:rPr lang="en-US" altLang="zh-CN" dirty="0">
                  <a:latin typeface="Times New Roman" panose="02020603050405020304" pitchFamily="18" charset="0"/>
                  <a:ea typeface="宋体" panose="02010600030101010101" pitchFamily="2" charset="-122"/>
                </a:rPr>
                <a:t> 7</a:t>
              </a:r>
              <a:endParaRPr lang="en-US" altLang="zh-CN" dirty="0">
                <a:latin typeface="Times New Roman" panose="02020603050405020304" pitchFamily="18" charset="0"/>
                <a:ea typeface="宋体" panose="02010600030101010101" pitchFamily="2" charset="-122"/>
              </a:endParaRPr>
            </a:p>
          </p:txBody>
        </p:sp>
        <p:sp>
          <p:nvSpPr>
            <p:cNvPr id="34824" name="Oval 11"/>
            <p:cNvSpPr/>
            <p:nvPr/>
          </p:nvSpPr>
          <p:spPr>
            <a:xfrm>
              <a:off x="5679" y="13098"/>
              <a:ext cx="402" cy="416"/>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indent="0" algn="just" eaLnBrk="0" hangingPunct="0"/>
              <a:r>
                <a:rPr lang="en-US" altLang="zh-CN" dirty="0">
                  <a:latin typeface="Times New Roman" panose="02020603050405020304" pitchFamily="18" charset="0"/>
                  <a:ea typeface="宋体" panose="02010600030101010101" pitchFamily="2" charset="-122"/>
                </a:rPr>
                <a:t> 6</a:t>
              </a:r>
              <a:endParaRPr lang="en-US" altLang="zh-CN" dirty="0">
                <a:latin typeface="Times New Roman" panose="02020603050405020304" pitchFamily="18" charset="0"/>
                <a:ea typeface="宋体" panose="02010600030101010101" pitchFamily="2" charset="-122"/>
              </a:endParaRPr>
            </a:p>
          </p:txBody>
        </p:sp>
        <p:sp>
          <p:nvSpPr>
            <p:cNvPr id="34825" name="Oval 12"/>
            <p:cNvSpPr/>
            <p:nvPr/>
          </p:nvSpPr>
          <p:spPr>
            <a:xfrm>
              <a:off x="5270" y="12389"/>
              <a:ext cx="402" cy="417"/>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indent="0" algn="just" eaLnBrk="0" hangingPunct="0"/>
              <a:r>
                <a:rPr lang="en-US" altLang="zh-CN" dirty="0">
                  <a:latin typeface="Times New Roman" panose="02020603050405020304" pitchFamily="18" charset="0"/>
                  <a:ea typeface="宋体" panose="02010600030101010101" pitchFamily="2" charset="-122"/>
                </a:rPr>
                <a:t> 5</a:t>
              </a:r>
              <a:endParaRPr lang="en-US" altLang="zh-CN" dirty="0">
                <a:latin typeface="Times New Roman" panose="02020603050405020304" pitchFamily="18" charset="0"/>
                <a:ea typeface="宋体" panose="02010600030101010101" pitchFamily="2" charset="-122"/>
              </a:endParaRPr>
            </a:p>
          </p:txBody>
        </p:sp>
        <p:sp>
          <p:nvSpPr>
            <p:cNvPr id="34826" name="Oval 13"/>
            <p:cNvSpPr/>
            <p:nvPr/>
          </p:nvSpPr>
          <p:spPr>
            <a:xfrm>
              <a:off x="4656" y="13453"/>
              <a:ext cx="403" cy="417"/>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indent="0" algn="just" eaLnBrk="0" hangingPunct="0"/>
              <a:r>
                <a:rPr lang="en-US" altLang="zh-CN" dirty="0">
                  <a:latin typeface="Times New Roman" panose="02020603050405020304" pitchFamily="18" charset="0"/>
                  <a:ea typeface="宋体" panose="02010600030101010101" pitchFamily="2" charset="-122"/>
                </a:rPr>
                <a:t> 8</a:t>
              </a:r>
              <a:endParaRPr lang="en-US" altLang="zh-CN" dirty="0">
                <a:latin typeface="Times New Roman" panose="02020603050405020304" pitchFamily="18" charset="0"/>
                <a:ea typeface="宋体" panose="02010600030101010101" pitchFamily="2" charset="-122"/>
              </a:endParaRPr>
            </a:p>
          </p:txBody>
        </p:sp>
        <p:cxnSp>
          <p:nvCxnSpPr>
            <p:cNvPr id="34827" name="AutoShape 14"/>
            <p:cNvCxnSpPr>
              <a:stCxn id="34822" idx="3"/>
              <a:endCxn id="34823" idx="7"/>
            </p:cNvCxnSpPr>
            <p:nvPr/>
          </p:nvCxnSpPr>
          <p:spPr>
            <a:xfrm flipH="1">
              <a:off x="4385" y="12035"/>
              <a:ext cx="329" cy="414"/>
            </a:xfrm>
            <a:prstGeom prst="straightConnector1">
              <a:avLst/>
            </a:prstGeom>
            <a:ln w="9525" cap="flat" cmpd="sng">
              <a:solidFill>
                <a:srgbClr val="000000"/>
              </a:solidFill>
              <a:prstDash val="solid"/>
              <a:round/>
              <a:headEnd type="none" w="med" len="med"/>
              <a:tailEnd type="triangle" w="med" len="med"/>
            </a:ln>
          </p:spPr>
        </p:cxnSp>
        <p:cxnSp>
          <p:nvCxnSpPr>
            <p:cNvPr id="34828" name="AutoShape 15"/>
            <p:cNvCxnSpPr>
              <a:stCxn id="34819" idx="5"/>
              <a:endCxn id="34820" idx="0"/>
            </p:cNvCxnSpPr>
            <p:nvPr/>
          </p:nvCxnSpPr>
          <p:spPr>
            <a:xfrm>
              <a:off x="4999" y="9908"/>
              <a:ext cx="267" cy="353"/>
            </a:xfrm>
            <a:prstGeom prst="straightConnector1">
              <a:avLst/>
            </a:prstGeom>
            <a:ln w="9525" cap="flat" cmpd="sng">
              <a:solidFill>
                <a:srgbClr val="000000"/>
              </a:solidFill>
              <a:prstDash val="solid"/>
              <a:round/>
              <a:headEnd type="none" w="med" len="med"/>
              <a:tailEnd type="triangle" w="med" len="med"/>
            </a:ln>
          </p:spPr>
        </p:cxnSp>
        <p:cxnSp>
          <p:nvCxnSpPr>
            <p:cNvPr id="34829" name="AutoShape 16"/>
            <p:cNvCxnSpPr>
              <a:stCxn id="34820" idx="5"/>
              <a:endCxn id="34821" idx="0"/>
            </p:cNvCxnSpPr>
            <p:nvPr/>
          </p:nvCxnSpPr>
          <p:spPr>
            <a:xfrm>
              <a:off x="5408" y="10617"/>
              <a:ext cx="266" cy="353"/>
            </a:xfrm>
            <a:prstGeom prst="straightConnector1">
              <a:avLst/>
            </a:prstGeom>
            <a:ln w="9525" cap="flat" cmpd="sng">
              <a:solidFill>
                <a:srgbClr val="000000"/>
              </a:solidFill>
              <a:prstDash val="solid"/>
              <a:round/>
              <a:headEnd type="none" w="med" len="med"/>
              <a:tailEnd type="triangle" w="med" len="med"/>
            </a:ln>
          </p:spPr>
        </p:cxnSp>
        <p:cxnSp>
          <p:nvCxnSpPr>
            <p:cNvPr id="34830" name="AutoShape 17"/>
            <p:cNvCxnSpPr>
              <a:stCxn id="34821" idx="4"/>
              <a:endCxn id="34822" idx="6"/>
            </p:cNvCxnSpPr>
            <p:nvPr/>
          </p:nvCxnSpPr>
          <p:spPr>
            <a:xfrm flipH="1">
              <a:off x="5058" y="11386"/>
              <a:ext cx="616" cy="502"/>
            </a:xfrm>
            <a:prstGeom prst="straightConnector1">
              <a:avLst/>
            </a:prstGeom>
            <a:ln w="9525" cap="flat" cmpd="sng">
              <a:solidFill>
                <a:srgbClr val="000000"/>
              </a:solidFill>
              <a:prstDash val="solid"/>
              <a:round/>
              <a:headEnd type="none" w="med" len="med"/>
              <a:tailEnd type="triangle" w="med" len="med"/>
            </a:ln>
          </p:spPr>
        </p:cxnSp>
        <p:cxnSp>
          <p:nvCxnSpPr>
            <p:cNvPr id="34831" name="AutoShape 18"/>
            <p:cNvCxnSpPr>
              <a:stCxn id="34822" idx="5"/>
              <a:endCxn id="34825" idx="1"/>
            </p:cNvCxnSpPr>
            <p:nvPr/>
          </p:nvCxnSpPr>
          <p:spPr>
            <a:xfrm>
              <a:off x="4999" y="12035"/>
              <a:ext cx="330" cy="415"/>
            </a:xfrm>
            <a:prstGeom prst="straightConnector1">
              <a:avLst/>
            </a:prstGeom>
            <a:ln w="9525" cap="flat" cmpd="sng">
              <a:solidFill>
                <a:srgbClr val="000000"/>
              </a:solidFill>
              <a:prstDash val="solid"/>
              <a:round/>
              <a:headEnd type="none" w="med" len="med"/>
              <a:tailEnd type="triangle" w="med" len="med"/>
            </a:ln>
          </p:spPr>
        </p:cxnSp>
        <p:cxnSp>
          <p:nvCxnSpPr>
            <p:cNvPr id="34832" name="AutoShape 19"/>
            <p:cNvCxnSpPr>
              <a:stCxn id="34825" idx="3"/>
              <a:endCxn id="34826" idx="7"/>
            </p:cNvCxnSpPr>
            <p:nvPr/>
          </p:nvCxnSpPr>
          <p:spPr>
            <a:xfrm flipH="1">
              <a:off x="4999" y="12744"/>
              <a:ext cx="330" cy="771"/>
            </a:xfrm>
            <a:prstGeom prst="straightConnector1">
              <a:avLst/>
            </a:prstGeom>
            <a:ln w="9525" cap="flat" cmpd="sng">
              <a:solidFill>
                <a:srgbClr val="000000"/>
              </a:solidFill>
              <a:prstDash val="solid"/>
              <a:round/>
              <a:headEnd type="none" w="med" len="med"/>
              <a:tailEnd type="triangle" w="med" len="med"/>
            </a:ln>
          </p:spPr>
        </p:cxnSp>
        <p:cxnSp>
          <p:nvCxnSpPr>
            <p:cNvPr id="34833" name="AutoShape 20"/>
            <p:cNvCxnSpPr>
              <a:stCxn id="34823" idx="4"/>
              <a:endCxn id="34826" idx="1"/>
            </p:cNvCxnSpPr>
            <p:nvPr/>
          </p:nvCxnSpPr>
          <p:spPr>
            <a:xfrm>
              <a:off x="4243" y="12805"/>
              <a:ext cx="472" cy="710"/>
            </a:xfrm>
            <a:prstGeom prst="straightConnector1">
              <a:avLst/>
            </a:prstGeom>
            <a:ln w="9525" cap="flat" cmpd="sng">
              <a:solidFill>
                <a:srgbClr val="000000"/>
              </a:solidFill>
              <a:prstDash val="solid"/>
              <a:round/>
              <a:headEnd type="none" w="med" len="med"/>
              <a:tailEnd type="triangle" w="med" len="med"/>
            </a:ln>
          </p:spPr>
        </p:cxnSp>
        <p:cxnSp>
          <p:nvCxnSpPr>
            <p:cNvPr id="34834" name="AutoShape 21"/>
            <p:cNvCxnSpPr>
              <a:stCxn id="34819" idx="2"/>
              <a:endCxn id="34822" idx="2"/>
            </p:cNvCxnSpPr>
            <p:nvPr/>
          </p:nvCxnSpPr>
          <p:spPr>
            <a:xfrm rot="10800000" flipH="1" flipV="1">
              <a:off x="4656" y="9761"/>
              <a:ext cx="1" cy="2127"/>
            </a:xfrm>
            <a:prstGeom prst="curvedConnector3">
              <a:avLst>
                <a:gd name="adj1" fmla="val -36000014"/>
              </a:avLst>
            </a:prstGeom>
            <a:ln w="9525" cap="flat" cmpd="sng">
              <a:solidFill>
                <a:srgbClr val="000000"/>
              </a:solidFill>
              <a:prstDash val="solid"/>
              <a:round/>
              <a:headEnd type="none" w="med" len="med"/>
              <a:tailEnd type="triangle" w="med" len="med"/>
            </a:ln>
          </p:spPr>
        </p:cxnSp>
        <p:cxnSp>
          <p:nvCxnSpPr>
            <p:cNvPr id="34835" name="AutoShape 22"/>
            <p:cNvCxnSpPr>
              <a:stCxn id="34825" idx="5"/>
              <a:endCxn id="34824" idx="0"/>
            </p:cNvCxnSpPr>
            <p:nvPr/>
          </p:nvCxnSpPr>
          <p:spPr>
            <a:xfrm>
              <a:off x="5613" y="12744"/>
              <a:ext cx="267" cy="353"/>
            </a:xfrm>
            <a:prstGeom prst="straightConnector1">
              <a:avLst/>
            </a:prstGeom>
            <a:ln w="9525" cap="flat" cmpd="sng">
              <a:solidFill>
                <a:srgbClr val="000000"/>
              </a:solidFill>
              <a:prstDash val="solid"/>
              <a:round/>
              <a:headEnd type="none" w="med" len="med"/>
              <a:tailEnd type="triangle" w="med" len="med"/>
            </a:ln>
          </p:spPr>
        </p:cxnSp>
        <p:cxnSp>
          <p:nvCxnSpPr>
            <p:cNvPr id="34836" name="AutoShape 23"/>
            <p:cNvCxnSpPr>
              <a:stCxn id="34824" idx="3"/>
              <a:endCxn id="34826" idx="6"/>
            </p:cNvCxnSpPr>
            <p:nvPr/>
          </p:nvCxnSpPr>
          <p:spPr>
            <a:xfrm flipH="1">
              <a:off x="5059" y="13453"/>
              <a:ext cx="678" cy="208"/>
            </a:xfrm>
            <a:prstGeom prst="straightConnector1">
              <a:avLst/>
            </a:prstGeom>
            <a:ln w="9525" cap="flat" cmpd="sng">
              <a:solidFill>
                <a:srgbClr val="000000"/>
              </a:solidFill>
              <a:prstDash val="solid"/>
              <a:round/>
              <a:headEnd type="none" w="med" len="med"/>
              <a:tailEnd type="triangle" w="med" len="med"/>
            </a:ln>
          </p:spPr>
        </p:cxnSp>
        <p:cxnSp>
          <p:nvCxnSpPr>
            <p:cNvPr id="34837" name="AutoShape 24"/>
            <p:cNvCxnSpPr>
              <a:stCxn id="34820" idx="3"/>
              <a:endCxn id="34822" idx="0"/>
            </p:cNvCxnSpPr>
            <p:nvPr/>
          </p:nvCxnSpPr>
          <p:spPr>
            <a:xfrm flipH="1">
              <a:off x="4857" y="10617"/>
              <a:ext cx="266" cy="1063"/>
            </a:xfrm>
            <a:prstGeom prst="straightConnector1">
              <a:avLst/>
            </a:prstGeom>
            <a:ln w="9525" cap="flat" cmpd="sng">
              <a:solidFill>
                <a:srgbClr val="000000"/>
              </a:solidFill>
              <a:prstDash val="solid"/>
              <a:round/>
              <a:headEnd type="none" w="med" len="med"/>
              <a:tailEnd type="triangle" w="med" len="med"/>
            </a:ln>
          </p:spPr>
        </p:cxnSp>
      </p:grpSp>
      <p:sp>
        <p:nvSpPr>
          <p:cNvPr id="34838" name="Rectangle 25"/>
          <p:cNvSpPr>
            <a:spLocks noGrp="1"/>
          </p:cNvSpPr>
          <p:nvPr>
            <p:ph type="title"/>
          </p:nvPr>
        </p:nvSpPr>
        <p:spPr>
          <a:xfrm>
            <a:off x="3554413" y="696913"/>
            <a:ext cx="3194050" cy="522287"/>
          </a:xfrm>
        </p:spPr>
        <p:txBody>
          <a:bodyPr wrap="square" lIns="91440" tIns="45720" rIns="91440" bIns="45720" anchor="t"/>
          <a:p>
            <a:pPr eaLnBrk="1" hangingPunct="1"/>
            <a:r>
              <a:rPr lang="en-US" altLang="zh-CN" sz="2000" dirty="0">
                <a:solidFill>
                  <a:schemeClr val="hlink"/>
                </a:solidFill>
                <a:latin typeface="楷体_GB2312" pitchFamily="49" charset="-122"/>
                <a:ea typeface="楷体_GB2312" pitchFamily="49" charset="-122"/>
              </a:rPr>
              <a:t>1</a:t>
            </a:r>
            <a:r>
              <a:rPr lang="zh-CN" altLang="en-US" sz="2000" dirty="0">
                <a:solidFill>
                  <a:schemeClr val="hlink"/>
                </a:solidFill>
                <a:latin typeface="楷体_GB2312" pitchFamily="49" charset="-122"/>
                <a:ea typeface="楷体_GB2312" pitchFamily="49" charset="-122"/>
              </a:rPr>
              <a:t>）导出程序的控制流图。</a:t>
            </a:r>
            <a:endParaRPr lang="zh-CN" altLang="en-US" sz="2000" dirty="0">
              <a:solidFill>
                <a:schemeClr val="hlink"/>
              </a:solidFill>
              <a:latin typeface="楷体_GB2312" pitchFamily="49" charset="-122"/>
              <a:ea typeface="楷体_GB2312" pitchFamily="49" charset="-122"/>
            </a:endParaRPr>
          </a:p>
        </p:txBody>
      </p:sp>
      <p:sp>
        <p:nvSpPr>
          <p:cNvPr id="34839" name="Text Box 26"/>
          <p:cNvSpPr txBox="1"/>
          <p:nvPr/>
        </p:nvSpPr>
        <p:spPr>
          <a:xfrm>
            <a:off x="3554413" y="1096963"/>
            <a:ext cx="5257800" cy="5121275"/>
          </a:xfrm>
          <a:prstGeom prst="rect">
            <a:avLst/>
          </a:prstGeom>
          <a:noFill/>
          <a:ln w="9525">
            <a:noFill/>
          </a:ln>
        </p:spPr>
        <p:txBody>
          <a:bodyPr anchor="t">
            <a:spAutoFit/>
          </a:bodyPr>
          <a:p>
            <a:pPr lvl="0" indent="0">
              <a:lnSpc>
                <a:spcPct val="110000"/>
              </a:lnSpc>
            </a:pPr>
            <a:r>
              <a:rPr lang="en-US" altLang="zh-CN" sz="2000" dirty="0">
                <a:solidFill>
                  <a:schemeClr val="hlink"/>
                </a:solidFill>
                <a:latin typeface="楷体_GB2312" pitchFamily="49" charset="-122"/>
                <a:ea typeface="楷体_GB2312" pitchFamily="49" charset="-122"/>
              </a:rPr>
              <a:t>2</a:t>
            </a:r>
            <a:r>
              <a:rPr lang="zh-CN" altLang="en-US" sz="2000" dirty="0">
                <a:solidFill>
                  <a:schemeClr val="hlink"/>
                </a:solidFill>
                <a:latin typeface="楷体_GB2312" pitchFamily="49" charset="-122"/>
                <a:ea typeface="楷体_GB2312" pitchFamily="49" charset="-122"/>
              </a:rPr>
              <a:t>）计算其环形复杂度。</a:t>
            </a:r>
            <a:r>
              <a:rPr lang="zh-CN" altLang="en-US" sz="2000" dirty="0">
                <a:latin typeface="楷体_GB2312" pitchFamily="49" charset="-122"/>
                <a:ea typeface="楷体_GB2312" pitchFamily="49" charset="-122"/>
              </a:rPr>
              <a:t>区域的数量</a:t>
            </a:r>
            <a:r>
              <a:rPr lang="en-US" altLang="zh-CN" sz="2000" dirty="0">
                <a:latin typeface="楷体_GB2312" pitchFamily="49" charset="-122"/>
                <a:ea typeface="楷体_GB2312" pitchFamily="49" charset="-122"/>
              </a:rPr>
              <a:t>5;</a:t>
            </a:r>
            <a:endParaRPr lang="en-US" altLang="zh-CN" sz="2000" dirty="0">
              <a:latin typeface="楷体_GB2312" pitchFamily="49" charset="-122"/>
              <a:ea typeface="楷体_GB2312" pitchFamily="49" charset="-122"/>
            </a:endParaRPr>
          </a:p>
          <a:p>
            <a:pPr lvl="0" indent="0">
              <a:lnSpc>
                <a:spcPct val="110000"/>
              </a:lnSpc>
            </a:pPr>
            <a:r>
              <a:rPr lang="en-US" altLang="zh-CN" sz="2000" dirty="0">
                <a:solidFill>
                  <a:srgbClr val="333333"/>
                </a:solidFill>
                <a:latin typeface="楷体_GB2312" pitchFamily="49" charset="-122"/>
                <a:ea typeface="楷体_GB2312" pitchFamily="49" charset="-122"/>
              </a:rPr>
              <a:t>V(G)=E-N+2=11-8+2=</a:t>
            </a:r>
            <a:r>
              <a:rPr lang="en-US" altLang="zh-CN" sz="2000" dirty="0">
                <a:latin typeface="楷体_GB2312" pitchFamily="49" charset="-122"/>
                <a:ea typeface="楷体_GB2312" pitchFamily="49" charset="-122"/>
              </a:rPr>
              <a:t>5</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a:p>
            <a:pPr lvl="0" indent="0">
              <a:lnSpc>
                <a:spcPct val="110000"/>
              </a:lnSpc>
            </a:pPr>
            <a:r>
              <a:rPr lang="en-US" altLang="zh-CN" sz="2000" dirty="0">
                <a:solidFill>
                  <a:srgbClr val="333333"/>
                </a:solidFill>
                <a:latin typeface="楷体_GB2312" pitchFamily="49" charset="-122"/>
                <a:ea typeface="楷体_GB2312" pitchFamily="49" charset="-122"/>
              </a:rPr>
              <a:t>V(G)=P+1</a:t>
            </a:r>
            <a:r>
              <a:rPr lang="en-US" altLang="zh-CN" sz="2000" dirty="0">
                <a:latin typeface="楷体_GB2312" pitchFamily="49" charset="-122"/>
                <a:ea typeface="楷体_GB2312" pitchFamily="49" charset="-122"/>
              </a:rPr>
              <a:t>=4+1=5;</a:t>
            </a:r>
            <a:endParaRPr lang="en-US" altLang="zh-CN" sz="2000" dirty="0">
              <a:latin typeface="楷体_GB2312" pitchFamily="49" charset="-122"/>
              <a:ea typeface="楷体_GB2312" pitchFamily="49" charset="-122"/>
            </a:endParaRPr>
          </a:p>
          <a:p>
            <a:pPr lvl="0" indent="0">
              <a:lnSpc>
                <a:spcPct val="110000"/>
              </a:lnSpc>
            </a:pPr>
            <a:r>
              <a:rPr lang="zh-CN" altLang="en-US" sz="2000" dirty="0">
                <a:latin typeface="楷体_GB2312" pitchFamily="49" charset="-122"/>
                <a:ea typeface="楷体_GB2312" pitchFamily="49" charset="-122"/>
              </a:rPr>
              <a:t>即基本路径集中线性无关的路径</a:t>
            </a:r>
            <a:r>
              <a:rPr lang="zh-CN" altLang="en-US" sz="2000" dirty="0">
                <a:solidFill>
                  <a:srgbClr val="C00000"/>
                </a:solidFill>
                <a:latin typeface="楷体_GB2312" pitchFamily="49" charset="-122"/>
                <a:ea typeface="楷体_GB2312" pitchFamily="49" charset="-122"/>
              </a:rPr>
              <a:t>有</a:t>
            </a:r>
            <a:r>
              <a:rPr lang="en-US" altLang="zh-CN" sz="2000" dirty="0">
                <a:solidFill>
                  <a:srgbClr val="C00000"/>
                </a:solidFill>
                <a:latin typeface="楷体_GB2312" pitchFamily="49" charset="-122"/>
                <a:ea typeface="楷体_GB2312" pitchFamily="49" charset="-122"/>
              </a:rPr>
              <a:t>5</a:t>
            </a:r>
            <a:r>
              <a:rPr lang="zh-CN" altLang="en-US" sz="2000" dirty="0">
                <a:solidFill>
                  <a:srgbClr val="C00000"/>
                </a:solidFill>
                <a:latin typeface="楷体_GB2312" pitchFamily="49" charset="-122"/>
                <a:ea typeface="楷体_GB2312" pitchFamily="49" charset="-122"/>
              </a:rPr>
              <a:t>条</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a:p>
            <a:pPr lvl="0" indent="0">
              <a:lnSpc>
                <a:spcPct val="110000"/>
              </a:lnSpc>
            </a:pPr>
            <a:endParaRPr lang="zh-CN" altLang="en-US" sz="2000" dirty="0">
              <a:latin typeface="楷体_GB2312" pitchFamily="49" charset="-122"/>
              <a:ea typeface="楷体_GB2312" pitchFamily="49" charset="-122"/>
            </a:endParaRPr>
          </a:p>
          <a:p>
            <a:pPr lvl="0" indent="0">
              <a:lnSpc>
                <a:spcPct val="110000"/>
              </a:lnSpc>
            </a:pPr>
            <a:r>
              <a:rPr lang="en-US" altLang="zh-CN" sz="2000" dirty="0">
                <a:solidFill>
                  <a:schemeClr val="hlink"/>
                </a:solidFill>
                <a:latin typeface="楷体_GB2312" pitchFamily="49" charset="-122"/>
                <a:ea typeface="楷体_GB2312" pitchFamily="49" charset="-122"/>
              </a:rPr>
              <a:t>3</a:t>
            </a:r>
            <a:r>
              <a:rPr lang="zh-CN" altLang="en-US" sz="2000" dirty="0">
                <a:solidFill>
                  <a:schemeClr val="hlink"/>
                </a:solidFill>
                <a:latin typeface="楷体_GB2312" pitchFamily="49" charset="-122"/>
                <a:ea typeface="楷体_GB2312" pitchFamily="49" charset="-122"/>
              </a:rPr>
              <a:t>）确定线形无关</a:t>
            </a:r>
            <a:r>
              <a:rPr lang="en-US" altLang="zh-CN" sz="2000" dirty="0">
                <a:solidFill>
                  <a:schemeClr val="hlink"/>
                </a:solidFill>
                <a:latin typeface="楷体_GB2312" pitchFamily="49" charset="-122"/>
                <a:ea typeface="楷体_GB2312" pitchFamily="49" charset="-122"/>
              </a:rPr>
              <a:t>(</a:t>
            </a:r>
            <a:r>
              <a:rPr lang="zh-CN" altLang="en-US" sz="2000" dirty="0">
                <a:solidFill>
                  <a:schemeClr val="hlink"/>
                </a:solidFill>
                <a:latin typeface="楷体_GB2312" pitchFamily="49" charset="-122"/>
                <a:ea typeface="楷体_GB2312" pitchFamily="49" charset="-122"/>
              </a:rPr>
              <a:t>独立路径条数</a:t>
            </a:r>
            <a:r>
              <a:rPr lang="en-US" altLang="zh-CN" sz="2000" dirty="0">
                <a:solidFill>
                  <a:schemeClr val="hlink"/>
                </a:solidFill>
                <a:latin typeface="楷体_GB2312" pitchFamily="49" charset="-122"/>
                <a:ea typeface="楷体_GB2312" pitchFamily="49" charset="-122"/>
              </a:rPr>
              <a:t>)</a:t>
            </a:r>
            <a:r>
              <a:rPr lang="zh-CN" altLang="en-US" sz="2000" dirty="0">
                <a:solidFill>
                  <a:schemeClr val="hlink"/>
                </a:solidFill>
                <a:latin typeface="楷体_GB2312" pitchFamily="49" charset="-122"/>
                <a:ea typeface="楷体_GB2312" pitchFamily="49" charset="-122"/>
              </a:rPr>
              <a:t>的路径的基本集；</a:t>
            </a:r>
            <a:endParaRPr lang="zh-CN" altLang="en-US" sz="2000" dirty="0">
              <a:solidFill>
                <a:schemeClr val="hlink"/>
              </a:solidFill>
              <a:latin typeface="楷体_GB2312" pitchFamily="49" charset="-122"/>
              <a:ea typeface="楷体_GB2312" pitchFamily="49" charset="-122"/>
            </a:endParaRPr>
          </a:p>
          <a:p>
            <a:pPr lvl="0" indent="0">
              <a:lnSpc>
                <a:spcPct val="110000"/>
              </a:lnSpc>
            </a:pPr>
            <a:r>
              <a:rPr lang="en-US" altLang="zh-CN" sz="2000" dirty="0">
                <a:latin typeface="楷体_GB2312" pitchFamily="49" charset="-122"/>
                <a:ea typeface="楷体_GB2312" pitchFamily="49" charset="-122"/>
              </a:rPr>
              <a:t>Path1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1</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4</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7</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8	</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A&lt;=1,A==2</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Path2</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1</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2</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4</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7</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8	</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A&gt;1,B&lt;&gt;0,A==2</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a:p>
            <a:pPr lvl="0" indent="0">
              <a:lnSpc>
                <a:spcPct val="110000"/>
              </a:lnSpc>
            </a:pPr>
            <a:r>
              <a:rPr lang="en-US" altLang="zh-CN" sz="2000" dirty="0">
                <a:latin typeface="楷体_GB2312" pitchFamily="49" charset="-122"/>
                <a:ea typeface="楷体_GB2312" pitchFamily="49" charset="-122"/>
              </a:rPr>
              <a:t>Path3</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1</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2</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4</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5</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8	</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A&gt;1,B&lt;&gt;0,A&lt;&gt;2,X&lt;=1</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a:p>
            <a:pPr lvl="0" indent="0">
              <a:lnSpc>
                <a:spcPct val="110000"/>
              </a:lnSpc>
            </a:pPr>
            <a:r>
              <a:rPr lang="en-US" altLang="zh-CN" sz="2000" dirty="0">
                <a:latin typeface="楷体_GB2312" pitchFamily="49" charset="-122"/>
                <a:ea typeface="楷体_GB2312" pitchFamily="49" charset="-122"/>
              </a:rPr>
              <a:t>Path4</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1</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2</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3</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4</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5</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8	</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A&gt;1,B==0,A&lt;&gt;2,X&lt;=1</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a:p>
            <a:pPr lvl="0" indent="0">
              <a:lnSpc>
                <a:spcPct val="110000"/>
              </a:lnSpc>
            </a:pPr>
            <a:r>
              <a:rPr lang="en-US" altLang="zh-CN" sz="2000" dirty="0">
                <a:latin typeface="楷体_GB2312" pitchFamily="49" charset="-122"/>
                <a:ea typeface="楷体_GB2312" pitchFamily="49" charset="-122"/>
              </a:rPr>
              <a:t>Path5: 1</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2</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3</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4</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5</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6</a:t>
            </a:r>
            <a:r>
              <a:rPr lang="en-US" altLang="zh-CN" sz="2000" dirty="0">
                <a:latin typeface="Arial" panose="020B0604020202020204" pitchFamily="34" charset="0"/>
                <a:ea typeface="楷体_GB2312" pitchFamily="49" charset="-122"/>
              </a:rPr>
              <a:t>—</a:t>
            </a:r>
            <a:r>
              <a:rPr lang="en-US" altLang="zh-CN" sz="2000" dirty="0">
                <a:latin typeface="楷体_GB2312" pitchFamily="49" charset="-122"/>
                <a:ea typeface="楷体_GB2312" pitchFamily="49" charset="-122"/>
              </a:rPr>
              <a:t>8	</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A&gt;1,B==0,A&lt;&gt;2,X&gt;1</a:t>
            </a:r>
            <a:r>
              <a:rPr lang="zh-CN" altLang="en-US" sz="2000" dirty="0">
                <a:latin typeface="楷体_GB2312" pitchFamily="49" charset="-122"/>
                <a:ea typeface="楷体_GB2312" pitchFamily="49" charset="-122"/>
              </a:rPr>
              <a:t>）</a:t>
            </a:r>
            <a:endParaRPr lang="zh-CN" altLang="en-US" sz="2000" dirty="0">
              <a:latin typeface="楷体_GB2312" pitchFamily="49" charset="-122"/>
              <a:ea typeface="楷体_GB2312" pitchFamily="49" charset="-122"/>
            </a:endParaRPr>
          </a:p>
        </p:txBody>
      </p:sp>
      <p:sp>
        <p:nvSpPr>
          <p:cNvPr id="34840" name="Text Box 27"/>
          <p:cNvSpPr txBox="1"/>
          <p:nvPr/>
        </p:nvSpPr>
        <p:spPr>
          <a:xfrm>
            <a:off x="1331913" y="1916113"/>
            <a:ext cx="503237" cy="366712"/>
          </a:xfrm>
          <a:prstGeom prst="rect">
            <a:avLst/>
          </a:prstGeom>
          <a:noFill/>
          <a:ln w="9525">
            <a:noFill/>
          </a:ln>
        </p:spPr>
        <p:txBody>
          <a:bodyPr anchor="t">
            <a:spAutoFit/>
          </a:bodyPr>
          <a:p>
            <a:pPr lvl="0" indent="0">
              <a:spcBef>
                <a:spcPct val="50000"/>
              </a:spcBef>
            </a:pPr>
            <a:endParaRPr lang="zh-CN" altLang="zh-CN" dirty="0">
              <a:latin typeface="Arial" panose="020B0604020202020204" pitchFamily="34" charset="0"/>
              <a:ea typeface="宋体" panose="02010600030101010101" pitchFamily="2" charset="-122"/>
            </a:endParaRPr>
          </a:p>
        </p:txBody>
      </p:sp>
      <p:sp>
        <p:nvSpPr>
          <p:cNvPr id="34841" name="Text Box 28"/>
          <p:cNvSpPr txBox="1"/>
          <p:nvPr/>
        </p:nvSpPr>
        <p:spPr>
          <a:xfrm>
            <a:off x="1403350" y="2665413"/>
            <a:ext cx="576263" cy="366712"/>
          </a:xfrm>
          <a:prstGeom prst="rect">
            <a:avLst/>
          </a:prstGeom>
          <a:noFill/>
          <a:ln w="9525">
            <a:noFill/>
          </a:ln>
        </p:spPr>
        <p:txBody>
          <a:bodyPr anchor="t">
            <a:spAutoFit/>
          </a:bodyPr>
          <a:p>
            <a:pPr lvl="0" indent="0">
              <a:spcBef>
                <a:spcPct val="50000"/>
              </a:spcBef>
            </a:pPr>
            <a:r>
              <a:rPr lang="en-US" altLang="zh-CN" dirty="0">
                <a:latin typeface="Arial" panose="020B0604020202020204" pitchFamily="34" charset="0"/>
                <a:ea typeface="宋体" panose="02010600030101010101" pitchFamily="2" charset="-122"/>
              </a:rPr>
              <a:t>R1</a:t>
            </a:r>
            <a:endParaRPr lang="en-US" altLang="zh-CN" dirty="0">
              <a:latin typeface="Arial" panose="020B0604020202020204" pitchFamily="34" charset="0"/>
              <a:ea typeface="宋体" panose="02010600030101010101" pitchFamily="2" charset="-122"/>
            </a:endParaRPr>
          </a:p>
        </p:txBody>
      </p:sp>
      <p:sp>
        <p:nvSpPr>
          <p:cNvPr id="34842" name="Text Box 29"/>
          <p:cNvSpPr txBox="1"/>
          <p:nvPr/>
        </p:nvSpPr>
        <p:spPr>
          <a:xfrm>
            <a:off x="1835150" y="3141663"/>
            <a:ext cx="647700" cy="366712"/>
          </a:xfrm>
          <a:prstGeom prst="rect">
            <a:avLst/>
          </a:prstGeom>
          <a:noFill/>
          <a:ln w="9525">
            <a:noFill/>
          </a:ln>
        </p:spPr>
        <p:txBody>
          <a:bodyPr anchor="t">
            <a:spAutoFit/>
          </a:bodyPr>
          <a:p>
            <a:pPr lvl="0" indent="0">
              <a:spcBef>
                <a:spcPct val="50000"/>
              </a:spcBef>
            </a:pPr>
            <a:r>
              <a:rPr lang="en-US" altLang="zh-CN" dirty="0">
                <a:latin typeface="Arial" panose="020B0604020202020204" pitchFamily="34" charset="0"/>
                <a:ea typeface="宋体" panose="02010600030101010101" pitchFamily="2" charset="-122"/>
              </a:rPr>
              <a:t>R2</a:t>
            </a:r>
            <a:endParaRPr lang="en-US" altLang="zh-CN" dirty="0">
              <a:latin typeface="Arial" panose="020B0604020202020204" pitchFamily="34" charset="0"/>
              <a:ea typeface="宋体" panose="02010600030101010101" pitchFamily="2" charset="-122"/>
            </a:endParaRPr>
          </a:p>
        </p:txBody>
      </p:sp>
      <p:sp>
        <p:nvSpPr>
          <p:cNvPr id="34843" name="Text Box 30"/>
          <p:cNvSpPr txBox="1"/>
          <p:nvPr/>
        </p:nvSpPr>
        <p:spPr>
          <a:xfrm>
            <a:off x="1258888" y="4508500"/>
            <a:ext cx="720725" cy="366713"/>
          </a:xfrm>
          <a:prstGeom prst="rect">
            <a:avLst/>
          </a:prstGeom>
          <a:noFill/>
          <a:ln w="9525">
            <a:noFill/>
          </a:ln>
        </p:spPr>
        <p:txBody>
          <a:bodyPr anchor="t">
            <a:spAutoFit/>
          </a:bodyPr>
          <a:p>
            <a:pPr lvl="0" indent="0">
              <a:spcBef>
                <a:spcPct val="50000"/>
              </a:spcBef>
            </a:pPr>
            <a:r>
              <a:rPr lang="en-US" altLang="zh-CN" dirty="0">
                <a:latin typeface="Arial" panose="020B0604020202020204" pitchFamily="34" charset="0"/>
                <a:ea typeface="宋体" panose="02010600030101010101" pitchFamily="2" charset="-122"/>
              </a:rPr>
              <a:t>R3</a:t>
            </a:r>
            <a:endParaRPr lang="en-US" altLang="zh-CN" dirty="0">
              <a:latin typeface="Arial" panose="020B0604020202020204" pitchFamily="34" charset="0"/>
              <a:ea typeface="宋体" panose="02010600030101010101" pitchFamily="2" charset="-122"/>
            </a:endParaRPr>
          </a:p>
        </p:txBody>
      </p:sp>
      <p:sp>
        <p:nvSpPr>
          <p:cNvPr id="34844" name="Text Box 31"/>
          <p:cNvSpPr txBox="1"/>
          <p:nvPr/>
        </p:nvSpPr>
        <p:spPr>
          <a:xfrm>
            <a:off x="2051050" y="5084763"/>
            <a:ext cx="576263" cy="366712"/>
          </a:xfrm>
          <a:prstGeom prst="rect">
            <a:avLst/>
          </a:prstGeom>
          <a:noFill/>
          <a:ln w="9525">
            <a:noFill/>
          </a:ln>
        </p:spPr>
        <p:txBody>
          <a:bodyPr anchor="t">
            <a:spAutoFit/>
          </a:bodyPr>
          <a:p>
            <a:pPr lvl="0" indent="0">
              <a:spcBef>
                <a:spcPct val="50000"/>
              </a:spcBef>
            </a:pPr>
            <a:r>
              <a:rPr lang="en-US" altLang="zh-CN" dirty="0">
                <a:latin typeface="Arial" panose="020B0604020202020204" pitchFamily="34" charset="0"/>
                <a:ea typeface="宋体" panose="02010600030101010101" pitchFamily="2" charset="-122"/>
              </a:rPr>
              <a:t>R4</a:t>
            </a:r>
            <a:endParaRPr lang="en-US" altLang="zh-CN" dirty="0">
              <a:latin typeface="Arial" panose="020B0604020202020204" pitchFamily="34" charset="0"/>
              <a:ea typeface="宋体" panose="02010600030101010101" pitchFamily="2" charset="-122"/>
            </a:endParaRPr>
          </a:p>
        </p:txBody>
      </p:sp>
      <p:sp>
        <p:nvSpPr>
          <p:cNvPr id="34845" name="Text Box 32"/>
          <p:cNvSpPr txBox="1"/>
          <p:nvPr/>
        </p:nvSpPr>
        <p:spPr>
          <a:xfrm>
            <a:off x="395288" y="3313113"/>
            <a:ext cx="720725" cy="366712"/>
          </a:xfrm>
          <a:prstGeom prst="rect">
            <a:avLst/>
          </a:prstGeom>
          <a:noFill/>
          <a:ln w="9525">
            <a:noFill/>
          </a:ln>
        </p:spPr>
        <p:txBody>
          <a:bodyPr anchor="t">
            <a:spAutoFit/>
          </a:bodyPr>
          <a:p>
            <a:pPr lvl="0" indent="0">
              <a:spcBef>
                <a:spcPct val="50000"/>
              </a:spcBef>
            </a:pPr>
            <a:r>
              <a:rPr lang="en-US" altLang="zh-CN" dirty="0">
                <a:latin typeface="Arial" panose="020B0604020202020204" pitchFamily="34" charset="0"/>
                <a:ea typeface="宋体" panose="02010600030101010101" pitchFamily="2" charset="-122"/>
              </a:rPr>
              <a:t>R5</a:t>
            </a:r>
            <a:endParaRPr lang="en-US" altLang="zh-CN" dirty="0">
              <a:latin typeface="Arial" panose="020B0604020202020204" pitchFamily="34" charset="0"/>
              <a:ea typeface="宋体" panose="02010600030101010101" pitchFamily="2" charset="-122"/>
            </a:endParaRPr>
          </a:p>
        </p:txBody>
      </p:sp>
      <p:sp>
        <p:nvSpPr>
          <p:cNvPr id="34846" name="AutoShape 33"/>
          <p:cNvSpPr/>
          <p:nvPr/>
        </p:nvSpPr>
        <p:spPr>
          <a:xfrm>
            <a:off x="2051050" y="1412875"/>
            <a:ext cx="865188" cy="288925"/>
          </a:xfrm>
          <a:prstGeom prst="wedgeRoundRectCallout">
            <a:avLst>
              <a:gd name="adj1" fmla="val -62843"/>
              <a:gd name="adj2" fmla="val 210991"/>
              <a:gd name="adj3" fmla="val 16667"/>
            </a:avLst>
          </a:prstGeom>
          <a:solidFill>
            <a:schemeClr val="accent1"/>
          </a:solidFill>
          <a:ln w="9525" cap="flat" cmpd="sng">
            <a:solidFill>
              <a:schemeClr val="tx1"/>
            </a:solidFill>
            <a:prstDash val="solid"/>
            <a:miter/>
            <a:headEnd type="none" w="med" len="med"/>
            <a:tailEnd type="none" w="med" len="med"/>
          </a:ln>
        </p:spPr>
        <p:txBody>
          <a:bodyPr anchor="t"/>
          <a:p>
            <a:pPr lvl="0" indent="0" algn="ctr"/>
            <a:r>
              <a:rPr lang="zh-CN" altLang="en-US" dirty="0">
                <a:latin typeface="Arial" panose="020B0604020202020204" pitchFamily="34" charset="0"/>
                <a:ea typeface="楷体_GB2312" pitchFamily="49" charset="-122"/>
              </a:rPr>
              <a:t>边</a:t>
            </a:r>
            <a:r>
              <a:rPr lang="en-US" altLang="zh-CN" dirty="0">
                <a:latin typeface="Arial" panose="020B0604020202020204" pitchFamily="34" charset="0"/>
                <a:ea typeface="楷体_GB2312" pitchFamily="49" charset="-122"/>
              </a:rPr>
              <a:t>E</a:t>
            </a:r>
            <a:endParaRPr lang="en-US" altLang="zh-CN" dirty="0">
              <a:latin typeface="Arial" panose="020B0604020202020204" pitchFamily="34" charset="0"/>
              <a:ea typeface="楷体_GB2312" pitchFamily="49" charset="-122"/>
            </a:endParaRPr>
          </a:p>
        </p:txBody>
      </p:sp>
      <p:sp>
        <p:nvSpPr>
          <p:cNvPr id="34847" name="AutoShape 34"/>
          <p:cNvSpPr/>
          <p:nvPr/>
        </p:nvSpPr>
        <p:spPr>
          <a:xfrm>
            <a:off x="323850" y="1412875"/>
            <a:ext cx="865188" cy="288925"/>
          </a:xfrm>
          <a:prstGeom prst="wedgeRoundRectCallout">
            <a:avLst>
              <a:gd name="adj1" fmla="val 71468"/>
              <a:gd name="adj2" fmla="val 81319"/>
              <a:gd name="adj3" fmla="val 16667"/>
            </a:avLst>
          </a:prstGeom>
          <a:solidFill>
            <a:schemeClr val="accent1"/>
          </a:solidFill>
          <a:ln w="9525" cap="flat" cmpd="sng">
            <a:solidFill>
              <a:schemeClr val="tx1"/>
            </a:solidFill>
            <a:prstDash val="solid"/>
            <a:miter/>
            <a:headEnd type="none" w="med" len="med"/>
            <a:tailEnd type="none" w="med" len="med"/>
          </a:ln>
        </p:spPr>
        <p:txBody>
          <a:bodyPr anchor="t"/>
          <a:p>
            <a:pPr lvl="0" indent="0" algn="ctr"/>
            <a:r>
              <a:rPr lang="zh-CN" altLang="en-US" dirty="0">
                <a:latin typeface="Arial" panose="020B0604020202020204" pitchFamily="34" charset="0"/>
                <a:ea typeface="楷体_GB2312" pitchFamily="49" charset="-122"/>
              </a:rPr>
              <a:t>点</a:t>
            </a:r>
            <a:r>
              <a:rPr lang="en-US" altLang="zh-CN" dirty="0">
                <a:latin typeface="Arial" panose="020B0604020202020204" pitchFamily="34" charset="0"/>
                <a:ea typeface="楷体_GB2312" pitchFamily="49" charset="-122"/>
              </a:rPr>
              <a:t>N</a:t>
            </a:r>
            <a:endParaRPr lang="en-US" altLang="zh-CN" dirty="0">
              <a:latin typeface="Arial" panose="020B0604020202020204" pitchFamily="34" charset="0"/>
              <a:ea typeface="楷体_GB2312" pitchFamily="49" charset="-122"/>
            </a:endParaRPr>
          </a:p>
        </p:txBody>
      </p:sp>
      <p:sp>
        <p:nvSpPr>
          <p:cNvPr id="34848" name="AutoShape 35"/>
          <p:cNvSpPr/>
          <p:nvPr/>
        </p:nvSpPr>
        <p:spPr>
          <a:xfrm>
            <a:off x="2411413" y="2205038"/>
            <a:ext cx="865187" cy="360362"/>
          </a:xfrm>
          <a:prstGeom prst="wedgeRoundRectCallout">
            <a:avLst>
              <a:gd name="adj1" fmla="val -69264"/>
              <a:gd name="adj2" fmla="val 45153"/>
              <a:gd name="adj3" fmla="val 16667"/>
            </a:avLst>
          </a:prstGeom>
          <a:solidFill>
            <a:schemeClr val="accent1"/>
          </a:solidFill>
          <a:ln w="9525" cap="flat" cmpd="sng">
            <a:solidFill>
              <a:schemeClr val="tx1"/>
            </a:solidFill>
            <a:prstDash val="solid"/>
            <a:miter/>
            <a:headEnd type="none" w="med" len="med"/>
            <a:tailEnd type="none" w="med" len="med"/>
          </a:ln>
        </p:spPr>
        <p:txBody>
          <a:bodyPr anchor="t"/>
          <a:p>
            <a:pPr lvl="0" indent="0" algn="ctr"/>
            <a:r>
              <a:rPr lang="zh-CN" altLang="en-US" dirty="0">
                <a:latin typeface="Arial" panose="020B0604020202020204" pitchFamily="34" charset="0"/>
                <a:ea typeface="楷体_GB2312" pitchFamily="49" charset="-122"/>
              </a:rPr>
              <a:t>判断</a:t>
            </a:r>
            <a:r>
              <a:rPr lang="en-US" altLang="zh-CN" dirty="0">
                <a:latin typeface="Arial" panose="020B0604020202020204" pitchFamily="34" charset="0"/>
                <a:ea typeface="楷体_GB2312" pitchFamily="49" charset="-122"/>
              </a:rPr>
              <a:t>P</a:t>
            </a:r>
            <a:endParaRPr lang="en-US" altLang="zh-CN" dirty="0">
              <a:latin typeface="Arial" panose="020B0604020202020204" pitchFamily="34" charset="0"/>
              <a:ea typeface="楷体_GB2312" pitchFamily="49" charset="-122"/>
            </a:endParaRPr>
          </a:p>
        </p:txBody>
      </p:sp>
      <p:sp>
        <p:nvSpPr>
          <p:cNvPr id="34849" name="AutoShape 36"/>
          <p:cNvSpPr/>
          <p:nvPr/>
        </p:nvSpPr>
        <p:spPr>
          <a:xfrm>
            <a:off x="250825" y="2492375"/>
            <a:ext cx="865188" cy="288925"/>
          </a:xfrm>
          <a:prstGeom prst="wedgeRoundRectCallout">
            <a:avLst>
              <a:gd name="adj1" fmla="val 87981"/>
              <a:gd name="adj2" fmla="val -57144"/>
              <a:gd name="adj3" fmla="val 16667"/>
            </a:avLst>
          </a:prstGeom>
          <a:solidFill>
            <a:schemeClr val="accent1"/>
          </a:solidFill>
          <a:ln w="9525" cap="flat" cmpd="sng">
            <a:solidFill>
              <a:schemeClr val="tx1"/>
            </a:solidFill>
            <a:prstDash val="solid"/>
            <a:miter/>
            <a:headEnd type="none" w="med" len="med"/>
            <a:tailEnd type="none" w="med" len="med"/>
          </a:ln>
        </p:spPr>
        <p:txBody>
          <a:bodyPr anchor="t"/>
          <a:p>
            <a:pPr lvl="0" indent="0" algn="ctr"/>
            <a:r>
              <a:rPr lang="zh-CN" altLang="en-US" dirty="0">
                <a:latin typeface="Arial" panose="020B0604020202020204" pitchFamily="34" charset="0"/>
                <a:ea typeface="楷体_GB2312" pitchFamily="49" charset="-122"/>
              </a:rPr>
              <a:t>区域</a:t>
            </a:r>
            <a:r>
              <a:rPr lang="en-US" altLang="zh-CN" dirty="0">
                <a:latin typeface="Arial" panose="020B0604020202020204" pitchFamily="34" charset="0"/>
                <a:ea typeface="楷体_GB2312" pitchFamily="49" charset="-122"/>
              </a:rPr>
              <a:t>R</a:t>
            </a:r>
            <a:endParaRPr lang="en-US" altLang="zh-CN" dirty="0">
              <a:latin typeface="Arial" panose="020B0604020202020204" pitchFamily="34" charset="0"/>
              <a:ea typeface="楷体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xfrm>
            <a:off x="611188" y="333375"/>
            <a:ext cx="8085137" cy="487363"/>
          </a:xfrm>
        </p:spPr>
        <p:txBody>
          <a:bodyPr wrap="square" lIns="91440" tIns="45720" rIns="91440" bIns="45720" anchor="t"/>
          <a:p>
            <a:pPr eaLnBrk="1" hangingPunct="1"/>
            <a:r>
              <a:rPr lang="en-US" altLang="zh-CN" sz="2100" dirty="0">
                <a:solidFill>
                  <a:schemeClr val="hlink"/>
                </a:solidFill>
                <a:latin typeface="楷体_GB2312" pitchFamily="49" charset="-122"/>
                <a:ea typeface="楷体_GB2312" pitchFamily="49" charset="-122"/>
              </a:rPr>
              <a:t>4</a:t>
            </a:r>
            <a:r>
              <a:rPr lang="zh-CN" altLang="en-US" sz="2100" dirty="0">
                <a:solidFill>
                  <a:schemeClr val="hlink"/>
                </a:solidFill>
                <a:latin typeface="楷体_GB2312" pitchFamily="49" charset="-122"/>
                <a:ea typeface="楷体_GB2312" pitchFamily="49" charset="-122"/>
              </a:rPr>
              <a:t>）生成测试用例</a:t>
            </a:r>
            <a:endParaRPr lang="zh-CN" altLang="en-US" sz="2100" dirty="0">
              <a:solidFill>
                <a:schemeClr val="hlink"/>
              </a:solidFill>
              <a:latin typeface="楷体_GB2312" pitchFamily="49" charset="-122"/>
              <a:ea typeface="楷体_GB2312" pitchFamily="49" charset="-122"/>
            </a:endParaRPr>
          </a:p>
        </p:txBody>
      </p:sp>
      <p:sp>
        <p:nvSpPr>
          <p:cNvPr id="35842" name="Text Box 4"/>
          <p:cNvSpPr txBox="1"/>
          <p:nvPr/>
        </p:nvSpPr>
        <p:spPr>
          <a:xfrm>
            <a:off x="539750" y="692150"/>
            <a:ext cx="8208963" cy="3749675"/>
          </a:xfrm>
          <a:prstGeom prst="rect">
            <a:avLst/>
          </a:prstGeom>
          <a:noFill/>
          <a:ln w="9525">
            <a:noFill/>
          </a:ln>
        </p:spPr>
        <p:txBody>
          <a:bodyPr anchor="t">
            <a:spAutoFit/>
          </a:bodyPr>
          <a:p>
            <a:pPr marL="342900" lvl="0" indent="-342900">
              <a:spcBef>
                <a:spcPct val="50000"/>
              </a:spcBef>
            </a:pPr>
            <a:r>
              <a:rPr lang="zh-CN" altLang="en-US" sz="2000" dirty="0">
                <a:latin typeface="楷体_GB2312" pitchFamily="49" charset="-122"/>
                <a:ea typeface="楷体_GB2312" pitchFamily="49" charset="-122"/>
              </a:rPr>
              <a:t>对应各条基本路径的测试用例设计如下：</a:t>
            </a:r>
            <a:endParaRPr lang="zh-CN" altLang="en-US" sz="2000" dirty="0">
              <a:latin typeface="楷体_GB2312" pitchFamily="49" charset="-122"/>
              <a:ea typeface="楷体_GB2312" pitchFamily="49" charset="-122"/>
            </a:endParaRPr>
          </a:p>
          <a:p>
            <a:pPr marL="342900" lvl="0" indent="-342900">
              <a:spcBef>
                <a:spcPct val="50000"/>
              </a:spcBef>
              <a:buAutoNum type="arabicPeriod"/>
            </a:pPr>
            <a:r>
              <a:rPr lang="en-US" altLang="zh-CN" sz="2000" dirty="0">
                <a:latin typeface="楷体_GB2312" pitchFamily="49" charset="-122"/>
                <a:ea typeface="楷体_GB2312" pitchFamily="49" charset="-122"/>
              </a:rPr>
              <a:t>Case1</a:t>
            </a:r>
            <a:r>
              <a:rPr lang="zh-CN" altLang="en-US" sz="2000" dirty="0">
                <a:latin typeface="楷体_GB2312" pitchFamily="49" charset="-122"/>
                <a:ea typeface="楷体_GB2312" pitchFamily="49" charset="-122"/>
              </a:rPr>
              <a:t>：没有满足条件的测试用例</a:t>
            </a:r>
            <a:endParaRPr lang="zh-CN" altLang="en-US" sz="2000" dirty="0">
              <a:latin typeface="楷体_GB2312" pitchFamily="49" charset="-122"/>
              <a:ea typeface="楷体_GB2312" pitchFamily="49" charset="-122"/>
            </a:endParaRPr>
          </a:p>
          <a:p>
            <a:pPr marL="342900" lvl="0" indent="-342900">
              <a:spcBef>
                <a:spcPct val="50000"/>
              </a:spcBef>
              <a:buAutoNum type="arabicPeriod"/>
            </a:pPr>
            <a:r>
              <a:rPr lang="en-US" altLang="zh-CN" sz="2000" dirty="0">
                <a:latin typeface="楷体_GB2312" pitchFamily="49" charset="-122"/>
                <a:ea typeface="楷体_GB2312" pitchFamily="49" charset="-122"/>
              </a:rPr>
              <a:t>Case2</a:t>
            </a:r>
            <a:r>
              <a:rPr lang="zh-CN" altLang="en-US" sz="2000" dirty="0">
                <a:latin typeface="楷体_GB2312" pitchFamily="49" charset="-122"/>
                <a:ea typeface="楷体_GB2312" pitchFamily="49" charset="-122"/>
              </a:rPr>
              <a:t>：输入数据：</a:t>
            </a:r>
            <a:r>
              <a:rPr lang="en-US" altLang="zh-CN" sz="2000" dirty="0">
                <a:latin typeface="楷体_GB2312" pitchFamily="49" charset="-122"/>
                <a:ea typeface="楷体_GB2312" pitchFamily="49" charset="-122"/>
              </a:rPr>
              <a:t>A=2</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B=1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X=0</a:t>
            </a:r>
            <a:r>
              <a:rPr lang="zh-CN" altLang="en-US" sz="2000" dirty="0">
                <a:latin typeface="楷体_GB2312" pitchFamily="49" charset="-122"/>
                <a:ea typeface="楷体_GB2312" pitchFamily="49" charset="-122"/>
              </a:rPr>
              <a:t>，预期结果：</a:t>
            </a:r>
            <a:r>
              <a:rPr lang="en-US" altLang="zh-CN" sz="2000" dirty="0">
                <a:latin typeface="楷体_GB2312" pitchFamily="49" charset="-122"/>
                <a:ea typeface="楷体_GB2312" pitchFamily="49" charset="-122"/>
              </a:rPr>
              <a:t>x=1,    </a:t>
            </a:r>
            <a:r>
              <a:rPr lang="zh-CN" altLang="en-US" sz="2000" dirty="0">
                <a:latin typeface="楷体_GB2312" pitchFamily="49" charset="-122"/>
                <a:ea typeface="楷体_GB2312" pitchFamily="49" charset="-122"/>
              </a:rPr>
              <a:t>覆盖路径：</a:t>
            </a:r>
            <a:r>
              <a:rPr lang="en-US" altLang="zh-CN" sz="2000" dirty="0">
                <a:latin typeface="楷体_GB2312" pitchFamily="49" charset="-122"/>
                <a:ea typeface="楷体_GB2312" pitchFamily="49" charset="-122"/>
              </a:rPr>
              <a:t>abd</a:t>
            </a:r>
            <a:endParaRPr lang="en-US" altLang="zh-CN" sz="2000" dirty="0">
              <a:latin typeface="楷体_GB2312" pitchFamily="49" charset="-122"/>
              <a:ea typeface="楷体_GB2312" pitchFamily="49" charset="-122"/>
            </a:endParaRPr>
          </a:p>
          <a:p>
            <a:pPr marL="342900" lvl="0" indent="-342900">
              <a:spcBef>
                <a:spcPct val="50000"/>
              </a:spcBef>
              <a:buAutoNum type="arabicPeriod"/>
            </a:pPr>
            <a:r>
              <a:rPr lang="en-US" altLang="zh-CN" sz="2000" dirty="0">
                <a:latin typeface="楷体_GB2312" pitchFamily="49" charset="-122"/>
                <a:ea typeface="楷体_GB2312" pitchFamily="49" charset="-122"/>
              </a:rPr>
              <a:t>Case3</a:t>
            </a:r>
            <a:r>
              <a:rPr lang="zh-CN" altLang="en-US" sz="2000" dirty="0">
                <a:latin typeface="楷体_GB2312" pitchFamily="49" charset="-122"/>
                <a:ea typeface="楷体_GB2312" pitchFamily="49" charset="-122"/>
              </a:rPr>
              <a:t>： 输入数据：</a:t>
            </a:r>
            <a:r>
              <a:rPr lang="en-US" altLang="zh-CN" sz="2000" dirty="0">
                <a:latin typeface="楷体_GB2312" pitchFamily="49" charset="-122"/>
                <a:ea typeface="楷体_GB2312" pitchFamily="49" charset="-122"/>
              </a:rPr>
              <a:t>A=3</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B=1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X=0</a:t>
            </a:r>
            <a:r>
              <a:rPr lang="zh-CN" altLang="en-US" sz="2000" dirty="0">
                <a:latin typeface="楷体_GB2312" pitchFamily="49" charset="-122"/>
                <a:ea typeface="楷体_GB2312" pitchFamily="49" charset="-122"/>
              </a:rPr>
              <a:t>，预期结果：空，覆盖路径： </a:t>
            </a:r>
            <a:r>
              <a:rPr lang="en-US" altLang="zh-CN" sz="2000" dirty="0">
                <a:latin typeface="楷体_GB2312" pitchFamily="49" charset="-122"/>
                <a:ea typeface="楷体_GB2312" pitchFamily="49" charset="-122"/>
              </a:rPr>
              <a:t>abe</a:t>
            </a:r>
            <a:endParaRPr lang="en-US" altLang="zh-CN" sz="2000" dirty="0">
              <a:latin typeface="楷体_GB2312" pitchFamily="49" charset="-122"/>
              <a:ea typeface="楷体_GB2312" pitchFamily="49" charset="-122"/>
            </a:endParaRPr>
          </a:p>
          <a:p>
            <a:pPr marL="342900" lvl="0" indent="-342900">
              <a:spcBef>
                <a:spcPct val="50000"/>
              </a:spcBef>
              <a:buAutoNum type="arabicPeriod"/>
            </a:pPr>
            <a:r>
              <a:rPr lang="en-US" altLang="zh-CN" sz="2000" dirty="0">
                <a:latin typeface="楷体_GB2312" pitchFamily="49" charset="-122"/>
                <a:ea typeface="楷体_GB2312" pitchFamily="49" charset="-122"/>
              </a:rPr>
              <a:t>Case4</a:t>
            </a:r>
            <a:r>
              <a:rPr lang="zh-CN" altLang="en-US" sz="2000" dirty="0">
                <a:latin typeface="楷体_GB2312" pitchFamily="49" charset="-122"/>
                <a:ea typeface="楷体_GB2312" pitchFamily="49" charset="-122"/>
              </a:rPr>
              <a:t>：输入数据：</a:t>
            </a:r>
            <a:r>
              <a:rPr lang="en-US" altLang="zh-CN" sz="2000" dirty="0">
                <a:latin typeface="楷体_GB2312" pitchFamily="49" charset="-122"/>
                <a:ea typeface="楷体_GB2312" pitchFamily="49" charset="-122"/>
              </a:rPr>
              <a:t>A=3</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B=0</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X=1</a:t>
            </a:r>
            <a:r>
              <a:rPr lang="zh-CN" altLang="en-US" sz="2000" dirty="0">
                <a:latin typeface="楷体_GB2312" pitchFamily="49" charset="-122"/>
                <a:ea typeface="楷体_GB2312" pitchFamily="49" charset="-122"/>
              </a:rPr>
              <a:t>，预期结果：</a:t>
            </a:r>
            <a:r>
              <a:rPr lang="en-US" altLang="zh-CN" sz="2000" dirty="0">
                <a:latin typeface="楷体_GB2312" pitchFamily="49" charset="-122"/>
                <a:ea typeface="楷体_GB2312" pitchFamily="49" charset="-122"/>
              </a:rPr>
              <a:t>x=1/3</a:t>
            </a:r>
            <a:r>
              <a:rPr lang="zh-CN" altLang="en-US" sz="2000" dirty="0">
                <a:latin typeface="楷体_GB2312" pitchFamily="49" charset="-122"/>
                <a:ea typeface="楷体_GB2312" pitchFamily="49" charset="-122"/>
              </a:rPr>
              <a:t>，覆盖路径</a:t>
            </a:r>
            <a:r>
              <a:rPr lang="en-US" altLang="zh-CN" sz="2000" dirty="0">
                <a:latin typeface="楷体_GB2312" pitchFamily="49" charset="-122"/>
                <a:ea typeface="楷体_GB2312" pitchFamily="49" charset="-122"/>
              </a:rPr>
              <a:t>ace</a:t>
            </a:r>
            <a:endParaRPr lang="en-US" altLang="zh-CN" sz="2000" dirty="0">
              <a:latin typeface="楷体_GB2312" pitchFamily="49" charset="-122"/>
              <a:ea typeface="楷体_GB2312" pitchFamily="49" charset="-122"/>
            </a:endParaRPr>
          </a:p>
          <a:p>
            <a:pPr marL="342900" lvl="0" indent="-342900">
              <a:spcBef>
                <a:spcPct val="50000"/>
              </a:spcBef>
              <a:buAutoNum type="arabicPeriod"/>
            </a:pPr>
            <a:r>
              <a:rPr lang="en-US" altLang="zh-CN" sz="2000" dirty="0">
                <a:latin typeface="楷体_GB2312" pitchFamily="49" charset="-122"/>
                <a:ea typeface="楷体_GB2312" pitchFamily="49" charset="-122"/>
              </a:rPr>
              <a:t>Case5</a:t>
            </a:r>
            <a:r>
              <a:rPr lang="zh-CN" altLang="en-US" sz="2000" dirty="0">
                <a:latin typeface="楷体_GB2312" pitchFamily="49" charset="-122"/>
                <a:ea typeface="楷体_GB2312" pitchFamily="49" charset="-122"/>
              </a:rPr>
              <a:t>：输入数据：</a:t>
            </a:r>
            <a:r>
              <a:rPr lang="en-US" altLang="zh-CN" sz="2000" dirty="0">
                <a:latin typeface="楷体_GB2312" pitchFamily="49" charset="-122"/>
                <a:ea typeface="楷体_GB2312" pitchFamily="49" charset="-122"/>
              </a:rPr>
              <a:t>A=3</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B=0</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X=2</a:t>
            </a:r>
            <a:r>
              <a:rPr lang="zh-CN" altLang="en-US" sz="2000" dirty="0">
                <a:latin typeface="楷体_GB2312" pitchFamily="49" charset="-122"/>
                <a:ea typeface="楷体_GB2312" pitchFamily="49" charset="-122"/>
              </a:rPr>
              <a:t>，预期结果：</a:t>
            </a:r>
            <a:r>
              <a:rPr lang="en-US" altLang="zh-CN" sz="2000" dirty="0">
                <a:latin typeface="楷体_GB2312" pitchFamily="49" charset="-122"/>
                <a:ea typeface="楷体_GB2312" pitchFamily="49" charset="-122"/>
              </a:rPr>
              <a:t>x=2/3</a:t>
            </a:r>
            <a:r>
              <a:rPr lang="zh-CN" altLang="en-US" sz="2000" dirty="0">
                <a:latin typeface="楷体_GB2312" pitchFamily="49" charset="-122"/>
                <a:ea typeface="楷体_GB2312" pitchFamily="49" charset="-122"/>
              </a:rPr>
              <a:t>，覆盖路径</a:t>
            </a:r>
            <a:r>
              <a:rPr lang="en-US" altLang="zh-CN" sz="2000" dirty="0">
                <a:latin typeface="楷体_GB2312" pitchFamily="49" charset="-122"/>
                <a:ea typeface="楷体_GB2312" pitchFamily="49" charset="-122"/>
              </a:rPr>
              <a:t>acd</a:t>
            </a:r>
            <a:endParaRPr lang="en-US" altLang="zh-CN" sz="2000" dirty="0">
              <a:latin typeface="楷体_GB2312" pitchFamily="49" charset="-122"/>
              <a:ea typeface="楷体_GB2312" pitchFamily="49" charset="-122"/>
            </a:endParaRPr>
          </a:p>
          <a:p>
            <a:pPr marL="342900" lvl="0" indent="-342900">
              <a:spcBef>
                <a:spcPct val="50000"/>
              </a:spcBef>
              <a:buNone/>
            </a:pPr>
            <a:r>
              <a:rPr lang="zh-CN" altLang="en-US" sz="2000" dirty="0">
                <a:latin typeface="楷体_GB2312" pitchFamily="49" charset="-122"/>
                <a:ea typeface="楷体_GB2312" pitchFamily="49" charset="-122"/>
              </a:rPr>
              <a:t>用以上测试用例可以遍历程序的每条路径，也就是执行了所有的语句。</a:t>
            </a:r>
            <a:endParaRPr lang="zh-CN" altLang="en-US" sz="2000" dirty="0">
              <a:latin typeface="楷体_GB2312" pitchFamily="49" charset="-122"/>
              <a:ea typeface="楷体_GB2312"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8130"/>
            <a:ext cx="8229600" cy="651510"/>
          </a:xfrm>
        </p:spPr>
        <p:txBody>
          <a:bodyPr/>
          <a:p>
            <a:r>
              <a:rPr lang="zh-CN" altLang="en-US"/>
              <a:t>学生练习</a:t>
            </a:r>
            <a:r>
              <a:rPr lang="en-US" altLang="zh-CN"/>
              <a:t>1</a:t>
            </a:r>
            <a:endParaRPr lang="en-US" altLang="zh-CN"/>
          </a:p>
        </p:txBody>
      </p:sp>
      <p:sp>
        <p:nvSpPr>
          <p:cNvPr id="3" name="内容占位符 2"/>
          <p:cNvSpPr>
            <a:spLocks noGrp="1"/>
          </p:cNvSpPr>
          <p:nvPr>
            <p:ph idx="1"/>
          </p:nvPr>
        </p:nvSpPr>
        <p:spPr>
          <a:xfrm>
            <a:off x="457200" y="1023620"/>
            <a:ext cx="8229600" cy="4530725"/>
          </a:xfrm>
        </p:spPr>
        <p:txBody>
          <a:bodyPr/>
          <a:p>
            <a:r>
              <a:rPr lang="zh-CN" altLang="en-US"/>
              <a:t>根据图中的逻辑结构，分别实现对程序的判定覆盖、条件覆盖和条件组合覆盖。</a:t>
            </a:r>
            <a:endParaRPr lang="zh-CN" altLang="en-US"/>
          </a:p>
        </p:txBody>
      </p:sp>
      <p:pic>
        <p:nvPicPr>
          <p:cNvPr id="4" name="图片 3" descr="BOCWKLLBL~G$1__TLJO@`~Q"/>
          <p:cNvPicPr>
            <a:picLocks noChangeAspect="1"/>
          </p:cNvPicPr>
          <p:nvPr/>
        </p:nvPicPr>
        <p:blipFill>
          <a:blip r:embed="rId1"/>
          <a:stretch>
            <a:fillRect/>
          </a:stretch>
        </p:blipFill>
        <p:spPr>
          <a:xfrm>
            <a:off x="1811655" y="1964690"/>
            <a:ext cx="4858385" cy="29286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descr="QQ截图20170405095050"/>
          <p:cNvPicPr>
            <a:picLocks noChangeAspect="1"/>
          </p:cNvPicPr>
          <p:nvPr>
            <p:ph idx="1"/>
          </p:nvPr>
        </p:nvPicPr>
        <p:blipFill>
          <a:blip r:embed="rId1"/>
          <a:stretch>
            <a:fillRect/>
          </a:stretch>
        </p:blipFill>
        <p:spPr>
          <a:xfrm>
            <a:off x="721360" y="941070"/>
            <a:ext cx="7333615" cy="510730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学生练习</a:t>
            </a:r>
            <a:r>
              <a:rPr lang="en-US" altLang="zh-CN"/>
              <a:t>2</a:t>
            </a:r>
            <a:endParaRPr lang="en-US" altLang="zh-CN"/>
          </a:p>
        </p:txBody>
      </p:sp>
      <p:pic>
        <p:nvPicPr>
          <p:cNvPr id="4" name="内容占位符 3" descr="QQ截图20170405095152"/>
          <p:cNvPicPr>
            <a:picLocks noChangeAspect="1"/>
          </p:cNvPicPr>
          <p:nvPr>
            <p:ph idx="1"/>
          </p:nvPr>
        </p:nvPicPr>
        <p:blipFill>
          <a:blip r:embed="rId1"/>
          <a:stretch>
            <a:fillRect/>
          </a:stretch>
        </p:blipFill>
        <p:spPr>
          <a:xfrm>
            <a:off x="525145" y="1734820"/>
            <a:ext cx="4180840" cy="4395470"/>
          </a:xfrm>
          <a:prstGeom prst="rect">
            <a:avLst/>
          </a:prstGeom>
        </p:spPr>
      </p:pic>
      <p:sp>
        <p:nvSpPr>
          <p:cNvPr id="5" name="文本框 4"/>
          <p:cNvSpPr txBox="1"/>
          <p:nvPr/>
        </p:nvSpPr>
        <p:spPr>
          <a:xfrm>
            <a:off x="525145" y="892175"/>
            <a:ext cx="7935595" cy="701040"/>
          </a:xfrm>
          <a:prstGeom prst="rect">
            <a:avLst/>
          </a:prstGeom>
          <a:noFill/>
        </p:spPr>
        <p:txBody>
          <a:bodyPr wrap="square" rtlCol="0">
            <a:spAutoFit/>
          </a:bodyPr>
          <a:p>
            <a:r>
              <a:rPr lang="zh-CN" altLang="en-US" sz="2000"/>
              <a:t>（</a:t>
            </a:r>
            <a:r>
              <a:rPr lang="en-US" altLang="zh-CN" sz="2000"/>
              <a:t>1</a:t>
            </a:r>
            <a:r>
              <a:rPr lang="zh-CN" altLang="en-US" sz="2000"/>
              <a:t>）画出以下代码的控制流图；（</a:t>
            </a:r>
            <a:r>
              <a:rPr lang="en-US" altLang="zh-CN" sz="2000"/>
              <a:t>2</a:t>
            </a:r>
            <a:r>
              <a:rPr lang="zh-CN" altLang="en-US" sz="2000"/>
              <a:t>）计算控制流图的环复杂度</a:t>
            </a:r>
            <a:r>
              <a:rPr lang="en-US" altLang="zh-CN" sz="2000"/>
              <a:t>V</a:t>
            </a:r>
            <a:r>
              <a:rPr lang="zh-CN" altLang="en-US" sz="2000"/>
              <a:t>（</a:t>
            </a:r>
            <a:r>
              <a:rPr lang="en-US" altLang="zh-CN" sz="2000"/>
              <a:t>G</a:t>
            </a:r>
            <a:r>
              <a:rPr lang="zh-CN" altLang="en-US" sz="2000"/>
              <a:t>），写出独立路径。</a:t>
            </a:r>
            <a:endParaRPr lang="zh-CN" alt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8130"/>
            <a:ext cx="8229600" cy="436880"/>
          </a:xfrm>
        </p:spPr>
        <p:txBody>
          <a:bodyPr/>
          <a:p>
            <a:r>
              <a:rPr lang="zh-CN" altLang="en-US" sz="2400">
                <a:solidFill>
                  <a:schemeClr val="tx1"/>
                </a:solidFill>
                <a:latin typeface="+mn-ea"/>
                <a:ea typeface="+mn-ea"/>
              </a:rPr>
              <a:t>（</a:t>
            </a:r>
            <a:r>
              <a:rPr lang="en-US" altLang="zh-CN" sz="2400">
                <a:solidFill>
                  <a:schemeClr val="tx1"/>
                </a:solidFill>
                <a:latin typeface="+mn-ea"/>
                <a:ea typeface="+mn-ea"/>
              </a:rPr>
              <a:t>1</a:t>
            </a:r>
            <a:r>
              <a:rPr lang="zh-CN" altLang="en-US" sz="2400">
                <a:solidFill>
                  <a:schemeClr val="tx1"/>
                </a:solidFill>
                <a:latin typeface="+mn-ea"/>
                <a:ea typeface="+mn-ea"/>
              </a:rPr>
              <a:t>）控制流图 </a:t>
            </a:r>
            <a:endParaRPr lang="zh-CN" altLang="en-US" sz="2400">
              <a:solidFill>
                <a:schemeClr val="tx1"/>
              </a:solidFill>
              <a:latin typeface="+mn-ea"/>
              <a:ea typeface="+mn-ea"/>
            </a:endParaRPr>
          </a:p>
        </p:txBody>
      </p:sp>
      <p:pic>
        <p:nvPicPr>
          <p:cNvPr id="4" name="内容占位符 3" descr="QQ截图20170405095406"/>
          <p:cNvPicPr>
            <a:picLocks noChangeAspect="1"/>
          </p:cNvPicPr>
          <p:nvPr>
            <p:ph idx="1"/>
          </p:nvPr>
        </p:nvPicPr>
        <p:blipFill>
          <a:blip r:embed="rId1"/>
          <a:stretch>
            <a:fillRect/>
          </a:stretch>
        </p:blipFill>
        <p:spPr>
          <a:xfrm>
            <a:off x="457200" y="715010"/>
            <a:ext cx="3354705" cy="3310890"/>
          </a:xfrm>
          <a:prstGeom prst="rect">
            <a:avLst/>
          </a:prstGeom>
        </p:spPr>
      </p:pic>
      <p:pic>
        <p:nvPicPr>
          <p:cNvPr id="5" name="图片 4" descr="QQ截图20170405095419"/>
          <p:cNvPicPr>
            <a:picLocks noChangeAspect="1"/>
          </p:cNvPicPr>
          <p:nvPr/>
        </p:nvPicPr>
        <p:blipFill>
          <a:blip r:embed="rId2"/>
          <a:stretch>
            <a:fillRect/>
          </a:stretch>
        </p:blipFill>
        <p:spPr>
          <a:xfrm>
            <a:off x="457200" y="4158615"/>
            <a:ext cx="7063105" cy="198310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xfrm>
            <a:off x="457200" y="277813"/>
            <a:ext cx="8229600" cy="558800"/>
          </a:xfrm>
        </p:spPr>
        <p:txBody>
          <a:bodyPr wrap="square" lIns="91440" tIns="45720" rIns="91440" bIns="45720" anchor="t"/>
          <a:p>
            <a:pPr eaLnBrk="1" hangingPunct="1"/>
            <a:r>
              <a:rPr lang="en-US" altLang="zh-CN" sz="2900" b="1" dirty="0">
                <a:solidFill>
                  <a:schemeClr val="tx1"/>
                </a:solidFill>
                <a:latin typeface="楷体_GB2312" pitchFamily="49" charset="-122"/>
                <a:ea typeface="楷体_GB2312" pitchFamily="49" charset="-122"/>
              </a:rPr>
              <a:t>7.3 </a:t>
            </a:r>
            <a:r>
              <a:rPr lang="zh-CN" altLang="en-US" sz="2900" b="1" dirty="0">
                <a:solidFill>
                  <a:schemeClr val="tx1"/>
                </a:solidFill>
                <a:latin typeface="楷体_GB2312" pitchFamily="49" charset="-122"/>
                <a:ea typeface="楷体_GB2312" pitchFamily="49" charset="-122"/>
              </a:rPr>
              <a:t>黑盒测试技术</a:t>
            </a:r>
            <a:endParaRPr lang="zh-CN" altLang="en-US" sz="2900" b="1" dirty="0">
              <a:solidFill>
                <a:schemeClr val="tx1"/>
              </a:solidFill>
              <a:latin typeface="楷体_GB2312" pitchFamily="49" charset="-122"/>
              <a:ea typeface="楷体_GB2312" pitchFamily="49" charset="-122"/>
            </a:endParaRPr>
          </a:p>
        </p:txBody>
      </p:sp>
      <p:sp>
        <p:nvSpPr>
          <p:cNvPr id="36866" name="Rectangle 4"/>
          <p:cNvSpPr/>
          <p:nvPr/>
        </p:nvSpPr>
        <p:spPr>
          <a:xfrm>
            <a:off x="684213" y="4941888"/>
            <a:ext cx="3095625" cy="936625"/>
          </a:xfrm>
          <a:prstGeom prst="rect">
            <a:avLst/>
          </a:prstGeom>
          <a:noFill/>
          <a:ln w="9525">
            <a:noFill/>
          </a:ln>
        </p:spPr>
        <p:txBody>
          <a:bodyPr anchor="t"/>
          <a:p>
            <a:pPr lvl="0" indent="0"/>
            <a:r>
              <a:rPr lang="zh-CN" altLang="en-US" sz="2100" b="1" dirty="0">
                <a:solidFill>
                  <a:schemeClr val="hlink"/>
                </a:solidFill>
                <a:latin typeface="楷体_GB2312" pitchFamily="49" charset="-122"/>
                <a:ea typeface="楷体_GB2312" pitchFamily="49" charset="-122"/>
              </a:rPr>
              <a:t>动态黑盒测试 </a:t>
            </a:r>
            <a:r>
              <a:rPr lang="en-US" altLang="zh-CN" sz="2100" b="1" dirty="0">
                <a:solidFill>
                  <a:schemeClr val="hlink"/>
                </a:solidFill>
                <a:latin typeface="Arial" panose="020B0604020202020204" pitchFamily="34" charset="0"/>
                <a:ea typeface="楷体_GB2312" pitchFamily="49" charset="-122"/>
              </a:rPr>
              <a:t>—</a:t>
            </a:r>
            <a:r>
              <a:rPr lang="zh-CN" altLang="en-US" sz="2100" b="1" dirty="0">
                <a:solidFill>
                  <a:schemeClr val="hlink"/>
                </a:solidFill>
                <a:latin typeface="楷体_GB2312" pitchFamily="49" charset="-122"/>
                <a:ea typeface="楷体_GB2312" pitchFamily="49" charset="-122"/>
              </a:rPr>
              <a:t>闭着眼睛测试软件</a:t>
            </a:r>
            <a:endParaRPr lang="zh-CN" altLang="en-US" sz="2100" b="1" dirty="0">
              <a:solidFill>
                <a:schemeClr val="hlink"/>
              </a:solidFill>
              <a:latin typeface="楷体_GB2312" pitchFamily="49" charset="-122"/>
              <a:ea typeface="楷体_GB2312" pitchFamily="49" charset="-122"/>
            </a:endParaRPr>
          </a:p>
        </p:txBody>
      </p:sp>
      <p:grpSp>
        <p:nvGrpSpPr>
          <p:cNvPr id="36867" name="Group 5"/>
          <p:cNvGrpSpPr/>
          <p:nvPr/>
        </p:nvGrpSpPr>
        <p:grpSpPr>
          <a:xfrm>
            <a:off x="3851275" y="2565400"/>
            <a:ext cx="4616450" cy="3371850"/>
            <a:chOff x="924" y="1181"/>
            <a:chExt cx="2908" cy="2124"/>
          </a:xfrm>
        </p:grpSpPr>
        <p:sp>
          <p:nvSpPr>
            <p:cNvPr id="36868" name="AutoShape 6"/>
            <p:cNvSpPr/>
            <p:nvPr/>
          </p:nvSpPr>
          <p:spPr>
            <a:xfrm flipH="1">
              <a:off x="2200" y="1661"/>
              <a:ext cx="1632" cy="1104"/>
            </a:xfrm>
            <a:prstGeom prst="cube">
              <a:avLst>
                <a:gd name="adj" fmla="val 25000"/>
              </a:avLst>
            </a:prstGeom>
            <a:solidFill>
              <a:schemeClr val="tx2"/>
            </a:solidFill>
            <a:ln w="28575" cap="flat" cmpd="sng">
              <a:solidFill>
                <a:schemeClr val="bg1"/>
              </a:solidFill>
              <a:prstDash val="solid"/>
              <a:miter/>
              <a:headEnd type="none" w="med" len="med"/>
              <a:tailEnd type="none" w="med" len="med"/>
            </a:ln>
          </p:spPr>
          <p:txBody>
            <a:bodyPr wrap="none" anchor="ctr"/>
            <a:p>
              <a:pPr lvl="0" indent="0" algn="ctr" eaLnBrk="0" hangingPunct="0"/>
              <a:r>
                <a:rPr lang="zh-CN" altLang="en-US" sz="2400" dirty="0">
                  <a:solidFill>
                    <a:schemeClr val="bg1"/>
                  </a:solidFill>
                  <a:latin typeface="楷体_GB2312" pitchFamily="49" charset="-122"/>
                  <a:ea typeface="楷体_GB2312" pitchFamily="49" charset="-122"/>
                </a:rPr>
                <a:t>软件</a:t>
              </a:r>
              <a:endParaRPr lang="zh-CN" altLang="en-US" sz="2400" dirty="0">
                <a:solidFill>
                  <a:schemeClr val="bg1"/>
                </a:solidFill>
                <a:latin typeface="楷体_GB2312" pitchFamily="49" charset="-122"/>
                <a:ea typeface="楷体_GB2312" pitchFamily="49" charset="-122"/>
              </a:endParaRPr>
            </a:p>
          </p:txBody>
        </p:sp>
        <p:sp>
          <p:nvSpPr>
            <p:cNvPr id="36869" name="AutoShape 7"/>
            <p:cNvSpPr/>
            <p:nvPr/>
          </p:nvSpPr>
          <p:spPr>
            <a:xfrm>
              <a:off x="2728" y="2813"/>
              <a:ext cx="432" cy="432"/>
            </a:xfrm>
            <a:prstGeom prst="downArrow">
              <a:avLst>
                <a:gd name="adj1" fmla="val 50000"/>
                <a:gd name="adj2" fmla="val 25000"/>
              </a:avLst>
            </a:prstGeom>
            <a:solidFill>
              <a:schemeClr val="accent1"/>
            </a:solidFill>
            <a:ln w="38100" cap="flat" cmpd="sng">
              <a:solidFill>
                <a:schemeClr val="tx1"/>
              </a:solidFill>
              <a:prstDash val="solid"/>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36870" name="AutoShape 8"/>
            <p:cNvSpPr/>
            <p:nvPr/>
          </p:nvSpPr>
          <p:spPr>
            <a:xfrm>
              <a:off x="2728" y="1181"/>
              <a:ext cx="432" cy="432"/>
            </a:xfrm>
            <a:prstGeom prst="downArrow">
              <a:avLst>
                <a:gd name="adj1" fmla="val 50000"/>
                <a:gd name="adj2" fmla="val 25000"/>
              </a:avLst>
            </a:prstGeom>
            <a:solidFill>
              <a:schemeClr val="accent1"/>
            </a:solidFill>
            <a:ln w="38100" cap="flat" cmpd="sng">
              <a:solidFill>
                <a:schemeClr val="tx1"/>
              </a:solidFill>
              <a:prstDash val="solid"/>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pic>
          <p:nvPicPr>
            <p:cNvPr id="36871" name="Picture 9"/>
            <p:cNvPicPr>
              <a:picLocks noChangeAspect="1"/>
            </p:cNvPicPr>
            <p:nvPr/>
          </p:nvPicPr>
          <p:blipFill>
            <a:blip r:embed="rId1"/>
            <a:stretch>
              <a:fillRect/>
            </a:stretch>
          </p:blipFill>
          <p:spPr>
            <a:xfrm>
              <a:off x="924" y="1439"/>
              <a:ext cx="1146" cy="1866"/>
            </a:xfrm>
            <a:prstGeom prst="rect">
              <a:avLst/>
            </a:prstGeom>
            <a:noFill/>
            <a:ln w="9525">
              <a:noFill/>
            </a:ln>
          </p:spPr>
        </p:pic>
      </p:grpSp>
      <p:sp>
        <p:nvSpPr>
          <p:cNvPr id="36872" name="Text Box 10"/>
          <p:cNvSpPr txBox="1"/>
          <p:nvPr/>
        </p:nvSpPr>
        <p:spPr>
          <a:xfrm>
            <a:off x="395288" y="981075"/>
            <a:ext cx="8424862" cy="1917700"/>
          </a:xfrm>
          <a:prstGeom prst="rect">
            <a:avLst/>
          </a:prstGeom>
          <a:noFill/>
          <a:ln w="9525">
            <a:noFill/>
          </a:ln>
        </p:spPr>
        <p:txBody>
          <a:bodyPr anchor="t">
            <a:spAutoFit/>
          </a:bodyPr>
          <a:p>
            <a:pPr lvl="0" indent="0">
              <a:spcBef>
                <a:spcPct val="50000"/>
              </a:spcBef>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黑盒测试，又称为功能测试。它将程序看作一个黑盒子，完全不考虑程序的内部结构和处理过程。它只检查程序功能是否能按规格说明书的规定正常使用，程序是否能接收输入数据并产生正确的输出信息，程序运行过程中能否保持外部信息（例如：数据库或文件）的完整性。</a:t>
            </a:r>
            <a:endParaRPr lang="zh-CN" altLang="en-US" sz="2400" dirty="0">
              <a:latin typeface="楷体_GB2312" pitchFamily="49" charset="-122"/>
              <a:ea typeface="楷体_GB2312"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395288" y="258763"/>
            <a:ext cx="8137525" cy="792162"/>
          </a:xfrm>
        </p:spPr>
        <p:txBody>
          <a:bodyPr wrap="square" lIns="91440" tIns="45720" rIns="91440" bIns="45720" anchor="t"/>
          <a:p>
            <a:pPr marL="838200" indent="-838200" eaLnBrk="1" hangingPunct="1"/>
            <a:endParaRPr lang="zh-CN" altLang="zh-CN" sz="2900" dirty="0"/>
          </a:p>
        </p:txBody>
      </p:sp>
      <p:sp>
        <p:nvSpPr>
          <p:cNvPr id="37890" name="Text Box 4"/>
          <p:cNvSpPr txBox="1"/>
          <p:nvPr/>
        </p:nvSpPr>
        <p:spPr>
          <a:xfrm>
            <a:off x="395288" y="911543"/>
            <a:ext cx="8064500" cy="4038600"/>
          </a:xfrm>
          <a:prstGeom prst="rect">
            <a:avLst/>
          </a:prstGeom>
          <a:noFill/>
          <a:ln w="9525">
            <a:noFill/>
          </a:ln>
        </p:spPr>
        <p:txBody>
          <a:bodyPr anchor="t">
            <a:spAutoFit/>
          </a:bodyPr>
          <a:p>
            <a:pPr lvl="0" indent="0">
              <a:lnSpc>
                <a:spcPct val="135000"/>
              </a:lnSpc>
            </a:pPr>
            <a:r>
              <a:rPr lang="en-US" altLang="zh-CN" sz="2400" dirty="0">
                <a:latin typeface="Arial" panose="020B0604020202020204" pitchFamily="34" charset="0"/>
                <a:ea typeface="宋体" panose="02010600030101010101" pitchFamily="2" charset="-122"/>
              </a:rPr>
              <a:t>    </a:t>
            </a:r>
            <a:r>
              <a:rPr lang="zh-CN" altLang="en-US" sz="2400" dirty="0">
                <a:latin typeface="楷体_GB2312" pitchFamily="49" charset="-122"/>
                <a:ea typeface="楷体_GB2312" pitchFamily="49" charset="-122"/>
              </a:rPr>
              <a:t>黑盒测试常用的方法是</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342900" lvl="0" indent="-342900">
              <a:lnSpc>
                <a:spcPct val="135000"/>
              </a:lnSpc>
              <a:buFont typeface="Arial" panose="020B0604020202020204" pitchFamily="34" charset="0"/>
              <a:buChar char="•"/>
            </a:pPr>
            <a:r>
              <a:rPr lang="zh-CN" altLang="en-US" sz="2400" dirty="0">
                <a:latin typeface="楷体_GB2312" pitchFamily="49" charset="-122"/>
                <a:ea typeface="楷体_GB2312" pitchFamily="49" charset="-122"/>
              </a:rPr>
              <a:t>等价类划分法</a:t>
            </a:r>
            <a:endParaRPr lang="zh-CN" altLang="en-US" sz="2400" dirty="0">
              <a:latin typeface="楷体_GB2312" pitchFamily="49" charset="-122"/>
              <a:ea typeface="楷体_GB2312" pitchFamily="49" charset="-122"/>
            </a:endParaRPr>
          </a:p>
          <a:p>
            <a:pPr marL="342900" lvl="0" indent="-342900">
              <a:lnSpc>
                <a:spcPct val="135000"/>
              </a:lnSpc>
              <a:buFont typeface="Arial" panose="020B0604020202020204" pitchFamily="34" charset="0"/>
              <a:buChar char="•"/>
            </a:pPr>
            <a:r>
              <a:rPr lang="zh-CN" altLang="en-US" sz="2400" dirty="0">
                <a:latin typeface="楷体_GB2312" pitchFamily="49" charset="-122"/>
                <a:ea typeface="楷体_GB2312" pitchFamily="49" charset="-122"/>
              </a:rPr>
              <a:t>边界值分析法</a:t>
            </a:r>
            <a:endParaRPr lang="zh-CN" altLang="en-US" sz="2400" dirty="0">
              <a:latin typeface="楷体_GB2312" pitchFamily="49" charset="-122"/>
              <a:ea typeface="楷体_GB2312" pitchFamily="49" charset="-122"/>
            </a:endParaRPr>
          </a:p>
          <a:p>
            <a:pPr marL="342900" lvl="0" indent="-342900">
              <a:lnSpc>
                <a:spcPct val="135000"/>
              </a:lnSpc>
              <a:buFont typeface="Arial" panose="020B0604020202020204" pitchFamily="34" charset="0"/>
              <a:buChar char="•"/>
            </a:pPr>
            <a:r>
              <a:rPr lang="zh-CN" altLang="en-US" sz="2400" dirty="0">
                <a:latin typeface="楷体_GB2312" pitchFamily="49" charset="-122"/>
                <a:ea typeface="楷体_GB2312" pitchFamily="49" charset="-122"/>
              </a:rPr>
              <a:t>因果图法</a:t>
            </a:r>
            <a:endParaRPr lang="zh-CN" altLang="en-US" sz="2400" dirty="0">
              <a:latin typeface="楷体_GB2312" pitchFamily="49" charset="-122"/>
              <a:ea typeface="楷体_GB2312" pitchFamily="49" charset="-122"/>
            </a:endParaRPr>
          </a:p>
          <a:p>
            <a:pPr marL="342900" lvl="0" indent="-342900">
              <a:lnSpc>
                <a:spcPct val="135000"/>
              </a:lnSpc>
              <a:buFont typeface="Arial" panose="020B0604020202020204" pitchFamily="34" charset="0"/>
              <a:buChar char="•"/>
            </a:pPr>
            <a:r>
              <a:rPr lang="zh-CN" altLang="en-US" sz="2400" dirty="0">
                <a:latin typeface="楷体_GB2312" pitchFamily="49" charset="-122"/>
                <a:ea typeface="楷体_GB2312" pitchFamily="49" charset="-122"/>
              </a:rPr>
              <a:t>错误猜测法。</a:t>
            </a:r>
            <a:endParaRPr lang="zh-CN" altLang="en-US" sz="2400" dirty="0">
              <a:latin typeface="楷体_GB2312" pitchFamily="49" charset="-122"/>
              <a:ea typeface="楷体_GB2312" pitchFamily="49" charset="-122"/>
            </a:endParaRPr>
          </a:p>
          <a:p>
            <a:pPr lvl="0" indent="0">
              <a:lnSpc>
                <a:spcPct val="135000"/>
              </a:lnSpc>
            </a:pPr>
            <a:r>
              <a:rPr lang="zh-CN" altLang="en-US" sz="2400" dirty="0">
                <a:latin typeface="楷体_GB2312" pitchFamily="49" charset="-122"/>
                <a:ea typeface="楷体_GB2312" pitchFamily="49" charset="-122"/>
              </a:rPr>
              <a:t>    注意：用黑盒测试发现程序中的错误，必须在</a:t>
            </a:r>
            <a:r>
              <a:rPr lang="zh-CN" altLang="en-US" sz="2400" dirty="0">
                <a:solidFill>
                  <a:srgbClr val="0066FF"/>
                </a:solidFill>
                <a:latin typeface="楷体_GB2312" pitchFamily="49" charset="-122"/>
                <a:ea typeface="楷体_GB2312" pitchFamily="49" charset="-122"/>
              </a:rPr>
              <a:t>所有可能的输入条件和输出条件</a:t>
            </a:r>
            <a:r>
              <a:rPr lang="zh-CN" altLang="en-US" sz="2400" dirty="0">
                <a:latin typeface="楷体_GB2312" pitchFamily="49" charset="-122"/>
                <a:ea typeface="楷体_GB2312" pitchFamily="49" charset="-122"/>
              </a:rPr>
              <a:t>中确定测试数据，来检查程序是否都能产生正确的输出</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但这是</a:t>
            </a:r>
            <a:r>
              <a:rPr lang="zh-CN" altLang="en-US" sz="2400" dirty="0">
                <a:solidFill>
                  <a:srgbClr val="FF3300"/>
                </a:solidFill>
                <a:latin typeface="楷体_GB2312" pitchFamily="49" charset="-122"/>
                <a:ea typeface="楷体_GB2312" pitchFamily="49" charset="-122"/>
              </a:rPr>
              <a:t>不可能</a:t>
            </a:r>
            <a:r>
              <a:rPr lang="zh-CN" altLang="en-US" sz="2400" dirty="0">
                <a:latin typeface="楷体_GB2312" pitchFamily="49" charset="-122"/>
                <a:ea typeface="楷体_GB2312" pitchFamily="49" charset="-122"/>
              </a:rPr>
              <a:t>的。</a:t>
            </a:r>
            <a:endParaRPr lang="zh-CN" altLang="en-US" sz="2400" dirty="0">
              <a:latin typeface="楷体_GB2312" pitchFamily="49" charset="-122"/>
              <a:ea typeface="楷体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xfrm>
            <a:off x="457200" y="277813"/>
            <a:ext cx="8229600" cy="722312"/>
          </a:xfrm>
        </p:spPr>
        <p:txBody>
          <a:bodyPr wrap="square" lIns="91440" tIns="45720" rIns="91440" bIns="45720" anchor="t"/>
          <a:p>
            <a:pPr eaLnBrk="1" hangingPunct="1"/>
            <a:r>
              <a:rPr lang="en-US" altLang="zh-CN" sz="3600" b="1" dirty="0"/>
              <a:t>7.1.2软件测试的目的</a:t>
            </a:r>
            <a:endParaRPr lang="en-US" altLang="zh-CN" sz="3600" b="1" dirty="0"/>
          </a:p>
        </p:txBody>
      </p:sp>
      <p:sp>
        <p:nvSpPr>
          <p:cNvPr id="11267" name="内容占位符 2"/>
          <p:cNvSpPr>
            <a:spLocks noGrp="1"/>
          </p:cNvSpPr>
          <p:nvPr>
            <p:ph idx="1"/>
          </p:nvPr>
        </p:nvSpPr>
        <p:spPr>
          <a:xfrm>
            <a:off x="428625" y="11430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1" lang="zh-CN" altLang="en-US" sz="3000" b="0" i="0" u="none" strike="noStrike" kern="0" cap="none" spc="0" normalizeH="0" baseline="0" noProof="0" smtClean="0">
                <a:ln>
                  <a:noFill/>
                </a:ln>
                <a:solidFill>
                  <a:schemeClr val="tx1"/>
                </a:solidFill>
                <a:effectLst/>
                <a:uLnTx/>
                <a:uFillTx/>
                <a:latin typeface="+mn-lt"/>
                <a:ea typeface="+mn-ea"/>
                <a:cs typeface="+mn-cs"/>
              </a:rPr>
              <a:t>基于不同的立场，存在着两种完全不同的测试目的。</a:t>
            </a:r>
            <a:endParaRPr kumimoji="1" lang="zh-CN" altLang="en-US" sz="3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1" lang="en-US" altLang="zh-CN" sz="3000" b="0" i="0" u="none" strike="noStrike" kern="0" cap="none" spc="0" normalizeH="0" baseline="0" noProof="0" smtClean="0">
                <a:ln>
                  <a:noFill/>
                </a:ln>
                <a:solidFill>
                  <a:schemeClr val="tx1"/>
                </a:solidFill>
                <a:effectLst/>
                <a:uLnTx/>
                <a:uFillTx/>
                <a:latin typeface="+mn-lt"/>
                <a:ea typeface="+mn-ea"/>
                <a:cs typeface="+mn-cs"/>
              </a:rPr>
              <a:t>1)</a:t>
            </a:r>
            <a:r>
              <a:rPr kumimoji="1" lang="zh-CN" altLang="en-US" sz="3000" b="0" i="0" u="none" strike="noStrike" kern="0" cap="none" spc="0" normalizeH="0" baseline="0" noProof="0" smtClean="0">
                <a:ln>
                  <a:noFill/>
                </a:ln>
                <a:solidFill>
                  <a:schemeClr val="tx1"/>
                </a:solidFill>
                <a:effectLst/>
                <a:uLnTx/>
                <a:uFillTx/>
                <a:latin typeface="+mn-lt"/>
                <a:ea typeface="+mn-ea"/>
                <a:cs typeface="+mn-cs"/>
              </a:rPr>
              <a:t>从</a:t>
            </a:r>
            <a:r>
              <a:rPr kumimoji="1" lang="zh-CN" altLang="en-US" sz="3000" b="0" i="0" u="sng" strike="noStrike" kern="0" cap="none" spc="0" normalizeH="0" baseline="0" noProof="0" smtClean="0">
                <a:ln>
                  <a:noFill/>
                </a:ln>
                <a:solidFill>
                  <a:srgbClr val="FF3300"/>
                </a:solidFill>
                <a:effectLst>
                  <a:outerShdw blurRad="38100" dist="38100" dir="2700000" algn="tl">
                    <a:srgbClr val="C0C0C0"/>
                  </a:outerShdw>
                </a:effectLst>
                <a:uLnTx/>
                <a:uFillTx/>
                <a:latin typeface="+mn-lt"/>
                <a:ea typeface="+mn-ea"/>
                <a:cs typeface="+mn-cs"/>
              </a:rPr>
              <a:t>用户的角度</a:t>
            </a:r>
            <a:r>
              <a:rPr kumimoji="1" lang="zh-CN" altLang="en-US" sz="3000" b="0" i="0" u="none" strike="noStrike" kern="0" cap="none" spc="0" normalizeH="0" baseline="0" noProof="0" smtClean="0">
                <a:ln>
                  <a:noFill/>
                </a:ln>
                <a:solidFill>
                  <a:schemeClr val="tx1"/>
                </a:solidFill>
                <a:effectLst/>
                <a:uLnTx/>
                <a:uFillTx/>
                <a:latin typeface="+mn-lt"/>
                <a:ea typeface="+mn-ea"/>
                <a:cs typeface="+mn-cs"/>
              </a:rPr>
              <a:t>出发，普遍希望通过软件测试</a:t>
            </a:r>
            <a:r>
              <a:rPr kumimoji="1" lang="zh-CN" altLang="en-US" sz="3000" b="0" i="0" u="none" strike="noStrike" kern="0" cap="none" spc="0" normalizeH="0" baseline="0" noProof="0" smtClean="0">
                <a:ln>
                  <a:noFill/>
                </a:ln>
                <a:solidFill>
                  <a:srgbClr val="FF3300"/>
                </a:solidFill>
                <a:effectLst>
                  <a:outerShdw blurRad="38100" dist="38100" dir="2700000" algn="tl">
                    <a:srgbClr val="C0C0C0"/>
                  </a:outerShdw>
                </a:effectLst>
                <a:uLnTx/>
                <a:uFillTx/>
                <a:latin typeface="+mn-lt"/>
                <a:ea typeface="+mn-ea"/>
                <a:cs typeface="+mn-cs"/>
              </a:rPr>
              <a:t>暴露软件中隐藏的错误和缺陷</a:t>
            </a:r>
            <a:r>
              <a:rPr kumimoji="1" lang="zh-CN" altLang="en-US" sz="3000" b="0" i="0" u="none" strike="noStrike" kern="0" cap="none" spc="0" normalizeH="0" baseline="0" noProof="0" smtClean="0">
                <a:ln>
                  <a:noFill/>
                </a:ln>
                <a:solidFill>
                  <a:schemeClr val="tx1"/>
                </a:solidFill>
                <a:effectLst/>
                <a:uLnTx/>
                <a:uFillTx/>
                <a:latin typeface="+mn-lt"/>
                <a:ea typeface="+mn-ea"/>
                <a:cs typeface="+mn-cs"/>
              </a:rPr>
              <a:t>，以考虑是否可接受该产品。</a:t>
            </a:r>
            <a:endParaRPr kumimoji="1" lang="zh-CN" altLang="en-US" sz="30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1" lang="en-US" altLang="zh-CN" sz="3000" b="0" i="0" u="none" strike="noStrike" kern="0" cap="none" spc="0" normalizeH="0" baseline="0" noProof="0" smtClean="0">
                <a:ln>
                  <a:noFill/>
                </a:ln>
                <a:solidFill>
                  <a:schemeClr val="tx1"/>
                </a:solidFill>
                <a:effectLst/>
                <a:uLnTx/>
                <a:uFillTx/>
                <a:latin typeface="+mn-lt"/>
                <a:ea typeface="+mn-ea"/>
                <a:cs typeface="+mn-cs"/>
              </a:rPr>
              <a:t>2)</a:t>
            </a:r>
            <a:r>
              <a:rPr kumimoji="1" lang="zh-CN" altLang="en-US" sz="3000" b="0" i="0" u="none" strike="noStrike" kern="0" cap="none" spc="0" normalizeH="0" baseline="0" noProof="0" smtClean="0">
                <a:ln>
                  <a:noFill/>
                </a:ln>
                <a:solidFill>
                  <a:schemeClr val="tx1"/>
                </a:solidFill>
                <a:effectLst/>
                <a:uLnTx/>
                <a:uFillTx/>
                <a:latin typeface="+mn-lt"/>
                <a:ea typeface="+mn-ea"/>
                <a:cs typeface="+mn-cs"/>
              </a:rPr>
              <a:t>从</a:t>
            </a:r>
            <a:r>
              <a:rPr kumimoji="1" lang="zh-CN" altLang="en-US" sz="3000" b="0" i="0" u="sng" strike="noStrike" kern="0" cap="none" spc="0" normalizeH="0" baseline="0" noProof="0" smtClean="0">
                <a:ln>
                  <a:noFill/>
                </a:ln>
                <a:solidFill>
                  <a:srgbClr val="FF3300"/>
                </a:solidFill>
                <a:effectLst>
                  <a:outerShdw blurRad="38100" dist="38100" dir="2700000" algn="tl">
                    <a:srgbClr val="C0C0C0"/>
                  </a:outerShdw>
                </a:effectLst>
                <a:uLnTx/>
                <a:uFillTx/>
                <a:latin typeface="+mn-lt"/>
                <a:ea typeface="+mn-ea"/>
                <a:cs typeface="+mn-cs"/>
              </a:rPr>
              <a:t>软件开发者的角度</a:t>
            </a:r>
            <a:r>
              <a:rPr kumimoji="1" lang="zh-CN" altLang="en-US" sz="3000" b="0" i="0" u="none" strike="noStrike" kern="0" cap="none" spc="0" normalizeH="0" baseline="0" noProof="0" smtClean="0">
                <a:ln>
                  <a:noFill/>
                </a:ln>
                <a:solidFill>
                  <a:schemeClr val="tx1"/>
                </a:solidFill>
                <a:effectLst/>
                <a:uLnTx/>
                <a:uFillTx/>
                <a:latin typeface="+mn-lt"/>
                <a:ea typeface="+mn-ea"/>
                <a:cs typeface="+mn-cs"/>
              </a:rPr>
              <a:t>出发，则希望测试成为</a:t>
            </a:r>
            <a:r>
              <a:rPr kumimoji="1" lang="zh-CN" altLang="en-US" sz="3000" b="0" i="0" u="none" strike="noStrike" kern="0" cap="none" spc="0" normalizeH="0" baseline="0" noProof="0" smtClean="0">
                <a:ln>
                  <a:noFill/>
                </a:ln>
                <a:solidFill>
                  <a:srgbClr val="FF3300"/>
                </a:solidFill>
                <a:effectLst>
                  <a:outerShdw blurRad="38100" dist="38100" dir="2700000" algn="tl">
                    <a:srgbClr val="C0C0C0"/>
                  </a:outerShdw>
                </a:effectLst>
                <a:uLnTx/>
                <a:uFillTx/>
                <a:latin typeface="+mn-lt"/>
                <a:ea typeface="+mn-ea"/>
                <a:cs typeface="+mn-cs"/>
              </a:rPr>
              <a:t>表明软件产品中不存在错误</a:t>
            </a:r>
            <a:r>
              <a:rPr kumimoji="1" lang="zh-CN" altLang="en-US" sz="3000" b="0" i="0" u="none" strike="noStrike" kern="0" cap="none" spc="0" normalizeH="0" baseline="0" noProof="0" smtClean="0">
                <a:ln>
                  <a:noFill/>
                </a:ln>
                <a:solidFill>
                  <a:schemeClr val="tx1"/>
                </a:solidFill>
                <a:effectLst/>
                <a:uLnTx/>
                <a:uFillTx/>
                <a:latin typeface="+mn-lt"/>
                <a:ea typeface="+mn-ea"/>
                <a:cs typeface="+mn-cs"/>
              </a:rPr>
              <a:t>的过程，验证该软件已正确地实现了用户的要求，确立人们对软件质量的信心。</a:t>
            </a:r>
            <a:endParaRPr kumimoji="1"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4"/>
          <p:cNvSpPr txBox="1"/>
          <p:nvPr/>
        </p:nvSpPr>
        <p:spPr>
          <a:xfrm>
            <a:off x="357188" y="841058"/>
            <a:ext cx="8135937" cy="4479290"/>
          </a:xfrm>
          <a:prstGeom prst="rect">
            <a:avLst/>
          </a:prstGeom>
          <a:noFill/>
          <a:ln w="9525">
            <a:noFill/>
          </a:ln>
        </p:spPr>
        <p:txBody>
          <a:bodyPr anchor="t">
            <a:spAutoFit/>
          </a:bodyPr>
          <a:p>
            <a:pPr lvl="0" indent="0">
              <a:lnSpc>
                <a:spcPct val="120000"/>
              </a:lnSpc>
            </a:pPr>
            <a:r>
              <a:rPr lang="zh-CN" altLang="en-US" sz="2400" dirty="0">
                <a:latin typeface="楷体_GB2312" pitchFamily="49" charset="-122"/>
                <a:ea typeface="楷体_GB2312" pitchFamily="49" charset="-122"/>
              </a:rPr>
              <a:t>假设：一个</a:t>
            </a:r>
            <a:r>
              <a:rPr lang="zh-CN" altLang="en-US" sz="2400" dirty="0">
                <a:solidFill>
                  <a:srgbClr val="FF3300"/>
                </a:solidFill>
                <a:latin typeface="楷体_GB2312" pitchFamily="49" charset="-122"/>
                <a:ea typeface="楷体_GB2312" pitchFamily="49" charset="-122"/>
              </a:rPr>
              <a:t>程序</a:t>
            </a:r>
            <a:r>
              <a:rPr lang="en-US" altLang="zh-CN" sz="2400" b="1" dirty="0">
                <a:solidFill>
                  <a:srgbClr val="FF3300"/>
                </a:solidFill>
                <a:latin typeface="楷体_GB2312" pitchFamily="49" charset="-122"/>
                <a:ea typeface="楷体_GB2312" pitchFamily="49" charset="-122"/>
              </a:rPr>
              <a:t>P</a:t>
            </a:r>
            <a:r>
              <a:rPr lang="zh-CN" altLang="en-US" sz="2400" dirty="0">
                <a:latin typeface="楷体_GB2312" pitchFamily="49" charset="-122"/>
                <a:ea typeface="楷体_GB2312" pitchFamily="49" charset="-122"/>
              </a:rPr>
              <a:t>有</a:t>
            </a:r>
            <a:r>
              <a:rPr lang="zh-CN" altLang="en-US" sz="2400" dirty="0">
                <a:solidFill>
                  <a:srgbClr val="FF3300"/>
                </a:solidFill>
                <a:latin typeface="楷体_GB2312" pitchFamily="49" charset="-122"/>
                <a:ea typeface="楷体_GB2312" pitchFamily="49" charset="-122"/>
              </a:rPr>
              <a:t>输入量</a:t>
            </a:r>
            <a:r>
              <a:rPr lang="en-US" altLang="zh-CN" sz="2400" b="1" dirty="0">
                <a:solidFill>
                  <a:srgbClr val="FF3300"/>
                </a:solidFill>
                <a:latin typeface="楷体_GB2312" pitchFamily="49" charset="-122"/>
                <a:ea typeface="楷体_GB2312" pitchFamily="49" charset="-122"/>
              </a:rPr>
              <a:t>X</a:t>
            </a:r>
            <a:r>
              <a:rPr lang="zh-CN" altLang="en-US" sz="2400" dirty="0">
                <a:latin typeface="楷体_GB2312" pitchFamily="49" charset="-122"/>
                <a:ea typeface="楷体_GB2312" pitchFamily="49" charset="-122"/>
              </a:rPr>
              <a:t>和</a:t>
            </a:r>
            <a:r>
              <a:rPr lang="en-US" altLang="zh-CN" sz="2400" b="1" dirty="0">
                <a:solidFill>
                  <a:srgbClr val="FF3300"/>
                </a:solidFill>
                <a:latin typeface="楷体_GB2312" pitchFamily="49" charset="-122"/>
                <a:ea typeface="楷体_GB2312" pitchFamily="49" charset="-122"/>
              </a:rPr>
              <a:t>Y</a:t>
            </a:r>
            <a:r>
              <a:rPr lang="zh-CN" altLang="en-US" sz="2400" dirty="0">
                <a:latin typeface="楷体_GB2312" pitchFamily="49" charset="-122"/>
                <a:ea typeface="楷体_GB2312" pitchFamily="49" charset="-122"/>
              </a:rPr>
              <a:t>及</a:t>
            </a:r>
            <a:r>
              <a:rPr lang="zh-CN" altLang="en-US" sz="2400" dirty="0">
                <a:solidFill>
                  <a:srgbClr val="FF3300"/>
                </a:solidFill>
                <a:latin typeface="楷体_GB2312" pitchFamily="49" charset="-122"/>
                <a:ea typeface="楷体_GB2312" pitchFamily="49" charset="-122"/>
              </a:rPr>
              <a:t>输出量</a:t>
            </a:r>
            <a:r>
              <a:rPr lang="en-US" altLang="zh-CN" sz="2400" b="1" dirty="0">
                <a:solidFill>
                  <a:srgbClr val="FF3300"/>
                </a:solidFill>
                <a:latin typeface="楷体_GB2312" pitchFamily="49" charset="-122"/>
                <a:ea typeface="楷体_GB2312" pitchFamily="49" charset="-122"/>
              </a:rPr>
              <a:t>Z</a:t>
            </a:r>
            <a:r>
              <a:rPr lang="zh-CN" altLang="en-US" sz="2400" dirty="0">
                <a:latin typeface="楷体_GB2312" pitchFamily="49" charset="-122"/>
                <a:ea typeface="楷体_GB2312" pitchFamily="49" charset="-122"/>
              </a:rPr>
              <a:t>。在字长为</a:t>
            </a:r>
            <a:r>
              <a:rPr lang="en-US" altLang="zh-CN" sz="2400" dirty="0">
                <a:latin typeface="楷体_GB2312" pitchFamily="49" charset="-122"/>
                <a:ea typeface="楷体_GB2312" pitchFamily="49" charset="-122"/>
              </a:rPr>
              <a:t>32</a:t>
            </a:r>
            <a:r>
              <a:rPr lang="zh-CN" altLang="en-US" sz="2400" dirty="0">
                <a:latin typeface="楷体_GB2312" pitchFamily="49" charset="-122"/>
                <a:ea typeface="楷体_GB2312" pitchFamily="49" charset="-122"/>
              </a:rPr>
              <a:t>位的计算机上运行。若</a:t>
            </a:r>
            <a:r>
              <a:rPr lang="en-US" altLang="zh-CN" sz="2400" b="1" dirty="0">
                <a:solidFill>
                  <a:srgbClr val="FF3300"/>
                </a:solidFill>
                <a:latin typeface="楷体_GB2312" pitchFamily="49" charset="-122"/>
                <a:ea typeface="楷体_GB2312" pitchFamily="49" charset="-122"/>
              </a:rPr>
              <a:t>Y</a:t>
            </a:r>
            <a:r>
              <a:rPr lang="zh-CN" altLang="en-US" sz="2400" dirty="0">
                <a:latin typeface="楷体_GB2312" pitchFamily="49" charset="-122"/>
                <a:ea typeface="楷体_GB2312" pitchFamily="49" charset="-122"/>
              </a:rPr>
              <a:t>取整数，按黑盒方法进行穷举测试：</a:t>
            </a:r>
            <a:endParaRPr lang="zh-CN" altLang="en-US" sz="2400" dirty="0">
              <a:latin typeface="楷体_GB2312" pitchFamily="49" charset="-122"/>
              <a:ea typeface="楷体_GB2312" pitchFamily="49" charset="-122"/>
            </a:endParaRPr>
          </a:p>
          <a:p>
            <a:pPr lvl="0" indent="0">
              <a:lnSpc>
                <a:spcPct val="120000"/>
              </a:lnSpc>
            </a:pPr>
            <a:r>
              <a:rPr lang="zh-CN" altLang="en-US" sz="2400" dirty="0">
                <a:latin typeface="楷体_GB2312" pitchFamily="49" charset="-122"/>
                <a:ea typeface="楷体_GB2312" pitchFamily="49" charset="-122"/>
              </a:rPr>
              <a:t>可能采用的</a:t>
            </a:r>
            <a:endParaRPr lang="zh-CN" altLang="en-US" sz="2400" dirty="0">
              <a:latin typeface="楷体_GB2312" pitchFamily="49" charset="-122"/>
              <a:ea typeface="楷体_GB2312" pitchFamily="49" charset="-122"/>
            </a:endParaRPr>
          </a:p>
          <a:p>
            <a:pPr lvl="0" indent="0">
              <a:lnSpc>
                <a:spcPct val="120000"/>
              </a:lnSpc>
            </a:pPr>
            <a:r>
              <a:rPr lang="zh-CN" altLang="en-US" sz="2400" dirty="0">
                <a:latin typeface="楷体_GB2312" pitchFamily="49" charset="-122"/>
                <a:ea typeface="楷体_GB2312" pitchFamily="49" charset="-122"/>
              </a:rPr>
              <a:t>    测试数据组：</a:t>
            </a:r>
            <a:endParaRPr lang="zh-CN" altLang="en-US" sz="2400" dirty="0">
              <a:latin typeface="楷体_GB2312" pitchFamily="49" charset="-122"/>
              <a:ea typeface="楷体_GB2312" pitchFamily="49" charset="-122"/>
            </a:endParaRPr>
          </a:p>
          <a:p>
            <a:pPr lvl="0" indent="0">
              <a:lnSpc>
                <a:spcPct val="120000"/>
              </a:lnSpc>
            </a:pPr>
            <a:r>
              <a:rPr lang="zh-CN" altLang="en-US" sz="2400" b="1" dirty="0">
                <a:solidFill>
                  <a:srgbClr val="FF3300"/>
                </a:solidFill>
                <a:latin typeface="楷体_GB2312" pitchFamily="49" charset="-122"/>
                <a:ea typeface="楷体_GB2312" pitchFamily="49" charset="-122"/>
              </a:rPr>
              <a:t>    </a:t>
            </a:r>
            <a:r>
              <a:rPr lang="en-US" altLang="zh-CN" sz="2400" b="1" dirty="0">
                <a:solidFill>
                  <a:srgbClr val="FF3300"/>
                </a:solidFill>
                <a:latin typeface="楷体_GB2312" pitchFamily="49" charset="-122"/>
                <a:ea typeface="楷体_GB2312" pitchFamily="49" charset="-122"/>
              </a:rPr>
              <a:t>2</a:t>
            </a:r>
            <a:r>
              <a:rPr lang="en-US" altLang="zh-CN" sz="2400" b="1" baseline="30000" dirty="0">
                <a:solidFill>
                  <a:srgbClr val="FF3300"/>
                </a:solidFill>
                <a:latin typeface="楷体_GB2312" pitchFamily="49" charset="-122"/>
                <a:ea typeface="楷体_GB2312" pitchFamily="49" charset="-122"/>
              </a:rPr>
              <a:t>32</a:t>
            </a:r>
            <a:r>
              <a:rPr lang="en-US" altLang="zh-CN" sz="2400" b="1" dirty="0">
                <a:solidFill>
                  <a:srgbClr val="FF3300"/>
                </a:solidFill>
                <a:latin typeface="楷体_GB2312" pitchFamily="49" charset="-122"/>
                <a:ea typeface="楷体_GB2312" pitchFamily="49" charset="-122"/>
              </a:rPr>
              <a:t>×2</a:t>
            </a:r>
            <a:r>
              <a:rPr lang="en-US" altLang="zh-CN" sz="2400" b="1" baseline="30000" dirty="0">
                <a:solidFill>
                  <a:srgbClr val="FF3300"/>
                </a:solidFill>
                <a:latin typeface="楷体_GB2312" pitchFamily="49" charset="-122"/>
                <a:ea typeface="楷体_GB2312" pitchFamily="49" charset="-122"/>
              </a:rPr>
              <a:t>32</a:t>
            </a:r>
            <a:endParaRPr lang="en-US" altLang="zh-CN" sz="2400" b="1" baseline="30000" dirty="0">
              <a:solidFill>
                <a:srgbClr val="FF3300"/>
              </a:solidFill>
              <a:latin typeface="楷体_GB2312" pitchFamily="49" charset="-122"/>
              <a:ea typeface="楷体_GB2312" pitchFamily="49" charset="-122"/>
            </a:endParaRPr>
          </a:p>
          <a:p>
            <a:pPr lvl="0" indent="0">
              <a:lnSpc>
                <a:spcPct val="120000"/>
              </a:lnSpc>
            </a:pPr>
            <a:r>
              <a:rPr lang="en-US" altLang="zh-CN" sz="2400" b="1" dirty="0">
                <a:solidFill>
                  <a:srgbClr val="FF3300"/>
                </a:solidFill>
                <a:latin typeface="楷体_GB2312" pitchFamily="49" charset="-122"/>
                <a:ea typeface="楷体_GB2312" pitchFamily="49" charset="-122"/>
              </a:rPr>
              <a:t>     </a:t>
            </a:r>
            <a:r>
              <a:rPr lang="zh-CN" altLang="en-US" sz="2400" b="1" dirty="0">
                <a:solidFill>
                  <a:srgbClr val="FF3300"/>
                </a:solidFill>
                <a:latin typeface="楷体_GB2312" pitchFamily="49" charset="-122"/>
                <a:ea typeface="楷体_GB2312" pitchFamily="49" charset="-122"/>
              </a:rPr>
              <a:t>＝</a:t>
            </a:r>
            <a:r>
              <a:rPr lang="en-US" altLang="zh-CN" sz="2400" b="1" dirty="0">
                <a:solidFill>
                  <a:srgbClr val="FF3300"/>
                </a:solidFill>
                <a:latin typeface="楷体_GB2312" pitchFamily="49" charset="-122"/>
                <a:ea typeface="楷体_GB2312" pitchFamily="49" charset="-122"/>
              </a:rPr>
              <a:t>2</a:t>
            </a:r>
            <a:r>
              <a:rPr lang="en-US" altLang="zh-CN" sz="2400" b="1" baseline="30000" dirty="0">
                <a:solidFill>
                  <a:srgbClr val="FF3300"/>
                </a:solidFill>
                <a:latin typeface="楷体_GB2312" pitchFamily="49" charset="-122"/>
                <a:ea typeface="楷体_GB2312" pitchFamily="49" charset="-122"/>
              </a:rPr>
              <a:t>64</a:t>
            </a:r>
            <a:r>
              <a:rPr lang="en-US" altLang="zh-CN" sz="2400" dirty="0">
                <a:latin typeface="楷体_GB2312" pitchFamily="49" charset="-122"/>
                <a:ea typeface="楷体_GB2312" pitchFamily="49" charset="-122"/>
              </a:rPr>
              <a:t>  </a:t>
            </a:r>
            <a:endParaRPr lang="en-US" altLang="zh-CN" sz="2400" dirty="0">
              <a:latin typeface="楷体_GB2312" pitchFamily="49" charset="-122"/>
              <a:ea typeface="楷体_GB2312" pitchFamily="49" charset="-122"/>
            </a:endParaRPr>
          </a:p>
          <a:p>
            <a:pPr lvl="0" indent="0">
              <a:lnSpc>
                <a:spcPct val="120000"/>
              </a:lnSpc>
            </a:pPr>
            <a:r>
              <a:rPr lang="en-US" altLang="zh-CN" sz="2400" dirty="0">
                <a:latin typeface="楷体_GB2312" pitchFamily="49" charset="-122"/>
                <a:ea typeface="楷体_GB2312" pitchFamily="49" charset="-122"/>
              </a:rPr>
              <a:t> </a:t>
            </a:r>
            <a:endParaRPr lang="en-US" altLang="zh-CN" sz="2400" dirty="0">
              <a:latin typeface="楷体_GB2312" pitchFamily="49" charset="-122"/>
              <a:ea typeface="楷体_GB2312" pitchFamily="49" charset="-122"/>
            </a:endParaRPr>
          </a:p>
          <a:p>
            <a:pPr lvl="0" indent="0">
              <a:lnSpc>
                <a:spcPct val="120000"/>
              </a:lnSpc>
            </a:pPr>
            <a:endParaRPr lang="zh-CN" altLang="en-US" sz="2400" dirty="0">
              <a:latin typeface="楷体_GB2312" pitchFamily="49" charset="-122"/>
              <a:ea typeface="楷体_GB2312" pitchFamily="49" charset="-122"/>
            </a:endParaRPr>
          </a:p>
          <a:p>
            <a:pPr lvl="0" indent="0">
              <a:lnSpc>
                <a:spcPct val="120000"/>
              </a:lnSpc>
            </a:pPr>
            <a:r>
              <a:rPr lang="zh-CN" altLang="en-US" sz="2400" dirty="0">
                <a:latin typeface="楷体_GB2312" pitchFamily="49" charset="-122"/>
                <a:ea typeface="楷体_GB2312" pitchFamily="49" charset="-122"/>
              </a:rPr>
              <a:t>如果测试一组数据需要</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毫秒，一年工作</a:t>
            </a:r>
            <a:r>
              <a:rPr lang="en-US" altLang="zh-CN" sz="2400" b="1" dirty="0">
                <a:solidFill>
                  <a:srgbClr val="FF3300"/>
                </a:solidFill>
                <a:latin typeface="楷体_GB2312" pitchFamily="49" charset="-122"/>
                <a:ea typeface="楷体_GB2312" pitchFamily="49" charset="-122"/>
              </a:rPr>
              <a:t>365×24</a:t>
            </a:r>
            <a:r>
              <a:rPr lang="zh-CN" altLang="en-US" sz="2400" dirty="0">
                <a:latin typeface="楷体_GB2312" pitchFamily="49" charset="-122"/>
                <a:ea typeface="楷体_GB2312" pitchFamily="49" charset="-122"/>
              </a:rPr>
              <a:t>小时，完成所有测试需</a:t>
            </a:r>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亿年。</a:t>
            </a:r>
            <a:endParaRPr lang="zh-CN" altLang="en-US" sz="2400" dirty="0">
              <a:latin typeface="楷体_GB2312" pitchFamily="49" charset="-122"/>
              <a:ea typeface="楷体_GB2312" pitchFamily="49" charset="-122"/>
            </a:endParaRPr>
          </a:p>
        </p:txBody>
      </p:sp>
      <p:pic>
        <p:nvPicPr>
          <p:cNvPr id="38914" name="Picture 5"/>
          <p:cNvPicPr>
            <a:picLocks noChangeAspect="1"/>
          </p:cNvPicPr>
          <p:nvPr/>
        </p:nvPicPr>
        <p:blipFill>
          <a:blip r:embed="rId1"/>
          <a:stretch>
            <a:fillRect/>
          </a:stretch>
        </p:blipFill>
        <p:spPr>
          <a:xfrm>
            <a:off x="3563938" y="2012950"/>
            <a:ext cx="3960812" cy="2136775"/>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xfrm>
            <a:off x="467678" y="357188"/>
            <a:ext cx="8208962" cy="576262"/>
          </a:xfrm>
        </p:spPr>
        <p:txBody>
          <a:bodyPr wrap="square" lIns="91440" tIns="45720" rIns="91440" bIns="45720" anchor="t"/>
          <a:p>
            <a:pPr marL="838200" indent="-838200" eaLnBrk="1" hangingPunct="1"/>
            <a:r>
              <a:rPr lang="en-US" altLang="zh-CN" sz="3200" b="1" dirty="0">
                <a:solidFill>
                  <a:schemeClr val="tx2"/>
                </a:solidFill>
                <a:latin typeface="楷体_GB2312" pitchFamily="49" charset="-122"/>
                <a:ea typeface="楷体_GB2312" pitchFamily="49" charset="-122"/>
              </a:rPr>
              <a:t>7.3.1  </a:t>
            </a:r>
            <a:r>
              <a:rPr lang="zh-CN" altLang="en-US" sz="3200" b="1" dirty="0">
                <a:solidFill>
                  <a:schemeClr val="tx2"/>
                </a:solidFill>
                <a:latin typeface="楷体_GB2312" pitchFamily="49" charset="-122"/>
                <a:ea typeface="楷体_GB2312" pitchFamily="49" charset="-122"/>
              </a:rPr>
              <a:t>等价类划分法</a:t>
            </a:r>
            <a:endParaRPr lang="zh-CN" altLang="en-US" sz="3200" b="1" dirty="0">
              <a:solidFill>
                <a:schemeClr val="tx2"/>
              </a:solidFill>
              <a:latin typeface="楷体_GB2312" pitchFamily="49" charset="-122"/>
              <a:ea typeface="楷体_GB2312" pitchFamily="49" charset="-122"/>
            </a:endParaRPr>
          </a:p>
        </p:txBody>
      </p:sp>
      <p:sp>
        <p:nvSpPr>
          <p:cNvPr id="39938" name="Text Box 4"/>
          <p:cNvSpPr txBox="1"/>
          <p:nvPr/>
        </p:nvSpPr>
        <p:spPr>
          <a:xfrm>
            <a:off x="396240" y="933450"/>
            <a:ext cx="8280400" cy="4473575"/>
          </a:xfrm>
          <a:prstGeom prst="rect">
            <a:avLst/>
          </a:prstGeom>
          <a:noFill/>
          <a:ln w="9525">
            <a:noFill/>
          </a:ln>
        </p:spPr>
        <p:txBody>
          <a:bodyPr anchor="t">
            <a:spAutoFit/>
          </a:bodyPr>
          <a:p>
            <a:pPr lvl="0" indent="0">
              <a:lnSpc>
                <a:spcPct val="120000"/>
              </a:lnSpc>
            </a:pPr>
            <a:r>
              <a:rPr lang="en-US" altLang="zh-CN" dirty="0">
                <a:latin typeface="宋体" panose="02010600030101010101" pitchFamily="2" charset="-122"/>
                <a:ea typeface="宋体" panose="02010600030101010101" pitchFamily="2" charset="-122"/>
              </a:rPr>
              <a:t>     </a:t>
            </a:r>
            <a:r>
              <a:rPr lang="zh-CN" altLang="en-US" sz="2400" dirty="0">
                <a:latin typeface="楷体_GB2312" pitchFamily="49" charset="-122"/>
                <a:ea typeface="楷体_GB2312" pitchFamily="49" charset="-122"/>
              </a:rPr>
              <a:t>程序对于同类型的输入表现出来的行为也基本相同。因此，我们可以根据不同的性质，将程序的输入数据划分为几个不同的集合类，然后从每个集合类中挑选有代表性的数据作为测试用例。 </a:t>
            </a:r>
            <a:endParaRPr lang="zh-CN" altLang="en-US" sz="2400" dirty="0">
              <a:latin typeface="楷体_GB2312" pitchFamily="49" charset="-122"/>
              <a:ea typeface="楷体_GB2312" pitchFamily="49" charset="-122"/>
            </a:endParaRPr>
          </a:p>
          <a:p>
            <a:pPr lvl="0" indent="0" algn="just">
              <a:lnSpc>
                <a:spcPct val="120000"/>
              </a:lnSpc>
            </a:pPr>
            <a:r>
              <a:rPr lang="zh-CN" altLang="en-US" sz="2400" dirty="0">
                <a:latin typeface="楷体_GB2312" pitchFamily="49" charset="-122"/>
                <a:ea typeface="楷体_GB2312" pitchFamily="49" charset="-122"/>
              </a:rPr>
              <a:t>    例如：根据三角形的三条边</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C</a:t>
            </a:r>
            <a:r>
              <a:rPr lang="zh-CN" altLang="en-US" sz="2400" dirty="0">
                <a:latin typeface="楷体_GB2312" pitchFamily="49" charset="-122"/>
                <a:ea typeface="楷体_GB2312" pitchFamily="49" charset="-122"/>
              </a:rPr>
              <a:t>，确定三角形的类型（等边</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等腰</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一般三角形）为例，对于输入数据（</a:t>
            </a:r>
            <a:r>
              <a:rPr lang="en-US" altLang="zh-CN" sz="2400" dirty="0">
                <a:latin typeface="楷体_GB2312" pitchFamily="49" charset="-122"/>
                <a:ea typeface="楷体_GB2312" pitchFamily="49" charset="-122"/>
              </a:rPr>
              <a:t>A=1</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B=1</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C=1</a:t>
            </a:r>
            <a:r>
              <a:rPr lang="zh-CN" altLang="en-US" sz="2400" dirty="0">
                <a:latin typeface="楷体_GB2312" pitchFamily="49" charset="-122"/>
                <a:ea typeface="楷体_GB2312" pitchFamily="49" charset="-122"/>
              </a:rPr>
              <a:t>）和输入数据（</a:t>
            </a:r>
            <a:r>
              <a:rPr lang="en-US" altLang="zh-CN" sz="2400" dirty="0">
                <a:latin typeface="楷体_GB2312" pitchFamily="49" charset="-122"/>
                <a:ea typeface="楷体_GB2312" pitchFamily="49" charset="-122"/>
              </a:rPr>
              <a:t>A=5</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B=5</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C=5</a:t>
            </a:r>
            <a:r>
              <a:rPr lang="zh-CN" altLang="en-US" sz="2400" dirty="0">
                <a:latin typeface="楷体_GB2312" pitchFamily="49" charset="-122"/>
                <a:ea typeface="楷体_GB2312" pitchFamily="49" charset="-122"/>
              </a:rPr>
              <a:t>）来说，都代表等边三角形，测试的效果应该是一样的。因此，只需测试具有代表性的一组数据即可。</a:t>
            </a:r>
            <a:endParaRPr lang="zh-CN" altLang="en-US" sz="2400" dirty="0">
              <a:latin typeface="楷体_GB2312" pitchFamily="49" charset="-122"/>
              <a:ea typeface="楷体_GB2312" pitchFamily="49" charset="-122"/>
            </a:endParaRPr>
          </a:p>
          <a:p>
            <a:pPr lvl="0" indent="0" algn="just">
              <a:lnSpc>
                <a:spcPct val="120000"/>
              </a:lnSpc>
            </a:pPr>
            <a:endParaRPr lang="en-US" altLang="zh-CN" sz="2400" dirty="0">
              <a:latin typeface="楷体_GB2312" pitchFamily="49" charset="-122"/>
              <a:ea typeface="楷体_GB2312"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339725" y="816293"/>
            <a:ext cx="8289925" cy="720725"/>
          </a:xfrm>
        </p:spPr>
        <p:txBody>
          <a:bodyPr wrap="square" lIns="91440" tIns="45720" rIns="91440" bIns="45720" anchor="t"/>
          <a:p>
            <a:pPr eaLnBrk="1" hangingPunct="1"/>
            <a:r>
              <a:rPr lang="zh-CN" altLang="en-US" sz="2500" b="1" dirty="0">
                <a:solidFill>
                  <a:schemeClr val="tx1"/>
                </a:solidFill>
                <a:latin typeface="楷体_GB2312" pitchFamily="49" charset="-122"/>
                <a:ea typeface="楷体_GB2312" pitchFamily="49" charset="-122"/>
              </a:rPr>
              <a:t>等价类的划分有两种不同的情况</a:t>
            </a:r>
            <a:endParaRPr lang="zh-CN" altLang="en-US" sz="2500" b="1" dirty="0">
              <a:solidFill>
                <a:schemeClr val="tx1"/>
              </a:solidFill>
              <a:latin typeface="楷体_GB2312" pitchFamily="49" charset="-122"/>
              <a:ea typeface="楷体_GB2312" pitchFamily="49" charset="-122"/>
            </a:endParaRPr>
          </a:p>
        </p:txBody>
      </p:sp>
      <p:sp>
        <p:nvSpPr>
          <p:cNvPr id="40962" name="Text Box 5"/>
          <p:cNvSpPr txBox="1"/>
          <p:nvPr/>
        </p:nvSpPr>
        <p:spPr>
          <a:xfrm>
            <a:off x="380365" y="1381760"/>
            <a:ext cx="8208963" cy="2940050"/>
          </a:xfrm>
          <a:prstGeom prst="rect">
            <a:avLst/>
          </a:prstGeom>
          <a:noFill/>
          <a:ln w="9525">
            <a:noFill/>
          </a:ln>
        </p:spPr>
        <p:txBody>
          <a:bodyPr anchor="t">
            <a:spAutoFit/>
          </a:bodyPr>
          <a:p>
            <a:pPr marL="342900" lvl="0" indent="-342900">
              <a:lnSpc>
                <a:spcPct val="130000"/>
              </a:lnSpc>
            </a:pP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有效等价类：是指对于程序的规格说明来说，是合理的，有意义的输入数据构成的集合。</a:t>
            </a:r>
            <a:endParaRPr lang="zh-CN" altLang="en-US" sz="2400" dirty="0">
              <a:latin typeface="楷体_GB2312" pitchFamily="49" charset="-122"/>
              <a:ea typeface="楷体_GB2312" pitchFamily="49" charset="-122"/>
            </a:endParaRPr>
          </a:p>
          <a:p>
            <a:pPr marL="342900" lvl="0" indent="-342900">
              <a:lnSpc>
                <a:spcPct val="130000"/>
              </a:lnSpc>
            </a:pP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无效等价类：是指对于程序的规格说明来说，是不合理的，无意义的输入数据构成的集合。</a:t>
            </a:r>
            <a:endParaRPr lang="zh-CN" altLang="en-US" sz="2400" dirty="0">
              <a:latin typeface="楷体_GB2312" pitchFamily="49" charset="-122"/>
              <a:ea typeface="楷体_GB2312" pitchFamily="49" charset="-122"/>
            </a:endParaRPr>
          </a:p>
          <a:p>
            <a:pPr marL="342900" lvl="0" indent="-342900">
              <a:lnSpc>
                <a:spcPct val="130000"/>
              </a:lnSpc>
            </a:pPr>
            <a:r>
              <a:rPr lang="zh-CN" altLang="en-US" sz="2400" dirty="0">
                <a:latin typeface="楷体_GB2312" pitchFamily="49" charset="-122"/>
                <a:ea typeface="楷体_GB2312" pitchFamily="49" charset="-122"/>
              </a:rPr>
              <a:t>	在设计测试用例时，要同时考虑有效等价类和无效等价类的设计。</a:t>
            </a:r>
            <a:endParaRPr lang="zh-CN" altLang="en-US" sz="2400" dirty="0">
              <a:latin typeface="楷体_GB2312" pitchFamily="49" charset="-122"/>
              <a:ea typeface="楷体_GB2312"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xfrm>
            <a:off x="457200" y="277813"/>
            <a:ext cx="8229600" cy="487362"/>
          </a:xfrm>
        </p:spPr>
        <p:txBody>
          <a:bodyPr wrap="square" lIns="91440" tIns="45720" rIns="91440" bIns="45720" anchor="t"/>
          <a:p>
            <a:r>
              <a:rPr lang="zh-CN" altLang="en-US" sz="3200" dirty="0"/>
              <a:t>划分等价类的方法</a:t>
            </a:r>
            <a:r>
              <a:rPr lang="zh-CN" altLang="en-US" sz="3800" dirty="0"/>
              <a:t> </a:t>
            </a:r>
            <a:endParaRPr lang="zh-CN" altLang="en-US" sz="3800" dirty="0"/>
          </a:p>
        </p:txBody>
      </p:sp>
      <p:sp>
        <p:nvSpPr>
          <p:cNvPr id="41986" name="Rectangle 3"/>
          <p:cNvSpPr>
            <a:spLocks noGrp="1"/>
          </p:cNvSpPr>
          <p:nvPr>
            <p:ph idx="1"/>
          </p:nvPr>
        </p:nvSpPr>
        <p:spPr>
          <a:xfrm>
            <a:off x="539750" y="981075"/>
            <a:ext cx="8229600" cy="4530725"/>
          </a:xfrm>
        </p:spPr>
        <p:txBody>
          <a:bodyPr wrap="square" lIns="91440" tIns="45720" rIns="91440" bIns="45720" anchor="t"/>
          <a:p>
            <a:pPr>
              <a:lnSpc>
                <a:spcPct val="90000"/>
              </a:lnSpc>
            </a:pPr>
            <a:r>
              <a:rPr lang="zh-CN" altLang="en-US" sz="2600" dirty="0">
                <a:solidFill>
                  <a:srgbClr val="C00000"/>
                </a:solidFill>
              </a:rPr>
              <a:t>按区间划分</a:t>
            </a:r>
            <a:r>
              <a:rPr lang="zh-CN" altLang="en-US" sz="2600" dirty="0"/>
              <a:t>：如果可能的输入数据属于一个取值范围，则可以确定一个有效等价类和两个无效等价类。例如：输入值是学生成绩</a:t>
            </a:r>
            <a:r>
              <a:rPr lang="en-US" altLang="zh-CN" sz="2600" dirty="0"/>
              <a:t>score</a:t>
            </a:r>
            <a:r>
              <a:rPr lang="zh-CN" altLang="en-US" sz="2600" dirty="0"/>
              <a:t>在</a:t>
            </a:r>
            <a:r>
              <a:rPr lang="en-US" altLang="zh-CN" sz="2600" dirty="0"/>
              <a:t>0</a:t>
            </a:r>
            <a:r>
              <a:rPr lang="zh-CN" altLang="en-US" sz="2600" dirty="0"/>
              <a:t>～</a:t>
            </a:r>
            <a:r>
              <a:rPr lang="en-US" altLang="zh-CN" sz="2600" dirty="0"/>
              <a:t>100</a:t>
            </a:r>
            <a:r>
              <a:rPr lang="zh-CN" altLang="en-US" sz="2600" dirty="0"/>
              <a:t>之间”，可以定义有效等价类“</a:t>
            </a:r>
            <a:r>
              <a:rPr lang="en-US" altLang="zh-CN" sz="2600" dirty="0"/>
              <a:t>0&lt;=score&lt;=100”</a:t>
            </a:r>
            <a:r>
              <a:rPr lang="zh-CN" altLang="en-US" sz="2600" dirty="0"/>
              <a:t>，无效等价类“</a:t>
            </a:r>
            <a:r>
              <a:rPr lang="en-US" altLang="zh-CN" sz="2600" dirty="0"/>
              <a:t>score &lt;0”</a:t>
            </a:r>
            <a:r>
              <a:rPr lang="zh-CN" altLang="en-US" sz="2600" dirty="0"/>
              <a:t>和“</a:t>
            </a:r>
            <a:r>
              <a:rPr lang="en-US" altLang="zh-CN" sz="2600" dirty="0"/>
              <a:t>score &gt;100”</a:t>
            </a:r>
            <a:r>
              <a:rPr lang="zh-CN" altLang="en-US" sz="2600" dirty="0"/>
              <a:t>。 </a:t>
            </a:r>
            <a:endParaRPr lang="zh-CN" altLang="en-US" sz="2600" dirty="0"/>
          </a:p>
          <a:p>
            <a:pPr>
              <a:lnSpc>
                <a:spcPct val="90000"/>
              </a:lnSpc>
            </a:pPr>
            <a:r>
              <a:rPr lang="zh-CN" altLang="en-US" sz="2600" dirty="0">
                <a:solidFill>
                  <a:srgbClr val="C00000"/>
                </a:solidFill>
              </a:rPr>
              <a:t>按数值划分</a:t>
            </a:r>
            <a:r>
              <a:rPr lang="zh-CN" altLang="en-US" sz="2600" dirty="0"/>
              <a:t>：如果规定了输入数据的一组值，而且程序要对每个输入值分别进行处理，则可为每一个输入值确立一个有效等价类，此外针对这组值确立一个无效等价类，它是所有不允许的输入值得集合。例如：根据“输入数据</a:t>
            </a:r>
            <a:r>
              <a:rPr lang="en-US" altLang="zh-CN" sz="2600" dirty="0"/>
              <a:t>A</a:t>
            </a:r>
            <a:r>
              <a:rPr lang="zh-CN" altLang="en-US" sz="2600" dirty="0"/>
              <a:t>等于</a:t>
            </a:r>
            <a:r>
              <a:rPr lang="en-US" altLang="zh-CN" sz="2600" dirty="0"/>
              <a:t>10”</a:t>
            </a:r>
            <a:r>
              <a:rPr lang="zh-CN" altLang="en-US" sz="2600" dirty="0"/>
              <a:t>，可以定义有效等价类“</a:t>
            </a:r>
            <a:r>
              <a:rPr lang="en-US" altLang="zh-CN" sz="2600" dirty="0"/>
              <a:t>A=10”</a:t>
            </a:r>
            <a:r>
              <a:rPr lang="zh-CN" altLang="en-US" sz="2600" dirty="0"/>
              <a:t>和无效等价类“</a:t>
            </a:r>
            <a:r>
              <a:rPr lang="en-US" altLang="zh-CN" sz="2600" dirty="0"/>
              <a:t>A&lt;&gt;10”</a:t>
            </a:r>
            <a:r>
              <a:rPr lang="zh-CN" altLang="en-US" sz="2600" dirty="0"/>
              <a:t>。  </a:t>
            </a:r>
            <a:endParaRPr lang="zh-CN" altLang="en-US" sz="2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3"/>
          <p:cNvSpPr>
            <a:spLocks noGrp="1"/>
          </p:cNvSpPr>
          <p:nvPr>
            <p:ph idx="1"/>
          </p:nvPr>
        </p:nvSpPr>
        <p:spPr>
          <a:xfrm>
            <a:off x="364490" y="831850"/>
            <a:ext cx="8229600" cy="5759450"/>
          </a:xfrm>
        </p:spPr>
        <p:txBody>
          <a:bodyPr wrap="square" lIns="91440" tIns="45720" rIns="91440" bIns="45720" anchor="t"/>
          <a:p>
            <a:pPr>
              <a:lnSpc>
                <a:spcPct val="90000"/>
              </a:lnSpc>
            </a:pPr>
            <a:r>
              <a:rPr lang="zh-CN" altLang="en-US" sz="2400" dirty="0">
                <a:solidFill>
                  <a:srgbClr val="C00000"/>
                </a:solidFill>
              </a:rPr>
              <a:t>按数值集合划分</a:t>
            </a:r>
            <a:r>
              <a:rPr lang="zh-CN" altLang="en-US" sz="2400" dirty="0"/>
              <a:t>：如果可能的输入数据属于一个值得集合（假定</a:t>
            </a:r>
            <a:r>
              <a:rPr lang="en-US" altLang="zh-CN" sz="2400" dirty="0"/>
              <a:t>n</a:t>
            </a:r>
            <a:r>
              <a:rPr lang="zh-CN" altLang="en-US" sz="2400" dirty="0"/>
              <a:t>个），并且程序要对输入的每个值分别处理，这时可确定</a:t>
            </a:r>
            <a:r>
              <a:rPr lang="en-US" altLang="zh-CN" sz="2400" dirty="0"/>
              <a:t>n</a:t>
            </a:r>
            <a:r>
              <a:rPr lang="zh-CN" altLang="en-US" sz="2400" dirty="0"/>
              <a:t>个有效等价类和一个无效等价类。例如：根据“输入数据</a:t>
            </a:r>
            <a:r>
              <a:rPr lang="en-US" altLang="zh-CN" sz="2400" dirty="0"/>
              <a:t>A</a:t>
            </a:r>
            <a:r>
              <a:rPr lang="zh-CN" altLang="en-US" sz="2400" dirty="0"/>
              <a:t>的取值只能是</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4}</a:t>
            </a:r>
            <a:r>
              <a:rPr lang="zh-CN" altLang="en-US" sz="2400" dirty="0"/>
              <a:t>集合中的某一个”，可以定义四个有效等价类分别为“</a:t>
            </a:r>
            <a:r>
              <a:rPr lang="en-US" altLang="zh-CN" sz="2400" dirty="0"/>
              <a:t>A=1”</a:t>
            </a:r>
            <a:r>
              <a:rPr lang="zh-CN" altLang="en-US" sz="2400" dirty="0"/>
              <a:t>、“</a:t>
            </a:r>
            <a:r>
              <a:rPr lang="en-US" altLang="zh-CN" sz="2400" dirty="0"/>
              <a:t>A=2”</a:t>
            </a:r>
            <a:r>
              <a:rPr lang="zh-CN" altLang="en-US" sz="2400" dirty="0"/>
              <a:t>、“</a:t>
            </a:r>
            <a:r>
              <a:rPr lang="en-US" altLang="zh-CN" sz="2400" dirty="0"/>
              <a:t>A=3”</a:t>
            </a:r>
            <a:r>
              <a:rPr lang="zh-CN" altLang="en-US" sz="2400" dirty="0"/>
              <a:t>、“</a:t>
            </a:r>
            <a:r>
              <a:rPr lang="en-US" altLang="zh-CN" sz="2400" dirty="0"/>
              <a:t>A=4”</a:t>
            </a:r>
            <a:r>
              <a:rPr lang="zh-CN" altLang="en-US" sz="2400" dirty="0"/>
              <a:t>和一个无效等价类“</a:t>
            </a:r>
            <a:r>
              <a:rPr lang="en-US" altLang="zh-CN" sz="2400" dirty="0"/>
              <a:t>A</a:t>
            </a:r>
            <a:r>
              <a:rPr lang="zh-CN" altLang="en-US" sz="2400" dirty="0"/>
              <a:t>为不属于集合</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4}</a:t>
            </a:r>
            <a:r>
              <a:rPr lang="zh-CN" altLang="en-US" sz="2400" dirty="0"/>
              <a:t>的任意值”。 </a:t>
            </a:r>
            <a:endParaRPr lang="zh-CN" altLang="en-US" sz="2400" dirty="0"/>
          </a:p>
          <a:p>
            <a:pPr>
              <a:lnSpc>
                <a:spcPct val="90000"/>
              </a:lnSpc>
            </a:pPr>
            <a:r>
              <a:rPr lang="zh-CN" altLang="en-US" sz="2400" dirty="0">
                <a:solidFill>
                  <a:srgbClr val="C00000"/>
                </a:solidFill>
              </a:rPr>
              <a:t>按限制条件划分</a:t>
            </a:r>
            <a:r>
              <a:rPr lang="zh-CN" altLang="en-US" sz="2400" dirty="0"/>
              <a:t>：在输入条件是一个布尔量的情况下，可确定一个有效等价类和一个无效等价类。例如：根据“输入数据</a:t>
            </a:r>
            <a:r>
              <a:rPr lang="en-US" altLang="zh-CN" sz="2400" dirty="0"/>
              <a:t>A</a:t>
            </a:r>
            <a:r>
              <a:rPr lang="zh-CN" altLang="en-US" sz="2400" dirty="0"/>
              <a:t>为真”，可定义有效等价类“</a:t>
            </a:r>
            <a:r>
              <a:rPr lang="en-US" altLang="zh-CN" sz="2400" dirty="0"/>
              <a:t>A</a:t>
            </a:r>
            <a:r>
              <a:rPr lang="zh-CN" altLang="en-US" sz="2400" dirty="0"/>
              <a:t>为真”和无效等价类“</a:t>
            </a:r>
            <a:r>
              <a:rPr lang="en-US" altLang="zh-CN" sz="2400" dirty="0"/>
              <a:t>A</a:t>
            </a:r>
            <a:r>
              <a:rPr lang="zh-CN" altLang="en-US" sz="2400" dirty="0"/>
              <a:t>为假”。 </a:t>
            </a:r>
            <a:endParaRPr lang="zh-CN" altLang="en-US" sz="2400" dirty="0"/>
          </a:p>
          <a:p>
            <a:pPr marL="0" indent="0">
              <a:lnSpc>
                <a:spcPct val="90000"/>
              </a:lnSpc>
              <a:buNone/>
            </a:pPr>
            <a:endParaRPr lang="zh-CN" alt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3"/>
          <p:cNvSpPr>
            <a:spLocks noGrp="1"/>
          </p:cNvSpPr>
          <p:nvPr/>
        </p:nvSpPr>
        <p:spPr>
          <a:xfrm>
            <a:off x="422275" y="549275"/>
            <a:ext cx="8014970" cy="575945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a:lnSpc>
                <a:spcPct val="90000"/>
              </a:lnSpc>
            </a:pPr>
            <a:endParaRPr lang="zh-CN" altLang="en-US" sz="2400" dirty="0"/>
          </a:p>
          <a:p>
            <a:pPr>
              <a:lnSpc>
                <a:spcPct val="90000"/>
              </a:lnSpc>
            </a:pPr>
            <a:r>
              <a:rPr lang="zh-CN" altLang="en-US" sz="2400" dirty="0">
                <a:solidFill>
                  <a:srgbClr val="C00000"/>
                </a:solidFill>
              </a:rPr>
              <a:t>按限制规则划分</a:t>
            </a:r>
            <a:r>
              <a:rPr lang="zh-CN" altLang="en-US" sz="2400" dirty="0"/>
              <a:t>：在规定了输入数据必须遵守的规则的情况下，可确立一个有效等价类和若干个无效等价类（从不同角度违反规则）。</a:t>
            </a:r>
            <a:endParaRPr lang="zh-CN" altLang="en-US" sz="2400" dirty="0"/>
          </a:p>
          <a:p>
            <a:pPr>
              <a:lnSpc>
                <a:spcPct val="90000"/>
              </a:lnSpc>
            </a:pPr>
            <a:r>
              <a:rPr lang="zh-CN" altLang="en-US" sz="2400" dirty="0">
                <a:solidFill>
                  <a:srgbClr val="C00000"/>
                </a:solidFill>
              </a:rPr>
              <a:t>按处理方式划分</a:t>
            </a:r>
            <a:r>
              <a:rPr lang="zh-CN" altLang="en-US" sz="2400" dirty="0"/>
              <a:t>：在确知已划分的等价类中各元素在程序处理中的方式不同的情况下，则应再将该等价类进一步的划分为更小的等价类。 </a:t>
            </a:r>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395605" y="327978"/>
            <a:ext cx="8216900" cy="576262"/>
          </a:xfrm>
        </p:spPr>
        <p:txBody>
          <a:bodyPr wrap="square" lIns="91440" tIns="45720" rIns="91440" bIns="45720" anchor="t"/>
          <a:p>
            <a:pPr eaLnBrk="1" hangingPunct="1"/>
            <a:r>
              <a:rPr lang="zh-CN" altLang="en-US" sz="2500" b="1" dirty="0">
                <a:solidFill>
                  <a:schemeClr val="tx1"/>
                </a:solidFill>
                <a:latin typeface="楷体_GB2312" pitchFamily="49" charset="-122"/>
                <a:ea typeface="楷体_GB2312" pitchFamily="49" charset="-122"/>
              </a:rPr>
              <a:t>等价类划分法实施的基本步骤如下。</a:t>
            </a:r>
            <a:endParaRPr lang="zh-CN" altLang="en-US" sz="2500" b="1" dirty="0">
              <a:solidFill>
                <a:schemeClr val="tx1"/>
              </a:solidFill>
              <a:latin typeface="楷体_GB2312" pitchFamily="49" charset="-122"/>
              <a:ea typeface="楷体_GB2312" pitchFamily="49" charset="-122"/>
            </a:endParaRPr>
          </a:p>
        </p:txBody>
      </p:sp>
      <p:sp>
        <p:nvSpPr>
          <p:cNvPr id="44034" name="Text Box 4"/>
          <p:cNvSpPr txBox="1"/>
          <p:nvPr/>
        </p:nvSpPr>
        <p:spPr>
          <a:xfrm>
            <a:off x="431165" y="1268413"/>
            <a:ext cx="8640763" cy="396875"/>
          </a:xfrm>
          <a:prstGeom prst="rect">
            <a:avLst/>
          </a:prstGeom>
          <a:noFill/>
          <a:ln w="9525">
            <a:noFill/>
          </a:ln>
        </p:spPr>
        <p:txBody>
          <a:bodyPr anchor="t">
            <a:spAutoFit/>
          </a:bodyPr>
          <a:p>
            <a:pPr marL="342900" lvl="0" indent="-342900"/>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划分等价类并列出等价类表</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每一等价类规定一个唯一的编号；</a:t>
            </a:r>
            <a:endParaRPr lang="zh-CN" altLang="en-US" sz="2000" b="1" dirty="0">
              <a:latin typeface="楷体_GB2312" pitchFamily="49" charset="-122"/>
              <a:ea typeface="楷体_GB2312" pitchFamily="49" charset="-122"/>
            </a:endParaRPr>
          </a:p>
        </p:txBody>
      </p:sp>
      <p:graphicFrame>
        <p:nvGraphicFramePr>
          <p:cNvPr id="52228" name="表格占位符 52227"/>
          <p:cNvGraphicFramePr/>
          <p:nvPr>
            <p:ph type="tbl" idx="1"/>
          </p:nvPr>
        </p:nvGraphicFramePr>
        <p:xfrm>
          <a:off x="395288" y="1844675"/>
          <a:ext cx="8507413" cy="863600"/>
        </p:xfrm>
        <a:graphic>
          <a:graphicData uri="http://schemas.openxmlformats.org/drawingml/2006/table">
            <a:tbl>
              <a:tblPr/>
              <a:tblGrid>
                <a:gridCol w="1263650"/>
                <a:gridCol w="1495425"/>
                <a:gridCol w="1495425"/>
                <a:gridCol w="1262063"/>
                <a:gridCol w="1495425"/>
                <a:gridCol w="1495425"/>
              </a:tblGrid>
              <a:tr h="460375">
                <a:tc>
                  <a:txBody>
                    <a:bodyPr/>
                    <a:p>
                      <a:pPr marL="342900" lvl="0" indent="-342900" eaLnBrk="1" hangingPunct="1">
                        <a:buClr>
                          <a:schemeClr val="accent1"/>
                        </a:buClr>
                        <a:buSzPct val="65000"/>
                        <a:buFont typeface="Wingdings" panose="05000000000000000000" pitchFamily="2" charset="2"/>
                        <a:buNone/>
                      </a:pPr>
                      <a:r>
                        <a:rPr lang="zh-CN" altLang="en-US" sz="2000" dirty="0">
                          <a:latin typeface="宋体" panose="02010600030101010101" pitchFamily="2" charset="-122"/>
                          <a:ea typeface="楷体_GB2312" pitchFamily="49" charset="-122"/>
                        </a:rPr>
                        <a:t>输入条件</a:t>
                      </a:r>
                      <a:endParaRPr lang="zh-CN" altLang="en-US" sz="2000" dirty="0">
                        <a:latin typeface="Arial" panose="020B0604020202020204" pitchFamily="34"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342900" lvl="0" indent="-342900" eaLnBrk="1" hangingPunct="1">
                        <a:buClr>
                          <a:schemeClr val="accent1"/>
                        </a:buClr>
                        <a:buSzPct val="65000"/>
                        <a:buFont typeface="Wingdings" panose="05000000000000000000" pitchFamily="2" charset="2"/>
                        <a:buNone/>
                      </a:pPr>
                      <a:r>
                        <a:rPr lang="zh-CN" altLang="en-US" sz="2000" dirty="0">
                          <a:latin typeface="宋体" panose="02010600030101010101" pitchFamily="2" charset="-122"/>
                          <a:ea typeface="楷体_GB2312" pitchFamily="49" charset="-122"/>
                        </a:rPr>
                        <a:t>有效等价类</a:t>
                      </a:r>
                      <a:endParaRPr lang="zh-CN" altLang="en-US" sz="2000" dirty="0">
                        <a:latin typeface="Arial" panose="020B0604020202020204" pitchFamily="34"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342900" lvl="0" indent="-342900" eaLnBrk="1" hangingPunct="1">
                        <a:buClr>
                          <a:schemeClr val="accent1"/>
                        </a:buClr>
                        <a:buSzPct val="65000"/>
                        <a:buFont typeface="Wingdings" panose="05000000000000000000" pitchFamily="2" charset="2"/>
                        <a:buNone/>
                      </a:pPr>
                      <a:r>
                        <a:rPr lang="zh-CN" altLang="en-US" sz="2000" dirty="0">
                          <a:latin typeface="宋体" panose="02010600030101010101" pitchFamily="2" charset="-122"/>
                          <a:ea typeface="楷体_GB2312" pitchFamily="49" charset="-122"/>
                        </a:rPr>
                        <a:t>无效等价类</a:t>
                      </a:r>
                      <a:endParaRPr lang="zh-CN" altLang="en-US" sz="2000" dirty="0">
                        <a:latin typeface="Arial" panose="020B0604020202020204" pitchFamily="34" charset="0"/>
                        <a:ea typeface="楷体_GB2312" pitchFamily="49" charset="-122"/>
                      </a:endParaRPr>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342900" lvl="0" indent="-342900" eaLnBrk="1" hangingPunct="1">
                        <a:buClr>
                          <a:schemeClr val="accent1"/>
                        </a:buClr>
                        <a:buSzPct val="65000"/>
                        <a:buFont typeface="Wingdings" panose="05000000000000000000" pitchFamily="2" charset="2"/>
                        <a:buNone/>
                      </a:pPr>
                      <a:r>
                        <a:rPr lang="zh-CN" altLang="en-US" sz="2000" dirty="0">
                          <a:latin typeface="宋体" panose="02010600030101010101" pitchFamily="2" charset="-122"/>
                          <a:ea typeface="楷体_GB2312" pitchFamily="49" charset="-122"/>
                        </a:rPr>
                        <a:t>输入条件</a:t>
                      </a:r>
                      <a:endParaRPr lang="zh-CN" altLang="en-US" sz="2000" dirty="0">
                        <a:latin typeface="Arial" panose="020B0604020202020204" pitchFamily="34" charset="0"/>
                        <a:ea typeface="楷体_GB2312" pitchFamily="49" charset="-122"/>
                      </a:endParaRPr>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342900" lvl="0" indent="-342900" eaLnBrk="1" hangingPunct="1">
                        <a:buClr>
                          <a:schemeClr val="accent1"/>
                        </a:buClr>
                        <a:buSzPct val="65000"/>
                        <a:buFont typeface="Wingdings" panose="05000000000000000000" pitchFamily="2" charset="2"/>
                        <a:buNone/>
                      </a:pPr>
                      <a:r>
                        <a:rPr lang="zh-CN" altLang="en-US" sz="2000" dirty="0">
                          <a:latin typeface="宋体" panose="02010600030101010101" pitchFamily="2" charset="-122"/>
                          <a:ea typeface="楷体_GB2312" pitchFamily="49" charset="-122"/>
                        </a:rPr>
                        <a:t>有效等价类</a:t>
                      </a:r>
                      <a:endParaRPr lang="zh-CN" altLang="en-US" sz="2000" dirty="0">
                        <a:latin typeface="Arial" panose="020B0604020202020204" pitchFamily="34"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342900" lvl="0" indent="-342900" eaLnBrk="1" hangingPunct="1">
                        <a:buClr>
                          <a:schemeClr val="accent1"/>
                        </a:buClr>
                        <a:buSzPct val="65000"/>
                        <a:buFont typeface="Wingdings" panose="05000000000000000000" pitchFamily="2" charset="2"/>
                        <a:buNone/>
                      </a:pPr>
                      <a:r>
                        <a:rPr lang="zh-CN" altLang="en-US" sz="2000" dirty="0">
                          <a:latin typeface="宋体" panose="02010600030101010101" pitchFamily="2" charset="-122"/>
                          <a:ea typeface="楷体_GB2312" pitchFamily="49" charset="-122"/>
                        </a:rPr>
                        <a:t>无效等价类</a:t>
                      </a:r>
                      <a:endParaRPr lang="zh-CN" altLang="en-US" sz="2000" dirty="0">
                        <a:latin typeface="Arial" panose="020B0604020202020204" pitchFamily="34"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3225">
                <a:tc>
                  <a:txBody>
                    <a:bodyPr/>
                    <a:p>
                      <a:pPr lvl="0" eaLnBrk="1" hangingPunct="1">
                        <a:spcBef>
                          <a:spcPct val="20000"/>
                        </a:spcBef>
                        <a:buClr>
                          <a:schemeClr val="accent1"/>
                        </a:buClr>
                        <a:buSzPct val="65000"/>
                        <a:buFont typeface="Wingdings" panose="05000000000000000000" pitchFamily="2" charset="2"/>
                        <a:buNone/>
                      </a:pPr>
                      <a:endParaRPr lang="zh-CN" altLang="zh-CN" sz="2000" dirty="0">
                        <a:latin typeface="Arial" panose="020B0604020202020204" pitchFamily="34"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eaLnBrk="1" hangingPunct="1">
                        <a:spcBef>
                          <a:spcPct val="20000"/>
                        </a:spcBef>
                        <a:buClr>
                          <a:schemeClr val="accent1"/>
                        </a:buClr>
                        <a:buSzPct val="65000"/>
                        <a:buFont typeface="Wingdings" panose="05000000000000000000" pitchFamily="2" charset="2"/>
                        <a:buNone/>
                      </a:pPr>
                      <a:endParaRPr lang="zh-CN" altLang="zh-CN" sz="2000" dirty="0">
                        <a:latin typeface="Arial" panose="020B0604020202020204" pitchFamily="34"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eaLnBrk="1" hangingPunct="1">
                        <a:spcBef>
                          <a:spcPct val="20000"/>
                        </a:spcBef>
                        <a:buClr>
                          <a:schemeClr val="accent1"/>
                        </a:buClr>
                        <a:buSzPct val="65000"/>
                        <a:buFont typeface="Wingdings" panose="05000000000000000000" pitchFamily="2" charset="2"/>
                        <a:buNone/>
                      </a:pPr>
                      <a:endParaRPr lang="zh-CN" altLang="zh-CN" sz="2000" dirty="0">
                        <a:latin typeface="Arial" panose="020B0604020202020204" pitchFamily="34" charset="0"/>
                        <a:ea typeface="楷体_GB2312" pitchFamily="49" charset="-122"/>
                      </a:endParaRPr>
                    </a:p>
                  </a:txBody>
                  <a:tcPr>
                    <a:lnL w="1270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eaLnBrk="1" hangingPunct="1">
                        <a:spcBef>
                          <a:spcPct val="20000"/>
                        </a:spcBef>
                        <a:buClr>
                          <a:schemeClr val="accent1"/>
                        </a:buClr>
                        <a:buSzPct val="65000"/>
                        <a:buFont typeface="Wingdings" panose="05000000000000000000" pitchFamily="2" charset="2"/>
                        <a:buNone/>
                      </a:pPr>
                      <a:endParaRPr lang="zh-CN" altLang="zh-CN" sz="2000" dirty="0">
                        <a:latin typeface="Arial" panose="020B0604020202020204" pitchFamily="34" charset="0"/>
                        <a:ea typeface="楷体_GB2312" pitchFamily="49" charset="-122"/>
                      </a:endParaRPr>
                    </a:p>
                  </a:txBody>
                  <a:tcPr>
                    <a:lnL w="254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eaLnBrk="1" hangingPunct="1">
                        <a:spcBef>
                          <a:spcPct val="20000"/>
                        </a:spcBef>
                        <a:buClr>
                          <a:schemeClr val="accent1"/>
                        </a:buClr>
                        <a:buSzPct val="65000"/>
                        <a:buFont typeface="Wingdings" panose="05000000000000000000" pitchFamily="2" charset="2"/>
                        <a:buNone/>
                      </a:pPr>
                      <a:endParaRPr lang="zh-CN" altLang="zh-CN" sz="2000" dirty="0">
                        <a:latin typeface="Arial" panose="020B0604020202020204" pitchFamily="34"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lvl="0" eaLnBrk="1" hangingPunct="1">
                        <a:spcBef>
                          <a:spcPct val="20000"/>
                        </a:spcBef>
                        <a:buClr>
                          <a:schemeClr val="accent1"/>
                        </a:buClr>
                        <a:buSzPct val="65000"/>
                        <a:buFont typeface="Wingdings" panose="05000000000000000000" pitchFamily="2" charset="2"/>
                        <a:buNone/>
                      </a:pPr>
                      <a:endParaRPr lang="zh-CN" altLang="zh-CN" sz="2000" dirty="0">
                        <a:latin typeface="Arial" panose="020B0604020202020204" pitchFamily="34"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4058" name="Text Box 87"/>
          <p:cNvSpPr txBox="1"/>
          <p:nvPr/>
        </p:nvSpPr>
        <p:spPr>
          <a:xfrm>
            <a:off x="430848" y="2973388"/>
            <a:ext cx="8424862" cy="2590800"/>
          </a:xfrm>
          <a:prstGeom prst="rect">
            <a:avLst/>
          </a:prstGeom>
          <a:noFill/>
          <a:ln w="9525">
            <a:noFill/>
          </a:ln>
        </p:spPr>
        <p:txBody>
          <a:bodyPr anchor="t">
            <a:spAutoFit/>
          </a:bodyPr>
          <a:p>
            <a:pPr marL="342900" lvl="0" indent="-342900"/>
            <a:r>
              <a:rPr lang="en-US" altLang="zh-CN" sz="2000" b="1" dirty="0">
                <a:latin typeface="楷体_GB2312" pitchFamily="49" charset="-122"/>
                <a:ea typeface="楷体_GB2312" pitchFamily="49" charset="-122"/>
              </a:rPr>
              <a:t>(2)</a:t>
            </a:r>
            <a:r>
              <a:rPr lang="zh-CN" altLang="en-US" sz="2000" b="1" dirty="0">
                <a:latin typeface="楷体_GB2312" pitchFamily="49" charset="-122"/>
                <a:ea typeface="楷体_GB2312" pitchFamily="49" charset="-122"/>
              </a:rPr>
              <a:t>构造测试用例</a:t>
            </a:r>
            <a:endParaRPr lang="zh-CN" altLang="en-US" sz="2000" b="1" dirty="0">
              <a:latin typeface="楷体_GB2312" pitchFamily="49" charset="-122"/>
              <a:ea typeface="楷体_GB2312" pitchFamily="49" charset="-122"/>
            </a:endParaRPr>
          </a:p>
          <a:p>
            <a:pPr marL="342900" lvl="0" indent="-342900"/>
            <a:r>
              <a:rPr lang="zh-CN" altLang="en-US" sz="2400" dirty="0">
                <a:latin typeface="楷体_GB2312" pitchFamily="49" charset="-122"/>
                <a:ea typeface="楷体_GB2312" pitchFamily="49" charset="-122"/>
              </a:rPr>
              <a:t>   根据已列出的等价类表，按以下步骤确定测试用例：</a:t>
            </a:r>
            <a:endParaRPr lang="zh-CN" altLang="en-US" sz="2400" dirty="0">
              <a:latin typeface="楷体_GB2312" pitchFamily="49" charset="-122"/>
              <a:ea typeface="楷体_GB2312" pitchFamily="49" charset="-122"/>
            </a:endParaRPr>
          </a:p>
          <a:p>
            <a:pPr marL="342900" lvl="0" indent="-342900">
              <a:buFont typeface="Wingdings" panose="05000000000000000000" pitchFamily="2" charset="2"/>
              <a:buAutoNum type="circleNumDbPlain"/>
            </a:pPr>
            <a:r>
              <a:rPr lang="zh-CN" altLang="en-US" sz="2400" dirty="0">
                <a:latin typeface="楷体_GB2312" pitchFamily="49" charset="-122"/>
                <a:ea typeface="楷体_GB2312" pitchFamily="49" charset="-122"/>
              </a:rPr>
              <a:t>设计一个测试用例，使其尽可能多地覆盖尚未覆盖的有效等价类。重复这一步，最后使得所有有效等价类均被测试用例所覆盖；</a:t>
            </a:r>
            <a:endParaRPr lang="zh-CN" altLang="en-US" sz="2400" dirty="0">
              <a:latin typeface="楷体_GB2312" pitchFamily="49" charset="-122"/>
              <a:ea typeface="楷体_GB2312" pitchFamily="49" charset="-122"/>
            </a:endParaRPr>
          </a:p>
          <a:p>
            <a:pPr marL="342900" lvl="0" indent="-342900">
              <a:buFont typeface="Wingdings" panose="05000000000000000000" pitchFamily="2" charset="2"/>
              <a:buAutoNum type="circleNumDbPlain"/>
            </a:pPr>
            <a:r>
              <a:rPr lang="zh-CN" altLang="en-US" sz="2400" dirty="0">
                <a:latin typeface="楷体_GB2312" pitchFamily="49" charset="-122"/>
                <a:ea typeface="楷体_GB2312" pitchFamily="49" charset="-122"/>
              </a:rPr>
              <a:t>设计一个新的测试用例，使其只覆盖一个无效等价类。重复这一步使所有无效等价类均被覆盖。</a:t>
            </a:r>
            <a:endParaRPr lang="zh-CN" altLang="en-US" sz="2400" dirty="0">
              <a:latin typeface="楷体_GB2312" pitchFamily="49" charset="-122"/>
              <a:ea typeface="楷体_GB2312"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391478" y="317818"/>
            <a:ext cx="792162" cy="482600"/>
          </a:xfrm>
        </p:spPr>
        <p:txBody>
          <a:bodyPr wrap="square" lIns="91440" tIns="45720" rIns="91440" bIns="45720" anchor="t"/>
          <a:p>
            <a:pPr eaLnBrk="1" hangingPunct="1"/>
            <a:r>
              <a:rPr lang="zh-CN" altLang="en-US" sz="2100" b="1" dirty="0">
                <a:solidFill>
                  <a:schemeClr val="hlink"/>
                </a:solidFill>
                <a:latin typeface="楷体_GB2312" pitchFamily="49" charset="-122"/>
                <a:ea typeface="楷体_GB2312" pitchFamily="49" charset="-122"/>
              </a:rPr>
              <a:t>例</a:t>
            </a:r>
            <a:r>
              <a:rPr lang="en-US" altLang="zh-CN" sz="2100" b="1" dirty="0">
                <a:solidFill>
                  <a:schemeClr val="hlink"/>
                </a:solidFill>
                <a:latin typeface="楷体_GB2312" pitchFamily="49" charset="-122"/>
                <a:ea typeface="楷体_GB2312" pitchFamily="49" charset="-122"/>
              </a:rPr>
              <a:t>:</a:t>
            </a:r>
            <a:endParaRPr lang="en-US" altLang="zh-CN" sz="2100" b="1" dirty="0">
              <a:solidFill>
                <a:schemeClr val="hlink"/>
              </a:solidFill>
              <a:latin typeface="楷体_GB2312" pitchFamily="49" charset="-122"/>
              <a:ea typeface="楷体_GB2312" pitchFamily="49" charset="-122"/>
            </a:endParaRPr>
          </a:p>
        </p:txBody>
      </p:sp>
      <p:sp>
        <p:nvSpPr>
          <p:cNvPr id="45058" name="Text Box 4"/>
          <p:cNvSpPr txBox="1"/>
          <p:nvPr/>
        </p:nvSpPr>
        <p:spPr>
          <a:xfrm>
            <a:off x="391795" y="800418"/>
            <a:ext cx="8207375" cy="2720975"/>
          </a:xfrm>
          <a:prstGeom prst="rect">
            <a:avLst/>
          </a:prstGeom>
          <a:noFill/>
          <a:ln w="9525">
            <a:noFill/>
          </a:ln>
        </p:spPr>
        <p:txBody>
          <a:bodyPr anchor="t">
            <a:spAutoFit/>
          </a:bodyPr>
          <a:p>
            <a:pPr lvl="0" indent="0">
              <a:lnSpc>
                <a:spcPct val="120000"/>
              </a:lnSpc>
            </a:pPr>
            <a:r>
              <a:rPr lang="en-US" altLang="zh-CN" sz="2400" dirty="0">
                <a:latin typeface="Arial" panose="020B0604020202020204" pitchFamily="34" charset="0"/>
                <a:ea typeface="宋体" panose="02010600030101010101" pitchFamily="2" charset="-122"/>
              </a:rPr>
              <a:t>       </a:t>
            </a:r>
            <a:r>
              <a:rPr lang="zh-CN" altLang="en-US" sz="2400" dirty="0">
                <a:latin typeface="楷体_GB2312" pitchFamily="49" charset="-122"/>
                <a:ea typeface="楷体_GB2312" pitchFamily="49" charset="-122"/>
              </a:rPr>
              <a:t>某报表处理系统要求用户输入处理报表的日期，日期限制在</a:t>
            </a:r>
            <a:r>
              <a:rPr lang="en-US" altLang="zh-CN" sz="2400" dirty="0">
                <a:latin typeface="楷体_GB2312" pitchFamily="49" charset="-122"/>
                <a:ea typeface="楷体_GB2312" pitchFamily="49" charset="-122"/>
              </a:rPr>
              <a:t>2001</a:t>
            </a:r>
            <a:r>
              <a:rPr lang="zh-CN" altLang="en-US" sz="2400" dirty="0">
                <a:latin typeface="楷体_GB2312" pitchFamily="49" charset="-122"/>
                <a:ea typeface="楷体_GB2312" pitchFamily="49" charset="-122"/>
              </a:rPr>
              <a:t>年</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月至</a:t>
            </a:r>
            <a:r>
              <a:rPr lang="en-US" altLang="zh-CN" sz="2400" dirty="0">
                <a:latin typeface="楷体_GB2312" pitchFamily="49" charset="-122"/>
                <a:ea typeface="楷体_GB2312" pitchFamily="49" charset="-122"/>
              </a:rPr>
              <a:t>2005</a:t>
            </a:r>
            <a:r>
              <a:rPr lang="zh-CN" altLang="en-US" sz="2400" dirty="0">
                <a:latin typeface="楷体_GB2312" pitchFamily="49" charset="-122"/>
                <a:ea typeface="楷体_GB2312" pitchFamily="49" charset="-122"/>
              </a:rPr>
              <a:t>年</a:t>
            </a:r>
            <a:r>
              <a:rPr lang="en-US" altLang="zh-CN" sz="2400" dirty="0">
                <a:latin typeface="楷体_GB2312" pitchFamily="49" charset="-122"/>
                <a:ea typeface="楷体_GB2312" pitchFamily="49" charset="-122"/>
              </a:rPr>
              <a:t>12</a:t>
            </a:r>
            <a:r>
              <a:rPr lang="zh-CN" altLang="en-US" sz="2400" dirty="0">
                <a:latin typeface="楷体_GB2312" pitchFamily="49" charset="-122"/>
                <a:ea typeface="楷体_GB2312" pitchFamily="49" charset="-122"/>
              </a:rPr>
              <a:t>月，即系统只能对该段期间内的报表进行处理，如日期不在此范围内，则显示输入错误信息。系统日期规定由年、月的</a:t>
            </a:r>
            <a:r>
              <a:rPr lang="en-US" altLang="zh-CN" sz="2400" dirty="0">
                <a:latin typeface="楷体_GB2312" pitchFamily="49" charset="-122"/>
                <a:ea typeface="楷体_GB2312" pitchFamily="49" charset="-122"/>
              </a:rPr>
              <a:t>6</a:t>
            </a:r>
            <a:r>
              <a:rPr lang="zh-CN" altLang="en-US" sz="2400" dirty="0">
                <a:latin typeface="楷体_GB2312" pitchFamily="49" charset="-122"/>
                <a:ea typeface="楷体_GB2312" pitchFamily="49" charset="-122"/>
              </a:rPr>
              <a:t>位数字字符组成，前四位代表年，后两位代表月。如何用等价类划分法设计测试用例</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来测试程序的日期检查功能？</a:t>
            </a:r>
            <a:endParaRPr lang="zh-CN" altLang="en-US" sz="2400" dirty="0">
              <a:latin typeface="楷体_GB2312" pitchFamily="49" charset="-122"/>
              <a:ea typeface="楷体_GB2312" pitchFamily="49" charset="-122"/>
            </a:endParaRPr>
          </a:p>
        </p:txBody>
      </p:sp>
      <p:sp>
        <p:nvSpPr>
          <p:cNvPr id="45059" name="Text Box 5"/>
          <p:cNvSpPr txBox="1"/>
          <p:nvPr/>
        </p:nvSpPr>
        <p:spPr>
          <a:xfrm>
            <a:off x="323850" y="3573463"/>
            <a:ext cx="4824413" cy="366712"/>
          </a:xfrm>
          <a:prstGeom prst="rect">
            <a:avLst/>
          </a:prstGeom>
          <a:noFill/>
          <a:ln w="9525">
            <a:noFill/>
          </a:ln>
        </p:spPr>
        <p:txBody>
          <a:bodyPr anchor="t">
            <a:spAutoFit/>
          </a:bodyPr>
          <a:p>
            <a:pPr lvl="0" indent="0" eaLnBrk="0" hangingPunct="0"/>
            <a:endParaRPr lang="zh-CN" altLang="zh-CN" dirty="0">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426720" y="279083"/>
            <a:ext cx="8289925" cy="1150937"/>
          </a:xfrm>
        </p:spPr>
        <p:txBody>
          <a:bodyPr wrap="square" lIns="91440" tIns="45720" rIns="91440" bIns="45720" anchor="t"/>
          <a:p>
            <a:pPr eaLnBrk="1" hangingPunct="1"/>
            <a:r>
              <a:rPr lang="zh-CN" altLang="en-US" sz="2100" b="1" dirty="0">
                <a:solidFill>
                  <a:schemeClr val="hlink"/>
                </a:solidFill>
                <a:latin typeface="楷体_GB2312" pitchFamily="49" charset="-122"/>
                <a:ea typeface="楷体_GB2312" pitchFamily="49" charset="-122"/>
              </a:rPr>
              <a:t>第一步：等价类划分</a:t>
            </a:r>
            <a:br>
              <a:rPr lang="zh-CN" altLang="en-US" sz="2500" dirty="0">
                <a:solidFill>
                  <a:schemeClr val="tx1"/>
                </a:solidFill>
                <a:latin typeface="楷体_GB2312" pitchFamily="49" charset="-122"/>
                <a:ea typeface="楷体_GB2312" pitchFamily="49" charset="-122"/>
              </a:rPr>
            </a:br>
            <a:r>
              <a:rPr lang="zh-CN" altLang="en-US" sz="2100" b="1" dirty="0">
                <a:solidFill>
                  <a:schemeClr val="tx1"/>
                </a:solidFill>
                <a:latin typeface="Arial" panose="020B0604020202020204" pitchFamily="34" charset="0"/>
                <a:ea typeface="楷体_GB2312" pitchFamily="49" charset="-122"/>
              </a:rPr>
              <a:t>“</a:t>
            </a:r>
            <a:r>
              <a:rPr lang="zh-CN" altLang="en-US" sz="2100" b="1" dirty="0">
                <a:solidFill>
                  <a:schemeClr val="tx1"/>
                </a:solidFill>
                <a:latin typeface="楷体_GB2312" pitchFamily="49" charset="-122"/>
                <a:ea typeface="楷体_GB2312" pitchFamily="49" charset="-122"/>
              </a:rPr>
              <a:t>报表日期</a:t>
            </a:r>
            <a:r>
              <a:rPr lang="zh-CN" altLang="en-US" sz="2100" b="1" dirty="0">
                <a:solidFill>
                  <a:schemeClr val="tx1"/>
                </a:solidFill>
                <a:latin typeface="Arial" panose="020B0604020202020204" pitchFamily="34" charset="0"/>
                <a:ea typeface="楷体_GB2312" pitchFamily="49" charset="-122"/>
              </a:rPr>
              <a:t>”</a:t>
            </a:r>
            <a:r>
              <a:rPr lang="zh-CN" altLang="en-US" sz="2100" b="1" dirty="0">
                <a:solidFill>
                  <a:schemeClr val="tx1"/>
                </a:solidFill>
                <a:latin typeface="楷体_GB2312" pitchFamily="49" charset="-122"/>
                <a:ea typeface="楷体_GB2312" pitchFamily="49" charset="-122"/>
              </a:rPr>
              <a:t>输入条件的等价类表</a:t>
            </a:r>
            <a:endParaRPr lang="zh-CN" altLang="en-US" sz="2100" b="1" dirty="0">
              <a:solidFill>
                <a:schemeClr val="tx1"/>
              </a:solidFill>
              <a:latin typeface="楷体_GB2312" pitchFamily="49" charset="-122"/>
              <a:ea typeface="楷体_GB2312" pitchFamily="49" charset="-122"/>
            </a:endParaRPr>
          </a:p>
        </p:txBody>
      </p:sp>
      <p:grpSp>
        <p:nvGrpSpPr>
          <p:cNvPr id="2" name="Group 22"/>
          <p:cNvGrpSpPr/>
          <p:nvPr/>
        </p:nvGrpSpPr>
        <p:grpSpPr>
          <a:xfrm>
            <a:off x="514350" y="1135698"/>
            <a:ext cx="7777163" cy="4586287"/>
            <a:chOff x="-48" y="766"/>
            <a:chExt cx="5760" cy="3314"/>
          </a:xfrm>
        </p:grpSpPr>
        <p:sp>
          <p:nvSpPr>
            <p:cNvPr id="46083" name="Rectangle 4"/>
            <p:cNvSpPr/>
            <p:nvPr/>
          </p:nvSpPr>
          <p:spPr>
            <a:xfrm>
              <a:off x="39" y="1008"/>
              <a:ext cx="5672" cy="285"/>
            </a:xfrm>
            <a:prstGeom prst="rect">
              <a:avLst/>
            </a:prstGeom>
            <a:noFill/>
            <a:ln w="12700">
              <a:noFill/>
            </a:ln>
          </p:spPr>
          <p:txBody>
            <a:bodyPr lIns="90488" tIns="44450" rIns="90488" bIns="44450" anchor="t">
              <a:spAutoFit/>
            </a:bodyPr>
            <a:p>
              <a:pPr lvl="0" indent="0" eaLnBrk="0" hangingPunct="0"/>
              <a:r>
                <a:rPr lang="zh-CN" altLang="en-US" sz="2000" b="1" dirty="0">
                  <a:solidFill>
                    <a:schemeClr val="tx2"/>
                  </a:solidFill>
                  <a:latin typeface="楷体_GB2312" pitchFamily="49" charset="-122"/>
                  <a:ea typeface="楷体_GB2312" pitchFamily="49" charset="-122"/>
                </a:rPr>
                <a:t>输入等价类        有效等价类       无效等价类</a:t>
              </a:r>
              <a:r>
                <a:rPr lang="zh-CN" altLang="en-US" sz="2000" b="1" dirty="0">
                  <a:latin typeface="楷体_GB2312" pitchFamily="49" charset="-122"/>
                  <a:ea typeface="楷体_GB2312" pitchFamily="49" charset="-122"/>
                </a:rPr>
                <a:t>     </a:t>
              </a:r>
              <a:endParaRPr lang="zh-CN" altLang="en-US" sz="2000" b="1" dirty="0">
                <a:latin typeface="楷体_GB2312" pitchFamily="49" charset="-122"/>
                <a:ea typeface="楷体_GB2312" pitchFamily="49" charset="-122"/>
              </a:endParaRPr>
            </a:p>
          </p:txBody>
        </p:sp>
        <p:sp>
          <p:nvSpPr>
            <p:cNvPr id="46084" name="Line 5"/>
            <p:cNvSpPr/>
            <p:nvPr/>
          </p:nvSpPr>
          <p:spPr>
            <a:xfrm>
              <a:off x="8" y="1392"/>
              <a:ext cx="5696" cy="0"/>
            </a:xfrm>
            <a:prstGeom prst="line">
              <a:avLst/>
            </a:prstGeom>
            <a:ln w="25400" cap="flat" cmpd="sng">
              <a:solidFill>
                <a:schemeClr val="tx1"/>
              </a:solidFill>
              <a:prstDash val="solid"/>
              <a:round/>
              <a:headEnd type="none" w="med" len="med"/>
              <a:tailEnd type="none" w="med" len="med"/>
            </a:ln>
          </p:spPr>
        </p:sp>
        <p:sp>
          <p:nvSpPr>
            <p:cNvPr id="46085" name="Line 6"/>
            <p:cNvSpPr/>
            <p:nvPr/>
          </p:nvSpPr>
          <p:spPr>
            <a:xfrm flipH="1">
              <a:off x="1392" y="1056"/>
              <a:ext cx="0" cy="3024"/>
            </a:xfrm>
            <a:prstGeom prst="line">
              <a:avLst/>
            </a:prstGeom>
            <a:ln w="12700" cap="flat" cmpd="sng">
              <a:solidFill>
                <a:schemeClr val="tx1"/>
              </a:solidFill>
              <a:prstDash val="solid"/>
              <a:round/>
              <a:headEnd type="none" w="med" len="med"/>
              <a:tailEnd type="none" w="med" len="med"/>
            </a:ln>
          </p:spPr>
        </p:sp>
        <p:sp>
          <p:nvSpPr>
            <p:cNvPr id="46086" name="Line 7"/>
            <p:cNvSpPr/>
            <p:nvPr/>
          </p:nvSpPr>
          <p:spPr>
            <a:xfrm>
              <a:off x="3168" y="1056"/>
              <a:ext cx="0" cy="3024"/>
            </a:xfrm>
            <a:prstGeom prst="line">
              <a:avLst/>
            </a:prstGeom>
            <a:ln w="12700" cap="flat" cmpd="sng">
              <a:solidFill>
                <a:schemeClr val="tx1"/>
              </a:solidFill>
              <a:prstDash val="solid"/>
              <a:round/>
              <a:headEnd type="none" w="med" len="med"/>
              <a:tailEnd type="none" w="med" len="med"/>
            </a:ln>
          </p:spPr>
        </p:sp>
        <p:sp>
          <p:nvSpPr>
            <p:cNvPr id="46087" name="Rectangle 8"/>
            <p:cNvSpPr/>
            <p:nvPr/>
          </p:nvSpPr>
          <p:spPr>
            <a:xfrm>
              <a:off x="-48" y="1536"/>
              <a:ext cx="1081" cy="504"/>
            </a:xfrm>
            <a:prstGeom prst="rect">
              <a:avLst/>
            </a:prstGeom>
            <a:noFill/>
            <a:ln w="12700">
              <a:noFill/>
            </a:ln>
          </p:spPr>
          <p:txBody>
            <a:bodyPr wrap="none" lIns="90488" tIns="44450" rIns="90488" bIns="44450" anchor="t">
              <a:spAutoFit/>
            </a:bodyPr>
            <a:p>
              <a:pPr lvl="0" indent="0" eaLnBrk="0" hangingPunct="0"/>
              <a:r>
                <a:rPr lang="zh-CN" altLang="en-US" sz="2000" b="1" dirty="0">
                  <a:latin typeface="楷体_GB2312" pitchFamily="49" charset="-122"/>
                  <a:ea typeface="楷体_GB2312" pitchFamily="49" charset="-122"/>
                </a:rPr>
                <a:t>报表日期的</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类型及长度</a:t>
              </a:r>
              <a:endParaRPr lang="zh-CN" altLang="en-US" sz="2000" b="1" dirty="0">
                <a:latin typeface="楷体_GB2312" pitchFamily="49" charset="-122"/>
                <a:ea typeface="楷体_GB2312" pitchFamily="49" charset="-122"/>
              </a:endParaRPr>
            </a:p>
          </p:txBody>
        </p:sp>
        <p:sp>
          <p:nvSpPr>
            <p:cNvPr id="46088" name="Rectangle 9"/>
            <p:cNvSpPr/>
            <p:nvPr/>
          </p:nvSpPr>
          <p:spPr>
            <a:xfrm>
              <a:off x="1383" y="1679"/>
              <a:ext cx="2025" cy="285"/>
            </a:xfrm>
            <a:prstGeom prst="rect">
              <a:avLst/>
            </a:prstGeom>
            <a:noFill/>
            <a:ln w="12700">
              <a:noFill/>
            </a:ln>
          </p:spPr>
          <p:txBody>
            <a:bodyPr lIns="90488" tIns="44450" rIns="90488" bIns="44450" anchor="t">
              <a:spAutoFit/>
            </a:bodyPr>
            <a:p>
              <a:pPr lvl="0" indent="0" eaLnBrk="0" hangingPunct="0"/>
              <a:r>
                <a:rPr lang="en-US" altLang="zh-CN" sz="2000" b="1" dirty="0">
                  <a:latin typeface="楷体_GB2312" pitchFamily="49" charset="-122"/>
                  <a:ea typeface="楷体_GB2312" pitchFamily="49" charset="-122"/>
                </a:rPr>
                <a:t>6</a:t>
              </a:r>
              <a:r>
                <a:rPr lang="zh-CN" altLang="en-US" sz="2000" b="1" dirty="0">
                  <a:latin typeface="楷体_GB2312" pitchFamily="49" charset="-122"/>
                  <a:ea typeface="楷体_GB2312" pitchFamily="49" charset="-122"/>
                </a:rPr>
                <a:t>位数字字符</a:t>
              </a:r>
              <a:r>
                <a:rPr lang="en-US" altLang="zh-CN" sz="2000" b="1" dirty="0">
                  <a:latin typeface="楷体_GB2312" pitchFamily="49" charset="-122"/>
                  <a:ea typeface="楷体_GB2312" pitchFamily="49" charset="-122"/>
                </a:rPr>
                <a:t>(1)</a:t>
              </a:r>
              <a:endParaRPr lang="en-US" altLang="zh-CN" sz="2000" b="1" dirty="0">
                <a:latin typeface="楷体_GB2312" pitchFamily="49" charset="-122"/>
                <a:ea typeface="楷体_GB2312" pitchFamily="49" charset="-122"/>
              </a:endParaRPr>
            </a:p>
          </p:txBody>
        </p:sp>
        <p:sp>
          <p:nvSpPr>
            <p:cNvPr id="46089" name="Rectangle 10"/>
            <p:cNvSpPr/>
            <p:nvPr/>
          </p:nvSpPr>
          <p:spPr>
            <a:xfrm>
              <a:off x="3216" y="1440"/>
              <a:ext cx="2496" cy="725"/>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有非数字字符    </a:t>
              </a:r>
              <a:r>
                <a:rPr lang="en-US" altLang="zh-CN" sz="2000" b="1" dirty="0">
                  <a:latin typeface="楷体_GB2312" pitchFamily="49" charset="-122"/>
                  <a:ea typeface="楷体_GB2312" pitchFamily="49" charset="-122"/>
                </a:rPr>
                <a:t>(4)</a:t>
              </a:r>
              <a:endParaRPr lang="en-US" altLang="zh-CN"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少于</a:t>
              </a:r>
              <a:r>
                <a:rPr lang="en-US" altLang="zh-CN" sz="2000" b="1" dirty="0">
                  <a:latin typeface="楷体_GB2312" pitchFamily="49" charset="-122"/>
                  <a:ea typeface="楷体_GB2312" pitchFamily="49" charset="-122"/>
                </a:rPr>
                <a:t>6</a:t>
              </a:r>
              <a:r>
                <a:rPr lang="zh-CN" altLang="en-US" sz="2000" b="1" dirty="0">
                  <a:latin typeface="楷体_GB2312" pitchFamily="49" charset="-122"/>
                  <a:ea typeface="楷体_GB2312" pitchFamily="49" charset="-122"/>
                </a:rPr>
                <a:t>个数字字符 </a:t>
              </a:r>
              <a:r>
                <a:rPr lang="en-US" altLang="zh-CN" sz="2000" b="1" dirty="0">
                  <a:latin typeface="楷体_GB2312" pitchFamily="49" charset="-122"/>
                  <a:ea typeface="楷体_GB2312" pitchFamily="49" charset="-122"/>
                </a:rPr>
                <a:t>(5)</a:t>
              </a:r>
              <a:endParaRPr lang="en-US" altLang="zh-CN"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多于</a:t>
              </a:r>
              <a:r>
                <a:rPr lang="en-US" altLang="zh-CN" sz="2000" b="1" dirty="0">
                  <a:latin typeface="楷体_GB2312" pitchFamily="49" charset="-122"/>
                  <a:ea typeface="楷体_GB2312" pitchFamily="49" charset="-122"/>
                </a:rPr>
                <a:t>6</a:t>
              </a:r>
              <a:r>
                <a:rPr lang="zh-CN" altLang="en-US" sz="2000" b="1" dirty="0">
                  <a:latin typeface="楷体_GB2312" pitchFamily="49" charset="-122"/>
                  <a:ea typeface="楷体_GB2312" pitchFamily="49" charset="-122"/>
                </a:rPr>
                <a:t>个数字字符 </a:t>
              </a:r>
              <a:r>
                <a:rPr lang="en-US" altLang="zh-CN" sz="2000" b="1" dirty="0">
                  <a:latin typeface="楷体_GB2312" pitchFamily="49" charset="-122"/>
                  <a:ea typeface="楷体_GB2312" pitchFamily="49" charset="-122"/>
                </a:rPr>
                <a:t>(6)</a:t>
              </a:r>
              <a:endParaRPr lang="en-US" altLang="zh-CN" sz="2000" b="1" dirty="0">
                <a:latin typeface="楷体_GB2312" pitchFamily="49" charset="-122"/>
                <a:ea typeface="楷体_GB2312" pitchFamily="49" charset="-122"/>
              </a:endParaRPr>
            </a:p>
          </p:txBody>
        </p:sp>
        <p:sp>
          <p:nvSpPr>
            <p:cNvPr id="46090" name="Line 11"/>
            <p:cNvSpPr/>
            <p:nvPr/>
          </p:nvSpPr>
          <p:spPr>
            <a:xfrm>
              <a:off x="8" y="2352"/>
              <a:ext cx="5696" cy="0"/>
            </a:xfrm>
            <a:prstGeom prst="line">
              <a:avLst/>
            </a:prstGeom>
            <a:ln w="25400" cap="flat" cmpd="sng">
              <a:solidFill>
                <a:schemeClr val="tx1"/>
              </a:solidFill>
              <a:prstDash val="solid"/>
              <a:round/>
              <a:headEnd type="none" w="med" len="med"/>
              <a:tailEnd type="none" w="med" len="med"/>
            </a:ln>
          </p:spPr>
        </p:sp>
        <p:sp>
          <p:nvSpPr>
            <p:cNvPr id="46091" name="Rectangle 12"/>
            <p:cNvSpPr/>
            <p:nvPr/>
          </p:nvSpPr>
          <p:spPr>
            <a:xfrm>
              <a:off x="39" y="2604"/>
              <a:ext cx="891" cy="284"/>
            </a:xfrm>
            <a:prstGeom prst="rect">
              <a:avLst/>
            </a:prstGeom>
            <a:noFill/>
            <a:ln w="12700">
              <a:noFill/>
            </a:ln>
          </p:spPr>
          <p:txBody>
            <a:bodyPr wrap="none" lIns="90488" tIns="44450" rIns="90488" bIns="44450" anchor="t">
              <a:spAutoFit/>
            </a:bodyPr>
            <a:p>
              <a:pPr lvl="0" indent="0" eaLnBrk="0" hangingPunct="0"/>
              <a:r>
                <a:rPr lang="zh-CN" altLang="en-US" sz="2000" b="1" dirty="0">
                  <a:latin typeface="楷体_GB2312" pitchFamily="49" charset="-122"/>
                  <a:ea typeface="楷体_GB2312" pitchFamily="49" charset="-122"/>
                </a:rPr>
                <a:t>年份范围</a:t>
              </a:r>
              <a:endParaRPr lang="zh-CN" altLang="en-US" sz="2000" b="1" dirty="0">
                <a:latin typeface="楷体_GB2312" pitchFamily="49" charset="-122"/>
                <a:ea typeface="楷体_GB2312" pitchFamily="49" charset="-122"/>
              </a:endParaRPr>
            </a:p>
          </p:txBody>
        </p:sp>
        <p:sp>
          <p:nvSpPr>
            <p:cNvPr id="46092" name="Rectangle 13"/>
            <p:cNvSpPr/>
            <p:nvPr/>
          </p:nvSpPr>
          <p:spPr>
            <a:xfrm>
              <a:off x="1431" y="2507"/>
              <a:ext cx="1785" cy="505"/>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在</a:t>
              </a:r>
              <a:r>
                <a:rPr lang="en-US" altLang="zh-CN" sz="2000" b="1" dirty="0">
                  <a:latin typeface="楷体_GB2312" pitchFamily="49" charset="-122"/>
                  <a:ea typeface="楷体_GB2312" pitchFamily="49" charset="-122"/>
                </a:rPr>
                <a:t>2001</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2005</a:t>
              </a:r>
              <a:endParaRPr lang="en-US" altLang="zh-CN"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之间 </a:t>
              </a:r>
              <a:r>
                <a:rPr lang="en-US" altLang="zh-CN" sz="2000" b="1" dirty="0">
                  <a:latin typeface="楷体_GB2312" pitchFamily="49" charset="-122"/>
                  <a:ea typeface="楷体_GB2312" pitchFamily="49" charset="-122"/>
                </a:rPr>
                <a:t>(2)</a:t>
              </a:r>
              <a:endParaRPr lang="en-US" altLang="zh-CN" sz="2000" b="1" dirty="0">
                <a:latin typeface="楷体_GB2312" pitchFamily="49" charset="-122"/>
                <a:ea typeface="楷体_GB2312" pitchFamily="49" charset="-122"/>
              </a:endParaRPr>
            </a:p>
          </p:txBody>
        </p:sp>
        <p:sp>
          <p:nvSpPr>
            <p:cNvPr id="46093" name="Rectangle 14"/>
            <p:cNvSpPr/>
            <p:nvPr/>
          </p:nvSpPr>
          <p:spPr>
            <a:xfrm>
              <a:off x="3216" y="2496"/>
              <a:ext cx="2302" cy="461"/>
            </a:xfrm>
            <a:prstGeom prst="rect">
              <a:avLst/>
            </a:prstGeom>
            <a:noFill/>
            <a:ln w="12700">
              <a:noFill/>
            </a:ln>
          </p:spPr>
          <p:txBody>
            <a:bodyPr lIns="90488" tIns="44450" rIns="90488" bIns="44450" anchor="t">
              <a:spAutoFit/>
            </a:bodyPr>
            <a:p>
              <a:pPr lvl="0" indent="0" eaLnBrk="0" hangingPunct="0">
                <a:lnSpc>
                  <a:spcPct val="90000"/>
                </a:lnSpc>
              </a:pPr>
              <a:r>
                <a:rPr lang="zh-CN" altLang="en-US" sz="2000" b="1" dirty="0">
                  <a:latin typeface="楷体_GB2312" pitchFamily="49" charset="-122"/>
                  <a:ea typeface="楷体_GB2312" pitchFamily="49" charset="-122"/>
                </a:rPr>
                <a:t>小于</a:t>
              </a:r>
              <a:r>
                <a:rPr lang="en-US" altLang="zh-CN" sz="2000" b="1" dirty="0">
                  <a:latin typeface="楷体_GB2312" pitchFamily="49" charset="-122"/>
                  <a:ea typeface="楷体_GB2312" pitchFamily="49" charset="-122"/>
                </a:rPr>
                <a:t>2001 (7)</a:t>
              </a:r>
              <a:endParaRPr lang="en-US" altLang="zh-CN" sz="2000" b="1" dirty="0">
                <a:latin typeface="楷体_GB2312" pitchFamily="49" charset="-122"/>
                <a:ea typeface="楷体_GB2312" pitchFamily="49" charset="-122"/>
              </a:endParaRPr>
            </a:p>
            <a:p>
              <a:pPr lvl="0" indent="0" eaLnBrk="0" hangingPunct="0">
                <a:lnSpc>
                  <a:spcPct val="90000"/>
                </a:lnSpc>
              </a:pPr>
              <a:r>
                <a:rPr lang="zh-CN" altLang="en-US" sz="2000" b="1" dirty="0">
                  <a:latin typeface="楷体_GB2312" pitchFamily="49" charset="-122"/>
                  <a:ea typeface="楷体_GB2312" pitchFamily="49" charset="-122"/>
                </a:rPr>
                <a:t>大于</a:t>
              </a:r>
              <a:r>
                <a:rPr lang="en-US" altLang="zh-CN" sz="2000" b="1" dirty="0">
                  <a:latin typeface="楷体_GB2312" pitchFamily="49" charset="-122"/>
                  <a:ea typeface="楷体_GB2312" pitchFamily="49" charset="-122"/>
                </a:rPr>
                <a:t>2005 (8)</a:t>
              </a:r>
              <a:endParaRPr lang="en-US" altLang="zh-CN" sz="2000" b="1" dirty="0">
                <a:latin typeface="楷体_GB2312" pitchFamily="49" charset="-122"/>
                <a:ea typeface="楷体_GB2312" pitchFamily="49" charset="-122"/>
              </a:endParaRPr>
            </a:p>
          </p:txBody>
        </p:sp>
        <p:sp>
          <p:nvSpPr>
            <p:cNvPr id="46094" name="Line 15"/>
            <p:cNvSpPr/>
            <p:nvPr/>
          </p:nvSpPr>
          <p:spPr>
            <a:xfrm>
              <a:off x="8" y="3264"/>
              <a:ext cx="5696" cy="0"/>
            </a:xfrm>
            <a:prstGeom prst="line">
              <a:avLst/>
            </a:prstGeom>
            <a:ln w="25400" cap="flat" cmpd="sng">
              <a:solidFill>
                <a:schemeClr val="tx1"/>
              </a:solidFill>
              <a:prstDash val="solid"/>
              <a:round/>
              <a:headEnd type="none" w="med" len="med"/>
              <a:tailEnd type="none" w="med" len="med"/>
            </a:ln>
          </p:spPr>
        </p:sp>
        <p:sp>
          <p:nvSpPr>
            <p:cNvPr id="46095" name="Rectangle 16"/>
            <p:cNvSpPr/>
            <p:nvPr/>
          </p:nvSpPr>
          <p:spPr>
            <a:xfrm>
              <a:off x="54" y="3477"/>
              <a:ext cx="892" cy="284"/>
            </a:xfrm>
            <a:prstGeom prst="rect">
              <a:avLst/>
            </a:prstGeom>
            <a:noFill/>
            <a:ln w="12700">
              <a:noFill/>
            </a:ln>
          </p:spPr>
          <p:txBody>
            <a:bodyPr wrap="none" lIns="90488" tIns="44450" rIns="90488" bIns="44450" anchor="t">
              <a:spAutoFit/>
            </a:bodyPr>
            <a:p>
              <a:pPr lvl="0" indent="0" eaLnBrk="0" hangingPunct="0"/>
              <a:r>
                <a:rPr lang="zh-CN" altLang="en-US" sz="2000" b="1" dirty="0">
                  <a:latin typeface="楷体_GB2312" pitchFamily="49" charset="-122"/>
                  <a:ea typeface="楷体_GB2312" pitchFamily="49" charset="-122"/>
                </a:rPr>
                <a:t>月份范围</a:t>
              </a:r>
              <a:endParaRPr lang="zh-CN" altLang="en-US" sz="2000" b="1" dirty="0">
                <a:latin typeface="楷体_GB2312" pitchFamily="49" charset="-122"/>
                <a:ea typeface="楷体_GB2312" pitchFamily="49" charset="-122"/>
              </a:endParaRPr>
            </a:p>
          </p:txBody>
        </p:sp>
        <p:sp>
          <p:nvSpPr>
            <p:cNvPr id="46096" name="Rectangle 17"/>
            <p:cNvSpPr/>
            <p:nvPr/>
          </p:nvSpPr>
          <p:spPr>
            <a:xfrm>
              <a:off x="1392" y="3456"/>
              <a:ext cx="1824" cy="284"/>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在</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12</a:t>
              </a:r>
              <a:r>
                <a:rPr lang="zh-CN" altLang="en-US" sz="2000" b="1" dirty="0">
                  <a:latin typeface="楷体_GB2312" pitchFamily="49" charset="-122"/>
                  <a:ea typeface="楷体_GB2312" pitchFamily="49" charset="-122"/>
                </a:rPr>
                <a:t>之间</a:t>
              </a:r>
              <a:r>
                <a:rPr lang="en-US" altLang="zh-CN" sz="2000" b="1" dirty="0">
                  <a:latin typeface="楷体_GB2312" pitchFamily="49" charset="-122"/>
                  <a:ea typeface="楷体_GB2312" pitchFamily="49" charset="-122"/>
                </a:rPr>
                <a:t>(3)</a:t>
              </a:r>
              <a:endParaRPr lang="en-US" altLang="zh-CN" sz="2000" b="1" dirty="0">
                <a:latin typeface="楷体_GB2312" pitchFamily="49" charset="-122"/>
                <a:ea typeface="楷体_GB2312" pitchFamily="49" charset="-122"/>
              </a:endParaRPr>
            </a:p>
          </p:txBody>
        </p:sp>
        <p:sp>
          <p:nvSpPr>
            <p:cNvPr id="46097" name="Line 18"/>
            <p:cNvSpPr/>
            <p:nvPr/>
          </p:nvSpPr>
          <p:spPr>
            <a:xfrm>
              <a:off x="0" y="1056"/>
              <a:ext cx="5696" cy="0"/>
            </a:xfrm>
            <a:prstGeom prst="line">
              <a:avLst/>
            </a:prstGeom>
            <a:ln w="25400" cap="flat" cmpd="sng">
              <a:solidFill>
                <a:schemeClr val="tx1"/>
              </a:solidFill>
              <a:prstDash val="solid"/>
              <a:round/>
              <a:headEnd type="none" w="med" len="med"/>
              <a:tailEnd type="none" w="med" len="med"/>
            </a:ln>
          </p:spPr>
        </p:sp>
        <p:sp>
          <p:nvSpPr>
            <p:cNvPr id="46098" name="Text Box 19"/>
            <p:cNvSpPr txBox="1"/>
            <p:nvPr/>
          </p:nvSpPr>
          <p:spPr>
            <a:xfrm>
              <a:off x="518" y="766"/>
              <a:ext cx="136" cy="287"/>
            </a:xfrm>
            <a:prstGeom prst="rect">
              <a:avLst/>
            </a:prstGeom>
            <a:noFill/>
            <a:ln w="12700">
              <a:noFill/>
            </a:ln>
          </p:spPr>
          <p:txBody>
            <a:bodyPr wrap="none" anchor="t">
              <a:spAutoFit/>
            </a:bodyPr>
            <a:p>
              <a:pPr lvl="0" indent="0" eaLnBrk="0" hangingPunct="0"/>
              <a:endParaRPr lang="zh-CN" altLang="zh-CN" sz="2000" b="1" dirty="0">
                <a:latin typeface="楷体_GB2312" pitchFamily="49" charset="-122"/>
                <a:ea typeface="楷体_GB2312" pitchFamily="49" charset="-122"/>
              </a:endParaRPr>
            </a:p>
          </p:txBody>
        </p:sp>
        <p:sp>
          <p:nvSpPr>
            <p:cNvPr id="46099" name="Rectangle 20"/>
            <p:cNvSpPr/>
            <p:nvPr/>
          </p:nvSpPr>
          <p:spPr>
            <a:xfrm>
              <a:off x="3216" y="3360"/>
              <a:ext cx="1872" cy="485"/>
            </a:xfrm>
            <a:prstGeom prst="rect">
              <a:avLst/>
            </a:prstGeom>
            <a:noFill/>
            <a:ln w="12700">
              <a:noFill/>
            </a:ln>
          </p:spPr>
          <p:txBody>
            <a:bodyPr anchor="t">
              <a:spAutoFit/>
            </a:bodyPr>
            <a:p>
              <a:pPr lvl="0" indent="0" eaLnBrk="0" hangingPunct="0">
                <a:lnSpc>
                  <a:spcPct val="90000"/>
                </a:lnSpc>
                <a:spcBef>
                  <a:spcPct val="50000"/>
                </a:spcBef>
              </a:pPr>
              <a:r>
                <a:rPr lang="zh-CN" altLang="en-US" sz="2000" b="1" dirty="0">
                  <a:latin typeface="楷体_GB2312" pitchFamily="49" charset="-122"/>
                  <a:ea typeface="楷体_GB2312" pitchFamily="49" charset="-122"/>
                </a:rPr>
                <a:t>小于</a:t>
              </a:r>
              <a:r>
                <a:rPr lang="en-US" altLang="zh-CN" sz="2000" b="1" dirty="0">
                  <a:latin typeface="楷体_GB2312" pitchFamily="49" charset="-122"/>
                  <a:ea typeface="楷体_GB2312" pitchFamily="49" charset="-122"/>
                </a:rPr>
                <a:t>1 (9)</a:t>
              </a:r>
              <a:endParaRPr lang="en-US" altLang="zh-CN"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大于</a:t>
              </a:r>
              <a:r>
                <a:rPr lang="en-US" altLang="zh-CN" sz="2000" b="1" dirty="0">
                  <a:latin typeface="楷体_GB2312" pitchFamily="49" charset="-122"/>
                  <a:ea typeface="楷体_GB2312" pitchFamily="49" charset="-122"/>
                </a:rPr>
                <a:t>12 (10)</a:t>
              </a:r>
              <a:endParaRPr lang="en-US" altLang="zh-CN" sz="2000" b="1" dirty="0">
                <a:latin typeface="楷体_GB2312" pitchFamily="49" charset="-122"/>
                <a:ea typeface="楷体_GB2312" pitchFamily="49" charset="-122"/>
              </a:endParaRPr>
            </a:p>
          </p:txBody>
        </p:sp>
        <p:sp>
          <p:nvSpPr>
            <p:cNvPr id="46100" name="Line 21"/>
            <p:cNvSpPr/>
            <p:nvPr/>
          </p:nvSpPr>
          <p:spPr>
            <a:xfrm>
              <a:off x="0" y="4080"/>
              <a:ext cx="5696" cy="0"/>
            </a:xfrm>
            <a:prstGeom prst="line">
              <a:avLst/>
            </a:prstGeom>
            <a:ln w="25400" cap="flat" cmpd="sng">
              <a:solidFill>
                <a:schemeClr val="tx1"/>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395288" y="327343"/>
            <a:ext cx="8208962" cy="576262"/>
          </a:xfrm>
        </p:spPr>
        <p:txBody>
          <a:bodyPr wrap="square" lIns="91440" tIns="45720" rIns="91440" bIns="45720" anchor="t"/>
          <a:p>
            <a:pPr eaLnBrk="1" hangingPunct="1"/>
            <a:r>
              <a:rPr lang="zh-CN" altLang="en-US" sz="2100" b="1" dirty="0">
                <a:solidFill>
                  <a:schemeClr val="hlink"/>
                </a:solidFill>
                <a:latin typeface="楷体_GB2312" pitchFamily="49" charset="-122"/>
                <a:ea typeface="楷体_GB2312" pitchFamily="49" charset="-122"/>
              </a:rPr>
              <a:t>第二步：为有效等价类设计测试用例</a:t>
            </a:r>
            <a:endParaRPr lang="zh-CN" altLang="en-US" sz="2100" b="1" dirty="0">
              <a:solidFill>
                <a:schemeClr val="hlink"/>
              </a:solidFill>
              <a:latin typeface="楷体_GB2312" pitchFamily="49" charset="-122"/>
              <a:ea typeface="楷体_GB2312" pitchFamily="49" charset="-122"/>
            </a:endParaRPr>
          </a:p>
        </p:txBody>
      </p:sp>
      <p:sp>
        <p:nvSpPr>
          <p:cNvPr id="47106" name="Text Box 4"/>
          <p:cNvSpPr txBox="1"/>
          <p:nvPr/>
        </p:nvSpPr>
        <p:spPr>
          <a:xfrm>
            <a:off x="539750" y="2636838"/>
            <a:ext cx="8208963" cy="457200"/>
          </a:xfrm>
          <a:prstGeom prst="rect">
            <a:avLst/>
          </a:prstGeom>
          <a:noFill/>
          <a:ln w="9525">
            <a:noFill/>
          </a:ln>
        </p:spPr>
        <p:txBody>
          <a:bodyPr anchor="t">
            <a:spAutoFit/>
          </a:bodyPr>
          <a:p>
            <a:pPr lvl="0" indent="0"/>
            <a:r>
              <a:rPr lang="zh-CN" altLang="en-US" sz="2400" dirty="0">
                <a:latin typeface="楷体_GB2312" pitchFamily="49" charset="-122"/>
                <a:ea typeface="楷体_GB2312" pitchFamily="49" charset="-122"/>
              </a:rPr>
              <a:t>对表中编号为</a:t>
            </a:r>
            <a:r>
              <a:rPr lang="en-US" altLang="zh-CN" sz="2400" dirty="0">
                <a:latin typeface="楷体_GB2312" pitchFamily="49" charset="-122"/>
                <a:ea typeface="楷体_GB2312" pitchFamily="49" charset="-122"/>
              </a:rPr>
              <a:t>1,2,3</a:t>
            </a:r>
            <a:r>
              <a:rPr lang="zh-CN" altLang="en-US" sz="2400" dirty="0">
                <a:latin typeface="楷体_GB2312" pitchFamily="49" charset="-122"/>
                <a:ea typeface="楷体_GB2312" pitchFamily="49" charset="-122"/>
              </a:rPr>
              <a:t>的</a:t>
            </a:r>
            <a:r>
              <a:rPr lang="en-US" altLang="zh-CN" sz="2400" dirty="0">
                <a:latin typeface="楷体_GB2312" pitchFamily="49" charset="-122"/>
                <a:ea typeface="楷体_GB2312" pitchFamily="49" charset="-122"/>
              </a:rPr>
              <a:t>3</a:t>
            </a:r>
            <a:r>
              <a:rPr lang="zh-CN" altLang="en-US" sz="2400" dirty="0">
                <a:latin typeface="楷体_GB2312" pitchFamily="49" charset="-122"/>
                <a:ea typeface="楷体_GB2312" pitchFamily="49" charset="-122"/>
              </a:rPr>
              <a:t>个有效等价类用一个测试用例覆盖：</a:t>
            </a:r>
            <a:endParaRPr lang="zh-CN" altLang="en-US" sz="2400" dirty="0">
              <a:latin typeface="楷体_GB2312" pitchFamily="49" charset="-122"/>
              <a:ea typeface="楷体_GB2312" pitchFamily="49" charset="-122"/>
            </a:endParaRPr>
          </a:p>
        </p:txBody>
      </p:sp>
      <p:grpSp>
        <p:nvGrpSpPr>
          <p:cNvPr id="47107" name="Group 12"/>
          <p:cNvGrpSpPr/>
          <p:nvPr/>
        </p:nvGrpSpPr>
        <p:grpSpPr>
          <a:xfrm>
            <a:off x="827088" y="3644900"/>
            <a:ext cx="7705725" cy="1325563"/>
            <a:chOff x="0" y="1604"/>
            <a:chExt cx="5760" cy="1386"/>
          </a:xfrm>
        </p:grpSpPr>
        <p:sp>
          <p:nvSpPr>
            <p:cNvPr id="47108" name="Rectangle 5"/>
            <p:cNvSpPr/>
            <p:nvPr/>
          </p:nvSpPr>
          <p:spPr>
            <a:xfrm>
              <a:off x="38" y="1604"/>
              <a:ext cx="5673" cy="475"/>
            </a:xfrm>
            <a:prstGeom prst="rect">
              <a:avLst/>
            </a:prstGeom>
            <a:noFill/>
            <a:ln w="12700">
              <a:noFill/>
            </a:ln>
          </p:spPr>
          <p:txBody>
            <a:bodyPr lIns="90488" tIns="44450" rIns="90488" bIns="44450" anchor="t">
              <a:spAutoFit/>
            </a:bodyPr>
            <a:p>
              <a:pPr lvl="0" indent="0" eaLnBrk="0" hangingPunct="0"/>
              <a:r>
                <a:rPr lang="en-US" altLang="zh-CN" sz="2400" b="1"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测试数据       期望结果     覆盖范围</a:t>
              </a:r>
              <a:endParaRPr lang="zh-CN" altLang="en-US" sz="2400" dirty="0">
                <a:latin typeface="楷体_GB2312" pitchFamily="49" charset="-122"/>
                <a:ea typeface="楷体_GB2312" pitchFamily="49" charset="-122"/>
              </a:endParaRPr>
            </a:p>
          </p:txBody>
        </p:sp>
        <p:sp>
          <p:nvSpPr>
            <p:cNvPr id="47109" name="Line 6"/>
            <p:cNvSpPr/>
            <p:nvPr/>
          </p:nvSpPr>
          <p:spPr>
            <a:xfrm>
              <a:off x="0" y="2016"/>
              <a:ext cx="5696" cy="0"/>
            </a:xfrm>
            <a:prstGeom prst="line">
              <a:avLst/>
            </a:prstGeom>
            <a:ln w="25400" cap="flat" cmpd="sng">
              <a:solidFill>
                <a:schemeClr val="tx1"/>
              </a:solidFill>
              <a:prstDash val="solid"/>
              <a:round/>
              <a:headEnd type="none" w="med" len="med"/>
              <a:tailEnd type="none" w="med" len="med"/>
            </a:ln>
          </p:spPr>
        </p:sp>
        <p:sp>
          <p:nvSpPr>
            <p:cNvPr id="47110" name="Line 7"/>
            <p:cNvSpPr/>
            <p:nvPr/>
          </p:nvSpPr>
          <p:spPr>
            <a:xfrm>
              <a:off x="1728" y="1684"/>
              <a:ext cx="0" cy="1052"/>
            </a:xfrm>
            <a:prstGeom prst="line">
              <a:avLst/>
            </a:prstGeom>
            <a:ln w="12700" cap="flat" cmpd="sng">
              <a:solidFill>
                <a:schemeClr val="tx1"/>
              </a:solidFill>
              <a:prstDash val="solid"/>
              <a:round/>
              <a:headEnd type="none" w="med" len="med"/>
              <a:tailEnd type="none" w="med" len="med"/>
            </a:ln>
          </p:spPr>
        </p:sp>
        <p:sp>
          <p:nvSpPr>
            <p:cNvPr id="47111" name="Line 8"/>
            <p:cNvSpPr/>
            <p:nvPr/>
          </p:nvSpPr>
          <p:spPr>
            <a:xfrm>
              <a:off x="3264" y="1684"/>
              <a:ext cx="0" cy="1052"/>
            </a:xfrm>
            <a:prstGeom prst="line">
              <a:avLst/>
            </a:prstGeom>
            <a:ln w="12700" cap="flat" cmpd="sng">
              <a:solidFill>
                <a:schemeClr val="tx1"/>
              </a:solidFill>
              <a:prstDash val="solid"/>
              <a:round/>
              <a:headEnd type="none" w="med" len="med"/>
              <a:tailEnd type="none" w="med" len="med"/>
            </a:ln>
          </p:spPr>
        </p:sp>
        <p:sp>
          <p:nvSpPr>
            <p:cNvPr id="47112" name="Rectangle 9"/>
            <p:cNvSpPr/>
            <p:nvPr/>
          </p:nvSpPr>
          <p:spPr>
            <a:xfrm>
              <a:off x="432" y="2133"/>
              <a:ext cx="826" cy="857"/>
            </a:xfrm>
            <a:prstGeom prst="rect">
              <a:avLst/>
            </a:prstGeom>
            <a:noFill/>
            <a:ln w="12700">
              <a:noFill/>
            </a:ln>
          </p:spPr>
          <p:txBody>
            <a:bodyPr wrap="none" lIns="90488" tIns="44450" rIns="90488" bIns="44450" anchor="t">
              <a:spAutoFit/>
            </a:bodyPr>
            <a:p>
              <a:pPr lvl="0" indent="0" eaLnBrk="0" hangingPunct="0"/>
              <a:r>
                <a:rPr lang="en-US" altLang="zh-CN" sz="2400" b="1" dirty="0">
                  <a:latin typeface="楷体_GB2312" pitchFamily="49" charset="-122"/>
                  <a:ea typeface="楷体_GB2312" pitchFamily="49" charset="-122"/>
                </a:rPr>
                <a:t>200105</a:t>
              </a:r>
              <a:endParaRPr lang="en-US" altLang="zh-CN" sz="2400" b="1" dirty="0">
                <a:latin typeface="楷体_GB2312" pitchFamily="49" charset="-122"/>
                <a:ea typeface="楷体_GB2312" pitchFamily="49" charset="-122"/>
              </a:endParaRPr>
            </a:p>
            <a:p>
              <a:pPr lvl="0" indent="0" eaLnBrk="0" hangingPunct="0"/>
              <a:endParaRPr lang="en-US" altLang="zh-CN" sz="2400" b="1" dirty="0">
                <a:latin typeface="楷体_GB2312" pitchFamily="49" charset="-122"/>
                <a:ea typeface="楷体_GB2312" pitchFamily="49" charset="-122"/>
              </a:endParaRPr>
            </a:p>
          </p:txBody>
        </p:sp>
        <p:sp>
          <p:nvSpPr>
            <p:cNvPr id="47113" name="Rectangle 10"/>
            <p:cNvSpPr/>
            <p:nvPr/>
          </p:nvSpPr>
          <p:spPr>
            <a:xfrm>
              <a:off x="3399" y="2112"/>
              <a:ext cx="2361" cy="856"/>
            </a:xfrm>
            <a:prstGeom prst="rect">
              <a:avLst/>
            </a:prstGeom>
            <a:noFill/>
            <a:ln w="12700">
              <a:noFill/>
            </a:ln>
          </p:spPr>
          <p:txBody>
            <a:bodyPr lIns="90488" tIns="44450" rIns="90488" bIns="44450" anchor="t">
              <a:spAutoFit/>
            </a:bodyPr>
            <a:p>
              <a:pPr lvl="0" indent="0" eaLnBrk="0" hangingPunct="0"/>
              <a:r>
                <a:rPr lang="zh-CN" altLang="en-US" sz="2400" b="1" dirty="0">
                  <a:latin typeface="楷体_GB2312" pitchFamily="49" charset="-122"/>
                  <a:ea typeface="楷体_GB2312" pitchFamily="49" charset="-122"/>
                </a:rPr>
                <a:t>等价类</a:t>
              </a:r>
              <a:r>
                <a:rPr lang="en-US" altLang="zh-CN" sz="2400" b="1" dirty="0">
                  <a:latin typeface="楷体_GB2312" pitchFamily="49" charset="-122"/>
                  <a:ea typeface="楷体_GB2312" pitchFamily="49" charset="-122"/>
                </a:rPr>
                <a:t>(1)(2)(3)</a:t>
              </a:r>
              <a:endParaRPr lang="en-US" altLang="zh-CN" sz="2400" b="1" dirty="0">
                <a:latin typeface="楷体_GB2312" pitchFamily="49" charset="-122"/>
                <a:ea typeface="楷体_GB2312" pitchFamily="49" charset="-122"/>
              </a:endParaRPr>
            </a:p>
            <a:p>
              <a:pPr lvl="0" indent="0" eaLnBrk="0" hangingPunct="0"/>
              <a:endParaRPr lang="en-US" altLang="zh-CN" sz="2400" b="1" dirty="0">
                <a:latin typeface="楷体_GB2312" pitchFamily="49" charset="-122"/>
                <a:ea typeface="楷体_GB2312" pitchFamily="49" charset="-122"/>
              </a:endParaRPr>
            </a:p>
          </p:txBody>
        </p:sp>
        <p:sp>
          <p:nvSpPr>
            <p:cNvPr id="47114" name="Rectangle 11"/>
            <p:cNvSpPr/>
            <p:nvPr/>
          </p:nvSpPr>
          <p:spPr>
            <a:xfrm>
              <a:off x="1920" y="2113"/>
              <a:ext cx="1344" cy="475"/>
            </a:xfrm>
            <a:prstGeom prst="rect">
              <a:avLst/>
            </a:prstGeom>
            <a:noFill/>
            <a:ln w="12700">
              <a:noFill/>
            </a:ln>
          </p:spPr>
          <p:txBody>
            <a:bodyPr lIns="90488" tIns="44450" rIns="90488" bIns="44450" anchor="t">
              <a:spAutoFit/>
            </a:bodyPr>
            <a:p>
              <a:pPr lvl="0" indent="0" eaLnBrk="0" hangingPunct="0"/>
              <a:r>
                <a:rPr lang="zh-CN" altLang="en-US" sz="2400" b="1" dirty="0">
                  <a:latin typeface="楷体_GB2312" pitchFamily="49" charset="-122"/>
                  <a:ea typeface="楷体_GB2312" pitchFamily="49" charset="-122"/>
                </a:rPr>
                <a:t>输入有效</a:t>
              </a:r>
              <a:endParaRPr lang="zh-CN" altLang="en-US" sz="2400" b="1" dirty="0">
                <a:latin typeface="楷体_GB2312" pitchFamily="49" charset="-122"/>
                <a:ea typeface="楷体_GB2312" pitchFamily="49" charset="-122"/>
              </a:endParaRPr>
            </a:p>
          </p:txBody>
        </p:sp>
      </p:grpSp>
      <p:sp>
        <p:nvSpPr>
          <p:cNvPr id="47115" name="AutoShape 13"/>
          <p:cNvSpPr/>
          <p:nvPr/>
        </p:nvSpPr>
        <p:spPr>
          <a:xfrm>
            <a:off x="3348038" y="1341438"/>
            <a:ext cx="5256212" cy="936625"/>
          </a:xfrm>
          <a:prstGeom prst="wedgeRoundRectCallout">
            <a:avLst>
              <a:gd name="adj1" fmla="val -44079"/>
              <a:gd name="adj2" fmla="val 88306"/>
              <a:gd name="adj3" fmla="val 16667"/>
            </a:avLst>
          </a:prstGeom>
          <a:solidFill>
            <a:schemeClr val="accent1"/>
          </a:solidFill>
          <a:ln w="9525" cap="flat" cmpd="sng">
            <a:solidFill>
              <a:schemeClr val="tx1"/>
            </a:solidFill>
            <a:prstDash val="solid"/>
            <a:miter/>
            <a:headEnd type="none" w="med" len="med"/>
            <a:tailEnd type="none" w="med" len="med"/>
          </a:ln>
        </p:spPr>
        <p:txBody>
          <a:bodyPr anchor="t"/>
          <a:p>
            <a:pPr lvl="0" indent="0" algn="ctr"/>
            <a:r>
              <a:rPr lang="zh-CN" altLang="en-US" sz="2400" dirty="0">
                <a:latin typeface="Arial" panose="020B0604020202020204" pitchFamily="34" charset="0"/>
                <a:ea typeface="楷体_GB2312" pitchFamily="49" charset="-122"/>
              </a:rPr>
              <a:t>设计一个测试用例，使其尽可能多地覆盖尚未覆盖的有效等价类。</a:t>
            </a:r>
            <a:endParaRPr lang="zh-CN" altLang="en-US" sz="2400" dirty="0">
              <a:latin typeface="Arial" panose="020B0604020202020204" pitchFamily="34" charset="0"/>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539750" y="333375"/>
            <a:ext cx="8280400" cy="503238"/>
          </a:xfrm>
        </p:spPr>
        <p:txBody>
          <a:bodyPr wrap="square" lIns="91440" tIns="45720" rIns="91440" bIns="45720" anchor="t"/>
          <a:p>
            <a:pPr eaLnBrk="1" hangingPunct="1"/>
            <a:r>
              <a:rPr lang="en-US" altLang="zh-CN" sz="3600" b="1" dirty="0"/>
              <a:t>7.1.3软件测试的原则</a:t>
            </a:r>
            <a:endParaRPr lang="en-US" altLang="zh-CN" sz="3600" b="1" dirty="0"/>
          </a:p>
        </p:txBody>
      </p:sp>
      <p:sp>
        <p:nvSpPr>
          <p:cNvPr id="7170" name="Text Box 4"/>
          <p:cNvSpPr txBox="1"/>
          <p:nvPr/>
        </p:nvSpPr>
        <p:spPr>
          <a:xfrm>
            <a:off x="354013" y="1038225"/>
            <a:ext cx="2882900" cy="4040188"/>
          </a:xfrm>
          <a:prstGeom prst="rect">
            <a:avLst/>
          </a:prstGeom>
          <a:noFill/>
          <a:ln w="9525">
            <a:noFill/>
          </a:ln>
        </p:spPr>
        <p:txBody>
          <a:bodyPr wrap="square" anchor="t">
            <a:spAutoFit/>
          </a:bodyPr>
          <a:p>
            <a:pPr marL="342900" lvl="0" indent="-342900">
              <a:lnSpc>
                <a:spcPct val="120000"/>
              </a:lnSpc>
              <a:spcBef>
                <a:spcPct val="50000"/>
              </a:spcBef>
            </a:pPr>
            <a:r>
              <a:rPr lang="en-US" altLang="zh-CN" sz="2400" dirty="0">
                <a:latin typeface="Arial" panose="020B0604020202020204" pitchFamily="34" charset="0"/>
                <a:ea typeface="楷体_GB2312" pitchFamily="49" charset="-122"/>
              </a:rPr>
              <a:t>1</a:t>
            </a:r>
            <a:r>
              <a:rPr lang="zh-CN" altLang="en-US" sz="2400" dirty="0">
                <a:latin typeface="Arial" panose="020B0604020202020204" pitchFamily="34" charset="0"/>
                <a:ea typeface="楷体_GB2312" pitchFamily="49" charset="-122"/>
              </a:rPr>
              <a:t>．软件测试是伴随软件生命周期全过程的一个过程。需求分析、概要设计、详细设计以及程序编码等各阶段所得到的结果都应成为软件测试的对象。</a:t>
            </a:r>
            <a:endParaRPr lang="zh-CN" altLang="en-US" sz="2400" dirty="0">
              <a:latin typeface="Arial" panose="020B0604020202020204" pitchFamily="34" charset="0"/>
              <a:ea typeface="楷体_GB2312" pitchFamily="49" charset="-122"/>
            </a:endParaRPr>
          </a:p>
        </p:txBody>
      </p:sp>
      <p:pic>
        <p:nvPicPr>
          <p:cNvPr id="26629" name="Picture 5"/>
          <p:cNvPicPr>
            <a:picLocks noChangeAspect="1"/>
          </p:cNvPicPr>
          <p:nvPr/>
        </p:nvPicPr>
        <p:blipFill>
          <a:blip r:embed="rId1"/>
          <a:stretch>
            <a:fillRect/>
          </a:stretch>
        </p:blipFill>
        <p:spPr>
          <a:xfrm>
            <a:off x="3236913" y="1038225"/>
            <a:ext cx="5583237" cy="46275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linds(horizontal)">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xfrm>
            <a:off x="611188" y="333375"/>
            <a:ext cx="8216900" cy="504825"/>
          </a:xfrm>
        </p:spPr>
        <p:txBody>
          <a:bodyPr wrap="square" lIns="91440" tIns="45720" rIns="91440" bIns="45720" anchor="t"/>
          <a:p>
            <a:pPr eaLnBrk="1" hangingPunct="1"/>
            <a:r>
              <a:rPr lang="zh-CN" altLang="en-US" sz="2100" b="1" dirty="0">
                <a:solidFill>
                  <a:schemeClr val="hlink"/>
                </a:solidFill>
                <a:latin typeface="楷体_GB2312" pitchFamily="49" charset="-122"/>
                <a:ea typeface="楷体_GB2312" pitchFamily="49" charset="-122"/>
              </a:rPr>
              <a:t>第三步：为每一个无效等价类设至少计一个测试用例。</a:t>
            </a:r>
            <a:endParaRPr lang="zh-CN" altLang="en-US" sz="2100" b="1" dirty="0">
              <a:solidFill>
                <a:schemeClr val="hlink"/>
              </a:solidFill>
              <a:latin typeface="楷体_GB2312" pitchFamily="49" charset="-122"/>
              <a:ea typeface="楷体_GB2312" pitchFamily="49" charset="-122"/>
            </a:endParaRPr>
          </a:p>
        </p:txBody>
      </p:sp>
      <p:grpSp>
        <p:nvGrpSpPr>
          <p:cNvPr id="48130" name="Group 34"/>
          <p:cNvGrpSpPr/>
          <p:nvPr/>
        </p:nvGrpSpPr>
        <p:grpSpPr>
          <a:xfrm>
            <a:off x="539750" y="981075"/>
            <a:ext cx="8137525" cy="5232400"/>
            <a:chOff x="0" y="672"/>
            <a:chExt cx="5711" cy="3812"/>
          </a:xfrm>
        </p:grpSpPr>
        <p:sp>
          <p:nvSpPr>
            <p:cNvPr id="48131" name="Rectangle 35"/>
            <p:cNvSpPr/>
            <p:nvPr/>
          </p:nvSpPr>
          <p:spPr>
            <a:xfrm>
              <a:off x="39" y="672"/>
              <a:ext cx="5672" cy="287"/>
            </a:xfrm>
            <a:prstGeom prst="rect">
              <a:avLst/>
            </a:prstGeom>
            <a:noFill/>
            <a:ln w="12700">
              <a:noFill/>
            </a:ln>
          </p:spPr>
          <p:txBody>
            <a:bodyPr lIns="90488" tIns="44450" rIns="90488" bIns="44450" anchor="t">
              <a:spAutoFit/>
            </a:bodyPr>
            <a:p>
              <a:pPr lvl="0" indent="0" eaLnBrk="0" hangingPunct="0"/>
              <a:r>
                <a:rPr lang="en-US" altLang="zh-CN" sz="2000" b="1"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测试数据          期望结果            覆盖范围</a:t>
              </a:r>
              <a:endParaRPr lang="zh-CN" altLang="en-US" sz="2000" dirty="0">
                <a:latin typeface="楷体_GB2312" pitchFamily="49" charset="-122"/>
                <a:ea typeface="楷体_GB2312" pitchFamily="49" charset="-122"/>
              </a:endParaRPr>
            </a:p>
          </p:txBody>
        </p:sp>
        <p:sp>
          <p:nvSpPr>
            <p:cNvPr id="48132" name="Line 36"/>
            <p:cNvSpPr/>
            <p:nvPr/>
          </p:nvSpPr>
          <p:spPr>
            <a:xfrm>
              <a:off x="0" y="1084"/>
              <a:ext cx="5696" cy="0"/>
            </a:xfrm>
            <a:prstGeom prst="line">
              <a:avLst/>
            </a:prstGeom>
            <a:ln w="25400" cap="flat" cmpd="sng">
              <a:solidFill>
                <a:schemeClr val="tx1"/>
              </a:solidFill>
              <a:prstDash val="solid"/>
              <a:round/>
              <a:headEnd type="none" w="med" len="med"/>
              <a:tailEnd type="none" w="med" len="med"/>
            </a:ln>
          </p:spPr>
        </p:sp>
        <p:sp>
          <p:nvSpPr>
            <p:cNvPr id="48133" name="Line 37"/>
            <p:cNvSpPr/>
            <p:nvPr/>
          </p:nvSpPr>
          <p:spPr>
            <a:xfrm flipH="1">
              <a:off x="1728" y="848"/>
              <a:ext cx="0" cy="3472"/>
            </a:xfrm>
            <a:prstGeom prst="line">
              <a:avLst/>
            </a:prstGeom>
            <a:ln w="12700" cap="flat" cmpd="sng">
              <a:solidFill>
                <a:schemeClr val="tx1"/>
              </a:solidFill>
              <a:prstDash val="solid"/>
              <a:round/>
              <a:headEnd type="none" w="med" len="med"/>
              <a:tailEnd type="none" w="med" len="med"/>
            </a:ln>
          </p:spPr>
        </p:sp>
        <p:sp>
          <p:nvSpPr>
            <p:cNvPr id="48134" name="Line 38"/>
            <p:cNvSpPr/>
            <p:nvPr/>
          </p:nvSpPr>
          <p:spPr>
            <a:xfrm flipH="1">
              <a:off x="3264" y="848"/>
              <a:ext cx="0" cy="3472"/>
            </a:xfrm>
            <a:prstGeom prst="line">
              <a:avLst/>
            </a:prstGeom>
            <a:ln w="12700" cap="flat" cmpd="sng">
              <a:solidFill>
                <a:schemeClr val="tx1"/>
              </a:solidFill>
              <a:prstDash val="solid"/>
              <a:round/>
              <a:headEnd type="none" w="med" len="med"/>
              <a:tailEnd type="none" w="med" len="med"/>
            </a:ln>
          </p:spPr>
        </p:sp>
        <p:sp>
          <p:nvSpPr>
            <p:cNvPr id="48135" name="Rectangle 39"/>
            <p:cNvSpPr/>
            <p:nvPr/>
          </p:nvSpPr>
          <p:spPr>
            <a:xfrm>
              <a:off x="432" y="1086"/>
              <a:ext cx="669" cy="287"/>
            </a:xfrm>
            <a:prstGeom prst="rect">
              <a:avLst/>
            </a:prstGeom>
            <a:noFill/>
            <a:ln w="12700">
              <a:noFill/>
            </a:ln>
          </p:spPr>
          <p:txBody>
            <a:bodyPr wrap="none" lIns="90488" tIns="44450" rIns="90488" bIns="44450" anchor="t">
              <a:spAutoFit/>
            </a:bodyPr>
            <a:p>
              <a:pPr lvl="0" indent="0" eaLnBrk="0" hangingPunct="0"/>
              <a:r>
                <a:rPr lang="en-US" altLang="zh-CN" sz="2000" b="1" dirty="0">
                  <a:latin typeface="楷体_GB2312" pitchFamily="49" charset="-122"/>
                  <a:ea typeface="楷体_GB2312" pitchFamily="49" charset="-122"/>
                </a:rPr>
                <a:t>001</a:t>
              </a:r>
              <a:r>
                <a:rPr lang="en-US" altLang="zh-CN" sz="2000" b="1" dirty="0">
                  <a:solidFill>
                    <a:srgbClr val="FC0128"/>
                  </a:solidFill>
                  <a:latin typeface="楷体_GB2312" pitchFamily="49" charset="-122"/>
                  <a:ea typeface="楷体_GB2312" pitchFamily="49" charset="-122"/>
                </a:rPr>
                <a:t>MAY</a:t>
              </a:r>
              <a:endParaRPr lang="en-US" altLang="zh-CN" sz="2000" b="1" dirty="0">
                <a:solidFill>
                  <a:srgbClr val="FC0128"/>
                </a:solidFill>
                <a:latin typeface="楷体_GB2312" pitchFamily="49" charset="-122"/>
                <a:ea typeface="楷体_GB2312" pitchFamily="49" charset="-122"/>
              </a:endParaRPr>
            </a:p>
          </p:txBody>
        </p:sp>
        <p:sp>
          <p:nvSpPr>
            <p:cNvPr id="48136" name="Rectangle 40"/>
            <p:cNvSpPr/>
            <p:nvPr/>
          </p:nvSpPr>
          <p:spPr>
            <a:xfrm>
              <a:off x="3504" y="1066"/>
              <a:ext cx="1495" cy="287"/>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无效等价类</a:t>
              </a:r>
              <a:r>
                <a:rPr lang="en-US" altLang="zh-CN" sz="2000" b="1" dirty="0">
                  <a:latin typeface="楷体_GB2312" pitchFamily="49" charset="-122"/>
                  <a:ea typeface="楷体_GB2312" pitchFamily="49" charset="-122"/>
                </a:rPr>
                <a:t>(4)</a:t>
              </a:r>
              <a:endParaRPr lang="en-US" altLang="zh-CN" sz="2000" b="1" dirty="0">
                <a:latin typeface="楷体_GB2312" pitchFamily="49" charset="-122"/>
                <a:ea typeface="楷体_GB2312" pitchFamily="49" charset="-122"/>
              </a:endParaRPr>
            </a:p>
          </p:txBody>
        </p:sp>
        <p:sp>
          <p:nvSpPr>
            <p:cNvPr id="48137" name="Rectangle 41"/>
            <p:cNvSpPr/>
            <p:nvPr/>
          </p:nvSpPr>
          <p:spPr>
            <a:xfrm>
              <a:off x="1920" y="1066"/>
              <a:ext cx="1344" cy="287"/>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输入无效</a:t>
              </a:r>
              <a:endParaRPr lang="zh-CN" altLang="en-US" sz="2000" b="1" dirty="0">
                <a:latin typeface="楷体_GB2312" pitchFamily="49" charset="-122"/>
                <a:ea typeface="楷体_GB2312" pitchFamily="49" charset="-122"/>
              </a:endParaRPr>
            </a:p>
          </p:txBody>
        </p:sp>
        <p:sp>
          <p:nvSpPr>
            <p:cNvPr id="48138" name="Rectangle 42"/>
            <p:cNvSpPr/>
            <p:nvPr/>
          </p:nvSpPr>
          <p:spPr>
            <a:xfrm>
              <a:off x="432" y="1412"/>
              <a:ext cx="579" cy="287"/>
            </a:xfrm>
            <a:prstGeom prst="rect">
              <a:avLst/>
            </a:prstGeom>
            <a:noFill/>
            <a:ln w="12700">
              <a:noFill/>
            </a:ln>
          </p:spPr>
          <p:txBody>
            <a:bodyPr wrap="none" lIns="90488" tIns="44450" rIns="90488" bIns="44450" anchor="t">
              <a:spAutoFit/>
            </a:bodyPr>
            <a:p>
              <a:pPr lvl="0" indent="0" eaLnBrk="0" hangingPunct="0"/>
              <a:r>
                <a:rPr lang="en-US" altLang="zh-CN" sz="2000" b="1" dirty="0">
                  <a:latin typeface="楷体_GB2312" pitchFamily="49" charset="-122"/>
                  <a:ea typeface="楷体_GB2312" pitchFamily="49" charset="-122"/>
                </a:rPr>
                <a:t>20015</a:t>
              </a:r>
              <a:endParaRPr lang="en-US" altLang="zh-CN" sz="2000" b="1" dirty="0">
                <a:latin typeface="楷体_GB2312" pitchFamily="49" charset="-122"/>
                <a:ea typeface="楷体_GB2312" pitchFamily="49" charset="-122"/>
              </a:endParaRPr>
            </a:p>
          </p:txBody>
        </p:sp>
        <p:sp>
          <p:nvSpPr>
            <p:cNvPr id="48139" name="Rectangle 43"/>
            <p:cNvSpPr/>
            <p:nvPr/>
          </p:nvSpPr>
          <p:spPr>
            <a:xfrm>
              <a:off x="3504" y="1393"/>
              <a:ext cx="1496" cy="286"/>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无效等价类</a:t>
              </a:r>
              <a:r>
                <a:rPr lang="en-US" altLang="zh-CN" sz="2000" b="1" dirty="0">
                  <a:latin typeface="楷体_GB2312" pitchFamily="49" charset="-122"/>
                  <a:ea typeface="楷体_GB2312" pitchFamily="49" charset="-122"/>
                </a:rPr>
                <a:t>(5)</a:t>
              </a:r>
              <a:endParaRPr lang="en-US" altLang="zh-CN" sz="2000" b="1" dirty="0">
                <a:latin typeface="楷体_GB2312" pitchFamily="49" charset="-122"/>
                <a:ea typeface="楷体_GB2312" pitchFamily="49" charset="-122"/>
              </a:endParaRPr>
            </a:p>
          </p:txBody>
        </p:sp>
        <p:sp>
          <p:nvSpPr>
            <p:cNvPr id="48140" name="Rectangle 44"/>
            <p:cNvSpPr/>
            <p:nvPr/>
          </p:nvSpPr>
          <p:spPr>
            <a:xfrm>
              <a:off x="1920" y="1393"/>
              <a:ext cx="1344" cy="286"/>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输入无效</a:t>
              </a:r>
              <a:endParaRPr lang="zh-CN" altLang="en-US" sz="2000" b="1" dirty="0">
                <a:latin typeface="楷体_GB2312" pitchFamily="49" charset="-122"/>
                <a:ea typeface="楷体_GB2312" pitchFamily="49" charset="-122"/>
              </a:endParaRPr>
            </a:p>
          </p:txBody>
        </p:sp>
        <p:sp>
          <p:nvSpPr>
            <p:cNvPr id="48141" name="Rectangle 45"/>
            <p:cNvSpPr/>
            <p:nvPr/>
          </p:nvSpPr>
          <p:spPr>
            <a:xfrm>
              <a:off x="432" y="1700"/>
              <a:ext cx="759" cy="287"/>
            </a:xfrm>
            <a:prstGeom prst="rect">
              <a:avLst/>
            </a:prstGeom>
            <a:noFill/>
            <a:ln w="12700">
              <a:noFill/>
            </a:ln>
          </p:spPr>
          <p:txBody>
            <a:bodyPr wrap="none" lIns="90488" tIns="44450" rIns="90488" bIns="44450" anchor="t">
              <a:spAutoFit/>
            </a:bodyPr>
            <a:p>
              <a:pPr lvl="0" indent="0" eaLnBrk="0" hangingPunct="0"/>
              <a:r>
                <a:rPr lang="en-US" altLang="zh-CN" sz="2000" b="1" dirty="0">
                  <a:latin typeface="楷体_GB2312" pitchFamily="49" charset="-122"/>
                  <a:ea typeface="楷体_GB2312" pitchFamily="49" charset="-122"/>
                </a:rPr>
                <a:t>2001005</a:t>
              </a:r>
              <a:endParaRPr lang="en-US" altLang="zh-CN" sz="2000" b="1" dirty="0">
                <a:latin typeface="楷体_GB2312" pitchFamily="49" charset="-122"/>
                <a:ea typeface="楷体_GB2312" pitchFamily="49" charset="-122"/>
              </a:endParaRPr>
            </a:p>
          </p:txBody>
        </p:sp>
        <p:sp>
          <p:nvSpPr>
            <p:cNvPr id="48142" name="Rectangle 46"/>
            <p:cNvSpPr/>
            <p:nvPr/>
          </p:nvSpPr>
          <p:spPr>
            <a:xfrm>
              <a:off x="3504" y="1681"/>
              <a:ext cx="1496" cy="286"/>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无效等价类</a:t>
              </a:r>
              <a:r>
                <a:rPr lang="en-US" altLang="zh-CN" sz="2000" b="1" dirty="0">
                  <a:latin typeface="楷体_GB2312" pitchFamily="49" charset="-122"/>
                  <a:ea typeface="楷体_GB2312" pitchFamily="49" charset="-122"/>
                </a:rPr>
                <a:t>(6)</a:t>
              </a:r>
              <a:endParaRPr lang="en-US" altLang="zh-CN" sz="2000" b="1" dirty="0">
                <a:latin typeface="楷体_GB2312" pitchFamily="49" charset="-122"/>
                <a:ea typeface="楷体_GB2312" pitchFamily="49" charset="-122"/>
              </a:endParaRPr>
            </a:p>
          </p:txBody>
        </p:sp>
        <p:sp>
          <p:nvSpPr>
            <p:cNvPr id="48143" name="Rectangle 47"/>
            <p:cNvSpPr/>
            <p:nvPr/>
          </p:nvSpPr>
          <p:spPr>
            <a:xfrm>
              <a:off x="1920" y="1681"/>
              <a:ext cx="1344" cy="286"/>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输入无效</a:t>
              </a:r>
              <a:endParaRPr lang="zh-CN" altLang="en-US" sz="2000" b="1" dirty="0">
                <a:latin typeface="楷体_GB2312" pitchFamily="49" charset="-122"/>
                <a:ea typeface="楷体_GB2312" pitchFamily="49" charset="-122"/>
              </a:endParaRPr>
            </a:p>
          </p:txBody>
        </p:sp>
        <p:sp>
          <p:nvSpPr>
            <p:cNvPr id="48144" name="Rectangle 48"/>
            <p:cNvSpPr/>
            <p:nvPr/>
          </p:nvSpPr>
          <p:spPr>
            <a:xfrm>
              <a:off x="432" y="2036"/>
              <a:ext cx="669" cy="286"/>
            </a:xfrm>
            <a:prstGeom prst="rect">
              <a:avLst/>
            </a:prstGeom>
            <a:noFill/>
            <a:ln w="12700">
              <a:noFill/>
            </a:ln>
          </p:spPr>
          <p:txBody>
            <a:bodyPr wrap="none" lIns="90488" tIns="44450" rIns="90488" bIns="44450" anchor="t">
              <a:spAutoFit/>
            </a:bodyPr>
            <a:p>
              <a:pPr lvl="0" indent="0" eaLnBrk="0" hangingPunct="0"/>
              <a:r>
                <a:rPr lang="en-US" altLang="zh-CN" sz="2000" b="1" dirty="0">
                  <a:solidFill>
                    <a:srgbClr val="FC0128"/>
                  </a:solidFill>
                  <a:latin typeface="楷体_GB2312" pitchFamily="49" charset="-122"/>
                  <a:ea typeface="楷体_GB2312" pitchFamily="49" charset="-122"/>
                </a:rPr>
                <a:t>2000</a:t>
              </a:r>
              <a:r>
                <a:rPr lang="en-US" altLang="zh-CN" sz="2000" b="1" dirty="0">
                  <a:latin typeface="楷体_GB2312" pitchFamily="49" charset="-122"/>
                  <a:ea typeface="楷体_GB2312" pitchFamily="49" charset="-122"/>
                </a:rPr>
                <a:t>05</a:t>
              </a:r>
              <a:endParaRPr lang="en-US" altLang="zh-CN" sz="2000" b="1" dirty="0">
                <a:latin typeface="楷体_GB2312" pitchFamily="49" charset="-122"/>
                <a:ea typeface="楷体_GB2312" pitchFamily="49" charset="-122"/>
              </a:endParaRPr>
            </a:p>
          </p:txBody>
        </p:sp>
        <p:sp>
          <p:nvSpPr>
            <p:cNvPr id="48145" name="Rectangle 49"/>
            <p:cNvSpPr/>
            <p:nvPr/>
          </p:nvSpPr>
          <p:spPr>
            <a:xfrm>
              <a:off x="3504" y="2016"/>
              <a:ext cx="1496" cy="287"/>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无效等价类</a:t>
              </a:r>
              <a:r>
                <a:rPr lang="en-US" altLang="zh-CN" sz="2000" b="1" dirty="0">
                  <a:latin typeface="楷体_GB2312" pitchFamily="49" charset="-122"/>
                  <a:ea typeface="楷体_GB2312" pitchFamily="49" charset="-122"/>
                </a:rPr>
                <a:t>(7)</a:t>
              </a:r>
              <a:endParaRPr lang="en-US" altLang="zh-CN" sz="2000" b="1" dirty="0">
                <a:latin typeface="楷体_GB2312" pitchFamily="49" charset="-122"/>
                <a:ea typeface="楷体_GB2312" pitchFamily="49" charset="-122"/>
              </a:endParaRPr>
            </a:p>
          </p:txBody>
        </p:sp>
        <p:sp>
          <p:nvSpPr>
            <p:cNvPr id="48146" name="Rectangle 50"/>
            <p:cNvSpPr/>
            <p:nvPr/>
          </p:nvSpPr>
          <p:spPr>
            <a:xfrm>
              <a:off x="1920" y="2016"/>
              <a:ext cx="1344" cy="287"/>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输入无效</a:t>
              </a:r>
              <a:endParaRPr lang="zh-CN" altLang="en-US" sz="2000" b="1" dirty="0">
                <a:latin typeface="楷体_GB2312" pitchFamily="49" charset="-122"/>
                <a:ea typeface="楷体_GB2312" pitchFamily="49" charset="-122"/>
              </a:endParaRPr>
            </a:p>
          </p:txBody>
        </p:sp>
        <p:sp>
          <p:nvSpPr>
            <p:cNvPr id="48147" name="Rectangle 51"/>
            <p:cNvSpPr/>
            <p:nvPr/>
          </p:nvSpPr>
          <p:spPr>
            <a:xfrm>
              <a:off x="432" y="2372"/>
              <a:ext cx="669" cy="287"/>
            </a:xfrm>
            <a:prstGeom prst="rect">
              <a:avLst/>
            </a:prstGeom>
            <a:noFill/>
            <a:ln w="12700">
              <a:noFill/>
            </a:ln>
          </p:spPr>
          <p:txBody>
            <a:bodyPr wrap="none" lIns="90488" tIns="44450" rIns="90488" bIns="44450" anchor="t">
              <a:spAutoFit/>
            </a:bodyPr>
            <a:p>
              <a:pPr lvl="0" indent="0" eaLnBrk="0" hangingPunct="0"/>
              <a:r>
                <a:rPr lang="en-US" altLang="zh-CN" sz="2000" b="1" dirty="0">
                  <a:solidFill>
                    <a:srgbClr val="FC0128"/>
                  </a:solidFill>
                  <a:latin typeface="楷体_GB2312" pitchFamily="49" charset="-122"/>
                  <a:ea typeface="楷体_GB2312" pitchFamily="49" charset="-122"/>
                </a:rPr>
                <a:t>2008</a:t>
              </a:r>
              <a:r>
                <a:rPr lang="en-US" altLang="zh-CN" sz="2000" b="1" dirty="0">
                  <a:latin typeface="楷体_GB2312" pitchFamily="49" charset="-122"/>
                  <a:ea typeface="楷体_GB2312" pitchFamily="49" charset="-122"/>
                </a:rPr>
                <a:t>05</a:t>
              </a:r>
              <a:endParaRPr lang="en-US" altLang="zh-CN" sz="2000" b="1" dirty="0">
                <a:latin typeface="楷体_GB2312" pitchFamily="49" charset="-122"/>
                <a:ea typeface="楷体_GB2312" pitchFamily="49" charset="-122"/>
              </a:endParaRPr>
            </a:p>
          </p:txBody>
        </p:sp>
        <p:sp>
          <p:nvSpPr>
            <p:cNvPr id="48148" name="Rectangle 52"/>
            <p:cNvSpPr/>
            <p:nvPr/>
          </p:nvSpPr>
          <p:spPr>
            <a:xfrm>
              <a:off x="3504" y="2352"/>
              <a:ext cx="1496" cy="287"/>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无效等价类</a:t>
              </a:r>
              <a:r>
                <a:rPr lang="en-US" altLang="zh-CN" sz="2000" b="1" dirty="0">
                  <a:latin typeface="楷体_GB2312" pitchFamily="49" charset="-122"/>
                  <a:ea typeface="楷体_GB2312" pitchFamily="49" charset="-122"/>
                </a:rPr>
                <a:t>(8)</a:t>
              </a:r>
              <a:endParaRPr lang="en-US" altLang="zh-CN" sz="2000" b="1" dirty="0">
                <a:latin typeface="楷体_GB2312" pitchFamily="49" charset="-122"/>
                <a:ea typeface="楷体_GB2312" pitchFamily="49" charset="-122"/>
              </a:endParaRPr>
            </a:p>
          </p:txBody>
        </p:sp>
        <p:sp>
          <p:nvSpPr>
            <p:cNvPr id="48149" name="Rectangle 53"/>
            <p:cNvSpPr/>
            <p:nvPr/>
          </p:nvSpPr>
          <p:spPr>
            <a:xfrm>
              <a:off x="1920" y="2352"/>
              <a:ext cx="1344" cy="287"/>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输入无效</a:t>
              </a:r>
              <a:endParaRPr lang="zh-CN" altLang="en-US" sz="2000" b="1" dirty="0">
                <a:latin typeface="楷体_GB2312" pitchFamily="49" charset="-122"/>
                <a:ea typeface="楷体_GB2312" pitchFamily="49" charset="-122"/>
              </a:endParaRPr>
            </a:p>
          </p:txBody>
        </p:sp>
        <p:sp>
          <p:nvSpPr>
            <p:cNvPr id="48150" name="Rectangle 54"/>
            <p:cNvSpPr/>
            <p:nvPr/>
          </p:nvSpPr>
          <p:spPr>
            <a:xfrm>
              <a:off x="432" y="2708"/>
              <a:ext cx="669" cy="286"/>
            </a:xfrm>
            <a:prstGeom prst="rect">
              <a:avLst/>
            </a:prstGeom>
            <a:noFill/>
            <a:ln w="12700">
              <a:noFill/>
            </a:ln>
          </p:spPr>
          <p:txBody>
            <a:bodyPr wrap="none" lIns="90488" tIns="44450" rIns="90488" bIns="44450" anchor="t">
              <a:spAutoFit/>
            </a:bodyPr>
            <a:p>
              <a:pPr lvl="0" indent="0" eaLnBrk="0" hangingPunct="0"/>
              <a:r>
                <a:rPr lang="en-US" altLang="zh-CN" sz="2000" b="1" dirty="0">
                  <a:latin typeface="楷体_GB2312" pitchFamily="49" charset="-122"/>
                  <a:ea typeface="楷体_GB2312" pitchFamily="49" charset="-122"/>
                </a:rPr>
                <a:t>2001</a:t>
              </a:r>
              <a:r>
                <a:rPr lang="en-US" altLang="zh-CN" sz="2000" b="1" dirty="0">
                  <a:solidFill>
                    <a:srgbClr val="FC0128"/>
                  </a:solidFill>
                  <a:latin typeface="楷体_GB2312" pitchFamily="49" charset="-122"/>
                  <a:ea typeface="楷体_GB2312" pitchFamily="49" charset="-122"/>
                </a:rPr>
                <a:t>00</a:t>
              </a:r>
              <a:endParaRPr lang="en-US" altLang="zh-CN" sz="2000" b="1" dirty="0">
                <a:solidFill>
                  <a:srgbClr val="FC0128"/>
                </a:solidFill>
                <a:latin typeface="楷体_GB2312" pitchFamily="49" charset="-122"/>
                <a:ea typeface="楷体_GB2312" pitchFamily="49" charset="-122"/>
              </a:endParaRPr>
            </a:p>
          </p:txBody>
        </p:sp>
        <p:sp>
          <p:nvSpPr>
            <p:cNvPr id="48151" name="Rectangle 55"/>
            <p:cNvSpPr/>
            <p:nvPr/>
          </p:nvSpPr>
          <p:spPr>
            <a:xfrm>
              <a:off x="3504" y="2688"/>
              <a:ext cx="1496" cy="287"/>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无效等价类</a:t>
              </a:r>
              <a:r>
                <a:rPr lang="en-US" altLang="zh-CN" sz="2000" b="1" dirty="0">
                  <a:latin typeface="楷体_GB2312" pitchFamily="49" charset="-122"/>
                  <a:ea typeface="楷体_GB2312" pitchFamily="49" charset="-122"/>
                </a:rPr>
                <a:t>(9)</a:t>
              </a:r>
              <a:endParaRPr lang="en-US" altLang="zh-CN" sz="2000" b="1" dirty="0">
                <a:latin typeface="楷体_GB2312" pitchFamily="49" charset="-122"/>
                <a:ea typeface="楷体_GB2312" pitchFamily="49" charset="-122"/>
              </a:endParaRPr>
            </a:p>
          </p:txBody>
        </p:sp>
        <p:sp>
          <p:nvSpPr>
            <p:cNvPr id="48152" name="Rectangle 56"/>
            <p:cNvSpPr/>
            <p:nvPr/>
          </p:nvSpPr>
          <p:spPr>
            <a:xfrm>
              <a:off x="1920" y="2688"/>
              <a:ext cx="1344" cy="287"/>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输入无效</a:t>
              </a:r>
              <a:endParaRPr lang="zh-CN" altLang="en-US" sz="2000" b="1" dirty="0">
                <a:latin typeface="楷体_GB2312" pitchFamily="49" charset="-122"/>
                <a:ea typeface="楷体_GB2312" pitchFamily="49" charset="-122"/>
              </a:endParaRPr>
            </a:p>
          </p:txBody>
        </p:sp>
        <p:sp>
          <p:nvSpPr>
            <p:cNvPr id="48153" name="Rectangle 57"/>
            <p:cNvSpPr/>
            <p:nvPr/>
          </p:nvSpPr>
          <p:spPr>
            <a:xfrm>
              <a:off x="432" y="3092"/>
              <a:ext cx="669" cy="286"/>
            </a:xfrm>
            <a:prstGeom prst="rect">
              <a:avLst/>
            </a:prstGeom>
            <a:noFill/>
            <a:ln w="12700">
              <a:noFill/>
            </a:ln>
          </p:spPr>
          <p:txBody>
            <a:bodyPr wrap="none" lIns="90488" tIns="44450" rIns="90488" bIns="44450" anchor="t">
              <a:spAutoFit/>
            </a:bodyPr>
            <a:p>
              <a:pPr lvl="0" indent="0" eaLnBrk="0" hangingPunct="0"/>
              <a:r>
                <a:rPr lang="en-US" altLang="zh-CN" sz="2000" b="1" dirty="0">
                  <a:latin typeface="楷体_GB2312" pitchFamily="49" charset="-122"/>
                  <a:ea typeface="楷体_GB2312" pitchFamily="49" charset="-122"/>
                </a:rPr>
                <a:t>2001</a:t>
              </a:r>
              <a:r>
                <a:rPr lang="en-US" altLang="zh-CN" sz="2000" b="1" dirty="0">
                  <a:solidFill>
                    <a:srgbClr val="FC0128"/>
                  </a:solidFill>
                  <a:latin typeface="楷体_GB2312" pitchFamily="49" charset="-122"/>
                  <a:ea typeface="楷体_GB2312" pitchFamily="49" charset="-122"/>
                </a:rPr>
                <a:t>13</a:t>
              </a:r>
              <a:endParaRPr lang="en-US" altLang="zh-CN" sz="2000" b="1" dirty="0">
                <a:solidFill>
                  <a:srgbClr val="FC0128"/>
                </a:solidFill>
                <a:latin typeface="楷体_GB2312" pitchFamily="49" charset="-122"/>
                <a:ea typeface="楷体_GB2312" pitchFamily="49" charset="-122"/>
              </a:endParaRPr>
            </a:p>
          </p:txBody>
        </p:sp>
        <p:sp>
          <p:nvSpPr>
            <p:cNvPr id="48154" name="Rectangle 58"/>
            <p:cNvSpPr/>
            <p:nvPr/>
          </p:nvSpPr>
          <p:spPr>
            <a:xfrm>
              <a:off x="3504" y="3072"/>
              <a:ext cx="1776" cy="287"/>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无效等价类</a:t>
              </a:r>
              <a:r>
                <a:rPr lang="en-US" altLang="zh-CN" sz="2000" b="1" dirty="0">
                  <a:latin typeface="楷体_GB2312" pitchFamily="49" charset="-122"/>
                  <a:ea typeface="楷体_GB2312" pitchFamily="49" charset="-122"/>
                </a:rPr>
                <a:t>(10)</a:t>
              </a:r>
              <a:endParaRPr lang="en-US" altLang="zh-CN" sz="2000" b="1" dirty="0">
                <a:latin typeface="楷体_GB2312" pitchFamily="49" charset="-122"/>
                <a:ea typeface="楷体_GB2312" pitchFamily="49" charset="-122"/>
              </a:endParaRPr>
            </a:p>
          </p:txBody>
        </p:sp>
        <p:sp>
          <p:nvSpPr>
            <p:cNvPr id="48155" name="Rectangle 59"/>
            <p:cNvSpPr/>
            <p:nvPr/>
          </p:nvSpPr>
          <p:spPr>
            <a:xfrm>
              <a:off x="1920" y="3072"/>
              <a:ext cx="1344" cy="287"/>
            </a:xfrm>
            <a:prstGeom prst="rect">
              <a:avLst/>
            </a:prstGeom>
            <a:noFill/>
            <a:ln w="12700">
              <a:noFill/>
            </a:ln>
          </p:spPr>
          <p:txBody>
            <a:bodyPr lIns="90488" tIns="44450" rIns="90488" bIns="44450" anchor="t">
              <a:spAutoFit/>
            </a:bodyPr>
            <a:p>
              <a:pPr lvl="0" indent="0" eaLnBrk="0" hangingPunct="0"/>
              <a:r>
                <a:rPr lang="zh-CN" altLang="en-US" sz="2000" b="1" dirty="0">
                  <a:latin typeface="楷体_GB2312" pitchFamily="49" charset="-122"/>
                  <a:ea typeface="楷体_GB2312" pitchFamily="49" charset="-122"/>
                </a:rPr>
                <a:t>输入无效</a:t>
              </a:r>
              <a:endParaRPr lang="zh-CN" altLang="en-US" sz="2000" b="1" dirty="0">
                <a:latin typeface="楷体_GB2312" pitchFamily="49" charset="-122"/>
                <a:ea typeface="楷体_GB2312" pitchFamily="49" charset="-122"/>
              </a:endParaRPr>
            </a:p>
          </p:txBody>
        </p:sp>
        <p:sp>
          <p:nvSpPr>
            <p:cNvPr id="48156" name="Text Box 60"/>
            <p:cNvSpPr txBox="1"/>
            <p:nvPr/>
          </p:nvSpPr>
          <p:spPr>
            <a:xfrm>
              <a:off x="319" y="3751"/>
              <a:ext cx="1154" cy="733"/>
            </a:xfrm>
            <a:prstGeom prst="rect">
              <a:avLst/>
            </a:prstGeom>
            <a:noFill/>
            <a:ln w="12700">
              <a:noFill/>
            </a:ln>
          </p:spPr>
          <p:txBody>
            <a:bodyPr anchor="t">
              <a:spAutoFit/>
            </a:bodyPr>
            <a:p>
              <a:pPr lvl="0" indent="0" algn="ctr" eaLnBrk="0" hangingPunct="0"/>
              <a:r>
                <a:rPr lang="zh-CN" altLang="en-US" sz="2000" b="1" dirty="0">
                  <a:solidFill>
                    <a:srgbClr val="33CC33"/>
                  </a:solidFill>
                  <a:latin typeface="楷体_GB2312" pitchFamily="49" charset="-122"/>
                  <a:ea typeface="楷体_GB2312" pitchFamily="49" charset="-122"/>
                </a:rPr>
                <a:t>不能出现相同</a:t>
              </a:r>
              <a:endParaRPr lang="zh-CN" altLang="en-US" sz="2000" b="1" dirty="0">
                <a:solidFill>
                  <a:srgbClr val="33CC33"/>
                </a:solidFill>
                <a:latin typeface="楷体_GB2312" pitchFamily="49" charset="-122"/>
                <a:ea typeface="楷体_GB2312" pitchFamily="49" charset="-122"/>
              </a:endParaRPr>
            </a:p>
            <a:p>
              <a:pPr lvl="0" indent="0" algn="ctr" eaLnBrk="0" hangingPunct="0"/>
              <a:r>
                <a:rPr lang="zh-CN" altLang="en-US" sz="2000" b="1" dirty="0">
                  <a:solidFill>
                    <a:srgbClr val="33CC33"/>
                  </a:solidFill>
                  <a:latin typeface="楷体_GB2312" pitchFamily="49" charset="-122"/>
                  <a:ea typeface="楷体_GB2312" pitchFamily="49" charset="-122"/>
                </a:rPr>
                <a:t>的测试用例</a:t>
              </a:r>
              <a:endParaRPr lang="zh-CN" altLang="en-US" sz="2000" b="1" dirty="0">
                <a:solidFill>
                  <a:srgbClr val="33CC33"/>
                </a:solidFill>
                <a:latin typeface="楷体_GB2312" pitchFamily="49" charset="-122"/>
                <a:ea typeface="楷体_GB2312" pitchFamily="49" charset="-122"/>
              </a:endParaRPr>
            </a:p>
          </p:txBody>
        </p:sp>
        <p:sp>
          <p:nvSpPr>
            <p:cNvPr id="48157" name="AutoShape 61"/>
            <p:cNvSpPr/>
            <p:nvPr/>
          </p:nvSpPr>
          <p:spPr>
            <a:xfrm>
              <a:off x="816" y="3456"/>
              <a:ext cx="288" cy="240"/>
            </a:xfrm>
            <a:prstGeom prst="upArrow">
              <a:avLst>
                <a:gd name="adj1" fmla="val 50000"/>
                <a:gd name="adj2" fmla="val 25000"/>
              </a:avLst>
            </a:prstGeom>
            <a:solidFill>
              <a:srgbClr val="33CC33"/>
            </a:solidFill>
            <a:ln w="12700" cap="flat" cmpd="sng">
              <a:solidFill>
                <a:schemeClr val="tx1"/>
              </a:solidFill>
              <a:prstDash val="solid"/>
              <a:miter/>
              <a:headEnd type="none" w="med" len="med"/>
              <a:tailEnd type="none" w="med" len="med"/>
            </a:ln>
          </p:spPr>
          <p:txBody>
            <a:bodyPr vert="eaVert" wrap="none" anchor="ctr"/>
            <a:p>
              <a:pPr lvl="0" indent="0"/>
              <a:endParaRPr lang="zh-CN" altLang="en-US" dirty="0">
                <a:latin typeface="Arial" panose="020B0604020202020204" pitchFamily="34" charset="0"/>
                <a:ea typeface="宋体" panose="02010600030101010101" pitchFamily="2" charset="-122"/>
              </a:endParaRPr>
            </a:p>
          </p:txBody>
        </p:sp>
        <p:sp>
          <p:nvSpPr>
            <p:cNvPr id="48158" name="Rectangle 62"/>
            <p:cNvSpPr/>
            <p:nvPr/>
          </p:nvSpPr>
          <p:spPr>
            <a:xfrm>
              <a:off x="2256" y="3600"/>
              <a:ext cx="3072" cy="672"/>
            </a:xfrm>
            <a:prstGeom prst="rect">
              <a:avLst/>
            </a:prstGeom>
            <a:solidFill>
              <a:schemeClr val="accent1"/>
            </a:solidFill>
            <a:ln w="28575" cap="flat" cmpd="sng">
              <a:solidFill>
                <a:srgbClr val="FC0128"/>
              </a:solidFill>
              <a:prstDash val="solid"/>
              <a:miter/>
              <a:headEnd type="none" w="med" len="med"/>
              <a:tailEnd type="none" w="med" len="med"/>
            </a:ln>
          </p:spPr>
          <p:txBody>
            <a:bodyPr wrap="none" anchor="ctr"/>
            <a:p>
              <a:pPr lvl="0" indent="0" algn="ctr" eaLnBrk="0" hangingPunct="0"/>
              <a:r>
                <a:rPr lang="zh-CN" altLang="en-US" sz="2000" b="1" dirty="0">
                  <a:solidFill>
                    <a:srgbClr val="CF0E30"/>
                  </a:solidFill>
                  <a:latin typeface="楷体_GB2312" pitchFamily="49" charset="-122"/>
                  <a:ea typeface="楷体_GB2312" pitchFamily="49" charset="-122"/>
                </a:rPr>
                <a:t>所以本例有</a:t>
              </a:r>
              <a:r>
                <a:rPr lang="en-US" altLang="zh-CN" sz="2000" b="1" dirty="0">
                  <a:solidFill>
                    <a:srgbClr val="CF0E30"/>
                  </a:solidFill>
                  <a:latin typeface="楷体_GB2312" pitchFamily="49" charset="-122"/>
                  <a:ea typeface="楷体_GB2312" pitchFamily="49" charset="-122"/>
                </a:rPr>
                <a:t>10</a:t>
              </a:r>
              <a:r>
                <a:rPr lang="zh-CN" altLang="en-US" sz="2000" b="1" dirty="0">
                  <a:solidFill>
                    <a:srgbClr val="CF0E30"/>
                  </a:solidFill>
                  <a:latin typeface="楷体_GB2312" pitchFamily="49" charset="-122"/>
                  <a:ea typeface="楷体_GB2312" pitchFamily="49" charset="-122"/>
                </a:rPr>
                <a:t>个等价类，至</a:t>
              </a:r>
              <a:endParaRPr lang="zh-CN" altLang="en-US" sz="2000" b="1" dirty="0">
                <a:solidFill>
                  <a:srgbClr val="CF0E30"/>
                </a:solidFill>
                <a:latin typeface="楷体_GB2312" pitchFamily="49" charset="-122"/>
                <a:ea typeface="楷体_GB2312" pitchFamily="49" charset="-122"/>
              </a:endParaRPr>
            </a:p>
            <a:p>
              <a:pPr lvl="0" indent="0" algn="ctr" eaLnBrk="0" hangingPunct="0"/>
              <a:r>
                <a:rPr lang="zh-CN" altLang="en-US" sz="2000" b="1" dirty="0">
                  <a:solidFill>
                    <a:srgbClr val="CF0E30"/>
                  </a:solidFill>
                  <a:latin typeface="楷体_GB2312" pitchFamily="49" charset="-122"/>
                  <a:ea typeface="楷体_GB2312" pitchFamily="49" charset="-122"/>
                </a:rPr>
                <a:t>少需要</a:t>
              </a:r>
              <a:r>
                <a:rPr lang="en-US" altLang="zh-CN" sz="2000" b="1" dirty="0">
                  <a:solidFill>
                    <a:srgbClr val="CF0E30"/>
                  </a:solidFill>
                  <a:latin typeface="楷体_GB2312" pitchFamily="49" charset="-122"/>
                  <a:ea typeface="楷体_GB2312" pitchFamily="49" charset="-122"/>
                </a:rPr>
                <a:t>8</a:t>
              </a:r>
              <a:r>
                <a:rPr lang="zh-CN" altLang="en-US" sz="2000" b="1" dirty="0">
                  <a:solidFill>
                    <a:srgbClr val="CF0E30"/>
                  </a:solidFill>
                  <a:latin typeface="楷体_GB2312" pitchFamily="49" charset="-122"/>
                  <a:ea typeface="楷体_GB2312" pitchFamily="49" charset="-122"/>
                </a:rPr>
                <a:t>个测试用例</a:t>
              </a:r>
              <a:endParaRPr lang="zh-CN" altLang="en-US" sz="2000" b="1" dirty="0">
                <a:solidFill>
                  <a:srgbClr val="CF0E30"/>
                </a:solidFill>
                <a:latin typeface="楷体_GB2312" pitchFamily="49" charset="-122"/>
                <a:ea typeface="楷体_GB2312" pitchFamily="49" charset="-122"/>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468313" y="273050"/>
            <a:ext cx="8064500" cy="561975"/>
          </a:xfrm>
        </p:spPr>
        <p:txBody>
          <a:bodyPr wrap="square" lIns="91440" tIns="45720" rIns="91440" bIns="45720" anchor="t"/>
          <a:p>
            <a:pPr marL="838200" indent="-838200" eaLnBrk="1" hangingPunct="1"/>
            <a:r>
              <a:rPr lang="en-US" altLang="zh-CN" sz="3200" b="1" dirty="0">
                <a:solidFill>
                  <a:schemeClr val="tx2"/>
                </a:solidFill>
                <a:latin typeface="楷体_GB2312" pitchFamily="49" charset="-122"/>
                <a:ea typeface="楷体_GB2312" pitchFamily="49" charset="-122"/>
              </a:rPr>
              <a:t>7.3.2 </a:t>
            </a:r>
            <a:r>
              <a:rPr lang="zh-CN" altLang="en-US" sz="3200" b="1" dirty="0">
                <a:solidFill>
                  <a:schemeClr val="tx2"/>
                </a:solidFill>
                <a:latin typeface="楷体_GB2312" pitchFamily="49" charset="-122"/>
                <a:ea typeface="楷体_GB2312" pitchFamily="49" charset="-122"/>
              </a:rPr>
              <a:t>边界值分析法</a:t>
            </a:r>
            <a:endParaRPr lang="zh-CN" altLang="en-US" sz="3200" b="1" dirty="0">
              <a:solidFill>
                <a:schemeClr val="tx2"/>
              </a:solidFill>
              <a:latin typeface="楷体_GB2312" pitchFamily="49" charset="-122"/>
              <a:ea typeface="楷体_GB2312" pitchFamily="49" charset="-122"/>
            </a:endParaRPr>
          </a:p>
        </p:txBody>
      </p:sp>
      <p:sp>
        <p:nvSpPr>
          <p:cNvPr id="49154" name="Text Box 4"/>
          <p:cNvSpPr txBox="1"/>
          <p:nvPr/>
        </p:nvSpPr>
        <p:spPr>
          <a:xfrm>
            <a:off x="468313" y="962660"/>
            <a:ext cx="4248150" cy="4925060"/>
          </a:xfrm>
          <a:prstGeom prst="rect">
            <a:avLst/>
          </a:prstGeom>
          <a:noFill/>
          <a:ln w="9525">
            <a:noFill/>
          </a:ln>
        </p:spPr>
        <p:txBody>
          <a:bodyPr anchor="t">
            <a:spAutoFit/>
          </a:bodyPr>
          <a:p>
            <a:pPr lvl="0" indent="0">
              <a:lnSpc>
                <a:spcPct val="130000"/>
              </a:lnSpc>
            </a:pPr>
            <a:r>
              <a:rPr lang="en-US" altLang="zh-CN" sz="2400" dirty="0">
                <a:latin typeface="宋体" panose="02010600030101010101" pitchFamily="2" charset="-122"/>
                <a:ea typeface="宋体" panose="02010600030101010101" pitchFamily="2" charset="-122"/>
              </a:rPr>
              <a:t>    </a:t>
            </a:r>
            <a:r>
              <a:rPr lang="zh-CN" altLang="en-US" sz="2000" dirty="0">
                <a:latin typeface="楷体_GB2312" pitchFamily="49" charset="-122"/>
                <a:ea typeface="楷体_GB2312" pitchFamily="49" charset="-122"/>
              </a:rPr>
              <a:t>选取输入</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输出范围的边界值、略大于边界值和略小于边界值的数据来测试程序是否存在错误。</a:t>
            </a:r>
            <a:endParaRPr lang="zh-CN" altLang="en-US" sz="2000" dirty="0">
              <a:latin typeface="楷体_GB2312" pitchFamily="49" charset="-122"/>
              <a:ea typeface="楷体_GB2312" pitchFamily="49" charset="-122"/>
            </a:endParaRPr>
          </a:p>
          <a:p>
            <a:pPr lvl="0" indent="0">
              <a:lnSpc>
                <a:spcPct val="130000"/>
              </a:lnSpc>
            </a:pPr>
            <a:r>
              <a:rPr lang="zh-CN" altLang="en-US" sz="2000" dirty="0">
                <a:latin typeface="楷体_GB2312" pitchFamily="49" charset="-122"/>
                <a:ea typeface="楷体_GB2312" pitchFamily="49" charset="-122"/>
              </a:rPr>
              <a:t>    因为人们从长期的大量的程序设计的经验发现，大量的错误往往发生在输入或输出范围的边界上。例如：循环条件可能在应该测试小于等于时，只测试了小于；或在应该测试小于时，测试了小于等于；就可能造成循环被少执行一次或多执行一次。因此，边界值分析法可以作为等价类划分法的一种有益的补充。 </a:t>
            </a:r>
            <a:endParaRPr lang="zh-CN" altLang="en-US" sz="2000" dirty="0">
              <a:latin typeface="楷体_GB2312" pitchFamily="49" charset="-122"/>
              <a:ea typeface="楷体_GB2312" pitchFamily="49" charset="-122"/>
            </a:endParaRPr>
          </a:p>
        </p:txBody>
      </p:sp>
      <p:sp>
        <p:nvSpPr>
          <p:cNvPr id="49155" name="Text Box 6"/>
          <p:cNvSpPr txBox="1"/>
          <p:nvPr/>
        </p:nvSpPr>
        <p:spPr>
          <a:xfrm>
            <a:off x="5300663" y="5734050"/>
            <a:ext cx="3232150" cy="457200"/>
          </a:xfrm>
          <a:prstGeom prst="rect">
            <a:avLst/>
          </a:prstGeom>
          <a:noFill/>
          <a:ln w="12700">
            <a:noFill/>
          </a:ln>
        </p:spPr>
        <p:txBody>
          <a:bodyPr wrap="none" anchor="t">
            <a:spAutoFit/>
          </a:bodyPr>
          <a:p>
            <a:pPr lvl="0" indent="0" eaLnBrk="0" hangingPunct="0"/>
            <a:r>
              <a:rPr lang="zh-CN" altLang="en-US" sz="2400" dirty="0">
                <a:latin typeface="楷体_GB2312" pitchFamily="49" charset="-122"/>
                <a:ea typeface="楷体_GB2312" pitchFamily="49" charset="-122"/>
              </a:rPr>
              <a:t>软件边界与悬崖很类似</a:t>
            </a:r>
            <a:endParaRPr lang="zh-CN" altLang="en-US" sz="2400" dirty="0">
              <a:latin typeface="楷体_GB2312" pitchFamily="49" charset="-122"/>
              <a:ea typeface="楷体_GB2312" pitchFamily="49" charset="-122"/>
            </a:endParaRPr>
          </a:p>
        </p:txBody>
      </p:sp>
      <p:pic>
        <p:nvPicPr>
          <p:cNvPr id="49156" name="Picture 7"/>
          <p:cNvPicPr>
            <a:picLocks noChangeAspect="1"/>
          </p:cNvPicPr>
          <p:nvPr/>
        </p:nvPicPr>
        <p:blipFill>
          <a:blip r:embed="rId1"/>
          <a:stretch>
            <a:fillRect/>
          </a:stretch>
        </p:blipFill>
        <p:spPr>
          <a:xfrm>
            <a:off x="5219700" y="835025"/>
            <a:ext cx="3313113" cy="4681538"/>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xfrm>
            <a:off x="422593" y="327978"/>
            <a:ext cx="8208962" cy="431800"/>
          </a:xfrm>
        </p:spPr>
        <p:txBody>
          <a:bodyPr wrap="square" lIns="91440" tIns="45720" rIns="91440" bIns="45720" anchor="t"/>
          <a:p>
            <a:pPr eaLnBrk="1" hangingPunct="1"/>
            <a:r>
              <a:rPr lang="zh-CN" altLang="en-US" sz="2100" b="1" dirty="0">
                <a:solidFill>
                  <a:schemeClr val="hlink"/>
                </a:solidFill>
                <a:latin typeface="楷体_GB2312" pitchFamily="49" charset="-122"/>
                <a:ea typeface="楷体_GB2312" pitchFamily="49" charset="-122"/>
              </a:rPr>
              <a:t>边界值分析法与等价类划分法区别：</a:t>
            </a:r>
            <a:endParaRPr lang="zh-CN" altLang="en-US" sz="2100" b="1" dirty="0">
              <a:solidFill>
                <a:schemeClr val="hlink"/>
              </a:solidFill>
              <a:latin typeface="楷体_GB2312" pitchFamily="49" charset="-122"/>
              <a:ea typeface="楷体_GB2312" pitchFamily="49" charset="-122"/>
            </a:endParaRPr>
          </a:p>
        </p:txBody>
      </p:sp>
      <p:sp>
        <p:nvSpPr>
          <p:cNvPr id="50178" name="Text Box 4"/>
          <p:cNvSpPr txBox="1"/>
          <p:nvPr/>
        </p:nvSpPr>
        <p:spPr>
          <a:xfrm>
            <a:off x="394970" y="884555"/>
            <a:ext cx="8353425" cy="2465388"/>
          </a:xfrm>
          <a:prstGeom prst="rect">
            <a:avLst/>
          </a:prstGeom>
          <a:noFill/>
          <a:ln w="9525">
            <a:noFill/>
          </a:ln>
        </p:spPr>
        <p:txBody>
          <a:bodyPr anchor="t">
            <a:spAutoFit/>
          </a:bodyPr>
          <a:p>
            <a:pPr marL="342900" lvl="0" indent="-342900">
              <a:lnSpc>
                <a:spcPct val="130000"/>
              </a:lnSpc>
            </a:pPr>
            <a:r>
              <a:rPr lang="zh-CN" altLang="en-US" sz="2400" dirty="0">
                <a:latin typeface="楷体_GB2312" pitchFamily="49" charset="-122"/>
                <a:ea typeface="楷体_GB2312" pitchFamily="49" charset="-122"/>
              </a:rPr>
              <a:t>边界值分析法是对等价类划分方法的补充</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它们的区别如下。</a:t>
            </a:r>
            <a:endParaRPr lang="zh-CN" altLang="en-US" sz="2400" dirty="0">
              <a:latin typeface="楷体_GB2312" pitchFamily="49" charset="-122"/>
              <a:ea typeface="楷体_GB2312" pitchFamily="49" charset="-122"/>
            </a:endParaRPr>
          </a:p>
          <a:p>
            <a:pPr marL="342900" lvl="0" indent="-342900">
              <a:lnSpc>
                <a:spcPct val="130000"/>
              </a:lnSpc>
            </a:pP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边界值分析不是从某等价类中任意挑一个作为代表，而是使这个</a:t>
            </a:r>
            <a:r>
              <a:rPr lang="zh-CN" altLang="en-US" sz="2400" dirty="0">
                <a:solidFill>
                  <a:srgbClr val="C00000"/>
                </a:solidFill>
                <a:latin typeface="楷体_GB2312" pitchFamily="49" charset="-122"/>
                <a:ea typeface="楷体_GB2312" pitchFamily="49" charset="-122"/>
              </a:rPr>
              <a:t>等价类的每个边界都要作为测试条件</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marL="342900" lvl="0" indent="-342900">
              <a:lnSpc>
                <a:spcPct val="130000"/>
              </a:lnSpc>
            </a:pP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边界值分析不仅考虑输入条件，还要考虑</a:t>
            </a:r>
            <a:r>
              <a:rPr lang="zh-CN" altLang="en-US" sz="2400" dirty="0">
                <a:solidFill>
                  <a:srgbClr val="C00000"/>
                </a:solidFill>
                <a:latin typeface="楷体_GB2312" pitchFamily="49" charset="-122"/>
                <a:ea typeface="楷体_GB2312" pitchFamily="49" charset="-122"/>
              </a:rPr>
              <a:t>输出空间</a:t>
            </a:r>
            <a:r>
              <a:rPr lang="zh-CN" altLang="en-US" sz="2400" dirty="0">
                <a:latin typeface="楷体_GB2312" pitchFamily="49" charset="-122"/>
                <a:ea typeface="楷体_GB2312" pitchFamily="49" charset="-122"/>
              </a:rPr>
              <a:t>产生的测试情况。</a:t>
            </a:r>
            <a:endParaRPr lang="zh-CN" altLang="en-US" sz="2400" dirty="0">
              <a:latin typeface="楷体_GB2312" pitchFamily="49" charset="-122"/>
              <a:ea typeface="楷体_GB2312" pitchFamily="49" charset="-122"/>
            </a:endParaRPr>
          </a:p>
        </p:txBody>
      </p:sp>
      <p:grpSp>
        <p:nvGrpSpPr>
          <p:cNvPr id="50179" name="Group 19"/>
          <p:cNvGrpSpPr/>
          <p:nvPr/>
        </p:nvGrpSpPr>
        <p:grpSpPr>
          <a:xfrm>
            <a:off x="2051050" y="3716338"/>
            <a:ext cx="4870450" cy="2209800"/>
            <a:chOff x="740" y="2336"/>
            <a:chExt cx="3068" cy="1392"/>
          </a:xfrm>
        </p:grpSpPr>
        <p:sp>
          <p:nvSpPr>
            <p:cNvPr id="50180" name="Freeform 8"/>
            <p:cNvSpPr/>
            <p:nvPr/>
          </p:nvSpPr>
          <p:spPr>
            <a:xfrm>
              <a:off x="740" y="2336"/>
              <a:ext cx="1440" cy="1392"/>
            </a:xfrm>
            <a:custGeom>
              <a:avLst/>
              <a:gdLst/>
              <a:ahLst/>
              <a:cxnLst>
                <a:cxn ang="0">
                  <a:pos x="2261" y="17"/>
                </a:cxn>
                <a:cxn ang="0">
                  <a:pos x="1284" y="17"/>
                </a:cxn>
                <a:cxn ang="0">
                  <a:pos x="1115" y="25"/>
                </a:cxn>
                <a:cxn ang="0">
                  <a:pos x="725" y="47"/>
                </a:cxn>
                <a:cxn ang="0">
                  <a:pos x="405" y="265"/>
                </a:cxn>
                <a:cxn ang="0">
                  <a:pos x="334" y="379"/>
                </a:cxn>
                <a:cxn ang="0">
                  <a:pos x="577" y="1000"/>
                </a:cxn>
                <a:cxn ang="0">
                  <a:pos x="895" y="1051"/>
                </a:cxn>
                <a:cxn ang="0">
                  <a:pos x="1016" y="1093"/>
                </a:cxn>
                <a:cxn ang="0">
                  <a:pos x="1163" y="1114"/>
                </a:cxn>
                <a:cxn ang="0">
                  <a:pos x="1236" y="1134"/>
                </a:cxn>
                <a:cxn ang="0">
                  <a:pos x="1309" y="1145"/>
                </a:cxn>
                <a:cxn ang="0">
                  <a:pos x="1358" y="1165"/>
                </a:cxn>
                <a:cxn ang="0">
                  <a:pos x="1504" y="1187"/>
                </a:cxn>
                <a:cxn ang="0">
                  <a:pos x="1774" y="1258"/>
                </a:cxn>
                <a:cxn ang="0">
                  <a:pos x="2090" y="1321"/>
                </a:cxn>
                <a:cxn ang="0">
                  <a:pos x="2432" y="1280"/>
                </a:cxn>
              </a:cxnLst>
              <a:pathLst>
                <a:path w="1108" h="1425">
                  <a:moveTo>
                    <a:pt x="1030" y="17"/>
                  </a:moveTo>
                  <a:cubicBezTo>
                    <a:pt x="797" y="4"/>
                    <a:pt x="837" y="0"/>
                    <a:pt x="585" y="17"/>
                  </a:cubicBezTo>
                  <a:cubicBezTo>
                    <a:pt x="559" y="19"/>
                    <a:pt x="534" y="25"/>
                    <a:pt x="508" y="28"/>
                  </a:cubicBezTo>
                  <a:cubicBezTo>
                    <a:pt x="449" y="36"/>
                    <a:pt x="330" y="50"/>
                    <a:pt x="330" y="50"/>
                  </a:cubicBezTo>
                  <a:cubicBezTo>
                    <a:pt x="204" y="83"/>
                    <a:pt x="249" y="189"/>
                    <a:pt x="185" y="284"/>
                  </a:cubicBezTo>
                  <a:cubicBezTo>
                    <a:pt x="172" y="324"/>
                    <a:pt x="152" y="406"/>
                    <a:pt x="152" y="406"/>
                  </a:cubicBezTo>
                  <a:cubicBezTo>
                    <a:pt x="156" y="631"/>
                    <a:pt x="0" y="1001"/>
                    <a:pt x="263" y="1073"/>
                  </a:cubicBezTo>
                  <a:cubicBezTo>
                    <a:pt x="309" y="1103"/>
                    <a:pt x="356" y="1111"/>
                    <a:pt x="408" y="1128"/>
                  </a:cubicBezTo>
                  <a:cubicBezTo>
                    <a:pt x="428" y="1141"/>
                    <a:pt x="442" y="1162"/>
                    <a:pt x="463" y="1173"/>
                  </a:cubicBezTo>
                  <a:cubicBezTo>
                    <a:pt x="484" y="1184"/>
                    <a:pt x="530" y="1195"/>
                    <a:pt x="530" y="1195"/>
                  </a:cubicBezTo>
                  <a:cubicBezTo>
                    <a:pt x="541" y="1202"/>
                    <a:pt x="551" y="1211"/>
                    <a:pt x="563" y="1217"/>
                  </a:cubicBezTo>
                  <a:cubicBezTo>
                    <a:pt x="573" y="1222"/>
                    <a:pt x="586" y="1222"/>
                    <a:pt x="596" y="1228"/>
                  </a:cubicBezTo>
                  <a:cubicBezTo>
                    <a:pt x="605" y="1233"/>
                    <a:pt x="610" y="1245"/>
                    <a:pt x="619" y="1250"/>
                  </a:cubicBezTo>
                  <a:cubicBezTo>
                    <a:pt x="640" y="1261"/>
                    <a:pt x="685" y="1273"/>
                    <a:pt x="685" y="1273"/>
                  </a:cubicBezTo>
                  <a:cubicBezTo>
                    <a:pt x="722" y="1309"/>
                    <a:pt x="760" y="1334"/>
                    <a:pt x="808" y="1350"/>
                  </a:cubicBezTo>
                  <a:cubicBezTo>
                    <a:pt x="851" y="1380"/>
                    <a:pt x="901" y="1404"/>
                    <a:pt x="952" y="1417"/>
                  </a:cubicBezTo>
                  <a:cubicBezTo>
                    <a:pt x="1000" y="1412"/>
                    <a:pt x="1082" y="1425"/>
                    <a:pt x="1108" y="1373"/>
                  </a:cubicBez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50181" name="Line 9"/>
            <p:cNvSpPr/>
            <p:nvPr/>
          </p:nvSpPr>
          <p:spPr>
            <a:xfrm>
              <a:off x="2132" y="2336"/>
              <a:ext cx="0" cy="1344"/>
            </a:xfrm>
            <a:prstGeom prst="line">
              <a:avLst/>
            </a:prstGeom>
            <a:ln w="12700" cap="flat" cmpd="sng">
              <a:solidFill>
                <a:schemeClr val="tx1"/>
              </a:solidFill>
              <a:prstDash val="solid"/>
              <a:round/>
              <a:headEnd type="none" w="med" len="med"/>
              <a:tailEnd type="none" w="med" len="med"/>
            </a:ln>
          </p:spPr>
        </p:sp>
        <p:sp>
          <p:nvSpPr>
            <p:cNvPr id="50182" name="Oval 10"/>
            <p:cNvSpPr/>
            <p:nvPr/>
          </p:nvSpPr>
          <p:spPr>
            <a:xfrm>
              <a:off x="2036" y="2576"/>
              <a:ext cx="144" cy="144"/>
            </a:xfrm>
            <a:prstGeom prst="ellipse">
              <a:avLst/>
            </a:prstGeom>
            <a:solidFill>
              <a:srgbClr val="FC0128"/>
            </a:solidFill>
            <a:ln w="127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50183" name="Oval 11"/>
            <p:cNvSpPr/>
            <p:nvPr/>
          </p:nvSpPr>
          <p:spPr>
            <a:xfrm>
              <a:off x="2228" y="3200"/>
              <a:ext cx="144" cy="144"/>
            </a:xfrm>
            <a:prstGeom prst="ellipse">
              <a:avLst/>
            </a:prstGeom>
            <a:solidFill>
              <a:srgbClr val="037C03"/>
            </a:solidFill>
            <a:ln w="127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50184" name="Oval 12"/>
            <p:cNvSpPr/>
            <p:nvPr/>
          </p:nvSpPr>
          <p:spPr>
            <a:xfrm>
              <a:off x="1892" y="2816"/>
              <a:ext cx="144" cy="144"/>
            </a:xfrm>
            <a:prstGeom prst="ellipse">
              <a:avLst/>
            </a:prstGeom>
            <a:solidFill>
              <a:srgbClr val="FC0128"/>
            </a:solidFill>
            <a:ln w="127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50185" name="Rectangle 13"/>
            <p:cNvSpPr/>
            <p:nvPr/>
          </p:nvSpPr>
          <p:spPr>
            <a:xfrm>
              <a:off x="932" y="2667"/>
              <a:ext cx="960" cy="672"/>
            </a:xfrm>
            <a:prstGeom prst="rect">
              <a:avLst/>
            </a:prstGeom>
            <a:noFill/>
            <a:ln w="12700">
              <a:noFill/>
            </a:ln>
          </p:spPr>
          <p:txBody>
            <a:bodyPr anchor="t">
              <a:spAutoFit/>
            </a:bodyPr>
            <a:p>
              <a:pPr lvl="0" indent="0" eaLnBrk="0" hangingPunct="0"/>
              <a:r>
                <a:rPr lang="zh-CN" altLang="en-US" sz="3200" b="1" dirty="0">
                  <a:latin typeface="楷体_GB2312" pitchFamily="49" charset="-122"/>
                  <a:ea typeface="楷体_GB2312" pitchFamily="49" charset="-122"/>
                </a:rPr>
                <a:t>被测试</a:t>
              </a:r>
              <a:endParaRPr lang="zh-CN" altLang="en-US" sz="3200" b="1" dirty="0">
                <a:latin typeface="楷体_GB2312" pitchFamily="49" charset="-122"/>
                <a:ea typeface="楷体_GB2312" pitchFamily="49" charset="-122"/>
              </a:endParaRPr>
            </a:p>
            <a:p>
              <a:pPr lvl="0" indent="0" eaLnBrk="0" hangingPunct="0"/>
              <a:r>
                <a:rPr lang="zh-CN" altLang="en-US" sz="3200" b="1" dirty="0">
                  <a:latin typeface="楷体_GB2312" pitchFamily="49" charset="-122"/>
                  <a:ea typeface="楷体_GB2312" pitchFamily="49" charset="-122"/>
                </a:rPr>
                <a:t>子  域</a:t>
              </a:r>
              <a:endParaRPr lang="zh-CN" altLang="en-US" sz="3200" b="1" dirty="0">
                <a:latin typeface="楷体_GB2312" pitchFamily="49" charset="-122"/>
                <a:ea typeface="楷体_GB2312" pitchFamily="49" charset="-122"/>
              </a:endParaRPr>
            </a:p>
          </p:txBody>
        </p:sp>
        <p:sp>
          <p:nvSpPr>
            <p:cNvPr id="50186" name="Line 14"/>
            <p:cNvSpPr/>
            <p:nvPr/>
          </p:nvSpPr>
          <p:spPr>
            <a:xfrm flipH="1" flipV="1">
              <a:off x="2180" y="2624"/>
              <a:ext cx="480" cy="19"/>
            </a:xfrm>
            <a:prstGeom prst="line">
              <a:avLst/>
            </a:prstGeom>
            <a:ln w="12700" cap="flat" cmpd="sng">
              <a:solidFill>
                <a:schemeClr val="tx1"/>
              </a:solidFill>
              <a:prstDash val="solid"/>
              <a:round/>
              <a:headEnd type="none" w="med" len="med"/>
              <a:tailEnd type="triangle" w="med" len="med"/>
            </a:ln>
          </p:spPr>
        </p:sp>
        <p:sp>
          <p:nvSpPr>
            <p:cNvPr id="50187" name="Line 15"/>
            <p:cNvSpPr/>
            <p:nvPr/>
          </p:nvSpPr>
          <p:spPr>
            <a:xfrm flipH="1">
              <a:off x="2084" y="2643"/>
              <a:ext cx="624" cy="221"/>
            </a:xfrm>
            <a:prstGeom prst="line">
              <a:avLst/>
            </a:prstGeom>
            <a:ln w="12700" cap="flat" cmpd="sng">
              <a:solidFill>
                <a:schemeClr val="tx1"/>
              </a:solidFill>
              <a:prstDash val="solid"/>
              <a:round/>
              <a:headEnd type="none" w="med" len="med"/>
              <a:tailEnd type="triangle" w="med" len="med"/>
            </a:ln>
          </p:spPr>
        </p:sp>
        <p:sp>
          <p:nvSpPr>
            <p:cNvPr id="50188" name="Rectangle 16"/>
            <p:cNvSpPr/>
            <p:nvPr/>
          </p:nvSpPr>
          <p:spPr>
            <a:xfrm>
              <a:off x="2608" y="2432"/>
              <a:ext cx="1200" cy="365"/>
            </a:xfrm>
            <a:prstGeom prst="rect">
              <a:avLst/>
            </a:prstGeom>
            <a:noFill/>
            <a:ln w="12700">
              <a:noFill/>
            </a:ln>
          </p:spPr>
          <p:txBody>
            <a:bodyPr anchor="t">
              <a:spAutoFit/>
            </a:bodyPr>
            <a:p>
              <a:pPr lvl="0" indent="0" eaLnBrk="0" hangingPunct="0"/>
              <a:r>
                <a:rPr lang="zh-CN" altLang="en-US" sz="3200" b="1" dirty="0">
                  <a:solidFill>
                    <a:srgbClr val="FC0128"/>
                  </a:solidFill>
                  <a:latin typeface="楷体_GB2312" pitchFamily="49" charset="-122"/>
                  <a:ea typeface="楷体_GB2312" pitchFamily="49" charset="-122"/>
                </a:rPr>
                <a:t>测试内点</a:t>
              </a:r>
              <a:endParaRPr lang="zh-CN" altLang="en-US" sz="3200" b="1" dirty="0">
                <a:latin typeface="楷体_GB2312" pitchFamily="49" charset="-122"/>
                <a:ea typeface="楷体_GB2312" pitchFamily="49" charset="-122"/>
              </a:endParaRPr>
            </a:p>
          </p:txBody>
        </p:sp>
        <p:sp>
          <p:nvSpPr>
            <p:cNvPr id="50189" name="Line 17"/>
            <p:cNvSpPr/>
            <p:nvPr/>
          </p:nvSpPr>
          <p:spPr>
            <a:xfrm flipH="1">
              <a:off x="2372" y="3267"/>
              <a:ext cx="288" cy="0"/>
            </a:xfrm>
            <a:prstGeom prst="line">
              <a:avLst/>
            </a:prstGeom>
            <a:ln w="12700" cap="flat" cmpd="sng">
              <a:solidFill>
                <a:schemeClr val="tx1"/>
              </a:solidFill>
              <a:prstDash val="solid"/>
              <a:round/>
              <a:headEnd type="none" w="med" len="med"/>
              <a:tailEnd type="triangle" w="med" len="med"/>
            </a:ln>
          </p:spPr>
        </p:sp>
        <p:sp>
          <p:nvSpPr>
            <p:cNvPr id="50190" name="Rectangle 18"/>
            <p:cNvSpPr/>
            <p:nvPr/>
          </p:nvSpPr>
          <p:spPr>
            <a:xfrm>
              <a:off x="2612" y="3075"/>
              <a:ext cx="1144" cy="365"/>
            </a:xfrm>
            <a:prstGeom prst="rect">
              <a:avLst/>
            </a:prstGeom>
            <a:noFill/>
            <a:ln w="12700">
              <a:noFill/>
            </a:ln>
          </p:spPr>
          <p:txBody>
            <a:bodyPr wrap="none" anchor="t">
              <a:spAutoFit/>
            </a:bodyPr>
            <a:p>
              <a:pPr lvl="0" indent="0" eaLnBrk="0" hangingPunct="0"/>
              <a:r>
                <a:rPr lang="zh-CN" altLang="en-US" sz="3200" b="1" dirty="0">
                  <a:solidFill>
                    <a:srgbClr val="037C03"/>
                  </a:solidFill>
                  <a:latin typeface="楷体_GB2312" pitchFamily="49" charset="-122"/>
                  <a:ea typeface="楷体_GB2312" pitchFamily="49" charset="-122"/>
                </a:rPr>
                <a:t>测试外点</a:t>
              </a:r>
              <a:endParaRPr lang="zh-CN" altLang="en-US" sz="3200" b="1" dirty="0">
                <a:solidFill>
                  <a:srgbClr val="FC0128"/>
                </a:solidFill>
                <a:latin typeface="楷体_GB2312" pitchFamily="49" charset="-122"/>
                <a:ea typeface="楷体_GB2312" pitchFamily="49" charset="-122"/>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467360" y="322580"/>
            <a:ext cx="8208645" cy="638810"/>
          </a:xfrm>
        </p:spPr>
        <p:txBody>
          <a:bodyPr wrap="square" lIns="91440" tIns="45720" rIns="91440" bIns="45720" anchor="t"/>
          <a:p>
            <a:pPr eaLnBrk="1" hangingPunct="1"/>
            <a:r>
              <a:rPr lang="zh-CN" altLang="en-US" sz="2800" b="1" dirty="0">
                <a:solidFill>
                  <a:schemeClr val="hlink"/>
                </a:solidFill>
                <a:latin typeface="楷体_GB2312" pitchFamily="49" charset="-122"/>
                <a:ea typeface="楷体_GB2312" pitchFamily="49" charset="-122"/>
              </a:rPr>
              <a:t>边界条件类型</a:t>
            </a:r>
            <a:endParaRPr lang="zh-CN" altLang="en-US" sz="2800" b="1" dirty="0">
              <a:solidFill>
                <a:schemeClr val="hlink"/>
              </a:solidFill>
              <a:latin typeface="楷体_GB2312" pitchFamily="49" charset="-122"/>
              <a:ea typeface="楷体_GB2312" pitchFamily="49" charset="-122"/>
            </a:endParaRPr>
          </a:p>
        </p:txBody>
      </p:sp>
      <p:sp>
        <p:nvSpPr>
          <p:cNvPr id="51202" name="Rectangle 4"/>
          <p:cNvSpPr/>
          <p:nvPr/>
        </p:nvSpPr>
        <p:spPr>
          <a:xfrm>
            <a:off x="467360" y="1052513"/>
            <a:ext cx="3887788" cy="3352800"/>
          </a:xfrm>
          <a:prstGeom prst="rect">
            <a:avLst/>
          </a:prstGeom>
          <a:noFill/>
          <a:ln w="12700" cap="flat" cmpd="sng">
            <a:solidFill>
              <a:schemeClr val="tx1"/>
            </a:solidFill>
            <a:prstDash val="solid"/>
            <a:miter/>
            <a:headEnd type="none" w="med" len="med"/>
            <a:tailEnd type="none" w="med" len="med"/>
          </a:ln>
        </p:spPr>
        <p:txBody>
          <a:bodyPr wrap="square" anchor="t">
            <a:spAutoFit/>
          </a:bodyPr>
          <a:p>
            <a:pPr lvl="0" indent="0" eaLnBrk="0" hangingPunct="0">
              <a:lnSpc>
                <a:spcPct val="95000"/>
              </a:lnSpc>
              <a:buClr>
                <a:schemeClr val="tx1"/>
              </a:buClr>
              <a:buSzPct val="75000"/>
              <a:buFont typeface="Monotype Sorts" pitchFamily="2" charset="2"/>
              <a:buNone/>
            </a:pPr>
            <a:r>
              <a:rPr lang="zh-CN" altLang="en-US" sz="2000" dirty="0">
                <a:latin typeface="楷体_GB2312" pitchFamily="49" charset="-122"/>
                <a:ea typeface="楷体_GB2312" pitchFamily="49" charset="-122"/>
              </a:rPr>
              <a:t>如果软件测试问题包含确定的边界</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那么数据类型可能是</a:t>
            </a:r>
            <a:r>
              <a:rPr lang="en-US" altLang="zh-CN" sz="2000" dirty="0">
                <a:latin typeface="楷体_GB2312" pitchFamily="49" charset="-122"/>
                <a:ea typeface="楷体_GB2312" pitchFamily="49" charset="-122"/>
              </a:rPr>
              <a:t>:</a:t>
            </a:r>
            <a:endParaRPr lang="en-US" altLang="zh-CN" sz="2000" dirty="0">
              <a:latin typeface="楷体_GB2312" pitchFamily="49" charset="-122"/>
              <a:ea typeface="楷体_GB2312" pitchFamily="49" charset="-122"/>
            </a:endParaRPr>
          </a:p>
          <a:p>
            <a:pPr lvl="2"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数值</a:t>
            </a:r>
            <a:endParaRPr lang="zh-CN" altLang="en-US" sz="2000" dirty="0">
              <a:latin typeface="楷体_GB2312" pitchFamily="49" charset="-122"/>
              <a:ea typeface="楷体_GB2312" pitchFamily="49" charset="-122"/>
            </a:endParaRPr>
          </a:p>
          <a:p>
            <a:pPr lvl="2"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字符</a:t>
            </a:r>
            <a:endParaRPr lang="zh-CN" altLang="en-US" sz="2000" dirty="0">
              <a:latin typeface="楷体_GB2312" pitchFamily="49" charset="-122"/>
              <a:ea typeface="楷体_GB2312" pitchFamily="49" charset="-122"/>
            </a:endParaRPr>
          </a:p>
          <a:p>
            <a:pPr lvl="2"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位置</a:t>
            </a:r>
            <a:endParaRPr lang="zh-CN" altLang="en-US" sz="2000" dirty="0">
              <a:latin typeface="楷体_GB2312" pitchFamily="49" charset="-122"/>
              <a:ea typeface="楷体_GB2312" pitchFamily="49" charset="-122"/>
            </a:endParaRPr>
          </a:p>
          <a:p>
            <a:pPr lvl="2"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数量</a:t>
            </a:r>
            <a:endParaRPr lang="zh-CN" altLang="en-US" sz="2000" dirty="0">
              <a:latin typeface="楷体_GB2312" pitchFamily="49" charset="-122"/>
              <a:ea typeface="楷体_GB2312" pitchFamily="49" charset="-122"/>
            </a:endParaRPr>
          </a:p>
          <a:p>
            <a:pPr lvl="2"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速度</a:t>
            </a:r>
            <a:endParaRPr lang="zh-CN" altLang="en-US" sz="2000" dirty="0">
              <a:latin typeface="楷体_GB2312" pitchFamily="49" charset="-122"/>
              <a:ea typeface="楷体_GB2312" pitchFamily="49" charset="-122"/>
            </a:endParaRPr>
          </a:p>
          <a:p>
            <a:pPr lvl="2"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地址</a:t>
            </a:r>
            <a:endParaRPr lang="zh-CN" altLang="en-US" sz="2000" dirty="0">
              <a:latin typeface="楷体_GB2312" pitchFamily="49" charset="-122"/>
              <a:ea typeface="楷体_GB2312" pitchFamily="49" charset="-122"/>
            </a:endParaRPr>
          </a:p>
          <a:p>
            <a:pPr lvl="2"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尺寸</a:t>
            </a:r>
            <a:endParaRPr lang="zh-CN" altLang="en-US" sz="2000" dirty="0">
              <a:latin typeface="楷体_GB2312" pitchFamily="49" charset="-122"/>
              <a:ea typeface="楷体_GB2312" pitchFamily="49" charset="-122"/>
            </a:endParaRPr>
          </a:p>
          <a:p>
            <a:pPr lvl="2" indent="0" eaLnBrk="0" hangingPunct="0">
              <a:lnSpc>
                <a:spcPct val="110000"/>
              </a:lnSpc>
              <a:buClr>
                <a:srgbClr val="CF0E30"/>
              </a:buClr>
              <a:buSzPct val="105000"/>
              <a:buChar char="•"/>
            </a:pPr>
            <a:r>
              <a:rPr lang="en-US" altLang="zh-CN" sz="2000" dirty="0">
                <a:latin typeface="Times New Roman" panose="02020603050405020304" pitchFamily="18" charset="0"/>
                <a:ea typeface="楷体_GB2312" pitchFamily="49" charset="-122"/>
              </a:rPr>
              <a:t>……</a:t>
            </a:r>
            <a:endParaRPr lang="en-US" altLang="zh-CN" sz="2000" dirty="0">
              <a:latin typeface="楷体_GB2312" pitchFamily="49" charset="-122"/>
              <a:ea typeface="楷体_GB2312" pitchFamily="49" charset="-122"/>
            </a:endParaRPr>
          </a:p>
        </p:txBody>
      </p:sp>
      <p:sp>
        <p:nvSpPr>
          <p:cNvPr id="51203" name="Rectangle 5"/>
          <p:cNvSpPr/>
          <p:nvPr/>
        </p:nvSpPr>
        <p:spPr>
          <a:xfrm>
            <a:off x="5041265" y="1029970"/>
            <a:ext cx="3552825" cy="3398520"/>
          </a:xfrm>
          <a:prstGeom prst="rect">
            <a:avLst/>
          </a:prstGeom>
          <a:noFill/>
          <a:ln w="12700" cap="flat" cmpd="sng">
            <a:solidFill>
              <a:schemeClr val="tx1"/>
            </a:solidFill>
            <a:prstDash val="solid"/>
            <a:miter/>
            <a:headEnd type="none" w="med" len="med"/>
            <a:tailEnd type="none" w="med" len="med"/>
          </a:ln>
        </p:spPr>
        <p:txBody>
          <a:bodyPr wrap="square" anchor="t">
            <a:spAutoFit/>
          </a:bodyPr>
          <a:p>
            <a:pPr lvl="0" indent="0" eaLnBrk="0" hangingPunct="0">
              <a:lnSpc>
                <a:spcPct val="95000"/>
              </a:lnSpc>
              <a:buClr>
                <a:schemeClr val="tx1"/>
              </a:buClr>
              <a:buSzPct val="75000"/>
              <a:buFont typeface="Monotype Sorts" pitchFamily="2" charset="2"/>
              <a:buNone/>
            </a:pPr>
            <a:r>
              <a:rPr lang="zh-CN" altLang="en-US" sz="2000" dirty="0">
                <a:latin typeface="楷体_GB2312" pitchFamily="49" charset="-122"/>
                <a:ea typeface="楷体_GB2312" pitchFamily="49" charset="-122"/>
              </a:rPr>
              <a:t>还要考虑数据类型的特征</a:t>
            </a:r>
            <a:r>
              <a:rPr lang="en-US" altLang="zh-CN" sz="2000" dirty="0">
                <a:latin typeface="楷体_GB2312" pitchFamily="49" charset="-122"/>
                <a:ea typeface="楷体_GB2312" pitchFamily="49" charset="-122"/>
              </a:rPr>
              <a:t>:</a:t>
            </a:r>
            <a:endParaRPr lang="en-US" altLang="zh-CN" sz="2000" dirty="0">
              <a:latin typeface="楷体_GB2312" pitchFamily="49" charset="-122"/>
              <a:ea typeface="楷体_GB2312" pitchFamily="49" charset="-122"/>
            </a:endParaRPr>
          </a:p>
          <a:p>
            <a:pPr lvl="1"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第一个</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最后一个</a:t>
            </a:r>
            <a:endParaRPr lang="zh-CN" altLang="en-US" sz="2000" dirty="0">
              <a:latin typeface="楷体_GB2312" pitchFamily="49" charset="-122"/>
              <a:ea typeface="楷体_GB2312" pitchFamily="49" charset="-122"/>
            </a:endParaRPr>
          </a:p>
          <a:p>
            <a:pPr lvl="1"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最小值</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最大值</a:t>
            </a:r>
            <a:endParaRPr lang="zh-CN" altLang="en-US" sz="2000" dirty="0">
              <a:latin typeface="楷体_GB2312" pitchFamily="49" charset="-122"/>
              <a:ea typeface="楷体_GB2312" pitchFamily="49" charset="-122"/>
            </a:endParaRPr>
          </a:p>
          <a:p>
            <a:pPr lvl="1"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开始</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完成</a:t>
            </a:r>
            <a:endParaRPr lang="zh-CN" altLang="en-US" sz="2000" dirty="0">
              <a:latin typeface="楷体_GB2312" pitchFamily="49" charset="-122"/>
              <a:ea typeface="楷体_GB2312" pitchFamily="49" charset="-122"/>
            </a:endParaRPr>
          </a:p>
          <a:p>
            <a:pPr lvl="1"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空</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满</a:t>
            </a:r>
            <a:endParaRPr lang="zh-CN" altLang="en-US" sz="2000" dirty="0">
              <a:latin typeface="楷体_GB2312" pitchFamily="49" charset="-122"/>
              <a:ea typeface="楷体_GB2312" pitchFamily="49" charset="-122"/>
            </a:endParaRPr>
          </a:p>
          <a:p>
            <a:pPr lvl="1"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最慢</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最快</a:t>
            </a:r>
            <a:endParaRPr lang="zh-CN" altLang="en-US" sz="2000" dirty="0">
              <a:latin typeface="楷体_GB2312" pitchFamily="49" charset="-122"/>
              <a:ea typeface="楷体_GB2312" pitchFamily="49" charset="-122"/>
            </a:endParaRPr>
          </a:p>
          <a:p>
            <a:pPr lvl="1"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相邻</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最远</a:t>
            </a:r>
            <a:endParaRPr lang="zh-CN" altLang="en-US" sz="2000" dirty="0">
              <a:latin typeface="楷体_GB2312" pitchFamily="49" charset="-122"/>
              <a:ea typeface="楷体_GB2312" pitchFamily="49" charset="-122"/>
            </a:endParaRPr>
          </a:p>
          <a:p>
            <a:pPr lvl="1" indent="0" eaLnBrk="0" hangingPunct="0">
              <a:lnSpc>
                <a:spcPct val="110000"/>
              </a:lnSpc>
              <a:buClr>
                <a:srgbClr val="CF0E30"/>
              </a:buClr>
              <a:buSzPct val="105000"/>
              <a:buChar char="•"/>
            </a:pPr>
            <a:r>
              <a:rPr lang="zh-CN" altLang="en-US" sz="2000" dirty="0">
                <a:latin typeface="楷体_GB2312" pitchFamily="49" charset="-122"/>
                <a:ea typeface="楷体_GB2312" pitchFamily="49" charset="-122"/>
              </a:rPr>
              <a:t>超过</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在内</a:t>
            </a:r>
            <a:endParaRPr lang="zh-CN" altLang="en-US" sz="2000" dirty="0">
              <a:latin typeface="楷体_GB2312" pitchFamily="49" charset="-122"/>
              <a:ea typeface="楷体_GB2312" pitchFamily="49" charset="-122"/>
            </a:endParaRPr>
          </a:p>
          <a:p>
            <a:pPr lvl="1" indent="0" eaLnBrk="0" hangingPunct="0">
              <a:lnSpc>
                <a:spcPct val="110000"/>
              </a:lnSpc>
              <a:buClr>
                <a:srgbClr val="CF0E30"/>
              </a:buClr>
              <a:buSzPct val="105000"/>
              <a:buChar char="•"/>
            </a:pPr>
            <a:r>
              <a:rPr lang="en-US" altLang="zh-CN" sz="2000" dirty="0">
                <a:latin typeface="Times New Roman" panose="02020603050405020304" pitchFamily="18" charset="0"/>
                <a:ea typeface="楷体_GB2312" pitchFamily="49" charset="-122"/>
              </a:rPr>
              <a:t>……</a:t>
            </a:r>
            <a:endParaRPr lang="en-US" altLang="zh-CN" sz="2000" dirty="0">
              <a:latin typeface="Times New Roman" panose="02020603050405020304" pitchFamily="18" charset="0"/>
              <a:ea typeface="楷体_GB2312" pitchFamily="49" charset="-122"/>
            </a:endParaRPr>
          </a:p>
          <a:p>
            <a:pPr lvl="1" indent="0" eaLnBrk="0" hangingPunct="0">
              <a:lnSpc>
                <a:spcPct val="110000"/>
              </a:lnSpc>
              <a:buClr>
                <a:srgbClr val="CF0E30"/>
              </a:buClr>
              <a:buSzPct val="105000"/>
              <a:buChar char="•"/>
            </a:pPr>
            <a:endParaRPr lang="en-US" altLang="zh-CN" sz="2000" dirty="0">
              <a:latin typeface="楷体_GB2312" pitchFamily="49" charset="-122"/>
              <a:ea typeface="楷体_GB2312" pitchFamily="49" charset="-122"/>
            </a:endParaRPr>
          </a:p>
        </p:txBody>
      </p:sp>
      <p:sp>
        <p:nvSpPr>
          <p:cNvPr id="51204" name="Rectangle 6"/>
          <p:cNvSpPr/>
          <p:nvPr/>
        </p:nvSpPr>
        <p:spPr>
          <a:xfrm>
            <a:off x="385445" y="4568190"/>
            <a:ext cx="8403590" cy="1554480"/>
          </a:xfrm>
          <a:prstGeom prst="rect">
            <a:avLst/>
          </a:prstGeom>
          <a:noFill/>
          <a:ln w="9525">
            <a:noFill/>
          </a:ln>
        </p:spPr>
        <p:txBody>
          <a:bodyPr wrap="square" anchor="t">
            <a:spAutoFit/>
          </a:bodyPr>
          <a:p>
            <a:pPr lvl="0" indent="0">
              <a:lnSpc>
                <a:spcPct val="120000"/>
              </a:lnSpc>
            </a:pPr>
            <a:r>
              <a:rPr lang="zh-CN" altLang="en-US" sz="2000" b="1" dirty="0">
                <a:solidFill>
                  <a:schemeClr val="tx2"/>
                </a:solidFill>
                <a:latin typeface="楷体_GB2312" pitchFamily="49" charset="-122"/>
                <a:ea typeface="楷体_GB2312" pitchFamily="49" charset="-122"/>
              </a:rPr>
              <a:t>测试边界线的方法：</a:t>
            </a:r>
            <a:endParaRPr lang="zh-CN" altLang="en-US" sz="2000" b="1" dirty="0">
              <a:solidFill>
                <a:schemeClr val="tx2"/>
              </a:solidFill>
              <a:latin typeface="楷体_GB2312" pitchFamily="49" charset="-122"/>
              <a:ea typeface="楷体_GB2312" pitchFamily="49" charset="-122"/>
            </a:endParaRPr>
          </a:p>
          <a:p>
            <a:pPr lvl="0" indent="0">
              <a:lnSpc>
                <a:spcPct val="120000"/>
              </a:lnSpc>
            </a:pPr>
            <a:r>
              <a:rPr lang="zh-CN" altLang="en-US" sz="2000" dirty="0">
                <a:latin typeface="楷体_GB2312" pitchFamily="49" charset="-122"/>
                <a:ea typeface="楷体_GB2312" pitchFamily="49" charset="-122"/>
              </a:rPr>
              <a:t>测试临近边界的合法数据</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以及刚超过边界的非法数据</a:t>
            </a:r>
            <a:r>
              <a:rPr lang="en-US" altLang="zh-CN" sz="2000" dirty="0">
                <a:latin typeface="楷体_GB2312" pitchFamily="49" charset="-122"/>
                <a:ea typeface="楷体_GB2312" pitchFamily="49" charset="-122"/>
              </a:rPr>
              <a:t>.</a:t>
            </a:r>
            <a:endParaRPr lang="en-US" altLang="zh-CN" sz="2000" dirty="0">
              <a:latin typeface="楷体_GB2312" pitchFamily="49" charset="-122"/>
              <a:ea typeface="楷体_GB2312" pitchFamily="49" charset="-122"/>
            </a:endParaRPr>
          </a:p>
          <a:p>
            <a:pPr lvl="0" indent="0">
              <a:lnSpc>
                <a:spcPct val="120000"/>
              </a:lnSpc>
            </a:pPr>
            <a:r>
              <a:rPr lang="zh-CN" altLang="en-US" sz="2000" dirty="0">
                <a:latin typeface="楷体_GB2312" pitchFamily="49" charset="-122"/>
                <a:ea typeface="楷体_GB2312" pitchFamily="49" charset="-122"/>
              </a:rPr>
              <a:t>越界测试通常简单地加</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或很小的数 </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对于最大值</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和减</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或很小的数</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对于最小值</a:t>
            </a:r>
            <a:r>
              <a:rPr lang="en-US" altLang="zh-CN" sz="2000" dirty="0">
                <a:latin typeface="楷体_GB2312" pitchFamily="49" charset="-122"/>
                <a:ea typeface="楷体_GB2312" pitchFamily="49" charset="-122"/>
              </a:rPr>
              <a:t>).</a:t>
            </a:r>
            <a:endParaRPr lang="en-US" altLang="zh-CN" sz="2000" dirty="0">
              <a:latin typeface="楷体_GB2312" pitchFamily="49" charset="-122"/>
              <a:ea typeface="楷体_GB2312"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xfrm>
            <a:off x="539750" y="333375"/>
            <a:ext cx="8353425" cy="488950"/>
          </a:xfrm>
        </p:spPr>
        <p:txBody>
          <a:bodyPr wrap="square" lIns="91440" tIns="45720" rIns="91440" bIns="45720" anchor="t"/>
          <a:p>
            <a:pPr eaLnBrk="1" hangingPunct="1"/>
            <a:r>
              <a:rPr lang="zh-CN" altLang="en-US" sz="1900" b="1" dirty="0">
                <a:solidFill>
                  <a:schemeClr val="hlink"/>
                </a:solidFill>
                <a:latin typeface="楷体_GB2312" pitchFamily="49" charset="-122"/>
                <a:ea typeface="楷体_GB2312" pitchFamily="49" charset="-122"/>
              </a:rPr>
              <a:t>例：</a:t>
            </a:r>
            <a:r>
              <a:rPr lang="zh-CN" altLang="en-US" sz="1900" b="1" dirty="0">
                <a:solidFill>
                  <a:schemeClr val="hlink"/>
                </a:solidFill>
                <a:latin typeface="Arial" panose="020B0604020202020204" pitchFamily="34" charset="0"/>
                <a:ea typeface="楷体_GB2312" pitchFamily="49" charset="-122"/>
              </a:rPr>
              <a:t>“</a:t>
            </a:r>
            <a:r>
              <a:rPr lang="zh-CN" altLang="en-US" sz="1900" b="1" dirty="0">
                <a:solidFill>
                  <a:schemeClr val="hlink"/>
                </a:solidFill>
                <a:latin typeface="楷体_GB2312" pitchFamily="49" charset="-122"/>
                <a:ea typeface="楷体_GB2312" pitchFamily="49" charset="-122"/>
              </a:rPr>
              <a:t>报表日期</a:t>
            </a:r>
            <a:r>
              <a:rPr lang="zh-CN" altLang="en-US" sz="1900" b="1" dirty="0">
                <a:solidFill>
                  <a:schemeClr val="hlink"/>
                </a:solidFill>
                <a:latin typeface="Arial" panose="020B0604020202020204" pitchFamily="34" charset="0"/>
                <a:ea typeface="楷体_GB2312" pitchFamily="49" charset="-122"/>
              </a:rPr>
              <a:t>”</a:t>
            </a:r>
            <a:r>
              <a:rPr lang="zh-CN" altLang="en-US" sz="1900" b="1" dirty="0">
                <a:solidFill>
                  <a:schemeClr val="hlink"/>
                </a:solidFill>
                <a:latin typeface="楷体_GB2312" pitchFamily="49" charset="-122"/>
                <a:ea typeface="楷体_GB2312" pitchFamily="49" charset="-122"/>
              </a:rPr>
              <a:t>边界值分析法测试用例</a:t>
            </a:r>
            <a:endParaRPr lang="zh-CN" altLang="en-US" sz="1900" b="1" dirty="0">
              <a:solidFill>
                <a:schemeClr val="hlink"/>
              </a:solidFill>
              <a:latin typeface="楷体_GB2312" pitchFamily="49" charset="-122"/>
              <a:ea typeface="楷体_GB2312" pitchFamily="49" charset="-122"/>
            </a:endParaRPr>
          </a:p>
        </p:txBody>
      </p:sp>
      <p:grpSp>
        <p:nvGrpSpPr>
          <p:cNvPr id="2" name="Group 4"/>
          <p:cNvGrpSpPr/>
          <p:nvPr/>
        </p:nvGrpSpPr>
        <p:grpSpPr>
          <a:xfrm>
            <a:off x="468313" y="692150"/>
            <a:ext cx="8424862" cy="5599113"/>
            <a:chOff x="-96" y="288"/>
            <a:chExt cx="6048" cy="4038"/>
          </a:xfrm>
        </p:grpSpPr>
        <p:sp>
          <p:nvSpPr>
            <p:cNvPr id="52227" name="Rectangle 5"/>
            <p:cNvSpPr/>
            <p:nvPr/>
          </p:nvSpPr>
          <p:spPr>
            <a:xfrm>
              <a:off x="-96" y="288"/>
              <a:ext cx="921" cy="504"/>
            </a:xfrm>
            <a:prstGeom prst="rect">
              <a:avLst/>
            </a:prstGeom>
            <a:noFill/>
            <a:ln w="12700">
              <a:noFill/>
            </a:ln>
          </p:spPr>
          <p:txBody>
            <a:bodyPr lIns="90488" tIns="44450" rIns="90488" bIns="44450" anchor="t">
              <a:spAutoFit/>
            </a:bodyPr>
            <a:p>
              <a:pPr lvl="0" indent="0" algn="ctr" eaLnBrk="0" hangingPunct="0"/>
              <a:r>
                <a:rPr lang="zh-CN" altLang="en-US" sz="2000" b="1" dirty="0">
                  <a:solidFill>
                    <a:schemeClr val="tx2"/>
                  </a:solidFill>
                  <a:latin typeface="楷体_GB2312" pitchFamily="49" charset="-122"/>
                  <a:ea typeface="楷体_GB2312" pitchFamily="49" charset="-122"/>
                </a:rPr>
                <a:t>输入</a:t>
              </a:r>
              <a:endParaRPr lang="zh-CN" altLang="en-US" sz="2000" b="1" dirty="0">
                <a:solidFill>
                  <a:schemeClr val="tx2"/>
                </a:solidFill>
                <a:latin typeface="楷体_GB2312" pitchFamily="49" charset="-122"/>
                <a:ea typeface="楷体_GB2312" pitchFamily="49" charset="-122"/>
              </a:endParaRPr>
            </a:p>
            <a:p>
              <a:pPr lvl="0" indent="0" algn="ctr" eaLnBrk="0" hangingPunct="0"/>
              <a:r>
                <a:rPr lang="zh-CN" altLang="en-US" sz="2000" b="1" dirty="0">
                  <a:solidFill>
                    <a:schemeClr val="tx2"/>
                  </a:solidFill>
                  <a:latin typeface="楷体_GB2312" pitchFamily="49" charset="-122"/>
                  <a:ea typeface="楷体_GB2312" pitchFamily="49" charset="-122"/>
                </a:rPr>
                <a:t>条件</a:t>
              </a:r>
              <a:endParaRPr lang="zh-CN" altLang="en-US" sz="2000" b="1" dirty="0">
                <a:latin typeface="楷体_GB2312" pitchFamily="49" charset="-122"/>
                <a:ea typeface="楷体_GB2312" pitchFamily="49" charset="-122"/>
              </a:endParaRPr>
            </a:p>
          </p:txBody>
        </p:sp>
        <p:sp>
          <p:nvSpPr>
            <p:cNvPr id="52228" name="Line 6"/>
            <p:cNvSpPr/>
            <p:nvPr/>
          </p:nvSpPr>
          <p:spPr>
            <a:xfrm>
              <a:off x="8" y="768"/>
              <a:ext cx="5696" cy="0"/>
            </a:xfrm>
            <a:prstGeom prst="line">
              <a:avLst/>
            </a:prstGeom>
            <a:ln w="25400" cap="flat" cmpd="sng">
              <a:solidFill>
                <a:schemeClr val="tx1"/>
              </a:solidFill>
              <a:prstDash val="solid"/>
              <a:round/>
              <a:headEnd type="none" w="med" len="med"/>
              <a:tailEnd type="none" w="med" len="med"/>
            </a:ln>
          </p:spPr>
        </p:sp>
        <p:sp>
          <p:nvSpPr>
            <p:cNvPr id="52229" name="Line 7"/>
            <p:cNvSpPr/>
            <p:nvPr/>
          </p:nvSpPr>
          <p:spPr>
            <a:xfrm flipH="1">
              <a:off x="720" y="336"/>
              <a:ext cx="0" cy="3984"/>
            </a:xfrm>
            <a:prstGeom prst="line">
              <a:avLst/>
            </a:prstGeom>
            <a:ln w="12700" cap="flat" cmpd="sng">
              <a:solidFill>
                <a:schemeClr val="tx1"/>
              </a:solidFill>
              <a:prstDash val="solid"/>
              <a:round/>
              <a:headEnd type="none" w="med" len="med"/>
              <a:tailEnd type="none" w="med" len="med"/>
            </a:ln>
          </p:spPr>
        </p:sp>
        <p:sp>
          <p:nvSpPr>
            <p:cNvPr id="52230" name="Line 8"/>
            <p:cNvSpPr/>
            <p:nvPr/>
          </p:nvSpPr>
          <p:spPr>
            <a:xfrm>
              <a:off x="3168" y="336"/>
              <a:ext cx="0" cy="3984"/>
            </a:xfrm>
            <a:prstGeom prst="line">
              <a:avLst/>
            </a:prstGeom>
            <a:ln w="12700" cap="flat" cmpd="sng">
              <a:solidFill>
                <a:schemeClr val="tx1"/>
              </a:solidFill>
              <a:prstDash val="solid"/>
              <a:round/>
              <a:headEnd type="none" w="med" len="med"/>
              <a:tailEnd type="none" w="med" len="med"/>
            </a:ln>
          </p:spPr>
        </p:sp>
        <p:sp>
          <p:nvSpPr>
            <p:cNvPr id="52231" name="Rectangle 9"/>
            <p:cNvSpPr/>
            <p:nvPr/>
          </p:nvSpPr>
          <p:spPr>
            <a:xfrm>
              <a:off x="-48" y="868"/>
              <a:ext cx="680" cy="944"/>
            </a:xfrm>
            <a:prstGeom prst="rect">
              <a:avLst/>
            </a:prstGeom>
            <a:noFill/>
            <a:ln w="12700">
              <a:noFill/>
            </a:ln>
          </p:spPr>
          <p:txBody>
            <a:bodyPr wrap="none" lIns="90488" tIns="44450" rIns="90488" bIns="44450" anchor="t">
              <a:spAutoFit/>
            </a:bodyPr>
            <a:p>
              <a:pPr lvl="0" indent="0" eaLnBrk="0" hangingPunct="0"/>
              <a:r>
                <a:rPr lang="zh-CN" altLang="en-US" sz="2000" b="1" dirty="0">
                  <a:latin typeface="楷体_GB2312" pitchFamily="49" charset="-122"/>
                  <a:ea typeface="楷体_GB2312" pitchFamily="49" charset="-122"/>
                </a:rPr>
                <a:t>报表日</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期的类</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型及长</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度</a:t>
              </a:r>
              <a:endParaRPr lang="zh-CN" altLang="en-US" sz="2000" b="1" dirty="0">
                <a:latin typeface="楷体_GB2312" pitchFamily="49" charset="-122"/>
                <a:ea typeface="楷体_GB2312" pitchFamily="49" charset="-122"/>
              </a:endParaRPr>
            </a:p>
          </p:txBody>
        </p:sp>
        <p:sp>
          <p:nvSpPr>
            <p:cNvPr id="52232" name="Rectangle 10"/>
            <p:cNvSpPr/>
            <p:nvPr/>
          </p:nvSpPr>
          <p:spPr>
            <a:xfrm>
              <a:off x="720" y="772"/>
              <a:ext cx="1689" cy="1452"/>
            </a:xfrm>
            <a:prstGeom prst="rect">
              <a:avLst/>
            </a:prstGeom>
            <a:noFill/>
            <a:ln w="12700">
              <a:noFill/>
            </a:ln>
          </p:spPr>
          <p:txBody>
            <a:bodyPr lIns="90488" tIns="44450" rIns="90488" bIns="44450" anchor="t">
              <a:spAutoFit/>
            </a:bodyPr>
            <a:p>
              <a:pPr lvl="0" indent="0" eaLnBrk="0" hangingPunct="0">
                <a:lnSpc>
                  <a:spcPct val="105000"/>
                </a:lnSpc>
              </a:pP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个数字字符</a:t>
              </a:r>
              <a:endParaRPr lang="zh-CN" altLang="en-US" sz="2000" b="1" dirty="0">
                <a:latin typeface="楷体_GB2312" pitchFamily="49" charset="-122"/>
                <a:ea typeface="楷体_GB2312" pitchFamily="49" charset="-122"/>
              </a:endParaRPr>
            </a:p>
            <a:p>
              <a:pPr lvl="0" indent="0" eaLnBrk="0" hangingPunct="0">
                <a:lnSpc>
                  <a:spcPct val="105000"/>
                </a:lnSpc>
              </a:pPr>
              <a:r>
                <a:rPr lang="en-US" altLang="zh-CN" sz="2000" b="1" dirty="0">
                  <a:latin typeface="楷体_GB2312" pitchFamily="49" charset="-122"/>
                  <a:ea typeface="楷体_GB2312" pitchFamily="49" charset="-122"/>
                </a:rPr>
                <a:t>5</a:t>
              </a:r>
              <a:r>
                <a:rPr lang="zh-CN" altLang="en-US" sz="2000" b="1" dirty="0">
                  <a:latin typeface="楷体_GB2312" pitchFamily="49" charset="-122"/>
                  <a:ea typeface="楷体_GB2312" pitchFamily="49" charset="-122"/>
                </a:rPr>
                <a:t>个数字字符</a:t>
              </a:r>
              <a:endParaRPr lang="zh-CN" altLang="en-US" sz="2000" b="1" dirty="0">
                <a:latin typeface="楷体_GB2312" pitchFamily="49" charset="-122"/>
                <a:ea typeface="楷体_GB2312" pitchFamily="49" charset="-122"/>
              </a:endParaRPr>
            </a:p>
            <a:p>
              <a:pPr lvl="0" indent="0" eaLnBrk="0" hangingPunct="0">
                <a:lnSpc>
                  <a:spcPct val="105000"/>
                </a:lnSpc>
              </a:pPr>
              <a:r>
                <a:rPr lang="en-US" altLang="zh-CN" sz="2000" b="1" dirty="0">
                  <a:latin typeface="楷体_GB2312" pitchFamily="49" charset="-122"/>
                  <a:ea typeface="楷体_GB2312" pitchFamily="49" charset="-122"/>
                </a:rPr>
                <a:t>7</a:t>
              </a:r>
              <a:r>
                <a:rPr lang="zh-CN" altLang="en-US" sz="2000" b="1" dirty="0">
                  <a:latin typeface="楷体_GB2312" pitchFamily="49" charset="-122"/>
                  <a:ea typeface="楷体_GB2312" pitchFamily="49" charset="-122"/>
                </a:rPr>
                <a:t>个数字字符</a:t>
              </a:r>
              <a:endParaRPr lang="zh-CN" altLang="en-US" sz="2000" b="1" dirty="0">
                <a:latin typeface="楷体_GB2312" pitchFamily="49" charset="-122"/>
                <a:ea typeface="楷体_GB2312" pitchFamily="49" charset="-122"/>
              </a:endParaRPr>
            </a:p>
            <a:p>
              <a:pPr lvl="0" indent="0" eaLnBrk="0" hangingPunct="0">
                <a:lnSpc>
                  <a:spcPct val="105000"/>
                </a:lnSpc>
              </a:pPr>
              <a:r>
                <a:rPr lang="zh-CN" altLang="en-US" sz="2000" b="1" dirty="0">
                  <a:latin typeface="楷体_GB2312" pitchFamily="49" charset="-122"/>
                  <a:ea typeface="楷体_GB2312" pitchFamily="49" charset="-122"/>
                </a:rPr>
                <a:t>有</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个非数字字符</a:t>
              </a:r>
              <a:endParaRPr lang="zh-CN" altLang="en-US" sz="2000" b="1" dirty="0">
                <a:latin typeface="楷体_GB2312" pitchFamily="49" charset="-122"/>
                <a:ea typeface="楷体_GB2312" pitchFamily="49" charset="-122"/>
              </a:endParaRPr>
            </a:p>
            <a:p>
              <a:pPr lvl="0" indent="0" eaLnBrk="0" hangingPunct="0">
                <a:lnSpc>
                  <a:spcPct val="105000"/>
                </a:lnSpc>
              </a:pPr>
              <a:r>
                <a:rPr lang="zh-CN" altLang="en-US" sz="2000" b="1" dirty="0">
                  <a:latin typeface="楷体_GB2312" pitchFamily="49" charset="-122"/>
                  <a:ea typeface="楷体_GB2312" pitchFamily="49" charset="-122"/>
                </a:rPr>
                <a:t>全部是非数字字符</a:t>
              </a:r>
              <a:endParaRPr lang="zh-CN" altLang="en-US" sz="2000" b="1" dirty="0">
                <a:latin typeface="楷体_GB2312" pitchFamily="49" charset="-122"/>
                <a:ea typeface="楷体_GB2312" pitchFamily="49" charset="-122"/>
              </a:endParaRPr>
            </a:p>
            <a:p>
              <a:pPr lvl="0" indent="0" eaLnBrk="0" hangingPunct="0">
                <a:lnSpc>
                  <a:spcPct val="105000"/>
                </a:lnSpc>
              </a:pPr>
              <a:r>
                <a:rPr lang="en-US" altLang="zh-CN" sz="2000" b="1" dirty="0">
                  <a:latin typeface="楷体_GB2312" pitchFamily="49" charset="-122"/>
                  <a:ea typeface="楷体_GB2312" pitchFamily="49" charset="-122"/>
                </a:rPr>
                <a:t>6</a:t>
              </a:r>
              <a:r>
                <a:rPr lang="zh-CN" altLang="en-US" sz="2000" b="1" dirty="0">
                  <a:latin typeface="楷体_GB2312" pitchFamily="49" charset="-122"/>
                  <a:ea typeface="楷体_GB2312" pitchFamily="49" charset="-122"/>
                </a:rPr>
                <a:t>个数字字符</a:t>
              </a:r>
              <a:endParaRPr lang="zh-CN" altLang="en-US" sz="2000" b="1" dirty="0">
                <a:latin typeface="楷体_GB2312" pitchFamily="49" charset="-122"/>
                <a:ea typeface="楷体_GB2312" pitchFamily="49" charset="-122"/>
              </a:endParaRPr>
            </a:p>
          </p:txBody>
        </p:sp>
        <p:sp>
          <p:nvSpPr>
            <p:cNvPr id="52233" name="Rectangle 11"/>
            <p:cNvSpPr/>
            <p:nvPr/>
          </p:nvSpPr>
          <p:spPr>
            <a:xfrm>
              <a:off x="3120" y="772"/>
              <a:ext cx="912" cy="1452"/>
            </a:xfrm>
            <a:prstGeom prst="rect">
              <a:avLst/>
            </a:prstGeom>
            <a:noFill/>
            <a:ln w="12700">
              <a:noFill/>
            </a:ln>
          </p:spPr>
          <p:txBody>
            <a:bodyPr lIns="90488" tIns="44450" rIns="90488" bIns="44450" anchor="t">
              <a:spAutoFit/>
            </a:bodyPr>
            <a:p>
              <a:pPr lvl="0" indent="0" eaLnBrk="0" hangingPunct="0">
                <a:lnSpc>
                  <a:spcPct val="105000"/>
                </a:lnSpc>
              </a:pPr>
              <a:r>
                <a:rPr lang="zh-CN" altLang="en-US" sz="2000" b="1" dirty="0">
                  <a:latin typeface="楷体_GB2312" pitchFamily="49" charset="-122"/>
                  <a:ea typeface="楷体_GB2312" pitchFamily="49" charset="-122"/>
                </a:rPr>
                <a:t>显示出错</a:t>
              </a:r>
              <a:endParaRPr lang="zh-CN" altLang="en-US" sz="2000" b="1" dirty="0">
                <a:latin typeface="楷体_GB2312" pitchFamily="49" charset="-122"/>
                <a:ea typeface="楷体_GB2312" pitchFamily="49" charset="-122"/>
              </a:endParaRPr>
            </a:p>
            <a:p>
              <a:pPr lvl="0" indent="0" eaLnBrk="0" hangingPunct="0">
                <a:lnSpc>
                  <a:spcPct val="105000"/>
                </a:lnSpc>
              </a:pPr>
              <a:r>
                <a:rPr lang="zh-CN" altLang="en-US" sz="2000" b="1" dirty="0">
                  <a:latin typeface="楷体_GB2312" pitchFamily="49" charset="-122"/>
                  <a:ea typeface="楷体_GB2312" pitchFamily="49" charset="-122"/>
                </a:rPr>
                <a:t>显示出错</a:t>
              </a:r>
              <a:endParaRPr lang="zh-CN" altLang="en-US" sz="2000" b="1" dirty="0">
                <a:latin typeface="楷体_GB2312" pitchFamily="49" charset="-122"/>
                <a:ea typeface="楷体_GB2312" pitchFamily="49" charset="-122"/>
              </a:endParaRPr>
            </a:p>
            <a:p>
              <a:pPr lvl="0" indent="0" eaLnBrk="0" hangingPunct="0">
                <a:lnSpc>
                  <a:spcPct val="105000"/>
                </a:lnSpc>
              </a:pPr>
              <a:r>
                <a:rPr lang="zh-CN" altLang="en-US" sz="2000" b="1" dirty="0">
                  <a:latin typeface="楷体_GB2312" pitchFamily="49" charset="-122"/>
                  <a:ea typeface="楷体_GB2312" pitchFamily="49" charset="-122"/>
                </a:rPr>
                <a:t>显示出错</a:t>
              </a:r>
              <a:endParaRPr lang="zh-CN" altLang="en-US" sz="2000" b="1" dirty="0">
                <a:latin typeface="楷体_GB2312" pitchFamily="49" charset="-122"/>
                <a:ea typeface="楷体_GB2312" pitchFamily="49" charset="-122"/>
              </a:endParaRPr>
            </a:p>
            <a:p>
              <a:pPr lvl="0" indent="0" eaLnBrk="0" hangingPunct="0">
                <a:lnSpc>
                  <a:spcPct val="105000"/>
                </a:lnSpc>
              </a:pPr>
              <a:r>
                <a:rPr lang="zh-CN" altLang="en-US" sz="2000" b="1" dirty="0">
                  <a:latin typeface="楷体_GB2312" pitchFamily="49" charset="-122"/>
                  <a:ea typeface="楷体_GB2312" pitchFamily="49" charset="-122"/>
                </a:rPr>
                <a:t>显示出错</a:t>
              </a:r>
              <a:endParaRPr lang="zh-CN" altLang="en-US" sz="2000" b="1" dirty="0">
                <a:latin typeface="楷体_GB2312" pitchFamily="49" charset="-122"/>
                <a:ea typeface="楷体_GB2312" pitchFamily="49" charset="-122"/>
              </a:endParaRPr>
            </a:p>
            <a:p>
              <a:pPr lvl="0" indent="0" eaLnBrk="0" hangingPunct="0">
                <a:lnSpc>
                  <a:spcPct val="105000"/>
                </a:lnSpc>
              </a:pPr>
              <a:r>
                <a:rPr lang="zh-CN" altLang="en-US" sz="2000" b="1" dirty="0">
                  <a:latin typeface="楷体_GB2312" pitchFamily="49" charset="-122"/>
                  <a:ea typeface="楷体_GB2312" pitchFamily="49" charset="-122"/>
                </a:rPr>
                <a:t>显示出错</a:t>
              </a:r>
              <a:endParaRPr lang="zh-CN" altLang="en-US" sz="2000" b="1" dirty="0">
                <a:latin typeface="楷体_GB2312" pitchFamily="49" charset="-122"/>
                <a:ea typeface="楷体_GB2312" pitchFamily="49" charset="-122"/>
              </a:endParaRPr>
            </a:p>
            <a:p>
              <a:pPr lvl="0" indent="0" eaLnBrk="0" hangingPunct="0">
                <a:lnSpc>
                  <a:spcPct val="105000"/>
                </a:lnSpc>
              </a:pPr>
              <a:r>
                <a:rPr lang="zh-CN" altLang="en-US" sz="2000" b="1" dirty="0">
                  <a:latin typeface="楷体_GB2312" pitchFamily="49" charset="-122"/>
                  <a:ea typeface="楷体_GB2312" pitchFamily="49" charset="-122"/>
                </a:rPr>
                <a:t>输入有效</a:t>
              </a:r>
              <a:endParaRPr lang="zh-CN" altLang="en-US" sz="2000" b="1" dirty="0">
                <a:latin typeface="楷体_GB2312" pitchFamily="49" charset="-122"/>
                <a:ea typeface="楷体_GB2312" pitchFamily="49" charset="-122"/>
              </a:endParaRPr>
            </a:p>
          </p:txBody>
        </p:sp>
        <p:sp>
          <p:nvSpPr>
            <p:cNvPr id="52234" name="Line 12"/>
            <p:cNvSpPr/>
            <p:nvPr/>
          </p:nvSpPr>
          <p:spPr>
            <a:xfrm>
              <a:off x="8" y="3360"/>
              <a:ext cx="5696" cy="0"/>
            </a:xfrm>
            <a:prstGeom prst="line">
              <a:avLst/>
            </a:prstGeom>
            <a:ln w="25400" cap="flat" cmpd="sng">
              <a:solidFill>
                <a:schemeClr val="tx1"/>
              </a:solidFill>
              <a:prstDash val="solid"/>
              <a:round/>
              <a:headEnd type="none" w="med" len="med"/>
              <a:tailEnd type="none" w="med" len="med"/>
            </a:ln>
          </p:spPr>
        </p:sp>
        <p:sp>
          <p:nvSpPr>
            <p:cNvPr id="52235" name="Rectangle 13"/>
            <p:cNvSpPr/>
            <p:nvPr/>
          </p:nvSpPr>
          <p:spPr>
            <a:xfrm>
              <a:off x="58" y="2496"/>
              <a:ext cx="497" cy="504"/>
            </a:xfrm>
            <a:prstGeom prst="rect">
              <a:avLst/>
            </a:prstGeom>
            <a:noFill/>
            <a:ln w="12700">
              <a:noFill/>
            </a:ln>
          </p:spPr>
          <p:txBody>
            <a:bodyPr wrap="none" lIns="90488" tIns="44450" rIns="90488" bIns="44450" anchor="t">
              <a:spAutoFit/>
            </a:bodyPr>
            <a:p>
              <a:pPr lvl="0" indent="0" eaLnBrk="0" hangingPunct="0"/>
              <a:r>
                <a:rPr lang="zh-CN" altLang="en-US" sz="2000" b="1" dirty="0">
                  <a:latin typeface="楷体_GB2312" pitchFamily="49" charset="-122"/>
                  <a:ea typeface="楷体_GB2312" pitchFamily="49" charset="-122"/>
                </a:rPr>
                <a:t>日期</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范围</a:t>
              </a:r>
              <a:endParaRPr lang="zh-CN" altLang="en-US" sz="2000" b="1" dirty="0">
                <a:latin typeface="楷体_GB2312" pitchFamily="49" charset="-122"/>
                <a:ea typeface="楷体_GB2312" pitchFamily="49" charset="-122"/>
              </a:endParaRPr>
            </a:p>
          </p:txBody>
        </p:sp>
        <p:sp>
          <p:nvSpPr>
            <p:cNvPr id="52236" name="Line 14"/>
            <p:cNvSpPr/>
            <p:nvPr/>
          </p:nvSpPr>
          <p:spPr>
            <a:xfrm>
              <a:off x="8" y="2304"/>
              <a:ext cx="5696" cy="0"/>
            </a:xfrm>
            <a:prstGeom prst="line">
              <a:avLst/>
            </a:prstGeom>
            <a:ln w="25400" cap="flat" cmpd="sng">
              <a:solidFill>
                <a:schemeClr val="tx1"/>
              </a:solidFill>
              <a:prstDash val="solid"/>
              <a:round/>
              <a:headEnd type="none" w="med" len="med"/>
              <a:tailEnd type="none" w="med" len="med"/>
            </a:ln>
          </p:spPr>
        </p:sp>
        <p:sp>
          <p:nvSpPr>
            <p:cNvPr id="52237" name="Rectangle 15"/>
            <p:cNvSpPr/>
            <p:nvPr/>
          </p:nvSpPr>
          <p:spPr>
            <a:xfrm>
              <a:off x="54" y="3552"/>
              <a:ext cx="497" cy="504"/>
            </a:xfrm>
            <a:prstGeom prst="rect">
              <a:avLst/>
            </a:prstGeom>
            <a:noFill/>
            <a:ln w="12700">
              <a:noFill/>
            </a:ln>
          </p:spPr>
          <p:txBody>
            <a:bodyPr wrap="none" lIns="90488" tIns="44450" rIns="90488" bIns="44450" anchor="t">
              <a:spAutoFit/>
            </a:bodyPr>
            <a:p>
              <a:pPr lvl="0" indent="0" eaLnBrk="0" hangingPunct="0"/>
              <a:r>
                <a:rPr lang="zh-CN" altLang="en-US" sz="2000" b="1" dirty="0">
                  <a:latin typeface="楷体_GB2312" pitchFamily="49" charset="-122"/>
                  <a:ea typeface="楷体_GB2312" pitchFamily="49" charset="-122"/>
                </a:rPr>
                <a:t>月份</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范围</a:t>
              </a:r>
              <a:endParaRPr lang="zh-CN" altLang="en-US" sz="2000" b="1" dirty="0">
                <a:latin typeface="楷体_GB2312" pitchFamily="49" charset="-122"/>
                <a:ea typeface="楷体_GB2312" pitchFamily="49" charset="-122"/>
              </a:endParaRPr>
            </a:p>
          </p:txBody>
        </p:sp>
        <p:sp>
          <p:nvSpPr>
            <p:cNvPr id="52238" name="Line 16"/>
            <p:cNvSpPr/>
            <p:nvPr/>
          </p:nvSpPr>
          <p:spPr>
            <a:xfrm>
              <a:off x="0" y="336"/>
              <a:ext cx="5696" cy="0"/>
            </a:xfrm>
            <a:prstGeom prst="line">
              <a:avLst/>
            </a:prstGeom>
            <a:ln w="25400" cap="flat" cmpd="sng">
              <a:solidFill>
                <a:schemeClr val="tx1"/>
              </a:solidFill>
              <a:prstDash val="solid"/>
              <a:round/>
              <a:headEnd type="none" w="med" len="med"/>
              <a:tailEnd type="none" w="med" len="med"/>
            </a:ln>
          </p:spPr>
        </p:sp>
        <p:sp>
          <p:nvSpPr>
            <p:cNvPr id="52239" name="Line 17"/>
            <p:cNvSpPr/>
            <p:nvPr/>
          </p:nvSpPr>
          <p:spPr>
            <a:xfrm>
              <a:off x="0" y="4320"/>
              <a:ext cx="5696" cy="0"/>
            </a:xfrm>
            <a:prstGeom prst="line">
              <a:avLst/>
            </a:prstGeom>
            <a:ln w="25400" cap="flat" cmpd="sng">
              <a:solidFill>
                <a:schemeClr val="tx1"/>
              </a:solidFill>
              <a:prstDash val="solid"/>
              <a:round/>
              <a:headEnd type="none" w="med" len="med"/>
              <a:tailEnd type="none" w="med" len="med"/>
            </a:ln>
          </p:spPr>
        </p:sp>
        <p:sp>
          <p:nvSpPr>
            <p:cNvPr id="52240" name="Text Box 18"/>
            <p:cNvSpPr txBox="1"/>
            <p:nvPr/>
          </p:nvSpPr>
          <p:spPr>
            <a:xfrm>
              <a:off x="529" y="420"/>
              <a:ext cx="2063" cy="264"/>
            </a:xfrm>
            <a:prstGeom prst="rect">
              <a:avLst/>
            </a:prstGeom>
            <a:noFill/>
            <a:ln w="12700">
              <a:noFill/>
            </a:ln>
          </p:spPr>
          <p:txBody>
            <a:bodyPr anchor="t">
              <a:spAutoFit/>
            </a:bodyPr>
            <a:p>
              <a:pPr lvl="0" indent="0" algn="ctr" eaLnBrk="0" hangingPunct="0">
                <a:lnSpc>
                  <a:spcPct val="90000"/>
                </a:lnSpc>
              </a:pPr>
              <a:r>
                <a:rPr lang="zh-CN" altLang="en-US" sz="2000" b="1" dirty="0">
                  <a:solidFill>
                    <a:schemeClr val="tx2"/>
                  </a:solidFill>
                  <a:latin typeface="楷体_GB2312" pitchFamily="49" charset="-122"/>
                  <a:ea typeface="楷体_GB2312" pitchFamily="49" charset="-122"/>
                </a:rPr>
                <a:t>测试用例说明</a:t>
              </a:r>
              <a:endParaRPr lang="zh-CN" altLang="en-US" sz="2000" b="1" dirty="0">
                <a:latin typeface="楷体_GB2312" pitchFamily="49" charset="-122"/>
                <a:ea typeface="楷体_GB2312" pitchFamily="49" charset="-122"/>
              </a:endParaRPr>
            </a:p>
          </p:txBody>
        </p:sp>
        <p:sp>
          <p:nvSpPr>
            <p:cNvPr id="52241" name="Line 19"/>
            <p:cNvSpPr/>
            <p:nvPr/>
          </p:nvSpPr>
          <p:spPr>
            <a:xfrm>
              <a:off x="2352" y="342"/>
              <a:ext cx="0" cy="3984"/>
            </a:xfrm>
            <a:prstGeom prst="line">
              <a:avLst/>
            </a:prstGeom>
            <a:ln w="12700" cap="flat" cmpd="sng">
              <a:solidFill>
                <a:schemeClr val="tx1"/>
              </a:solidFill>
              <a:prstDash val="solid"/>
              <a:round/>
              <a:headEnd type="none" w="med" len="med"/>
              <a:tailEnd type="none" w="med" len="med"/>
            </a:ln>
          </p:spPr>
        </p:sp>
        <p:sp>
          <p:nvSpPr>
            <p:cNvPr id="52242" name="Rectangle 20"/>
            <p:cNvSpPr/>
            <p:nvPr/>
          </p:nvSpPr>
          <p:spPr>
            <a:xfrm>
              <a:off x="2343" y="386"/>
              <a:ext cx="921" cy="284"/>
            </a:xfrm>
            <a:prstGeom prst="rect">
              <a:avLst/>
            </a:prstGeom>
            <a:noFill/>
            <a:ln w="12700">
              <a:noFill/>
            </a:ln>
          </p:spPr>
          <p:txBody>
            <a:bodyPr lIns="90488" tIns="44450" rIns="90488" bIns="44450" anchor="t">
              <a:spAutoFit/>
            </a:bodyPr>
            <a:p>
              <a:pPr lvl="0" indent="0" algn="ctr" eaLnBrk="0" hangingPunct="0"/>
              <a:r>
                <a:rPr lang="zh-CN" altLang="en-US" sz="2000" b="1" dirty="0">
                  <a:solidFill>
                    <a:schemeClr val="tx2"/>
                  </a:solidFill>
                  <a:latin typeface="楷体_GB2312" pitchFamily="49" charset="-122"/>
                  <a:ea typeface="楷体_GB2312" pitchFamily="49" charset="-122"/>
                </a:rPr>
                <a:t>测试数据</a:t>
              </a:r>
              <a:endParaRPr lang="zh-CN" altLang="en-US" sz="2000" b="1" dirty="0">
                <a:solidFill>
                  <a:schemeClr val="tx2"/>
                </a:solidFill>
                <a:latin typeface="楷体_GB2312" pitchFamily="49" charset="-122"/>
                <a:ea typeface="楷体_GB2312" pitchFamily="49" charset="-122"/>
              </a:endParaRPr>
            </a:p>
          </p:txBody>
        </p:sp>
        <p:sp>
          <p:nvSpPr>
            <p:cNvPr id="52243" name="Rectangle 21"/>
            <p:cNvSpPr/>
            <p:nvPr/>
          </p:nvSpPr>
          <p:spPr>
            <a:xfrm>
              <a:off x="3216" y="384"/>
              <a:ext cx="921" cy="284"/>
            </a:xfrm>
            <a:prstGeom prst="rect">
              <a:avLst/>
            </a:prstGeom>
            <a:noFill/>
            <a:ln w="12700">
              <a:noFill/>
            </a:ln>
          </p:spPr>
          <p:txBody>
            <a:bodyPr lIns="90488" tIns="44450" rIns="90488" bIns="44450" anchor="t">
              <a:spAutoFit/>
            </a:bodyPr>
            <a:p>
              <a:pPr lvl="0" indent="0" algn="ctr" eaLnBrk="0" hangingPunct="0"/>
              <a:r>
                <a:rPr lang="zh-CN" altLang="en-US" sz="2000" b="1" dirty="0">
                  <a:solidFill>
                    <a:schemeClr val="tx2"/>
                  </a:solidFill>
                  <a:latin typeface="楷体_GB2312" pitchFamily="49" charset="-122"/>
                  <a:ea typeface="楷体_GB2312" pitchFamily="49" charset="-122"/>
                </a:rPr>
                <a:t>期望结果</a:t>
              </a:r>
              <a:endParaRPr lang="zh-CN" altLang="en-US" sz="2000" b="1" dirty="0">
                <a:solidFill>
                  <a:schemeClr val="tx2"/>
                </a:solidFill>
                <a:latin typeface="楷体_GB2312" pitchFamily="49" charset="-122"/>
                <a:ea typeface="楷体_GB2312" pitchFamily="49" charset="-122"/>
              </a:endParaRPr>
            </a:p>
          </p:txBody>
        </p:sp>
        <p:sp>
          <p:nvSpPr>
            <p:cNvPr id="52244" name="Rectangle 22"/>
            <p:cNvSpPr/>
            <p:nvPr/>
          </p:nvSpPr>
          <p:spPr>
            <a:xfrm>
              <a:off x="4455" y="384"/>
              <a:ext cx="921" cy="284"/>
            </a:xfrm>
            <a:prstGeom prst="rect">
              <a:avLst/>
            </a:prstGeom>
            <a:noFill/>
            <a:ln w="12700">
              <a:noFill/>
            </a:ln>
          </p:spPr>
          <p:txBody>
            <a:bodyPr lIns="90488" tIns="44450" rIns="90488" bIns="44450" anchor="t">
              <a:spAutoFit/>
            </a:bodyPr>
            <a:p>
              <a:pPr lvl="0" indent="0" algn="ctr" eaLnBrk="0" hangingPunct="0"/>
              <a:r>
                <a:rPr lang="zh-CN" altLang="en-US" sz="2000" b="1" dirty="0">
                  <a:solidFill>
                    <a:schemeClr val="tx2"/>
                  </a:solidFill>
                  <a:latin typeface="楷体_GB2312" pitchFamily="49" charset="-122"/>
                  <a:ea typeface="楷体_GB2312" pitchFamily="49" charset="-122"/>
                </a:rPr>
                <a:t>选取理由</a:t>
              </a:r>
              <a:endParaRPr lang="zh-CN" altLang="en-US" sz="2000" b="1" dirty="0">
                <a:solidFill>
                  <a:schemeClr val="tx2"/>
                </a:solidFill>
                <a:latin typeface="楷体_GB2312" pitchFamily="49" charset="-122"/>
                <a:ea typeface="楷体_GB2312" pitchFamily="49" charset="-122"/>
              </a:endParaRPr>
            </a:p>
          </p:txBody>
        </p:sp>
        <p:sp>
          <p:nvSpPr>
            <p:cNvPr id="52245" name="Line 23"/>
            <p:cNvSpPr/>
            <p:nvPr/>
          </p:nvSpPr>
          <p:spPr>
            <a:xfrm>
              <a:off x="4080" y="342"/>
              <a:ext cx="0" cy="3984"/>
            </a:xfrm>
            <a:prstGeom prst="line">
              <a:avLst/>
            </a:prstGeom>
            <a:ln w="12700" cap="flat" cmpd="sng">
              <a:solidFill>
                <a:schemeClr val="tx1"/>
              </a:solidFill>
              <a:prstDash val="solid"/>
              <a:round/>
              <a:headEnd type="none" w="med" len="med"/>
              <a:tailEnd type="none" w="med" len="med"/>
            </a:ln>
          </p:spPr>
        </p:sp>
        <p:sp>
          <p:nvSpPr>
            <p:cNvPr id="52246" name="Rectangle 24"/>
            <p:cNvSpPr/>
            <p:nvPr/>
          </p:nvSpPr>
          <p:spPr>
            <a:xfrm>
              <a:off x="2356" y="789"/>
              <a:ext cx="779" cy="1454"/>
            </a:xfrm>
            <a:prstGeom prst="rect">
              <a:avLst/>
            </a:prstGeom>
            <a:noFill/>
            <a:ln w="12700">
              <a:noFill/>
            </a:ln>
          </p:spPr>
          <p:txBody>
            <a:bodyPr wrap="none" anchor="t">
              <a:spAutoFit/>
            </a:bodyPr>
            <a:p>
              <a:pPr lvl="0" indent="0" eaLnBrk="0" hangingPunct="0">
                <a:lnSpc>
                  <a:spcPct val="105000"/>
                </a:lnSpc>
              </a:pPr>
              <a:r>
                <a:rPr lang="en-US" altLang="zh-CN" sz="2000" b="1" dirty="0">
                  <a:latin typeface="楷体_GB2312" pitchFamily="49" charset="-122"/>
                  <a:ea typeface="楷体_GB2312" pitchFamily="49" charset="-122"/>
                </a:rPr>
                <a:t>5</a:t>
              </a:r>
              <a:endParaRPr lang="en-US" altLang="zh-CN" sz="2000" b="1" dirty="0">
                <a:latin typeface="楷体_GB2312" pitchFamily="49" charset="-122"/>
                <a:ea typeface="楷体_GB2312" pitchFamily="49" charset="-122"/>
              </a:endParaRPr>
            </a:p>
            <a:p>
              <a:pPr lvl="0" indent="0" eaLnBrk="0" hangingPunct="0">
                <a:lnSpc>
                  <a:spcPct val="105000"/>
                </a:lnSpc>
              </a:pPr>
              <a:r>
                <a:rPr lang="en-US" altLang="zh-CN" sz="2000" b="1" dirty="0">
                  <a:latin typeface="楷体_GB2312" pitchFamily="49" charset="-122"/>
                  <a:ea typeface="楷体_GB2312" pitchFamily="49" charset="-122"/>
                </a:rPr>
                <a:t>20015</a:t>
              </a:r>
              <a:endParaRPr lang="en-US" altLang="zh-CN" sz="2000" b="1" dirty="0">
                <a:latin typeface="楷体_GB2312" pitchFamily="49" charset="-122"/>
                <a:ea typeface="楷体_GB2312" pitchFamily="49" charset="-122"/>
              </a:endParaRPr>
            </a:p>
            <a:p>
              <a:pPr lvl="0" indent="0" eaLnBrk="0" hangingPunct="0">
                <a:lnSpc>
                  <a:spcPct val="105000"/>
                </a:lnSpc>
              </a:pPr>
              <a:r>
                <a:rPr lang="en-US" altLang="zh-CN" sz="2000" b="1" dirty="0">
                  <a:latin typeface="楷体_GB2312" pitchFamily="49" charset="-122"/>
                  <a:ea typeface="楷体_GB2312" pitchFamily="49" charset="-122"/>
                </a:rPr>
                <a:t>2001005</a:t>
              </a:r>
              <a:endParaRPr lang="en-US" altLang="zh-CN" sz="2000" b="1" dirty="0">
                <a:latin typeface="楷体_GB2312" pitchFamily="49" charset="-122"/>
                <a:ea typeface="楷体_GB2312" pitchFamily="49" charset="-122"/>
              </a:endParaRPr>
            </a:p>
            <a:p>
              <a:pPr lvl="0" indent="0" eaLnBrk="0" hangingPunct="0">
                <a:lnSpc>
                  <a:spcPct val="105000"/>
                </a:lnSpc>
              </a:pPr>
              <a:r>
                <a:rPr lang="en-US" altLang="zh-CN" sz="2000" b="1" dirty="0">
                  <a:latin typeface="楷体_GB2312" pitchFamily="49" charset="-122"/>
                  <a:ea typeface="楷体_GB2312" pitchFamily="49" charset="-122"/>
                </a:rPr>
                <a:t>2001.5</a:t>
              </a:r>
              <a:endParaRPr lang="en-US" altLang="zh-CN" sz="2000" b="1" dirty="0">
                <a:latin typeface="楷体_GB2312" pitchFamily="49" charset="-122"/>
                <a:ea typeface="楷体_GB2312" pitchFamily="49" charset="-122"/>
              </a:endParaRPr>
            </a:p>
            <a:p>
              <a:pPr lvl="0" indent="0" eaLnBrk="0" hangingPunct="0">
                <a:lnSpc>
                  <a:spcPct val="105000"/>
                </a:lnSpc>
              </a:pPr>
              <a:r>
                <a:rPr lang="en-US" altLang="zh-CN" sz="2000" b="1" dirty="0">
                  <a:latin typeface="楷体_GB2312" pitchFamily="49" charset="-122"/>
                  <a:ea typeface="楷体_GB2312" pitchFamily="49" charset="-122"/>
                </a:rPr>
                <a:t>MAY---</a:t>
              </a:r>
              <a:endParaRPr lang="en-US" altLang="zh-CN" sz="2000" b="1" dirty="0">
                <a:latin typeface="楷体_GB2312" pitchFamily="49" charset="-122"/>
                <a:ea typeface="楷体_GB2312" pitchFamily="49" charset="-122"/>
              </a:endParaRPr>
            </a:p>
            <a:p>
              <a:pPr lvl="0" indent="0" eaLnBrk="0" hangingPunct="0">
                <a:lnSpc>
                  <a:spcPct val="105000"/>
                </a:lnSpc>
              </a:pPr>
              <a:r>
                <a:rPr lang="en-US" altLang="zh-CN" sz="2000" b="1" dirty="0">
                  <a:latin typeface="楷体_GB2312" pitchFamily="49" charset="-122"/>
                  <a:ea typeface="楷体_GB2312" pitchFamily="49" charset="-122"/>
                </a:rPr>
                <a:t>200105</a:t>
              </a:r>
              <a:endParaRPr lang="en-US" altLang="zh-CN" sz="2000" b="1" dirty="0">
                <a:latin typeface="楷体_GB2312" pitchFamily="49" charset="-122"/>
                <a:ea typeface="楷体_GB2312" pitchFamily="49" charset="-122"/>
              </a:endParaRPr>
            </a:p>
          </p:txBody>
        </p:sp>
        <p:sp>
          <p:nvSpPr>
            <p:cNvPr id="52247" name="Rectangle 25"/>
            <p:cNvSpPr/>
            <p:nvPr/>
          </p:nvSpPr>
          <p:spPr>
            <a:xfrm>
              <a:off x="816" y="3343"/>
              <a:ext cx="1200" cy="945"/>
            </a:xfrm>
            <a:prstGeom prst="rect">
              <a:avLst/>
            </a:prstGeom>
            <a:noFill/>
            <a:ln w="12700">
              <a:noFill/>
            </a:ln>
          </p:spPr>
          <p:txBody>
            <a:bodyPr anchor="t">
              <a:spAutoFit/>
            </a:bodyPr>
            <a:p>
              <a:pPr lvl="0" indent="0" eaLnBrk="0" hangingPunct="0"/>
              <a:r>
                <a:rPr lang="zh-CN" altLang="en-US" sz="2000" b="1" dirty="0">
                  <a:latin typeface="楷体_GB2312" pitchFamily="49" charset="-122"/>
                  <a:ea typeface="楷体_GB2312" pitchFamily="49" charset="-122"/>
                </a:rPr>
                <a:t>月份为</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月</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月份为</a:t>
              </a:r>
              <a:r>
                <a:rPr lang="en-US" altLang="zh-CN" sz="2000" b="1" dirty="0">
                  <a:latin typeface="楷体_GB2312" pitchFamily="49" charset="-122"/>
                  <a:ea typeface="楷体_GB2312" pitchFamily="49" charset="-122"/>
                </a:rPr>
                <a:t>12</a:t>
              </a:r>
              <a:r>
                <a:rPr lang="zh-CN" altLang="en-US" sz="2000" b="1" dirty="0">
                  <a:latin typeface="楷体_GB2312" pitchFamily="49" charset="-122"/>
                  <a:ea typeface="楷体_GB2312" pitchFamily="49" charset="-122"/>
                </a:rPr>
                <a:t>月</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月份</a:t>
              </a:r>
              <a:r>
                <a:rPr lang="en-US" altLang="zh-CN" sz="2000" b="1" dirty="0">
                  <a:latin typeface="楷体_GB2312" pitchFamily="49" charset="-122"/>
                  <a:ea typeface="楷体_GB2312" pitchFamily="49" charset="-122"/>
                </a:rPr>
                <a:t>&lt;1</a:t>
              </a:r>
              <a:endParaRPr lang="en-US" altLang="zh-CN"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月份</a:t>
              </a:r>
              <a:r>
                <a:rPr lang="en-US" altLang="zh-CN" sz="2000" b="1" dirty="0">
                  <a:latin typeface="楷体_GB2312" pitchFamily="49" charset="-122"/>
                  <a:ea typeface="楷体_GB2312" pitchFamily="49" charset="-122"/>
                </a:rPr>
                <a:t>&gt;12</a:t>
              </a:r>
              <a:endParaRPr lang="en-US" altLang="zh-CN" sz="2000" b="1" dirty="0">
                <a:latin typeface="楷体_GB2312" pitchFamily="49" charset="-122"/>
                <a:ea typeface="楷体_GB2312" pitchFamily="49" charset="-122"/>
              </a:endParaRPr>
            </a:p>
          </p:txBody>
        </p:sp>
        <p:sp>
          <p:nvSpPr>
            <p:cNvPr id="52248" name="Rectangle 26"/>
            <p:cNvSpPr/>
            <p:nvPr/>
          </p:nvSpPr>
          <p:spPr>
            <a:xfrm>
              <a:off x="2352" y="3343"/>
              <a:ext cx="864" cy="945"/>
            </a:xfrm>
            <a:prstGeom prst="rect">
              <a:avLst/>
            </a:prstGeom>
            <a:noFill/>
            <a:ln w="12700">
              <a:noFill/>
            </a:ln>
          </p:spPr>
          <p:txBody>
            <a:bodyPr anchor="t">
              <a:spAutoFit/>
            </a:bodyPr>
            <a:p>
              <a:pPr lvl="0" indent="0" eaLnBrk="0" hangingPunct="0"/>
              <a:r>
                <a:rPr lang="en-US" altLang="zh-CN" sz="2000" b="1" dirty="0">
                  <a:latin typeface="楷体_GB2312" pitchFamily="49" charset="-122"/>
                  <a:ea typeface="楷体_GB2312" pitchFamily="49" charset="-122"/>
                </a:rPr>
                <a:t>200101</a:t>
              </a:r>
              <a:endParaRPr lang="en-US" altLang="zh-CN" sz="2000" b="1" dirty="0">
                <a:latin typeface="楷体_GB2312" pitchFamily="49" charset="-122"/>
                <a:ea typeface="楷体_GB2312" pitchFamily="49" charset="-122"/>
              </a:endParaRPr>
            </a:p>
            <a:p>
              <a:pPr lvl="0" indent="0" eaLnBrk="0" hangingPunct="0"/>
              <a:r>
                <a:rPr lang="en-US" altLang="zh-CN" sz="2000" b="1" dirty="0">
                  <a:latin typeface="楷体_GB2312" pitchFamily="49" charset="-122"/>
                  <a:ea typeface="楷体_GB2312" pitchFamily="49" charset="-122"/>
                </a:rPr>
                <a:t>200112</a:t>
              </a:r>
              <a:endParaRPr lang="en-US" altLang="zh-CN" sz="2000" b="1" dirty="0">
                <a:latin typeface="楷体_GB2312" pitchFamily="49" charset="-122"/>
                <a:ea typeface="楷体_GB2312" pitchFamily="49" charset="-122"/>
              </a:endParaRPr>
            </a:p>
            <a:p>
              <a:pPr lvl="0" indent="0" eaLnBrk="0" hangingPunct="0"/>
              <a:r>
                <a:rPr lang="en-US" altLang="zh-CN" sz="2000" b="1" dirty="0">
                  <a:latin typeface="楷体_GB2312" pitchFamily="49" charset="-122"/>
                  <a:ea typeface="楷体_GB2312" pitchFamily="49" charset="-122"/>
                </a:rPr>
                <a:t>200100</a:t>
              </a:r>
              <a:endParaRPr lang="en-US" altLang="zh-CN" sz="2000" b="1" dirty="0">
                <a:latin typeface="楷体_GB2312" pitchFamily="49" charset="-122"/>
                <a:ea typeface="楷体_GB2312" pitchFamily="49" charset="-122"/>
              </a:endParaRPr>
            </a:p>
            <a:p>
              <a:pPr lvl="0" indent="0" eaLnBrk="0" hangingPunct="0"/>
              <a:r>
                <a:rPr lang="en-US" altLang="zh-CN" sz="2000" b="1" dirty="0">
                  <a:latin typeface="楷体_GB2312" pitchFamily="49" charset="-122"/>
                  <a:ea typeface="楷体_GB2312" pitchFamily="49" charset="-122"/>
                </a:rPr>
                <a:t>200113</a:t>
              </a:r>
              <a:endParaRPr lang="en-US" altLang="zh-CN" sz="2000" b="1" dirty="0">
                <a:latin typeface="楷体_GB2312" pitchFamily="49" charset="-122"/>
                <a:ea typeface="楷体_GB2312" pitchFamily="49" charset="-122"/>
              </a:endParaRPr>
            </a:p>
          </p:txBody>
        </p:sp>
        <p:sp>
          <p:nvSpPr>
            <p:cNvPr id="52249" name="Rectangle 27"/>
            <p:cNvSpPr/>
            <p:nvPr/>
          </p:nvSpPr>
          <p:spPr>
            <a:xfrm>
              <a:off x="2352" y="2352"/>
              <a:ext cx="864" cy="946"/>
            </a:xfrm>
            <a:prstGeom prst="rect">
              <a:avLst/>
            </a:prstGeom>
            <a:noFill/>
            <a:ln w="12700">
              <a:noFill/>
            </a:ln>
          </p:spPr>
          <p:txBody>
            <a:bodyPr anchor="t">
              <a:spAutoFit/>
            </a:bodyPr>
            <a:p>
              <a:pPr lvl="0" indent="0" eaLnBrk="0" hangingPunct="0"/>
              <a:r>
                <a:rPr lang="en-US" altLang="zh-CN" sz="2000" b="1" dirty="0">
                  <a:latin typeface="楷体_GB2312" pitchFamily="49" charset="-122"/>
                  <a:ea typeface="楷体_GB2312" pitchFamily="49" charset="-122"/>
                </a:rPr>
                <a:t>200101</a:t>
              </a:r>
              <a:endParaRPr lang="en-US" altLang="zh-CN" sz="2000" b="1" dirty="0">
                <a:latin typeface="楷体_GB2312" pitchFamily="49" charset="-122"/>
                <a:ea typeface="楷体_GB2312" pitchFamily="49" charset="-122"/>
              </a:endParaRPr>
            </a:p>
            <a:p>
              <a:pPr lvl="0" indent="0" eaLnBrk="0" hangingPunct="0"/>
              <a:r>
                <a:rPr lang="en-US" altLang="zh-CN" sz="2000" b="1" dirty="0">
                  <a:latin typeface="楷体_GB2312" pitchFamily="49" charset="-122"/>
                  <a:ea typeface="楷体_GB2312" pitchFamily="49" charset="-122"/>
                </a:rPr>
                <a:t>200512</a:t>
              </a:r>
              <a:endParaRPr lang="en-US" altLang="zh-CN" sz="2000" b="1" dirty="0">
                <a:latin typeface="楷体_GB2312" pitchFamily="49" charset="-122"/>
                <a:ea typeface="楷体_GB2312" pitchFamily="49" charset="-122"/>
              </a:endParaRPr>
            </a:p>
            <a:p>
              <a:pPr lvl="0" indent="0" eaLnBrk="0" hangingPunct="0"/>
              <a:r>
                <a:rPr lang="en-US" altLang="zh-CN" sz="2000" b="1" dirty="0">
                  <a:latin typeface="楷体_GB2312" pitchFamily="49" charset="-122"/>
                  <a:ea typeface="楷体_GB2312" pitchFamily="49" charset="-122"/>
                </a:rPr>
                <a:t>200100</a:t>
              </a:r>
              <a:endParaRPr lang="en-US" altLang="zh-CN" sz="2000" b="1" dirty="0">
                <a:latin typeface="楷体_GB2312" pitchFamily="49" charset="-122"/>
                <a:ea typeface="楷体_GB2312" pitchFamily="49" charset="-122"/>
              </a:endParaRPr>
            </a:p>
            <a:p>
              <a:pPr lvl="0" indent="0" eaLnBrk="0" hangingPunct="0"/>
              <a:r>
                <a:rPr lang="en-US" altLang="zh-CN" sz="2000" b="1" dirty="0">
                  <a:latin typeface="楷体_GB2312" pitchFamily="49" charset="-122"/>
                  <a:ea typeface="楷体_GB2312" pitchFamily="49" charset="-122"/>
                </a:rPr>
                <a:t>200513</a:t>
              </a:r>
              <a:endParaRPr lang="en-US" altLang="zh-CN" sz="2000" b="1" dirty="0">
                <a:latin typeface="楷体_GB2312" pitchFamily="49" charset="-122"/>
                <a:ea typeface="楷体_GB2312" pitchFamily="49" charset="-122"/>
              </a:endParaRPr>
            </a:p>
          </p:txBody>
        </p:sp>
        <p:sp>
          <p:nvSpPr>
            <p:cNvPr id="52250" name="Rectangle 28"/>
            <p:cNvSpPr/>
            <p:nvPr/>
          </p:nvSpPr>
          <p:spPr>
            <a:xfrm>
              <a:off x="3188" y="2385"/>
              <a:ext cx="867" cy="946"/>
            </a:xfrm>
            <a:prstGeom prst="rect">
              <a:avLst/>
            </a:prstGeom>
            <a:noFill/>
            <a:ln w="12700">
              <a:noFill/>
            </a:ln>
          </p:spPr>
          <p:txBody>
            <a:bodyPr wrap="none" anchor="t">
              <a:spAutoFit/>
            </a:bodyPr>
            <a:p>
              <a:pPr lvl="0" indent="0" eaLnBrk="0" hangingPunct="0"/>
              <a:r>
                <a:rPr lang="zh-CN" altLang="en-US" sz="2000" b="1" dirty="0">
                  <a:latin typeface="楷体_GB2312" pitchFamily="49" charset="-122"/>
                  <a:ea typeface="楷体_GB2312" pitchFamily="49" charset="-122"/>
                </a:rPr>
                <a:t>输入有效</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输入有效</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显示出错</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显示出错</a:t>
              </a:r>
              <a:endParaRPr lang="zh-CN" altLang="en-US" sz="2000" b="1" dirty="0">
                <a:latin typeface="楷体_GB2312" pitchFamily="49" charset="-122"/>
                <a:ea typeface="楷体_GB2312" pitchFamily="49" charset="-122"/>
              </a:endParaRPr>
            </a:p>
          </p:txBody>
        </p:sp>
        <p:sp>
          <p:nvSpPr>
            <p:cNvPr id="52251" name="Rectangle 29"/>
            <p:cNvSpPr/>
            <p:nvPr/>
          </p:nvSpPr>
          <p:spPr>
            <a:xfrm>
              <a:off x="3168" y="3375"/>
              <a:ext cx="866" cy="945"/>
            </a:xfrm>
            <a:prstGeom prst="rect">
              <a:avLst/>
            </a:prstGeom>
            <a:noFill/>
            <a:ln w="12700">
              <a:noFill/>
            </a:ln>
          </p:spPr>
          <p:txBody>
            <a:bodyPr wrap="none" anchor="t">
              <a:spAutoFit/>
            </a:bodyPr>
            <a:p>
              <a:pPr lvl="0" indent="0" eaLnBrk="0" hangingPunct="0"/>
              <a:r>
                <a:rPr lang="zh-CN" altLang="en-US" sz="2000" b="1" dirty="0">
                  <a:latin typeface="楷体_GB2312" pitchFamily="49" charset="-122"/>
                  <a:ea typeface="楷体_GB2312" pitchFamily="49" charset="-122"/>
                </a:rPr>
                <a:t>输入有效</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输入有效</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显示出错</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显示出错</a:t>
              </a:r>
              <a:endParaRPr lang="zh-CN" altLang="en-US" sz="2000" b="1" dirty="0">
                <a:latin typeface="楷体_GB2312" pitchFamily="49" charset="-122"/>
                <a:ea typeface="楷体_GB2312" pitchFamily="49" charset="-122"/>
              </a:endParaRPr>
            </a:p>
          </p:txBody>
        </p:sp>
        <p:sp>
          <p:nvSpPr>
            <p:cNvPr id="52252" name="Rectangle 30"/>
            <p:cNvSpPr/>
            <p:nvPr/>
          </p:nvSpPr>
          <p:spPr>
            <a:xfrm>
              <a:off x="770" y="2417"/>
              <a:ext cx="1050" cy="726"/>
            </a:xfrm>
            <a:prstGeom prst="rect">
              <a:avLst/>
            </a:prstGeom>
            <a:noFill/>
            <a:ln w="12700">
              <a:noFill/>
            </a:ln>
          </p:spPr>
          <p:txBody>
            <a:bodyPr wrap="none" anchor="t">
              <a:spAutoFit/>
            </a:bodyPr>
            <a:p>
              <a:pPr lvl="0" indent="0" eaLnBrk="0" hangingPunct="0"/>
              <a:r>
                <a:rPr lang="zh-CN" altLang="en-US" sz="2000" b="1" dirty="0">
                  <a:latin typeface="楷体_GB2312" pitchFamily="49" charset="-122"/>
                  <a:ea typeface="楷体_GB2312" pitchFamily="49" charset="-122"/>
                </a:rPr>
                <a:t>在有效范围</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边界上选取</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数据</a:t>
              </a:r>
              <a:endParaRPr lang="zh-CN" altLang="en-US" sz="2000" b="1" dirty="0">
                <a:latin typeface="楷体_GB2312" pitchFamily="49" charset="-122"/>
                <a:ea typeface="楷体_GB2312" pitchFamily="49" charset="-122"/>
              </a:endParaRPr>
            </a:p>
          </p:txBody>
        </p:sp>
        <p:sp>
          <p:nvSpPr>
            <p:cNvPr id="52253" name="Rectangle 31"/>
            <p:cNvSpPr/>
            <p:nvPr/>
          </p:nvSpPr>
          <p:spPr>
            <a:xfrm>
              <a:off x="4070" y="768"/>
              <a:ext cx="1691" cy="1451"/>
            </a:xfrm>
            <a:prstGeom prst="rect">
              <a:avLst/>
            </a:prstGeom>
            <a:noFill/>
            <a:ln w="12700">
              <a:noFill/>
            </a:ln>
          </p:spPr>
          <p:txBody>
            <a:bodyPr lIns="90488" tIns="44450" rIns="90488" bIns="44450" anchor="t">
              <a:spAutoFit/>
            </a:bodyPr>
            <a:p>
              <a:pPr lvl="0" indent="0" eaLnBrk="0" hangingPunct="0">
                <a:lnSpc>
                  <a:spcPct val="105000"/>
                </a:lnSpc>
              </a:pPr>
              <a:r>
                <a:rPr lang="zh-CN" altLang="en-US" sz="2000" b="1" dirty="0">
                  <a:latin typeface="楷体_GB2312" pitchFamily="49" charset="-122"/>
                  <a:ea typeface="楷体_GB2312" pitchFamily="49" charset="-122"/>
                </a:rPr>
                <a:t>仅有</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个合法字符</a:t>
              </a:r>
              <a:endParaRPr lang="zh-CN" altLang="en-US" sz="2000" b="1" dirty="0">
                <a:latin typeface="楷体_GB2312" pitchFamily="49" charset="-122"/>
                <a:ea typeface="楷体_GB2312" pitchFamily="49" charset="-122"/>
              </a:endParaRPr>
            </a:p>
            <a:p>
              <a:pPr lvl="0" indent="0" eaLnBrk="0" hangingPunct="0">
                <a:lnSpc>
                  <a:spcPct val="105000"/>
                </a:lnSpc>
              </a:pPr>
              <a:r>
                <a:rPr lang="zh-CN" altLang="en-US" sz="2000" b="1" dirty="0">
                  <a:latin typeface="楷体_GB2312" pitchFamily="49" charset="-122"/>
                  <a:ea typeface="楷体_GB2312" pitchFamily="49" charset="-122"/>
                </a:rPr>
                <a:t>比有效长度少</a:t>
              </a:r>
              <a:r>
                <a:rPr lang="en-US" altLang="zh-CN" sz="2000" b="1" dirty="0">
                  <a:latin typeface="楷体_GB2312" pitchFamily="49" charset="-122"/>
                  <a:ea typeface="楷体_GB2312" pitchFamily="49" charset="-122"/>
                </a:rPr>
                <a:t>1</a:t>
              </a:r>
              <a:endParaRPr lang="en-US" altLang="zh-CN" sz="2000" b="1" dirty="0">
                <a:latin typeface="楷体_GB2312" pitchFamily="49" charset="-122"/>
                <a:ea typeface="楷体_GB2312" pitchFamily="49" charset="-122"/>
              </a:endParaRPr>
            </a:p>
            <a:p>
              <a:pPr lvl="0" indent="0" eaLnBrk="0" hangingPunct="0">
                <a:lnSpc>
                  <a:spcPct val="105000"/>
                </a:lnSpc>
              </a:pPr>
              <a:r>
                <a:rPr lang="zh-CN" altLang="en-US" sz="2000" b="1" dirty="0">
                  <a:latin typeface="楷体_GB2312" pitchFamily="49" charset="-122"/>
                  <a:ea typeface="楷体_GB2312" pitchFamily="49" charset="-122"/>
                </a:rPr>
                <a:t>比有效长度多</a:t>
              </a:r>
              <a:r>
                <a:rPr lang="en-US" altLang="zh-CN" sz="2000" b="1" dirty="0">
                  <a:latin typeface="楷体_GB2312" pitchFamily="49" charset="-122"/>
                  <a:ea typeface="楷体_GB2312" pitchFamily="49" charset="-122"/>
                </a:rPr>
                <a:t>1</a:t>
              </a:r>
              <a:endParaRPr lang="en-US" altLang="zh-CN" sz="2000" b="1" dirty="0">
                <a:latin typeface="楷体_GB2312" pitchFamily="49" charset="-122"/>
                <a:ea typeface="楷体_GB2312" pitchFamily="49" charset="-122"/>
              </a:endParaRPr>
            </a:p>
            <a:p>
              <a:pPr lvl="0" indent="0" eaLnBrk="0" hangingPunct="0">
                <a:lnSpc>
                  <a:spcPct val="105000"/>
                </a:lnSpc>
              </a:pPr>
              <a:r>
                <a:rPr lang="zh-CN" altLang="en-US" sz="2000" b="1" dirty="0">
                  <a:latin typeface="楷体_GB2312" pitchFamily="49" charset="-122"/>
                  <a:ea typeface="楷体_GB2312" pitchFamily="49" charset="-122"/>
                </a:rPr>
                <a:t>只有</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个非法字符</a:t>
              </a:r>
              <a:endParaRPr lang="zh-CN" altLang="en-US" sz="2000" b="1" dirty="0">
                <a:latin typeface="楷体_GB2312" pitchFamily="49" charset="-122"/>
                <a:ea typeface="楷体_GB2312" pitchFamily="49" charset="-122"/>
              </a:endParaRPr>
            </a:p>
            <a:p>
              <a:pPr lvl="0" indent="0" eaLnBrk="0" hangingPunct="0">
                <a:lnSpc>
                  <a:spcPct val="105000"/>
                </a:lnSpc>
              </a:pPr>
              <a:r>
                <a:rPr lang="en-US" altLang="zh-CN" sz="2000" b="1" dirty="0">
                  <a:latin typeface="楷体_GB2312" pitchFamily="49" charset="-122"/>
                  <a:ea typeface="楷体_GB2312" pitchFamily="49" charset="-122"/>
                </a:rPr>
                <a:t>6</a:t>
              </a:r>
              <a:r>
                <a:rPr lang="zh-CN" altLang="en-US" sz="2000" b="1" dirty="0">
                  <a:latin typeface="楷体_GB2312" pitchFamily="49" charset="-122"/>
                  <a:ea typeface="楷体_GB2312" pitchFamily="49" charset="-122"/>
                </a:rPr>
                <a:t>个非法字符</a:t>
              </a:r>
              <a:endParaRPr lang="zh-CN" altLang="en-US" sz="2000" b="1" dirty="0">
                <a:latin typeface="楷体_GB2312" pitchFamily="49" charset="-122"/>
                <a:ea typeface="楷体_GB2312" pitchFamily="49" charset="-122"/>
              </a:endParaRPr>
            </a:p>
            <a:p>
              <a:pPr lvl="0" indent="0" eaLnBrk="0" hangingPunct="0">
                <a:lnSpc>
                  <a:spcPct val="105000"/>
                </a:lnSpc>
              </a:pPr>
              <a:r>
                <a:rPr lang="zh-CN" altLang="en-US" sz="2000" b="1" dirty="0">
                  <a:latin typeface="楷体_GB2312" pitchFamily="49" charset="-122"/>
                  <a:ea typeface="楷体_GB2312" pitchFamily="49" charset="-122"/>
                </a:rPr>
                <a:t>类型及长度均有效</a:t>
              </a:r>
              <a:endParaRPr lang="zh-CN" altLang="en-US" sz="2000" b="1" dirty="0">
                <a:latin typeface="楷体_GB2312" pitchFamily="49" charset="-122"/>
                <a:ea typeface="楷体_GB2312" pitchFamily="49" charset="-122"/>
              </a:endParaRPr>
            </a:p>
          </p:txBody>
        </p:sp>
        <p:sp>
          <p:nvSpPr>
            <p:cNvPr id="52254" name="Rectangle 32"/>
            <p:cNvSpPr/>
            <p:nvPr/>
          </p:nvSpPr>
          <p:spPr>
            <a:xfrm>
              <a:off x="4080" y="2385"/>
              <a:ext cx="1600" cy="946"/>
            </a:xfrm>
            <a:prstGeom prst="rect">
              <a:avLst/>
            </a:prstGeom>
            <a:noFill/>
            <a:ln w="12700">
              <a:noFill/>
            </a:ln>
          </p:spPr>
          <p:txBody>
            <a:bodyPr wrap="none" anchor="t">
              <a:spAutoFit/>
            </a:bodyPr>
            <a:p>
              <a:pPr lvl="0" indent="0" eaLnBrk="0" hangingPunct="0"/>
              <a:r>
                <a:rPr lang="zh-CN" altLang="en-US" sz="2000" b="1" dirty="0">
                  <a:latin typeface="楷体_GB2312" pitchFamily="49" charset="-122"/>
                  <a:ea typeface="楷体_GB2312" pitchFamily="49" charset="-122"/>
                </a:rPr>
                <a:t>最小日期</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最大日期</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刚好小于最小日期</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刚好大于最大日期</a:t>
              </a:r>
              <a:endParaRPr lang="zh-CN" altLang="en-US" sz="2000" b="1" dirty="0">
                <a:latin typeface="楷体_GB2312" pitchFamily="49" charset="-122"/>
                <a:ea typeface="楷体_GB2312" pitchFamily="49" charset="-122"/>
              </a:endParaRPr>
            </a:p>
          </p:txBody>
        </p:sp>
        <p:sp>
          <p:nvSpPr>
            <p:cNvPr id="52255" name="Rectangle 33"/>
            <p:cNvSpPr/>
            <p:nvPr/>
          </p:nvSpPr>
          <p:spPr>
            <a:xfrm>
              <a:off x="4127" y="3343"/>
              <a:ext cx="1825" cy="945"/>
            </a:xfrm>
            <a:prstGeom prst="rect">
              <a:avLst/>
            </a:prstGeom>
            <a:noFill/>
            <a:ln w="12700">
              <a:noFill/>
            </a:ln>
          </p:spPr>
          <p:txBody>
            <a:bodyPr anchor="t">
              <a:spAutoFit/>
            </a:bodyPr>
            <a:p>
              <a:pPr lvl="0" indent="0" eaLnBrk="0" hangingPunct="0"/>
              <a:r>
                <a:rPr lang="zh-CN" altLang="en-US" sz="2000" b="1" dirty="0">
                  <a:latin typeface="楷体_GB2312" pitchFamily="49" charset="-122"/>
                  <a:ea typeface="楷体_GB2312" pitchFamily="49" charset="-122"/>
                </a:rPr>
                <a:t>最小月份</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最大月份</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刚好小于最小月份</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刚好大于最大月份</a:t>
              </a:r>
              <a:endParaRPr lang="zh-CN" altLang="en-US" sz="2000" b="1" dirty="0">
                <a:latin typeface="楷体_GB2312" pitchFamily="49" charset="-122"/>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457200" y="277813"/>
            <a:ext cx="8229600" cy="558800"/>
          </a:xfrm>
          <a:noFill/>
          <a:ln w="9525">
            <a:noFill/>
          </a:ln>
        </p:spPr>
        <p:txBody>
          <a:bodyPr vert="horz" wrap="square" lIns="91440" tIns="45720" rIns="91440" bIns="45720" rtlCol="0" anchor="t"/>
          <a:p>
            <a:pPr marL="838200" lvl="0" indent="-838200" algn="l" eaLnBrk="1" hangingPunct="1"/>
            <a:r>
              <a:rPr lang="en-US" altLang="zh-CN" sz="3200" b="1" dirty="0">
                <a:latin typeface="楷体_GB2312" pitchFamily="49" charset="-122"/>
                <a:ea typeface="楷体_GB2312" pitchFamily="49" charset="-122"/>
                <a:sym typeface="+mn-ea"/>
              </a:rPr>
              <a:t>7.3.3因果图法</a:t>
            </a:r>
            <a:br>
              <a:rPr lang="en-US" altLang="zh-CN" sz="3200" b="1" dirty="0">
                <a:latin typeface="楷体_GB2312" pitchFamily="49" charset="-122"/>
                <a:ea typeface="楷体_GB2312" pitchFamily="49" charset="-122"/>
                <a:sym typeface="+mn-ea"/>
              </a:rPr>
            </a:br>
            <a:endParaRPr lang="en-US" altLang="zh-CN" sz="3200" b="1" dirty="0">
              <a:latin typeface="楷体_GB2312" pitchFamily="49" charset="-122"/>
              <a:ea typeface="楷体_GB2312" pitchFamily="49" charset="-122"/>
              <a:sym typeface="+mn-ea"/>
            </a:endParaRPr>
          </a:p>
        </p:txBody>
      </p:sp>
      <p:sp>
        <p:nvSpPr>
          <p:cNvPr id="53250" name="Rectangle 3"/>
          <p:cNvSpPr>
            <a:spLocks noGrp="1"/>
          </p:cNvSpPr>
          <p:nvPr>
            <p:ph idx="1"/>
          </p:nvPr>
        </p:nvSpPr>
        <p:spPr>
          <a:xfrm>
            <a:off x="389573" y="926148"/>
            <a:ext cx="8229600" cy="4176712"/>
          </a:xfrm>
        </p:spPr>
        <p:txBody>
          <a:bodyPr wrap="square" lIns="91440" tIns="45720" rIns="91440" bIns="45720" anchor="t"/>
          <a:p>
            <a:pPr>
              <a:lnSpc>
                <a:spcPct val="90000"/>
              </a:lnSpc>
            </a:pPr>
            <a:r>
              <a:rPr lang="zh-CN" altLang="en-US" sz="2800" dirty="0"/>
              <a:t>等价类划分法和边界值分析方法都是着重考</a:t>
            </a:r>
            <a:r>
              <a:rPr lang="zh-CN" altLang="en-US" sz="2800" dirty="0">
                <a:solidFill>
                  <a:schemeClr val="tx1"/>
                </a:solidFill>
              </a:rPr>
              <a:t>虑输入条件</a:t>
            </a:r>
            <a:r>
              <a:rPr lang="zh-CN" altLang="en-US" sz="2800" dirty="0"/>
              <a:t>，但</a:t>
            </a:r>
            <a:r>
              <a:rPr lang="zh-CN" altLang="en-US" sz="2800" dirty="0">
                <a:solidFill>
                  <a:srgbClr val="C00000"/>
                </a:solidFill>
              </a:rPr>
              <a:t>没有考虑输入条件的各种组合、输入条件之间的相互制约关系</a:t>
            </a:r>
            <a:r>
              <a:rPr lang="zh-CN" altLang="en-US" sz="2800" dirty="0"/>
              <a:t>。这样虽然各种输入条件可能出错的情况已经测试到了，但多个输入条件组合起来可能出错的情况却被忽视了。</a:t>
            </a:r>
            <a:endParaRPr lang="zh-CN" altLang="en-US" sz="2800" dirty="0"/>
          </a:p>
          <a:p>
            <a:pPr>
              <a:lnSpc>
                <a:spcPct val="90000"/>
              </a:lnSpc>
            </a:pPr>
            <a:r>
              <a:rPr lang="zh-CN" altLang="en-US" sz="2800" dirty="0"/>
              <a:t>当需要测试的程序的输入数据之间存在相互的制约关系或存在输入情况的不同组合时，就需要用到因果图法。 </a:t>
            </a:r>
            <a:endParaRPr lang="zh-CN" alt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xfrm>
            <a:off x="456883" y="356553"/>
            <a:ext cx="8229600" cy="774700"/>
          </a:xfrm>
        </p:spPr>
        <p:txBody>
          <a:bodyPr wrap="square" lIns="91440" tIns="45720" rIns="91440" bIns="45720" anchor="t"/>
          <a:p>
            <a:r>
              <a:rPr lang="zh-CN" altLang="en-US" sz="3600" dirty="0"/>
              <a:t>因果图法设计测试用例的步骤 </a:t>
            </a:r>
            <a:endParaRPr lang="zh-CN" altLang="en-US" sz="3600" dirty="0"/>
          </a:p>
        </p:txBody>
      </p:sp>
      <p:sp>
        <p:nvSpPr>
          <p:cNvPr id="54274" name="Rectangle 3"/>
          <p:cNvSpPr>
            <a:spLocks noGrp="1"/>
          </p:cNvSpPr>
          <p:nvPr>
            <p:ph idx="1"/>
          </p:nvPr>
        </p:nvSpPr>
        <p:spPr>
          <a:xfrm>
            <a:off x="457200" y="1033145"/>
            <a:ext cx="8229600" cy="4530725"/>
          </a:xfrm>
        </p:spPr>
        <p:txBody>
          <a:bodyPr wrap="square" lIns="91440" tIns="45720" rIns="91440" bIns="45720" anchor="t"/>
          <a:p>
            <a:pPr>
              <a:lnSpc>
                <a:spcPct val="90000"/>
              </a:lnSpc>
            </a:pPr>
            <a:r>
              <a:rPr lang="en-US" altLang="zh-CN" sz="2800" dirty="0"/>
              <a:t>1</a:t>
            </a:r>
            <a:r>
              <a:rPr lang="zh-CN" altLang="en-US" sz="2800" dirty="0"/>
              <a:t>、分析程序的规格说明，找出哪些是原因，哪些是结果。原因通常是输入条件（的等价类），结果通常是输出条件；</a:t>
            </a:r>
            <a:endParaRPr lang="zh-CN" altLang="en-US" sz="2800" dirty="0"/>
          </a:p>
          <a:p>
            <a:pPr>
              <a:lnSpc>
                <a:spcPct val="90000"/>
              </a:lnSpc>
            </a:pPr>
            <a:r>
              <a:rPr lang="en-US" altLang="zh-CN" sz="2800" dirty="0"/>
              <a:t>2</a:t>
            </a:r>
            <a:r>
              <a:rPr lang="zh-CN" altLang="en-US" sz="2800" dirty="0"/>
              <a:t>、根据程序的规格说明，找出原因和结果之间的关联，并用因果图的符号描绘出来；</a:t>
            </a:r>
            <a:endParaRPr lang="zh-CN" altLang="en-US" sz="2800" dirty="0"/>
          </a:p>
          <a:p>
            <a:pPr>
              <a:lnSpc>
                <a:spcPct val="90000"/>
              </a:lnSpc>
            </a:pPr>
            <a:r>
              <a:rPr lang="en-US" altLang="zh-CN" sz="2800" dirty="0"/>
              <a:t>3</a:t>
            </a:r>
            <a:r>
              <a:rPr lang="zh-CN" altLang="en-US" sz="2800" dirty="0"/>
              <a:t>、在因果图上标出原因与原因、结果与结果之间需要满足的约束条件；</a:t>
            </a:r>
            <a:endParaRPr lang="zh-CN" altLang="en-US" sz="2800" dirty="0"/>
          </a:p>
          <a:p>
            <a:pPr>
              <a:lnSpc>
                <a:spcPct val="90000"/>
              </a:lnSpc>
            </a:pPr>
            <a:r>
              <a:rPr lang="en-US" altLang="zh-CN" sz="2800" dirty="0"/>
              <a:t>4</a:t>
            </a:r>
            <a:r>
              <a:rPr lang="zh-CN" altLang="en-US" sz="2800" dirty="0"/>
              <a:t>、把因果图转换成判定表；</a:t>
            </a:r>
            <a:endParaRPr lang="zh-CN" altLang="en-US" sz="2800" dirty="0"/>
          </a:p>
          <a:p>
            <a:pPr>
              <a:lnSpc>
                <a:spcPct val="90000"/>
              </a:lnSpc>
            </a:pPr>
            <a:r>
              <a:rPr lang="en-US" altLang="zh-CN" sz="2800" dirty="0"/>
              <a:t>5</a:t>
            </a:r>
            <a:r>
              <a:rPr lang="zh-CN" altLang="en-US" sz="2800" dirty="0"/>
              <a:t>、根据判定表的每一列设计测试用例。</a:t>
            </a:r>
            <a:endParaRPr lang="zh-CN" alt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 descr="C:\Users\Administrator\AppData\Roaming\Tencent\Users\154541887\QQ\WinTemp\RichOle\3}0(5ESXMR%E{)PM%UT$JX7.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150" y="518160"/>
            <a:ext cx="5426075" cy="454279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680710" y="692785"/>
            <a:ext cx="3427730" cy="5852160"/>
          </a:xfrm>
          <a:prstGeom prst="rect">
            <a:avLst/>
          </a:prstGeom>
          <a:noFill/>
        </p:spPr>
        <p:txBody>
          <a:bodyPr wrap="square" rtlCol="0">
            <a:spAutoFit/>
          </a:bodyPr>
          <a:p>
            <a:pPr marL="0" indent="0" latinLnBrk="1">
              <a:buNone/>
            </a:pPr>
            <a:r>
              <a:rPr lang="zh-CN" altLang="en-US" sz="2400" dirty="0">
                <a:sym typeface="+mn-ea"/>
              </a:rPr>
              <a:t>① 恒等：若</a:t>
            </a:r>
            <a:r>
              <a:rPr lang="en-US" altLang="zh-CN" sz="2400" dirty="0">
                <a:sym typeface="+mn-ea"/>
              </a:rPr>
              <a:t>ci</a:t>
            </a:r>
            <a:r>
              <a:rPr lang="zh-CN" altLang="en-US" sz="2400" dirty="0">
                <a:sym typeface="+mn-ea"/>
              </a:rPr>
              <a:t>是</a:t>
            </a:r>
            <a:r>
              <a:rPr lang="en-US" altLang="zh-CN" sz="2400" dirty="0">
                <a:sym typeface="+mn-ea"/>
              </a:rPr>
              <a:t>1</a:t>
            </a:r>
            <a:r>
              <a:rPr lang="zh-CN" altLang="en-US" sz="2400" dirty="0">
                <a:sym typeface="+mn-ea"/>
              </a:rPr>
              <a:t>，则</a:t>
            </a:r>
            <a:r>
              <a:rPr lang="en-US" altLang="zh-CN" sz="2400" dirty="0" err="1">
                <a:sym typeface="+mn-ea"/>
              </a:rPr>
              <a:t>ei</a:t>
            </a:r>
            <a:r>
              <a:rPr lang="zh-CN" altLang="en-US" sz="2400" dirty="0">
                <a:sym typeface="+mn-ea"/>
              </a:rPr>
              <a:t>也是</a:t>
            </a:r>
            <a:r>
              <a:rPr lang="en-US" altLang="zh-CN" sz="2400" dirty="0">
                <a:sym typeface="+mn-ea"/>
              </a:rPr>
              <a:t>1</a:t>
            </a:r>
            <a:r>
              <a:rPr lang="zh-CN" altLang="en-US" sz="2400" dirty="0">
                <a:sym typeface="+mn-ea"/>
              </a:rPr>
              <a:t>；否则</a:t>
            </a:r>
            <a:r>
              <a:rPr lang="en-US" altLang="zh-CN" sz="2400" dirty="0" err="1">
                <a:sym typeface="+mn-ea"/>
              </a:rPr>
              <a:t>ei</a:t>
            </a:r>
            <a:r>
              <a:rPr lang="zh-CN" altLang="en-US" sz="2400" dirty="0">
                <a:sym typeface="+mn-ea"/>
              </a:rPr>
              <a:t>为</a:t>
            </a:r>
            <a:r>
              <a:rPr lang="en-US" altLang="zh-CN" sz="2400" dirty="0">
                <a:sym typeface="+mn-ea"/>
              </a:rPr>
              <a:t>0</a:t>
            </a:r>
            <a:r>
              <a:rPr lang="zh-CN" altLang="en-US" sz="2400" dirty="0">
                <a:sym typeface="+mn-ea"/>
              </a:rPr>
              <a:t>。</a:t>
            </a:r>
            <a:endParaRPr lang="zh-CN" altLang="en-US" sz="2400" dirty="0">
              <a:sym typeface="+mn-ea"/>
            </a:endParaRPr>
          </a:p>
          <a:p>
            <a:pPr marL="0" indent="0" latinLnBrk="1">
              <a:buNone/>
            </a:pPr>
            <a:endParaRPr lang="zh-CN" altLang="en-US" sz="2400" dirty="0">
              <a:sym typeface="+mn-ea"/>
            </a:endParaRPr>
          </a:p>
          <a:p>
            <a:pPr marL="0" indent="0" latinLnBrk="1">
              <a:buNone/>
            </a:pPr>
            <a:r>
              <a:rPr lang="zh-CN" altLang="en-US" sz="2400" dirty="0">
                <a:sym typeface="+mn-ea"/>
              </a:rPr>
              <a:t>② 非：若</a:t>
            </a:r>
            <a:r>
              <a:rPr lang="en-US" altLang="zh-CN" sz="2400" dirty="0">
                <a:sym typeface="+mn-ea"/>
              </a:rPr>
              <a:t>ci</a:t>
            </a:r>
            <a:r>
              <a:rPr lang="zh-CN" altLang="en-US" sz="2400" dirty="0">
                <a:sym typeface="+mn-ea"/>
              </a:rPr>
              <a:t>是</a:t>
            </a:r>
            <a:r>
              <a:rPr lang="en-US" altLang="zh-CN" sz="2400" dirty="0">
                <a:sym typeface="+mn-ea"/>
              </a:rPr>
              <a:t>1</a:t>
            </a:r>
            <a:r>
              <a:rPr lang="zh-CN" altLang="en-US" sz="2400" dirty="0">
                <a:sym typeface="+mn-ea"/>
              </a:rPr>
              <a:t>，则</a:t>
            </a:r>
            <a:r>
              <a:rPr lang="en-US" altLang="zh-CN" sz="2400" dirty="0" err="1">
                <a:sym typeface="+mn-ea"/>
              </a:rPr>
              <a:t>ei</a:t>
            </a:r>
            <a:r>
              <a:rPr lang="zh-CN" altLang="en-US" sz="2400" dirty="0">
                <a:sym typeface="+mn-ea"/>
              </a:rPr>
              <a:t>是</a:t>
            </a:r>
            <a:r>
              <a:rPr lang="en-US" altLang="zh-CN" sz="2400" dirty="0">
                <a:sym typeface="+mn-ea"/>
              </a:rPr>
              <a:t>0</a:t>
            </a:r>
            <a:r>
              <a:rPr lang="zh-CN" altLang="en-US" sz="2400" dirty="0">
                <a:sym typeface="+mn-ea"/>
              </a:rPr>
              <a:t>；否则</a:t>
            </a:r>
            <a:r>
              <a:rPr lang="en-US" altLang="zh-CN" sz="2400" dirty="0" err="1">
                <a:sym typeface="+mn-ea"/>
              </a:rPr>
              <a:t>ei</a:t>
            </a:r>
            <a:r>
              <a:rPr lang="zh-CN" altLang="en-US" sz="2400" dirty="0">
                <a:sym typeface="+mn-ea"/>
              </a:rPr>
              <a:t>是</a:t>
            </a:r>
            <a:r>
              <a:rPr lang="en-US" altLang="zh-CN" sz="2400" dirty="0">
                <a:sym typeface="+mn-ea"/>
              </a:rPr>
              <a:t>1</a:t>
            </a:r>
            <a:r>
              <a:rPr lang="zh-CN" altLang="en-US" sz="2400" dirty="0">
                <a:sym typeface="+mn-ea"/>
              </a:rPr>
              <a:t>。</a:t>
            </a:r>
            <a:endParaRPr lang="zh-CN" altLang="en-US" sz="2400" dirty="0">
              <a:sym typeface="+mn-ea"/>
            </a:endParaRPr>
          </a:p>
          <a:p>
            <a:pPr marL="0" indent="0" latinLnBrk="1">
              <a:buNone/>
            </a:pPr>
            <a:endParaRPr lang="zh-CN" altLang="en-US" sz="2400" dirty="0">
              <a:sym typeface="+mn-ea"/>
            </a:endParaRPr>
          </a:p>
          <a:p>
            <a:pPr marL="0" indent="0" latinLnBrk="1">
              <a:buNone/>
            </a:pPr>
            <a:r>
              <a:rPr lang="zh-CN" altLang="en-US" sz="2400" dirty="0">
                <a:sym typeface="+mn-ea"/>
              </a:rPr>
              <a:t>③ 或：若</a:t>
            </a:r>
            <a:r>
              <a:rPr lang="en-US" altLang="zh-CN" sz="2400" dirty="0">
                <a:sym typeface="+mn-ea"/>
              </a:rPr>
              <a:t>c1</a:t>
            </a:r>
            <a:r>
              <a:rPr lang="zh-CN" altLang="en-US" sz="2400" dirty="0">
                <a:sym typeface="+mn-ea"/>
              </a:rPr>
              <a:t>或</a:t>
            </a:r>
            <a:r>
              <a:rPr lang="en-US" altLang="zh-CN" sz="2400" dirty="0">
                <a:sym typeface="+mn-ea"/>
              </a:rPr>
              <a:t>c2</a:t>
            </a:r>
            <a:r>
              <a:rPr lang="zh-CN" altLang="en-US" sz="2400" dirty="0">
                <a:sym typeface="+mn-ea"/>
              </a:rPr>
              <a:t>或</a:t>
            </a:r>
            <a:r>
              <a:rPr lang="en-US" altLang="zh-CN" sz="2400" dirty="0">
                <a:sym typeface="+mn-ea"/>
              </a:rPr>
              <a:t>c3</a:t>
            </a:r>
            <a:r>
              <a:rPr lang="zh-CN" altLang="en-US" sz="2400" dirty="0">
                <a:sym typeface="+mn-ea"/>
              </a:rPr>
              <a:t>是</a:t>
            </a:r>
            <a:r>
              <a:rPr lang="en-US" altLang="zh-CN" sz="2400" dirty="0">
                <a:sym typeface="+mn-ea"/>
              </a:rPr>
              <a:t>1</a:t>
            </a:r>
            <a:r>
              <a:rPr lang="zh-CN" altLang="en-US" sz="2400" dirty="0">
                <a:sym typeface="+mn-ea"/>
              </a:rPr>
              <a:t>，则</a:t>
            </a:r>
            <a:r>
              <a:rPr lang="en-US" altLang="zh-CN" sz="2400" dirty="0" err="1">
                <a:sym typeface="+mn-ea"/>
              </a:rPr>
              <a:t>ei</a:t>
            </a:r>
            <a:r>
              <a:rPr lang="zh-CN" altLang="en-US" sz="2400" dirty="0">
                <a:sym typeface="+mn-ea"/>
              </a:rPr>
              <a:t>是</a:t>
            </a:r>
            <a:r>
              <a:rPr lang="en-US" altLang="zh-CN" sz="2400" dirty="0">
                <a:sym typeface="+mn-ea"/>
              </a:rPr>
              <a:t>1</a:t>
            </a:r>
            <a:r>
              <a:rPr lang="zh-CN" altLang="en-US" sz="2400" dirty="0">
                <a:sym typeface="+mn-ea"/>
              </a:rPr>
              <a:t>；否则</a:t>
            </a:r>
            <a:r>
              <a:rPr lang="en-US" altLang="zh-CN" sz="2400" dirty="0" err="1">
                <a:sym typeface="+mn-ea"/>
              </a:rPr>
              <a:t>ei</a:t>
            </a:r>
            <a:r>
              <a:rPr lang="zh-CN" altLang="en-US" sz="2400" dirty="0">
                <a:sym typeface="+mn-ea"/>
              </a:rPr>
              <a:t>为</a:t>
            </a:r>
            <a:r>
              <a:rPr lang="en-US" altLang="zh-CN" sz="2400" dirty="0">
                <a:sym typeface="+mn-ea"/>
              </a:rPr>
              <a:t>0</a:t>
            </a:r>
            <a:r>
              <a:rPr lang="zh-CN" altLang="en-US" sz="2400" dirty="0">
                <a:sym typeface="+mn-ea"/>
              </a:rPr>
              <a:t>。“或”可有任意个输入。</a:t>
            </a:r>
            <a:endParaRPr lang="zh-CN" altLang="en-US" sz="2400" dirty="0">
              <a:sym typeface="+mn-ea"/>
            </a:endParaRPr>
          </a:p>
          <a:p>
            <a:pPr marL="0" indent="0" latinLnBrk="1">
              <a:buNone/>
            </a:pPr>
            <a:endParaRPr lang="zh-CN" altLang="en-US" sz="2400" dirty="0">
              <a:sym typeface="+mn-ea"/>
            </a:endParaRPr>
          </a:p>
          <a:p>
            <a:pPr marL="0" indent="0" latinLnBrk="1">
              <a:buNone/>
            </a:pPr>
            <a:r>
              <a:rPr lang="zh-CN" altLang="en-US" sz="2400" dirty="0">
                <a:sym typeface="+mn-ea"/>
              </a:rPr>
              <a:t>④ 与：若</a:t>
            </a:r>
            <a:r>
              <a:rPr lang="en-US" altLang="zh-CN" sz="2400" dirty="0">
                <a:sym typeface="+mn-ea"/>
              </a:rPr>
              <a:t>c1</a:t>
            </a:r>
            <a:r>
              <a:rPr lang="zh-CN" altLang="en-US" sz="2400" dirty="0">
                <a:sym typeface="+mn-ea"/>
              </a:rPr>
              <a:t>和</a:t>
            </a:r>
            <a:r>
              <a:rPr lang="en-US" altLang="zh-CN" sz="2400" dirty="0">
                <a:sym typeface="+mn-ea"/>
              </a:rPr>
              <a:t>c2</a:t>
            </a:r>
            <a:r>
              <a:rPr lang="zh-CN" altLang="en-US" sz="2400" dirty="0">
                <a:sym typeface="+mn-ea"/>
              </a:rPr>
              <a:t>都是</a:t>
            </a:r>
            <a:r>
              <a:rPr lang="en-US" altLang="zh-CN" sz="2400" dirty="0">
                <a:sym typeface="+mn-ea"/>
              </a:rPr>
              <a:t>1</a:t>
            </a:r>
            <a:r>
              <a:rPr lang="zh-CN" altLang="en-US" sz="2400" dirty="0">
                <a:sym typeface="+mn-ea"/>
              </a:rPr>
              <a:t>，则</a:t>
            </a:r>
            <a:r>
              <a:rPr lang="en-US" altLang="zh-CN" sz="2400" dirty="0" err="1">
                <a:sym typeface="+mn-ea"/>
              </a:rPr>
              <a:t>ei</a:t>
            </a:r>
            <a:r>
              <a:rPr lang="zh-CN" altLang="en-US" sz="2400" dirty="0">
                <a:sym typeface="+mn-ea"/>
              </a:rPr>
              <a:t>为</a:t>
            </a:r>
            <a:r>
              <a:rPr lang="en-US" altLang="zh-CN" sz="2400" dirty="0">
                <a:sym typeface="+mn-ea"/>
              </a:rPr>
              <a:t>1</a:t>
            </a:r>
            <a:r>
              <a:rPr lang="zh-CN" altLang="en-US" sz="2400" dirty="0">
                <a:sym typeface="+mn-ea"/>
              </a:rPr>
              <a:t>；否则</a:t>
            </a:r>
            <a:r>
              <a:rPr lang="en-US" altLang="zh-CN" sz="2400" dirty="0" err="1">
                <a:sym typeface="+mn-ea"/>
              </a:rPr>
              <a:t>ei</a:t>
            </a:r>
            <a:r>
              <a:rPr lang="zh-CN" altLang="en-US" sz="2400" dirty="0">
                <a:sym typeface="+mn-ea"/>
              </a:rPr>
              <a:t>为</a:t>
            </a:r>
            <a:r>
              <a:rPr lang="en-US" altLang="zh-CN" sz="2400" dirty="0">
                <a:sym typeface="+mn-ea"/>
              </a:rPr>
              <a:t>0</a:t>
            </a:r>
            <a:r>
              <a:rPr lang="zh-CN" altLang="en-US" sz="2400" dirty="0">
                <a:sym typeface="+mn-ea"/>
              </a:rPr>
              <a:t>。“与”也可有任意个输入。</a:t>
            </a:r>
            <a:endParaRPr lang="zh-CN" altLang="en-US" sz="2400" dirty="0">
              <a:sym typeface="+mn-ea"/>
            </a:endParaRPr>
          </a:p>
          <a:p>
            <a:pPr marL="0" indent="0">
              <a:buNone/>
            </a:pPr>
            <a:endParaRPr lang="zh-CN" altLang="en-US" sz="2400" dirty="0">
              <a:sym typeface="+mn-ea"/>
            </a:endParaRPr>
          </a:p>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1" descr="C:\Users\Administrator\AppData\Roaming\Tencent\Users\154541887\QQ\WinTemp\RichOle\CG9{6I0E1}JMPH%DJ4TMNT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5663" y="386373"/>
            <a:ext cx="7272808" cy="56835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p:txBody>
          <a:bodyPr wrap="square" lIns="91440" tIns="45720" rIns="91440" bIns="45720" anchor="t"/>
          <a:p>
            <a:r>
              <a:rPr lang="zh-CN" altLang="en-US" sz="3600" dirty="0">
                <a:solidFill>
                  <a:schemeClr val="accent1"/>
                </a:solidFill>
              </a:rPr>
              <a:t>举例：</a:t>
            </a:r>
            <a:endParaRPr lang="zh-CN" altLang="en-US" sz="3600" dirty="0">
              <a:solidFill>
                <a:schemeClr val="accent1"/>
              </a:solidFill>
            </a:endParaRPr>
          </a:p>
        </p:txBody>
      </p:sp>
      <p:sp>
        <p:nvSpPr>
          <p:cNvPr id="55298" name="Rectangle 3"/>
          <p:cNvSpPr>
            <a:spLocks noGrp="1"/>
          </p:cNvSpPr>
          <p:nvPr>
            <p:ph idx="1"/>
          </p:nvPr>
        </p:nvSpPr>
        <p:spPr>
          <a:xfrm>
            <a:off x="116840" y="926465"/>
            <a:ext cx="8570595" cy="4176395"/>
          </a:xfrm>
        </p:spPr>
        <p:txBody>
          <a:bodyPr wrap="square" lIns="91440" tIns="45720" rIns="91440" bIns="45720" anchor="t"/>
          <a:p>
            <a:r>
              <a:rPr lang="zh-CN" altLang="en-US" sz="2800" dirty="0"/>
              <a:t>有一个处理单价为</a:t>
            </a:r>
            <a:r>
              <a:rPr lang="en-US" altLang="zh-CN" sz="2800" dirty="0"/>
              <a:t>1</a:t>
            </a:r>
            <a:r>
              <a:rPr lang="zh-CN" altLang="en-US" sz="2800" dirty="0"/>
              <a:t>元</a:t>
            </a:r>
            <a:r>
              <a:rPr lang="en-US" altLang="zh-CN" sz="2800" dirty="0"/>
              <a:t>5</a:t>
            </a:r>
            <a:r>
              <a:rPr lang="zh-CN" altLang="en-US" sz="2800" dirty="0"/>
              <a:t>角的盒装饮料的自动售货机软件。若投入</a:t>
            </a:r>
            <a:r>
              <a:rPr lang="en-US" altLang="zh-CN" sz="2800" dirty="0"/>
              <a:t>1</a:t>
            </a:r>
            <a:r>
              <a:rPr lang="zh-CN" altLang="en-US" sz="2800" dirty="0"/>
              <a:t>元</a:t>
            </a:r>
            <a:r>
              <a:rPr lang="en-US" altLang="zh-CN" sz="2800" dirty="0"/>
              <a:t>5</a:t>
            </a:r>
            <a:r>
              <a:rPr lang="zh-CN" altLang="en-US" sz="2800" dirty="0"/>
              <a:t>角硬币，按下“可乐”，“雪碧”或“红茶”按钮，相应的饮料就送出来。若投入的是两元硬币，在送出饮料的同时退还</a:t>
            </a:r>
            <a:r>
              <a:rPr lang="en-US" altLang="zh-CN" sz="2800" dirty="0"/>
              <a:t>5</a:t>
            </a:r>
            <a:r>
              <a:rPr lang="zh-CN" altLang="en-US" sz="2800" dirty="0"/>
              <a:t>角硬币。</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wrap="square" lIns="91440" tIns="45720" rIns="91440" bIns="45720" anchor="t"/>
          <a:p>
            <a:pPr eaLnBrk="1" hangingPunct="1"/>
            <a:endParaRPr lang="zh-CN" altLang="zh-CN" dirty="0"/>
          </a:p>
        </p:txBody>
      </p:sp>
      <p:sp>
        <p:nvSpPr>
          <p:cNvPr id="8194" name="Text Box 4"/>
          <p:cNvSpPr txBox="1"/>
          <p:nvPr/>
        </p:nvSpPr>
        <p:spPr>
          <a:xfrm>
            <a:off x="323850" y="1628775"/>
            <a:ext cx="8532813" cy="1800225"/>
          </a:xfrm>
          <a:prstGeom prst="rect">
            <a:avLst/>
          </a:prstGeom>
          <a:noFill/>
          <a:ln w="9525">
            <a:noFill/>
          </a:ln>
        </p:spPr>
        <p:txBody>
          <a:bodyPr anchor="t">
            <a:spAutoFit/>
          </a:bodyPr>
          <a:p>
            <a:pPr lvl="0" indent="0"/>
            <a:r>
              <a:rPr lang="en-US" altLang="zh-CN" sz="2800" dirty="0">
                <a:latin typeface="Arial" panose="020B0604020202020204" pitchFamily="34" charset="0"/>
                <a:ea typeface="楷体_GB2312" pitchFamily="49" charset="-122"/>
              </a:rPr>
              <a:t>2</a:t>
            </a:r>
            <a:r>
              <a:rPr lang="zh-CN" altLang="en-US" sz="2800" dirty="0">
                <a:latin typeface="Arial" panose="020B0604020202020204" pitchFamily="34" charset="0"/>
                <a:ea typeface="楷体_GB2312" pitchFamily="49" charset="-122"/>
              </a:rPr>
              <a:t>．软件测试只能证明软件存在错误，而不能证明软件没有错误。</a:t>
            </a:r>
            <a:endParaRPr lang="zh-CN" altLang="en-US" sz="2800" dirty="0">
              <a:latin typeface="Arial" panose="020B0604020202020204" pitchFamily="34" charset="0"/>
              <a:ea typeface="楷体_GB2312" pitchFamily="49" charset="-122"/>
            </a:endParaRPr>
          </a:p>
          <a:p>
            <a:pPr lvl="0" indent="0"/>
            <a:r>
              <a:rPr lang="en-US" altLang="zh-CN" sz="2800" dirty="0">
                <a:latin typeface="Arial" panose="020B0604020202020204" pitchFamily="34" charset="0"/>
                <a:ea typeface="楷体_GB2312" pitchFamily="49" charset="-122"/>
              </a:rPr>
              <a:t>3</a:t>
            </a:r>
            <a:r>
              <a:rPr lang="zh-CN" altLang="en-US" sz="2800" dirty="0">
                <a:latin typeface="Arial" panose="020B0604020202020204" pitchFamily="34" charset="0"/>
                <a:ea typeface="楷体_GB2312" pitchFamily="49" charset="-122"/>
              </a:rPr>
              <a:t>．“穷尽测试”是不可能的，必须在满足适当的标准的情况下终止测试。</a:t>
            </a:r>
            <a:endParaRPr lang="zh-CN" altLang="en-US" sz="2800" dirty="0">
              <a:latin typeface="Arial" panose="020B0604020202020204" pitchFamily="34" charset="0"/>
              <a:ea typeface="楷体_GB2312"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1"/>
          <p:cNvSpPr>
            <a:spLocks noGrp="1"/>
          </p:cNvSpPr>
          <p:nvPr>
            <p:ph type="title"/>
          </p:nvPr>
        </p:nvSpPr>
        <p:spPr>
          <a:xfrm>
            <a:off x="378460" y="277813"/>
            <a:ext cx="8229600" cy="558800"/>
          </a:xfrm>
        </p:spPr>
        <p:txBody>
          <a:bodyPr wrap="square" lIns="91440" tIns="45720" rIns="91440" bIns="45720" anchor="t"/>
          <a:p>
            <a:r>
              <a:rPr lang="zh-CN" altLang="en-US" sz="3600" b="1" dirty="0"/>
              <a:t>（</a:t>
            </a:r>
            <a:r>
              <a:rPr lang="en-US" altLang="zh-CN" sz="3600" b="1" dirty="0"/>
              <a:t>1</a:t>
            </a:r>
            <a:r>
              <a:rPr lang="zh-CN" altLang="en-US" sz="3600" b="1" dirty="0"/>
              <a:t>）分析原因及结果</a:t>
            </a:r>
            <a:br>
              <a:rPr lang="zh-CN" altLang="en-US" sz="3600" b="1" dirty="0"/>
            </a:br>
            <a:endParaRPr lang="zh-CN" altLang="en-US" sz="3600" b="1" dirty="0"/>
          </a:p>
        </p:txBody>
      </p:sp>
      <p:graphicFrame>
        <p:nvGraphicFramePr>
          <p:cNvPr id="136215" name="Group 23"/>
          <p:cNvGraphicFramePr>
            <a:graphicFrameLocks noGrp="1"/>
          </p:cNvGraphicFramePr>
          <p:nvPr>
            <p:ph idx="1"/>
          </p:nvPr>
        </p:nvGraphicFramePr>
        <p:xfrm>
          <a:off x="456883" y="1092518"/>
          <a:ext cx="8229600" cy="5075238"/>
        </p:xfrm>
        <a:graphic>
          <a:graphicData uri="http://schemas.openxmlformats.org/drawingml/2006/table">
            <a:tbl>
              <a:tblPr/>
              <a:tblGrid>
                <a:gridCol w="1601787"/>
                <a:gridCol w="6627813"/>
              </a:tblGrid>
              <a:tr h="188277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原因</a:t>
                      </a:r>
                      <a:endPar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c1:</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投入</a:t>
                      </a: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元</a:t>
                      </a: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角硬币；</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c2:</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投入</a:t>
                      </a: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元硬币；</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c3:</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按“可乐”按钮；</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c4:</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按“雪碧”按钮；</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c5:</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按“红茶”按钮</a:t>
                      </a: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8445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中间状态</a:t>
                      </a:r>
                      <a:endPar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：已投币</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：已按钮</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1639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结果</a:t>
                      </a:r>
                      <a:endPar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a1:</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退还</a:t>
                      </a: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角硬币；</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a2:</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送出“可乐”饮料；</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a3:</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送出“雪碧”饮料；</a:t>
                      </a:r>
                      <a:endPar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a4:</a:t>
                      </a:r>
                      <a:r>
                        <a:rPr kumimoji="0" lang="zh-CN" altLang="en-US"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送出“红茶”饮料</a:t>
                      </a:r>
                      <a:r>
                        <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5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p:txBody>
          <a:bodyPr wrap="square" lIns="91440" tIns="45720" rIns="91440" bIns="45720" anchor="t"/>
          <a:p>
            <a:r>
              <a:rPr lang="zh-CN" altLang="en-US" b="1" dirty="0"/>
              <a:t>（</a:t>
            </a:r>
            <a:r>
              <a:rPr lang="en-US" altLang="zh-CN" b="1" dirty="0"/>
              <a:t>2</a:t>
            </a:r>
            <a:r>
              <a:rPr lang="zh-CN" altLang="en-US" b="1" dirty="0"/>
              <a:t>）画出因果图</a:t>
            </a:r>
            <a:endParaRPr lang="zh-CN" altLang="en-US" b="1" dirty="0"/>
          </a:p>
        </p:txBody>
      </p:sp>
      <p:graphicFrame>
        <p:nvGraphicFramePr>
          <p:cNvPr id="57346" name="Object 4"/>
          <p:cNvGraphicFramePr>
            <a:graphicFrameLocks noGrp="1"/>
          </p:cNvGraphicFramePr>
          <p:nvPr>
            <p:ph idx="1"/>
          </p:nvPr>
        </p:nvGraphicFramePr>
        <p:xfrm>
          <a:off x="1116013" y="1052513"/>
          <a:ext cx="6911975" cy="4897437"/>
        </p:xfrm>
        <a:graphic>
          <a:graphicData uri="http://schemas.openxmlformats.org/presentationml/2006/ole">
            <mc:AlternateContent xmlns:mc="http://schemas.openxmlformats.org/markup-compatibility/2006">
              <mc:Choice xmlns:v="urn:schemas-microsoft-com:vml" Requires="v">
                <p:oleObj spid="_x0000_s3076" name="" r:id="rId1" imgW="4686300" imgH="3343275" progId="Visio.Drawing.11">
                  <p:embed/>
                </p:oleObj>
              </mc:Choice>
              <mc:Fallback>
                <p:oleObj name="" r:id="rId1" imgW="4686300" imgH="3343275" progId="Visio.Drawing.11">
                  <p:embed/>
                  <p:pic>
                    <p:nvPicPr>
                      <p:cNvPr id="0" name="图片 3075"/>
                      <p:cNvPicPr/>
                      <p:nvPr/>
                    </p:nvPicPr>
                    <p:blipFill>
                      <a:blip r:embed="rId2"/>
                      <a:stretch>
                        <a:fillRect/>
                      </a:stretch>
                    </p:blipFill>
                    <p:spPr>
                      <a:xfrm>
                        <a:off x="1116013" y="1052513"/>
                        <a:ext cx="6911975" cy="4897437"/>
                      </a:xfrm>
                      <a:prstGeom prst="rect">
                        <a:avLst/>
                      </a:prstGeom>
                      <a:noFill/>
                      <a:ln w="38100">
                        <a:miter/>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wrap="square" lIns="91440" tIns="45720" rIns="91440" bIns="45720" anchor="t"/>
          <a:p>
            <a:r>
              <a:rPr lang="zh-CN" altLang="en-US" sz="3600" b="1" dirty="0"/>
              <a:t>（</a:t>
            </a:r>
            <a:r>
              <a:rPr lang="en-US" altLang="zh-CN" sz="3600" b="1" dirty="0"/>
              <a:t>3</a:t>
            </a:r>
            <a:r>
              <a:rPr lang="zh-CN" altLang="en-US" sz="3600" b="1" dirty="0"/>
              <a:t>）决策表</a:t>
            </a:r>
            <a:endParaRPr lang="zh-CN" altLang="en-US" sz="3600" b="1" dirty="0"/>
          </a:p>
        </p:txBody>
      </p:sp>
      <p:graphicFrame>
        <p:nvGraphicFramePr>
          <p:cNvPr id="65539" name="表格占位符 65538"/>
          <p:cNvGraphicFramePr/>
          <p:nvPr>
            <p:ph type="tbl" idx="1"/>
          </p:nvPr>
        </p:nvGraphicFramePr>
        <p:xfrm>
          <a:off x="457200" y="1062355"/>
          <a:ext cx="8362950" cy="4733925"/>
        </p:xfrm>
        <a:graphic>
          <a:graphicData uri="http://schemas.openxmlformats.org/drawingml/2006/table">
            <a:tbl>
              <a:tblPr/>
              <a:tblGrid>
                <a:gridCol w="3038475"/>
                <a:gridCol w="478155"/>
                <a:gridCol w="408940"/>
                <a:gridCol w="477520"/>
                <a:gridCol w="478790"/>
                <a:gridCol w="477520"/>
                <a:gridCol w="478790"/>
                <a:gridCol w="544195"/>
                <a:gridCol w="477520"/>
                <a:gridCol w="479425"/>
                <a:gridCol w="467995"/>
                <a:gridCol w="555625"/>
              </a:tblGrid>
              <a:tr h="413385">
                <a:tc>
                  <a:txBody>
                    <a:bodyPr/>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2</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3</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4</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5</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6</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7</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8</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9</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10</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953895">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c1:</a:t>
                      </a:r>
                      <a:r>
                        <a:rPr lang="zh-CN" altLang="en-US" sz="2100" b="1" dirty="0">
                          <a:latin typeface="宋体" panose="02010600030101010101" pitchFamily="2" charset="-122"/>
                          <a:ea typeface="宋体" panose="02010600030101010101" pitchFamily="2" charset="-122"/>
                        </a:rPr>
                        <a:t>投入</a:t>
                      </a:r>
                      <a:r>
                        <a:rPr lang="en-US" altLang="zh-CN" sz="2100" b="1" dirty="0">
                          <a:latin typeface="宋体" panose="02010600030101010101" pitchFamily="2" charset="-122"/>
                          <a:ea typeface="宋体" panose="02010600030101010101" pitchFamily="2" charset="-122"/>
                        </a:rPr>
                        <a:t>1</a:t>
                      </a:r>
                      <a:r>
                        <a:rPr lang="zh-CN" altLang="en-US" sz="2100" b="1" dirty="0">
                          <a:latin typeface="宋体" panose="02010600030101010101" pitchFamily="2" charset="-122"/>
                          <a:ea typeface="宋体" panose="02010600030101010101" pitchFamily="2" charset="-122"/>
                        </a:rPr>
                        <a:t>元</a:t>
                      </a:r>
                      <a:r>
                        <a:rPr lang="en-US" altLang="zh-CN" sz="2100" b="1" dirty="0">
                          <a:latin typeface="宋体" panose="02010600030101010101" pitchFamily="2" charset="-122"/>
                          <a:ea typeface="宋体" panose="02010600030101010101" pitchFamily="2" charset="-122"/>
                        </a:rPr>
                        <a:t>5</a:t>
                      </a:r>
                      <a:r>
                        <a:rPr lang="zh-CN" altLang="en-US" sz="2100" b="1" dirty="0">
                          <a:latin typeface="宋体" panose="02010600030101010101" pitchFamily="2" charset="-122"/>
                          <a:ea typeface="宋体" panose="02010600030101010101" pitchFamily="2" charset="-122"/>
                        </a:rPr>
                        <a:t>角硬币</a:t>
                      </a: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c2:</a:t>
                      </a:r>
                      <a:r>
                        <a:rPr lang="zh-CN" altLang="en-US" sz="2100" b="1" dirty="0">
                          <a:latin typeface="宋体" panose="02010600030101010101" pitchFamily="2" charset="-122"/>
                          <a:ea typeface="宋体" panose="02010600030101010101" pitchFamily="2" charset="-122"/>
                        </a:rPr>
                        <a:t>投入</a:t>
                      </a:r>
                      <a:r>
                        <a:rPr lang="en-US" altLang="zh-CN" sz="2100" b="1" dirty="0">
                          <a:latin typeface="宋体" panose="02010600030101010101" pitchFamily="2" charset="-122"/>
                          <a:ea typeface="宋体" panose="02010600030101010101" pitchFamily="2" charset="-122"/>
                        </a:rPr>
                        <a:t>2</a:t>
                      </a:r>
                      <a:r>
                        <a:rPr lang="zh-CN" altLang="en-US" sz="2100" b="1" dirty="0">
                          <a:latin typeface="宋体" panose="02010600030101010101" pitchFamily="2" charset="-122"/>
                          <a:ea typeface="宋体" panose="02010600030101010101" pitchFamily="2" charset="-122"/>
                        </a:rPr>
                        <a:t>元硬币</a:t>
                      </a: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c3:</a:t>
                      </a:r>
                      <a:r>
                        <a:rPr lang="zh-CN" altLang="en-US" sz="2100" b="1" dirty="0">
                          <a:latin typeface="宋体" panose="02010600030101010101" pitchFamily="2" charset="-122"/>
                          <a:ea typeface="宋体" panose="02010600030101010101" pitchFamily="2" charset="-122"/>
                        </a:rPr>
                        <a:t>按“可乐”按钮</a:t>
                      </a: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c4:</a:t>
                      </a:r>
                      <a:r>
                        <a:rPr lang="zh-CN" altLang="en-US" sz="2100" b="1" dirty="0">
                          <a:latin typeface="宋体" panose="02010600030101010101" pitchFamily="2" charset="-122"/>
                          <a:ea typeface="宋体" panose="02010600030101010101" pitchFamily="2" charset="-122"/>
                        </a:rPr>
                        <a:t>按“雪碧”按钮</a:t>
                      </a: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c5:</a:t>
                      </a:r>
                      <a:r>
                        <a:rPr lang="zh-CN" altLang="en-US" sz="2100" b="1" dirty="0">
                          <a:latin typeface="宋体" panose="02010600030101010101" pitchFamily="2" charset="-122"/>
                          <a:ea typeface="宋体" panose="02010600030101010101" pitchFamily="2" charset="-122"/>
                        </a:rPr>
                        <a:t>按“红茶”按钮</a:t>
                      </a:r>
                      <a:endParaRPr lang="zh-CN" altLang="en-US" sz="2100" b="1" dirty="0">
                        <a:latin typeface="宋体" panose="02010600030101010101" pitchFamily="2" charset="-122"/>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98195">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11</a:t>
                      </a:r>
                      <a:r>
                        <a:rPr lang="zh-CN" altLang="en-US" sz="2100" b="1" dirty="0">
                          <a:latin typeface="宋体" panose="02010600030101010101" pitchFamily="2" charset="-122"/>
                          <a:ea typeface="宋体" panose="02010600030101010101" pitchFamily="2" charset="-122"/>
                        </a:rPr>
                        <a:t>：已投币</a:t>
                      </a: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12</a:t>
                      </a:r>
                      <a:r>
                        <a:rPr lang="zh-CN" altLang="en-US" sz="2100" b="1" dirty="0">
                          <a:latin typeface="宋体" panose="02010600030101010101" pitchFamily="2" charset="-122"/>
                          <a:ea typeface="宋体" panose="02010600030101010101" pitchFamily="2" charset="-122"/>
                        </a:rPr>
                        <a:t>：已按钮</a:t>
                      </a:r>
                      <a:endParaRPr lang="zh-CN" altLang="en-US" sz="2100" b="1" dirty="0">
                        <a:latin typeface="宋体" panose="02010600030101010101" pitchFamily="2" charset="-122"/>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0</a:t>
                      </a:r>
                      <a:endParaRPr lang="en-US" altLang="zh-CN"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1</a:t>
                      </a:r>
                      <a:endParaRPr lang="en-US" altLang="zh-CN"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568450">
                <a:tc>
                  <a:txBody>
                    <a:bodyPr/>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a1:</a:t>
                      </a:r>
                      <a:r>
                        <a:rPr lang="zh-CN" altLang="en-US" sz="2100" b="1" dirty="0">
                          <a:latin typeface="宋体" panose="02010600030101010101" pitchFamily="2" charset="-122"/>
                          <a:ea typeface="宋体" panose="02010600030101010101" pitchFamily="2" charset="-122"/>
                        </a:rPr>
                        <a:t>退还</a:t>
                      </a:r>
                      <a:r>
                        <a:rPr lang="en-US" altLang="zh-CN" sz="2100" b="1" dirty="0">
                          <a:latin typeface="宋体" panose="02010600030101010101" pitchFamily="2" charset="-122"/>
                          <a:ea typeface="宋体" panose="02010600030101010101" pitchFamily="2" charset="-122"/>
                        </a:rPr>
                        <a:t>5</a:t>
                      </a:r>
                      <a:r>
                        <a:rPr lang="zh-CN" altLang="en-US" sz="2100" b="1" dirty="0">
                          <a:latin typeface="宋体" panose="02010600030101010101" pitchFamily="2" charset="-122"/>
                          <a:ea typeface="宋体" panose="02010600030101010101" pitchFamily="2" charset="-122"/>
                        </a:rPr>
                        <a:t>角硬币</a:t>
                      </a: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a2:</a:t>
                      </a:r>
                      <a:r>
                        <a:rPr lang="zh-CN" altLang="en-US" sz="2100" b="1" dirty="0">
                          <a:latin typeface="宋体" panose="02010600030101010101" pitchFamily="2" charset="-122"/>
                          <a:ea typeface="宋体" panose="02010600030101010101" pitchFamily="2" charset="-122"/>
                        </a:rPr>
                        <a:t>送出“可乐”饮料</a:t>
                      </a: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a3:</a:t>
                      </a:r>
                      <a:r>
                        <a:rPr lang="zh-CN" altLang="en-US" sz="2100" b="1" dirty="0">
                          <a:latin typeface="宋体" panose="02010600030101010101" pitchFamily="2" charset="-122"/>
                          <a:ea typeface="宋体" panose="02010600030101010101" pitchFamily="2" charset="-122"/>
                        </a:rPr>
                        <a:t>送出“雪碧”饮料</a:t>
                      </a: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en-US" altLang="zh-CN" sz="2100" b="1" dirty="0">
                          <a:latin typeface="宋体" panose="02010600030101010101" pitchFamily="2" charset="-122"/>
                          <a:ea typeface="宋体" panose="02010600030101010101" pitchFamily="2" charset="-122"/>
                        </a:rPr>
                        <a:t>a4:</a:t>
                      </a:r>
                      <a:r>
                        <a:rPr lang="zh-CN" altLang="en-US" sz="2100" b="1" dirty="0">
                          <a:latin typeface="宋体" panose="02010600030101010101" pitchFamily="2" charset="-122"/>
                          <a:ea typeface="宋体" panose="02010600030101010101" pitchFamily="2" charset="-122"/>
                        </a:rPr>
                        <a:t>送出“红茶”饮料</a:t>
                      </a:r>
                      <a:endParaRPr lang="zh-CN" altLang="en-US" sz="2100" b="1" dirty="0">
                        <a:latin typeface="宋体" panose="02010600030101010101" pitchFamily="2" charset="-122"/>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zh-CN" altLang="en-US" sz="2100" b="1" dirty="0">
                          <a:latin typeface="宋体" panose="02010600030101010101" pitchFamily="2" charset="-122"/>
                          <a:ea typeface="宋体" panose="02010600030101010101" pitchFamily="2" charset="-122"/>
                        </a:rPr>
                        <a:t>√</a:t>
                      </a:r>
                      <a:endParaRPr lang="zh-CN" altLang="en-US"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zh-CN" altLang="en-US" sz="2100" b="1" dirty="0">
                          <a:latin typeface="宋体" panose="02010600030101010101" pitchFamily="2" charset="-122"/>
                          <a:ea typeface="宋体" panose="02010600030101010101" pitchFamily="2" charset="-122"/>
                        </a:rPr>
                        <a:t>√</a:t>
                      </a:r>
                      <a:endParaRPr lang="zh-CN" altLang="en-US"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zh-CN" altLang="en-US" sz="2100" b="1" dirty="0">
                          <a:latin typeface="宋体" panose="02010600030101010101" pitchFamily="2" charset="-122"/>
                          <a:ea typeface="宋体" panose="02010600030101010101" pitchFamily="2" charset="-122"/>
                        </a:rPr>
                        <a:t>√</a:t>
                      </a:r>
                      <a:endParaRPr lang="zh-CN" altLang="en-US"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zh-CN" altLang="en-US" sz="2100" b="1" dirty="0">
                          <a:latin typeface="宋体" panose="02010600030101010101" pitchFamily="2" charset="-122"/>
                          <a:ea typeface="宋体" panose="02010600030101010101" pitchFamily="2" charset="-122"/>
                        </a:rPr>
                        <a:t>√</a:t>
                      </a: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zh-CN" altLang="en-US" sz="2100" b="1" dirty="0">
                          <a:latin typeface="宋体" panose="02010600030101010101" pitchFamily="2" charset="-122"/>
                          <a:ea typeface="宋体" panose="02010600030101010101" pitchFamily="2" charset="-122"/>
                        </a:rPr>
                        <a:t>√</a:t>
                      </a:r>
                      <a:endParaRPr lang="zh-CN" altLang="en-US"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zh-CN" altLang="en-US" sz="2100" b="1" dirty="0">
                          <a:latin typeface="宋体" panose="02010600030101010101" pitchFamily="2" charset="-122"/>
                          <a:ea typeface="宋体" panose="02010600030101010101" pitchFamily="2" charset="-122"/>
                        </a:rPr>
                        <a:t>√</a:t>
                      </a: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zh-CN" altLang="en-US" sz="2100" b="1" dirty="0">
                          <a:latin typeface="宋体" panose="02010600030101010101" pitchFamily="2" charset="-122"/>
                          <a:ea typeface="宋体" panose="02010600030101010101" pitchFamily="2" charset="-122"/>
                        </a:rPr>
                        <a:t>√</a:t>
                      </a:r>
                      <a:endParaRPr lang="zh-CN" altLang="en-US"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r>
                        <a:rPr lang="zh-CN" altLang="en-US" sz="2100" b="1" dirty="0">
                          <a:latin typeface="宋体" panose="02010600030101010101" pitchFamily="2" charset="-122"/>
                          <a:ea typeface="宋体" panose="02010600030101010101" pitchFamily="2" charset="-122"/>
                        </a:rPr>
                        <a:t>√</a:t>
                      </a: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p>
                      <a:pPr lvl="0" eaLnBrk="0" hangingPunct="0">
                        <a:spcBef>
                          <a:spcPct val="20000"/>
                        </a:spcBef>
                        <a:buClr>
                          <a:schemeClr val="accent1"/>
                        </a:buClr>
                        <a:buSzPct val="65000"/>
                        <a:buFont typeface="Wingdings" panose="05000000000000000000" pitchFamily="2" charset="2"/>
                        <a:buNone/>
                      </a:pPr>
                      <a:r>
                        <a:rPr lang="zh-CN" altLang="en-US" sz="2100" b="1" dirty="0">
                          <a:latin typeface="宋体" panose="02010600030101010101" pitchFamily="2" charset="-122"/>
                          <a:ea typeface="宋体" panose="02010600030101010101" pitchFamily="2" charset="-122"/>
                        </a:rPr>
                        <a:t>√</a:t>
                      </a:r>
                      <a:endParaRPr lang="zh-CN" altLang="en-US"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eaLnBrk="0" hangingPunct="0">
                        <a:spcBef>
                          <a:spcPct val="20000"/>
                        </a:spcBef>
                        <a:buClr>
                          <a:schemeClr val="accent1"/>
                        </a:buClr>
                        <a:buSzPct val="65000"/>
                        <a:buFont typeface="Wingdings" panose="05000000000000000000" pitchFamily="2" charset="2"/>
                        <a:buNone/>
                      </a:pPr>
                      <a:endParaRPr lang="zh-CN" altLang="en-US" sz="2100" b="1"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p:txBody>
          <a:bodyPr wrap="square" lIns="91440" tIns="45720" rIns="91440" bIns="45720" anchor="t"/>
          <a:p>
            <a:r>
              <a:rPr lang="zh-CN" altLang="en-US" sz="3600" b="1" dirty="0"/>
              <a:t>（</a:t>
            </a:r>
            <a:r>
              <a:rPr lang="en-US" altLang="zh-CN" sz="3600" b="1" dirty="0"/>
              <a:t>4</a:t>
            </a:r>
            <a:r>
              <a:rPr lang="zh-CN" altLang="en-US" sz="3600" b="1" dirty="0"/>
              <a:t>）设计测试用例</a:t>
            </a:r>
            <a:endParaRPr lang="zh-CN" altLang="en-US" sz="3600" b="1" dirty="0"/>
          </a:p>
        </p:txBody>
      </p:sp>
      <p:graphicFrame>
        <p:nvGraphicFramePr>
          <p:cNvPr id="139268" name="Group 4"/>
          <p:cNvGraphicFramePr>
            <a:graphicFrameLocks noGrp="1"/>
          </p:cNvGraphicFramePr>
          <p:nvPr>
            <p:ph idx="1"/>
          </p:nvPr>
        </p:nvGraphicFramePr>
        <p:xfrm>
          <a:off x="323850" y="1023938"/>
          <a:ext cx="8229600" cy="5338763"/>
        </p:xfrm>
        <a:graphic>
          <a:graphicData uri="http://schemas.openxmlformats.org/drawingml/2006/table">
            <a:tbl>
              <a:tblPr/>
              <a:tblGrid>
                <a:gridCol w="1409700"/>
                <a:gridCol w="3721100"/>
                <a:gridCol w="3098800"/>
              </a:tblGrid>
              <a:tr h="1028700">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用例编号</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测试用例</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预期输出</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613">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投入</a:t>
                      </a: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元</a:t>
                      </a: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角，按</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可乐</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送出</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可乐</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饮料</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4200">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endParaRPr kumimoji="0" lang="en-US" alt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投入</a:t>
                      </a: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元</a:t>
                      </a: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角，按</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雪碧</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送出</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雪碧</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饮料</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613">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投入</a:t>
                      </a: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元</a:t>
                      </a: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角，按</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红茶</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送出</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红茶</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饮料</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投入</a:t>
                      </a: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元，按</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可乐</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找</a:t>
                      </a: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角，送出</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可乐</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613">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endParaRPr kumimoji="0" lang="en-US" alt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投入</a:t>
                      </a: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元，按</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雪碧</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找</a:t>
                      </a: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角，送出</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雪碧</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4200">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a:t>
                      </a:r>
                      <a:endParaRPr kumimoji="0" lang="en-US" alt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投入</a:t>
                      </a: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元，按</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红茶</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找</a:t>
                      </a:r>
                      <a:r>
                        <a:rPr kumimoji="0" lang="en-US" altLang="zh-CN"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角，送出</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25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红茶</a:t>
                      </a:r>
                      <a:r>
                        <a:rPr kumimoji="0" lang="zh-CN" altLang="en-US" sz="2500" b="1"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xfrm>
            <a:off x="497523" y="327343"/>
            <a:ext cx="8229600" cy="490537"/>
          </a:xfrm>
        </p:spPr>
        <p:txBody>
          <a:bodyPr wrap="square" lIns="91440" tIns="45720" rIns="91440" bIns="45720" anchor="t"/>
          <a:p>
            <a:pPr eaLnBrk="1" hangingPunct="1"/>
            <a:r>
              <a:rPr lang="zh-CN" altLang="en-US" sz="2500" b="1" dirty="0">
                <a:solidFill>
                  <a:schemeClr val="hlink"/>
                </a:solidFill>
                <a:latin typeface="楷体_GB2312" pitchFamily="49" charset="-122"/>
                <a:ea typeface="楷体_GB2312" pitchFamily="49" charset="-122"/>
              </a:rPr>
              <a:t>黑盒测试与白盒测试优缺点比较</a:t>
            </a:r>
            <a:endParaRPr lang="zh-CN" altLang="en-US" sz="5000" b="1" dirty="0">
              <a:solidFill>
                <a:schemeClr val="hlink"/>
              </a:solidFill>
              <a:latin typeface="楷体_GB2312" pitchFamily="49" charset="-122"/>
              <a:ea typeface="楷体_GB2312" pitchFamily="49" charset="-122"/>
            </a:endParaRPr>
          </a:p>
        </p:txBody>
      </p:sp>
      <p:grpSp>
        <p:nvGrpSpPr>
          <p:cNvPr id="2" name="Group 4"/>
          <p:cNvGrpSpPr/>
          <p:nvPr/>
        </p:nvGrpSpPr>
        <p:grpSpPr>
          <a:xfrm>
            <a:off x="570548" y="1055370"/>
            <a:ext cx="7993062" cy="4986338"/>
            <a:chOff x="-55" y="528"/>
            <a:chExt cx="5863" cy="3811"/>
          </a:xfrm>
        </p:grpSpPr>
        <p:sp>
          <p:nvSpPr>
            <p:cNvPr id="60419" name="Text Box 5"/>
            <p:cNvSpPr txBox="1"/>
            <p:nvPr/>
          </p:nvSpPr>
          <p:spPr>
            <a:xfrm>
              <a:off x="902" y="685"/>
              <a:ext cx="3804" cy="524"/>
            </a:xfrm>
            <a:prstGeom prst="rect">
              <a:avLst/>
            </a:prstGeom>
            <a:noFill/>
            <a:ln w="12700">
              <a:noFill/>
            </a:ln>
          </p:spPr>
          <p:txBody>
            <a:bodyPr wrap="none" anchor="t">
              <a:spAutoFit/>
            </a:bodyPr>
            <a:p>
              <a:pPr lvl="0" indent="0" eaLnBrk="0" hangingPunct="0">
                <a:lnSpc>
                  <a:spcPct val="95000"/>
                </a:lnSpc>
                <a:buClr>
                  <a:schemeClr val="tx1"/>
                </a:buClr>
                <a:buSzPct val="75000"/>
                <a:buFont typeface="Monotype Sorts" pitchFamily="2" charset="2"/>
                <a:buNone/>
              </a:pPr>
              <a:r>
                <a:rPr lang="zh-CN" altLang="en-US" sz="2000" b="1" dirty="0">
                  <a:solidFill>
                    <a:schemeClr val="tx2"/>
                  </a:solidFill>
                  <a:latin typeface="楷体_GB2312" pitchFamily="49" charset="-122"/>
                  <a:ea typeface="楷体_GB2312" pitchFamily="49" charset="-122"/>
                </a:rPr>
                <a:t>黑盒测试</a:t>
              </a:r>
              <a:r>
                <a:rPr lang="zh-CN" altLang="en-US" sz="2000" b="1" i="1" dirty="0">
                  <a:solidFill>
                    <a:schemeClr val="tx2"/>
                  </a:solidFill>
                  <a:latin typeface="楷体_GB2312" pitchFamily="49" charset="-122"/>
                  <a:ea typeface="楷体_GB2312" pitchFamily="49" charset="-122"/>
                </a:rPr>
                <a:t>                       </a:t>
              </a:r>
              <a:r>
                <a:rPr lang="zh-CN" altLang="en-US" sz="2000" b="1" dirty="0">
                  <a:solidFill>
                    <a:schemeClr val="tx2"/>
                  </a:solidFill>
                  <a:latin typeface="楷体_GB2312" pitchFamily="49" charset="-122"/>
                  <a:ea typeface="楷体_GB2312" pitchFamily="49" charset="-122"/>
                </a:rPr>
                <a:t>白盒测试</a:t>
              </a:r>
              <a:endParaRPr lang="zh-CN" altLang="en-US" sz="2000" b="1" dirty="0">
                <a:latin typeface="楷体_GB2312" pitchFamily="49" charset="-122"/>
                <a:ea typeface="楷体_GB2312" pitchFamily="49" charset="-122"/>
              </a:endParaRPr>
            </a:p>
            <a:p>
              <a:pPr lvl="0" indent="0" eaLnBrk="0" hangingPunct="0"/>
              <a:r>
                <a:rPr lang="zh-CN" altLang="en-US" sz="2000" dirty="0">
                  <a:latin typeface="楷体_GB2312" pitchFamily="49" charset="-122"/>
                  <a:ea typeface="楷体_GB2312" pitchFamily="49" charset="-122"/>
                </a:rPr>
                <a:t> </a:t>
              </a:r>
              <a:endParaRPr lang="zh-CN" altLang="en-US" sz="2000" dirty="0">
                <a:latin typeface="楷体_GB2312" pitchFamily="49" charset="-122"/>
                <a:ea typeface="楷体_GB2312" pitchFamily="49" charset="-122"/>
              </a:endParaRPr>
            </a:p>
          </p:txBody>
        </p:sp>
        <p:sp>
          <p:nvSpPr>
            <p:cNvPr id="60420" name="Line 6"/>
            <p:cNvSpPr/>
            <p:nvPr/>
          </p:nvSpPr>
          <p:spPr>
            <a:xfrm>
              <a:off x="0" y="960"/>
              <a:ext cx="5760" cy="0"/>
            </a:xfrm>
            <a:prstGeom prst="line">
              <a:avLst/>
            </a:prstGeom>
            <a:ln w="19050" cap="flat" cmpd="sng">
              <a:solidFill>
                <a:schemeClr val="tx1"/>
              </a:solidFill>
              <a:prstDash val="solid"/>
              <a:round/>
              <a:headEnd type="none" w="med" len="med"/>
              <a:tailEnd type="none" w="med" len="med"/>
            </a:ln>
          </p:spPr>
        </p:sp>
        <p:sp>
          <p:nvSpPr>
            <p:cNvPr id="60421" name="Line 7"/>
            <p:cNvSpPr/>
            <p:nvPr/>
          </p:nvSpPr>
          <p:spPr>
            <a:xfrm>
              <a:off x="2880" y="528"/>
              <a:ext cx="0" cy="3792"/>
            </a:xfrm>
            <a:prstGeom prst="line">
              <a:avLst/>
            </a:prstGeom>
            <a:ln w="19050" cap="flat" cmpd="sng">
              <a:solidFill>
                <a:schemeClr val="tx1"/>
              </a:solidFill>
              <a:prstDash val="solid"/>
              <a:round/>
              <a:headEnd type="none" w="med" len="med"/>
              <a:tailEnd type="none" w="med" len="med"/>
            </a:ln>
          </p:spPr>
        </p:sp>
        <p:sp>
          <p:nvSpPr>
            <p:cNvPr id="60422" name="Line 8"/>
            <p:cNvSpPr/>
            <p:nvPr/>
          </p:nvSpPr>
          <p:spPr>
            <a:xfrm>
              <a:off x="432" y="534"/>
              <a:ext cx="0" cy="3792"/>
            </a:xfrm>
            <a:prstGeom prst="line">
              <a:avLst/>
            </a:prstGeom>
            <a:ln w="19050" cap="flat" cmpd="sng">
              <a:solidFill>
                <a:schemeClr val="tx1"/>
              </a:solidFill>
              <a:prstDash val="solid"/>
              <a:round/>
              <a:headEnd type="none" w="med" len="med"/>
              <a:tailEnd type="none" w="med" len="med"/>
            </a:ln>
          </p:spPr>
        </p:sp>
        <p:sp>
          <p:nvSpPr>
            <p:cNvPr id="60423" name="Line 9"/>
            <p:cNvSpPr/>
            <p:nvPr/>
          </p:nvSpPr>
          <p:spPr>
            <a:xfrm>
              <a:off x="0" y="528"/>
              <a:ext cx="5760" cy="0"/>
            </a:xfrm>
            <a:prstGeom prst="line">
              <a:avLst/>
            </a:prstGeom>
            <a:ln w="19050" cap="flat" cmpd="sng">
              <a:solidFill>
                <a:schemeClr val="tx1"/>
              </a:solidFill>
              <a:prstDash val="solid"/>
              <a:round/>
              <a:headEnd type="none" w="med" len="med"/>
              <a:tailEnd type="none" w="med" len="med"/>
            </a:ln>
          </p:spPr>
        </p:sp>
        <p:sp>
          <p:nvSpPr>
            <p:cNvPr id="60424" name="Line 10"/>
            <p:cNvSpPr/>
            <p:nvPr/>
          </p:nvSpPr>
          <p:spPr>
            <a:xfrm>
              <a:off x="0" y="2160"/>
              <a:ext cx="5760" cy="0"/>
            </a:xfrm>
            <a:prstGeom prst="line">
              <a:avLst/>
            </a:prstGeom>
            <a:ln w="19050" cap="flat" cmpd="sng">
              <a:solidFill>
                <a:schemeClr val="tx1"/>
              </a:solidFill>
              <a:prstDash val="solid"/>
              <a:round/>
              <a:headEnd type="none" w="med" len="med"/>
              <a:tailEnd type="none" w="med" len="med"/>
            </a:ln>
          </p:spPr>
        </p:sp>
        <p:sp>
          <p:nvSpPr>
            <p:cNvPr id="60425" name="Line 11"/>
            <p:cNvSpPr/>
            <p:nvPr/>
          </p:nvSpPr>
          <p:spPr>
            <a:xfrm>
              <a:off x="0" y="3504"/>
              <a:ext cx="5760" cy="0"/>
            </a:xfrm>
            <a:prstGeom prst="line">
              <a:avLst/>
            </a:prstGeom>
            <a:ln w="19050" cap="flat" cmpd="sng">
              <a:solidFill>
                <a:schemeClr val="tx1"/>
              </a:solidFill>
              <a:prstDash val="solid"/>
              <a:round/>
              <a:headEnd type="none" w="med" len="med"/>
              <a:tailEnd type="none" w="med" len="med"/>
            </a:ln>
          </p:spPr>
        </p:sp>
        <p:sp>
          <p:nvSpPr>
            <p:cNvPr id="60426" name="Text Box 12"/>
            <p:cNvSpPr txBox="1"/>
            <p:nvPr/>
          </p:nvSpPr>
          <p:spPr>
            <a:xfrm>
              <a:off x="-55" y="1355"/>
              <a:ext cx="323" cy="537"/>
            </a:xfrm>
            <a:prstGeom prst="rect">
              <a:avLst/>
            </a:prstGeom>
            <a:noFill/>
            <a:ln w="12700">
              <a:noFill/>
            </a:ln>
          </p:spPr>
          <p:txBody>
            <a:bodyPr wrap="none" anchor="t">
              <a:spAutoFit/>
            </a:bodyPr>
            <a:p>
              <a:pPr lvl="0" indent="0" eaLnBrk="0" hangingPunct="0"/>
              <a:r>
                <a:rPr lang="zh-CN" altLang="en-US" sz="2000" b="1" dirty="0">
                  <a:solidFill>
                    <a:schemeClr val="tx2"/>
                  </a:solidFill>
                  <a:latin typeface="楷体_GB2312" pitchFamily="49" charset="-122"/>
                  <a:ea typeface="楷体_GB2312" pitchFamily="49" charset="-122"/>
                </a:rPr>
                <a:t>优</a:t>
              </a:r>
              <a:endParaRPr lang="zh-CN" altLang="en-US" sz="2000" b="1" dirty="0">
                <a:solidFill>
                  <a:schemeClr val="tx2"/>
                </a:solidFill>
                <a:latin typeface="楷体_GB2312" pitchFamily="49" charset="-122"/>
                <a:ea typeface="楷体_GB2312" pitchFamily="49" charset="-122"/>
              </a:endParaRPr>
            </a:p>
            <a:p>
              <a:pPr lvl="0" indent="0" eaLnBrk="0" hangingPunct="0"/>
              <a:r>
                <a:rPr lang="zh-CN" altLang="en-US" sz="2000" b="1" dirty="0">
                  <a:solidFill>
                    <a:schemeClr val="tx2"/>
                  </a:solidFill>
                  <a:latin typeface="楷体_GB2312" pitchFamily="49" charset="-122"/>
                  <a:ea typeface="楷体_GB2312" pitchFamily="49" charset="-122"/>
                </a:rPr>
                <a:t>点</a:t>
              </a:r>
              <a:endParaRPr lang="zh-CN" altLang="en-US" sz="2000" b="1" dirty="0">
                <a:solidFill>
                  <a:schemeClr val="tx2"/>
                </a:solidFill>
                <a:latin typeface="楷体_GB2312" pitchFamily="49" charset="-122"/>
                <a:ea typeface="楷体_GB2312" pitchFamily="49" charset="-122"/>
              </a:endParaRPr>
            </a:p>
          </p:txBody>
        </p:sp>
        <p:sp>
          <p:nvSpPr>
            <p:cNvPr id="60427" name="Text Box 13"/>
            <p:cNvSpPr txBox="1"/>
            <p:nvPr/>
          </p:nvSpPr>
          <p:spPr>
            <a:xfrm>
              <a:off x="-48" y="2507"/>
              <a:ext cx="323" cy="536"/>
            </a:xfrm>
            <a:prstGeom prst="rect">
              <a:avLst/>
            </a:prstGeom>
            <a:noFill/>
            <a:ln w="12700">
              <a:noFill/>
            </a:ln>
          </p:spPr>
          <p:txBody>
            <a:bodyPr wrap="none" anchor="t">
              <a:spAutoFit/>
            </a:bodyPr>
            <a:p>
              <a:pPr lvl="0" indent="0" eaLnBrk="0" hangingPunct="0"/>
              <a:r>
                <a:rPr lang="zh-CN" altLang="en-US" sz="2000" b="1" dirty="0">
                  <a:solidFill>
                    <a:schemeClr val="tx2"/>
                  </a:solidFill>
                  <a:latin typeface="楷体_GB2312" pitchFamily="49" charset="-122"/>
                  <a:ea typeface="楷体_GB2312" pitchFamily="49" charset="-122"/>
                </a:rPr>
                <a:t>缺</a:t>
              </a:r>
              <a:endParaRPr lang="zh-CN" altLang="en-US" sz="2000" b="1" dirty="0">
                <a:solidFill>
                  <a:schemeClr val="tx2"/>
                </a:solidFill>
                <a:latin typeface="楷体_GB2312" pitchFamily="49" charset="-122"/>
                <a:ea typeface="楷体_GB2312" pitchFamily="49" charset="-122"/>
              </a:endParaRPr>
            </a:p>
            <a:p>
              <a:pPr lvl="0" indent="0" eaLnBrk="0" hangingPunct="0"/>
              <a:r>
                <a:rPr lang="zh-CN" altLang="en-US" sz="2000" b="1" dirty="0">
                  <a:solidFill>
                    <a:schemeClr val="tx2"/>
                  </a:solidFill>
                  <a:latin typeface="楷体_GB2312" pitchFamily="49" charset="-122"/>
                  <a:ea typeface="楷体_GB2312" pitchFamily="49" charset="-122"/>
                </a:rPr>
                <a:t>点</a:t>
              </a:r>
              <a:endParaRPr lang="zh-CN" altLang="en-US" sz="2000" b="1" dirty="0">
                <a:solidFill>
                  <a:schemeClr val="tx2"/>
                </a:solidFill>
                <a:latin typeface="楷体_GB2312" pitchFamily="49" charset="-122"/>
                <a:ea typeface="楷体_GB2312" pitchFamily="49" charset="-122"/>
              </a:endParaRPr>
            </a:p>
          </p:txBody>
        </p:sp>
        <p:sp>
          <p:nvSpPr>
            <p:cNvPr id="60428" name="Text Box 14"/>
            <p:cNvSpPr txBox="1"/>
            <p:nvPr/>
          </p:nvSpPr>
          <p:spPr>
            <a:xfrm>
              <a:off x="-48" y="3669"/>
              <a:ext cx="323" cy="537"/>
            </a:xfrm>
            <a:prstGeom prst="rect">
              <a:avLst/>
            </a:prstGeom>
            <a:noFill/>
            <a:ln w="12700">
              <a:noFill/>
            </a:ln>
          </p:spPr>
          <p:txBody>
            <a:bodyPr wrap="none" anchor="t">
              <a:spAutoFit/>
            </a:bodyPr>
            <a:p>
              <a:pPr lvl="0" indent="0" eaLnBrk="0" hangingPunct="0"/>
              <a:r>
                <a:rPr lang="zh-CN" altLang="en-US" sz="2000" b="1" dirty="0">
                  <a:solidFill>
                    <a:schemeClr val="tx2"/>
                  </a:solidFill>
                  <a:latin typeface="楷体_GB2312" pitchFamily="49" charset="-122"/>
                  <a:ea typeface="楷体_GB2312" pitchFamily="49" charset="-122"/>
                </a:rPr>
                <a:t>性</a:t>
              </a:r>
              <a:endParaRPr lang="zh-CN" altLang="en-US" sz="2000" b="1" dirty="0">
                <a:solidFill>
                  <a:schemeClr val="tx2"/>
                </a:solidFill>
                <a:latin typeface="楷体_GB2312" pitchFamily="49" charset="-122"/>
                <a:ea typeface="楷体_GB2312" pitchFamily="49" charset="-122"/>
              </a:endParaRPr>
            </a:p>
            <a:p>
              <a:pPr lvl="0" indent="0" eaLnBrk="0" hangingPunct="0"/>
              <a:r>
                <a:rPr lang="zh-CN" altLang="en-US" sz="2000" b="1" dirty="0">
                  <a:solidFill>
                    <a:schemeClr val="tx2"/>
                  </a:solidFill>
                  <a:latin typeface="楷体_GB2312" pitchFamily="49" charset="-122"/>
                  <a:ea typeface="楷体_GB2312" pitchFamily="49" charset="-122"/>
                </a:rPr>
                <a:t>质</a:t>
              </a:r>
              <a:endParaRPr lang="zh-CN" altLang="en-US" sz="2000" b="1" dirty="0">
                <a:solidFill>
                  <a:schemeClr val="tx2"/>
                </a:solidFill>
                <a:latin typeface="楷体_GB2312" pitchFamily="49" charset="-122"/>
                <a:ea typeface="楷体_GB2312" pitchFamily="49" charset="-122"/>
              </a:endParaRPr>
            </a:p>
          </p:txBody>
        </p:sp>
        <p:sp>
          <p:nvSpPr>
            <p:cNvPr id="60429" name="Text Box 15"/>
            <p:cNvSpPr txBox="1"/>
            <p:nvPr/>
          </p:nvSpPr>
          <p:spPr>
            <a:xfrm>
              <a:off x="472" y="1000"/>
              <a:ext cx="2552" cy="1094"/>
            </a:xfrm>
            <a:prstGeom prst="rect">
              <a:avLst/>
            </a:prstGeom>
            <a:noFill/>
            <a:ln w="12700">
              <a:noFill/>
            </a:ln>
          </p:spPr>
          <p:txBody>
            <a:bodyPr anchor="t">
              <a:spAutoFit/>
            </a:bodyPr>
            <a:p>
              <a:pPr lvl="0" indent="0" eaLnBrk="0" hangingPunct="0">
                <a:spcBef>
                  <a:spcPct val="20000"/>
                </a:spcBef>
              </a:pPr>
              <a:r>
                <a:rPr lang="en-US" altLang="zh-CN" sz="2000" b="1" dirty="0">
                  <a:latin typeface="楷体_GB2312" pitchFamily="49" charset="-122"/>
                  <a:ea typeface="楷体_GB2312" pitchFamily="49" charset="-122"/>
                </a:rPr>
                <a:t>①</a:t>
              </a:r>
              <a:r>
                <a:rPr lang="zh-CN" altLang="en-US" sz="2000" b="1" dirty="0">
                  <a:latin typeface="楷体_GB2312" pitchFamily="49" charset="-122"/>
                  <a:ea typeface="楷体_GB2312" pitchFamily="49" charset="-122"/>
                </a:rPr>
                <a:t>适用于各阶段测试</a:t>
              </a:r>
              <a:endParaRPr lang="zh-CN" altLang="en-US" sz="2000" b="1" dirty="0">
                <a:latin typeface="楷体_GB2312" pitchFamily="49" charset="-122"/>
                <a:ea typeface="楷体_GB2312" pitchFamily="49" charset="-122"/>
              </a:endParaRPr>
            </a:p>
            <a:p>
              <a:pPr lvl="0" indent="0" eaLnBrk="0" hangingPunct="0">
                <a:spcBef>
                  <a:spcPct val="20000"/>
                </a:spcBef>
              </a:pPr>
              <a:r>
                <a:rPr lang="zh-CN" altLang="en-US" sz="2000" b="1" dirty="0">
                  <a:latin typeface="楷体_GB2312" pitchFamily="49" charset="-122"/>
                  <a:ea typeface="楷体_GB2312" pitchFamily="49" charset="-122"/>
                </a:rPr>
                <a:t>②从产品功能角度测试</a:t>
              </a:r>
              <a:endParaRPr lang="zh-CN" altLang="en-US" sz="2000" b="1" dirty="0">
                <a:latin typeface="楷体_GB2312" pitchFamily="49" charset="-122"/>
                <a:ea typeface="楷体_GB2312" pitchFamily="49" charset="-122"/>
              </a:endParaRPr>
            </a:p>
            <a:p>
              <a:pPr lvl="0" indent="0" eaLnBrk="0" hangingPunct="0">
                <a:spcBef>
                  <a:spcPct val="20000"/>
                </a:spcBef>
              </a:pPr>
              <a:r>
                <a:rPr lang="zh-CN" altLang="en-US" sz="2000" b="1" dirty="0">
                  <a:latin typeface="楷体_GB2312" pitchFamily="49" charset="-122"/>
                  <a:ea typeface="楷体_GB2312" pitchFamily="49" charset="-122"/>
                </a:rPr>
                <a:t>③容易入手生成测试数 </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  据</a:t>
              </a:r>
              <a:endParaRPr lang="zh-CN" altLang="en-US" sz="2000" b="1" dirty="0">
                <a:latin typeface="楷体_GB2312" pitchFamily="49" charset="-122"/>
                <a:ea typeface="楷体_GB2312" pitchFamily="49" charset="-122"/>
              </a:endParaRPr>
            </a:p>
          </p:txBody>
        </p:sp>
        <p:sp>
          <p:nvSpPr>
            <p:cNvPr id="60430" name="Rectangle 16"/>
            <p:cNvSpPr/>
            <p:nvPr/>
          </p:nvSpPr>
          <p:spPr>
            <a:xfrm>
              <a:off x="2928" y="1000"/>
              <a:ext cx="2880" cy="1094"/>
            </a:xfrm>
            <a:prstGeom prst="rect">
              <a:avLst/>
            </a:prstGeom>
            <a:noFill/>
            <a:ln w="12700">
              <a:noFill/>
            </a:ln>
          </p:spPr>
          <p:txBody>
            <a:bodyPr anchor="t">
              <a:spAutoFit/>
            </a:bodyPr>
            <a:p>
              <a:pPr lvl="0" indent="0" eaLnBrk="0" hangingPunct="0"/>
              <a:r>
                <a:rPr lang="en-US" altLang="zh-CN" sz="2000" b="1" dirty="0">
                  <a:latin typeface="楷体_GB2312" pitchFamily="49" charset="-122"/>
                  <a:ea typeface="楷体_GB2312" pitchFamily="49" charset="-122"/>
                </a:rPr>
                <a:t>①</a:t>
              </a:r>
              <a:r>
                <a:rPr lang="zh-CN" altLang="en-US" sz="2000" b="1" dirty="0">
                  <a:latin typeface="楷体_GB2312" pitchFamily="49" charset="-122"/>
                  <a:ea typeface="楷体_GB2312" pitchFamily="49" charset="-122"/>
                </a:rPr>
                <a:t>可构成测试数据使特定程</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  序部分得到测试</a:t>
              </a:r>
              <a:endParaRPr lang="zh-CN" altLang="en-US" sz="2000" b="1" dirty="0">
                <a:latin typeface="楷体_GB2312" pitchFamily="49" charset="-122"/>
                <a:ea typeface="楷体_GB2312" pitchFamily="49" charset="-122"/>
              </a:endParaRPr>
            </a:p>
            <a:p>
              <a:pPr lvl="0" indent="0" eaLnBrk="0" hangingPunct="0">
                <a:spcBef>
                  <a:spcPct val="20000"/>
                </a:spcBef>
              </a:pPr>
              <a:r>
                <a:rPr lang="zh-CN" altLang="en-US" sz="2000" b="1" dirty="0">
                  <a:latin typeface="楷体_GB2312" pitchFamily="49" charset="-122"/>
                  <a:ea typeface="楷体_GB2312" pitchFamily="49" charset="-122"/>
                </a:rPr>
                <a:t>②有一定的充分性度量手段</a:t>
              </a:r>
              <a:endParaRPr lang="zh-CN" altLang="en-US" sz="2000" b="1" dirty="0">
                <a:latin typeface="楷体_GB2312" pitchFamily="49" charset="-122"/>
                <a:ea typeface="楷体_GB2312" pitchFamily="49" charset="-122"/>
              </a:endParaRPr>
            </a:p>
            <a:p>
              <a:pPr lvl="0" indent="0" eaLnBrk="0" hangingPunct="0">
                <a:spcBef>
                  <a:spcPct val="20000"/>
                </a:spcBef>
              </a:pPr>
              <a:r>
                <a:rPr lang="zh-CN" altLang="en-US" sz="2000" b="1" dirty="0">
                  <a:latin typeface="楷体_GB2312" pitchFamily="49" charset="-122"/>
                  <a:ea typeface="楷体_GB2312" pitchFamily="49" charset="-122"/>
                </a:rPr>
                <a:t>③可或较多工具支持</a:t>
              </a:r>
              <a:endParaRPr lang="zh-CN" altLang="en-US" sz="2000" b="1" dirty="0">
                <a:latin typeface="楷体_GB2312" pitchFamily="49" charset="-122"/>
                <a:ea typeface="楷体_GB2312" pitchFamily="49" charset="-122"/>
              </a:endParaRPr>
            </a:p>
          </p:txBody>
        </p:sp>
        <p:sp>
          <p:nvSpPr>
            <p:cNvPr id="60431" name="Rectangle 17"/>
            <p:cNvSpPr/>
            <p:nvPr/>
          </p:nvSpPr>
          <p:spPr>
            <a:xfrm>
              <a:off x="479" y="2200"/>
              <a:ext cx="2881" cy="1094"/>
            </a:xfrm>
            <a:prstGeom prst="rect">
              <a:avLst/>
            </a:prstGeom>
            <a:noFill/>
            <a:ln w="12700">
              <a:noFill/>
            </a:ln>
          </p:spPr>
          <p:txBody>
            <a:bodyPr anchor="t">
              <a:spAutoFit/>
            </a:bodyPr>
            <a:p>
              <a:pPr lvl="0" indent="0" eaLnBrk="0" hangingPunct="0"/>
              <a:r>
                <a:rPr lang="en-US" altLang="zh-CN" sz="2000" b="1" dirty="0">
                  <a:latin typeface="楷体_GB2312" pitchFamily="49" charset="-122"/>
                  <a:ea typeface="楷体_GB2312" pitchFamily="49" charset="-122"/>
                </a:rPr>
                <a:t>①</a:t>
              </a:r>
              <a:r>
                <a:rPr lang="zh-CN" altLang="en-US" sz="2000" b="1" dirty="0">
                  <a:latin typeface="楷体_GB2312" pitchFamily="49" charset="-122"/>
                  <a:ea typeface="楷体_GB2312" pitchFamily="49" charset="-122"/>
                </a:rPr>
                <a:t>某些代码得不到测试</a:t>
              </a:r>
              <a:endParaRPr lang="zh-CN" altLang="en-US" sz="2000" b="1" dirty="0">
                <a:latin typeface="楷体_GB2312" pitchFamily="49" charset="-122"/>
                <a:ea typeface="楷体_GB2312" pitchFamily="49" charset="-122"/>
              </a:endParaRPr>
            </a:p>
            <a:p>
              <a:pPr lvl="0" indent="0" eaLnBrk="0" hangingPunct="0">
                <a:spcBef>
                  <a:spcPct val="20000"/>
                </a:spcBef>
              </a:pPr>
              <a:r>
                <a:rPr lang="zh-CN" altLang="en-US" sz="2000" b="1" dirty="0">
                  <a:latin typeface="楷体_GB2312" pitchFamily="49" charset="-122"/>
                  <a:ea typeface="楷体_GB2312" pitchFamily="49" charset="-122"/>
                </a:rPr>
                <a:t>②如果规格说明有误，</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  则无法发现</a:t>
              </a:r>
              <a:endParaRPr lang="zh-CN" altLang="en-US" sz="2000" b="1" dirty="0">
                <a:latin typeface="楷体_GB2312" pitchFamily="49" charset="-122"/>
                <a:ea typeface="楷体_GB2312" pitchFamily="49" charset="-122"/>
              </a:endParaRPr>
            </a:p>
            <a:p>
              <a:pPr lvl="0" indent="0" eaLnBrk="0" hangingPunct="0">
                <a:spcBef>
                  <a:spcPct val="20000"/>
                </a:spcBef>
              </a:pPr>
              <a:r>
                <a:rPr lang="zh-CN" altLang="en-US" sz="2000" b="1" dirty="0">
                  <a:latin typeface="楷体_GB2312" pitchFamily="49" charset="-122"/>
                  <a:ea typeface="楷体_GB2312" pitchFamily="49" charset="-122"/>
                </a:rPr>
                <a:t>③不易进行充分性测试</a:t>
              </a:r>
              <a:endParaRPr lang="zh-CN" altLang="en-US" sz="2000" b="1" dirty="0">
                <a:latin typeface="楷体_GB2312" pitchFamily="49" charset="-122"/>
                <a:ea typeface="楷体_GB2312" pitchFamily="49" charset="-122"/>
              </a:endParaRPr>
            </a:p>
          </p:txBody>
        </p:sp>
        <p:sp>
          <p:nvSpPr>
            <p:cNvPr id="60432" name="Rectangle 18"/>
            <p:cNvSpPr/>
            <p:nvPr/>
          </p:nvSpPr>
          <p:spPr>
            <a:xfrm>
              <a:off x="2928" y="2151"/>
              <a:ext cx="2880" cy="1328"/>
            </a:xfrm>
            <a:prstGeom prst="rect">
              <a:avLst/>
            </a:prstGeom>
            <a:noFill/>
            <a:ln w="12700">
              <a:noFill/>
            </a:ln>
          </p:spPr>
          <p:txBody>
            <a:bodyPr anchor="t">
              <a:spAutoFit/>
            </a:bodyPr>
            <a:p>
              <a:pPr lvl="0" indent="0" eaLnBrk="0" hangingPunct="0"/>
              <a:r>
                <a:rPr lang="en-US" altLang="zh-CN" sz="2000" b="1" dirty="0">
                  <a:latin typeface="楷体_GB2312" pitchFamily="49" charset="-122"/>
                  <a:ea typeface="楷体_GB2312" pitchFamily="49" charset="-122"/>
                </a:rPr>
                <a:t>①</a:t>
              </a:r>
              <a:r>
                <a:rPr lang="zh-CN" altLang="en-US" sz="2000" b="1" dirty="0">
                  <a:latin typeface="楷体_GB2312" pitchFamily="49" charset="-122"/>
                  <a:ea typeface="楷体_GB2312" pitchFamily="49" charset="-122"/>
                </a:rPr>
                <a:t>不易生成测试数据</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通常</a:t>
              </a:r>
              <a:r>
                <a:rPr lang="en-US" altLang="zh-CN" sz="2000" b="1" dirty="0">
                  <a:latin typeface="楷体_GB2312" pitchFamily="49" charset="-122"/>
                  <a:ea typeface="楷体_GB2312" pitchFamily="49" charset="-122"/>
                </a:rPr>
                <a:t>)</a:t>
              </a:r>
              <a:endParaRPr lang="en-US" altLang="zh-CN" sz="2000" b="1" dirty="0">
                <a:latin typeface="楷体_GB2312" pitchFamily="49" charset="-122"/>
                <a:ea typeface="楷体_GB2312" pitchFamily="49" charset="-122"/>
              </a:endParaRPr>
            </a:p>
            <a:p>
              <a:pPr lvl="0" indent="0" eaLnBrk="0" hangingPunct="0">
                <a:spcBef>
                  <a:spcPct val="20000"/>
                </a:spcBef>
              </a:pPr>
              <a:r>
                <a:rPr lang="en-US" altLang="zh-CN" sz="2000" b="1" dirty="0">
                  <a:latin typeface="楷体_GB2312" pitchFamily="49" charset="-122"/>
                  <a:ea typeface="楷体_GB2312" pitchFamily="49" charset="-122"/>
                </a:rPr>
                <a:t>②</a:t>
              </a:r>
              <a:r>
                <a:rPr lang="zh-CN" altLang="en-US" sz="2000" b="1" dirty="0">
                  <a:latin typeface="楷体_GB2312" pitchFamily="49" charset="-122"/>
                  <a:ea typeface="楷体_GB2312" pitchFamily="49" charset="-122"/>
                </a:rPr>
                <a:t>无法对未实现规格说明的</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  部分进行测试</a:t>
              </a:r>
              <a:endParaRPr lang="zh-CN" altLang="en-US" sz="2000" b="1" dirty="0">
                <a:latin typeface="楷体_GB2312" pitchFamily="49" charset="-122"/>
                <a:ea typeface="楷体_GB2312" pitchFamily="49" charset="-122"/>
              </a:endParaRPr>
            </a:p>
            <a:p>
              <a:pPr lvl="0" indent="0" eaLnBrk="0" hangingPunct="0">
                <a:spcBef>
                  <a:spcPct val="20000"/>
                </a:spcBef>
              </a:pPr>
              <a:r>
                <a:rPr lang="zh-CN" altLang="en-US" sz="2000" b="1" dirty="0">
                  <a:latin typeface="楷体_GB2312" pitchFamily="49" charset="-122"/>
                  <a:ea typeface="楷体_GB2312" pitchFamily="49" charset="-122"/>
                </a:rPr>
                <a:t>③工作量大，通常只用于单</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楷体_GB2312" pitchFamily="49" charset="-122"/>
                  <a:ea typeface="楷体_GB2312" pitchFamily="49" charset="-122"/>
                </a:rPr>
                <a:t>  元测试，有应用局限</a:t>
              </a:r>
              <a:endParaRPr lang="zh-CN" altLang="en-US" sz="2000" b="1" dirty="0">
                <a:latin typeface="楷体_GB2312" pitchFamily="49" charset="-122"/>
                <a:ea typeface="楷体_GB2312" pitchFamily="49" charset="-122"/>
              </a:endParaRPr>
            </a:p>
          </p:txBody>
        </p:sp>
        <p:sp>
          <p:nvSpPr>
            <p:cNvPr id="60433" name="Rectangle 19"/>
            <p:cNvSpPr/>
            <p:nvPr/>
          </p:nvSpPr>
          <p:spPr>
            <a:xfrm>
              <a:off x="479" y="3570"/>
              <a:ext cx="2010" cy="769"/>
            </a:xfrm>
            <a:prstGeom prst="rect">
              <a:avLst/>
            </a:prstGeom>
            <a:noFill/>
            <a:ln w="12700">
              <a:noFill/>
            </a:ln>
          </p:spPr>
          <p:txBody>
            <a:bodyPr wrap="none" anchor="t">
              <a:spAutoFit/>
            </a:bodyPr>
            <a:p>
              <a:pPr lvl="0" indent="0" eaLnBrk="0" hangingPunct="0"/>
              <a:r>
                <a:rPr lang="zh-CN" altLang="en-US" sz="2000" b="1" dirty="0">
                  <a:latin typeface="楷体_GB2312" pitchFamily="49" charset="-122"/>
                  <a:ea typeface="楷体_GB2312" pitchFamily="49" charset="-122"/>
                </a:rPr>
                <a:t>是一种</a:t>
              </a:r>
              <a:r>
                <a:rPr lang="zh-CN" altLang="en-US" sz="2000" b="1" dirty="0">
                  <a:solidFill>
                    <a:srgbClr val="FC0128"/>
                  </a:solidFill>
                  <a:latin typeface="楷体_GB2312" pitchFamily="49" charset="-122"/>
                  <a:ea typeface="楷体_GB2312" pitchFamily="49" charset="-122"/>
                </a:rPr>
                <a:t>确认</a:t>
              </a:r>
              <a:r>
                <a:rPr lang="zh-CN" altLang="en-US" sz="2000" b="1" dirty="0">
                  <a:latin typeface="楷体_GB2312" pitchFamily="49" charset="-122"/>
                  <a:ea typeface="楷体_GB2312" pitchFamily="49" charset="-122"/>
                </a:rPr>
                <a:t>技术，回答</a:t>
              </a:r>
              <a:endParaRPr lang="zh-CN" altLang="en-US" sz="2000" b="1" dirty="0">
                <a:latin typeface="楷体_GB2312" pitchFamily="49" charset="-122"/>
                <a:ea typeface="楷体_GB2312" pitchFamily="49" charset="-122"/>
              </a:endParaRPr>
            </a:p>
            <a:p>
              <a:pPr lvl="0" indent="0" eaLnBrk="0" hangingPunct="0"/>
              <a:r>
                <a:rPr lang="zh-CN" altLang="en-US" sz="2000" b="1" dirty="0">
                  <a:latin typeface="Times New Roman" panose="02020603050405020304" pitchFamily="18" charset="0"/>
                  <a:ea typeface="楷体_GB2312" pitchFamily="49" charset="-122"/>
                </a:rPr>
                <a:t>“</a:t>
              </a:r>
              <a:r>
                <a:rPr lang="zh-CN" altLang="en-US" sz="2000" b="1" dirty="0">
                  <a:solidFill>
                    <a:srgbClr val="3C6937"/>
                  </a:solidFill>
                  <a:latin typeface="楷体_GB2312" pitchFamily="49" charset="-122"/>
                  <a:ea typeface="楷体_GB2312" pitchFamily="49" charset="-122"/>
                </a:rPr>
                <a:t>我们在构造一个正确</a:t>
              </a:r>
              <a:endParaRPr lang="zh-CN" altLang="en-US" sz="2000" b="1" dirty="0">
                <a:solidFill>
                  <a:srgbClr val="3C6937"/>
                </a:solidFill>
                <a:latin typeface="楷体_GB2312" pitchFamily="49" charset="-122"/>
                <a:ea typeface="楷体_GB2312" pitchFamily="49" charset="-122"/>
              </a:endParaRPr>
            </a:p>
            <a:p>
              <a:pPr lvl="0" indent="0" eaLnBrk="0" hangingPunct="0"/>
              <a:r>
                <a:rPr lang="zh-CN" altLang="en-US" sz="2000" b="1" dirty="0">
                  <a:solidFill>
                    <a:srgbClr val="3C6937"/>
                  </a:solidFill>
                  <a:latin typeface="楷体_GB2312" pitchFamily="49" charset="-122"/>
                  <a:ea typeface="楷体_GB2312" pitchFamily="49" charset="-122"/>
                </a:rPr>
                <a:t> 的系统吗？</a:t>
              </a:r>
              <a:r>
                <a:rPr lang="zh-CN" altLang="en-US" sz="2000" b="1" dirty="0">
                  <a:latin typeface="Times New Roman" panose="02020603050405020304" pitchFamily="18" charset="0"/>
                  <a:ea typeface="楷体_GB2312" pitchFamily="49" charset="-122"/>
                </a:rPr>
                <a:t>”</a:t>
              </a:r>
              <a:endParaRPr lang="zh-CN" altLang="en-US" sz="2000" b="1" dirty="0">
                <a:latin typeface="楷体_GB2312" pitchFamily="49" charset="-122"/>
                <a:ea typeface="楷体_GB2312" pitchFamily="49" charset="-122"/>
              </a:endParaRPr>
            </a:p>
          </p:txBody>
        </p:sp>
        <p:sp>
          <p:nvSpPr>
            <p:cNvPr id="60434" name="Rectangle 20"/>
            <p:cNvSpPr/>
            <p:nvPr/>
          </p:nvSpPr>
          <p:spPr>
            <a:xfrm>
              <a:off x="2928" y="3505"/>
              <a:ext cx="2880" cy="536"/>
            </a:xfrm>
            <a:prstGeom prst="rect">
              <a:avLst/>
            </a:prstGeom>
            <a:noFill/>
            <a:ln w="12700">
              <a:noFill/>
            </a:ln>
          </p:spPr>
          <p:txBody>
            <a:bodyPr anchor="t">
              <a:spAutoFit/>
            </a:bodyPr>
            <a:p>
              <a:pPr lvl="0" indent="0" eaLnBrk="0" hangingPunct="0"/>
              <a:r>
                <a:rPr lang="zh-CN" altLang="en-US" sz="2000" b="1" dirty="0">
                  <a:latin typeface="楷体_GB2312" pitchFamily="49" charset="-122"/>
                  <a:ea typeface="楷体_GB2312" pitchFamily="49" charset="-122"/>
                </a:rPr>
                <a:t>是一种</a:t>
              </a:r>
              <a:r>
                <a:rPr lang="zh-CN" altLang="en-US" sz="2000" b="1" dirty="0">
                  <a:solidFill>
                    <a:srgbClr val="FC0128"/>
                  </a:solidFill>
                  <a:latin typeface="楷体_GB2312" pitchFamily="49" charset="-122"/>
                  <a:ea typeface="楷体_GB2312" pitchFamily="49" charset="-122"/>
                </a:rPr>
                <a:t>验证</a:t>
              </a:r>
              <a:r>
                <a:rPr lang="zh-CN" altLang="en-US" sz="2000" b="1" dirty="0">
                  <a:latin typeface="楷体_GB2312" pitchFamily="49" charset="-122"/>
                  <a:ea typeface="楷体_GB2312" pitchFamily="49" charset="-122"/>
                </a:rPr>
                <a:t>技术，回答</a:t>
              </a:r>
              <a:r>
                <a:rPr lang="zh-CN" altLang="en-US" sz="2000" b="1" dirty="0">
                  <a:latin typeface="Times New Roman" panose="02020603050405020304" pitchFamily="18" charset="0"/>
                  <a:ea typeface="楷体_GB2312" pitchFamily="49" charset="-122"/>
                </a:rPr>
                <a:t>“</a:t>
              </a:r>
              <a:r>
                <a:rPr lang="zh-CN" altLang="en-US" sz="2000" b="1" dirty="0">
                  <a:solidFill>
                    <a:srgbClr val="3C6937"/>
                  </a:solidFill>
                  <a:latin typeface="楷体_GB2312" pitchFamily="49" charset="-122"/>
                  <a:ea typeface="楷体_GB2312" pitchFamily="49" charset="-122"/>
                </a:rPr>
                <a:t>我们在正确地构造一个系统吗</a:t>
              </a:r>
              <a:r>
                <a:rPr lang="zh-CN" altLang="en-US" sz="2000" b="1" dirty="0">
                  <a:latin typeface="楷体_GB2312" pitchFamily="49" charset="-122"/>
                  <a:ea typeface="楷体_GB2312" pitchFamily="49" charset="-122"/>
                </a:rPr>
                <a:t>？</a:t>
              </a:r>
              <a:r>
                <a:rPr lang="zh-CN" altLang="en-US" sz="2000" b="1" dirty="0">
                  <a:latin typeface="Times New Roman" panose="02020603050405020304" pitchFamily="18" charset="0"/>
                  <a:ea typeface="楷体_GB2312" pitchFamily="49" charset="-122"/>
                </a:rPr>
                <a:t>”</a:t>
              </a:r>
              <a:endParaRPr lang="zh-CN" altLang="en-US" sz="2000" b="1" dirty="0">
                <a:latin typeface="楷体_GB2312" pitchFamily="49" charset="-122"/>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xfrm>
            <a:off x="431800" y="296228"/>
            <a:ext cx="8280400" cy="936625"/>
          </a:xfrm>
        </p:spPr>
        <p:txBody>
          <a:bodyPr wrap="square" lIns="91440" tIns="45720" rIns="91440" bIns="45720" anchor="t"/>
          <a:p>
            <a:pPr marL="838200" indent="-838200" eaLnBrk="1" hangingPunct="1"/>
            <a:r>
              <a:rPr lang="en-US" altLang="zh-CN" sz="3200" b="1" dirty="0"/>
              <a:t>7.4	</a:t>
            </a:r>
            <a:r>
              <a:rPr lang="zh-CN" altLang="en-US" sz="3200" b="1" dirty="0"/>
              <a:t>面向结构化的软件测试过程</a:t>
            </a:r>
            <a:r>
              <a:rPr lang="zh-CN" altLang="en-US" sz="3200" dirty="0"/>
              <a:t> </a:t>
            </a:r>
            <a:endParaRPr lang="zh-CN" altLang="en-US" sz="3200" dirty="0"/>
          </a:p>
        </p:txBody>
      </p:sp>
      <p:sp>
        <p:nvSpPr>
          <p:cNvPr id="65538" name="Text Box 4"/>
          <p:cNvSpPr txBox="1"/>
          <p:nvPr/>
        </p:nvSpPr>
        <p:spPr>
          <a:xfrm>
            <a:off x="431800" y="866775"/>
            <a:ext cx="8129905" cy="1554480"/>
          </a:xfrm>
          <a:prstGeom prst="rect">
            <a:avLst/>
          </a:prstGeom>
          <a:noFill/>
          <a:ln w="9525">
            <a:noFill/>
          </a:ln>
        </p:spPr>
        <p:txBody>
          <a:bodyPr wrap="square" anchor="t">
            <a:spAutoFit/>
          </a:bodyPr>
          <a:p>
            <a:pPr lvl="0" indent="0">
              <a:lnSpc>
                <a:spcPct val="150000"/>
              </a:lnSpc>
              <a:spcBef>
                <a:spcPct val="50000"/>
              </a:spcBef>
            </a:pPr>
            <a:r>
              <a:rPr lang="en-US" altLang="zh-CN" sz="24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楷体_GB2312" pitchFamily="49" charset="-122"/>
              </a:rPr>
              <a:t>通常，一个大型的软件系统是由多个子系统构成的，每个子系统又是由具有相关性的多个功能模块构成的，因此一个大型系统的测试过程大致要经历</a:t>
            </a:r>
            <a:r>
              <a:rPr lang="zh-CN" altLang="en-US" sz="2000" dirty="0">
                <a:solidFill>
                  <a:srgbClr val="C00000"/>
                </a:solidFill>
                <a:latin typeface="Arial" panose="020B0604020202020204" pitchFamily="34" charset="0"/>
                <a:ea typeface="楷体_GB2312" pitchFamily="49" charset="-122"/>
              </a:rPr>
              <a:t>单元测试</a:t>
            </a:r>
            <a:r>
              <a:rPr lang="zh-CN" altLang="en-US" sz="2000" dirty="0">
                <a:latin typeface="Arial" panose="020B0604020202020204" pitchFamily="34" charset="0"/>
                <a:ea typeface="楷体_GB2312" pitchFamily="49" charset="-122"/>
              </a:rPr>
              <a:t>、</a:t>
            </a:r>
            <a:r>
              <a:rPr lang="zh-CN" altLang="en-US" sz="2000" dirty="0">
                <a:solidFill>
                  <a:srgbClr val="C00000"/>
                </a:solidFill>
                <a:latin typeface="Arial" panose="020B0604020202020204" pitchFamily="34" charset="0"/>
                <a:ea typeface="楷体_GB2312" pitchFamily="49" charset="-122"/>
              </a:rPr>
              <a:t>集成测试</a:t>
            </a:r>
            <a:r>
              <a:rPr lang="zh-CN" altLang="en-US" sz="2000" dirty="0">
                <a:latin typeface="Arial" panose="020B0604020202020204" pitchFamily="34" charset="0"/>
                <a:ea typeface="楷体_GB2312" pitchFamily="49" charset="-122"/>
              </a:rPr>
              <a:t>、</a:t>
            </a:r>
            <a:r>
              <a:rPr lang="zh-CN" altLang="en-US" sz="2000" dirty="0">
                <a:solidFill>
                  <a:srgbClr val="C00000"/>
                </a:solidFill>
                <a:latin typeface="Arial" panose="020B0604020202020204" pitchFamily="34" charset="0"/>
                <a:ea typeface="楷体_GB2312" pitchFamily="49" charset="-122"/>
              </a:rPr>
              <a:t>确认测试</a:t>
            </a:r>
            <a:r>
              <a:rPr lang="zh-CN" altLang="en-US" sz="2000" dirty="0">
                <a:latin typeface="Arial" panose="020B0604020202020204" pitchFamily="34" charset="0"/>
                <a:ea typeface="楷体_GB2312" pitchFamily="49" charset="-122"/>
              </a:rPr>
              <a:t>和</a:t>
            </a:r>
            <a:r>
              <a:rPr lang="zh-CN" altLang="en-US" sz="2000" dirty="0">
                <a:solidFill>
                  <a:srgbClr val="C00000"/>
                </a:solidFill>
                <a:latin typeface="Arial" panose="020B0604020202020204" pitchFamily="34" charset="0"/>
                <a:ea typeface="楷体_GB2312" pitchFamily="49" charset="-122"/>
              </a:rPr>
              <a:t>系统测试</a:t>
            </a:r>
            <a:r>
              <a:rPr lang="zh-CN" altLang="en-US" sz="2000" dirty="0">
                <a:latin typeface="Arial" panose="020B0604020202020204" pitchFamily="34" charset="0"/>
                <a:ea typeface="楷体_GB2312" pitchFamily="49" charset="-122"/>
              </a:rPr>
              <a:t>四个主要过程。</a:t>
            </a:r>
            <a:endParaRPr lang="zh-CN" altLang="en-US" sz="2000" dirty="0">
              <a:latin typeface="Arial" panose="020B0604020202020204" pitchFamily="34" charset="0"/>
              <a:ea typeface="楷体_GB2312" pitchFamily="49" charset="-122"/>
            </a:endParaRPr>
          </a:p>
        </p:txBody>
      </p:sp>
      <p:pic>
        <p:nvPicPr>
          <p:cNvPr id="109609" name="Picture 41"/>
          <p:cNvPicPr>
            <a:picLocks noChangeAspect="1"/>
          </p:cNvPicPr>
          <p:nvPr/>
        </p:nvPicPr>
        <p:blipFill>
          <a:blip r:embed="rId1"/>
          <a:stretch>
            <a:fillRect/>
          </a:stretch>
        </p:blipFill>
        <p:spPr>
          <a:xfrm>
            <a:off x="863600" y="2350453"/>
            <a:ext cx="7416800" cy="37449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9609"/>
                                        </p:tgtEl>
                                        <p:attrNameLst>
                                          <p:attrName>style.visibility</p:attrName>
                                        </p:attrNameLst>
                                      </p:cBhvr>
                                      <p:to>
                                        <p:strVal val="visible"/>
                                      </p:to>
                                    </p:set>
                                    <p:animEffect transition="in" filter="diamond(in)">
                                      <p:cBhvr>
                                        <p:cTn id="7" dur="1000"/>
                                        <p:tgtEl>
                                          <p:spTgt spid="109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a:xfrm>
            <a:off x="468313" y="333375"/>
            <a:ext cx="8208962" cy="576263"/>
          </a:xfrm>
        </p:spPr>
        <p:txBody>
          <a:bodyPr wrap="square" lIns="91440" tIns="45720" rIns="91440" bIns="45720" anchor="t"/>
          <a:p>
            <a:pPr marL="838200" indent="-838200" eaLnBrk="1" hangingPunct="1"/>
            <a:r>
              <a:rPr lang="en-US" altLang="zh-CN" sz="3200" b="1" dirty="0"/>
              <a:t>7.4.1 </a:t>
            </a:r>
            <a:r>
              <a:rPr lang="zh-CN" altLang="en-US" sz="3200" b="1" dirty="0"/>
              <a:t>单元测试</a:t>
            </a:r>
            <a:br>
              <a:rPr lang="zh-CN" altLang="en-US" b="1" dirty="0"/>
            </a:br>
            <a:endParaRPr lang="zh-CN" altLang="en-US" b="1" dirty="0"/>
          </a:p>
        </p:txBody>
      </p:sp>
      <p:sp>
        <p:nvSpPr>
          <p:cNvPr id="67586" name="Rectangle 15"/>
          <p:cNvSpPr/>
          <p:nvPr/>
        </p:nvSpPr>
        <p:spPr>
          <a:xfrm>
            <a:off x="7007225" y="5056188"/>
            <a:ext cx="1404620" cy="454660"/>
          </a:xfrm>
          <a:prstGeom prst="rect">
            <a:avLst/>
          </a:prstGeom>
          <a:noFill/>
          <a:ln w="12700">
            <a:noFill/>
          </a:ln>
        </p:spPr>
        <p:txBody>
          <a:bodyPr wrap="none" lIns="90488" tIns="44450" rIns="90488" bIns="44450" anchor="t">
            <a:spAutoFit/>
          </a:bodyPr>
          <a:p>
            <a:pPr lvl="0" indent="0" eaLnBrk="0" hangingPunct="0"/>
            <a:r>
              <a:rPr lang="zh-CN" altLang="en-US" sz="2400" b="1" dirty="0">
                <a:solidFill>
                  <a:srgbClr val="7B00E4"/>
                </a:solidFill>
                <a:latin typeface="楷体_GB2312" pitchFamily="49" charset="-122"/>
                <a:ea typeface="楷体_GB2312" pitchFamily="49" charset="-122"/>
              </a:rPr>
              <a:t>边界条件</a:t>
            </a:r>
            <a:endParaRPr lang="zh-CN" altLang="en-US" sz="2400" b="1" dirty="0">
              <a:solidFill>
                <a:srgbClr val="7B00E4"/>
              </a:solidFill>
              <a:latin typeface="楷体_GB2312" pitchFamily="49" charset="-122"/>
              <a:ea typeface="楷体_GB2312" pitchFamily="49" charset="-122"/>
            </a:endParaRPr>
          </a:p>
        </p:txBody>
      </p:sp>
      <p:sp>
        <p:nvSpPr>
          <p:cNvPr id="67587" name="Text Box 17"/>
          <p:cNvSpPr txBox="1"/>
          <p:nvPr/>
        </p:nvSpPr>
        <p:spPr>
          <a:xfrm>
            <a:off x="467360" y="909955"/>
            <a:ext cx="8208963" cy="822325"/>
          </a:xfrm>
          <a:prstGeom prst="rect">
            <a:avLst/>
          </a:prstGeom>
          <a:noFill/>
          <a:ln w="9525">
            <a:noFill/>
          </a:ln>
        </p:spPr>
        <p:txBody>
          <a:bodyPr anchor="t">
            <a:spAutoFit/>
          </a:bodyPr>
          <a:p>
            <a:pPr lvl="0" indent="0"/>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、测试内容：</a:t>
            </a:r>
            <a:endParaRPr lang="zh-CN" altLang="en-US" sz="2400" b="1" dirty="0">
              <a:latin typeface="楷体_GB2312" pitchFamily="49" charset="-122"/>
              <a:ea typeface="楷体_GB2312" pitchFamily="49" charset="-122"/>
            </a:endParaRPr>
          </a:p>
          <a:p>
            <a:pPr lvl="0" indent="0"/>
            <a:r>
              <a:rPr lang="zh-CN" altLang="en-US" sz="2400" b="1" dirty="0">
                <a:latin typeface="楷体_GB2312" pitchFamily="49" charset="-122"/>
                <a:ea typeface="楷体_GB2312" pitchFamily="49" charset="-122"/>
              </a:rPr>
              <a:t>主要对模块的</a:t>
            </a:r>
            <a:r>
              <a:rPr lang="zh-CN" altLang="en-US" sz="2400" b="1" dirty="0">
                <a:solidFill>
                  <a:srgbClr val="7B00E4"/>
                </a:solidFill>
                <a:latin typeface="楷体_GB2312" pitchFamily="49" charset="-122"/>
                <a:ea typeface="楷体_GB2312" pitchFamily="49" charset="-122"/>
              </a:rPr>
              <a:t>五个基本特性</a:t>
            </a:r>
            <a:r>
              <a:rPr lang="zh-CN" altLang="en-US" sz="2400" b="1" dirty="0">
                <a:latin typeface="楷体_GB2312" pitchFamily="49" charset="-122"/>
                <a:ea typeface="楷体_GB2312" pitchFamily="49" charset="-122"/>
              </a:rPr>
              <a:t>进行评价：</a:t>
            </a:r>
            <a:endParaRPr lang="zh-CN" altLang="en-US" sz="2400" b="1" dirty="0">
              <a:latin typeface="楷体_GB2312" pitchFamily="49" charset="-122"/>
              <a:ea typeface="楷体_GB2312" pitchFamily="49" charset="-122"/>
            </a:endParaRPr>
          </a:p>
        </p:txBody>
      </p:sp>
      <p:grpSp>
        <p:nvGrpSpPr>
          <p:cNvPr id="67588" name="Group 20"/>
          <p:cNvGrpSpPr/>
          <p:nvPr/>
        </p:nvGrpSpPr>
        <p:grpSpPr>
          <a:xfrm>
            <a:off x="971550" y="2193925"/>
            <a:ext cx="6988175" cy="3724480"/>
            <a:chOff x="431" y="1344"/>
            <a:chExt cx="4921" cy="2635"/>
          </a:xfrm>
        </p:grpSpPr>
        <p:sp>
          <p:nvSpPr>
            <p:cNvPr id="67589" name="Rectangle 5"/>
            <p:cNvSpPr/>
            <p:nvPr/>
          </p:nvSpPr>
          <p:spPr>
            <a:xfrm>
              <a:off x="2562" y="2387"/>
              <a:ext cx="1161" cy="614"/>
            </a:xfrm>
            <a:prstGeom prst="rect">
              <a:avLst/>
            </a:prstGeom>
            <a:solidFill>
              <a:schemeClr val="accent1"/>
            </a:solidFill>
            <a:ln w="50800" cap="flat" cmpd="sng">
              <a:solidFill>
                <a:schemeClr val="tx1"/>
              </a:solidFill>
              <a:prstDash val="solid"/>
              <a:miter/>
              <a:headEnd type="none" w="med" len="med"/>
              <a:tailEnd type="none" w="med" len="med"/>
            </a:ln>
          </p:spPr>
          <p:txBody>
            <a:bodyPr wrap="none" anchor="ctr"/>
            <a:p>
              <a:pPr lvl="0" indent="0"/>
              <a:endParaRPr lang="zh-CN" altLang="en-US" sz="1600" dirty="0">
                <a:latin typeface="Arial" panose="020B0604020202020204" pitchFamily="34" charset="0"/>
                <a:ea typeface="宋体" panose="02010600030101010101" pitchFamily="2" charset="-122"/>
              </a:endParaRPr>
            </a:p>
          </p:txBody>
        </p:sp>
        <p:sp>
          <p:nvSpPr>
            <p:cNvPr id="67590" name="Rectangle 6"/>
            <p:cNvSpPr/>
            <p:nvPr/>
          </p:nvSpPr>
          <p:spPr>
            <a:xfrm>
              <a:off x="2731" y="2405"/>
              <a:ext cx="564" cy="322"/>
            </a:xfrm>
            <a:prstGeom prst="rect">
              <a:avLst/>
            </a:prstGeom>
            <a:noFill/>
            <a:ln w="12700">
              <a:noFill/>
            </a:ln>
          </p:spPr>
          <p:txBody>
            <a:bodyPr wrap="square" lIns="90488" tIns="44450" rIns="90488" bIns="44450" anchor="t">
              <a:spAutoFit/>
            </a:bodyPr>
            <a:p>
              <a:pPr lvl="0" indent="0" algn="ctr" eaLnBrk="0" hangingPunct="0"/>
              <a:r>
                <a:rPr lang="zh-CN" altLang="en-US" sz="2400" b="1" dirty="0">
                  <a:latin typeface="楷体_GB2312" pitchFamily="49" charset="-122"/>
                  <a:ea typeface="楷体_GB2312" pitchFamily="49" charset="-122"/>
                </a:rPr>
                <a:t>模块</a:t>
              </a:r>
              <a:endParaRPr lang="zh-CN" altLang="en-US" sz="2400" b="1" dirty="0">
                <a:latin typeface="楷体_GB2312" pitchFamily="49" charset="-122"/>
                <a:ea typeface="楷体_GB2312" pitchFamily="49" charset="-122"/>
              </a:endParaRPr>
            </a:p>
          </p:txBody>
        </p:sp>
        <p:sp>
          <p:nvSpPr>
            <p:cNvPr id="67591" name="Rectangle 7"/>
            <p:cNvSpPr/>
            <p:nvPr/>
          </p:nvSpPr>
          <p:spPr>
            <a:xfrm>
              <a:off x="431" y="1842"/>
              <a:ext cx="1052" cy="322"/>
            </a:xfrm>
            <a:prstGeom prst="rect">
              <a:avLst/>
            </a:prstGeom>
            <a:noFill/>
            <a:ln w="12700">
              <a:noFill/>
            </a:ln>
          </p:spPr>
          <p:txBody>
            <a:bodyPr lIns="90488" tIns="44450" rIns="90488" bIns="44450" anchor="t">
              <a:spAutoFit/>
            </a:bodyPr>
            <a:p>
              <a:pPr lvl="0" indent="0" eaLnBrk="0" hangingPunct="0"/>
              <a:r>
                <a:rPr lang="zh-CN" altLang="en-US" sz="2400" b="1" dirty="0">
                  <a:solidFill>
                    <a:srgbClr val="7B00E4"/>
                  </a:solidFill>
                  <a:latin typeface="楷体_GB2312" pitchFamily="49" charset="-122"/>
                  <a:ea typeface="楷体_GB2312" pitchFamily="49" charset="-122"/>
                </a:rPr>
                <a:t>错误处理</a:t>
              </a:r>
              <a:endParaRPr lang="zh-CN" altLang="en-US" sz="2400" b="1" dirty="0">
                <a:solidFill>
                  <a:srgbClr val="7B00E4"/>
                </a:solidFill>
                <a:latin typeface="楷体_GB2312" pitchFamily="49" charset="-122"/>
                <a:ea typeface="楷体_GB2312" pitchFamily="49" charset="-122"/>
              </a:endParaRPr>
            </a:p>
          </p:txBody>
        </p:sp>
        <p:sp>
          <p:nvSpPr>
            <p:cNvPr id="67592" name="AutoShape 8"/>
            <p:cNvSpPr/>
            <p:nvPr/>
          </p:nvSpPr>
          <p:spPr>
            <a:xfrm rot="1080000">
              <a:off x="1789" y="2194"/>
              <a:ext cx="688" cy="191"/>
            </a:xfrm>
            <a:prstGeom prst="rightArrow">
              <a:avLst>
                <a:gd name="adj1" fmla="val 50000"/>
                <a:gd name="adj2" fmla="val 180054"/>
              </a:avLst>
            </a:prstGeom>
            <a:solidFill>
              <a:srgbClr val="7B00E4"/>
            </a:solidFill>
            <a:ln w="12700" cap="flat" cmpd="sng">
              <a:solidFill>
                <a:schemeClr val="tx1"/>
              </a:solidFill>
              <a:prstDash val="solid"/>
              <a:miter/>
              <a:headEnd type="none" w="med" len="med"/>
              <a:tailEnd type="none" w="med" len="med"/>
            </a:ln>
          </p:spPr>
          <p:txBody>
            <a:bodyPr wrap="none" anchor="ctr"/>
            <a:p>
              <a:pPr lvl="0" indent="0"/>
              <a:endParaRPr lang="zh-CN" altLang="en-US" sz="1600" dirty="0">
                <a:latin typeface="Arial" panose="020B0604020202020204" pitchFamily="34" charset="0"/>
                <a:ea typeface="宋体" panose="02010600030101010101" pitchFamily="2" charset="-122"/>
              </a:endParaRPr>
            </a:p>
          </p:txBody>
        </p:sp>
        <p:sp>
          <p:nvSpPr>
            <p:cNvPr id="67593" name="Rectangle 9"/>
            <p:cNvSpPr/>
            <p:nvPr/>
          </p:nvSpPr>
          <p:spPr>
            <a:xfrm>
              <a:off x="2422" y="1344"/>
              <a:ext cx="1014" cy="322"/>
            </a:xfrm>
            <a:prstGeom prst="rect">
              <a:avLst/>
            </a:prstGeom>
            <a:noFill/>
            <a:ln w="12700">
              <a:noFill/>
            </a:ln>
          </p:spPr>
          <p:txBody>
            <a:bodyPr wrap="square" lIns="90488" tIns="44450" rIns="90488" bIns="44450" anchor="t">
              <a:spAutoFit/>
            </a:bodyPr>
            <a:p>
              <a:pPr lvl="0" indent="0" eaLnBrk="0" hangingPunct="0"/>
              <a:r>
                <a:rPr lang="zh-CN" altLang="en-US" sz="2400" b="1" dirty="0">
                  <a:solidFill>
                    <a:srgbClr val="7B00E4"/>
                  </a:solidFill>
                  <a:latin typeface="楷体_GB2312" pitchFamily="49" charset="-122"/>
                  <a:ea typeface="楷体_GB2312" pitchFamily="49" charset="-122"/>
                </a:rPr>
                <a:t>模块接口</a:t>
              </a:r>
              <a:endParaRPr lang="zh-CN" altLang="en-US" sz="2400" b="1" dirty="0">
                <a:solidFill>
                  <a:srgbClr val="7B00E4"/>
                </a:solidFill>
                <a:latin typeface="楷体_GB2312" pitchFamily="49" charset="-122"/>
                <a:ea typeface="楷体_GB2312" pitchFamily="49" charset="-122"/>
              </a:endParaRPr>
            </a:p>
          </p:txBody>
        </p:sp>
        <p:sp>
          <p:nvSpPr>
            <p:cNvPr id="67594" name="AutoShape 10"/>
            <p:cNvSpPr/>
            <p:nvPr/>
          </p:nvSpPr>
          <p:spPr>
            <a:xfrm rot="-5400000" flipH="1">
              <a:off x="2909" y="1920"/>
              <a:ext cx="489" cy="241"/>
            </a:xfrm>
            <a:prstGeom prst="rightArrow">
              <a:avLst>
                <a:gd name="adj1" fmla="val 50000"/>
                <a:gd name="adj2" fmla="val 101424"/>
              </a:avLst>
            </a:prstGeom>
            <a:solidFill>
              <a:srgbClr val="7B00E4"/>
            </a:solidFill>
            <a:ln w="12700" cap="flat" cmpd="sng">
              <a:solidFill>
                <a:schemeClr val="tx1"/>
              </a:solidFill>
              <a:prstDash val="solid"/>
              <a:miter/>
              <a:headEnd type="none" w="med" len="med"/>
              <a:tailEnd type="none" w="med" len="med"/>
            </a:ln>
          </p:spPr>
          <p:txBody>
            <a:bodyPr wrap="none" anchor="ctr"/>
            <a:p>
              <a:pPr lvl="0" indent="0"/>
              <a:endParaRPr lang="zh-CN" altLang="en-US" sz="1600" dirty="0">
                <a:latin typeface="Arial" panose="020B0604020202020204" pitchFamily="34" charset="0"/>
                <a:ea typeface="宋体" panose="02010600030101010101" pitchFamily="2" charset="-122"/>
              </a:endParaRPr>
            </a:p>
          </p:txBody>
        </p:sp>
        <p:sp>
          <p:nvSpPr>
            <p:cNvPr id="67595" name="Rectangle 11"/>
            <p:cNvSpPr/>
            <p:nvPr/>
          </p:nvSpPr>
          <p:spPr>
            <a:xfrm>
              <a:off x="4563" y="1742"/>
              <a:ext cx="789" cy="580"/>
            </a:xfrm>
            <a:prstGeom prst="rect">
              <a:avLst/>
            </a:prstGeom>
            <a:noFill/>
            <a:ln w="12700">
              <a:noFill/>
            </a:ln>
          </p:spPr>
          <p:txBody>
            <a:bodyPr wrap="square" lIns="90488" tIns="44450" rIns="90488" bIns="44450" anchor="t">
              <a:spAutoFit/>
            </a:bodyPr>
            <a:p>
              <a:pPr lvl="0" indent="0" eaLnBrk="0" hangingPunct="0"/>
              <a:r>
                <a:rPr lang="zh-CN" altLang="en-US" sz="2400" b="1" dirty="0">
                  <a:solidFill>
                    <a:srgbClr val="7B00E4"/>
                  </a:solidFill>
                  <a:latin typeface="楷体_GB2312" pitchFamily="49" charset="-122"/>
                  <a:ea typeface="楷体_GB2312" pitchFamily="49" charset="-122"/>
                </a:rPr>
                <a:t>局部数</a:t>
              </a:r>
              <a:endParaRPr lang="zh-CN" altLang="en-US" sz="2400" b="1" dirty="0">
                <a:solidFill>
                  <a:srgbClr val="7B00E4"/>
                </a:solidFill>
                <a:latin typeface="楷体_GB2312" pitchFamily="49" charset="-122"/>
                <a:ea typeface="楷体_GB2312" pitchFamily="49" charset="-122"/>
              </a:endParaRPr>
            </a:p>
            <a:p>
              <a:pPr lvl="0" indent="0" eaLnBrk="0" hangingPunct="0"/>
              <a:r>
                <a:rPr lang="zh-CN" altLang="en-US" sz="2400" b="1" dirty="0">
                  <a:solidFill>
                    <a:srgbClr val="7B00E4"/>
                  </a:solidFill>
                  <a:latin typeface="楷体_GB2312" pitchFamily="49" charset="-122"/>
                  <a:ea typeface="楷体_GB2312" pitchFamily="49" charset="-122"/>
                </a:rPr>
                <a:t>据结构</a:t>
              </a:r>
              <a:endParaRPr lang="zh-CN" altLang="en-US" sz="2400" b="1" dirty="0">
                <a:solidFill>
                  <a:srgbClr val="7B00E4"/>
                </a:solidFill>
                <a:latin typeface="楷体_GB2312" pitchFamily="49" charset="-122"/>
                <a:ea typeface="楷体_GB2312" pitchFamily="49" charset="-122"/>
              </a:endParaRPr>
            </a:p>
          </p:txBody>
        </p:sp>
        <p:sp>
          <p:nvSpPr>
            <p:cNvPr id="67596" name="AutoShape 12"/>
            <p:cNvSpPr/>
            <p:nvPr/>
          </p:nvSpPr>
          <p:spPr>
            <a:xfrm rot="-1080000" flipH="1">
              <a:off x="3830" y="2194"/>
              <a:ext cx="688" cy="191"/>
            </a:xfrm>
            <a:prstGeom prst="rightArrow">
              <a:avLst>
                <a:gd name="adj1" fmla="val 50000"/>
                <a:gd name="adj2" fmla="val 180054"/>
              </a:avLst>
            </a:prstGeom>
            <a:solidFill>
              <a:srgbClr val="7B00E4"/>
            </a:solidFill>
            <a:ln w="12700" cap="flat" cmpd="sng">
              <a:solidFill>
                <a:schemeClr val="tx1"/>
              </a:solidFill>
              <a:prstDash val="solid"/>
              <a:miter/>
              <a:headEnd type="none" w="med" len="med"/>
              <a:tailEnd type="none" w="med" len="med"/>
            </a:ln>
          </p:spPr>
          <p:txBody>
            <a:bodyPr wrap="none" anchor="ctr"/>
            <a:p>
              <a:pPr lvl="0" indent="0"/>
              <a:endParaRPr lang="zh-CN" altLang="en-US" sz="1600" dirty="0">
                <a:latin typeface="Arial" panose="020B0604020202020204" pitchFamily="34" charset="0"/>
                <a:ea typeface="宋体" panose="02010600030101010101" pitchFamily="2" charset="-122"/>
              </a:endParaRPr>
            </a:p>
          </p:txBody>
        </p:sp>
        <p:sp>
          <p:nvSpPr>
            <p:cNvPr id="67597" name="Rectangle 13"/>
            <p:cNvSpPr/>
            <p:nvPr/>
          </p:nvSpPr>
          <p:spPr>
            <a:xfrm>
              <a:off x="531" y="2987"/>
              <a:ext cx="1127" cy="322"/>
            </a:xfrm>
            <a:prstGeom prst="rect">
              <a:avLst/>
            </a:prstGeom>
            <a:noFill/>
            <a:ln w="12700">
              <a:noFill/>
            </a:ln>
          </p:spPr>
          <p:txBody>
            <a:bodyPr wrap="square" lIns="90488" tIns="44450" rIns="90488" bIns="44450" anchor="t">
              <a:spAutoFit/>
            </a:bodyPr>
            <a:p>
              <a:pPr lvl="0" indent="0" eaLnBrk="0" hangingPunct="0"/>
              <a:r>
                <a:rPr lang="en-US" altLang="zh-CN" sz="2400" b="1" dirty="0">
                  <a:solidFill>
                    <a:srgbClr val="7B00E4"/>
                  </a:solidFill>
                  <a:latin typeface="楷体_GB2312" pitchFamily="49" charset="-122"/>
                  <a:ea typeface="楷体_GB2312" pitchFamily="49" charset="-122"/>
                </a:rPr>
                <a:t> </a:t>
              </a:r>
              <a:r>
                <a:rPr lang="zh-CN" altLang="en-US" sz="2400" b="1" dirty="0">
                  <a:solidFill>
                    <a:srgbClr val="7B00E4"/>
                  </a:solidFill>
                  <a:latin typeface="楷体_GB2312" pitchFamily="49" charset="-122"/>
                  <a:ea typeface="楷体_GB2312" pitchFamily="49" charset="-122"/>
                </a:rPr>
                <a:t>基本路径</a:t>
              </a:r>
              <a:endParaRPr lang="zh-CN" altLang="en-US" sz="2400" b="1" dirty="0">
                <a:solidFill>
                  <a:srgbClr val="7B00E4"/>
                </a:solidFill>
                <a:latin typeface="楷体_GB2312" pitchFamily="49" charset="-122"/>
                <a:ea typeface="楷体_GB2312" pitchFamily="49" charset="-122"/>
              </a:endParaRPr>
            </a:p>
          </p:txBody>
        </p:sp>
        <p:sp>
          <p:nvSpPr>
            <p:cNvPr id="67598" name="AutoShape 14"/>
            <p:cNvSpPr/>
            <p:nvPr/>
          </p:nvSpPr>
          <p:spPr>
            <a:xfrm rot="9720000" flipH="1">
              <a:off x="1789" y="3040"/>
              <a:ext cx="688" cy="191"/>
            </a:xfrm>
            <a:prstGeom prst="rightArrow">
              <a:avLst>
                <a:gd name="adj1" fmla="val 50000"/>
                <a:gd name="adj2" fmla="val 180054"/>
              </a:avLst>
            </a:prstGeom>
            <a:solidFill>
              <a:srgbClr val="7B00E4"/>
            </a:solidFill>
            <a:ln w="12700" cap="flat" cmpd="sng">
              <a:solidFill>
                <a:schemeClr val="tx1"/>
              </a:solidFill>
              <a:prstDash val="solid"/>
              <a:miter/>
              <a:headEnd type="none" w="med" len="med"/>
              <a:tailEnd type="none" w="med" len="med"/>
            </a:ln>
          </p:spPr>
          <p:txBody>
            <a:bodyPr wrap="none" anchor="ctr"/>
            <a:p>
              <a:pPr lvl="0" indent="0"/>
              <a:endParaRPr lang="zh-CN" altLang="en-US" sz="1600" dirty="0">
                <a:latin typeface="Arial" panose="020B0604020202020204" pitchFamily="34" charset="0"/>
                <a:ea typeface="宋体" panose="02010600030101010101" pitchFamily="2" charset="-122"/>
              </a:endParaRPr>
            </a:p>
          </p:txBody>
        </p:sp>
        <p:sp>
          <p:nvSpPr>
            <p:cNvPr id="67599" name="AutoShape 16"/>
            <p:cNvSpPr/>
            <p:nvPr/>
          </p:nvSpPr>
          <p:spPr>
            <a:xfrm rot="-9720000">
              <a:off x="3780" y="3090"/>
              <a:ext cx="689" cy="191"/>
            </a:xfrm>
            <a:prstGeom prst="rightArrow">
              <a:avLst>
                <a:gd name="adj1" fmla="val 50000"/>
                <a:gd name="adj2" fmla="val 180316"/>
              </a:avLst>
            </a:prstGeom>
            <a:solidFill>
              <a:srgbClr val="7B00E4"/>
            </a:solidFill>
            <a:ln w="12700" cap="flat" cmpd="sng">
              <a:solidFill>
                <a:schemeClr val="tx1"/>
              </a:solidFill>
              <a:prstDash val="solid"/>
              <a:miter/>
              <a:headEnd type="none" w="med" len="med"/>
              <a:tailEnd type="none" w="med" len="med"/>
            </a:ln>
          </p:spPr>
          <p:txBody>
            <a:bodyPr wrap="none" anchor="ctr"/>
            <a:p>
              <a:pPr lvl="0" indent="0"/>
              <a:endParaRPr lang="zh-CN" altLang="en-US" sz="1600" dirty="0">
                <a:latin typeface="Arial" panose="020B0604020202020204" pitchFamily="34" charset="0"/>
                <a:ea typeface="宋体" panose="02010600030101010101" pitchFamily="2" charset="-122"/>
              </a:endParaRPr>
            </a:p>
          </p:txBody>
        </p:sp>
        <p:sp>
          <p:nvSpPr>
            <p:cNvPr id="67600" name="AutoShape 18"/>
            <p:cNvSpPr/>
            <p:nvPr/>
          </p:nvSpPr>
          <p:spPr>
            <a:xfrm rot="-5400000">
              <a:off x="2716" y="3176"/>
              <a:ext cx="681" cy="272"/>
            </a:xfrm>
            <a:prstGeom prst="rightArrow">
              <a:avLst>
                <a:gd name="adj1" fmla="val 50000"/>
                <a:gd name="adj2" fmla="val 125149"/>
              </a:avLst>
            </a:prstGeom>
            <a:solidFill>
              <a:srgbClr val="7B00E4"/>
            </a:solidFill>
            <a:ln w="12700" cap="flat" cmpd="sng">
              <a:solidFill>
                <a:schemeClr val="tx1"/>
              </a:solidFill>
              <a:prstDash val="solid"/>
              <a:miter/>
              <a:headEnd type="none" w="med" len="med"/>
              <a:tailEnd type="none" w="med" len="med"/>
            </a:ln>
          </p:spPr>
          <p:txBody>
            <a:bodyPr wrap="none" anchor="ctr"/>
            <a:p>
              <a:pPr lvl="0" indent="0"/>
              <a:endParaRPr lang="zh-CN" altLang="en-US" sz="1600" dirty="0">
                <a:latin typeface="Arial" panose="020B0604020202020204" pitchFamily="34" charset="0"/>
                <a:ea typeface="宋体" panose="02010600030101010101" pitchFamily="2" charset="-122"/>
              </a:endParaRPr>
            </a:p>
          </p:txBody>
        </p:sp>
        <p:sp>
          <p:nvSpPr>
            <p:cNvPr id="67601" name="Rectangle 19"/>
            <p:cNvSpPr/>
            <p:nvPr/>
          </p:nvSpPr>
          <p:spPr>
            <a:xfrm>
              <a:off x="2653" y="3657"/>
              <a:ext cx="1014" cy="322"/>
            </a:xfrm>
            <a:prstGeom prst="rect">
              <a:avLst/>
            </a:prstGeom>
            <a:noFill/>
            <a:ln w="12700">
              <a:noFill/>
            </a:ln>
          </p:spPr>
          <p:txBody>
            <a:bodyPr wrap="square" lIns="90488" tIns="44450" rIns="90488" bIns="44450" anchor="t">
              <a:spAutoFit/>
            </a:bodyPr>
            <a:p>
              <a:pPr lvl="0" indent="0" eaLnBrk="0" hangingPunct="0"/>
              <a:r>
                <a:rPr lang="zh-CN" altLang="en-US" sz="2400" b="1" dirty="0">
                  <a:solidFill>
                    <a:srgbClr val="7B00E4"/>
                  </a:solidFill>
                  <a:latin typeface="楷体_GB2312" pitchFamily="49" charset="-122"/>
                  <a:ea typeface="楷体_GB2312" pitchFamily="49" charset="-122"/>
                </a:rPr>
                <a:t>输入输出</a:t>
              </a:r>
              <a:endParaRPr lang="zh-CN" altLang="en-US" sz="2400" b="1" dirty="0">
                <a:solidFill>
                  <a:srgbClr val="7B00E4"/>
                </a:solidFill>
                <a:latin typeface="楷体_GB2312" pitchFamily="49" charset="-122"/>
                <a:ea typeface="楷体_GB2312" pitchFamily="49" charset="-122"/>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xfrm>
            <a:off x="430213" y="284163"/>
            <a:ext cx="3351212" cy="509587"/>
          </a:xfrm>
        </p:spPr>
        <p:txBody>
          <a:bodyPr wrap="square" lIns="91440" tIns="45720" rIns="91440" bIns="45720" anchor="t"/>
          <a:p>
            <a:pPr eaLnBrk="1" hangingPunct="1"/>
            <a:r>
              <a:rPr lang="en-US" altLang="zh-CN" sz="2900" dirty="0">
                <a:latin typeface="宋体" panose="02010600030101010101" pitchFamily="2" charset="-122"/>
              </a:rPr>
              <a:t>2</a:t>
            </a:r>
            <a:r>
              <a:rPr lang="zh-CN" altLang="en-US" sz="2900" dirty="0">
                <a:latin typeface="宋体" panose="02010600030101010101" pitchFamily="2" charset="-122"/>
              </a:rPr>
              <a:t>、测试方法：</a:t>
            </a:r>
            <a:endParaRPr lang="zh-CN" altLang="en-US" sz="2900" dirty="0">
              <a:latin typeface="宋体" panose="02010600030101010101" pitchFamily="2" charset="-122"/>
            </a:endParaRPr>
          </a:p>
        </p:txBody>
      </p:sp>
      <p:sp>
        <p:nvSpPr>
          <p:cNvPr id="68610" name="Text Box 4"/>
          <p:cNvSpPr txBox="1"/>
          <p:nvPr/>
        </p:nvSpPr>
        <p:spPr>
          <a:xfrm>
            <a:off x="430530" y="861060"/>
            <a:ext cx="8282940" cy="518160"/>
          </a:xfrm>
          <a:prstGeom prst="rect">
            <a:avLst/>
          </a:prstGeom>
          <a:noFill/>
          <a:ln w="9525">
            <a:noFill/>
          </a:ln>
        </p:spPr>
        <p:txBody>
          <a:bodyPr wrap="square" anchor="t">
            <a:spAutoFit/>
          </a:bodyPr>
          <a:p>
            <a:pPr lvl="0" indent="0">
              <a:spcBef>
                <a:spcPct val="50000"/>
              </a:spcBef>
            </a:pPr>
            <a:r>
              <a:rPr lang="zh-CN" altLang="en-US" sz="2800" dirty="0">
                <a:latin typeface="Arial" panose="020B0604020202020204" pitchFamily="34" charset="0"/>
                <a:ea typeface="楷体_GB2312" pitchFamily="49" charset="-122"/>
              </a:rPr>
              <a:t>采用前面所述的静态方法和动态方法相结合的方法。</a:t>
            </a:r>
            <a:endParaRPr lang="zh-CN" altLang="en-US" sz="2800" dirty="0">
              <a:latin typeface="Arial" panose="020B0604020202020204" pitchFamily="34" charset="0"/>
              <a:ea typeface="楷体_GB2312" pitchFamily="49" charset="-122"/>
            </a:endParaRPr>
          </a:p>
        </p:txBody>
      </p:sp>
      <p:grpSp>
        <p:nvGrpSpPr>
          <p:cNvPr id="10242" name="Group 14"/>
          <p:cNvGrpSpPr/>
          <p:nvPr/>
        </p:nvGrpSpPr>
        <p:grpSpPr>
          <a:xfrm>
            <a:off x="684213" y="1412875"/>
            <a:ext cx="7205662" cy="4627563"/>
            <a:chOff x="39" y="466"/>
            <a:chExt cx="4539" cy="2915"/>
          </a:xfrm>
        </p:grpSpPr>
        <p:sp>
          <p:nvSpPr>
            <p:cNvPr id="10243" name="Rectangle 4"/>
            <p:cNvSpPr/>
            <p:nvPr/>
          </p:nvSpPr>
          <p:spPr>
            <a:xfrm>
              <a:off x="39" y="1522"/>
              <a:ext cx="1239" cy="568"/>
            </a:xfrm>
            <a:prstGeom prst="rect">
              <a:avLst/>
            </a:prstGeom>
            <a:noFill/>
            <a:ln w="12700">
              <a:noFill/>
            </a:ln>
          </p:spPr>
          <p:txBody>
            <a:bodyPr wrap="none" lIns="90488" tIns="44450" rIns="90488" bIns="44450" anchor="t">
              <a:spAutoFit/>
            </a:bodyPr>
            <a:p>
              <a:pPr lvl="0" indent="0" eaLnBrk="0" hangingPunct="0">
                <a:lnSpc>
                  <a:spcPct val="95000"/>
                </a:lnSpc>
              </a:pPr>
              <a:r>
                <a:rPr lang="zh-CN" altLang="en-US" sz="2800" b="1" dirty="0">
                  <a:latin typeface="楷体_GB2312" pitchFamily="49" charset="-122"/>
                  <a:ea typeface="楷体_GB2312" pitchFamily="49" charset="-122"/>
                </a:rPr>
                <a:t>软件测试的</a:t>
              </a:r>
              <a:endParaRPr lang="zh-CN" altLang="en-US" sz="2800" b="1" dirty="0">
                <a:latin typeface="楷体_GB2312" pitchFamily="49" charset="-122"/>
                <a:ea typeface="楷体_GB2312" pitchFamily="49" charset="-122"/>
              </a:endParaRPr>
            </a:p>
            <a:p>
              <a:pPr lvl="0" indent="0" eaLnBrk="0" hangingPunct="0">
                <a:lnSpc>
                  <a:spcPct val="95000"/>
                </a:lnSpc>
              </a:pPr>
              <a:r>
                <a:rPr lang="zh-CN" altLang="en-US" sz="2800" b="1" dirty="0">
                  <a:latin typeface="楷体_GB2312" pitchFamily="49" charset="-122"/>
                  <a:ea typeface="楷体_GB2312" pitchFamily="49" charset="-122"/>
                </a:rPr>
                <a:t>策略和方法</a:t>
              </a:r>
              <a:endParaRPr lang="zh-CN" altLang="en-US" sz="2800" b="1" dirty="0">
                <a:latin typeface="楷体_GB2312" pitchFamily="49" charset="-122"/>
                <a:ea typeface="楷体_GB2312" pitchFamily="49" charset="-122"/>
              </a:endParaRPr>
            </a:p>
          </p:txBody>
        </p:sp>
        <p:sp>
          <p:nvSpPr>
            <p:cNvPr id="10244" name="Rectangle 5"/>
            <p:cNvSpPr/>
            <p:nvPr/>
          </p:nvSpPr>
          <p:spPr>
            <a:xfrm>
              <a:off x="1863" y="754"/>
              <a:ext cx="789" cy="568"/>
            </a:xfrm>
            <a:prstGeom prst="rect">
              <a:avLst/>
            </a:prstGeom>
            <a:noFill/>
            <a:ln w="12700">
              <a:noFill/>
            </a:ln>
          </p:spPr>
          <p:txBody>
            <a:bodyPr wrap="none" lIns="90488" tIns="44450" rIns="90488" bIns="44450" anchor="t">
              <a:spAutoFit/>
            </a:bodyPr>
            <a:p>
              <a:pPr lvl="0" indent="0" eaLnBrk="0" hangingPunct="0">
                <a:lnSpc>
                  <a:spcPct val="95000"/>
                </a:lnSpc>
              </a:pPr>
              <a:r>
                <a:rPr lang="zh-CN" altLang="en-US" sz="2800" b="1" dirty="0">
                  <a:latin typeface="楷体_GB2312" pitchFamily="49" charset="-122"/>
                  <a:ea typeface="楷体_GB2312" pitchFamily="49" charset="-122"/>
                </a:rPr>
                <a:t>静态测</a:t>
              </a:r>
              <a:endParaRPr lang="zh-CN" altLang="en-US" sz="2800" b="1" dirty="0">
                <a:latin typeface="楷体_GB2312" pitchFamily="49" charset="-122"/>
                <a:ea typeface="楷体_GB2312" pitchFamily="49" charset="-122"/>
              </a:endParaRPr>
            </a:p>
            <a:p>
              <a:pPr lvl="0" indent="0" eaLnBrk="0" hangingPunct="0">
                <a:lnSpc>
                  <a:spcPct val="95000"/>
                </a:lnSpc>
              </a:pPr>
              <a:r>
                <a:rPr lang="zh-CN" altLang="en-US" sz="2800" b="1" dirty="0">
                  <a:latin typeface="楷体_GB2312" pitchFamily="49" charset="-122"/>
                  <a:ea typeface="楷体_GB2312" pitchFamily="49" charset="-122"/>
                </a:rPr>
                <a:t>试方法</a:t>
              </a:r>
              <a:endParaRPr lang="zh-CN" altLang="en-US" sz="2800" b="1" dirty="0">
                <a:latin typeface="楷体_GB2312" pitchFamily="49" charset="-122"/>
                <a:ea typeface="楷体_GB2312" pitchFamily="49" charset="-122"/>
              </a:endParaRPr>
            </a:p>
          </p:txBody>
        </p:sp>
        <p:sp>
          <p:nvSpPr>
            <p:cNvPr id="10245" name="Rectangle 6"/>
            <p:cNvSpPr/>
            <p:nvPr/>
          </p:nvSpPr>
          <p:spPr>
            <a:xfrm>
              <a:off x="1863" y="2242"/>
              <a:ext cx="789" cy="568"/>
            </a:xfrm>
            <a:prstGeom prst="rect">
              <a:avLst/>
            </a:prstGeom>
            <a:noFill/>
            <a:ln w="12700">
              <a:noFill/>
            </a:ln>
          </p:spPr>
          <p:txBody>
            <a:bodyPr wrap="none" lIns="90488" tIns="44450" rIns="90488" bIns="44450" anchor="t">
              <a:spAutoFit/>
            </a:bodyPr>
            <a:p>
              <a:pPr lvl="0" indent="0" eaLnBrk="0" hangingPunct="0">
                <a:lnSpc>
                  <a:spcPct val="95000"/>
                </a:lnSpc>
              </a:pPr>
              <a:r>
                <a:rPr lang="zh-CN" altLang="en-US" sz="2800" b="1" dirty="0">
                  <a:latin typeface="楷体_GB2312" pitchFamily="49" charset="-122"/>
                  <a:ea typeface="楷体_GB2312" pitchFamily="49" charset="-122"/>
                </a:rPr>
                <a:t>动态测</a:t>
              </a:r>
              <a:endParaRPr lang="zh-CN" altLang="en-US" sz="2800" b="1" dirty="0">
                <a:latin typeface="楷体_GB2312" pitchFamily="49" charset="-122"/>
                <a:ea typeface="楷体_GB2312" pitchFamily="49" charset="-122"/>
              </a:endParaRPr>
            </a:p>
            <a:p>
              <a:pPr lvl="0" indent="0" eaLnBrk="0" hangingPunct="0">
                <a:lnSpc>
                  <a:spcPct val="95000"/>
                </a:lnSpc>
              </a:pPr>
              <a:r>
                <a:rPr lang="zh-CN" altLang="en-US" sz="2800" b="1" dirty="0">
                  <a:latin typeface="楷体_GB2312" pitchFamily="49" charset="-122"/>
                  <a:ea typeface="楷体_GB2312" pitchFamily="49" charset="-122"/>
                </a:rPr>
                <a:t>试方法</a:t>
              </a:r>
              <a:endParaRPr lang="zh-CN" altLang="en-US" sz="2800" b="1" dirty="0">
                <a:latin typeface="楷体_GB2312" pitchFamily="49" charset="-122"/>
                <a:ea typeface="楷体_GB2312" pitchFamily="49" charset="-122"/>
              </a:endParaRPr>
            </a:p>
          </p:txBody>
        </p:sp>
        <p:sp>
          <p:nvSpPr>
            <p:cNvPr id="10246" name="Rectangle 7"/>
            <p:cNvSpPr/>
            <p:nvPr/>
          </p:nvSpPr>
          <p:spPr>
            <a:xfrm>
              <a:off x="3303" y="466"/>
              <a:ext cx="882" cy="275"/>
            </a:xfrm>
            <a:prstGeom prst="rect">
              <a:avLst/>
            </a:prstGeom>
            <a:noFill/>
            <a:ln w="12700">
              <a:noFill/>
            </a:ln>
          </p:spPr>
          <p:txBody>
            <a:bodyPr wrap="none" lIns="90488" tIns="44450" rIns="90488" bIns="44450" anchor="t">
              <a:spAutoFit/>
            </a:bodyPr>
            <a:p>
              <a:pPr lvl="0" indent="0" eaLnBrk="0" hangingPunct="0">
                <a:lnSpc>
                  <a:spcPct val="95000"/>
                </a:lnSpc>
              </a:pPr>
              <a:r>
                <a:rPr lang="zh-CN" altLang="en-US" sz="2400" dirty="0">
                  <a:latin typeface="Arial" panose="020B0604020202020204" pitchFamily="34" charset="0"/>
                  <a:ea typeface="楷体_GB2312" pitchFamily="49" charset="-122"/>
                </a:rPr>
                <a:t>代码审查</a:t>
              </a:r>
              <a:endParaRPr lang="zh-CN" altLang="en-US" sz="2400" dirty="0">
                <a:latin typeface="Arial" panose="020B0604020202020204" pitchFamily="34" charset="0"/>
                <a:ea typeface="楷体_GB2312" pitchFamily="49" charset="-122"/>
              </a:endParaRPr>
            </a:p>
          </p:txBody>
        </p:sp>
        <p:sp>
          <p:nvSpPr>
            <p:cNvPr id="10247" name="Rectangle 8"/>
            <p:cNvSpPr/>
            <p:nvPr/>
          </p:nvSpPr>
          <p:spPr>
            <a:xfrm>
              <a:off x="3312" y="1397"/>
              <a:ext cx="1266" cy="286"/>
            </a:xfrm>
            <a:prstGeom prst="rect">
              <a:avLst/>
            </a:prstGeom>
            <a:noFill/>
            <a:ln w="12700">
              <a:noFill/>
            </a:ln>
          </p:spPr>
          <p:txBody>
            <a:bodyPr wrap="none" lIns="90488" tIns="44450" rIns="90488" bIns="44450" anchor="t">
              <a:spAutoFit/>
            </a:bodyPr>
            <a:p>
              <a:pPr lvl="0" indent="0"/>
              <a:r>
                <a:rPr lang="zh-CN" altLang="en-US" sz="2400" dirty="0">
                  <a:latin typeface="Arial" panose="020B0604020202020204" pitchFamily="34" charset="0"/>
                  <a:ea typeface="楷体_GB2312" pitchFamily="49" charset="-122"/>
                </a:rPr>
                <a:t>静态结构分析</a:t>
              </a:r>
              <a:endParaRPr lang="zh-CN" altLang="en-US" sz="2400" dirty="0">
                <a:latin typeface="Arial" panose="020B0604020202020204" pitchFamily="34" charset="0"/>
                <a:ea typeface="楷体_GB2312" pitchFamily="49" charset="-122"/>
              </a:endParaRPr>
            </a:p>
          </p:txBody>
        </p:sp>
        <p:sp>
          <p:nvSpPr>
            <p:cNvPr id="10248" name="Rectangle 9"/>
            <p:cNvSpPr/>
            <p:nvPr/>
          </p:nvSpPr>
          <p:spPr>
            <a:xfrm>
              <a:off x="3303" y="2002"/>
              <a:ext cx="1266" cy="275"/>
            </a:xfrm>
            <a:prstGeom prst="rect">
              <a:avLst/>
            </a:prstGeom>
            <a:noFill/>
            <a:ln w="12700">
              <a:noFill/>
            </a:ln>
          </p:spPr>
          <p:txBody>
            <a:bodyPr wrap="none" lIns="90488" tIns="44450" rIns="90488" bIns="44450" anchor="t">
              <a:spAutoFit/>
            </a:bodyPr>
            <a:p>
              <a:pPr lvl="0" indent="0" eaLnBrk="0" hangingPunct="0">
                <a:lnSpc>
                  <a:spcPct val="95000"/>
                </a:lnSpc>
              </a:pPr>
              <a:r>
                <a:rPr lang="zh-CN" altLang="en-US" sz="2400" dirty="0">
                  <a:latin typeface="楷体_GB2312" pitchFamily="49" charset="-122"/>
                  <a:ea typeface="楷体_GB2312" pitchFamily="49" charset="-122"/>
                </a:rPr>
                <a:t>白盒测试方法</a:t>
              </a:r>
              <a:endParaRPr lang="zh-CN" altLang="en-US" sz="2400" dirty="0">
                <a:latin typeface="楷体_GB2312" pitchFamily="49" charset="-122"/>
                <a:ea typeface="楷体_GB2312" pitchFamily="49" charset="-122"/>
              </a:endParaRPr>
            </a:p>
          </p:txBody>
        </p:sp>
        <p:sp>
          <p:nvSpPr>
            <p:cNvPr id="10249" name="Rectangle 10"/>
            <p:cNvSpPr/>
            <p:nvPr/>
          </p:nvSpPr>
          <p:spPr>
            <a:xfrm>
              <a:off x="3303" y="3106"/>
              <a:ext cx="1266" cy="275"/>
            </a:xfrm>
            <a:prstGeom prst="rect">
              <a:avLst/>
            </a:prstGeom>
            <a:noFill/>
            <a:ln w="12700">
              <a:noFill/>
            </a:ln>
          </p:spPr>
          <p:txBody>
            <a:bodyPr wrap="none" lIns="90488" tIns="44450" rIns="90488" bIns="44450" anchor="t">
              <a:spAutoFit/>
            </a:bodyPr>
            <a:p>
              <a:pPr lvl="0" indent="0" eaLnBrk="0" hangingPunct="0">
                <a:lnSpc>
                  <a:spcPct val="95000"/>
                </a:lnSpc>
              </a:pPr>
              <a:r>
                <a:rPr lang="zh-CN" altLang="en-US" sz="2400" dirty="0">
                  <a:latin typeface="楷体_GB2312" pitchFamily="49" charset="-122"/>
                  <a:ea typeface="楷体_GB2312" pitchFamily="49" charset="-122"/>
                </a:rPr>
                <a:t>黑盒测试方法</a:t>
              </a:r>
              <a:endParaRPr lang="zh-CN" altLang="en-US" sz="2400" dirty="0">
                <a:latin typeface="楷体_GB2312" pitchFamily="49" charset="-122"/>
                <a:ea typeface="楷体_GB2312" pitchFamily="49" charset="-122"/>
              </a:endParaRPr>
            </a:p>
          </p:txBody>
        </p:sp>
        <p:sp>
          <p:nvSpPr>
            <p:cNvPr id="10250" name="AutoShape 11"/>
            <p:cNvSpPr/>
            <p:nvPr/>
          </p:nvSpPr>
          <p:spPr>
            <a:xfrm>
              <a:off x="1728" y="1104"/>
              <a:ext cx="144" cy="1536"/>
            </a:xfrm>
            <a:prstGeom prst="leftBrace">
              <a:avLst>
                <a:gd name="adj1" fmla="val 88740"/>
                <a:gd name="adj2" fmla="val 50000"/>
              </a:avLst>
            </a:prstGeom>
            <a:noFill/>
            <a:ln w="381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10251" name="AutoShape 12"/>
            <p:cNvSpPr/>
            <p:nvPr/>
          </p:nvSpPr>
          <p:spPr>
            <a:xfrm>
              <a:off x="3120" y="624"/>
              <a:ext cx="192" cy="960"/>
            </a:xfrm>
            <a:prstGeom prst="leftBrace">
              <a:avLst>
                <a:gd name="adj1" fmla="val 41597"/>
                <a:gd name="adj2" fmla="val 50000"/>
              </a:avLst>
            </a:prstGeom>
            <a:noFill/>
            <a:ln w="381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10252" name="AutoShape 13"/>
            <p:cNvSpPr/>
            <p:nvPr/>
          </p:nvSpPr>
          <p:spPr>
            <a:xfrm>
              <a:off x="3120" y="2180"/>
              <a:ext cx="144" cy="1104"/>
            </a:xfrm>
            <a:prstGeom prst="leftBrace">
              <a:avLst>
                <a:gd name="adj1" fmla="val 63782"/>
                <a:gd name="adj2" fmla="val 50000"/>
              </a:avLst>
            </a:prstGeom>
            <a:noFill/>
            <a:ln w="381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426403" y="304483"/>
            <a:ext cx="5551487" cy="533400"/>
          </a:xfrm>
          <a:noFill/>
          <a:ln w="9525">
            <a:noFill/>
          </a:ln>
        </p:spPr>
        <p:txBody>
          <a:bodyPr vert="horz" wrap="square" lIns="91440" tIns="45720" rIns="91440" bIns="45720" rtlCol="0" anchor="t">
            <a:normAutofit/>
          </a:bodyPr>
          <a:p>
            <a:pPr lvl="0" algn="l" eaLnBrk="1" hangingPunct="1"/>
            <a:r>
              <a:rPr lang="en-US" altLang="zh-CN" sz="2900" dirty="0">
                <a:latin typeface="宋体" panose="02010600030101010101" pitchFamily="2" charset="-122"/>
                <a:sym typeface="+mn-ea"/>
              </a:rPr>
              <a:t>3、单元动态测试的环境</a:t>
            </a:r>
            <a:endParaRPr lang="en-US" altLang="zh-CN" sz="2900" dirty="0">
              <a:latin typeface="宋体" panose="02010600030101010101" pitchFamily="2" charset="-122"/>
              <a:sym typeface="+mn-ea"/>
            </a:endParaRPr>
          </a:p>
        </p:txBody>
      </p:sp>
      <p:sp>
        <p:nvSpPr>
          <p:cNvPr id="69634" name="Text Box 4"/>
          <p:cNvSpPr txBox="1"/>
          <p:nvPr/>
        </p:nvSpPr>
        <p:spPr>
          <a:xfrm>
            <a:off x="426403" y="837883"/>
            <a:ext cx="7848600" cy="4324350"/>
          </a:xfrm>
          <a:prstGeom prst="rect">
            <a:avLst/>
          </a:prstGeom>
          <a:noFill/>
          <a:ln w="9525">
            <a:noFill/>
          </a:ln>
        </p:spPr>
        <p:txBody>
          <a:bodyPr anchor="t">
            <a:spAutoFit/>
          </a:bodyPr>
          <a:p>
            <a:pPr lvl="0" indent="0">
              <a:lnSpc>
                <a:spcPct val="125000"/>
              </a:lnSpc>
              <a:spcBef>
                <a:spcPct val="50000"/>
              </a:spcBef>
            </a:pPr>
            <a:r>
              <a:rPr lang="en-US" altLang="zh-CN" sz="2800" dirty="0">
                <a:latin typeface="Arial" panose="020B0604020202020204" pitchFamily="34" charset="0"/>
                <a:ea typeface="楷体_GB2312" pitchFamily="49" charset="-122"/>
              </a:rPr>
              <a:t>       </a:t>
            </a:r>
            <a:r>
              <a:rPr lang="zh-CN" altLang="en-US" sz="2800" dirty="0">
                <a:latin typeface="Arial" panose="020B0604020202020204" pitchFamily="34" charset="0"/>
                <a:ea typeface="楷体_GB2312" pitchFamily="49" charset="-122"/>
              </a:rPr>
              <a:t>单元测试需要考虑所测模块与其他模块的联系。在动态测试的过程中，需要为每个单元测试开发一个</a:t>
            </a:r>
            <a:r>
              <a:rPr lang="zh-CN" altLang="en-US" sz="2800" dirty="0">
                <a:solidFill>
                  <a:srgbClr val="C00000"/>
                </a:solidFill>
                <a:latin typeface="Arial" panose="020B0604020202020204" pitchFamily="34" charset="0"/>
                <a:ea typeface="楷体_GB2312" pitchFamily="49" charset="-122"/>
              </a:rPr>
              <a:t>驱动模块</a:t>
            </a:r>
            <a:r>
              <a:rPr lang="zh-CN" altLang="en-US" sz="2800" dirty="0">
                <a:latin typeface="Arial" panose="020B0604020202020204" pitchFamily="34" charset="0"/>
                <a:ea typeface="楷体_GB2312" pitchFamily="49" charset="-122"/>
              </a:rPr>
              <a:t>和一个或多个</a:t>
            </a:r>
            <a:r>
              <a:rPr lang="zh-CN" altLang="en-US" sz="2800" dirty="0">
                <a:solidFill>
                  <a:srgbClr val="C00000"/>
                </a:solidFill>
                <a:latin typeface="Arial" panose="020B0604020202020204" pitchFamily="34" charset="0"/>
                <a:ea typeface="楷体_GB2312" pitchFamily="49" charset="-122"/>
              </a:rPr>
              <a:t>桩模块</a:t>
            </a:r>
            <a:r>
              <a:rPr lang="zh-CN" altLang="en-US" sz="2800" dirty="0">
                <a:latin typeface="Arial" panose="020B0604020202020204" pitchFamily="34" charset="0"/>
                <a:ea typeface="楷体_GB2312" pitchFamily="49" charset="-122"/>
              </a:rPr>
              <a:t>。</a:t>
            </a:r>
            <a:endParaRPr lang="zh-CN" altLang="en-US" sz="2800" dirty="0">
              <a:latin typeface="Arial" panose="020B0604020202020204" pitchFamily="34" charset="0"/>
              <a:ea typeface="楷体_GB2312" pitchFamily="49" charset="-122"/>
            </a:endParaRPr>
          </a:p>
          <a:p>
            <a:pPr marL="800100" lvl="1" indent="-342900">
              <a:lnSpc>
                <a:spcPct val="120000"/>
              </a:lnSpc>
              <a:buFont typeface="Arial" panose="020B0604020202020204" pitchFamily="34" charset="0"/>
              <a:buChar char="•"/>
            </a:pPr>
            <a:r>
              <a:rPr lang="zh-CN" altLang="en-US" sz="2400" dirty="0">
                <a:latin typeface="楷体_GB2312" pitchFamily="49" charset="-122"/>
                <a:ea typeface="楷体_GB2312" pitchFamily="49" charset="-122"/>
                <a:sym typeface="+mn-ea"/>
              </a:rPr>
              <a:t>驱动模块用来模拟所测模块的上一级模块，相当于是一个接受测试数据，并把数据传送给所测模块，然后打印相关结果的</a:t>
            </a:r>
            <a:r>
              <a:rPr lang="zh-CN" altLang="en-US" sz="2400" dirty="0">
                <a:ea typeface="楷体_GB2312" pitchFamily="49" charset="-122"/>
                <a:sym typeface="+mn-ea"/>
              </a:rPr>
              <a:t>“</a:t>
            </a:r>
            <a:r>
              <a:rPr lang="zh-CN" altLang="en-US" sz="2400" dirty="0">
                <a:latin typeface="楷体_GB2312" pitchFamily="49" charset="-122"/>
                <a:ea typeface="楷体_GB2312" pitchFamily="49" charset="-122"/>
                <a:sym typeface="+mn-ea"/>
              </a:rPr>
              <a:t>主程序</a:t>
            </a:r>
            <a:r>
              <a:rPr lang="zh-CN" altLang="en-US" sz="2400" dirty="0">
                <a:ea typeface="楷体_GB2312" pitchFamily="49" charset="-122"/>
                <a:sym typeface="+mn-ea"/>
              </a:rPr>
              <a:t>”</a:t>
            </a:r>
            <a:r>
              <a:rPr lang="zh-CN" altLang="en-US" sz="2000" dirty="0">
                <a:latin typeface="楷体_GB2312" pitchFamily="49" charset="-122"/>
                <a:ea typeface="楷体_GB2312" pitchFamily="49" charset="-122"/>
                <a:sym typeface="+mn-ea"/>
              </a:rPr>
              <a:t>。</a:t>
            </a:r>
            <a:endParaRPr lang="zh-CN" altLang="en-US" sz="2000" dirty="0">
              <a:latin typeface="楷体_GB2312" pitchFamily="49" charset="-122"/>
              <a:ea typeface="楷体_GB2312" pitchFamily="49" charset="-122"/>
              <a:sym typeface="+mn-ea"/>
            </a:endParaRPr>
          </a:p>
          <a:p>
            <a:pPr marL="800100" lvl="1" indent="-342900">
              <a:lnSpc>
                <a:spcPct val="120000"/>
              </a:lnSpc>
              <a:buFont typeface="Arial" panose="020B0604020202020204" pitchFamily="34" charset="0"/>
              <a:buChar char="•"/>
            </a:pPr>
            <a:r>
              <a:rPr lang="zh-CN" altLang="en-US" sz="2400" dirty="0">
                <a:latin typeface="楷体_GB2312" pitchFamily="49" charset="-122"/>
                <a:ea typeface="楷体_GB2312" pitchFamily="49" charset="-122"/>
                <a:sym typeface="+mn-ea"/>
              </a:rPr>
              <a:t>桩模块，又称为</a:t>
            </a:r>
            <a:r>
              <a:rPr lang="zh-CN" altLang="en-US" sz="2400" dirty="0">
                <a:ea typeface="楷体_GB2312" pitchFamily="49" charset="-122"/>
                <a:sym typeface="+mn-ea"/>
              </a:rPr>
              <a:t>“</a:t>
            </a:r>
            <a:r>
              <a:rPr lang="zh-CN" altLang="en-US" sz="2400" dirty="0">
                <a:latin typeface="楷体_GB2312" pitchFamily="49" charset="-122"/>
                <a:ea typeface="楷体_GB2312" pitchFamily="49" charset="-122"/>
                <a:sym typeface="+mn-ea"/>
              </a:rPr>
              <a:t>存根程序</a:t>
            </a:r>
            <a:r>
              <a:rPr lang="zh-CN" altLang="en-US" sz="2400" dirty="0">
                <a:ea typeface="楷体_GB2312" pitchFamily="49" charset="-122"/>
                <a:sym typeface="+mn-ea"/>
              </a:rPr>
              <a:t>”</a:t>
            </a:r>
            <a:r>
              <a:rPr lang="zh-CN" altLang="en-US" sz="2400" dirty="0">
                <a:latin typeface="楷体_GB2312" pitchFamily="49" charset="-122"/>
                <a:ea typeface="楷体_GB2312" pitchFamily="49" charset="-122"/>
                <a:sym typeface="+mn-ea"/>
              </a:rPr>
              <a:t>，是用来代替被所测模块调用的子模块。桩模块可能需要使用子模块的接口模拟实际子模块的功能。</a:t>
            </a:r>
            <a:endParaRPr lang="zh-CN" altLang="en-US" sz="2800" dirty="0">
              <a:latin typeface="Arial" panose="020B0604020202020204" pitchFamily="34" charset="0"/>
              <a:ea typeface="楷体_GB2312"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xfrm>
            <a:off x="531495" y="381000"/>
            <a:ext cx="8208645" cy="772795"/>
          </a:xfrm>
        </p:spPr>
        <p:txBody>
          <a:bodyPr wrap="square" lIns="91440" tIns="45720" rIns="91440" bIns="45720" anchor="t"/>
          <a:p>
            <a:pPr eaLnBrk="1" hangingPunct="1"/>
            <a:r>
              <a:rPr lang="zh-CN" altLang="en-US" sz="3200" dirty="0">
                <a:solidFill>
                  <a:schemeClr val="hlink"/>
                </a:solidFill>
              </a:rPr>
              <a:t>桩模块</a:t>
            </a:r>
            <a:endParaRPr lang="zh-CN" altLang="en-US" sz="3200" dirty="0">
              <a:solidFill>
                <a:schemeClr val="hlink"/>
              </a:solidFill>
            </a:endParaRPr>
          </a:p>
        </p:txBody>
      </p:sp>
      <p:sp>
        <p:nvSpPr>
          <p:cNvPr id="70658" name="Text Box 4"/>
          <p:cNvSpPr txBox="1"/>
          <p:nvPr/>
        </p:nvSpPr>
        <p:spPr>
          <a:xfrm>
            <a:off x="204470" y="924560"/>
            <a:ext cx="8536305" cy="4369435"/>
          </a:xfrm>
          <a:prstGeom prst="rect">
            <a:avLst/>
          </a:prstGeom>
          <a:noFill/>
          <a:ln w="9525">
            <a:noFill/>
          </a:ln>
        </p:spPr>
        <p:txBody>
          <a:bodyPr wrap="square" anchor="t">
            <a:spAutoFit/>
          </a:bodyPr>
          <a:p>
            <a:pPr lvl="0" indent="0" algn="just">
              <a:lnSpc>
                <a:spcPct val="120000"/>
              </a:lnSpc>
            </a:pPr>
            <a:endParaRPr lang="en-US" altLang="zh-CN" dirty="0">
              <a:solidFill>
                <a:schemeClr val="hlink"/>
              </a:solidFill>
              <a:latin typeface="Arial" panose="020B0604020202020204" pitchFamily="34" charset="0"/>
              <a:ea typeface="楷体_GB2312" pitchFamily="49" charset="-122"/>
            </a:endParaRPr>
          </a:p>
          <a:p>
            <a:pPr marL="800100" lvl="1" indent="-342900" algn="just">
              <a:lnSpc>
                <a:spcPct val="120000"/>
              </a:lnSpc>
              <a:buFont typeface="Arial" panose="020B0604020202020204" pitchFamily="34" charset="0"/>
              <a:buChar char="•"/>
            </a:pPr>
            <a:r>
              <a:rPr lang="en-US" altLang="zh-CN" sz="2400" dirty="0">
                <a:latin typeface="楷体_GB2312" pitchFamily="49" charset="-122"/>
                <a:ea typeface="楷体_GB2312" pitchFamily="49" charset="-122"/>
                <a:sym typeface="+mn-ea"/>
              </a:rPr>
              <a:t>如果被测试的单元模块需要调用其他模块中的功能或者函数(method)，我们就应该设计一个和被调用模块名称相同的</a:t>
            </a:r>
            <a:r>
              <a:rPr lang="en-US" altLang="zh-CN" sz="2400" dirty="0">
                <a:solidFill>
                  <a:srgbClr val="C00000"/>
                </a:solidFill>
                <a:latin typeface="楷体_GB2312" pitchFamily="49" charset="-122"/>
                <a:ea typeface="楷体_GB2312" pitchFamily="49" charset="-122"/>
                <a:sym typeface="+mn-ea"/>
              </a:rPr>
              <a:t>桩模块(Stub)</a:t>
            </a:r>
            <a:r>
              <a:rPr lang="en-US" altLang="zh-CN" sz="2400" dirty="0">
                <a:latin typeface="楷体_GB2312" pitchFamily="49" charset="-122"/>
                <a:ea typeface="楷体_GB2312" pitchFamily="49" charset="-122"/>
                <a:sym typeface="+mn-ea"/>
              </a:rPr>
              <a:t>来模拟被调用模块。</a:t>
            </a:r>
            <a:endParaRPr lang="en-US" altLang="zh-CN" sz="2400" dirty="0">
              <a:latin typeface="楷体_GB2312" pitchFamily="49" charset="-122"/>
              <a:ea typeface="楷体_GB2312" pitchFamily="49" charset="-122"/>
              <a:sym typeface="+mn-ea"/>
            </a:endParaRPr>
          </a:p>
          <a:p>
            <a:pPr marL="800100" lvl="1" indent="-342900" algn="just">
              <a:lnSpc>
                <a:spcPct val="120000"/>
              </a:lnSpc>
              <a:buFont typeface="Arial" panose="020B0604020202020204" pitchFamily="34" charset="0"/>
              <a:buChar char="•"/>
            </a:pPr>
            <a:r>
              <a:rPr lang="zh-CN" altLang="en-US" sz="2400" dirty="0">
                <a:latin typeface="楷体_GB2312" pitchFamily="49" charset="-122"/>
                <a:ea typeface="楷体_GB2312" pitchFamily="49" charset="-122"/>
              </a:rPr>
              <a:t>举例说明:如果被测试单元中需要调用另一个模块customer的函数 getCustomerAddress(customerID: Integer)，这个函数应该查询数据库后返回某一个客户的地址。我们设计的同名桩模块(Stub)中的同名函数并没有真正对数据库进行查询而仅模拟了这个行为，直接返回了一个静态的地址例如"123 Newton Street"。</a:t>
            </a:r>
            <a:endParaRPr lang="zh-CN" altLang="en-US" sz="2400" dirty="0">
              <a:latin typeface="楷体_GB2312" pitchFamily="49" charset="-122"/>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503238" y="604838"/>
            <a:ext cx="8137525" cy="720725"/>
          </a:xfrm>
        </p:spPr>
        <p:txBody>
          <a:bodyPr wrap="square" lIns="91440" tIns="45720" rIns="91440" bIns="45720" anchor="t"/>
          <a:p>
            <a:pPr eaLnBrk="1" hangingPunct="1"/>
            <a:r>
              <a:rPr lang="zh-CN" altLang="en-US" sz="2400" b="1" dirty="0">
                <a:solidFill>
                  <a:schemeClr val="hlink"/>
                </a:solidFill>
                <a:latin typeface="楷体_GB2312" pitchFamily="49" charset="-122"/>
                <a:ea typeface="楷体_GB2312" pitchFamily="49" charset="-122"/>
              </a:rPr>
              <a:t>例</a:t>
            </a:r>
            <a:r>
              <a:rPr lang="en-US" altLang="zh-CN" sz="2400" b="1" dirty="0">
                <a:solidFill>
                  <a:schemeClr val="hlink"/>
                </a:solidFill>
                <a:latin typeface="楷体_GB2312" pitchFamily="49" charset="-122"/>
                <a:ea typeface="楷体_GB2312" pitchFamily="49" charset="-122"/>
              </a:rPr>
              <a:t>1:</a:t>
            </a:r>
            <a:r>
              <a:rPr lang="zh-CN" altLang="en-US" sz="2400" b="1" dirty="0">
                <a:solidFill>
                  <a:schemeClr val="hlink"/>
                </a:solidFill>
                <a:latin typeface="楷体_GB2312" pitchFamily="49" charset="-122"/>
                <a:ea typeface="楷体_GB2312" pitchFamily="49" charset="-122"/>
              </a:rPr>
              <a:t>从</a:t>
            </a:r>
            <a:r>
              <a:rPr lang="en-US" altLang="zh-CN" sz="2400" b="1" dirty="0">
                <a:solidFill>
                  <a:schemeClr val="hlink"/>
                </a:solidFill>
                <a:latin typeface="楷体_GB2312" pitchFamily="49" charset="-122"/>
                <a:ea typeface="楷体_GB2312" pitchFamily="49" charset="-122"/>
              </a:rPr>
              <a:t>A</a:t>
            </a:r>
            <a:r>
              <a:rPr lang="zh-CN" altLang="en-US" sz="2400" b="1" dirty="0">
                <a:solidFill>
                  <a:schemeClr val="hlink"/>
                </a:solidFill>
                <a:latin typeface="楷体_GB2312" pitchFamily="49" charset="-122"/>
                <a:ea typeface="楷体_GB2312" pitchFamily="49" charset="-122"/>
              </a:rPr>
              <a:t>到</a:t>
            </a:r>
            <a:r>
              <a:rPr lang="en-US" altLang="zh-CN" sz="2400" b="1" dirty="0">
                <a:solidFill>
                  <a:schemeClr val="hlink"/>
                </a:solidFill>
                <a:latin typeface="楷体_GB2312" pitchFamily="49" charset="-122"/>
                <a:ea typeface="楷体_GB2312" pitchFamily="49" charset="-122"/>
              </a:rPr>
              <a:t>B</a:t>
            </a:r>
            <a:r>
              <a:rPr lang="zh-CN" altLang="en-US" sz="2400" b="1" dirty="0">
                <a:solidFill>
                  <a:schemeClr val="hlink"/>
                </a:solidFill>
                <a:latin typeface="楷体_GB2312" pitchFamily="49" charset="-122"/>
                <a:ea typeface="楷体_GB2312" pitchFamily="49" charset="-122"/>
              </a:rPr>
              <a:t>含</a:t>
            </a:r>
            <a:r>
              <a:rPr lang="en-US" altLang="zh-CN" sz="2400" b="1" dirty="0">
                <a:solidFill>
                  <a:schemeClr val="hlink"/>
                </a:solidFill>
                <a:latin typeface="楷体_GB2312" pitchFamily="49" charset="-122"/>
                <a:ea typeface="楷体_GB2312" pitchFamily="49" charset="-122"/>
              </a:rPr>
              <a:t>4</a:t>
            </a:r>
            <a:r>
              <a:rPr lang="zh-CN" altLang="en-US" sz="2400" b="1" dirty="0">
                <a:solidFill>
                  <a:schemeClr val="hlink"/>
                </a:solidFill>
                <a:latin typeface="楷体_GB2312" pitchFamily="49" charset="-122"/>
                <a:ea typeface="楷体_GB2312" pitchFamily="49" charset="-122"/>
              </a:rPr>
              <a:t>个分支</a:t>
            </a:r>
            <a:r>
              <a:rPr lang="en-US" altLang="zh-CN" sz="2400" b="1" dirty="0">
                <a:solidFill>
                  <a:schemeClr val="hlink"/>
                </a:solidFill>
                <a:latin typeface="楷体_GB2312" pitchFamily="49" charset="-122"/>
                <a:ea typeface="楷体_GB2312" pitchFamily="49" charset="-122"/>
              </a:rPr>
              <a:t>,</a:t>
            </a:r>
            <a:r>
              <a:rPr lang="zh-CN" altLang="en-US" sz="2400" b="1" dirty="0">
                <a:solidFill>
                  <a:schemeClr val="hlink"/>
                </a:solidFill>
                <a:latin typeface="楷体_GB2312" pitchFamily="49" charset="-122"/>
                <a:ea typeface="楷体_GB2312" pitchFamily="49" charset="-122"/>
              </a:rPr>
              <a:t>循环次数≤</a:t>
            </a:r>
            <a:r>
              <a:rPr lang="en-US" altLang="zh-CN" sz="2400" b="1" dirty="0">
                <a:solidFill>
                  <a:schemeClr val="hlink"/>
                </a:solidFill>
                <a:latin typeface="楷体_GB2312" pitchFamily="49" charset="-122"/>
                <a:ea typeface="楷体_GB2312" pitchFamily="49" charset="-122"/>
              </a:rPr>
              <a:t>20,</a:t>
            </a:r>
            <a:r>
              <a:rPr lang="zh-CN" altLang="en-US" sz="2400" b="1" dirty="0">
                <a:solidFill>
                  <a:schemeClr val="hlink"/>
                </a:solidFill>
                <a:latin typeface="楷体_GB2312" pitchFamily="49" charset="-122"/>
                <a:ea typeface="楷体_GB2312" pitchFamily="49" charset="-122"/>
              </a:rPr>
              <a:t>用白盒测试所有可能的结果。</a:t>
            </a:r>
            <a:endParaRPr lang="zh-CN" altLang="en-US" sz="2400" b="1" dirty="0">
              <a:solidFill>
                <a:schemeClr val="hlink"/>
              </a:solidFill>
              <a:latin typeface="楷体_GB2312" pitchFamily="49" charset="-122"/>
              <a:ea typeface="楷体_GB2312" pitchFamily="49" charset="-122"/>
            </a:endParaRPr>
          </a:p>
        </p:txBody>
      </p:sp>
      <p:grpSp>
        <p:nvGrpSpPr>
          <p:cNvPr id="9218" name="Group 35"/>
          <p:cNvGrpSpPr/>
          <p:nvPr/>
        </p:nvGrpSpPr>
        <p:grpSpPr>
          <a:xfrm>
            <a:off x="5076825" y="1325563"/>
            <a:ext cx="3340100" cy="4203700"/>
            <a:chOff x="3330" y="835"/>
            <a:chExt cx="2104" cy="2648"/>
          </a:xfrm>
        </p:grpSpPr>
        <p:sp>
          <p:nvSpPr>
            <p:cNvPr id="9219" name="Rectangle 4"/>
            <p:cNvSpPr/>
            <p:nvPr/>
          </p:nvSpPr>
          <p:spPr>
            <a:xfrm>
              <a:off x="3330" y="2231"/>
              <a:ext cx="340" cy="325"/>
            </a:xfrm>
            <a:prstGeom prst="rect">
              <a:avLst/>
            </a:prstGeom>
            <a:noFill/>
            <a:ln w="12700">
              <a:noFill/>
            </a:ln>
          </p:spPr>
          <p:txBody>
            <a:bodyPr wrap="none" lIns="90488" tIns="44450" rIns="90488" bIns="44450" anchor="t">
              <a:spAutoFit/>
            </a:bodyPr>
            <a:p>
              <a:pPr lvl="0" indent="0" eaLnBrk="0" hangingPunct="0"/>
              <a:r>
                <a:rPr lang="en-US" altLang="zh-CN" sz="2800" b="1" dirty="0">
                  <a:solidFill>
                    <a:schemeClr val="tx2"/>
                  </a:solidFill>
                  <a:latin typeface="黑体" panose="02010609060101010101" pitchFamily="2" charset="-122"/>
                  <a:ea typeface="黑体" panose="02010609060101010101" pitchFamily="2" charset="-122"/>
                </a:rPr>
                <a:t>20</a:t>
              </a:r>
              <a:endParaRPr lang="en-US" altLang="zh-CN" sz="2800" b="1" dirty="0">
                <a:solidFill>
                  <a:schemeClr val="tx2"/>
                </a:solidFill>
                <a:latin typeface="黑体" panose="02010609060101010101" pitchFamily="2" charset="-122"/>
                <a:ea typeface="黑体" panose="02010609060101010101" pitchFamily="2" charset="-122"/>
              </a:endParaRPr>
            </a:p>
          </p:txBody>
        </p:sp>
        <p:sp>
          <p:nvSpPr>
            <p:cNvPr id="9220" name="Oval 5"/>
            <p:cNvSpPr/>
            <p:nvPr/>
          </p:nvSpPr>
          <p:spPr>
            <a:xfrm>
              <a:off x="4682" y="943"/>
              <a:ext cx="176" cy="176"/>
            </a:xfrm>
            <a:prstGeom prst="ellipse">
              <a:avLst/>
            </a:prstGeom>
            <a:solidFill>
              <a:schemeClr val="accent1"/>
            </a:solidFill>
            <a:ln w="28575" cap="flat" cmpd="sng">
              <a:solidFill>
                <a:srgbClr val="FC0128"/>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221" name="Oval 6"/>
            <p:cNvSpPr/>
            <p:nvPr/>
          </p:nvSpPr>
          <p:spPr>
            <a:xfrm>
              <a:off x="4682" y="1375"/>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222" name="Oval 7"/>
            <p:cNvSpPr/>
            <p:nvPr/>
          </p:nvSpPr>
          <p:spPr>
            <a:xfrm>
              <a:off x="4490" y="1711"/>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223" name="Oval 8"/>
            <p:cNvSpPr/>
            <p:nvPr/>
          </p:nvSpPr>
          <p:spPr>
            <a:xfrm>
              <a:off x="4202" y="2047"/>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224" name="Oval 9"/>
            <p:cNvSpPr/>
            <p:nvPr/>
          </p:nvSpPr>
          <p:spPr>
            <a:xfrm>
              <a:off x="3962" y="2383"/>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225" name="Oval 10"/>
            <p:cNvSpPr/>
            <p:nvPr/>
          </p:nvSpPr>
          <p:spPr>
            <a:xfrm>
              <a:off x="4298" y="2383"/>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226" name="Oval 11"/>
            <p:cNvSpPr/>
            <p:nvPr/>
          </p:nvSpPr>
          <p:spPr>
            <a:xfrm>
              <a:off x="4682" y="2383"/>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227" name="Oval 12"/>
            <p:cNvSpPr/>
            <p:nvPr/>
          </p:nvSpPr>
          <p:spPr>
            <a:xfrm>
              <a:off x="5018" y="2383"/>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228" name="Oval 13"/>
            <p:cNvSpPr/>
            <p:nvPr/>
          </p:nvSpPr>
          <p:spPr>
            <a:xfrm>
              <a:off x="5258" y="2143"/>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229" name="Oval 14"/>
            <p:cNvSpPr/>
            <p:nvPr/>
          </p:nvSpPr>
          <p:spPr>
            <a:xfrm>
              <a:off x="4826" y="2047"/>
              <a:ext cx="176" cy="176"/>
            </a:xfrm>
            <a:prstGeom prst="ellipse">
              <a:avLst/>
            </a:prstGeom>
            <a:solidFill>
              <a:schemeClr val="accent1"/>
            </a:solidFill>
            <a:ln w="254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230" name="Line 15"/>
            <p:cNvSpPr/>
            <p:nvPr/>
          </p:nvSpPr>
          <p:spPr>
            <a:xfrm>
              <a:off x="4770" y="1135"/>
              <a:ext cx="0" cy="224"/>
            </a:xfrm>
            <a:prstGeom prst="line">
              <a:avLst/>
            </a:prstGeom>
            <a:ln w="25400" cap="flat" cmpd="sng">
              <a:solidFill>
                <a:schemeClr val="tx1"/>
              </a:solidFill>
              <a:prstDash val="solid"/>
              <a:round/>
              <a:headEnd type="none" w="med" len="med"/>
              <a:tailEnd type="triangle" w="med" len="med"/>
            </a:ln>
          </p:spPr>
        </p:sp>
        <p:sp>
          <p:nvSpPr>
            <p:cNvPr id="9231" name="Line 16"/>
            <p:cNvSpPr/>
            <p:nvPr/>
          </p:nvSpPr>
          <p:spPr>
            <a:xfrm>
              <a:off x="4678" y="1851"/>
              <a:ext cx="184" cy="184"/>
            </a:xfrm>
            <a:prstGeom prst="line">
              <a:avLst/>
            </a:prstGeom>
            <a:ln w="12700" cap="flat" cmpd="sng">
              <a:solidFill>
                <a:schemeClr val="tx1"/>
              </a:solidFill>
              <a:prstDash val="solid"/>
              <a:round/>
              <a:headEnd type="none" w="med" len="med"/>
              <a:tailEnd type="triangle" w="med" len="med"/>
            </a:ln>
          </p:spPr>
        </p:sp>
        <p:sp>
          <p:nvSpPr>
            <p:cNvPr id="9232" name="Line 17"/>
            <p:cNvSpPr/>
            <p:nvPr/>
          </p:nvSpPr>
          <p:spPr>
            <a:xfrm>
              <a:off x="4966" y="2235"/>
              <a:ext cx="88" cy="136"/>
            </a:xfrm>
            <a:prstGeom prst="line">
              <a:avLst/>
            </a:prstGeom>
            <a:ln w="12700" cap="flat" cmpd="sng">
              <a:solidFill>
                <a:schemeClr val="tx1"/>
              </a:solidFill>
              <a:prstDash val="solid"/>
              <a:round/>
              <a:headEnd type="none" w="med" len="med"/>
              <a:tailEnd type="triangle" w="med" len="med"/>
            </a:ln>
          </p:spPr>
        </p:sp>
        <p:sp>
          <p:nvSpPr>
            <p:cNvPr id="9233" name="Line 18"/>
            <p:cNvSpPr/>
            <p:nvPr/>
          </p:nvSpPr>
          <p:spPr>
            <a:xfrm flipH="1">
              <a:off x="4766" y="2235"/>
              <a:ext cx="104" cy="136"/>
            </a:xfrm>
            <a:prstGeom prst="line">
              <a:avLst/>
            </a:prstGeom>
            <a:ln w="12700" cap="flat" cmpd="sng">
              <a:solidFill>
                <a:schemeClr val="tx1"/>
              </a:solidFill>
              <a:prstDash val="solid"/>
              <a:round/>
              <a:headEnd type="none" w="med" len="med"/>
              <a:tailEnd type="triangle" w="med" len="med"/>
            </a:ln>
          </p:spPr>
        </p:sp>
        <p:sp>
          <p:nvSpPr>
            <p:cNvPr id="9234" name="Line 19"/>
            <p:cNvSpPr/>
            <p:nvPr/>
          </p:nvSpPr>
          <p:spPr>
            <a:xfrm>
              <a:off x="4822" y="1563"/>
              <a:ext cx="472" cy="568"/>
            </a:xfrm>
            <a:prstGeom prst="line">
              <a:avLst/>
            </a:prstGeom>
            <a:ln w="12700" cap="flat" cmpd="sng">
              <a:solidFill>
                <a:schemeClr val="tx1"/>
              </a:solidFill>
              <a:prstDash val="solid"/>
              <a:round/>
              <a:headEnd type="none" w="med" len="med"/>
              <a:tailEnd type="triangle" w="med" len="med"/>
            </a:ln>
          </p:spPr>
        </p:sp>
        <p:sp>
          <p:nvSpPr>
            <p:cNvPr id="9235" name="Line 20"/>
            <p:cNvSpPr/>
            <p:nvPr/>
          </p:nvSpPr>
          <p:spPr>
            <a:xfrm flipH="1">
              <a:off x="4094" y="2187"/>
              <a:ext cx="152" cy="232"/>
            </a:xfrm>
            <a:prstGeom prst="line">
              <a:avLst/>
            </a:prstGeom>
            <a:ln w="12700" cap="flat" cmpd="sng">
              <a:solidFill>
                <a:schemeClr val="tx1"/>
              </a:solidFill>
              <a:prstDash val="solid"/>
              <a:round/>
              <a:headEnd type="none" w="med" len="med"/>
              <a:tailEnd type="triangle" w="med" len="med"/>
            </a:ln>
          </p:spPr>
        </p:sp>
        <p:sp>
          <p:nvSpPr>
            <p:cNvPr id="9236" name="Line 21"/>
            <p:cNvSpPr/>
            <p:nvPr/>
          </p:nvSpPr>
          <p:spPr>
            <a:xfrm>
              <a:off x="4342" y="2235"/>
              <a:ext cx="88" cy="136"/>
            </a:xfrm>
            <a:prstGeom prst="line">
              <a:avLst/>
            </a:prstGeom>
            <a:ln w="12700" cap="flat" cmpd="sng">
              <a:solidFill>
                <a:schemeClr val="tx1"/>
              </a:solidFill>
              <a:prstDash val="solid"/>
              <a:round/>
              <a:headEnd type="none" w="med" len="med"/>
              <a:tailEnd type="triangle" w="med" len="med"/>
            </a:ln>
          </p:spPr>
        </p:sp>
        <p:sp>
          <p:nvSpPr>
            <p:cNvPr id="9237" name="Line 22"/>
            <p:cNvSpPr/>
            <p:nvPr/>
          </p:nvSpPr>
          <p:spPr>
            <a:xfrm flipH="1">
              <a:off x="4334" y="1851"/>
              <a:ext cx="152" cy="184"/>
            </a:xfrm>
            <a:prstGeom prst="line">
              <a:avLst/>
            </a:prstGeom>
            <a:ln w="12700" cap="flat" cmpd="sng">
              <a:solidFill>
                <a:schemeClr val="tx1"/>
              </a:solidFill>
              <a:prstDash val="solid"/>
              <a:round/>
              <a:headEnd type="none" w="med" len="med"/>
              <a:tailEnd type="triangle" w="med" len="med"/>
            </a:ln>
          </p:spPr>
        </p:sp>
        <p:sp>
          <p:nvSpPr>
            <p:cNvPr id="9238" name="Line 23"/>
            <p:cNvSpPr/>
            <p:nvPr/>
          </p:nvSpPr>
          <p:spPr>
            <a:xfrm flipH="1">
              <a:off x="4574" y="1563"/>
              <a:ext cx="152" cy="136"/>
            </a:xfrm>
            <a:prstGeom prst="line">
              <a:avLst/>
            </a:prstGeom>
            <a:ln w="12700" cap="flat" cmpd="sng">
              <a:solidFill>
                <a:schemeClr val="tx1"/>
              </a:solidFill>
              <a:prstDash val="solid"/>
              <a:round/>
              <a:headEnd type="none" w="med" len="med"/>
              <a:tailEnd type="triangle" w="med" len="med"/>
            </a:ln>
          </p:spPr>
        </p:sp>
        <p:sp>
          <p:nvSpPr>
            <p:cNvPr id="9239" name="Oval 24"/>
            <p:cNvSpPr/>
            <p:nvPr/>
          </p:nvSpPr>
          <p:spPr>
            <a:xfrm>
              <a:off x="4826" y="3007"/>
              <a:ext cx="176" cy="176"/>
            </a:xfrm>
            <a:prstGeom prst="ellipse">
              <a:avLst/>
            </a:prstGeom>
            <a:solidFill>
              <a:schemeClr val="accent1"/>
            </a:solidFill>
            <a:ln w="28575" cap="flat" cmpd="sng">
              <a:solidFill>
                <a:srgbClr val="FC0128"/>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9240" name="Line 25"/>
            <p:cNvSpPr/>
            <p:nvPr/>
          </p:nvSpPr>
          <p:spPr>
            <a:xfrm>
              <a:off x="4150" y="2523"/>
              <a:ext cx="664" cy="520"/>
            </a:xfrm>
            <a:prstGeom prst="line">
              <a:avLst/>
            </a:prstGeom>
            <a:ln w="12700" cap="flat" cmpd="sng">
              <a:solidFill>
                <a:schemeClr val="tx1"/>
              </a:solidFill>
              <a:prstDash val="solid"/>
              <a:round/>
              <a:headEnd type="none" w="med" len="med"/>
              <a:tailEnd type="triangle" w="med" len="med"/>
            </a:ln>
          </p:spPr>
        </p:sp>
        <p:sp>
          <p:nvSpPr>
            <p:cNvPr id="9241" name="Line 26"/>
            <p:cNvSpPr/>
            <p:nvPr/>
          </p:nvSpPr>
          <p:spPr>
            <a:xfrm>
              <a:off x="4486" y="2523"/>
              <a:ext cx="376" cy="472"/>
            </a:xfrm>
            <a:prstGeom prst="line">
              <a:avLst/>
            </a:prstGeom>
            <a:ln w="12700" cap="flat" cmpd="sng">
              <a:solidFill>
                <a:schemeClr val="tx1"/>
              </a:solidFill>
              <a:prstDash val="solid"/>
              <a:round/>
              <a:headEnd type="none" w="med" len="med"/>
              <a:tailEnd type="triangle" w="med" len="med"/>
            </a:ln>
          </p:spPr>
        </p:sp>
        <p:sp>
          <p:nvSpPr>
            <p:cNvPr id="9242" name="Line 27"/>
            <p:cNvSpPr/>
            <p:nvPr/>
          </p:nvSpPr>
          <p:spPr>
            <a:xfrm flipH="1">
              <a:off x="4958" y="2571"/>
              <a:ext cx="152" cy="424"/>
            </a:xfrm>
            <a:prstGeom prst="line">
              <a:avLst/>
            </a:prstGeom>
            <a:ln w="12700" cap="flat" cmpd="sng">
              <a:solidFill>
                <a:schemeClr val="tx1"/>
              </a:solidFill>
              <a:prstDash val="solid"/>
              <a:round/>
              <a:headEnd type="none" w="med" len="med"/>
              <a:tailEnd type="triangle" w="med" len="med"/>
            </a:ln>
          </p:spPr>
        </p:sp>
        <p:sp>
          <p:nvSpPr>
            <p:cNvPr id="9243" name="Line 28"/>
            <p:cNvSpPr/>
            <p:nvPr/>
          </p:nvSpPr>
          <p:spPr>
            <a:xfrm flipH="1">
              <a:off x="5006" y="2331"/>
              <a:ext cx="344" cy="712"/>
            </a:xfrm>
            <a:prstGeom prst="line">
              <a:avLst/>
            </a:prstGeom>
            <a:ln w="12700" cap="flat" cmpd="sng">
              <a:solidFill>
                <a:schemeClr val="tx1"/>
              </a:solidFill>
              <a:prstDash val="solid"/>
              <a:round/>
              <a:headEnd type="none" w="med" len="med"/>
              <a:tailEnd type="triangle" w="med" len="med"/>
            </a:ln>
          </p:spPr>
        </p:sp>
        <p:sp>
          <p:nvSpPr>
            <p:cNvPr id="9244" name="Line 29"/>
            <p:cNvSpPr/>
            <p:nvPr/>
          </p:nvSpPr>
          <p:spPr>
            <a:xfrm>
              <a:off x="4822" y="2571"/>
              <a:ext cx="88" cy="424"/>
            </a:xfrm>
            <a:prstGeom prst="line">
              <a:avLst/>
            </a:prstGeom>
            <a:ln w="12700" cap="flat" cmpd="sng">
              <a:solidFill>
                <a:schemeClr val="tx1"/>
              </a:solidFill>
              <a:prstDash val="solid"/>
              <a:round/>
              <a:headEnd type="none" w="med" len="med"/>
              <a:tailEnd type="triangle" w="med" len="med"/>
            </a:ln>
          </p:spPr>
        </p:sp>
        <p:sp>
          <p:nvSpPr>
            <p:cNvPr id="9245" name="Line 30"/>
            <p:cNvSpPr/>
            <p:nvPr/>
          </p:nvSpPr>
          <p:spPr>
            <a:xfrm>
              <a:off x="4914" y="3195"/>
              <a:ext cx="0" cy="232"/>
            </a:xfrm>
            <a:prstGeom prst="line">
              <a:avLst/>
            </a:prstGeom>
            <a:ln w="12700" cap="flat" cmpd="sng">
              <a:solidFill>
                <a:schemeClr val="tx1"/>
              </a:solidFill>
              <a:prstDash val="solid"/>
              <a:round/>
              <a:headEnd type="none" w="med" len="med"/>
              <a:tailEnd type="triangle" w="med" len="med"/>
            </a:ln>
          </p:spPr>
        </p:sp>
        <p:sp>
          <p:nvSpPr>
            <p:cNvPr id="9246" name="Arc 31"/>
            <p:cNvSpPr/>
            <p:nvPr/>
          </p:nvSpPr>
          <p:spPr>
            <a:xfrm>
              <a:off x="3723" y="1184"/>
              <a:ext cx="1048" cy="1048"/>
            </a:xfrm>
            <a:custGeom>
              <a:avLst/>
              <a:gdLst/>
              <a:ahLst/>
              <a:cxnLst>
                <a:cxn ang="0">
                  <a:pos x="0" y="0"/>
                </a:cxn>
                <a:cxn ang="0">
                  <a:pos x="0" y="0"/>
                </a:cxn>
                <a:cxn ang="0">
                  <a:pos x="0" y="0"/>
                </a:cxn>
              </a:cxnLst>
              <a:pathLst>
                <a:path w="21600" h="21600" fill="none">
                  <a:moveTo>
                    <a:pt x="0" y="21600"/>
                  </a:moveTo>
                  <a:cubicBezTo>
                    <a:pt x="0" y="9678"/>
                    <a:pt x="9657" y="11"/>
                    <a:pt x="21579" y="0"/>
                  </a:cubicBezTo>
                </a:path>
                <a:path w="21600" h="21600" stroke="0">
                  <a:moveTo>
                    <a:pt x="0" y="21600"/>
                  </a:moveTo>
                  <a:cubicBezTo>
                    <a:pt x="0" y="9678"/>
                    <a:pt x="9657" y="11"/>
                    <a:pt x="21579" y="0"/>
                  </a:cubicBezTo>
                  <a:lnTo>
                    <a:pt x="21600" y="21600"/>
                  </a:lnTo>
                  <a:close/>
                </a:path>
              </a:pathLst>
            </a:custGeom>
            <a:noFill/>
            <a:ln w="25400" cap="rnd" cmpd="sng">
              <a:solidFill>
                <a:schemeClr val="tx1"/>
              </a:solidFill>
              <a:prstDash val="solid"/>
              <a:round/>
              <a:headEnd type="none" w="med" len="med"/>
              <a:tailEnd type="triangle" w="med" len="med"/>
            </a:ln>
          </p:spPr>
          <p:txBody>
            <a:bodyPr/>
            <a:p>
              <a:endParaRPr lang="zh-CN" altLang="en-US"/>
            </a:p>
          </p:txBody>
        </p:sp>
        <p:sp>
          <p:nvSpPr>
            <p:cNvPr id="9247" name="Arc 32"/>
            <p:cNvSpPr/>
            <p:nvPr/>
          </p:nvSpPr>
          <p:spPr>
            <a:xfrm rot="10800000">
              <a:off x="3714" y="2192"/>
              <a:ext cx="1096" cy="904"/>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cap="rnd" cmpd="sng">
              <a:solidFill>
                <a:schemeClr val="tx1"/>
              </a:solidFill>
              <a:prstDash val="solid"/>
              <a:round/>
              <a:headEnd type="none" w="med" len="med"/>
              <a:tailEnd type="none" w="med" len="med"/>
            </a:ln>
          </p:spPr>
          <p:txBody>
            <a:bodyPr/>
            <a:p>
              <a:endParaRPr lang="zh-CN" altLang="en-US"/>
            </a:p>
          </p:txBody>
        </p:sp>
        <p:sp>
          <p:nvSpPr>
            <p:cNvPr id="9248" name="Rectangle 33"/>
            <p:cNvSpPr/>
            <p:nvPr/>
          </p:nvSpPr>
          <p:spPr>
            <a:xfrm>
              <a:off x="4867" y="835"/>
              <a:ext cx="190" cy="440"/>
            </a:xfrm>
            <a:prstGeom prst="rect">
              <a:avLst/>
            </a:prstGeom>
            <a:noFill/>
            <a:ln w="12700">
              <a:noFill/>
            </a:ln>
          </p:spPr>
          <p:txBody>
            <a:bodyPr lIns="90488" tIns="44450" rIns="90488" bIns="44450" anchor="t">
              <a:spAutoFit/>
            </a:bodyPr>
            <a:p>
              <a:pPr lvl="0" indent="0" eaLnBrk="0" hangingPunct="0">
                <a:spcBef>
                  <a:spcPct val="50000"/>
                </a:spcBef>
              </a:pPr>
              <a:r>
                <a:rPr lang="en-US" altLang="zh-CN" sz="4000" b="1" dirty="0">
                  <a:latin typeface="黑体" panose="02010609060101010101" pitchFamily="2" charset="-122"/>
                  <a:ea typeface="黑体" panose="02010609060101010101" pitchFamily="2" charset="-122"/>
                </a:rPr>
                <a:t>A</a:t>
              </a:r>
              <a:endParaRPr lang="en-US" altLang="zh-CN" sz="4000" b="1" dirty="0">
                <a:latin typeface="黑体" panose="02010609060101010101" pitchFamily="2" charset="-122"/>
                <a:ea typeface="黑体" panose="02010609060101010101" pitchFamily="2" charset="-122"/>
              </a:endParaRPr>
            </a:p>
          </p:txBody>
        </p:sp>
        <p:sp>
          <p:nvSpPr>
            <p:cNvPr id="9249" name="Rectangle 34"/>
            <p:cNvSpPr/>
            <p:nvPr/>
          </p:nvSpPr>
          <p:spPr>
            <a:xfrm>
              <a:off x="5011" y="3043"/>
              <a:ext cx="190" cy="440"/>
            </a:xfrm>
            <a:prstGeom prst="rect">
              <a:avLst/>
            </a:prstGeom>
            <a:noFill/>
            <a:ln w="12700">
              <a:noFill/>
            </a:ln>
          </p:spPr>
          <p:txBody>
            <a:bodyPr lIns="90488" tIns="44450" rIns="90488" bIns="44450" anchor="t">
              <a:spAutoFit/>
            </a:bodyPr>
            <a:p>
              <a:pPr lvl="0" indent="0" eaLnBrk="0" hangingPunct="0">
                <a:spcBef>
                  <a:spcPct val="50000"/>
                </a:spcBef>
              </a:pPr>
              <a:r>
                <a:rPr lang="en-US" altLang="zh-CN" sz="4000" b="1" dirty="0">
                  <a:latin typeface="黑体" panose="02010609060101010101" pitchFamily="2" charset="-122"/>
                  <a:ea typeface="黑体" panose="02010609060101010101" pitchFamily="2" charset="-122"/>
                </a:rPr>
                <a:t>B</a:t>
              </a:r>
              <a:endParaRPr lang="en-US" altLang="zh-CN" sz="4000" b="1" dirty="0">
                <a:latin typeface="黑体" panose="02010609060101010101" pitchFamily="2" charset="-122"/>
                <a:ea typeface="黑体" panose="02010609060101010101" pitchFamily="2" charset="-122"/>
              </a:endParaRPr>
            </a:p>
          </p:txBody>
        </p:sp>
      </p:grpSp>
      <p:sp>
        <p:nvSpPr>
          <p:cNvPr id="9250" name="Text Box 36"/>
          <p:cNvSpPr txBox="1"/>
          <p:nvPr/>
        </p:nvSpPr>
        <p:spPr>
          <a:xfrm>
            <a:off x="611188" y="1497013"/>
            <a:ext cx="4968875" cy="1004887"/>
          </a:xfrm>
          <a:prstGeom prst="rect">
            <a:avLst/>
          </a:prstGeom>
          <a:noFill/>
          <a:ln w="9525">
            <a:noFill/>
          </a:ln>
        </p:spPr>
        <p:txBody>
          <a:bodyPr anchor="t">
            <a:spAutoFit/>
          </a:bodyPr>
          <a:p>
            <a:pPr lvl="0" indent="0">
              <a:spcBef>
                <a:spcPct val="50000"/>
              </a:spcBef>
            </a:pPr>
            <a:r>
              <a:rPr lang="zh-CN" altLang="en-US" sz="2400" dirty="0">
                <a:latin typeface="楷体_GB2312" pitchFamily="49" charset="-122"/>
                <a:ea typeface="楷体_GB2312" pitchFamily="49" charset="-122"/>
              </a:rPr>
              <a:t>从</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到</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的可能路径：</a:t>
            </a:r>
            <a:endParaRPr lang="zh-CN" altLang="en-US" sz="2400" dirty="0">
              <a:latin typeface="楷体_GB2312" pitchFamily="49" charset="-122"/>
              <a:ea typeface="楷体_GB2312" pitchFamily="49" charset="-122"/>
            </a:endParaRPr>
          </a:p>
          <a:p>
            <a:pPr lvl="0" indent="0">
              <a:spcBef>
                <a:spcPct val="50000"/>
              </a:spcBef>
            </a:pPr>
            <a:r>
              <a:rPr lang="en-US" altLang="zh-CN" sz="2400" dirty="0">
                <a:latin typeface="楷体_GB2312" pitchFamily="49" charset="-122"/>
                <a:ea typeface="楷体_GB2312" pitchFamily="49" charset="-122"/>
              </a:rPr>
              <a:t>5</a:t>
            </a:r>
            <a:r>
              <a:rPr lang="en-US" altLang="zh-CN" sz="2400" baseline="30000" dirty="0">
                <a:latin typeface="楷体_GB2312" pitchFamily="49" charset="-122"/>
                <a:ea typeface="楷体_GB2312" pitchFamily="49" charset="-122"/>
              </a:rPr>
              <a:t>1</a:t>
            </a:r>
            <a:r>
              <a:rPr lang="en-US" altLang="zh-CN" sz="2400" dirty="0">
                <a:latin typeface="楷体_GB2312" pitchFamily="49" charset="-122"/>
                <a:ea typeface="楷体_GB2312" pitchFamily="49" charset="-122"/>
              </a:rPr>
              <a:t>+5</a:t>
            </a:r>
            <a:r>
              <a:rPr lang="en-US" altLang="zh-CN" sz="2400" baseline="30000" dirty="0">
                <a:latin typeface="楷体_GB2312" pitchFamily="49" charset="-122"/>
                <a:ea typeface="楷体_GB2312" pitchFamily="49" charset="-122"/>
              </a:rPr>
              <a:t>2</a:t>
            </a:r>
            <a:r>
              <a:rPr lang="en-US" altLang="zh-CN" sz="2400" dirty="0">
                <a:latin typeface="楷体_GB2312" pitchFamily="49" charset="-122"/>
                <a:ea typeface="楷体_GB2312" pitchFamily="49" charset="-122"/>
              </a:rPr>
              <a:t>+5</a:t>
            </a:r>
            <a:r>
              <a:rPr lang="en-US" altLang="zh-CN" sz="2400" baseline="30000" dirty="0">
                <a:latin typeface="楷体_GB2312" pitchFamily="49" charset="-122"/>
                <a:ea typeface="楷体_GB2312" pitchFamily="49" charset="-122"/>
              </a:rPr>
              <a:t>3</a:t>
            </a:r>
            <a:r>
              <a:rPr lang="en-US" altLang="zh-CN" sz="2400" dirty="0">
                <a:latin typeface="楷体_GB2312" pitchFamily="49" charset="-122"/>
                <a:ea typeface="楷体_GB2312" pitchFamily="49" charset="-122"/>
              </a:rPr>
              <a:t>+</a:t>
            </a:r>
            <a:r>
              <a:rPr lang="en-US" altLang="zh-CN" sz="2400" dirty="0">
                <a:latin typeface="Arial" panose="020B0604020202020204" pitchFamily="34" charset="0"/>
                <a:ea typeface="楷体_GB2312" pitchFamily="49" charset="-122"/>
              </a:rPr>
              <a:t>…</a:t>
            </a:r>
            <a:r>
              <a:rPr lang="en-US" altLang="zh-CN" sz="2400" dirty="0">
                <a:latin typeface="楷体_GB2312" pitchFamily="49" charset="-122"/>
                <a:ea typeface="楷体_GB2312" pitchFamily="49" charset="-122"/>
              </a:rPr>
              <a:t>+5</a:t>
            </a:r>
            <a:r>
              <a:rPr lang="en-US" altLang="zh-CN" sz="2400" baseline="30000" dirty="0">
                <a:latin typeface="楷体_GB2312" pitchFamily="49" charset="-122"/>
                <a:ea typeface="楷体_GB2312" pitchFamily="49" charset="-122"/>
              </a:rPr>
              <a:t>19</a:t>
            </a:r>
            <a:r>
              <a:rPr lang="en-US" altLang="zh-CN" sz="2400" dirty="0">
                <a:latin typeface="楷体_GB2312" pitchFamily="49" charset="-122"/>
                <a:ea typeface="楷体_GB2312" pitchFamily="49" charset="-122"/>
              </a:rPr>
              <a:t>+5</a:t>
            </a:r>
            <a:r>
              <a:rPr lang="en-US" altLang="zh-CN" sz="2400" baseline="30000" dirty="0">
                <a:latin typeface="楷体_GB2312" pitchFamily="49" charset="-122"/>
                <a:ea typeface="楷体_GB2312" pitchFamily="49" charset="-122"/>
              </a:rPr>
              <a:t>20</a:t>
            </a:r>
            <a:r>
              <a:rPr lang="en-US"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10</a:t>
            </a:r>
            <a:r>
              <a:rPr lang="en-US" altLang="zh-CN" sz="2400" baseline="30000" dirty="0">
                <a:latin typeface="楷体_GB2312" pitchFamily="49" charset="-122"/>
                <a:ea typeface="楷体_GB2312" pitchFamily="49" charset="-122"/>
              </a:rPr>
              <a:t>14</a:t>
            </a:r>
            <a:endParaRPr lang="en-US" altLang="zh-CN" sz="2400" baseline="30000" dirty="0">
              <a:latin typeface="楷体_GB2312" pitchFamily="49" charset="-122"/>
              <a:ea typeface="楷体_GB2312" pitchFamily="49" charset="-122"/>
            </a:endParaRPr>
          </a:p>
        </p:txBody>
      </p:sp>
      <p:sp>
        <p:nvSpPr>
          <p:cNvPr id="9251" name="Text Box 37"/>
          <p:cNvSpPr txBox="1"/>
          <p:nvPr/>
        </p:nvSpPr>
        <p:spPr>
          <a:xfrm>
            <a:off x="611188" y="2697163"/>
            <a:ext cx="4329112" cy="823912"/>
          </a:xfrm>
          <a:prstGeom prst="rect">
            <a:avLst/>
          </a:prstGeom>
          <a:noFill/>
          <a:ln w="9525">
            <a:noFill/>
          </a:ln>
        </p:spPr>
        <p:txBody>
          <a:bodyPr wrap="square" anchor="t">
            <a:spAutoFit/>
          </a:bodyPr>
          <a:p>
            <a:pPr lvl="0" indent="0"/>
            <a:r>
              <a:rPr lang="zh-CN" altLang="en-US" sz="2400" dirty="0">
                <a:latin typeface="楷体_GB2312" pitchFamily="49" charset="-122"/>
                <a:ea typeface="楷体_GB2312" pitchFamily="49" charset="-122"/>
              </a:rPr>
              <a:t>执行时间</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设测试一次需</a:t>
            </a:r>
            <a:r>
              <a:rPr lang="en-US" altLang="zh-CN" sz="2400" dirty="0">
                <a:latin typeface="楷体_GB2312" pitchFamily="49" charset="-122"/>
                <a:ea typeface="楷体_GB2312" pitchFamily="49" charset="-122"/>
              </a:rPr>
              <a:t>2ms </a:t>
            </a:r>
            <a:r>
              <a:rPr lang="zh-CN" altLang="en-US" sz="2400" dirty="0">
                <a:latin typeface="楷体_GB2312" pitchFamily="49" charset="-122"/>
                <a:ea typeface="楷体_GB2312" pitchFamily="49" charset="-122"/>
              </a:rPr>
              <a:t>穷举测试需</a:t>
            </a:r>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亿年。</a:t>
            </a:r>
            <a:endParaRPr lang="zh-CN" altLang="en-US" sz="2400" dirty="0">
              <a:latin typeface="楷体_GB2312" pitchFamily="49" charset="-122"/>
              <a:ea typeface="楷体_GB2312"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a:xfrm>
            <a:off x="612775" y="620713"/>
            <a:ext cx="8207375" cy="792162"/>
          </a:xfrm>
        </p:spPr>
        <p:txBody>
          <a:bodyPr wrap="square" lIns="91440" tIns="45720" rIns="91440" bIns="45720" anchor="t"/>
          <a:p>
            <a:pPr algn="l" eaLnBrk="1" hangingPunct="1"/>
            <a:r>
              <a:rPr lang="zh-CN" altLang="en-US" sz="2400" dirty="0">
                <a:solidFill>
                  <a:schemeClr val="tx1"/>
                </a:solidFill>
                <a:latin typeface="楷体_GB2312" pitchFamily="49" charset="-122"/>
                <a:ea typeface="楷体_GB2312" pitchFamily="49" charset="-122"/>
              </a:rPr>
              <a:t>所测模块与驱动模块和桩模块构成了如图所示的单元测试的环境。</a:t>
            </a:r>
            <a:endParaRPr lang="zh-CN" altLang="en-US" sz="2400" dirty="0">
              <a:solidFill>
                <a:schemeClr val="tx1"/>
              </a:solidFill>
              <a:latin typeface="楷体_GB2312" pitchFamily="49" charset="-122"/>
              <a:ea typeface="楷体_GB2312" pitchFamily="49" charset="-122"/>
            </a:endParaRPr>
          </a:p>
        </p:txBody>
      </p:sp>
      <p:grpSp>
        <p:nvGrpSpPr>
          <p:cNvPr id="71682" name="Group 25"/>
          <p:cNvGrpSpPr/>
          <p:nvPr/>
        </p:nvGrpSpPr>
        <p:grpSpPr>
          <a:xfrm>
            <a:off x="784225" y="1604328"/>
            <a:ext cx="7129463" cy="2517775"/>
            <a:chOff x="476" y="1071"/>
            <a:chExt cx="4491" cy="1586"/>
          </a:xfrm>
        </p:grpSpPr>
        <p:sp>
          <p:nvSpPr>
            <p:cNvPr id="71683" name="Rectangle 6"/>
            <p:cNvSpPr/>
            <p:nvPr/>
          </p:nvSpPr>
          <p:spPr>
            <a:xfrm>
              <a:off x="3990" y="1071"/>
              <a:ext cx="977" cy="256"/>
            </a:xfrm>
            <a:prstGeom prst="rect">
              <a:avLst/>
            </a:prstGeom>
            <a:solidFill>
              <a:srgbClr val="FFFFFF"/>
            </a:solidFill>
            <a:ln w="9525">
              <a:noFill/>
            </a:ln>
          </p:spPr>
          <p:txBody>
            <a:bodyPr lIns="18000" tIns="10800" rIns="18000" bIns="10800" anchor="t"/>
            <a:p>
              <a:pPr lvl="0" indent="0" algn="ctr"/>
              <a:r>
                <a:rPr lang="zh-CN" altLang="en-US" sz="2400" dirty="0">
                  <a:latin typeface="楷体_GB2312" pitchFamily="49" charset="-122"/>
                  <a:ea typeface="楷体_GB2312" pitchFamily="49" charset="-122"/>
                </a:rPr>
                <a:t>测试结果</a:t>
              </a:r>
              <a:endParaRPr lang="zh-CN" altLang="en-US" sz="2400" dirty="0">
                <a:latin typeface="楷体_GB2312" pitchFamily="49" charset="-122"/>
                <a:ea typeface="楷体_GB2312" pitchFamily="49" charset="-122"/>
              </a:endParaRPr>
            </a:p>
          </p:txBody>
        </p:sp>
        <p:sp>
          <p:nvSpPr>
            <p:cNvPr id="71684" name="Line 7"/>
            <p:cNvSpPr/>
            <p:nvPr/>
          </p:nvSpPr>
          <p:spPr>
            <a:xfrm>
              <a:off x="3243" y="1207"/>
              <a:ext cx="849" cy="13"/>
            </a:xfrm>
            <a:prstGeom prst="line">
              <a:avLst/>
            </a:prstGeom>
            <a:ln w="9525" cap="flat" cmpd="sng">
              <a:solidFill>
                <a:srgbClr val="000000"/>
              </a:solidFill>
              <a:prstDash val="solid"/>
              <a:round/>
              <a:headEnd type="none" w="med" len="med"/>
              <a:tailEnd type="triangle" w="med" len="med"/>
            </a:ln>
          </p:spPr>
        </p:sp>
        <p:sp>
          <p:nvSpPr>
            <p:cNvPr id="71685" name="Rectangle 8"/>
            <p:cNvSpPr/>
            <p:nvPr/>
          </p:nvSpPr>
          <p:spPr>
            <a:xfrm>
              <a:off x="2383" y="1626"/>
              <a:ext cx="905" cy="262"/>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nchor="t"/>
            <a:p>
              <a:pPr lvl="0" indent="0" algn="ctr"/>
              <a:r>
                <a:rPr lang="zh-CN" altLang="en-US" sz="2400" dirty="0">
                  <a:latin typeface="楷体_GB2312" pitchFamily="49" charset="-122"/>
                  <a:ea typeface="楷体_GB2312" pitchFamily="49" charset="-122"/>
                </a:rPr>
                <a:t>被测模块</a:t>
              </a:r>
              <a:endParaRPr lang="zh-CN" altLang="en-US" sz="2400" dirty="0">
                <a:latin typeface="楷体_GB2312" pitchFamily="49" charset="-122"/>
                <a:ea typeface="楷体_GB2312" pitchFamily="49" charset="-122"/>
              </a:endParaRPr>
            </a:p>
          </p:txBody>
        </p:sp>
        <p:sp>
          <p:nvSpPr>
            <p:cNvPr id="71686" name="Rectangle 9"/>
            <p:cNvSpPr/>
            <p:nvPr/>
          </p:nvSpPr>
          <p:spPr>
            <a:xfrm>
              <a:off x="2383" y="1109"/>
              <a:ext cx="860" cy="257"/>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nchor="t"/>
            <a:p>
              <a:pPr lvl="0" indent="0" algn="ctr"/>
              <a:r>
                <a:rPr lang="zh-CN" altLang="en-US" sz="2400" dirty="0">
                  <a:latin typeface="楷体_GB2312" pitchFamily="49" charset="-122"/>
                  <a:ea typeface="楷体_GB2312" pitchFamily="49" charset="-122"/>
                </a:rPr>
                <a:t>驱动模块</a:t>
              </a:r>
              <a:endParaRPr lang="zh-CN" altLang="en-US" sz="2400" dirty="0">
                <a:latin typeface="楷体_GB2312" pitchFamily="49" charset="-122"/>
                <a:ea typeface="楷体_GB2312" pitchFamily="49" charset="-122"/>
              </a:endParaRPr>
            </a:p>
          </p:txBody>
        </p:sp>
        <p:sp>
          <p:nvSpPr>
            <p:cNvPr id="71687" name="Rectangle 10"/>
            <p:cNvSpPr/>
            <p:nvPr/>
          </p:nvSpPr>
          <p:spPr>
            <a:xfrm>
              <a:off x="1529" y="2400"/>
              <a:ext cx="732" cy="257"/>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nchor="t"/>
            <a:p>
              <a:pPr lvl="0" indent="0" algn="ctr"/>
              <a:r>
                <a:rPr lang="zh-CN" altLang="en-US" sz="2400" dirty="0">
                  <a:latin typeface="楷体_GB2312" pitchFamily="49" charset="-122"/>
                  <a:ea typeface="楷体_GB2312" pitchFamily="49" charset="-122"/>
                </a:rPr>
                <a:t>桩模块</a:t>
              </a:r>
              <a:r>
                <a:rPr lang="en-US" altLang="zh-CN" sz="2400" dirty="0">
                  <a:latin typeface="楷体_GB2312" pitchFamily="49" charset="-122"/>
                  <a:ea typeface="楷体_GB2312" pitchFamily="49" charset="-122"/>
                </a:rPr>
                <a:t>1</a:t>
              </a:r>
              <a:endParaRPr lang="en-US" altLang="zh-CN" sz="2400" dirty="0">
                <a:latin typeface="楷体_GB2312" pitchFamily="49" charset="-122"/>
                <a:ea typeface="楷体_GB2312" pitchFamily="49" charset="-122"/>
              </a:endParaRPr>
            </a:p>
          </p:txBody>
        </p:sp>
        <p:sp>
          <p:nvSpPr>
            <p:cNvPr id="71688" name="Rectangle 11"/>
            <p:cNvSpPr/>
            <p:nvPr/>
          </p:nvSpPr>
          <p:spPr>
            <a:xfrm>
              <a:off x="2383" y="2400"/>
              <a:ext cx="733" cy="257"/>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nchor="t"/>
            <a:p>
              <a:pPr lvl="0" indent="0" algn="ctr"/>
              <a:r>
                <a:rPr lang="zh-CN" altLang="en-US" sz="2400" dirty="0">
                  <a:latin typeface="楷体_GB2312" pitchFamily="49" charset="-122"/>
                  <a:ea typeface="楷体_GB2312" pitchFamily="49" charset="-122"/>
                </a:rPr>
                <a:t>桩模块</a:t>
              </a:r>
              <a:r>
                <a:rPr lang="en-US" altLang="zh-CN" sz="2400" dirty="0">
                  <a:latin typeface="楷体_GB2312" pitchFamily="49" charset="-122"/>
                  <a:ea typeface="楷体_GB2312" pitchFamily="49" charset="-122"/>
                </a:rPr>
                <a:t>2</a:t>
              </a:r>
              <a:endParaRPr lang="en-US" altLang="zh-CN" sz="2400" dirty="0">
                <a:latin typeface="楷体_GB2312" pitchFamily="49" charset="-122"/>
                <a:ea typeface="楷体_GB2312" pitchFamily="49" charset="-122"/>
              </a:endParaRPr>
            </a:p>
          </p:txBody>
        </p:sp>
        <p:sp>
          <p:nvSpPr>
            <p:cNvPr id="71689" name="Rectangle 12"/>
            <p:cNvSpPr/>
            <p:nvPr/>
          </p:nvSpPr>
          <p:spPr>
            <a:xfrm>
              <a:off x="3238" y="2400"/>
              <a:ext cx="732" cy="257"/>
            </a:xfrm>
            <a:prstGeom prst="rect">
              <a:avLst/>
            </a:prstGeom>
            <a:solidFill>
              <a:srgbClr val="FFFFFF"/>
            </a:solidFill>
            <a:ln w="9525" cap="flat" cmpd="sng">
              <a:solidFill>
                <a:srgbClr val="000000"/>
              </a:solidFill>
              <a:prstDash val="solid"/>
              <a:miter/>
              <a:headEnd type="none" w="med" len="med"/>
              <a:tailEnd type="none" w="med" len="med"/>
            </a:ln>
          </p:spPr>
          <p:txBody>
            <a:bodyPr lIns="18000" tIns="10800" rIns="18000" bIns="10800" anchor="t"/>
            <a:p>
              <a:pPr lvl="0" indent="0" algn="ctr"/>
              <a:r>
                <a:rPr lang="zh-CN" altLang="en-US" sz="2400" dirty="0">
                  <a:latin typeface="楷体_GB2312" pitchFamily="49" charset="-122"/>
                  <a:ea typeface="楷体_GB2312" pitchFamily="49" charset="-122"/>
                </a:rPr>
                <a:t>桩模块</a:t>
              </a:r>
              <a:r>
                <a:rPr lang="en-US" altLang="zh-CN" sz="2400" dirty="0">
                  <a:latin typeface="楷体_GB2312" pitchFamily="49" charset="-122"/>
                  <a:ea typeface="楷体_GB2312" pitchFamily="49" charset="-122"/>
                </a:rPr>
                <a:t>3</a:t>
              </a:r>
              <a:endParaRPr lang="en-US" altLang="zh-CN" sz="2400" dirty="0">
                <a:latin typeface="楷体_GB2312" pitchFamily="49" charset="-122"/>
                <a:ea typeface="楷体_GB2312" pitchFamily="49" charset="-122"/>
              </a:endParaRPr>
            </a:p>
          </p:txBody>
        </p:sp>
        <p:sp>
          <p:nvSpPr>
            <p:cNvPr id="71690" name="Line 13"/>
            <p:cNvSpPr/>
            <p:nvPr/>
          </p:nvSpPr>
          <p:spPr>
            <a:xfrm>
              <a:off x="1407" y="1227"/>
              <a:ext cx="976" cy="1"/>
            </a:xfrm>
            <a:prstGeom prst="line">
              <a:avLst/>
            </a:prstGeom>
            <a:ln w="9525" cap="flat" cmpd="sng">
              <a:solidFill>
                <a:srgbClr val="000000"/>
              </a:solidFill>
              <a:prstDash val="solid"/>
              <a:round/>
              <a:headEnd type="none" w="med" len="med"/>
              <a:tailEnd type="triangle" w="med" len="med"/>
            </a:ln>
          </p:spPr>
        </p:sp>
        <p:sp>
          <p:nvSpPr>
            <p:cNvPr id="71691" name="Line 14"/>
            <p:cNvSpPr/>
            <p:nvPr/>
          </p:nvSpPr>
          <p:spPr>
            <a:xfrm flipV="1">
              <a:off x="2749" y="1367"/>
              <a:ext cx="0" cy="258"/>
            </a:xfrm>
            <a:prstGeom prst="line">
              <a:avLst/>
            </a:prstGeom>
            <a:ln w="9525" cap="flat" cmpd="sng">
              <a:solidFill>
                <a:srgbClr val="000000"/>
              </a:solidFill>
              <a:prstDash val="solid"/>
              <a:round/>
              <a:headEnd type="none" w="med" len="med"/>
              <a:tailEnd type="triangle" w="med" len="med"/>
            </a:ln>
          </p:spPr>
        </p:sp>
        <p:sp>
          <p:nvSpPr>
            <p:cNvPr id="71692" name="Line 15"/>
            <p:cNvSpPr/>
            <p:nvPr/>
          </p:nvSpPr>
          <p:spPr>
            <a:xfrm flipV="1">
              <a:off x="2749" y="1884"/>
              <a:ext cx="1" cy="516"/>
            </a:xfrm>
            <a:prstGeom prst="line">
              <a:avLst/>
            </a:prstGeom>
            <a:ln w="9525" cap="flat" cmpd="sng">
              <a:solidFill>
                <a:srgbClr val="000000"/>
              </a:solidFill>
              <a:prstDash val="solid"/>
              <a:round/>
              <a:headEnd type="none" w="med" len="med"/>
              <a:tailEnd type="triangle" w="med" len="med"/>
            </a:ln>
          </p:spPr>
        </p:sp>
        <p:sp>
          <p:nvSpPr>
            <p:cNvPr id="71693" name="Line 16"/>
            <p:cNvSpPr/>
            <p:nvPr/>
          </p:nvSpPr>
          <p:spPr>
            <a:xfrm flipV="1">
              <a:off x="1773" y="2142"/>
              <a:ext cx="1" cy="258"/>
            </a:xfrm>
            <a:prstGeom prst="line">
              <a:avLst/>
            </a:prstGeom>
            <a:ln w="9525" cap="flat" cmpd="sng">
              <a:solidFill>
                <a:srgbClr val="000000"/>
              </a:solidFill>
              <a:prstDash val="solid"/>
              <a:round/>
              <a:headEnd type="none" w="med" len="med"/>
              <a:tailEnd type="none" w="med" len="med"/>
            </a:ln>
          </p:spPr>
        </p:sp>
        <p:sp>
          <p:nvSpPr>
            <p:cNvPr id="71694" name="Line 17"/>
            <p:cNvSpPr/>
            <p:nvPr/>
          </p:nvSpPr>
          <p:spPr>
            <a:xfrm>
              <a:off x="1773" y="2142"/>
              <a:ext cx="1831" cy="0"/>
            </a:xfrm>
            <a:prstGeom prst="line">
              <a:avLst/>
            </a:prstGeom>
            <a:ln w="9525" cap="flat" cmpd="sng">
              <a:solidFill>
                <a:srgbClr val="000000"/>
              </a:solidFill>
              <a:prstDash val="solid"/>
              <a:round/>
              <a:headEnd type="none" w="med" len="med"/>
              <a:tailEnd type="none" w="med" len="med"/>
            </a:ln>
          </p:spPr>
        </p:sp>
        <p:sp>
          <p:nvSpPr>
            <p:cNvPr id="71695" name="Line 18"/>
            <p:cNvSpPr/>
            <p:nvPr/>
          </p:nvSpPr>
          <p:spPr>
            <a:xfrm flipV="1">
              <a:off x="3604" y="2142"/>
              <a:ext cx="0" cy="258"/>
            </a:xfrm>
            <a:prstGeom prst="line">
              <a:avLst/>
            </a:prstGeom>
            <a:ln w="9525" cap="flat" cmpd="sng">
              <a:solidFill>
                <a:srgbClr val="000000"/>
              </a:solidFill>
              <a:prstDash val="solid"/>
              <a:round/>
              <a:headEnd type="none" w="med" len="med"/>
              <a:tailEnd type="none" w="med" len="med"/>
            </a:ln>
          </p:spPr>
        </p:sp>
        <p:sp>
          <p:nvSpPr>
            <p:cNvPr id="71696" name="Line 19"/>
            <p:cNvSpPr/>
            <p:nvPr/>
          </p:nvSpPr>
          <p:spPr>
            <a:xfrm>
              <a:off x="1895" y="1229"/>
              <a:ext cx="1" cy="516"/>
            </a:xfrm>
            <a:prstGeom prst="line">
              <a:avLst/>
            </a:prstGeom>
            <a:ln w="9525" cap="flat" cmpd="sng">
              <a:solidFill>
                <a:srgbClr val="000000"/>
              </a:solidFill>
              <a:prstDash val="dash"/>
              <a:round/>
              <a:headEnd type="none" w="med" len="med"/>
              <a:tailEnd type="none" w="med" len="med"/>
            </a:ln>
          </p:spPr>
        </p:sp>
        <p:sp>
          <p:nvSpPr>
            <p:cNvPr id="71697" name="Line 20"/>
            <p:cNvSpPr/>
            <p:nvPr/>
          </p:nvSpPr>
          <p:spPr>
            <a:xfrm>
              <a:off x="1895" y="1745"/>
              <a:ext cx="488" cy="1"/>
            </a:xfrm>
            <a:prstGeom prst="line">
              <a:avLst/>
            </a:prstGeom>
            <a:ln w="9525" cap="flat" cmpd="sng">
              <a:solidFill>
                <a:srgbClr val="000000"/>
              </a:solidFill>
              <a:prstDash val="dash"/>
              <a:round/>
              <a:headEnd type="none" w="med" len="med"/>
              <a:tailEnd type="triangle" w="med" len="med"/>
            </a:ln>
          </p:spPr>
        </p:sp>
        <p:sp>
          <p:nvSpPr>
            <p:cNvPr id="71698" name="Line 21"/>
            <p:cNvSpPr/>
            <p:nvPr/>
          </p:nvSpPr>
          <p:spPr>
            <a:xfrm>
              <a:off x="3334" y="1752"/>
              <a:ext cx="270" cy="2"/>
            </a:xfrm>
            <a:prstGeom prst="line">
              <a:avLst/>
            </a:prstGeom>
            <a:ln w="9525" cap="flat" cmpd="sng">
              <a:solidFill>
                <a:srgbClr val="000000"/>
              </a:solidFill>
              <a:prstDash val="dash"/>
              <a:round/>
              <a:headEnd type="none" w="med" len="med"/>
              <a:tailEnd type="none" w="med" len="med"/>
            </a:ln>
          </p:spPr>
        </p:sp>
        <p:sp>
          <p:nvSpPr>
            <p:cNvPr id="71699" name="Line 22"/>
            <p:cNvSpPr/>
            <p:nvPr/>
          </p:nvSpPr>
          <p:spPr>
            <a:xfrm flipV="1">
              <a:off x="3604" y="1219"/>
              <a:ext cx="0" cy="516"/>
            </a:xfrm>
            <a:prstGeom prst="line">
              <a:avLst/>
            </a:prstGeom>
            <a:ln w="9525" cap="flat" cmpd="sng">
              <a:solidFill>
                <a:srgbClr val="000000"/>
              </a:solidFill>
              <a:prstDash val="dash"/>
              <a:round/>
              <a:headEnd type="none" w="med" len="med"/>
              <a:tailEnd type="triangle" w="med" len="med"/>
            </a:ln>
          </p:spPr>
        </p:sp>
        <p:sp>
          <p:nvSpPr>
            <p:cNvPr id="71700" name="Rectangle 23"/>
            <p:cNvSpPr/>
            <p:nvPr/>
          </p:nvSpPr>
          <p:spPr>
            <a:xfrm>
              <a:off x="476" y="1117"/>
              <a:ext cx="971" cy="220"/>
            </a:xfrm>
            <a:prstGeom prst="rect">
              <a:avLst/>
            </a:prstGeom>
            <a:solidFill>
              <a:srgbClr val="FFFFFF"/>
            </a:solidFill>
            <a:ln w="9525">
              <a:noFill/>
            </a:ln>
          </p:spPr>
          <p:txBody>
            <a:bodyPr lIns="18000" tIns="10800" rIns="18000" bIns="10800" anchor="t"/>
            <a:p>
              <a:pPr lvl="0" indent="0" algn="ctr"/>
              <a:r>
                <a:rPr lang="zh-CN" altLang="en-US" sz="2400" dirty="0">
                  <a:latin typeface="楷体_GB2312" pitchFamily="49" charset="-122"/>
                  <a:ea typeface="楷体_GB2312" pitchFamily="49" charset="-122"/>
                </a:rPr>
                <a:t>测试用例</a:t>
              </a:r>
              <a:endParaRPr lang="zh-CN" altLang="en-US" sz="2400" dirty="0">
                <a:latin typeface="楷体_GB2312" pitchFamily="49" charset="-122"/>
                <a:ea typeface="楷体_GB2312" pitchFamily="49" charset="-122"/>
              </a:endParaRPr>
            </a:p>
          </p:txBody>
        </p:sp>
      </p:grpSp>
      <p:sp>
        <p:nvSpPr>
          <p:cNvPr id="71701" name="Text Box 24"/>
          <p:cNvSpPr txBox="1"/>
          <p:nvPr/>
        </p:nvSpPr>
        <p:spPr>
          <a:xfrm>
            <a:off x="539750" y="4508500"/>
            <a:ext cx="8208963" cy="1552575"/>
          </a:xfrm>
          <a:prstGeom prst="rect">
            <a:avLst/>
          </a:prstGeom>
          <a:noFill/>
          <a:ln w="9525">
            <a:noFill/>
          </a:ln>
        </p:spPr>
        <p:txBody>
          <a:bodyPr anchor="t">
            <a:spAutoFit/>
          </a:bodyPr>
          <a:p>
            <a:pPr lvl="0" indent="0">
              <a:spcBef>
                <a:spcPct val="50000"/>
              </a:spcBef>
            </a:pPr>
            <a:r>
              <a:rPr lang="zh-CN" altLang="nb-NO" sz="2400" dirty="0">
                <a:latin typeface="楷体_GB2312" pitchFamily="49" charset="-122"/>
                <a:ea typeface="楷体_GB2312" pitchFamily="49" charset="-122"/>
              </a:rPr>
              <a:t>    如果当前</a:t>
            </a:r>
            <a:r>
              <a:rPr lang="zh-CN" altLang="en-US" sz="2400" dirty="0">
                <a:latin typeface="楷体_GB2312" pitchFamily="49" charset="-122"/>
                <a:ea typeface="楷体_GB2312" pitchFamily="49" charset="-122"/>
              </a:rPr>
              <a:t>所</a:t>
            </a:r>
            <a:r>
              <a:rPr lang="zh-CN" altLang="nb-NO" sz="2400" dirty="0">
                <a:latin typeface="楷体_GB2312" pitchFamily="49" charset="-122"/>
                <a:ea typeface="楷体_GB2312" pitchFamily="49" charset="-122"/>
              </a:rPr>
              <a:t>测模块的直接下级模块（被调用模块）或直接上级模块（调用模块）事先已经测试完成，则可在当前模块的单元测试过程中直接使用实际的模块，而无需额外编写驱动模块或桩模块，以减少测试中的工作量。 </a:t>
            </a:r>
            <a:endParaRPr lang="zh-CN" altLang="en-US" sz="2400" dirty="0">
              <a:latin typeface="楷体_GB2312" pitchFamily="49" charset="-122"/>
              <a:ea typeface="楷体_GB2312"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Text Box 4"/>
          <p:cNvSpPr txBox="1"/>
          <p:nvPr/>
        </p:nvSpPr>
        <p:spPr>
          <a:xfrm>
            <a:off x="304165" y="840740"/>
            <a:ext cx="8514715" cy="3931920"/>
          </a:xfrm>
          <a:prstGeom prst="rect">
            <a:avLst/>
          </a:prstGeom>
          <a:noFill/>
          <a:ln w="9525">
            <a:noFill/>
          </a:ln>
        </p:spPr>
        <p:txBody>
          <a:bodyPr wrap="square" anchor="t">
            <a:spAutoFit/>
          </a:bodyPr>
          <a:p>
            <a:pPr marL="342900" lvl="0" indent="-342900">
              <a:lnSpc>
                <a:spcPct val="150000"/>
              </a:lnSpc>
            </a:pPr>
            <a:r>
              <a:rPr lang="zh-CN" altLang="en-US" sz="2400" dirty="0">
                <a:latin typeface="楷体_GB2312" pitchFamily="49" charset="-122"/>
                <a:ea typeface="楷体_GB2312" pitchFamily="49" charset="-122"/>
              </a:rPr>
              <a:t>	    集成测试是在单元测试的基础上，将模块按照总体设计时的要求组装成子系统或整个系统进行测试，因此集成测试又被称为组装测试。</a:t>
            </a:r>
            <a:endParaRPr lang="zh-CN" altLang="en-US" sz="2400" dirty="0">
              <a:latin typeface="楷体_GB2312" pitchFamily="49" charset="-122"/>
              <a:ea typeface="楷体_GB2312" pitchFamily="49" charset="-122"/>
            </a:endParaRPr>
          </a:p>
          <a:p>
            <a:pPr marL="342900" lvl="0" indent="-342900">
              <a:lnSpc>
                <a:spcPct val="150000"/>
              </a:lnSpc>
            </a:pPr>
            <a:r>
              <a:rPr lang="zh-CN" altLang="en-US" sz="2400" dirty="0">
                <a:latin typeface="楷体_GB2312" pitchFamily="49" charset="-122"/>
                <a:ea typeface="楷体_GB2312" pitchFamily="49" charset="-122"/>
              </a:rPr>
              <a:t>  		系统的集成按级别可分为：模块与模块的集成构成子系统，子系统与子系统集成构成整个软件系统。在不同的集成级别上，可以采用不同的集成策略完成测试。</a:t>
            </a:r>
            <a:endParaRPr lang="zh-CN" altLang="en-US" sz="2400" dirty="0">
              <a:latin typeface="楷体_GB2312" pitchFamily="49" charset="-122"/>
              <a:ea typeface="楷体_GB2312" pitchFamily="49" charset="-122"/>
            </a:endParaRPr>
          </a:p>
          <a:p>
            <a:pPr marL="342900" lvl="0" indent="-342900">
              <a:lnSpc>
                <a:spcPct val="150000"/>
              </a:lnSpc>
            </a:pPr>
            <a:r>
              <a:rPr lang="zh-CN" altLang="en-US" sz="2400" dirty="0">
                <a:latin typeface="楷体_GB2312" pitchFamily="49" charset="-122"/>
                <a:ea typeface="楷体_GB2312" pitchFamily="49" charset="-122"/>
              </a:rPr>
              <a:t>      集成测试一般由专门的测试小组来进行。   </a:t>
            </a:r>
            <a:endParaRPr lang="zh-CN" altLang="en-US" sz="2400" dirty="0">
              <a:latin typeface="楷体_GB2312" pitchFamily="49" charset="-122"/>
              <a:ea typeface="楷体_GB2312" pitchFamily="49" charset="-122"/>
            </a:endParaRPr>
          </a:p>
        </p:txBody>
      </p:sp>
      <p:sp>
        <p:nvSpPr>
          <p:cNvPr id="2" name="矩形 1"/>
          <p:cNvSpPr/>
          <p:nvPr/>
        </p:nvSpPr>
        <p:spPr>
          <a:xfrm>
            <a:off x="494030" y="337820"/>
            <a:ext cx="4525010" cy="502920"/>
          </a:xfrm>
          <a:prstGeom prst="rect">
            <a:avLst/>
          </a:prstGeom>
          <a:noFill/>
          <a:ln w="9525">
            <a:noFill/>
          </a:ln>
        </p:spPr>
        <p:txBody>
          <a:bodyPr vert="horz" wrap="square" lIns="91440" tIns="45720" rIns="91440" bIns="45720" rtlCol="0" anchor="t"/>
          <a:p>
            <a:pPr marL="838200" lvl="0" indent="-838200" algn="l"/>
            <a:r>
              <a:rPr lang="en-US" altLang="zh-CN" sz="3200" b="1" kern="0" dirty="0">
                <a:solidFill>
                  <a:schemeClr val="tx2"/>
                </a:solidFill>
                <a:latin typeface="+mj-lt"/>
                <a:ea typeface="+mj-ea"/>
                <a:cs typeface="+mj-cs"/>
                <a:sym typeface="+mn-ea"/>
              </a:rPr>
              <a:t>7.4.2 集成</a:t>
            </a:r>
            <a:r>
              <a:rPr lang="zh-CN" altLang="en-US" sz="3200" b="1" kern="0" dirty="0">
                <a:solidFill>
                  <a:schemeClr val="tx2"/>
                </a:solidFill>
                <a:latin typeface="+mj-lt"/>
                <a:ea typeface="+mj-ea"/>
                <a:cs typeface="+mj-cs"/>
                <a:sym typeface="+mn-ea"/>
              </a:rPr>
              <a:t>测试</a:t>
            </a:r>
            <a:endParaRPr lang="zh-CN" altLang="en-US" sz="3200" b="1" kern="0" dirty="0">
              <a:solidFill>
                <a:schemeClr val="tx2"/>
              </a:solidFill>
              <a:latin typeface="+mj-lt"/>
              <a:ea typeface="+mj-ea"/>
              <a:cs typeface="+mj-cs"/>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a:xfrm>
            <a:off x="505778" y="419100"/>
            <a:ext cx="8013700" cy="431800"/>
          </a:xfrm>
        </p:spPr>
        <p:txBody>
          <a:bodyPr wrap="square" lIns="91440" tIns="45720" rIns="91440" bIns="45720" anchor="t"/>
          <a:p>
            <a:pPr eaLnBrk="1" hangingPunct="1"/>
            <a:r>
              <a:rPr lang="en-US" altLang="zh-CN" sz="2800" b="1" dirty="0">
                <a:solidFill>
                  <a:schemeClr val="hlink"/>
                </a:solidFill>
                <a:latin typeface="楷体_GB2312" pitchFamily="49" charset="-122"/>
                <a:ea typeface="楷体_GB2312" pitchFamily="49" charset="-122"/>
              </a:rPr>
              <a:t>1</a:t>
            </a:r>
            <a:r>
              <a:rPr lang="zh-CN" altLang="en-US" sz="2800" b="1" dirty="0">
                <a:solidFill>
                  <a:schemeClr val="hlink"/>
                </a:solidFill>
                <a:latin typeface="楷体_GB2312" pitchFamily="49" charset="-122"/>
                <a:ea typeface="楷体_GB2312" pitchFamily="49" charset="-122"/>
              </a:rPr>
              <a:t>、测试方法</a:t>
            </a:r>
            <a:endParaRPr lang="zh-CN" altLang="en-US" sz="2800" b="1" dirty="0">
              <a:solidFill>
                <a:schemeClr val="hlink"/>
              </a:solidFill>
              <a:latin typeface="楷体_GB2312" pitchFamily="49" charset="-122"/>
              <a:ea typeface="楷体_GB2312" pitchFamily="49" charset="-122"/>
            </a:endParaRPr>
          </a:p>
        </p:txBody>
      </p:sp>
      <p:sp>
        <p:nvSpPr>
          <p:cNvPr id="73730" name="Rectangle 4"/>
          <p:cNvSpPr/>
          <p:nvPr/>
        </p:nvSpPr>
        <p:spPr>
          <a:xfrm>
            <a:off x="467678" y="1082040"/>
            <a:ext cx="8208962" cy="3749040"/>
          </a:xfrm>
          <a:prstGeom prst="rect">
            <a:avLst/>
          </a:prstGeom>
          <a:noFill/>
          <a:ln w="9525">
            <a:noFill/>
          </a:ln>
        </p:spPr>
        <p:txBody>
          <a:bodyPr anchor="t">
            <a:spAutoFit/>
          </a:bodyPr>
          <a:p>
            <a:pPr marL="342900" lvl="0" indent="-342900"/>
            <a:r>
              <a:rPr lang="zh-CN" altLang="en-US" sz="2400" dirty="0">
                <a:latin typeface="楷体_GB2312" pitchFamily="49" charset="-122"/>
                <a:ea typeface="楷体_GB2312" pitchFamily="49" charset="-122"/>
              </a:rPr>
              <a:t>通常采用黑盒测试技术。</a:t>
            </a:r>
            <a:endParaRPr lang="zh-CN" altLang="en-US" sz="2400" dirty="0">
              <a:solidFill>
                <a:schemeClr val="tx2"/>
              </a:solidFill>
              <a:latin typeface="楷体_GB2312" pitchFamily="49" charset="-122"/>
              <a:ea typeface="楷体_GB2312" pitchFamily="49" charset="-122"/>
            </a:endParaRPr>
          </a:p>
          <a:p>
            <a:pPr marL="342900" lvl="0" indent="-342900"/>
            <a:endParaRPr lang="en-US" altLang="zh-CN" sz="2400" i="1" dirty="0">
              <a:solidFill>
                <a:schemeClr val="tx2"/>
              </a:solidFill>
              <a:latin typeface="楷体_GB2312" pitchFamily="49" charset="-122"/>
              <a:ea typeface="楷体_GB2312" pitchFamily="49" charset="-122"/>
            </a:endParaRPr>
          </a:p>
          <a:p>
            <a:pPr marL="342900" lvl="0" indent="-342900"/>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非渐增式测试：</a:t>
            </a:r>
            <a:r>
              <a:rPr lang="zh-CN" altLang="en-US" sz="2400" dirty="0">
                <a:latin typeface="Arial" panose="020B0604020202020204" pitchFamily="34" charset="0"/>
                <a:ea typeface="楷体_GB2312" pitchFamily="49" charset="-122"/>
              </a:rPr>
              <a:t>首先将各模块作为单个的实体进行测试，然后将所有的已经测试好的模块一次性组合到被测系统中，组成最终的系统进行测试。 </a:t>
            </a:r>
            <a:endParaRPr lang="zh-CN" altLang="en-US" sz="2400" dirty="0">
              <a:latin typeface="Arial" panose="020B0604020202020204" pitchFamily="34" charset="0"/>
              <a:ea typeface="楷体_GB2312" pitchFamily="49" charset="-122"/>
            </a:endParaRPr>
          </a:p>
          <a:p>
            <a:pPr marL="342900" lvl="0" indent="-342900"/>
            <a:r>
              <a:rPr lang="zh-CN" altLang="en-US" sz="2400" dirty="0">
                <a:latin typeface="Arial" panose="020B0604020202020204" pitchFamily="34" charset="0"/>
                <a:ea typeface="楷体_GB2312" pitchFamily="49" charset="-122"/>
              </a:rPr>
              <a:t>	</a:t>
            </a:r>
            <a:r>
              <a:rPr lang="zh-CN" altLang="en-US" sz="2400" b="1" dirty="0">
                <a:latin typeface="Arial" panose="020B0604020202020204" pitchFamily="34" charset="0"/>
                <a:ea typeface="楷体_GB2312" pitchFamily="49" charset="-122"/>
              </a:rPr>
              <a:t>缺点</a:t>
            </a:r>
            <a:r>
              <a:rPr lang="en-US" altLang="zh-CN" sz="2400" b="1" dirty="0">
                <a:latin typeface="Arial" panose="020B0604020202020204" pitchFamily="34" charset="0"/>
                <a:ea typeface="楷体_GB2312" pitchFamily="49" charset="-122"/>
              </a:rPr>
              <a:t>:</a:t>
            </a:r>
            <a:r>
              <a:rPr lang="zh-CN" altLang="en-US" sz="2400" dirty="0">
                <a:latin typeface="Arial" panose="020B0604020202020204" pitchFamily="34" charset="0"/>
                <a:ea typeface="楷体_GB2312" pitchFamily="49" charset="-122"/>
              </a:rPr>
              <a:t>由于在对每个模块进行单元测试时，都需要编写驱动模块和桩模块，因此测试的额外工作量比较大；模块间的接口错误发现得比较晚发现错误难以诊断定位。由于所有的模块的单元测试都可以同时进行，多个测试人员可以并行工作，因此对人力和物力资源的利用率较高。 </a:t>
            </a:r>
            <a:endParaRPr lang="zh-CN" altLang="en-US" sz="2400" dirty="0">
              <a:latin typeface="Arial" panose="020B0604020202020204" pitchFamily="34" charset="0"/>
              <a:ea typeface="楷体_GB2312"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ext Box 4"/>
          <p:cNvSpPr txBox="1"/>
          <p:nvPr/>
        </p:nvSpPr>
        <p:spPr>
          <a:xfrm>
            <a:off x="421640" y="378460"/>
            <a:ext cx="8514715" cy="5212080"/>
          </a:xfrm>
          <a:prstGeom prst="rect">
            <a:avLst/>
          </a:prstGeom>
          <a:noFill/>
          <a:ln w="9525">
            <a:noFill/>
          </a:ln>
        </p:spPr>
        <p:txBody>
          <a:bodyPr wrap="square" anchor="t">
            <a:spAutoFit/>
          </a:bodyPr>
          <a:p>
            <a:pPr lvl="0" indent="0">
              <a:spcBef>
                <a:spcPct val="50000"/>
              </a:spcBef>
            </a:pPr>
            <a:r>
              <a:rPr lang="en-US" altLang="zh-CN" sz="2400" b="1" dirty="0">
                <a:sym typeface="+mn-ea"/>
              </a:rPr>
              <a:t>2)</a:t>
            </a:r>
            <a:r>
              <a:rPr lang="zh-CN" altLang="en-US" sz="2400" b="1" dirty="0">
                <a:sym typeface="+mn-ea"/>
              </a:rPr>
              <a:t>渐增式测试：</a:t>
            </a:r>
            <a:endParaRPr lang="zh-CN" altLang="en-US" sz="2400" dirty="0">
              <a:solidFill>
                <a:schemeClr val="tx1"/>
              </a:solidFill>
            </a:endParaRPr>
          </a:p>
          <a:p>
            <a:pPr lvl="0" indent="0">
              <a:spcBef>
                <a:spcPct val="50000"/>
              </a:spcBef>
            </a:pPr>
            <a:r>
              <a:rPr lang="zh-CN" altLang="en-US" sz="2400" dirty="0">
                <a:latin typeface="Arial" panose="020B0604020202020204" pitchFamily="34" charset="0"/>
                <a:ea typeface="楷体_GB2312" pitchFamily="49" charset="-122"/>
              </a:rPr>
              <a:t>      从一个模块开始</a:t>
            </a:r>
            <a:r>
              <a:rPr lang="en-US" altLang="zh-CN" sz="2400" dirty="0">
                <a:latin typeface="Arial" panose="020B0604020202020204" pitchFamily="34" charset="0"/>
                <a:ea typeface="楷体_GB2312" pitchFamily="49" charset="-122"/>
              </a:rPr>
              <a:t>,</a:t>
            </a:r>
            <a:r>
              <a:rPr lang="zh-CN" altLang="en-US" sz="2400" dirty="0">
                <a:latin typeface="Arial" panose="020B0604020202020204" pitchFamily="34" charset="0"/>
                <a:ea typeface="楷体_GB2312" pitchFamily="49" charset="-122"/>
              </a:rPr>
              <a:t>测一次添加一个模块，边组装边测试，以发现与接口相联系的问题。</a:t>
            </a:r>
            <a:endParaRPr lang="zh-CN" altLang="en-US" sz="2400" dirty="0">
              <a:latin typeface="Arial" panose="020B0604020202020204" pitchFamily="34" charset="0"/>
              <a:ea typeface="楷体_GB2312" pitchFamily="49" charset="-122"/>
            </a:endParaRPr>
          </a:p>
          <a:p>
            <a:pPr lvl="0">
              <a:spcBef>
                <a:spcPct val="50000"/>
              </a:spcBef>
            </a:pPr>
            <a:r>
              <a:rPr lang="zh-CN" altLang="en-US" sz="2400" dirty="0">
                <a:latin typeface="Arial" panose="020B0604020202020204" pitchFamily="34" charset="0"/>
                <a:ea typeface="楷体_GB2312" pitchFamily="49" charset="-122"/>
              </a:rPr>
              <a:t>      按照模块被加入到被测系统中次序的不同，增量式集成测试策略又可以细分为</a:t>
            </a:r>
            <a:r>
              <a:rPr lang="zh-CN" altLang="en-US" sz="2400" dirty="0">
                <a:solidFill>
                  <a:srgbClr val="C00000"/>
                </a:solidFill>
                <a:latin typeface="Arial" panose="020B0604020202020204" pitchFamily="34" charset="0"/>
                <a:ea typeface="楷体_GB2312" pitchFamily="49" charset="-122"/>
              </a:rPr>
              <a:t>自底向上集成</a:t>
            </a:r>
            <a:r>
              <a:rPr lang="zh-CN" altLang="en-US" sz="2400" dirty="0">
                <a:latin typeface="Arial" panose="020B0604020202020204" pitchFamily="34" charset="0"/>
                <a:ea typeface="楷体_GB2312" pitchFamily="49" charset="-122"/>
              </a:rPr>
              <a:t>、</a:t>
            </a:r>
            <a:r>
              <a:rPr lang="zh-CN" altLang="en-US" sz="2400" dirty="0">
                <a:solidFill>
                  <a:srgbClr val="C00000"/>
                </a:solidFill>
                <a:latin typeface="Arial" panose="020B0604020202020204" pitchFamily="34" charset="0"/>
                <a:ea typeface="楷体_GB2312" pitchFamily="49" charset="-122"/>
              </a:rPr>
              <a:t>自顶向下集成</a:t>
            </a:r>
            <a:r>
              <a:rPr lang="zh-CN" altLang="en-US" sz="2400" dirty="0">
                <a:latin typeface="Arial" panose="020B0604020202020204" pitchFamily="34" charset="0"/>
                <a:ea typeface="楷体_GB2312" pitchFamily="49" charset="-122"/>
              </a:rPr>
              <a:t>以及</a:t>
            </a:r>
            <a:r>
              <a:rPr lang="zh-CN" altLang="en-US" sz="2400" dirty="0">
                <a:solidFill>
                  <a:srgbClr val="C00000"/>
                </a:solidFill>
                <a:latin typeface="Arial" panose="020B0604020202020204" pitchFamily="34" charset="0"/>
                <a:ea typeface="楷体_GB2312" pitchFamily="49" charset="-122"/>
              </a:rPr>
              <a:t>混合式集成</a:t>
            </a:r>
            <a:r>
              <a:rPr lang="zh-CN" altLang="en-US" sz="2400" dirty="0">
                <a:latin typeface="Arial" panose="020B0604020202020204" pitchFamily="34" charset="0"/>
                <a:ea typeface="楷体_GB2312" pitchFamily="49" charset="-122"/>
              </a:rPr>
              <a:t>。</a:t>
            </a:r>
            <a:endParaRPr lang="zh-CN" altLang="en-US" sz="2400" dirty="0">
              <a:latin typeface="Arial" panose="020B0604020202020204" pitchFamily="34" charset="0"/>
              <a:ea typeface="楷体_GB2312" pitchFamily="49" charset="-122"/>
            </a:endParaRPr>
          </a:p>
          <a:p>
            <a:pPr marL="342900" lvl="0" indent="-342900">
              <a:spcBef>
                <a:spcPct val="50000"/>
              </a:spcBef>
              <a:buFont typeface="Arial" panose="020B0604020202020204" pitchFamily="34" charset="0"/>
              <a:buChar char="•"/>
            </a:pPr>
            <a:r>
              <a:rPr lang="zh-CN" altLang="en-US" sz="2400" dirty="0">
                <a:ea typeface="楷体_GB2312" pitchFamily="49" charset="-122"/>
                <a:sym typeface="+mn-ea"/>
              </a:rPr>
              <a:t>自底向上集成</a:t>
            </a:r>
            <a:r>
              <a:rPr lang="zh-CN" altLang="en-US" sz="2400" dirty="0">
                <a:latin typeface="Arial" panose="020B0604020202020204" pitchFamily="34" charset="0"/>
                <a:ea typeface="楷体_GB2312" pitchFamily="49" charset="-122"/>
              </a:rPr>
              <a:t>从最低层的模块开始集成</a:t>
            </a:r>
            <a:r>
              <a:rPr lang="zh-CN" altLang="en-US" sz="2400" dirty="0">
                <a:ea typeface="楷体_GB2312" pitchFamily="49" charset="-122"/>
                <a:sym typeface="+mn-ea"/>
              </a:rPr>
              <a:t>同</a:t>
            </a:r>
            <a:r>
              <a:rPr lang="zh-CN" altLang="en-US" sz="2400" dirty="0">
                <a:latin typeface="Arial" panose="020B0604020202020204" pitchFamily="34" charset="0"/>
                <a:ea typeface="楷体_GB2312" pitchFamily="49" charset="-122"/>
              </a:rPr>
              <a:t>因测试到较高层模块时</a:t>
            </a:r>
            <a:r>
              <a:rPr lang="zh-CN" altLang="en-US" sz="2400" dirty="0">
                <a:ea typeface="楷体_GB2312" pitchFamily="49" charset="-122"/>
                <a:sym typeface="+mn-ea"/>
              </a:rPr>
              <a:t>同</a:t>
            </a:r>
            <a:r>
              <a:rPr lang="zh-CN" altLang="en-US" sz="2400" dirty="0">
                <a:latin typeface="Arial" panose="020B0604020202020204" pitchFamily="34" charset="0"/>
                <a:ea typeface="楷体_GB2312" pitchFamily="49" charset="-122"/>
              </a:rPr>
              <a:t>所需求的下层模块功能均已具备</a:t>
            </a:r>
            <a:r>
              <a:rPr lang="zh-CN" altLang="en-US" sz="2400" dirty="0">
                <a:ea typeface="楷体_GB2312" pitchFamily="49" charset="-122"/>
                <a:sym typeface="+mn-ea"/>
              </a:rPr>
              <a:t>同</a:t>
            </a:r>
            <a:r>
              <a:rPr lang="zh-CN" altLang="en-US" sz="2400" dirty="0">
                <a:latin typeface="Arial" panose="020B0604020202020204" pitchFamily="34" charset="0"/>
                <a:ea typeface="楷体_GB2312" pitchFamily="49" charset="-122"/>
              </a:rPr>
              <a:t>所以不再需要桩模块。缺点是程序最后一个查勘块加入时才具有整体形象</a:t>
            </a:r>
            <a:r>
              <a:rPr lang="zh-CN" altLang="en-US" sz="2400" dirty="0">
                <a:ea typeface="楷体_GB2312" pitchFamily="49" charset="-122"/>
                <a:sym typeface="+mn-ea"/>
              </a:rPr>
              <a:t>。</a:t>
            </a:r>
            <a:endParaRPr lang="zh-CN" altLang="en-US" sz="2400" dirty="0">
              <a:latin typeface="Arial" panose="020B0604020202020204" pitchFamily="34" charset="0"/>
              <a:ea typeface="楷体_GB2312" pitchFamily="49" charset="-122"/>
            </a:endParaRPr>
          </a:p>
          <a:p>
            <a:pPr marL="342900" lvl="0" indent="-342900">
              <a:spcBef>
                <a:spcPct val="50000"/>
              </a:spcBef>
              <a:buFont typeface="Arial" panose="020B0604020202020204" pitchFamily="34" charset="0"/>
              <a:buChar char="•"/>
            </a:pPr>
            <a:r>
              <a:rPr lang="zh-CN" altLang="en-US" sz="2400" dirty="0">
                <a:latin typeface="Arial" panose="020B0604020202020204" pitchFamily="34" charset="0"/>
                <a:ea typeface="楷体_GB2312" pitchFamily="49" charset="-122"/>
              </a:rPr>
              <a:t>自顶向下集成是从主控模块开始</a:t>
            </a:r>
            <a:r>
              <a:rPr lang="zh-CN" altLang="en-US" sz="2400" dirty="0">
                <a:ea typeface="楷体_GB2312" pitchFamily="49" charset="-122"/>
                <a:sym typeface="+mn-ea"/>
              </a:rPr>
              <a:t>，</a:t>
            </a:r>
            <a:r>
              <a:rPr lang="zh-CN" altLang="en-US" sz="2400" dirty="0">
                <a:latin typeface="Arial" panose="020B0604020202020204" pitchFamily="34" charset="0"/>
                <a:ea typeface="楷体_GB2312" pitchFamily="49" charset="-122"/>
              </a:rPr>
              <a:t>按照软件的控制层次结构</a:t>
            </a:r>
            <a:r>
              <a:rPr lang="zh-CN" altLang="en-US" sz="2400" dirty="0">
                <a:ea typeface="楷体_GB2312" pitchFamily="49" charset="-122"/>
                <a:sym typeface="+mn-ea"/>
              </a:rPr>
              <a:t>，</a:t>
            </a:r>
            <a:r>
              <a:rPr lang="zh-CN" altLang="en-US" sz="2400" dirty="0">
                <a:latin typeface="Arial" panose="020B0604020202020204" pitchFamily="34" charset="0"/>
                <a:ea typeface="楷体_GB2312" pitchFamily="49" charset="-122"/>
              </a:rPr>
              <a:t>逐步把各个模块集成在一起</a:t>
            </a:r>
            <a:r>
              <a:rPr lang="zh-CN" altLang="en-US" sz="2400" dirty="0">
                <a:ea typeface="楷体_GB2312" pitchFamily="49" charset="-122"/>
                <a:sym typeface="+mn-ea"/>
              </a:rPr>
              <a:t>，</a:t>
            </a:r>
            <a:r>
              <a:rPr lang="zh-CN" altLang="en-US" sz="2400" dirty="0">
                <a:latin typeface="Arial" panose="020B0604020202020204" pitchFamily="34" charset="0"/>
                <a:ea typeface="楷体_GB2312" pitchFamily="49" charset="-122"/>
              </a:rPr>
              <a:t>优点在于较早地发现错误。缺点是在测试较高层模块时,低层处理采用桩模块替代。</a:t>
            </a:r>
            <a:endParaRPr lang="zh-CN" altLang="en-US" sz="2400" dirty="0">
              <a:latin typeface="Arial" panose="020B0604020202020204" pitchFamily="34" charset="0"/>
              <a:ea typeface="楷体_GB2312"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a:xfrm>
            <a:off x="438468" y="324168"/>
            <a:ext cx="8137525" cy="504825"/>
          </a:xfrm>
        </p:spPr>
        <p:txBody>
          <a:bodyPr wrap="square" lIns="91440" tIns="45720" rIns="91440" bIns="45720" anchor="t"/>
          <a:p>
            <a:pPr eaLnBrk="1" hangingPunct="1"/>
            <a:r>
              <a:rPr lang="zh-CN" altLang="en-US" sz="2400" b="1" dirty="0">
                <a:solidFill>
                  <a:schemeClr val="hlink"/>
                </a:solidFill>
                <a:latin typeface="楷体_GB2312" pitchFamily="49" charset="-122"/>
                <a:ea typeface="楷体_GB2312" pitchFamily="49" charset="-122"/>
              </a:rPr>
              <a:t>自顶向下结合方式举例</a:t>
            </a:r>
            <a:r>
              <a:rPr lang="en-US" altLang="zh-CN" sz="2400" b="1" dirty="0">
                <a:solidFill>
                  <a:schemeClr val="hlink"/>
                </a:solidFill>
                <a:latin typeface="楷体_GB2312" pitchFamily="49" charset="-122"/>
                <a:ea typeface="楷体_GB2312" pitchFamily="49" charset="-122"/>
              </a:rPr>
              <a:t>:</a:t>
            </a:r>
            <a:endParaRPr lang="en-US" altLang="zh-CN" sz="2400" b="1" dirty="0">
              <a:solidFill>
                <a:schemeClr val="hlink"/>
              </a:solidFill>
              <a:latin typeface="楷体_GB2312" pitchFamily="49" charset="-122"/>
              <a:ea typeface="楷体_GB2312" pitchFamily="49" charset="-122"/>
            </a:endParaRPr>
          </a:p>
        </p:txBody>
      </p:sp>
      <p:grpSp>
        <p:nvGrpSpPr>
          <p:cNvPr id="76802" name="Group 25"/>
          <p:cNvGrpSpPr/>
          <p:nvPr/>
        </p:nvGrpSpPr>
        <p:grpSpPr>
          <a:xfrm>
            <a:off x="539750" y="1126218"/>
            <a:ext cx="7545388" cy="4661807"/>
            <a:chOff x="39" y="644"/>
            <a:chExt cx="4753" cy="3244"/>
          </a:xfrm>
        </p:grpSpPr>
        <p:sp>
          <p:nvSpPr>
            <p:cNvPr id="76803" name="Rectangle 4"/>
            <p:cNvSpPr/>
            <p:nvPr/>
          </p:nvSpPr>
          <p:spPr>
            <a:xfrm>
              <a:off x="2919" y="718"/>
              <a:ext cx="211" cy="316"/>
            </a:xfrm>
            <a:prstGeom prst="rect">
              <a:avLst/>
            </a:prstGeom>
            <a:noFill/>
            <a:ln w="12700">
              <a:noFill/>
            </a:ln>
          </p:spPr>
          <p:txBody>
            <a:bodyPr wrap="none" lIns="90488" tIns="44450" rIns="90488" bIns="44450" anchor="t">
              <a:spAutoFit/>
            </a:bodyPr>
            <a:p>
              <a:pPr lvl="0" indent="0" eaLnBrk="0" hangingPunct="0"/>
              <a:r>
                <a:rPr lang="en-US" altLang="zh-CN" sz="2400" b="1" dirty="0">
                  <a:solidFill>
                    <a:srgbClr val="7B00E4"/>
                  </a:solidFill>
                  <a:latin typeface="楷体_GB2312" pitchFamily="49" charset="-122"/>
                  <a:ea typeface="楷体_GB2312" pitchFamily="49" charset="-122"/>
                </a:rPr>
                <a:t>A</a:t>
              </a:r>
              <a:endParaRPr lang="en-US" altLang="zh-CN" sz="2400" b="1" dirty="0">
                <a:solidFill>
                  <a:srgbClr val="7B00E4"/>
                </a:solidFill>
                <a:latin typeface="楷体_GB2312" pitchFamily="49" charset="-122"/>
                <a:ea typeface="楷体_GB2312" pitchFamily="49" charset="-122"/>
              </a:endParaRPr>
            </a:p>
          </p:txBody>
        </p:sp>
        <p:sp>
          <p:nvSpPr>
            <p:cNvPr id="76804" name="Rectangle 5"/>
            <p:cNvSpPr/>
            <p:nvPr/>
          </p:nvSpPr>
          <p:spPr>
            <a:xfrm>
              <a:off x="2576" y="644"/>
              <a:ext cx="896" cy="464"/>
            </a:xfrm>
            <a:prstGeom prst="rect">
              <a:avLst/>
            </a:prstGeom>
            <a:noFill/>
            <a:ln w="25400" cap="flat" cmpd="sng">
              <a:solidFill>
                <a:srgbClr val="7B00E4"/>
              </a:solidFill>
              <a:prstDash val="solid"/>
              <a:miter/>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76805" name="Line 6"/>
            <p:cNvSpPr/>
            <p:nvPr/>
          </p:nvSpPr>
          <p:spPr>
            <a:xfrm>
              <a:off x="3024" y="1108"/>
              <a:ext cx="0" cy="376"/>
            </a:xfrm>
            <a:prstGeom prst="line">
              <a:avLst/>
            </a:prstGeom>
            <a:ln w="12700" cap="flat" cmpd="sng">
              <a:solidFill>
                <a:schemeClr val="tx1"/>
              </a:solidFill>
              <a:prstDash val="solid"/>
              <a:round/>
              <a:headEnd type="none" w="med" len="med"/>
              <a:tailEnd type="none" w="med" len="med"/>
            </a:ln>
          </p:spPr>
        </p:sp>
        <p:sp>
          <p:nvSpPr>
            <p:cNvPr id="76806" name="Line 7"/>
            <p:cNvSpPr/>
            <p:nvPr/>
          </p:nvSpPr>
          <p:spPr>
            <a:xfrm>
              <a:off x="1632" y="1972"/>
              <a:ext cx="0" cy="376"/>
            </a:xfrm>
            <a:prstGeom prst="line">
              <a:avLst/>
            </a:prstGeom>
            <a:ln w="12700" cap="flat" cmpd="sng">
              <a:solidFill>
                <a:schemeClr val="tx1"/>
              </a:solidFill>
              <a:prstDash val="solid"/>
              <a:round/>
              <a:headEnd type="none" w="med" len="med"/>
              <a:tailEnd type="none" w="med" len="med"/>
            </a:ln>
          </p:spPr>
        </p:sp>
        <p:sp>
          <p:nvSpPr>
            <p:cNvPr id="76807" name="Rectangle 8"/>
            <p:cNvSpPr/>
            <p:nvPr/>
          </p:nvSpPr>
          <p:spPr>
            <a:xfrm>
              <a:off x="4311" y="1570"/>
              <a:ext cx="211" cy="316"/>
            </a:xfrm>
            <a:prstGeom prst="rect">
              <a:avLst/>
            </a:prstGeom>
            <a:noFill/>
            <a:ln w="12700">
              <a:noFill/>
            </a:ln>
          </p:spPr>
          <p:txBody>
            <a:bodyPr wrap="none" lIns="90488" tIns="44450" rIns="90488" bIns="44450" anchor="t">
              <a:spAutoFit/>
            </a:bodyPr>
            <a:p>
              <a:pPr lvl="0" indent="0" eaLnBrk="0" hangingPunct="0"/>
              <a:r>
                <a:rPr lang="en-US" altLang="zh-CN" sz="2400" b="1" dirty="0">
                  <a:solidFill>
                    <a:srgbClr val="7B00E4"/>
                  </a:solidFill>
                  <a:latin typeface="楷体_GB2312" pitchFamily="49" charset="-122"/>
                  <a:ea typeface="楷体_GB2312" pitchFamily="49" charset="-122"/>
                </a:rPr>
                <a:t>D</a:t>
              </a:r>
              <a:endParaRPr lang="en-US" altLang="zh-CN" sz="2400" b="1" dirty="0">
                <a:solidFill>
                  <a:srgbClr val="7B00E4"/>
                </a:solidFill>
                <a:latin typeface="楷体_GB2312" pitchFamily="49" charset="-122"/>
                <a:ea typeface="楷体_GB2312" pitchFamily="49" charset="-122"/>
              </a:endParaRPr>
            </a:p>
          </p:txBody>
        </p:sp>
        <p:sp>
          <p:nvSpPr>
            <p:cNvPr id="76808" name="Rectangle 9"/>
            <p:cNvSpPr/>
            <p:nvPr/>
          </p:nvSpPr>
          <p:spPr>
            <a:xfrm>
              <a:off x="4040" y="1496"/>
              <a:ext cx="752" cy="464"/>
            </a:xfrm>
            <a:prstGeom prst="rect">
              <a:avLst/>
            </a:prstGeom>
            <a:noFill/>
            <a:ln w="25400" cap="flat" cmpd="sng">
              <a:solidFill>
                <a:srgbClr val="7B00E4"/>
              </a:solidFill>
              <a:prstDash val="solid"/>
              <a:miter/>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76809" name="Rectangle 10"/>
            <p:cNvSpPr/>
            <p:nvPr/>
          </p:nvSpPr>
          <p:spPr>
            <a:xfrm>
              <a:off x="1488" y="1570"/>
              <a:ext cx="211" cy="316"/>
            </a:xfrm>
            <a:prstGeom prst="rect">
              <a:avLst/>
            </a:prstGeom>
            <a:noFill/>
            <a:ln w="12700">
              <a:noFill/>
            </a:ln>
          </p:spPr>
          <p:txBody>
            <a:bodyPr wrap="none" lIns="90488" tIns="44450" rIns="90488" bIns="44450" anchor="t">
              <a:spAutoFit/>
            </a:bodyPr>
            <a:p>
              <a:pPr lvl="0" indent="0" eaLnBrk="0" hangingPunct="0"/>
              <a:r>
                <a:rPr lang="en-US" altLang="zh-CN" sz="2400" b="1" dirty="0">
                  <a:solidFill>
                    <a:srgbClr val="7B00E4"/>
                  </a:solidFill>
                  <a:latin typeface="楷体_GB2312" pitchFamily="49" charset="-122"/>
                  <a:ea typeface="楷体_GB2312" pitchFamily="49" charset="-122"/>
                </a:rPr>
                <a:t>B</a:t>
              </a:r>
              <a:endParaRPr lang="en-US" altLang="zh-CN" sz="2400" b="1" dirty="0">
                <a:solidFill>
                  <a:srgbClr val="7B00E4"/>
                </a:solidFill>
                <a:latin typeface="楷体_GB2312" pitchFamily="49" charset="-122"/>
                <a:ea typeface="楷体_GB2312" pitchFamily="49" charset="-122"/>
              </a:endParaRPr>
            </a:p>
          </p:txBody>
        </p:sp>
        <p:sp>
          <p:nvSpPr>
            <p:cNvPr id="76810" name="Rectangle 11"/>
            <p:cNvSpPr/>
            <p:nvPr/>
          </p:nvSpPr>
          <p:spPr>
            <a:xfrm>
              <a:off x="1160" y="1496"/>
              <a:ext cx="896" cy="464"/>
            </a:xfrm>
            <a:prstGeom prst="rect">
              <a:avLst/>
            </a:prstGeom>
            <a:noFill/>
            <a:ln w="25400" cap="flat" cmpd="sng">
              <a:solidFill>
                <a:srgbClr val="7B00E4"/>
              </a:solidFill>
              <a:prstDash val="solid"/>
              <a:miter/>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76811" name="Rectangle 12"/>
            <p:cNvSpPr/>
            <p:nvPr/>
          </p:nvSpPr>
          <p:spPr>
            <a:xfrm>
              <a:off x="1503" y="2434"/>
              <a:ext cx="211" cy="316"/>
            </a:xfrm>
            <a:prstGeom prst="rect">
              <a:avLst/>
            </a:prstGeom>
            <a:noFill/>
            <a:ln w="12700">
              <a:noFill/>
            </a:ln>
          </p:spPr>
          <p:txBody>
            <a:bodyPr wrap="none" lIns="90488" tIns="44450" rIns="90488" bIns="44450" anchor="t">
              <a:spAutoFit/>
            </a:bodyPr>
            <a:p>
              <a:pPr lvl="0" indent="0" eaLnBrk="0" hangingPunct="0"/>
              <a:r>
                <a:rPr lang="en-US" altLang="zh-CN" sz="2400" b="1" dirty="0">
                  <a:solidFill>
                    <a:srgbClr val="7B00E4"/>
                  </a:solidFill>
                  <a:latin typeface="楷体_GB2312" pitchFamily="49" charset="-122"/>
                  <a:ea typeface="楷体_GB2312" pitchFamily="49" charset="-122"/>
                </a:rPr>
                <a:t>E</a:t>
              </a:r>
              <a:endParaRPr lang="en-US" altLang="zh-CN" sz="2400" b="1" dirty="0">
                <a:solidFill>
                  <a:srgbClr val="7B00E4"/>
                </a:solidFill>
                <a:latin typeface="楷体_GB2312" pitchFamily="49" charset="-122"/>
                <a:ea typeface="楷体_GB2312" pitchFamily="49" charset="-122"/>
              </a:endParaRPr>
            </a:p>
          </p:txBody>
        </p:sp>
        <p:sp>
          <p:nvSpPr>
            <p:cNvPr id="76812" name="Rectangle 13"/>
            <p:cNvSpPr/>
            <p:nvPr/>
          </p:nvSpPr>
          <p:spPr>
            <a:xfrm>
              <a:off x="1208" y="2360"/>
              <a:ext cx="848" cy="464"/>
            </a:xfrm>
            <a:prstGeom prst="rect">
              <a:avLst/>
            </a:prstGeom>
            <a:noFill/>
            <a:ln w="25400" cap="flat" cmpd="sng">
              <a:solidFill>
                <a:srgbClr val="7B00E4"/>
              </a:solidFill>
              <a:prstDash val="solid"/>
              <a:miter/>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76813" name="Line 14"/>
            <p:cNvSpPr/>
            <p:nvPr/>
          </p:nvSpPr>
          <p:spPr>
            <a:xfrm>
              <a:off x="3316" y="1108"/>
              <a:ext cx="1000" cy="376"/>
            </a:xfrm>
            <a:prstGeom prst="line">
              <a:avLst/>
            </a:prstGeom>
            <a:ln w="12700" cap="flat" cmpd="sng">
              <a:solidFill>
                <a:schemeClr val="tx1"/>
              </a:solidFill>
              <a:prstDash val="solid"/>
              <a:round/>
              <a:headEnd type="none" w="med" len="med"/>
              <a:tailEnd type="none" w="med" len="med"/>
            </a:ln>
          </p:spPr>
        </p:sp>
        <p:sp>
          <p:nvSpPr>
            <p:cNvPr id="76814" name="Line 15"/>
            <p:cNvSpPr/>
            <p:nvPr/>
          </p:nvSpPr>
          <p:spPr>
            <a:xfrm flipH="1">
              <a:off x="1676" y="1108"/>
              <a:ext cx="968" cy="376"/>
            </a:xfrm>
            <a:prstGeom prst="line">
              <a:avLst/>
            </a:prstGeom>
            <a:ln w="12700" cap="flat" cmpd="sng">
              <a:solidFill>
                <a:schemeClr val="tx1"/>
              </a:solidFill>
              <a:prstDash val="solid"/>
              <a:round/>
              <a:headEnd type="none" w="med" len="med"/>
              <a:tailEnd type="none" w="med" len="med"/>
            </a:ln>
          </p:spPr>
        </p:sp>
        <p:sp>
          <p:nvSpPr>
            <p:cNvPr id="76815" name="Rectangle 16"/>
            <p:cNvSpPr/>
            <p:nvPr/>
          </p:nvSpPr>
          <p:spPr>
            <a:xfrm>
              <a:off x="39" y="3092"/>
              <a:ext cx="886" cy="570"/>
            </a:xfrm>
            <a:prstGeom prst="rect">
              <a:avLst/>
            </a:prstGeom>
            <a:noFill/>
            <a:ln w="12700">
              <a:noFill/>
            </a:ln>
          </p:spPr>
          <p:txBody>
            <a:bodyPr wrap="none" lIns="90488" tIns="44450" rIns="90488" bIns="44450" anchor="t">
              <a:spAutoFit/>
            </a:bodyPr>
            <a:p>
              <a:pPr lvl="0" indent="0" eaLnBrk="0" hangingPunct="0"/>
              <a:r>
                <a:rPr lang="zh-CN" altLang="en-US" sz="2400" b="1" dirty="0">
                  <a:latin typeface="楷体_GB2312" pitchFamily="49" charset="-122"/>
                  <a:ea typeface="楷体_GB2312" pitchFamily="49" charset="-122"/>
                </a:rPr>
                <a:t>模块测试</a:t>
              </a:r>
              <a:endParaRPr lang="zh-CN" altLang="en-US" sz="2400" b="1" dirty="0">
                <a:latin typeface="楷体_GB2312" pitchFamily="49" charset="-122"/>
                <a:ea typeface="楷体_GB2312" pitchFamily="49" charset="-122"/>
              </a:endParaRPr>
            </a:p>
            <a:p>
              <a:pPr lvl="0" indent="0" eaLnBrk="0" hangingPunct="0"/>
              <a:r>
                <a:rPr lang="zh-CN" altLang="en-US" sz="2400" b="1" dirty="0">
                  <a:latin typeface="楷体_GB2312" pitchFamily="49" charset="-122"/>
                  <a:ea typeface="楷体_GB2312" pitchFamily="49" charset="-122"/>
                </a:rPr>
                <a:t>结合顺序</a:t>
              </a:r>
              <a:endParaRPr lang="zh-CN" altLang="en-US" sz="2400" b="1" dirty="0">
                <a:latin typeface="楷体_GB2312" pitchFamily="49" charset="-122"/>
                <a:ea typeface="楷体_GB2312" pitchFamily="49" charset="-122"/>
              </a:endParaRPr>
            </a:p>
          </p:txBody>
        </p:sp>
        <p:sp>
          <p:nvSpPr>
            <p:cNvPr id="76816" name="Rectangle 17"/>
            <p:cNvSpPr/>
            <p:nvPr/>
          </p:nvSpPr>
          <p:spPr>
            <a:xfrm>
              <a:off x="2919" y="1570"/>
              <a:ext cx="211" cy="316"/>
            </a:xfrm>
            <a:prstGeom prst="rect">
              <a:avLst/>
            </a:prstGeom>
            <a:noFill/>
            <a:ln w="12700">
              <a:noFill/>
            </a:ln>
          </p:spPr>
          <p:txBody>
            <a:bodyPr wrap="none" lIns="90488" tIns="44450" rIns="90488" bIns="44450" anchor="t">
              <a:spAutoFit/>
            </a:bodyPr>
            <a:p>
              <a:pPr lvl="0" indent="0" eaLnBrk="0" hangingPunct="0"/>
              <a:r>
                <a:rPr lang="en-US" altLang="zh-CN" sz="2400" b="1" dirty="0">
                  <a:solidFill>
                    <a:srgbClr val="7B00E4"/>
                  </a:solidFill>
                  <a:latin typeface="楷体_GB2312" pitchFamily="49" charset="-122"/>
                  <a:ea typeface="楷体_GB2312" pitchFamily="49" charset="-122"/>
                </a:rPr>
                <a:t>C</a:t>
              </a:r>
              <a:endParaRPr lang="en-US" altLang="zh-CN" sz="2400" b="1" dirty="0">
                <a:solidFill>
                  <a:srgbClr val="7B00E4"/>
                </a:solidFill>
                <a:latin typeface="楷体_GB2312" pitchFamily="49" charset="-122"/>
                <a:ea typeface="楷体_GB2312" pitchFamily="49" charset="-122"/>
              </a:endParaRPr>
            </a:p>
          </p:txBody>
        </p:sp>
        <p:sp>
          <p:nvSpPr>
            <p:cNvPr id="76817" name="Rectangle 18"/>
            <p:cNvSpPr/>
            <p:nvPr/>
          </p:nvSpPr>
          <p:spPr>
            <a:xfrm>
              <a:off x="2552" y="1496"/>
              <a:ext cx="896" cy="464"/>
            </a:xfrm>
            <a:prstGeom prst="rect">
              <a:avLst/>
            </a:prstGeom>
            <a:noFill/>
            <a:ln w="25400" cap="flat" cmpd="sng">
              <a:solidFill>
                <a:srgbClr val="7B00E4"/>
              </a:solidFill>
              <a:prstDash val="solid"/>
              <a:miter/>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76818" name="Rectangle 19"/>
            <p:cNvSpPr/>
            <p:nvPr/>
          </p:nvSpPr>
          <p:spPr>
            <a:xfrm>
              <a:off x="4311" y="2434"/>
              <a:ext cx="211" cy="316"/>
            </a:xfrm>
            <a:prstGeom prst="rect">
              <a:avLst/>
            </a:prstGeom>
            <a:noFill/>
            <a:ln w="12700">
              <a:noFill/>
            </a:ln>
          </p:spPr>
          <p:txBody>
            <a:bodyPr wrap="none" lIns="90488" tIns="44450" rIns="90488" bIns="44450" anchor="t">
              <a:spAutoFit/>
            </a:bodyPr>
            <a:p>
              <a:pPr lvl="0" indent="0" eaLnBrk="0" hangingPunct="0"/>
              <a:r>
                <a:rPr lang="en-US" altLang="zh-CN" sz="2400" b="1" dirty="0">
                  <a:solidFill>
                    <a:srgbClr val="7B00E4"/>
                  </a:solidFill>
                  <a:latin typeface="楷体_GB2312" pitchFamily="49" charset="-122"/>
                  <a:ea typeface="楷体_GB2312" pitchFamily="49" charset="-122"/>
                </a:rPr>
                <a:t>F</a:t>
              </a:r>
              <a:endParaRPr lang="en-US" altLang="zh-CN" sz="2400" b="1" dirty="0">
                <a:solidFill>
                  <a:srgbClr val="7B00E4"/>
                </a:solidFill>
                <a:latin typeface="楷体_GB2312" pitchFamily="49" charset="-122"/>
                <a:ea typeface="楷体_GB2312" pitchFamily="49" charset="-122"/>
              </a:endParaRPr>
            </a:p>
          </p:txBody>
        </p:sp>
        <p:sp>
          <p:nvSpPr>
            <p:cNvPr id="76819" name="Rectangle 20"/>
            <p:cNvSpPr/>
            <p:nvPr/>
          </p:nvSpPr>
          <p:spPr>
            <a:xfrm>
              <a:off x="4040" y="2360"/>
              <a:ext cx="752" cy="464"/>
            </a:xfrm>
            <a:prstGeom prst="rect">
              <a:avLst/>
            </a:prstGeom>
            <a:noFill/>
            <a:ln w="25400" cap="flat" cmpd="sng">
              <a:solidFill>
                <a:srgbClr val="7B00E4"/>
              </a:solidFill>
              <a:prstDash val="solid"/>
              <a:miter/>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76820" name="Line 21"/>
            <p:cNvSpPr/>
            <p:nvPr/>
          </p:nvSpPr>
          <p:spPr>
            <a:xfrm>
              <a:off x="4416" y="1972"/>
              <a:ext cx="0" cy="376"/>
            </a:xfrm>
            <a:prstGeom prst="line">
              <a:avLst/>
            </a:prstGeom>
            <a:ln w="12700" cap="flat" cmpd="sng">
              <a:solidFill>
                <a:schemeClr val="tx1"/>
              </a:solidFill>
              <a:prstDash val="solid"/>
              <a:round/>
              <a:headEnd type="none" w="med" len="med"/>
              <a:tailEnd type="none" w="med" len="med"/>
            </a:ln>
          </p:spPr>
        </p:sp>
        <p:sp>
          <p:nvSpPr>
            <p:cNvPr id="76821" name="Rectangle 22"/>
            <p:cNvSpPr/>
            <p:nvPr/>
          </p:nvSpPr>
          <p:spPr>
            <a:xfrm>
              <a:off x="1719" y="3092"/>
              <a:ext cx="2530" cy="315"/>
            </a:xfrm>
            <a:prstGeom prst="rect">
              <a:avLst/>
            </a:prstGeom>
            <a:noFill/>
            <a:ln w="12700">
              <a:noFill/>
            </a:ln>
          </p:spPr>
          <p:txBody>
            <a:bodyPr wrap="none" lIns="90488" tIns="44450" rIns="90488" bIns="44450" anchor="t">
              <a:spAutoFit/>
            </a:bodyPr>
            <a:p>
              <a:pPr lvl="0" indent="0" eaLnBrk="0" hangingPunct="0"/>
              <a:r>
                <a:rPr lang="zh-CN" altLang="en-US" sz="2400" b="1" dirty="0">
                  <a:latin typeface="楷体_GB2312" pitchFamily="49" charset="-122"/>
                  <a:ea typeface="楷体_GB2312" pitchFamily="49" charset="-122"/>
                </a:rPr>
                <a:t>深度优先</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E</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C</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D</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F</a:t>
              </a:r>
              <a:endParaRPr lang="en-US" altLang="zh-CN" sz="2400" b="1" dirty="0">
                <a:latin typeface="楷体_GB2312" pitchFamily="49" charset="-122"/>
                <a:ea typeface="楷体_GB2312" pitchFamily="49" charset="-122"/>
              </a:endParaRPr>
            </a:p>
          </p:txBody>
        </p:sp>
        <p:sp>
          <p:nvSpPr>
            <p:cNvPr id="76822" name="Rectangle 23"/>
            <p:cNvSpPr/>
            <p:nvPr/>
          </p:nvSpPr>
          <p:spPr>
            <a:xfrm>
              <a:off x="1719" y="3523"/>
              <a:ext cx="2530" cy="316"/>
            </a:xfrm>
            <a:prstGeom prst="rect">
              <a:avLst/>
            </a:prstGeom>
            <a:noFill/>
            <a:ln w="12700">
              <a:noFill/>
            </a:ln>
          </p:spPr>
          <p:txBody>
            <a:bodyPr wrap="none" lIns="90488" tIns="44450" rIns="90488" bIns="44450" anchor="t">
              <a:spAutoFit/>
            </a:bodyPr>
            <a:p>
              <a:pPr lvl="0" indent="0" eaLnBrk="0" hangingPunct="0"/>
              <a:r>
                <a:rPr lang="zh-CN" altLang="en-US" sz="2400" b="1" dirty="0">
                  <a:latin typeface="楷体_GB2312" pitchFamily="49" charset="-122"/>
                  <a:ea typeface="楷体_GB2312" pitchFamily="49" charset="-122"/>
                </a:rPr>
                <a:t>广度优先</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C</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D</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E</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F</a:t>
              </a:r>
              <a:endParaRPr lang="en-US" altLang="zh-CN" sz="2400" b="1" dirty="0">
                <a:latin typeface="楷体_GB2312" pitchFamily="49" charset="-122"/>
                <a:ea typeface="楷体_GB2312" pitchFamily="49" charset="-122"/>
              </a:endParaRPr>
            </a:p>
          </p:txBody>
        </p:sp>
        <p:sp>
          <p:nvSpPr>
            <p:cNvPr id="76823" name="AutoShape 24"/>
            <p:cNvSpPr/>
            <p:nvPr/>
          </p:nvSpPr>
          <p:spPr>
            <a:xfrm>
              <a:off x="1488" y="3168"/>
              <a:ext cx="192" cy="720"/>
            </a:xfrm>
            <a:prstGeom prst="leftBrace">
              <a:avLst>
                <a:gd name="adj1" fmla="val 31250"/>
                <a:gd name="adj2" fmla="val 50000"/>
              </a:avLst>
            </a:prstGeom>
            <a:noFill/>
            <a:ln w="28575"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37"/>
          <p:cNvSpPr>
            <a:spLocks noGrp="1"/>
          </p:cNvSpPr>
          <p:nvPr>
            <p:ph type="title"/>
          </p:nvPr>
        </p:nvSpPr>
        <p:spPr>
          <a:xfrm>
            <a:off x="467678" y="348933"/>
            <a:ext cx="8064500" cy="565150"/>
          </a:xfrm>
          <a:noFill/>
          <a:ln w="9525">
            <a:noFill/>
          </a:ln>
        </p:spPr>
        <p:txBody>
          <a:bodyPr vert="horz" wrap="square" lIns="91440" tIns="45720" rIns="91440" bIns="45720" rtlCol="0" anchor="t">
            <a:normAutofit/>
          </a:bodyPr>
          <a:p>
            <a:pPr lvl="0" algn="l" eaLnBrk="1" hangingPunct="1"/>
            <a:r>
              <a:rPr lang="zh-CN" altLang="en-US" sz="2400" b="1" dirty="0">
                <a:solidFill>
                  <a:schemeClr val="hlink"/>
                </a:solidFill>
                <a:latin typeface="楷体_GB2312" pitchFamily="49" charset="-122"/>
                <a:ea typeface="楷体_GB2312" pitchFamily="49" charset="-122"/>
                <a:sym typeface="+mn-ea"/>
              </a:rPr>
              <a:t>自顶向下与自底向上比较:</a:t>
            </a:r>
            <a:endParaRPr lang="zh-CN" altLang="en-US" sz="2400" b="1" dirty="0">
              <a:solidFill>
                <a:schemeClr val="hlink"/>
              </a:solidFill>
              <a:latin typeface="楷体_GB2312" pitchFamily="49" charset="-122"/>
              <a:ea typeface="楷体_GB2312" pitchFamily="49" charset="-122"/>
              <a:sym typeface="+mn-ea"/>
            </a:endParaRPr>
          </a:p>
        </p:txBody>
      </p:sp>
      <p:graphicFrame>
        <p:nvGraphicFramePr>
          <p:cNvPr id="82947" name="表格占位符 82946"/>
          <p:cNvGraphicFramePr/>
          <p:nvPr>
            <p:ph type="tbl" idx="1"/>
          </p:nvPr>
        </p:nvGraphicFramePr>
        <p:xfrm>
          <a:off x="467995" y="1379220"/>
          <a:ext cx="8222615" cy="3202940"/>
        </p:xfrm>
        <a:graphic>
          <a:graphicData uri="http://schemas.openxmlformats.org/drawingml/2006/table">
            <a:tbl>
              <a:tblPr/>
              <a:tblGrid>
                <a:gridCol w="1273810"/>
                <a:gridCol w="3298825"/>
                <a:gridCol w="3649980"/>
              </a:tblGrid>
              <a:tr h="792163">
                <a:tc>
                  <a:txBody>
                    <a:bodyPr/>
                    <a:p>
                      <a:pPr lvl="0" eaLnBrk="1" hangingPunct="1">
                        <a:spcBef>
                          <a:spcPct val="20000"/>
                        </a:spcBef>
                        <a:buClr>
                          <a:schemeClr val="accent1"/>
                        </a:buClr>
                        <a:buSzPct val="65000"/>
                        <a:buFont typeface="Wingdings" panose="05000000000000000000" pitchFamily="2" charset="2"/>
                        <a:buNone/>
                      </a:pPr>
                      <a:endParaRPr lang="zh-CN" altLang="zh-CN" sz="2400" dirty="0">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Clr>
                          <a:schemeClr val="accent1"/>
                        </a:buClr>
                        <a:buSzPct val="65000"/>
                        <a:buFont typeface="Wingdings" panose="05000000000000000000" pitchFamily="2" charset="2"/>
                        <a:buNone/>
                      </a:pPr>
                      <a:r>
                        <a:rPr lang="zh-CN" altLang="en-US" sz="2400" b="1" dirty="0">
                          <a:solidFill>
                            <a:schemeClr val="tx2"/>
                          </a:solidFill>
                          <a:latin typeface="楷体_GB2312" pitchFamily="49" charset="-122"/>
                          <a:ea typeface="楷体_GB2312" pitchFamily="49" charset="-122"/>
                        </a:rPr>
                        <a:t>自顶向下</a:t>
                      </a:r>
                      <a:endParaRPr lang="zh-CN" altLang="en-US" sz="2400" b="1" dirty="0">
                        <a:solidFill>
                          <a:schemeClr val="tx2"/>
                        </a:solidFill>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Clr>
                          <a:schemeClr val="accent1"/>
                        </a:buClr>
                        <a:buSzPct val="65000"/>
                        <a:buFont typeface="Wingdings" panose="05000000000000000000" pitchFamily="2" charset="2"/>
                        <a:buNone/>
                      </a:pPr>
                      <a:r>
                        <a:rPr lang="zh-CN" altLang="en-US" sz="2400" b="1" dirty="0">
                          <a:solidFill>
                            <a:schemeClr val="tx2"/>
                          </a:solidFill>
                          <a:latin typeface="楷体_GB2312" pitchFamily="49" charset="-122"/>
                          <a:ea typeface="楷体_GB2312" pitchFamily="49" charset="-122"/>
                        </a:rPr>
                        <a:t>自底向上</a:t>
                      </a:r>
                      <a:endParaRPr lang="zh-CN" altLang="en-US" sz="2400" b="1" dirty="0">
                        <a:solidFill>
                          <a:schemeClr val="tx2"/>
                        </a:solidFill>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79525">
                <a:tc>
                  <a:txBody>
                    <a:bodyPr/>
                    <a:p>
                      <a:pPr lvl="0" eaLnBrk="1" hangingPunct="1">
                        <a:spcBef>
                          <a:spcPct val="20000"/>
                        </a:spcBef>
                        <a:buClr>
                          <a:schemeClr val="accent1"/>
                        </a:buClr>
                        <a:buSzPct val="65000"/>
                        <a:buFont typeface="Wingdings" panose="05000000000000000000" pitchFamily="2" charset="2"/>
                        <a:buNone/>
                      </a:pPr>
                      <a:r>
                        <a:rPr lang="zh-CN" altLang="en-US" sz="2400" b="1" dirty="0">
                          <a:solidFill>
                            <a:schemeClr val="tx2"/>
                          </a:solidFill>
                          <a:latin typeface="楷体_GB2312" pitchFamily="49" charset="-122"/>
                          <a:ea typeface="楷体_GB2312" pitchFamily="49" charset="-122"/>
                        </a:rPr>
                        <a:t>优点</a:t>
                      </a:r>
                      <a:endParaRPr lang="zh-CN" altLang="en-US" sz="2400" b="1" dirty="0">
                        <a:solidFill>
                          <a:schemeClr val="tx2"/>
                        </a:solidFill>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1" hangingPunct="1">
                        <a:spcBef>
                          <a:spcPct val="20000"/>
                        </a:spcBef>
                        <a:buClr>
                          <a:schemeClr val="accent1"/>
                        </a:buClr>
                        <a:buSzPct val="65000"/>
                        <a:buFont typeface="Wingdings" panose="05000000000000000000" pitchFamily="2" charset="2"/>
                        <a:buNone/>
                      </a:pPr>
                      <a:r>
                        <a:rPr lang="zh-CN" altLang="en-US" sz="2400" b="1" dirty="0">
                          <a:latin typeface="楷体_GB2312" pitchFamily="49" charset="-122"/>
                          <a:ea typeface="楷体_GB2312" pitchFamily="49" charset="-122"/>
                        </a:rPr>
                        <a:t>可在测试早期实现并验证系统主要功能不需驱动模块 </a:t>
                      </a:r>
                      <a:endParaRPr lang="zh-CN" altLang="en-US" sz="2400"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eaLnBrk="1" hangingPunct="1">
                        <a:spcBef>
                          <a:spcPct val="20000"/>
                        </a:spcBef>
                        <a:buClr>
                          <a:schemeClr val="accent1"/>
                        </a:buClr>
                        <a:buSzPct val="65000"/>
                        <a:buFont typeface="Wingdings" panose="05000000000000000000" pitchFamily="2" charset="2"/>
                        <a:buNone/>
                      </a:pPr>
                      <a:r>
                        <a:rPr lang="zh-CN" altLang="en-US" sz="2400" b="1" dirty="0">
                          <a:latin typeface="楷体_GB2312" pitchFamily="49" charset="-122"/>
                          <a:ea typeface="楷体_GB2312" pitchFamily="49" charset="-122"/>
                        </a:rPr>
                        <a:t>设计测试用例容易</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不需桩模块 </a:t>
                      </a:r>
                      <a:endParaRPr lang="zh-CN" altLang="en-US" sz="2400"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30300">
                <a:tc>
                  <a:txBody>
                    <a:bodyPr/>
                    <a:p>
                      <a:pPr lvl="0" eaLnBrk="1" hangingPunct="1">
                        <a:spcBef>
                          <a:spcPct val="20000"/>
                        </a:spcBef>
                        <a:buClr>
                          <a:schemeClr val="accent1"/>
                        </a:buClr>
                        <a:buSzPct val="65000"/>
                        <a:buFont typeface="Wingdings" panose="05000000000000000000" pitchFamily="2" charset="2"/>
                        <a:buNone/>
                      </a:pPr>
                      <a:r>
                        <a:rPr lang="zh-CN" altLang="en-US" sz="2400" b="1" dirty="0">
                          <a:solidFill>
                            <a:schemeClr val="tx2"/>
                          </a:solidFill>
                          <a:latin typeface="楷体_GB2312" pitchFamily="49" charset="-122"/>
                          <a:ea typeface="楷体_GB2312" pitchFamily="49" charset="-122"/>
                        </a:rPr>
                        <a:t>缺点</a:t>
                      </a:r>
                      <a:endParaRPr lang="zh-CN" altLang="en-US" sz="2400" b="1" dirty="0">
                        <a:solidFill>
                          <a:schemeClr val="tx2"/>
                        </a:solidFill>
                        <a:latin typeface="楷体_GB2312" pitchFamily="49" charset="-122"/>
                        <a:ea typeface="楷体_GB2312"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eaLnBrk="1" hangingPunct="1">
                        <a:spcBef>
                          <a:spcPct val="20000"/>
                        </a:spcBef>
                        <a:buClr>
                          <a:schemeClr val="accent1"/>
                        </a:buClr>
                        <a:buSzPct val="65000"/>
                        <a:buFont typeface="Wingdings" panose="05000000000000000000" pitchFamily="2" charset="2"/>
                        <a:buNone/>
                      </a:pPr>
                      <a:r>
                        <a:rPr lang="zh-CN" altLang="en-US" sz="2400" b="1" dirty="0">
                          <a:latin typeface="楷体_GB2312" pitchFamily="49" charset="-122"/>
                          <a:ea typeface="楷体_GB2312" pitchFamily="49" charset="-122"/>
                        </a:rPr>
                        <a:t>需桩模块</a:t>
                      </a:r>
                      <a:endParaRPr lang="zh-CN" altLang="en-US" sz="2400"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lvl="0" eaLnBrk="1" hangingPunct="1">
                        <a:spcBef>
                          <a:spcPct val="20000"/>
                        </a:spcBef>
                        <a:buClr>
                          <a:schemeClr val="accent1"/>
                        </a:buClr>
                        <a:buSzPct val="65000"/>
                        <a:buFont typeface="Wingdings" panose="05000000000000000000" pitchFamily="2" charset="2"/>
                        <a:buNone/>
                      </a:pPr>
                      <a:r>
                        <a:rPr lang="zh-CN" altLang="en-US" sz="2400" b="1" dirty="0">
                          <a:latin typeface="楷体_GB2312" pitchFamily="49" charset="-122"/>
                          <a:ea typeface="楷体_GB2312" pitchFamily="49" charset="-122"/>
                        </a:rPr>
                        <a:t>只有到最后程序才能作为一个整体</a:t>
                      </a:r>
                      <a:endParaRPr lang="zh-CN" altLang="en-US" sz="2400" b="1" dirty="0">
                        <a:latin typeface="楷体_GB2312" pitchFamily="49" charset="-122"/>
                        <a:ea typeface="楷体_GB2312"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blinds(horizontal)">
                                      <p:cBhvr>
                                        <p:cTn id="7" dur="500"/>
                                        <p:tgtEl>
                                          <p:spTgt spid="82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a:xfrm>
            <a:off x="467678" y="275908"/>
            <a:ext cx="8208962" cy="647700"/>
          </a:xfrm>
        </p:spPr>
        <p:txBody>
          <a:bodyPr wrap="square" lIns="91440" tIns="45720" rIns="91440" bIns="45720" anchor="t"/>
          <a:p>
            <a:pPr marL="838200" indent="-838200" eaLnBrk="1" hangingPunct="1"/>
            <a:r>
              <a:rPr lang="en-US" altLang="zh-CN" sz="3200" b="1" dirty="0"/>
              <a:t>7.4.3</a:t>
            </a:r>
            <a:r>
              <a:rPr lang="zh-CN" altLang="en-US" sz="3200" b="1" dirty="0"/>
              <a:t>系统测试</a:t>
            </a:r>
            <a:endParaRPr lang="zh-CN" altLang="en-US" sz="3200" b="1" dirty="0">
              <a:solidFill>
                <a:schemeClr val="tx1"/>
              </a:solidFill>
              <a:latin typeface="楷体_GB2312" pitchFamily="49" charset="-122"/>
              <a:ea typeface="楷体_GB2312" pitchFamily="49" charset="-122"/>
            </a:endParaRPr>
          </a:p>
        </p:txBody>
      </p:sp>
      <p:sp>
        <p:nvSpPr>
          <p:cNvPr id="80898" name="Text Box 4"/>
          <p:cNvSpPr txBox="1"/>
          <p:nvPr/>
        </p:nvSpPr>
        <p:spPr>
          <a:xfrm>
            <a:off x="396240" y="808990"/>
            <a:ext cx="8434070" cy="2285365"/>
          </a:xfrm>
          <a:prstGeom prst="rect">
            <a:avLst/>
          </a:prstGeom>
          <a:noFill/>
          <a:ln w="9525">
            <a:noFill/>
          </a:ln>
        </p:spPr>
        <p:txBody>
          <a:bodyPr wrap="square" anchor="t">
            <a:spAutoFit/>
          </a:bodyPr>
          <a:p>
            <a:pPr lvl="0" indent="0">
              <a:lnSpc>
                <a:spcPct val="120000"/>
              </a:lnSpc>
              <a:spcBef>
                <a:spcPct val="50000"/>
              </a:spcBef>
            </a:pPr>
            <a:r>
              <a:rPr lang="en-US" altLang="zh-CN" sz="2400" dirty="0">
                <a:latin typeface="Arial" panose="020B0604020202020204" pitchFamily="34" charset="0"/>
                <a:ea typeface="宋体" panose="02010600030101010101" pitchFamily="2" charset="-122"/>
              </a:rPr>
              <a:t>       </a:t>
            </a:r>
            <a:r>
              <a:rPr lang="zh-CN" altLang="en-US" sz="2400" dirty="0">
                <a:latin typeface="楷体_GB2312" pitchFamily="49" charset="-122"/>
                <a:ea typeface="楷体_GB2312" pitchFamily="49" charset="-122"/>
              </a:rPr>
              <a:t>将已经完成的软件系统作为整个计算机系统（包括硬件、软件）的一个组成部分，在实际的或模拟的环境中，对计算机系统进行的一系列的综合性的测试。功能测试 、容量测试 、压力测试 、可用性测试 、安全性测试 、性能测试 、恢复性测试等。 </a:t>
            </a:r>
            <a:endParaRPr lang="zh-CN" altLang="en-US" sz="2400" dirty="0">
              <a:latin typeface="楷体_GB2312" pitchFamily="49" charset="-122"/>
              <a:ea typeface="楷体_GB2312"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3"/>
          <p:cNvSpPr>
            <a:spLocks noGrp="1"/>
          </p:cNvSpPr>
          <p:nvPr>
            <p:ph idx="1"/>
          </p:nvPr>
        </p:nvSpPr>
        <p:spPr>
          <a:xfrm>
            <a:off x="457200" y="549275"/>
            <a:ext cx="8229600" cy="5581650"/>
          </a:xfrm>
        </p:spPr>
        <p:txBody>
          <a:bodyPr wrap="square" lIns="91440" tIns="45720" rIns="91440" bIns="45720" anchor="t"/>
          <a:p>
            <a:r>
              <a:rPr lang="zh-CN" altLang="en-US" sz="2600" dirty="0"/>
              <a:t>功能测试（</a:t>
            </a:r>
            <a:r>
              <a:rPr lang="en-US" altLang="zh-CN" sz="2600" dirty="0"/>
              <a:t>Function Testing</a:t>
            </a:r>
            <a:r>
              <a:rPr lang="zh-CN" altLang="en-US" sz="2600" dirty="0"/>
              <a:t>）</a:t>
            </a:r>
            <a:endParaRPr lang="zh-CN" altLang="en-US" sz="2600" dirty="0"/>
          </a:p>
          <a:p>
            <a:pPr lvl="1" indent="-325120"/>
            <a:r>
              <a:rPr lang="zh-CN" altLang="en-US" sz="2200" dirty="0"/>
              <a:t>目的是找出软件系统的功能与规格说明书中对于产品功能定义之间的差异。</a:t>
            </a:r>
            <a:endParaRPr lang="zh-CN" altLang="en-US" sz="2200" dirty="0"/>
          </a:p>
          <a:p>
            <a:r>
              <a:rPr lang="zh-CN" altLang="en-US" sz="2600" dirty="0"/>
              <a:t>容量测试（</a:t>
            </a:r>
            <a:r>
              <a:rPr lang="en-US" altLang="zh-CN" sz="2600" dirty="0"/>
              <a:t>Volume Testing</a:t>
            </a:r>
            <a:r>
              <a:rPr lang="zh-CN" altLang="en-US" sz="2600" dirty="0"/>
              <a:t>）</a:t>
            </a:r>
            <a:endParaRPr lang="zh-CN" altLang="en-US" sz="2600" dirty="0"/>
          </a:p>
          <a:p>
            <a:pPr lvl="1" indent="-325120"/>
            <a:r>
              <a:rPr lang="zh-CN" altLang="en-US" sz="2200" dirty="0"/>
              <a:t>目的是使系统承受超额的数据容量来发现它是否能够正确处理。 </a:t>
            </a:r>
            <a:endParaRPr lang="zh-CN" altLang="en-US" sz="2200" dirty="0"/>
          </a:p>
          <a:p>
            <a:r>
              <a:rPr lang="zh-CN" altLang="en-US" sz="2600" dirty="0"/>
              <a:t>压力测试（</a:t>
            </a:r>
            <a:r>
              <a:rPr lang="en-US" altLang="zh-CN" sz="2600" dirty="0"/>
              <a:t>Stress Testing</a:t>
            </a:r>
            <a:r>
              <a:rPr lang="zh-CN" altLang="en-US" sz="2600" dirty="0"/>
              <a:t>）</a:t>
            </a:r>
            <a:endParaRPr lang="zh-CN" altLang="en-US" sz="2600" dirty="0"/>
          </a:p>
          <a:p>
            <a:pPr lvl="1" indent="-325120"/>
            <a:r>
              <a:rPr lang="zh-CN" altLang="en-US" sz="2200" dirty="0"/>
              <a:t>目的使软件面对非正常的情形。本质上，进行压力测试的测试人员会问：“能将系统折腾到什么程度而不会出错呢？” </a:t>
            </a:r>
            <a:endParaRPr lang="zh-CN" altLang="en-US" sz="2200" dirty="0"/>
          </a:p>
          <a:p>
            <a:r>
              <a:rPr lang="zh-CN" altLang="en-US" sz="2600" dirty="0"/>
              <a:t>可用性测试（</a:t>
            </a:r>
            <a:r>
              <a:rPr lang="en-US" altLang="zh-CN" sz="2600" dirty="0"/>
              <a:t>Usability Testing</a:t>
            </a:r>
            <a:r>
              <a:rPr lang="zh-CN" altLang="en-US" sz="2600" dirty="0"/>
              <a:t>）</a:t>
            </a:r>
            <a:endParaRPr lang="zh-CN" altLang="en-US" sz="2600" dirty="0"/>
          </a:p>
          <a:p>
            <a:pPr lvl="1" indent="-325120"/>
            <a:r>
              <a:rPr lang="zh-CN" altLang="en-US" sz="2200" dirty="0"/>
              <a:t>是基于程序系统中充分考虑到以人为本的因素而出现的。其目的是检测用户在理解和使用系统方面到底有多好。 </a:t>
            </a:r>
            <a:endParaRPr lang="zh-CN" altLang="en-US" sz="22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3"/>
          <p:cNvSpPr>
            <a:spLocks noGrp="1"/>
          </p:cNvSpPr>
          <p:nvPr>
            <p:ph idx="1"/>
          </p:nvPr>
        </p:nvSpPr>
        <p:spPr>
          <a:xfrm>
            <a:off x="357505" y="811530"/>
            <a:ext cx="8229600" cy="5400675"/>
          </a:xfrm>
        </p:spPr>
        <p:txBody>
          <a:bodyPr wrap="square" lIns="91440" tIns="45720" rIns="91440" bIns="45720" anchor="t"/>
          <a:p>
            <a:pPr>
              <a:lnSpc>
                <a:spcPct val="90000"/>
              </a:lnSpc>
            </a:pPr>
            <a:r>
              <a:rPr lang="zh-CN" altLang="en-US" sz="2400" dirty="0"/>
              <a:t>安全性测试（</a:t>
            </a:r>
            <a:r>
              <a:rPr lang="en-US" altLang="zh-CN" sz="2400" dirty="0"/>
              <a:t>Security Testing</a:t>
            </a:r>
            <a:r>
              <a:rPr lang="zh-CN" altLang="en-US" sz="2400" dirty="0"/>
              <a:t>）</a:t>
            </a:r>
            <a:endParaRPr lang="zh-CN" altLang="en-US" sz="2400" dirty="0"/>
          </a:p>
          <a:p>
            <a:pPr lvl="1" indent="-325120">
              <a:lnSpc>
                <a:spcPct val="90000"/>
              </a:lnSpc>
            </a:pPr>
            <a:r>
              <a:rPr lang="zh-CN" altLang="en-US" sz="2000" dirty="0"/>
              <a:t>目的是验证建立在系统内的保护机制是否能够实际保护系统不受非法入侵。</a:t>
            </a:r>
            <a:endParaRPr lang="zh-CN" altLang="en-US" sz="2000" dirty="0"/>
          </a:p>
          <a:p>
            <a:pPr>
              <a:lnSpc>
                <a:spcPct val="90000"/>
              </a:lnSpc>
            </a:pPr>
            <a:r>
              <a:rPr lang="zh-CN" altLang="en-US" sz="2400" dirty="0"/>
              <a:t>性能测试（</a:t>
            </a:r>
            <a:r>
              <a:rPr lang="en-US" altLang="zh-CN" sz="2400" dirty="0"/>
              <a:t>Performance Testing</a:t>
            </a:r>
            <a:r>
              <a:rPr lang="zh-CN" altLang="en-US" sz="2400" dirty="0"/>
              <a:t>）</a:t>
            </a:r>
            <a:endParaRPr lang="zh-CN" altLang="en-US" sz="2400" dirty="0"/>
          </a:p>
          <a:p>
            <a:pPr lvl="1" indent="-325120">
              <a:lnSpc>
                <a:spcPct val="90000"/>
              </a:lnSpc>
            </a:pPr>
            <a:r>
              <a:rPr lang="zh-CN" altLang="en-US" sz="2000" dirty="0"/>
              <a:t>目标是度量系统相对于预定义的目标的差异。性能要求包括响应时间、吞吐率等。性能功能测试常和压力测试一起进行。</a:t>
            </a:r>
            <a:endParaRPr lang="zh-CN" altLang="en-US" sz="2000" dirty="0"/>
          </a:p>
          <a:p>
            <a:pPr>
              <a:lnSpc>
                <a:spcPct val="90000"/>
              </a:lnSpc>
            </a:pPr>
            <a:r>
              <a:rPr lang="zh-CN" altLang="en-US" sz="2400" dirty="0"/>
              <a:t>恢复性测试（</a:t>
            </a:r>
            <a:r>
              <a:rPr lang="en-US" altLang="zh-CN" sz="2400" dirty="0"/>
              <a:t>Recovery Testing</a:t>
            </a:r>
            <a:r>
              <a:rPr lang="zh-CN" altLang="en-US" sz="2400" dirty="0"/>
              <a:t>）   </a:t>
            </a:r>
            <a:endParaRPr lang="zh-CN" altLang="en-US" sz="2400" dirty="0"/>
          </a:p>
          <a:p>
            <a:pPr lvl="1" indent="-325120">
              <a:lnSpc>
                <a:spcPct val="90000"/>
              </a:lnSpc>
            </a:pPr>
            <a:r>
              <a:rPr lang="zh-CN" altLang="en-US" sz="2000" dirty="0"/>
              <a:t>基于计算机的系统必须从错误中恢复并在一定的时间内重新运行。在有些情况下，系统必须是容错的，也就是说，处理错误绝不能使整个系统功能都停止。而在有些情况下，系统的错误必须在特定的时间内或严重的经济危害发生之前得到改正。</a:t>
            </a:r>
            <a:endParaRPr lang="zh-CN" altLang="en-US" sz="2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a:xfrm>
            <a:off x="456883" y="366078"/>
            <a:ext cx="8229600" cy="504825"/>
          </a:xfrm>
        </p:spPr>
        <p:txBody>
          <a:bodyPr wrap="square" lIns="91440" tIns="45720" rIns="91440" bIns="45720" anchor="t"/>
          <a:p>
            <a:pPr marL="838200" indent="-838200" eaLnBrk="1" hangingPunct="1"/>
            <a:r>
              <a:rPr lang="en-US" altLang="zh-CN" sz="3200" b="1" dirty="0"/>
              <a:t>7.4.4 </a:t>
            </a:r>
            <a:r>
              <a:rPr lang="zh-CN" altLang="en-US" sz="3200" b="1" dirty="0"/>
              <a:t>验收测试</a:t>
            </a:r>
            <a:r>
              <a:rPr lang="en-US" altLang="zh-CN" sz="3200" b="1" dirty="0"/>
              <a:t>/</a:t>
            </a:r>
            <a:r>
              <a:rPr lang="zh-CN" altLang="en-US" sz="3200" b="1" dirty="0"/>
              <a:t>确认测试</a:t>
            </a:r>
            <a:endParaRPr lang="zh-CN" altLang="en-US" sz="3200" b="1" dirty="0"/>
          </a:p>
        </p:txBody>
      </p:sp>
      <p:sp>
        <p:nvSpPr>
          <p:cNvPr id="84994" name="Text Box 4"/>
          <p:cNvSpPr txBox="1"/>
          <p:nvPr/>
        </p:nvSpPr>
        <p:spPr>
          <a:xfrm>
            <a:off x="347980" y="871220"/>
            <a:ext cx="8338820" cy="6491605"/>
          </a:xfrm>
          <a:prstGeom prst="rect">
            <a:avLst/>
          </a:prstGeom>
          <a:noFill/>
          <a:ln w="9525">
            <a:noFill/>
          </a:ln>
        </p:spPr>
        <p:txBody>
          <a:bodyPr wrap="square" anchor="t">
            <a:spAutoFit/>
          </a:bodyPr>
          <a:p>
            <a:pPr marL="342900" lvl="0" indent="-342900" algn="just">
              <a:lnSpc>
                <a:spcPct val="120000"/>
              </a:lnSpc>
              <a:spcBef>
                <a:spcPct val="50000"/>
              </a:spcBef>
            </a:pPr>
            <a:r>
              <a:rPr lang="en-US" altLang="zh-CN" sz="2400" dirty="0">
                <a:latin typeface="Arial" panose="020B0604020202020204" pitchFamily="34" charset="0"/>
                <a:ea typeface="宋体" panose="02010600030101010101" pitchFamily="2" charset="-122"/>
              </a:rPr>
              <a:t>           </a:t>
            </a:r>
            <a:r>
              <a:rPr lang="zh-CN" altLang="en-US" sz="2400" dirty="0">
                <a:latin typeface="楷体_GB2312" pitchFamily="49" charset="-122"/>
                <a:ea typeface="楷体_GB2312" pitchFamily="49" charset="-122"/>
              </a:rPr>
              <a:t>确认测试的任务是验证软件的功能和性能以及其他特性是否与用户要求一致。对软件功能和性能的要求在软件需求规格说明书中已经有明确规定。   </a:t>
            </a:r>
            <a:endParaRPr lang="zh-CN" altLang="en-US" sz="2400" dirty="0">
              <a:latin typeface="楷体_GB2312" pitchFamily="49" charset="-122"/>
              <a:ea typeface="楷体_GB2312" pitchFamily="49" charset="-122"/>
            </a:endParaRPr>
          </a:p>
          <a:p>
            <a:pPr marL="342900" lvl="0" indent="-342900">
              <a:spcBef>
                <a:spcPct val="50000"/>
              </a:spcBef>
            </a:pPr>
            <a:r>
              <a:rPr lang="zh-CN" altLang="en-US" sz="2400" dirty="0">
                <a:latin typeface="楷体_GB2312" pitchFamily="49" charset="-122"/>
                <a:ea typeface="楷体_GB2312" pitchFamily="49" charset="-122"/>
                <a:sym typeface="+mn-ea"/>
              </a:rPr>
              <a:t>      对于大多数通用软件，由于不可能让每个用户都来进行验收测试，因此常使用称之为</a:t>
            </a:r>
            <a:r>
              <a:rPr lang="en-US" altLang="zh-CN" sz="2400" dirty="0">
                <a:latin typeface="楷体_GB2312" pitchFamily="49" charset="-122"/>
                <a:ea typeface="楷体_GB2312" pitchFamily="49" charset="-122"/>
                <a:sym typeface="+mn-ea"/>
              </a:rPr>
              <a:t>α</a:t>
            </a:r>
            <a:r>
              <a:rPr lang="zh-CN" altLang="en-US" sz="2400" dirty="0">
                <a:latin typeface="楷体_GB2312" pitchFamily="49" charset="-122"/>
                <a:ea typeface="楷体_GB2312" pitchFamily="49" charset="-122"/>
                <a:sym typeface="+mn-ea"/>
              </a:rPr>
              <a:t>测试和</a:t>
            </a:r>
            <a:r>
              <a:rPr lang="en-US" altLang="zh-CN" sz="2400" dirty="0">
                <a:latin typeface="楷体_GB2312" pitchFamily="49" charset="-122"/>
                <a:ea typeface="楷体_GB2312" pitchFamily="49" charset="-122"/>
                <a:sym typeface="+mn-ea"/>
              </a:rPr>
              <a:t>β</a:t>
            </a:r>
            <a:r>
              <a:rPr lang="zh-CN" altLang="en-US" sz="2400" dirty="0">
                <a:latin typeface="楷体_GB2312" pitchFamily="49" charset="-122"/>
                <a:ea typeface="楷体_GB2312" pitchFamily="49" charset="-122"/>
                <a:sym typeface="+mn-ea"/>
              </a:rPr>
              <a:t>测试的测试方法来发现只有最终用户才能发现的错误。</a:t>
            </a:r>
            <a:endParaRPr lang="zh-CN" altLang="en-US" sz="2400" dirty="0">
              <a:latin typeface="楷体_GB2312" pitchFamily="49" charset="-122"/>
              <a:ea typeface="楷体_GB2312" pitchFamily="49" charset="-122"/>
            </a:endParaRPr>
          </a:p>
          <a:p>
            <a:pPr marL="342900" lvl="0" indent="-342900"/>
            <a:r>
              <a:rPr lang="en-US" altLang="zh-CN" sz="2400" b="1" dirty="0">
                <a:latin typeface="楷体_GB2312" pitchFamily="49" charset="-122"/>
                <a:ea typeface="楷体_GB2312" pitchFamily="49" charset="-122"/>
                <a:sym typeface="+mn-ea"/>
              </a:rPr>
              <a:t>(1)α</a:t>
            </a:r>
            <a:r>
              <a:rPr lang="zh-CN" altLang="en-US" sz="2400" b="1" dirty="0">
                <a:latin typeface="楷体_GB2312" pitchFamily="49" charset="-122"/>
                <a:ea typeface="楷体_GB2312" pitchFamily="49" charset="-122"/>
                <a:sym typeface="+mn-ea"/>
              </a:rPr>
              <a:t>测试</a:t>
            </a:r>
            <a:endParaRPr lang="zh-CN" altLang="en-US" sz="2400" b="1" dirty="0">
              <a:latin typeface="楷体_GB2312" pitchFamily="49" charset="-122"/>
              <a:ea typeface="楷体_GB2312" pitchFamily="49" charset="-122"/>
            </a:endParaRPr>
          </a:p>
          <a:p>
            <a:pPr marL="342900" lvl="0" indent="-342900"/>
            <a:r>
              <a:rPr lang="zh-CN" altLang="en-US" sz="2400" dirty="0">
                <a:latin typeface="楷体_GB2312" pitchFamily="49" charset="-122"/>
                <a:ea typeface="楷体_GB2312" pitchFamily="49" charset="-122"/>
                <a:sym typeface="+mn-ea"/>
              </a:rPr>
              <a:t>  </a:t>
            </a:r>
            <a:r>
              <a:rPr lang="en-US" altLang="zh-CN" sz="2400" dirty="0">
                <a:latin typeface="楷体_GB2312" pitchFamily="49" charset="-122"/>
                <a:ea typeface="楷体_GB2312" pitchFamily="49" charset="-122"/>
                <a:sym typeface="+mn-ea"/>
              </a:rPr>
              <a:t>α</a:t>
            </a:r>
            <a:r>
              <a:rPr lang="zh-CN" altLang="en-US" sz="2400" dirty="0">
                <a:latin typeface="楷体_GB2312" pitchFamily="49" charset="-122"/>
                <a:ea typeface="楷体_GB2312" pitchFamily="49" charset="-122"/>
                <a:sym typeface="+mn-ea"/>
              </a:rPr>
              <a:t>测试是由一个用户在开发环境下进行的测试，也可以是开发机构内部的用户在模拟实际操作环境下进行的测试。</a:t>
            </a:r>
            <a:endParaRPr lang="zh-CN" altLang="en-US" sz="2400" dirty="0">
              <a:latin typeface="楷体_GB2312" pitchFamily="49" charset="-122"/>
              <a:ea typeface="楷体_GB2312" pitchFamily="49" charset="-122"/>
            </a:endParaRPr>
          </a:p>
          <a:p>
            <a:pPr marL="342900" lvl="0" indent="-342900"/>
            <a:r>
              <a:rPr lang="en-US" altLang="zh-CN" sz="2400" b="1" dirty="0">
                <a:latin typeface="楷体_GB2312" pitchFamily="49" charset="-122"/>
                <a:ea typeface="楷体_GB2312" pitchFamily="49" charset="-122"/>
                <a:sym typeface="+mn-ea"/>
              </a:rPr>
              <a:t>(2)β</a:t>
            </a:r>
            <a:r>
              <a:rPr lang="zh-CN" altLang="en-US" sz="2400" b="1" dirty="0">
                <a:latin typeface="楷体_GB2312" pitchFamily="49" charset="-122"/>
                <a:ea typeface="楷体_GB2312" pitchFamily="49" charset="-122"/>
                <a:sym typeface="+mn-ea"/>
              </a:rPr>
              <a:t>测试</a:t>
            </a:r>
            <a:endParaRPr lang="zh-CN" altLang="en-US" sz="2400" b="1" dirty="0">
              <a:latin typeface="楷体_GB2312" pitchFamily="49" charset="-122"/>
              <a:ea typeface="楷体_GB2312" pitchFamily="49" charset="-122"/>
            </a:endParaRPr>
          </a:p>
          <a:p>
            <a:pPr marL="342900" lvl="0" indent="-342900"/>
            <a:r>
              <a:rPr lang="zh-CN" altLang="en-US" sz="2400" dirty="0">
                <a:latin typeface="楷体_GB2312" pitchFamily="49" charset="-122"/>
                <a:ea typeface="楷体_GB2312" pitchFamily="49" charset="-122"/>
                <a:sym typeface="+mn-ea"/>
              </a:rPr>
              <a:t>  </a:t>
            </a:r>
            <a:r>
              <a:rPr lang="en-US" altLang="zh-CN" sz="2400" dirty="0">
                <a:latin typeface="楷体_GB2312" pitchFamily="49" charset="-122"/>
                <a:ea typeface="楷体_GB2312" pitchFamily="49" charset="-122"/>
                <a:sym typeface="+mn-ea"/>
              </a:rPr>
              <a:t>β</a:t>
            </a:r>
            <a:r>
              <a:rPr lang="zh-CN" altLang="en-US" sz="2400" dirty="0">
                <a:latin typeface="楷体_GB2312" pitchFamily="49" charset="-122"/>
                <a:ea typeface="楷体_GB2312" pitchFamily="49" charset="-122"/>
                <a:sym typeface="+mn-ea"/>
              </a:rPr>
              <a:t>测试是由软件的多个用户在一个或多个实际使用环境下进行的测试。测试时，开发者通常不在测试的现场，因此</a:t>
            </a:r>
            <a:r>
              <a:rPr lang="en-US" altLang="zh-CN" sz="2400" dirty="0">
                <a:latin typeface="楷体_GB2312" pitchFamily="49" charset="-122"/>
                <a:ea typeface="楷体_GB2312" pitchFamily="49" charset="-122"/>
                <a:sym typeface="+mn-ea"/>
              </a:rPr>
              <a:t>β</a:t>
            </a:r>
            <a:r>
              <a:rPr lang="zh-CN" altLang="en-US" sz="2400" dirty="0">
                <a:latin typeface="楷体_GB2312" pitchFamily="49" charset="-122"/>
                <a:ea typeface="楷体_GB2312" pitchFamily="49" charset="-122"/>
                <a:sym typeface="+mn-ea"/>
              </a:rPr>
              <a:t>测试是在开发者无法控制的环境下进行的软件现场应用。</a:t>
            </a:r>
            <a:endParaRPr lang="zh-CN" altLang="en-US" sz="2400" dirty="0">
              <a:latin typeface="楷体_GB2312" pitchFamily="49" charset="-122"/>
              <a:ea typeface="楷体_GB2312" pitchFamily="49" charset="-122"/>
            </a:endParaRPr>
          </a:p>
          <a:p>
            <a:pPr marL="342900" lvl="0" indent="-342900" algn="just">
              <a:lnSpc>
                <a:spcPct val="120000"/>
              </a:lnSpc>
              <a:spcBef>
                <a:spcPct val="50000"/>
              </a:spcBef>
            </a:pPr>
            <a:endParaRPr lang="zh-CN" altLang="en-US" sz="2400" dirty="0">
              <a:latin typeface="楷体_GB2312" pitchFamily="49" charset="-122"/>
              <a:ea typeface="楷体_GB2312" pitchFamily="49" charset="-122"/>
            </a:endParaRPr>
          </a:p>
          <a:p>
            <a:pPr marL="342900" lvl="0" indent="-342900">
              <a:lnSpc>
                <a:spcPct val="120000"/>
              </a:lnSpc>
              <a:spcBef>
                <a:spcPct val="50000"/>
              </a:spcBef>
            </a:pPr>
            <a:r>
              <a:rPr lang="zh-CN" altLang="en-US" sz="2400" dirty="0">
                <a:latin typeface="楷体_GB2312" pitchFamily="49" charset="-122"/>
                <a:ea typeface="楷体_GB2312" pitchFamily="49" charset="-122"/>
              </a:rPr>
              <a:t>     </a:t>
            </a:r>
            <a:endParaRPr lang="zh-CN" altLang="en-US" sz="2000" dirty="0">
              <a:latin typeface="楷体_GB2312" pitchFamily="49" charset="-122"/>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468313" y="360363"/>
            <a:ext cx="8208962" cy="638175"/>
          </a:xfrm>
        </p:spPr>
        <p:txBody>
          <a:bodyPr wrap="square" lIns="91440" tIns="45720" rIns="91440" bIns="45720" anchor="t"/>
          <a:p>
            <a:pPr eaLnBrk="1" hangingPunct="1"/>
            <a:r>
              <a:rPr lang="en-US" altLang="zh-CN" sz="3600" b="1" dirty="0"/>
              <a:t>7.1.4软件测试的方法和步骤</a:t>
            </a:r>
            <a:endParaRPr lang="en-US" altLang="zh-CN" sz="3600" b="1" dirty="0"/>
          </a:p>
        </p:txBody>
      </p:sp>
      <p:grpSp>
        <p:nvGrpSpPr>
          <p:cNvPr id="10242" name="Group 14"/>
          <p:cNvGrpSpPr/>
          <p:nvPr/>
        </p:nvGrpSpPr>
        <p:grpSpPr>
          <a:xfrm>
            <a:off x="684213" y="1412875"/>
            <a:ext cx="7205662" cy="4627563"/>
            <a:chOff x="39" y="466"/>
            <a:chExt cx="4539" cy="2915"/>
          </a:xfrm>
        </p:grpSpPr>
        <p:sp>
          <p:nvSpPr>
            <p:cNvPr id="10243" name="Rectangle 4"/>
            <p:cNvSpPr/>
            <p:nvPr/>
          </p:nvSpPr>
          <p:spPr>
            <a:xfrm>
              <a:off x="39" y="1522"/>
              <a:ext cx="1239" cy="568"/>
            </a:xfrm>
            <a:prstGeom prst="rect">
              <a:avLst/>
            </a:prstGeom>
            <a:noFill/>
            <a:ln w="12700">
              <a:noFill/>
            </a:ln>
          </p:spPr>
          <p:txBody>
            <a:bodyPr wrap="none" lIns="90488" tIns="44450" rIns="90488" bIns="44450" anchor="t">
              <a:spAutoFit/>
            </a:bodyPr>
            <a:p>
              <a:pPr lvl="0" indent="0" eaLnBrk="0" hangingPunct="0">
                <a:lnSpc>
                  <a:spcPct val="95000"/>
                </a:lnSpc>
              </a:pPr>
              <a:r>
                <a:rPr lang="zh-CN" altLang="en-US" sz="2800" b="1" dirty="0">
                  <a:latin typeface="楷体_GB2312" pitchFamily="49" charset="-122"/>
                  <a:ea typeface="楷体_GB2312" pitchFamily="49" charset="-122"/>
                </a:rPr>
                <a:t>软件测试的</a:t>
              </a:r>
              <a:endParaRPr lang="zh-CN" altLang="en-US" sz="2800" b="1" dirty="0">
                <a:latin typeface="楷体_GB2312" pitchFamily="49" charset="-122"/>
                <a:ea typeface="楷体_GB2312" pitchFamily="49" charset="-122"/>
              </a:endParaRPr>
            </a:p>
            <a:p>
              <a:pPr lvl="0" indent="0" eaLnBrk="0" hangingPunct="0">
                <a:lnSpc>
                  <a:spcPct val="95000"/>
                </a:lnSpc>
              </a:pPr>
              <a:r>
                <a:rPr lang="zh-CN" altLang="en-US" sz="2800" b="1" dirty="0">
                  <a:latin typeface="楷体_GB2312" pitchFamily="49" charset="-122"/>
                  <a:ea typeface="楷体_GB2312" pitchFamily="49" charset="-122"/>
                </a:rPr>
                <a:t>策略和方法</a:t>
              </a:r>
              <a:endParaRPr lang="zh-CN" altLang="en-US" sz="2800" b="1" dirty="0">
                <a:latin typeface="楷体_GB2312" pitchFamily="49" charset="-122"/>
                <a:ea typeface="楷体_GB2312" pitchFamily="49" charset="-122"/>
              </a:endParaRPr>
            </a:p>
          </p:txBody>
        </p:sp>
        <p:sp>
          <p:nvSpPr>
            <p:cNvPr id="10244" name="Rectangle 5"/>
            <p:cNvSpPr/>
            <p:nvPr/>
          </p:nvSpPr>
          <p:spPr>
            <a:xfrm>
              <a:off x="1863" y="754"/>
              <a:ext cx="789" cy="568"/>
            </a:xfrm>
            <a:prstGeom prst="rect">
              <a:avLst/>
            </a:prstGeom>
            <a:noFill/>
            <a:ln w="12700">
              <a:noFill/>
            </a:ln>
          </p:spPr>
          <p:txBody>
            <a:bodyPr wrap="none" lIns="90488" tIns="44450" rIns="90488" bIns="44450" anchor="t">
              <a:spAutoFit/>
            </a:bodyPr>
            <a:p>
              <a:pPr lvl="0" indent="0" eaLnBrk="0" hangingPunct="0">
                <a:lnSpc>
                  <a:spcPct val="95000"/>
                </a:lnSpc>
              </a:pPr>
              <a:r>
                <a:rPr lang="zh-CN" altLang="en-US" sz="2800" b="1" dirty="0">
                  <a:latin typeface="楷体_GB2312" pitchFamily="49" charset="-122"/>
                  <a:ea typeface="楷体_GB2312" pitchFamily="49" charset="-122"/>
                </a:rPr>
                <a:t>静态测</a:t>
              </a:r>
              <a:endParaRPr lang="zh-CN" altLang="en-US" sz="2800" b="1" dirty="0">
                <a:latin typeface="楷体_GB2312" pitchFamily="49" charset="-122"/>
                <a:ea typeface="楷体_GB2312" pitchFamily="49" charset="-122"/>
              </a:endParaRPr>
            </a:p>
            <a:p>
              <a:pPr lvl="0" indent="0" eaLnBrk="0" hangingPunct="0">
                <a:lnSpc>
                  <a:spcPct val="95000"/>
                </a:lnSpc>
              </a:pPr>
              <a:r>
                <a:rPr lang="zh-CN" altLang="en-US" sz="2800" b="1" dirty="0">
                  <a:latin typeface="楷体_GB2312" pitchFamily="49" charset="-122"/>
                  <a:ea typeface="楷体_GB2312" pitchFamily="49" charset="-122"/>
                </a:rPr>
                <a:t>试方法</a:t>
              </a:r>
              <a:endParaRPr lang="zh-CN" altLang="en-US" sz="2800" b="1" dirty="0">
                <a:latin typeface="楷体_GB2312" pitchFamily="49" charset="-122"/>
                <a:ea typeface="楷体_GB2312" pitchFamily="49" charset="-122"/>
              </a:endParaRPr>
            </a:p>
          </p:txBody>
        </p:sp>
        <p:sp>
          <p:nvSpPr>
            <p:cNvPr id="10245" name="Rectangle 6"/>
            <p:cNvSpPr/>
            <p:nvPr/>
          </p:nvSpPr>
          <p:spPr>
            <a:xfrm>
              <a:off x="1863" y="2242"/>
              <a:ext cx="789" cy="568"/>
            </a:xfrm>
            <a:prstGeom prst="rect">
              <a:avLst/>
            </a:prstGeom>
            <a:noFill/>
            <a:ln w="12700">
              <a:noFill/>
            </a:ln>
          </p:spPr>
          <p:txBody>
            <a:bodyPr wrap="none" lIns="90488" tIns="44450" rIns="90488" bIns="44450" anchor="t">
              <a:spAutoFit/>
            </a:bodyPr>
            <a:p>
              <a:pPr lvl="0" indent="0" eaLnBrk="0" hangingPunct="0">
                <a:lnSpc>
                  <a:spcPct val="95000"/>
                </a:lnSpc>
              </a:pPr>
              <a:r>
                <a:rPr lang="zh-CN" altLang="en-US" sz="2800" b="1" dirty="0">
                  <a:latin typeface="楷体_GB2312" pitchFamily="49" charset="-122"/>
                  <a:ea typeface="楷体_GB2312" pitchFamily="49" charset="-122"/>
                </a:rPr>
                <a:t>动态测</a:t>
              </a:r>
              <a:endParaRPr lang="zh-CN" altLang="en-US" sz="2800" b="1" dirty="0">
                <a:latin typeface="楷体_GB2312" pitchFamily="49" charset="-122"/>
                <a:ea typeface="楷体_GB2312" pitchFamily="49" charset="-122"/>
              </a:endParaRPr>
            </a:p>
            <a:p>
              <a:pPr lvl="0" indent="0" eaLnBrk="0" hangingPunct="0">
                <a:lnSpc>
                  <a:spcPct val="95000"/>
                </a:lnSpc>
              </a:pPr>
              <a:r>
                <a:rPr lang="zh-CN" altLang="en-US" sz="2800" b="1" dirty="0">
                  <a:latin typeface="楷体_GB2312" pitchFamily="49" charset="-122"/>
                  <a:ea typeface="楷体_GB2312" pitchFamily="49" charset="-122"/>
                </a:rPr>
                <a:t>试方法</a:t>
              </a:r>
              <a:endParaRPr lang="zh-CN" altLang="en-US" sz="2800" b="1" dirty="0">
                <a:latin typeface="楷体_GB2312" pitchFamily="49" charset="-122"/>
                <a:ea typeface="楷体_GB2312" pitchFamily="49" charset="-122"/>
              </a:endParaRPr>
            </a:p>
          </p:txBody>
        </p:sp>
        <p:sp>
          <p:nvSpPr>
            <p:cNvPr id="10246" name="Rectangle 7"/>
            <p:cNvSpPr/>
            <p:nvPr/>
          </p:nvSpPr>
          <p:spPr>
            <a:xfrm>
              <a:off x="3303" y="466"/>
              <a:ext cx="882" cy="275"/>
            </a:xfrm>
            <a:prstGeom prst="rect">
              <a:avLst/>
            </a:prstGeom>
            <a:noFill/>
            <a:ln w="12700">
              <a:noFill/>
            </a:ln>
          </p:spPr>
          <p:txBody>
            <a:bodyPr wrap="none" lIns="90488" tIns="44450" rIns="90488" bIns="44450" anchor="t">
              <a:spAutoFit/>
            </a:bodyPr>
            <a:p>
              <a:pPr lvl="0" indent="0" eaLnBrk="0" hangingPunct="0">
                <a:lnSpc>
                  <a:spcPct val="95000"/>
                </a:lnSpc>
              </a:pPr>
              <a:r>
                <a:rPr lang="zh-CN" altLang="en-US" sz="2400" dirty="0">
                  <a:latin typeface="Arial" panose="020B0604020202020204" pitchFamily="34" charset="0"/>
                  <a:ea typeface="楷体_GB2312" pitchFamily="49" charset="-122"/>
                </a:rPr>
                <a:t>代码审查</a:t>
              </a:r>
              <a:endParaRPr lang="zh-CN" altLang="en-US" sz="2400" dirty="0">
                <a:latin typeface="Arial" panose="020B0604020202020204" pitchFamily="34" charset="0"/>
                <a:ea typeface="楷体_GB2312" pitchFamily="49" charset="-122"/>
              </a:endParaRPr>
            </a:p>
          </p:txBody>
        </p:sp>
        <p:sp>
          <p:nvSpPr>
            <p:cNvPr id="10247" name="Rectangle 8"/>
            <p:cNvSpPr/>
            <p:nvPr/>
          </p:nvSpPr>
          <p:spPr>
            <a:xfrm>
              <a:off x="3312" y="1397"/>
              <a:ext cx="1266" cy="286"/>
            </a:xfrm>
            <a:prstGeom prst="rect">
              <a:avLst/>
            </a:prstGeom>
            <a:noFill/>
            <a:ln w="12700">
              <a:noFill/>
            </a:ln>
          </p:spPr>
          <p:txBody>
            <a:bodyPr wrap="none" lIns="90488" tIns="44450" rIns="90488" bIns="44450" anchor="t">
              <a:spAutoFit/>
            </a:bodyPr>
            <a:p>
              <a:pPr lvl="0" indent="0"/>
              <a:r>
                <a:rPr lang="zh-CN" altLang="en-US" sz="2400" dirty="0">
                  <a:latin typeface="Arial" panose="020B0604020202020204" pitchFamily="34" charset="0"/>
                  <a:ea typeface="楷体_GB2312" pitchFamily="49" charset="-122"/>
                </a:rPr>
                <a:t>静态结构分析</a:t>
              </a:r>
              <a:endParaRPr lang="zh-CN" altLang="en-US" sz="2400" dirty="0">
                <a:latin typeface="Arial" panose="020B0604020202020204" pitchFamily="34" charset="0"/>
                <a:ea typeface="楷体_GB2312" pitchFamily="49" charset="-122"/>
              </a:endParaRPr>
            </a:p>
          </p:txBody>
        </p:sp>
        <p:sp>
          <p:nvSpPr>
            <p:cNvPr id="10248" name="Rectangle 9"/>
            <p:cNvSpPr/>
            <p:nvPr/>
          </p:nvSpPr>
          <p:spPr>
            <a:xfrm>
              <a:off x="3303" y="2002"/>
              <a:ext cx="1266" cy="275"/>
            </a:xfrm>
            <a:prstGeom prst="rect">
              <a:avLst/>
            </a:prstGeom>
            <a:noFill/>
            <a:ln w="12700">
              <a:noFill/>
            </a:ln>
          </p:spPr>
          <p:txBody>
            <a:bodyPr wrap="none" lIns="90488" tIns="44450" rIns="90488" bIns="44450" anchor="t">
              <a:spAutoFit/>
            </a:bodyPr>
            <a:p>
              <a:pPr lvl="0" indent="0" eaLnBrk="0" hangingPunct="0">
                <a:lnSpc>
                  <a:spcPct val="95000"/>
                </a:lnSpc>
              </a:pPr>
              <a:r>
                <a:rPr lang="zh-CN" altLang="en-US" sz="2400" dirty="0">
                  <a:latin typeface="楷体_GB2312" pitchFamily="49" charset="-122"/>
                  <a:ea typeface="楷体_GB2312" pitchFamily="49" charset="-122"/>
                </a:rPr>
                <a:t>白盒测试方法</a:t>
              </a:r>
              <a:endParaRPr lang="zh-CN" altLang="en-US" sz="2400" dirty="0">
                <a:latin typeface="楷体_GB2312" pitchFamily="49" charset="-122"/>
                <a:ea typeface="楷体_GB2312" pitchFamily="49" charset="-122"/>
              </a:endParaRPr>
            </a:p>
          </p:txBody>
        </p:sp>
        <p:sp>
          <p:nvSpPr>
            <p:cNvPr id="10249" name="Rectangle 10"/>
            <p:cNvSpPr/>
            <p:nvPr/>
          </p:nvSpPr>
          <p:spPr>
            <a:xfrm>
              <a:off x="3303" y="3106"/>
              <a:ext cx="1266" cy="275"/>
            </a:xfrm>
            <a:prstGeom prst="rect">
              <a:avLst/>
            </a:prstGeom>
            <a:noFill/>
            <a:ln w="12700">
              <a:noFill/>
            </a:ln>
          </p:spPr>
          <p:txBody>
            <a:bodyPr wrap="none" lIns="90488" tIns="44450" rIns="90488" bIns="44450" anchor="t">
              <a:spAutoFit/>
            </a:bodyPr>
            <a:p>
              <a:pPr lvl="0" indent="0" eaLnBrk="0" hangingPunct="0">
                <a:lnSpc>
                  <a:spcPct val="95000"/>
                </a:lnSpc>
              </a:pPr>
              <a:r>
                <a:rPr lang="zh-CN" altLang="en-US" sz="2400" dirty="0">
                  <a:latin typeface="楷体_GB2312" pitchFamily="49" charset="-122"/>
                  <a:ea typeface="楷体_GB2312" pitchFamily="49" charset="-122"/>
                </a:rPr>
                <a:t>黑盒测试方法</a:t>
              </a:r>
              <a:endParaRPr lang="zh-CN" altLang="en-US" sz="2400" dirty="0">
                <a:latin typeface="楷体_GB2312" pitchFamily="49" charset="-122"/>
                <a:ea typeface="楷体_GB2312" pitchFamily="49" charset="-122"/>
              </a:endParaRPr>
            </a:p>
          </p:txBody>
        </p:sp>
        <p:sp>
          <p:nvSpPr>
            <p:cNvPr id="10250" name="AutoShape 11"/>
            <p:cNvSpPr/>
            <p:nvPr/>
          </p:nvSpPr>
          <p:spPr>
            <a:xfrm>
              <a:off x="1728" y="1104"/>
              <a:ext cx="144" cy="1536"/>
            </a:xfrm>
            <a:prstGeom prst="leftBrace">
              <a:avLst>
                <a:gd name="adj1" fmla="val 88740"/>
                <a:gd name="adj2" fmla="val 50000"/>
              </a:avLst>
            </a:prstGeom>
            <a:noFill/>
            <a:ln w="381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10251" name="AutoShape 12"/>
            <p:cNvSpPr/>
            <p:nvPr/>
          </p:nvSpPr>
          <p:spPr>
            <a:xfrm>
              <a:off x="3120" y="624"/>
              <a:ext cx="192" cy="960"/>
            </a:xfrm>
            <a:prstGeom prst="leftBrace">
              <a:avLst>
                <a:gd name="adj1" fmla="val 41597"/>
                <a:gd name="adj2" fmla="val 50000"/>
              </a:avLst>
            </a:prstGeom>
            <a:noFill/>
            <a:ln w="381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10252" name="AutoShape 13"/>
            <p:cNvSpPr/>
            <p:nvPr/>
          </p:nvSpPr>
          <p:spPr>
            <a:xfrm>
              <a:off x="3120" y="2180"/>
              <a:ext cx="144" cy="1104"/>
            </a:xfrm>
            <a:prstGeom prst="leftBrace">
              <a:avLst>
                <a:gd name="adj1" fmla="val 63782"/>
                <a:gd name="adj2" fmla="val 50000"/>
              </a:avLst>
            </a:prstGeom>
            <a:noFill/>
            <a:ln w="38100" cap="flat" cmpd="sng">
              <a:solidFill>
                <a:schemeClr val="tx1"/>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xfrm>
            <a:off x="456883" y="335598"/>
            <a:ext cx="8229600" cy="558800"/>
          </a:xfrm>
        </p:spPr>
        <p:txBody>
          <a:bodyPr wrap="square" lIns="91440" tIns="45720" rIns="91440" bIns="45720" anchor="t"/>
          <a:p>
            <a:r>
              <a:rPr lang="en-US" altLang="zh-CN" sz="3800" b="1" dirty="0"/>
              <a:t>7.5</a:t>
            </a:r>
            <a:r>
              <a:rPr lang="zh-CN" altLang="en-US" sz="3800" b="1" dirty="0"/>
              <a:t>面向对象的软件测试 </a:t>
            </a:r>
            <a:endParaRPr lang="zh-CN" altLang="en-US" sz="3800" b="1" dirty="0"/>
          </a:p>
        </p:txBody>
      </p:sp>
      <p:pic>
        <p:nvPicPr>
          <p:cNvPr id="40966" name="Picture 4" descr="clip_image001_0091"/>
          <p:cNvPicPr>
            <a:picLocks noChangeAspect="1"/>
          </p:cNvPicPr>
          <p:nvPr/>
        </p:nvPicPr>
        <p:blipFill>
          <a:blip r:embed="rId1"/>
          <a:stretch>
            <a:fillRect/>
          </a:stretch>
        </p:blipFill>
        <p:spPr>
          <a:xfrm>
            <a:off x="1517015" y="1088390"/>
            <a:ext cx="5706110" cy="4999990"/>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a:xfrm>
            <a:off x="457200" y="277813"/>
            <a:ext cx="8229600" cy="630237"/>
          </a:xfrm>
        </p:spPr>
        <p:txBody>
          <a:bodyPr wrap="square" lIns="91440" tIns="45720" rIns="91440" bIns="45720" anchor="t"/>
          <a:p>
            <a:r>
              <a:rPr lang="en-US" altLang="zh-CN" sz="3800" b="1" dirty="0"/>
              <a:t>7.6.1</a:t>
            </a:r>
            <a:r>
              <a:rPr lang="zh-CN" altLang="en-US" sz="3800" b="1" dirty="0"/>
              <a:t>面向对象软件的测试策略</a:t>
            </a:r>
            <a:endParaRPr lang="zh-CN" altLang="en-US" sz="3800" b="1" dirty="0"/>
          </a:p>
        </p:txBody>
      </p:sp>
      <p:sp>
        <p:nvSpPr>
          <p:cNvPr id="92162" name="Rectangle 3"/>
          <p:cNvSpPr>
            <a:spLocks noGrp="1"/>
          </p:cNvSpPr>
          <p:nvPr>
            <p:ph idx="1"/>
          </p:nvPr>
        </p:nvSpPr>
        <p:spPr>
          <a:xfrm>
            <a:off x="468313" y="981075"/>
            <a:ext cx="8229600" cy="4968875"/>
          </a:xfrm>
        </p:spPr>
        <p:txBody>
          <a:bodyPr wrap="square" lIns="91440" tIns="45720" rIns="91440" bIns="45720" anchor="t"/>
          <a:p>
            <a:pPr>
              <a:lnSpc>
                <a:spcPct val="90000"/>
              </a:lnSpc>
            </a:pPr>
            <a:r>
              <a:rPr lang="zh-CN" altLang="en-US" dirty="0"/>
              <a:t>面向对象软件中的单元测试 </a:t>
            </a:r>
            <a:endParaRPr lang="zh-CN" altLang="en-US" dirty="0"/>
          </a:p>
          <a:p>
            <a:pPr lvl="1" indent="-325120">
              <a:lnSpc>
                <a:spcPct val="90000"/>
              </a:lnSpc>
            </a:pPr>
            <a:r>
              <a:rPr lang="zh-CN" altLang="en-US" dirty="0"/>
              <a:t>在面向对象中的单元的概念非常明确，那就是类。面向对象软件的类测试是面向对象的单元测试。类测试是由封装在该类中的操作（方法）和类的状态行为驱动的。</a:t>
            </a:r>
            <a:endParaRPr lang="zh-CN" altLang="en-US" dirty="0"/>
          </a:p>
          <a:p>
            <a:pPr lvl="1" indent="-325120">
              <a:lnSpc>
                <a:spcPct val="90000"/>
              </a:lnSpc>
            </a:pPr>
            <a:r>
              <a:rPr lang="zh-CN" altLang="en-US" dirty="0"/>
              <a:t>由于类中可能封装了一些不同的操作，且特殊的操作可能作为不同类的一部分存在，因此必须改变单元测试的方法与策略。面向对象的软件测试中，不会再孤立地对单个操作（函数、方法）进行测试，而是将其作为类的一部分。 </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3"/>
          <p:cNvSpPr>
            <a:spLocks noGrp="1"/>
          </p:cNvSpPr>
          <p:nvPr>
            <p:ph idx="1"/>
          </p:nvPr>
        </p:nvSpPr>
        <p:spPr>
          <a:xfrm>
            <a:off x="399415" y="372110"/>
            <a:ext cx="8229600" cy="5472113"/>
          </a:xfrm>
        </p:spPr>
        <p:txBody>
          <a:bodyPr wrap="square" lIns="91440" tIns="45720" rIns="91440" bIns="45720" anchor="t"/>
          <a:p>
            <a:r>
              <a:rPr lang="zh-CN" altLang="en-US" dirty="0"/>
              <a:t>面向对象软件中的集成测试</a:t>
            </a:r>
            <a:endParaRPr lang="zh-CN" altLang="en-US" dirty="0"/>
          </a:p>
          <a:p>
            <a:pPr lvl="1" indent="-325120"/>
            <a:r>
              <a:rPr lang="zh-CN" altLang="en-US" sz="2400" dirty="0"/>
              <a:t>由于面向对象软件没有明显的层次控制结构，因此传统的自顶向下和自底向上集成策略已没有太大意义。面向对象系统的集成测试有两种不同的策略： </a:t>
            </a:r>
            <a:endParaRPr lang="zh-CN" altLang="en-US" sz="2400" dirty="0"/>
          </a:p>
          <a:p>
            <a:pPr lvl="2" indent="-350520"/>
            <a:r>
              <a:rPr lang="zh-CN" altLang="en-US" sz="2400" dirty="0"/>
              <a:t>基于线程的测试</a:t>
            </a:r>
            <a:r>
              <a:rPr lang="en-US" altLang="zh-CN" sz="2400" dirty="0"/>
              <a:t>(thread based testing) </a:t>
            </a:r>
            <a:r>
              <a:rPr lang="zh-CN" altLang="en-US" sz="2400" dirty="0"/>
              <a:t> </a:t>
            </a:r>
            <a:endParaRPr lang="zh-CN" altLang="en-US" sz="2400" dirty="0"/>
          </a:p>
          <a:p>
            <a:pPr lvl="2" indent="-350520">
              <a:buNone/>
            </a:pPr>
            <a:r>
              <a:rPr lang="zh-CN" altLang="en-US" sz="2400" dirty="0"/>
              <a:t>     这种策略把响应系统的一个输入或事件所需的一组类集成起来，每个线程被集成并分别测试，应用回归测试以保证没有产生副作用。</a:t>
            </a:r>
            <a:endParaRPr lang="zh-CN" altLang="en-US" sz="2400" dirty="0"/>
          </a:p>
          <a:p>
            <a:pPr lvl="2" indent="-350520"/>
            <a:r>
              <a:rPr lang="zh-CN" altLang="en-US" sz="2400" dirty="0"/>
              <a:t>基于使用的测试</a:t>
            </a:r>
            <a:r>
              <a:rPr lang="en-US" altLang="zh-CN" sz="2400" dirty="0"/>
              <a:t>(use based testing)</a:t>
            </a:r>
            <a:endParaRPr lang="en-US" altLang="zh-CN" sz="2400" dirty="0"/>
          </a:p>
          <a:p>
            <a:pPr lvl="2" indent="-350520">
              <a:buNone/>
            </a:pPr>
            <a:r>
              <a:rPr lang="zh-CN" altLang="en-US" sz="2400" dirty="0"/>
              <a:t>    这种策略首先通过测试很少使用服务类的那些类（称之为独立类）开始构造系统，独立类测试完后，利用独立类测试下一层次的类（称之为依赖类），继续依赖类的测试直到测试完整个系统。</a:t>
            </a:r>
            <a:endParaRPr lang="zh-CN" altLang="en-US" sz="2400" dirty="0"/>
          </a:p>
          <a:p>
            <a:endParaRPr lang="zh-CN" alt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8130"/>
            <a:ext cx="8229600" cy="642620"/>
          </a:xfrm>
        </p:spPr>
        <p:txBody>
          <a:bodyPr/>
          <a:p>
            <a:r>
              <a:rPr lang="zh-CN" altLang="en-US" sz="3600"/>
              <a:t>集成测试步骤</a:t>
            </a:r>
            <a:endParaRPr lang="zh-CN" altLang="en-US" sz="3600"/>
          </a:p>
        </p:txBody>
      </p:sp>
      <p:sp>
        <p:nvSpPr>
          <p:cNvPr id="3" name="内容占位符 2"/>
          <p:cNvSpPr>
            <a:spLocks noGrp="1"/>
          </p:cNvSpPr>
          <p:nvPr>
            <p:ph idx="1"/>
          </p:nvPr>
        </p:nvSpPr>
        <p:spPr>
          <a:xfrm>
            <a:off x="457200" y="996950"/>
            <a:ext cx="8324215" cy="4530725"/>
          </a:xfrm>
        </p:spPr>
        <p:txBody>
          <a:bodyPr/>
          <a:p>
            <a:r>
              <a:rPr lang="zh-CN" altLang="en-US" sz="2800"/>
              <a:t>具体设计测试用例，可参考下列步骤：    </a:t>
            </a:r>
            <a:endParaRPr lang="zh-CN" altLang="en-US" sz="2800"/>
          </a:p>
          <a:p>
            <a:pPr marL="0" indent="0">
              <a:buNone/>
            </a:pPr>
            <a:r>
              <a:rPr lang="zh-CN" altLang="en-US" sz="2800"/>
              <a:t>(1)先选定检测的类，参考OOD分析结果，仔细判断出类的状态和相应的行为，类或成员函数间传递的消息，输入或输出的界定等。 </a:t>
            </a:r>
            <a:endParaRPr lang="zh-CN" altLang="en-US" sz="2800"/>
          </a:p>
          <a:p>
            <a:pPr marL="0" indent="0">
              <a:buNone/>
            </a:pPr>
            <a:r>
              <a:rPr lang="zh-CN" altLang="en-US" sz="2800"/>
              <a:t>(2)确定覆盖标准。 </a:t>
            </a:r>
            <a:endParaRPr lang="zh-CN" altLang="en-US" sz="2800"/>
          </a:p>
          <a:p>
            <a:pPr marL="0" indent="0">
              <a:buNone/>
            </a:pPr>
            <a:r>
              <a:rPr lang="zh-CN" altLang="en-US" sz="2800"/>
              <a:t>(3)利用结构关系图确定待测类的所有关联。 </a:t>
            </a:r>
            <a:endParaRPr lang="zh-CN" altLang="en-US" sz="2800"/>
          </a:p>
          <a:p>
            <a:pPr marL="0" indent="0">
              <a:buNone/>
            </a:pPr>
            <a:r>
              <a:rPr lang="zh-CN" altLang="en-US" sz="2800"/>
              <a:t>(4)根据程序中类的对象构造测试用例，确认使用什么输入激发类的状态、使用类的服务和期望产生什么行为等。</a:t>
            </a:r>
            <a:endParaRPr lang="zh-CN" altLang="en-US" sz="2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3"/>
          <p:cNvSpPr>
            <a:spLocks noGrp="1"/>
          </p:cNvSpPr>
          <p:nvPr>
            <p:ph idx="1"/>
          </p:nvPr>
        </p:nvSpPr>
        <p:spPr>
          <a:xfrm>
            <a:off x="349250" y="386715"/>
            <a:ext cx="8445500" cy="5184775"/>
          </a:xfrm>
        </p:spPr>
        <p:txBody>
          <a:bodyPr wrap="square" lIns="91440" tIns="45720" rIns="91440" bIns="45720" anchor="t"/>
          <a:p>
            <a:pPr>
              <a:lnSpc>
                <a:spcPct val="90000"/>
              </a:lnSpc>
            </a:pPr>
            <a:r>
              <a:rPr lang="zh-CN" altLang="en-US" dirty="0"/>
              <a:t> 面向对象软件的确认和系统测试 </a:t>
            </a:r>
            <a:endParaRPr lang="zh-CN" altLang="en-US" dirty="0"/>
          </a:p>
          <a:p>
            <a:pPr lvl="1" indent="-325120">
              <a:lnSpc>
                <a:spcPct val="90000"/>
              </a:lnSpc>
            </a:pPr>
            <a:r>
              <a:rPr lang="zh-CN" altLang="en-US" dirty="0"/>
              <a:t>系统测试：需要测试它与系统其他部分配套运行的表现，以确保在系统各部分协调工作的环境下软件也能正常运行</a:t>
            </a:r>
            <a:r>
              <a:rPr lang="en-US" altLang="zh-CN" dirty="0"/>
              <a:t>(2) </a:t>
            </a:r>
            <a:r>
              <a:rPr lang="zh-CN" altLang="en-US" dirty="0"/>
              <a:t>要求：测试环境尽量与用户实际使用环境相同，保证被测系统的完整性，对暂时没有的系统设备部件，应采取相应的模拟手段。参考</a:t>
            </a:r>
            <a:r>
              <a:rPr lang="en-US" altLang="zh-CN" dirty="0"/>
              <a:t>OOA</a:t>
            </a:r>
            <a:r>
              <a:rPr lang="zh-CN" altLang="en-US" dirty="0"/>
              <a:t>分析结果，检测软件是否能够完全‘再现’问题空间</a:t>
            </a:r>
            <a:endParaRPr lang="zh-CN" altLang="en-US" dirty="0"/>
          </a:p>
          <a:p>
            <a:pPr lvl="1" indent="-325120">
              <a:lnSpc>
                <a:spcPct val="90000"/>
              </a:lnSpc>
            </a:pPr>
            <a:r>
              <a:rPr lang="en-US" altLang="zh-CN" dirty="0"/>
              <a:t>OO</a:t>
            </a:r>
            <a:r>
              <a:rPr lang="zh-CN" altLang="en-US" dirty="0"/>
              <a:t>软件的确认和系统测试具体的测试内容与传统的系统测试基本相同，包括：功能测试，强度测试，性能测试，安全测试，易用性测试，恢复测试，安装</a:t>
            </a:r>
            <a:r>
              <a:rPr lang="en-US" altLang="zh-CN" dirty="0"/>
              <a:t>/</a:t>
            </a:r>
            <a:r>
              <a:rPr lang="zh-CN" altLang="en-US" dirty="0"/>
              <a:t>卸载测试。</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title"/>
          </p:nvPr>
        </p:nvSpPr>
        <p:spPr>
          <a:xfrm>
            <a:off x="611188" y="549275"/>
            <a:ext cx="8208962" cy="647700"/>
          </a:xfrm>
        </p:spPr>
        <p:txBody>
          <a:bodyPr wrap="square" lIns="91440" tIns="45720" rIns="91440" bIns="45720" anchor="t"/>
          <a:p>
            <a:pPr eaLnBrk="1" hangingPunct="1"/>
            <a:r>
              <a:rPr lang="zh-CN" altLang="en-US" sz="3400" dirty="0">
                <a:solidFill>
                  <a:schemeClr val="tx1"/>
                </a:solidFill>
                <a:ea typeface="楷体_GB2312" pitchFamily="49" charset="-122"/>
              </a:rPr>
              <a:t>小结</a:t>
            </a:r>
            <a:endParaRPr lang="zh-CN" altLang="en-US" sz="3400" b="1" dirty="0">
              <a:solidFill>
                <a:schemeClr val="tx1"/>
              </a:solidFill>
              <a:ea typeface="楷体_GB2312" pitchFamily="49" charset="-122"/>
            </a:endParaRPr>
          </a:p>
        </p:txBody>
      </p:sp>
      <p:sp>
        <p:nvSpPr>
          <p:cNvPr id="102402" name="Text Box 4"/>
          <p:cNvSpPr txBox="1"/>
          <p:nvPr/>
        </p:nvSpPr>
        <p:spPr>
          <a:xfrm>
            <a:off x="539750" y="1052513"/>
            <a:ext cx="8280400" cy="2101215"/>
          </a:xfrm>
          <a:prstGeom prst="rect">
            <a:avLst/>
          </a:prstGeom>
          <a:noFill/>
          <a:ln w="9525">
            <a:noFill/>
          </a:ln>
        </p:spPr>
        <p:txBody>
          <a:bodyPr anchor="t">
            <a:spAutoFit/>
          </a:bodyPr>
          <a:p>
            <a:pPr lvl="0" indent="0">
              <a:lnSpc>
                <a:spcPct val="110000"/>
              </a:lnSpc>
            </a:pP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静态测试和动态测试</a:t>
            </a:r>
            <a:endParaRPr lang="zh-CN" altLang="en-US" sz="2400" dirty="0">
              <a:latin typeface="Arial" panose="020B0604020202020204" pitchFamily="34" charset="0"/>
              <a:ea typeface="宋体" panose="02010600030101010101" pitchFamily="2" charset="-122"/>
            </a:endParaRPr>
          </a:p>
          <a:p>
            <a:pPr lvl="0" indent="0">
              <a:lnSpc>
                <a:spcPct val="110000"/>
              </a:lnSpc>
            </a:pPr>
            <a:r>
              <a:rPr lang="zh-CN" altLang="en-US" sz="2400" dirty="0">
                <a:latin typeface="Arial" panose="020B0604020202020204" pitchFamily="34" charset="0"/>
                <a:ea typeface="宋体" panose="02010600030101010101" pitchFamily="2" charset="-122"/>
              </a:rPr>
              <a:t>      白盒测试和黑盒测试</a:t>
            </a:r>
            <a:r>
              <a:rPr lang="en-US" altLang="zh-CN" sz="2400" dirty="0">
                <a:latin typeface="Arial" panose="020B0604020202020204" pitchFamily="34" charset="0"/>
                <a:ea typeface="宋体" panose="02010600030101010101" pitchFamily="2" charset="-122"/>
              </a:rPr>
              <a:t> </a:t>
            </a:r>
            <a:endParaRPr lang="en-US" altLang="zh-CN" sz="2400" dirty="0">
              <a:latin typeface="Arial" panose="020B0604020202020204" pitchFamily="34" charset="0"/>
              <a:ea typeface="宋体" panose="02010600030101010101" pitchFamily="2" charset="-122"/>
            </a:endParaRPr>
          </a:p>
          <a:p>
            <a:pPr lvl="0" indent="0">
              <a:lnSpc>
                <a:spcPct val="110000"/>
              </a:lnSpc>
            </a:pPr>
            <a:r>
              <a:rPr lang="zh-CN" altLang="en-US" sz="20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测试过程：单元测试、集成测试、确认测试和系统测试。其中动态测试采用的主要技术为白盒测试与黑盒测试 </a:t>
            </a:r>
            <a:endParaRPr lang="zh-CN" altLang="en-US" sz="2400" dirty="0">
              <a:latin typeface="楷体_GB2312" pitchFamily="49" charset="-122"/>
              <a:ea typeface="楷体_GB2312" pitchFamily="49" charset="-122"/>
            </a:endParaRPr>
          </a:p>
          <a:p>
            <a:pPr lvl="0" indent="0">
              <a:lnSpc>
                <a:spcPct val="110000"/>
              </a:lnSpc>
            </a:pPr>
            <a:r>
              <a:rPr lang="zh-CN" altLang="en-US" sz="2400" dirty="0">
                <a:latin typeface="楷体_GB2312" pitchFamily="49" charset="-122"/>
                <a:ea typeface="楷体_GB2312" pitchFamily="49" charset="-122"/>
              </a:rPr>
              <a:t>   结构化测试和面向对象测试</a:t>
            </a:r>
            <a:endParaRPr lang="zh-CN" altLang="en-US" sz="2400" dirty="0">
              <a:latin typeface="楷体_GB2312" pitchFamily="49" charset="-122"/>
              <a:ea typeface="楷体_GB2312"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a:t>
            </a:r>
            <a:endParaRPr lang="zh-CN" altLang="en-US"/>
          </a:p>
        </p:txBody>
      </p:sp>
      <p:sp>
        <p:nvSpPr>
          <p:cNvPr id="3" name="内容占位符 2"/>
          <p:cNvSpPr>
            <a:spLocks noGrp="1"/>
          </p:cNvSpPr>
          <p:nvPr>
            <p:ph idx="1"/>
          </p:nvPr>
        </p:nvSpPr>
        <p:spPr>
          <a:xfrm>
            <a:off x="457200" y="1004570"/>
            <a:ext cx="8229600" cy="4530725"/>
          </a:xfrm>
        </p:spPr>
        <p:txBody>
          <a:bodyPr/>
          <a:p>
            <a:r>
              <a:rPr lang="en-US" altLang="zh-CN"/>
              <a:t>1.P235 </a:t>
            </a:r>
            <a:r>
              <a:rPr lang="zh-CN" altLang="en-US"/>
              <a:t>第</a:t>
            </a:r>
            <a:r>
              <a:rPr lang="en-US" altLang="zh-CN"/>
              <a:t>7</a:t>
            </a:r>
            <a:r>
              <a:rPr lang="zh-CN" altLang="en-US"/>
              <a:t>题</a:t>
            </a:r>
            <a:endParaRPr lang="zh-CN" altLang="en-US"/>
          </a:p>
          <a:p>
            <a:r>
              <a:rPr lang="en-US" altLang="zh-CN"/>
              <a:t>2.</a:t>
            </a:r>
            <a:endParaRPr lang="en-US" altLang="zh-CN"/>
          </a:p>
        </p:txBody>
      </p:sp>
      <p:pic>
        <p:nvPicPr>
          <p:cNvPr id="4" name="图片 3" descr="4"/>
          <p:cNvPicPr>
            <a:picLocks noChangeAspect="1"/>
          </p:cNvPicPr>
          <p:nvPr/>
        </p:nvPicPr>
        <p:blipFill>
          <a:blip r:embed="rId1"/>
          <a:stretch>
            <a:fillRect/>
          </a:stretch>
        </p:blipFill>
        <p:spPr>
          <a:xfrm>
            <a:off x="744220" y="1603375"/>
            <a:ext cx="8988425" cy="2125980"/>
          </a:xfrm>
          <a:prstGeom prst="rect">
            <a:avLst/>
          </a:prstGeom>
        </p:spPr>
      </p:pic>
      <p:sp>
        <p:nvSpPr>
          <p:cNvPr id="5" name="文本框 4"/>
          <p:cNvSpPr txBox="1"/>
          <p:nvPr/>
        </p:nvSpPr>
        <p:spPr>
          <a:xfrm>
            <a:off x="894715" y="1544955"/>
            <a:ext cx="460375" cy="457200"/>
          </a:xfrm>
          <a:prstGeom prst="rect">
            <a:avLst/>
          </a:prstGeom>
          <a:solidFill>
            <a:schemeClr val="bg1"/>
          </a:solidFill>
        </p:spPr>
        <p:txBody>
          <a:bodyPr wrap="square" rtlCol="0">
            <a:spAutoFit/>
          </a:bodyPr>
          <a:p>
            <a:r>
              <a:rPr lang="en-US" altLang="zh-CN" sz="2400"/>
              <a:t>2.</a:t>
            </a:r>
            <a:endParaRPr lang="en-US" altLang="zh-CN" sz="2400"/>
          </a:p>
        </p:txBody>
      </p:sp>
      <p:pic>
        <p:nvPicPr>
          <p:cNvPr id="6" name="图片 5" descr="QQ截图20170405114441"/>
          <p:cNvPicPr>
            <a:picLocks noChangeAspect="1"/>
          </p:cNvPicPr>
          <p:nvPr/>
        </p:nvPicPr>
        <p:blipFill>
          <a:blip r:embed="rId2"/>
          <a:stretch>
            <a:fillRect/>
          </a:stretch>
        </p:blipFill>
        <p:spPr>
          <a:xfrm>
            <a:off x="744220" y="3573145"/>
            <a:ext cx="6795135" cy="2305050"/>
          </a:xfrm>
          <a:prstGeom prst="rect">
            <a:avLst/>
          </a:prstGeom>
        </p:spPr>
      </p:pic>
      <p:sp>
        <p:nvSpPr>
          <p:cNvPr id="7" name="文本框 6"/>
          <p:cNvSpPr txBox="1"/>
          <p:nvPr/>
        </p:nvSpPr>
        <p:spPr>
          <a:xfrm>
            <a:off x="894715" y="3469640"/>
            <a:ext cx="460375" cy="457200"/>
          </a:xfrm>
          <a:prstGeom prst="rect">
            <a:avLst/>
          </a:prstGeom>
          <a:solidFill>
            <a:schemeClr val="bg1"/>
          </a:solidFill>
        </p:spPr>
        <p:txBody>
          <a:bodyPr wrap="square" rtlCol="0">
            <a:spAutoFit/>
          </a:bodyPr>
          <a:p>
            <a:r>
              <a:rPr lang="en-US" altLang="zh-CN" sz="2400"/>
              <a:t>3.</a:t>
            </a:r>
            <a:endParaRPr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561975" y="403225"/>
            <a:ext cx="8145463" cy="647700"/>
          </a:xfrm>
        </p:spPr>
        <p:txBody>
          <a:bodyPr wrap="square" lIns="91440" tIns="45720" rIns="91440" bIns="45720" anchor="t"/>
          <a:p>
            <a:pPr eaLnBrk="1" hangingPunct="1"/>
            <a:r>
              <a:rPr lang="zh-CN" altLang="en-US" sz="3200" b="1" dirty="0">
                <a:solidFill>
                  <a:schemeClr val="hlink"/>
                </a:solidFill>
                <a:latin typeface="楷体_GB2312" pitchFamily="49" charset="-122"/>
                <a:ea typeface="楷体_GB2312" pitchFamily="49" charset="-122"/>
              </a:rPr>
              <a:t>静态和动态测试</a:t>
            </a:r>
            <a:endParaRPr lang="zh-CN" altLang="en-US" sz="3200" b="1" dirty="0">
              <a:solidFill>
                <a:schemeClr val="hlink"/>
              </a:solidFill>
              <a:latin typeface="楷体_GB2312" pitchFamily="49" charset="-122"/>
              <a:ea typeface="楷体_GB2312" pitchFamily="49" charset="-122"/>
            </a:endParaRPr>
          </a:p>
        </p:txBody>
      </p:sp>
      <p:sp>
        <p:nvSpPr>
          <p:cNvPr id="11266" name="Text Box 4"/>
          <p:cNvSpPr txBox="1"/>
          <p:nvPr/>
        </p:nvSpPr>
        <p:spPr>
          <a:xfrm>
            <a:off x="652463" y="1293813"/>
            <a:ext cx="2914650" cy="3652837"/>
          </a:xfrm>
          <a:prstGeom prst="rect">
            <a:avLst/>
          </a:prstGeom>
          <a:noFill/>
          <a:ln w="12700">
            <a:noFill/>
          </a:ln>
        </p:spPr>
        <p:txBody>
          <a:bodyPr wrap="none" anchor="t">
            <a:spAutoFit/>
          </a:bodyPr>
          <a:p>
            <a:pPr lvl="0" indent="0" eaLnBrk="0" hangingPunct="0">
              <a:lnSpc>
                <a:spcPct val="95000"/>
              </a:lnSpc>
            </a:pPr>
            <a:r>
              <a:rPr lang="zh-CN" altLang="en-US" sz="2400" b="1" dirty="0">
                <a:latin typeface="楷体_GB2312" pitchFamily="49" charset="-122"/>
                <a:ea typeface="楷体_GB2312" pitchFamily="49" charset="-122"/>
              </a:rPr>
              <a:t>汽车的检查过程</a:t>
            </a:r>
            <a:r>
              <a:rPr lang="en-US" altLang="zh-CN" sz="2400" b="1" dirty="0">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a:p>
            <a:pPr lvl="1" indent="0" eaLnBrk="0" hangingPunct="0">
              <a:lnSpc>
                <a:spcPct val="140000"/>
              </a:lnSpc>
              <a:buClr>
                <a:srgbClr val="4C2E00"/>
              </a:buClr>
              <a:buSzPct val="120000"/>
              <a:buChar char="•"/>
            </a:pPr>
            <a:r>
              <a:rPr lang="zh-CN" altLang="en-US" sz="2400" b="1" dirty="0">
                <a:solidFill>
                  <a:srgbClr val="4C2E00"/>
                </a:solidFill>
                <a:latin typeface="楷体_GB2312" pitchFamily="49" charset="-122"/>
                <a:ea typeface="楷体_GB2312" pitchFamily="49" charset="-122"/>
              </a:rPr>
              <a:t>踩油门</a:t>
            </a:r>
            <a:endParaRPr lang="zh-CN" altLang="en-US" sz="2400" b="1" dirty="0">
              <a:solidFill>
                <a:srgbClr val="4C2E00"/>
              </a:solidFill>
              <a:latin typeface="楷体_GB2312" pitchFamily="49" charset="-122"/>
              <a:ea typeface="楷体_GB2312" pitchFamily="49" charset="-122"/>
            </a:endParaRPr>
          </a:p>
          <a:p>
            <a:pPr lvl="1" indent="0" eaLnBrk="0" hangingPunct="0">
              <a:lnSpc>
                <a:spcPct val="140000"/>
              </a:lnSpc>
              <a:buClr>
                <a:srgbClr val="4C2E00"/>
              </a:buClr>
              <a:buSzPct val="120000"/>
              <a:buChar char="•"/>
            </a:pPr>
            <a:r>
              <a:rPr lang="zh-CN" altLang="en-US" sz="2400" b="1" dirty="0">
                <a:solidFill>
                  <a:srgbClr val="4C2E00"/>
                </a:solidFill>
                <a:latin typeface="楷体_GB2312" pitchFamily="49" charset="-122"/>
                <a:ea typeface="楷体_GB2312" pitchFamily="49" charset="-122"/>
              </a:rPr>
              <a:t>看车漆</a:t>
            </a:r>
            <a:endParaRPr lang="zh-CN" altLang="en-US" sz="2400" b="1" dirty="0">
              <a:solidFill>
                <a:srgbClr val="4C2E00"/>
              </a:solidFill>
              <a:latin typeface="楷体_GB2312" pitchFamily="49" charset="-122"/>
              <a:ea typeface="楷体_GB2312" pitchFamily="49" charset="-122"/>
            </a:endParaRPr>
          </a:p>
          <a:p>
            <a:pPr lvl="1" indent="0" eaLnBrk="0" hangingPunct="0">
              <a:lnSpc>
                <a:spcPct val="140000"/>
              </a:lnSpc>
              <a:buClr>
                <a:srgbClr val="4C2E00"/>
              </a:buClr>
              <a:buSzPct val="120000"/>
              <a:buChar char="•"/>
            </a:pPr>
            <a:r>
              <a:rPr lang="zh-CN" altLang="en-US" sz="2400" b="1" dirty="0">
                <a:solidFill>
                  <a:srgbClr val="4C2E00"/>
                </a:solidFill>
                <a:latin typeface="楷体_GB2312" pitchFamily="49" charset="-122"/>
                <a:ea typeface="楷体_GB2312" pitchFamily="49" charset="-122"/>
              </a:rPr>
              <a:t>打开前盖检查</a:t>
            </a:r>
            <a:endParaRPr lang="zh-CN" altLang="en-US" sz="2400" b="1" dirty="0">
              <a:solidFill>
                <a:srgbClr val="4C2E00"/>
              </a:solidFill>
              <a:latin typeface="楷体_GB2312" pitchFamily="49" charset="-122"/>
              <a:ea typeface="楷体_GB2312" pitchFamily="49" charset="-122"/>
            </a:endParaRPr>
          </a:p>
          <a:p>
            <a:pPr lvl="1" indent="0" eaLnBrk="0" hangingPunct="0">
              <a:lnSpc>
                <a:spcPct val="140000"/>
              </a:lnSpc>
              <a:spcBef>
                <a:spcPct val="40000"/>
              </a:spcBef>
              <a:buClr>
                <a:srgbClr val="CF0E30"/>
              </a:buClr>
              <a:buSzPct val="120000"/>
              <a:buChar char="•"/>
            </a:pPr>
            <a:r>
              <a:rPr lang="zh-CN" altLang="en-US" sz="2400" b="1" dirty="0">
                <a:solidFill>
                  <a:srgbClr val="CF0E30"/>
                </a:solidFill>
                <a:latin typeface="楷体_GB2312" pitchFamily="49" charset="-122"/>
                <a:ea typeface="楷体_GB2312" pitchFamily="49" charset="-122"/>
              </a:rPr>
              <a:t>发动汽车</a:t>
            </a:r>
            <a:endParaRPr lang="zh-CN" altLang="en-US" sz="2400" b="1" dirty="0">
              <a:solidFill>
                <a:srgbClr val="CF0E30"/>
              </a:solidFill>
              <a:latin typeface="楷体_GB2312" pitchFamily="49" charset="-122"/>
              <a:ea typeface="楷体_GB2312" pitchFamily="49" charset="-122"/>
            </a:endParaRPr>
          </a:p>
          <a:p>
            <a:pPr lvl="1" indent="0" eaLnBrk="0" hangingPunct="0">
              <a:lnSpc>
                <a:spcPct val="140000"/>
              </a:lnSpc>
              <a:buClr>
                <a:srgbClr val="CF0E30"/>
              </a:buClr>
              <a:buSzPct val="120000"/>
              <a:buChar char="•"/>
            </a:pPr>
            <a:r>
              <a:rPr lang="zh-CN" altLang="en-US" sz="2400" b="1" dirty="0">
                <a:solidFill>
                  <a:srgbClr val="CF0E30"/>
                </a:solidFill>
                <a:latin typeface="楷体_GB2312" pitchFamily="49" charset="-122"/>
                <a:ea typeface="楷体_GB2312" pitchFamily="49" charset="-122"/>
              </a:rPr>
              <a:t>听听发动机声音</a:t>
            </a:r>
            <a:endParaRPr lang="zh-CN" altLang="en-US" sz="2400" b="1" dirty="0">
              <a:solidFill>
                <a:srgbClr val="CF0E30"/>
              </a:solidFill>
              <a:latin typeface="楷体_GB2312" pitchFamily="49" charset="-122"/>
              <a:ea typeface="楷体_GB2312" pitchFamily="49" charset="-122"/>
            </a:endParaRPr>
          </a:p>
          <a:p>
            <a:pPr lvl="1" indent="0" eaLnBrk="0" hangingPunct="0">
              <a:lnSpc>
                <a:spcPct val="140000"/>
              </a:lnSpc>
              <a:buClr>
                <a:srgbClr val="CF0E30"/>
              </a:buClr>
              <a:buSzPct val="120000"/>
              <a:buChar char="•"/>
            </a:pPr>
            <a:r>
              <a:rPr lang="zh-CN" altLang="en-US" sz="2400" b="1" dirty="0">
                <a:solidFill>
                  <a:srgbClr val="CF0E30"/>
                </a:solidFill>
                <a:latin typeface="楷体_GB2312" pitchFamily="49" charset="-122"/>
                <a:ea typeface="楷体_GB2312" pitchFamily="49" charset="-122"/>
              </a:rPr>
              <a:t>上路行使</a:t>
            </a:r>
            <a:endParaRPr lang="zh-CN" altLang="en-US" sz="2400" b="1" dirty="0">
              <a:solidFill>
                <a:srgbClr val="CF0E30"/>
              </a:solidFill>
              <a:latin typeface="楷体_GB2312" pitchFamily="49" charset="-122"/>
              <a:ea typeface="楷体_GB2312" pitchFamily="49" charset="-122"/>
            </a:endParaRPr>
          </a:p>
        </p:txBody>
      </p:sp>
      <p:sp>
        <p:nvSpPr>
          <p:cNvPr id="11267" name="AutoShape 5"/>
          <p:cNvSpPr/>
          <p:nvPr/>
        </p:nvSpPr>
        <p:spPr>
          <a:xfrm>
            <a:off x="3929063" y="1931988"/>
            <a:ext cx="209550" cy="1204912"/>
          </a:xfrm>
          <a:prstGeom prst="rightBrace">
            <a:avLst>
              <a:gd name="adj1" fmla="val 95726"/>
              <a:gd name="adj2" fmla="val 50000"/>
            </a:avLst>
          </a:prstGeom>
          <a:noFill/>
          <a:ln w="38100" cap="flat" cmpd="sng">
            <a:solidFill>
              <a:srgbClr val="4C2E00"/>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11268" name="AutoShape 6"/>
          <p:cNvSpPr/>
          <p:nvPr/>
        </p:nvSpPr>
        <p:spPr>
          <a:xfrm>
            <a:off x="3929063" y="3622675"/>
            <a:ext cx="209550" cy="1222375"/>
          </a:xfrm>
          <a:prstGeom prst="rightBrace">
            <a:avLst>
              <a:gd name="adj1" fmla="val 23900"/>
              <a:gd name="adj2" fmla="val 50000"/>
            </a:avLst>
          </a:prstGeom>
          <a:noFill/>
          <a:ln w="38100" cap="flat" cmpd="sng">
            <a:solidFill>
              <a:srgbClr val="CF0E30"/>
            </a:solidFill>
            <a:prstDash val="solid"/>
            <a:round/>
            <a:headEnd type="none" w="med" len="med"/>
            <a:tailEnd type="none" w="med" len="med"/>
          </a:ln>
        </p:spPr>
        <p:txBody>
          <a:bodyPr wrap="none" anchor="ctr"/>
          <a:p>
            <a:pPr lvl="0" indent="0"/>
            <a:endParaRPr lang="zh-CN" altLang="en-US" dirty="0">
              <a:latin typeface="Arial" panose="020B0604020202020204" pitchFamily="34" charset="0"/>
              <a:ea typeface="宋体" panose="02010600030101010101" pitchFamily="2" charset="-122"/>
            </a:endParaRPr>
          </a:p>
        </p:txBody>
      </p:sp>
      <p:sp>
        <p:nvSpPr>
          <p:cNvPr id="11269" name="Rectangle 7"/>
          <p:cNvSpPr/>
          <p:nvPr/>
        </p:nvSpPr>
        <p:spPr>
          <a:xfrm>
            <a:off x="4322763" y="2357438"/>
            <a:ext cx="1409700" cy="457200"/>
          </a:xfrm>
          <a:prstGeom prst="rect">
            <a:avLst/>
          </a:prstGeom>
          <a:noFill/>
          <a:ln w="12700">
            <a:noFill/>
          </a:ln>
        </p:spPr>
        <p:txBody>
          <a:bodyPr wrap="none" anchor="t">
            <a:spAutoFit/>
          </a:bodyPr>
          <a:p>
            <a:pPr lvl="0" indent="0" eaLnBrk="0" hangingPunct="0"/>
            <a:r>
              <a:rPr lang="zh-CN" altLang="en-US" sz="2400" b="1" dirty="0">
                <a:solidFill>
                  <a:srgbClr val="4C2E00"/>
                </a:solidFill>
                <a:latin typeface="楷体_GB2312" pitchFamily="49" charset="-122"/>
                <a:ea typeface="楷体_GB2312" pitchFamily="49" charset="-122"/>
              </a:rPr>
              <a:t>静态测试</a:t>
            </a:r>
            <a:endParaRPr lang="zh-CN" altLang="en-US" sz="2400" b="1" dirty="0">
              <a:solidFill>
                <a:srgbClr val="4C2E00"/>
              </a:solidFill>
              <a:latin typeface="楷体_GB2312" pitchFamily="49" charset="-122"/>
              <a:ea typeface="楷体_GB2312" pitchFamily="49" charset="-122"/>
            </a:endParaRPr>
          </a:p>
        </p:txBody>
      </p:sp>
      <p:sp>
        <p:nvSpPr>
          <p:cNvPr id="11270" name="Rectangle 8"/>
          <p:cNvSpPr/>
          <p:nvPr/>
        </p:nvSpPr>
        <p:spPr>
          <a:xfrm>
            <a:off x="4322763" y="4067175"/>
            <a:ext cx="1409700" cy="457200"/>
          </a:xfrm>
          <a:prstGeom prst="rect">
            <a:avLst/>
          </a:prstGeom>
          <a:noFill/>
          <a:ln w="12700">
            <a:noFill/>
          </a:ln>
        </p:spPr>
        <p:txBody>
          <a:bodyPr wrap="none" anchor="t">
            <a:spAutoFit/>
          </a:bodyPr>
          <a:p>
            <a:pPr lvl="0" indent="0" eaLnBrk="0" hangingPunct="0"/>
            <a:r>
              <a:rPr lang="zh-CN" altLang="en-US" sz="2400" b="1" dirty="0">
                <a:solidFill>
                  <a:srgbClr val="CF0E30"/>
                </a:solidFill>
                <a:latin typeface="楷体_GB2312" pitchFamily="49" charset="-122"/>
                <a:ea typeface="楷体_GB2312" pitchFamily="49" charset="-122"/>
              </a:rPr>
              <a:t>动态测试</a:t>
            </a:r>
            <a:endParaRPr lang="zh-CN" altLang="en-US" sz="2400" b="1" dirty="0">
              <a:solidFill>
                <a:srgbClr val="CF0E30"/>
              </a:solidFill>
              <a:latin typeface="楷体_GB2312" pitchFamily="49" charset="-122"/>
              <a:ea typeface="楷体_GB2312" pitchFamily="49" charset="-122"/>
            </a:endParaRP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14301</Words>
  <Application>WPS 演示</Application>
  <PresentationFormat>全屏显示(4:3)</PresentationFormat>
  <Paragraphs>1402</Paragraphs>
  <Slides>86</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86</vt:i4>
      </vt:variant>
    </vt:vector>
  </HeadingPairs>
  <TitlesOfParts>
    <vt:vector size="103" baseType="lpstr">
      <vt:lpstr>Arial</vt:lpstr>
      <vt:lpstr>宋体</vt:lpstr>
      <vt:lpstr>Wingdings</vt:lpstr>
      <vt:lpstr>Garamond</vt:lpstr>
      <vt:lpstr>楷体_GB2312</vt:lpstr>
      <vt:lpstr>黑体</vt:lpstr>
      <vt:lpstr>新宋体</vt:lpstr>
      <vt:lpstr>微软雅黑</vt:lpstr>
      <vt:lpstr>Calibri</vt:lpstr>
      <vt:lpstr>Times New Roman</vt:lpstr>
      <vt:lpstr>Monotype Sorts</vt:lpstr>
      <vt:lpstr>Arial</vt:lpstr>
      <vt:lpstr>Wingdings</vt:lpstr>
      <vt:lpstr>Edge</vt:lpstr>
      <vt:lpstr>Visio.Drawing.11</vt:lpstr>
      <vt:lpstr>Paint.Picture</vt:lpstr>
      <vt:lpstr>Visio.Drawing.11</vt:lpstr>
      <vt:lpstr>第7章 软件测试技术</vt:lpstr>
      <vt:lpstr>软件测试在软件生命周期中占据重要地位，在传统的瀑布模型中，软件测试是软件开发过程中的一个阶段，是编码实现过程的下一个阶段。</vt:lpstr>
      <vt:lpstr>7.1.1	基本定义</vt:lpstr>
      <vt:lpstr>7.1.2软件测试的目的</vt:lpstr>
      <vt:lpstr>7.1.3软件测试的原则</vt:lpstr>
      <vt:lpstr>PowerPoint 演示文稿</vt:lpstr>
      <vt:lpstr>例1:从A到B含4个分支,循环次数≤20,用白盒测试所有可能的结果。</vt:lpstr>
      <vt:lpstr>7.1.4软件测试的方法和步骤</vt:lpstr>
      <vt:lpstr>静态和动态测试</vt:lpstr>
      <vt:lpstr>1) 静态测试</vt:lpstr>
      <vt:lpstr>2) 动态测试</vt:lpstr>
      <vt:lpstr>动态测试步骤</vt:lpstr>
      <vt:lpstr>测试用例的设计</vt:lpstr>
      <vt:lpstr>测试用例举例</vt:lpstr>
      <vt:lpstr>7.2	白盒测试技术</vt:lpstr>
      <vt:lpstr>PowerPoint 演示文稿</vt:lpstr>
      <vt:lpstr>PowerPoint 演示文稿</vt:lpstr>
      <vt:lpstr>如果程序中可能出现的下列错误情况，如何能检测出? </vt:lpstr>
      <vt:lpstr>1) 语句覆盖：仅要求设计足够多的测试用例，使程序中的每一条语句都执行一次即可。</vt:lpstr>
      <vt:lpstr>2)判定覆盖：不仅每个语句至少执行一次，而且使得程序中每个判定的每种可能的结果都至少执行一次。</vt:lpstr>
      <vt:lpstr>3)条件覆盖：不仅每个语句至少执行一次，而且使每个判定表达式中每个条件都取到各种可能的结果。</vt:lpstr>
      <vt:lpstr>4)条件/判定覆盖:要求设计足够多的测试用例，使得判断中每个条件的每种可能至少出现一次，而且每个判定的不同结果也至少出现一次。</vt:lpstr>
      <vt:lpstr>5)条件组合覆盖：要求设计足够多的测试用例，使得每个判定中的每个条件的各种可能组合至少出现一次。</vt:lpstr>
      <vt:lpstr>6)路径覆盖：要求设计足够多的测试用例，使程序中所有路径至少执行一次。尽管路径覆盖比条件组合覆盖更强，但路径覆盖并不能包含条件组合覆盖。</vt:lpstr>
      <vt:lpstr>逻辑覆盖的标准小结 </vt:lpstr>
      <vt:lpstr>7)基本路径测试 </vt:lpstr>
      <vt:lpstr>基本路径测试的基本步骤是：</vt:lpstr>
      <vt:lpstr>程序的控制流图：</vt:lpstr>
      <vt:lpstr>    如果判断中的条件表达式是由一个或多个逻辑运算符 (OR, AND, NAND, NOR) 连接的复合条件表达式，则需要改为一系列只有单条件的嵌套的判断。</vt:lpstr>
      <vt:lpstr>计算环形复杂度</vt:lpstr>
      <vt:lpstr>例：</vt:lpstr>
      <vt:lpstr>1）导出程序的控制流图。</vt:lpstr>
      <vt:lpstr>4）生成测试用例</vt:lpstr>
      <vt:lpstr>学生练习1</vt:lpstr>
      <vt:lpstr>PowerPoint 演示文稿</vt:lpstr>
      <vt:lpstr>学生练习2</vt:lpstr>
      <vt:lpstr>（1）控制流图 </vt:lpstr>
      <vt:lpstr>7.3 黑盒测试技术</vt:lpstr>
      <vt:lpstr>PowerPoint 演示文稿</vt:lpstr>
      <vt:lpstr>PowerPoint 演示文稿</vt:lpstr>
      <vt:lpstr>7.3.1  等价类划分法</vt:lpstr>
      <vt:lpstr>等价类的划分有两种不同的情况</vt:lpstr>
      <vt:lpstr>划分等价类的方法 </vt:lpstr>
      <vt:lpstr>PowerPoint 演示文稿</vt:lpstr>
      <vt:lpstr>PowerPoint 演示文稿</vt:lpstr>
      <vt:lpstr>等价类划分法实施的基本步骤如下。</vt:lpstr>
      <vt:lpstr>例:</vt:lpstr>
      <vt:lpstr>第一步：等价类划分 “报表日期”输入条件的等价类表</vt:lpstr>
      <vt:lpstr>第二步：为有效等价类设计测试用例</vt:lpstr>
      <vt:lpstr>第三步：为每一个无效等价类设至少计一个测试用例。</vt:lpstr>
      <vt:lpstr>7.3.2 边界值分析法</vt:lpstr>
      <vt:lpstr>边界值分析法与等价类划分法区别：</vt:lpstr>
      <vt:lpstr>边界条件类型</vt:lpstr>
      <vt:lpstr>例：“报表日期”边界值分析法测试用例</vt:lpstr>
      <vt:lpstr>7.3.3因果图法 </vt:lpstr>
      <vt:lpstr>因果图法设计测试用例的步骤 </vt:lpstr>
      <vt:lpstr>PowerPoint 演示文稿</vt:lpstr>
      <vt:lpstr>PowerPoint 演示文稿</vt:lpstr>
      <vt:lpstr>举例：</vt:lpstr>
      <vt:lpstr>（1）分析原因及结果 </vt:lpstr>
      <vt:lpstr>（2）画出因果图</vt:lpstr>
      <vt:lpstr>（3）决策表</vt:lpstr>
      <vt:lpstr>（4）设计测试用例</vt:lpstr>
      <vt:lpstr>黑盒测试与白盒测试优缺点比较</vt:lpstr>
      <vt:lpstr>7.4	面向结构化的软件测试过程 </vt:lpstr>
      <vt:lpstr>7.4.1 单元测试 </vt:lpstr>
      <vt:lpstr>2、测试方法：</vt:lpstr>
      <vt:lpstr>3、单元动态测试的环境</vt:lpstr>
      <vt:lpstr>桩模块</vt:lpstr>
      <vt:lpstr>所测模块与驱动模块和桩模块构成了如图所示的单元测试的环境。</vt:lpstr>
      <vt:lpstr>PowerPoint 演示文稿</vt:lpstr>
      <vt:lpstr>1、测试方法</vt:lpstr>
      <vt:lpstr>PowerPoint 演示文稿</vt:lpstr>
      <vt:lpstr>自顶向下结合方式举例:</vt:lpstr>
      <vt:lpstr>自顶向下与自底向上比较:</vt:lpstr>
      <vt:lpstr>7.4.3系统测试</vt:lpstr>
      <vt:lpstr>PowerPoint 演示文稿</vt:lpstr>
      <vt:lpstr>PowerPoint 演示文稿</vt:lpstr>
      <vt:lpstr>7.4.4 验收测试/确认测试</vt:lpstr>
      <vt:lpstr>7.5面向对象的软件测试 </vt:lpstr>
      <vt:lpstr>7.6.1面向对象软件的测试策略</vt:lpstr>
      <vt:lpstr>PowerPoint 演示文稿</vt:lpstr>
      <vt:lpstr>集成测试步骤</vt:lpstr>
      <vt:lpstr>PowerPoint 演示文稿</vt:lpstr>
      <vt:lpstr>小结</vt:lpstr>
      <vt:lpstr>作业</vt:lpstr>
    </vt:vector>
  </TitlesOfParts>
  <Company>xx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软件实现</dc:title>
  <dc:creator>xx</dc:creator>
  <cp:lastModifiedBy>neway</cp:lastModifiedBy>
  <cp:revision>418</cp:revision>
  <dcterms:created xsi:type="dcterms:W3CDTF">2007-11-03T04:07:00Z</dcterms:created>
  <dcterms:modified xsi:type="dcterms:W3CDTF">2017-04-17T12:19:10Z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2052-10.1.0.6390</vt:lpwstr>
  </property>
</Properties>
</file>