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836" r:id="rId2"/>
    <p:sldId id="802" r:id="rId3"/>
    <p:sldId id="803" r:id="rId4"/>
    <p:sldId id="804" r:id="rId5"/>
    <p:sldId id="805" r:id="rId6"/>
    <p:sldId id="806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17" r:id="rId18"/>
    <p:sldId id="818" r:id="rId19"/>
    <p:sldId id="819" r:id="rId20"/>
    <p:sldId id="820" r:id="rId21"/>
    <p:sldId id="821" r:id="rId22"/>
    <p:sldId id="822" r:id="rId23"/>
    <p:sldId id="823" r:id="rId24"/>
    <p:sldId id="831" r:id="rId25"/>
    <p:sldId id="832" r:id="rId26"/>
    <p:sldId id="833" r:id="rId27"/>
    <p:sldId id="834" r:id="rId28"/>
    <p:sldId id="835" r:id="rId29"/>
    <p:sldId id="266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BF"/>
    <a:srgbClr val="F8F8F8"/>
    <a:srgbClr val="DDDDDD"/>
    <a:srgbClr val="5F5F5F"/>
    <a:srgbClr val="333333"/>
    <a:srgbClr val="FF66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40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fld id="{6FADC221-5826-4178-B66C-81ACF3AE06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184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7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521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050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82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628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529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920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06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77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631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87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11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05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06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57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70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23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94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96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9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B39F1-153C-4328-8624-BD7997B249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24B5C-D6DF-47FB-A79E-98BAC4F95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3E083-0C27-4CFC-B3FE-DB6875C5AF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200E1-3B8A-41EC-85E3-78B0C16520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6805C-1645-42CF-9840-3300C94DF2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6E312-8320-4F84-9292-AC2716FFC7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84BD0-DD4F-4FE6-B166-957C3A87A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4722-0C0A-40F7-A0BB-2D7C4BCFF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62A1-F048-4864-AB25-45476B491A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8B4B5-4C6F-425A-92A7-442D4EA546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 rot="10800000">
            <a:off x="0" y="1214438"/>
            <a:ext cx="9144000" cy="5643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713"/>
            <a:ext cx="71040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313" y="1285875"/>
            <a:ext cx="7104062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9CCBDC3-D335-4782-A35C-50772670AE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0" name="图片 7" descr="professional.gi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16875" y="188913"/>
            <a:ext cx="11271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hyper-v-server/en/us/default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04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</a:rPr>
              <a:t>    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432677" y="4437112"/>
            <a:ext cx="5724128" cy="216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i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武汉工程大学计算机学院</a:t>
            </a:r>
            <a:endParaRPr lang="en-US" altLang="zh-CN" sz="3600" i="0" dirty="0" smtClean="0">
              <a:solidFill>
                <a:schemeClr val="tx2">
                  <a:lumMod val="65000"/>
                  <a:lumOff val="3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600" i="0" dirty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易国洪</a:t>
            </a:r>
            <a:endParaRPr lang="en-US" altLang="zh-CN" sz="3600" i="0" dirty="0">
              <a:solidFill>
                <a:schemeClr val="tx2">
                  <a:lumMod val="65000"/>
                  <a:lumOff val="3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600" i="0" dirty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yiguohong@wit.edu.cn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2" y="1844824"/>
            <a:ext cx="4973058" cy="212737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-324544" y="2132856"/>
            <a:ext cx="4787901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2800" b="1" i="0" dirty="0">
                <a:solidFill>
                  <a:schemeClr val="bg1"/>
                </a:solidFill>
              </a:rPr>
              <a:t>软件测试方法和技术</a:t>
            </a:r>
            <a:endParaRPr lang="en-US" altLang="zh-CN" sz="2800" b="1" i="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endParaRPr lang="en-US" altLang="zh-CN" sz="1200" b="1" i="0" dirty="0">
              <a:solidFill>
                <a:srgbClr val="FFFF00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zh-CN" altLang="en-US" sz="3200" b="1" i="0" dirty="0">
                <a:solidFill>
                  <a:srgbClr val="FFFF00"/>
                </a:solidFill>
              </a:rPr>
              <a:t>第</a:t>
            </a:r>
            <a:r>
              <a:rPr lang="en-US" altLang="zh-CN" sz="3200" b="1" i="0" dirty="0">
                <a:solidFill>
                  <a:srgbClr val="FFFF00"/>
                </a:solidFill>
              </a:rPr>
              <a:t>12</a:t>
            </a:r>
            <a:r>
              <a:rPr lang="zh-CN" altLang="en-US" sz="3200" b="1" i="0" dirty="0">
                <a:solidFill>
                  <a:srgbClr val="FFFF00"/>
                </a:solidFill>
              </a:rPr>
              <a:t>章 部署测试环境</a:t>
            </a:r>
          </a:p>
        </p:txBody>
      </p:sp>
    </p:spTree>
    <p:extLst>
      <p:ext uri="{BB962C8B-B14F-4D97-AF65-F5344CB8AC3E}">
        <p14:creationId xmlns:p14="http://schemas.microsoft.com/office/powerpoint/2010/main" val="391517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网络环境</a:t>
            </a:r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468313" y="2420938"/>
            <a:ext cx="47879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 b="1"/>
              <a:t> </a:t>
            </a:r>
            <a:r>
              <a:rPr lang="en-US" altLang="zh-CN" sz="2800" b="1" i="0"/>
              <a:t> 100M</a:t>
            </a:r>
            <a:r>
              <a:rPr lang="zh-CN" altLang="en-US" sz="2800" b="1" i="0"/>
              <a:t>、</a:t>
            </a:r>
            <a:r>
              <a:rPr lang="en-US" altLang="zh-CN" sz="2800" b="1" i="0"/>
              <a:t>1G</a:t>
            </a:r>
            <a:r>
              <a:rPr lang="zh-CN" altLang="en-US" sz="2800" b="1" i="0"/>
              <a:t>、</a:t>
            </a:r>
            <a:r>
              <a:rPr lang="en-US" altLang="zh-CN" sz="2800" b="1" i="0"/>
              <a:t>10G</a:t>
            </a:r>
            <a:r>
              <a:rPr lang="zh-CN" altLang="en-US" sz="2800" b="1" i="0"/>
              <a:t>网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 b="1" i="0"/>
              <a:t> </a:t>
            </a:r>
            <a:r>
              <a:rPr lang="zh-CN" altLang="en-US" sz="2800" b="1" i="0"/>
              <a:t>局域网、广域网、无线网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800" b="1" i="0"/>
              <a:t> 网络协议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800" b="1" i="0"/>
              <a:t> 防火墙、代理服务器或网关</a:t>
            </a:r>
            <a:endParaRPr lang="zh-CN" altLang="en-GB" sz="2800" b="1" i="0"/>
          </a:p>
        </p:txBody>
      </p:sp>
      <p:pic>
        <p:nvPicPr>
          <p:cNvPr id="31747" name="Picture 2" descr="multirou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25" y="1989138"/>
            <a:ext cx="3455988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软件</a:t>
            </a:r>
          </a:p>
        </p:txBody>
      </p:sp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1331913" y="2024063"/>
            <a:ext cx="3384550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400" b="1"/>
              <a:t> </a:t>
            </a:r>
            <a:r>
              <a:rPr lang="zh-CN" altLang="en-US" sz="2800" b="1" i="0"/>
              <a:t>操作系统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 b="1" i="0"/>
              <a:t> </a:t>
            </a:r>
            <a:r>
              <a:rPr lang="zh-CN" altLang="en-US" sz="2800" b="1" i="0"/>
              <a:t>数据库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 b="1" i="0"/>
              <a:t> Web</a:t>
            </a:r>
            <a:r>
              <a:rPr lang="zh-CN" altLang="en-US" sz="2800" b="1" i="0"/>
              <a:t>服务器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 b="1" i="0"/>
              <a:t> </a:t>
            </a:r>
            <a:r>
              <a:rPr lang="zh-CN" altLang="en-US" sz="2800" b="1" i="0"/>
              <a:t>测试工具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 b="1" i="0"/>
              <a:t> </a:t>
            </a:r>
            <a:r>
              <a:rPr lang="zh-CN" altLang="en-US" sz="2800" b="1" i="0"/>
              <a:t>应用软件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 b="1" i="0"/>
              <a:t> </a:t>
            </a:r>
            <a:r>
              <a:rPr lang="zh-CN" altLang="en-US" sz="2800" b="1" i="0"/>
              <a:t>被测试系统</a:t>
            </a:r>
            <a:endParaRPr lang="zh-CN" altLang="en-GB" sz="2800" b="1" i="0"/>
          </a:p>
        </p:txBody>
      </p:sp>
      <p:pic>
        <p:nvPicPr>
          <p:cNvPr id="33795" name="Picture 2" descr="http://skogberg.eu/android/AndroidSoftwareEnviron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5" y="2349500"/>
            <a:ext cx="491490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620713"/>
            <a:ext cx="7704138" cy="661987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数据准备</a:t>
            </a:r>
          </a:p>
        </p:txBody>
      </p:sp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1008063" y="2528888"/>
            <a:ext cx="39243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/>
              <a:t> </a:t>
            </a:r>
            <a:r>
              <a:rPr lang="zh-CN" altLang="en-US" sz="2800"/>
              <a:t> </a:t>
            </a:r>
            <a:r>
              <a:rPr lang="zh-CN" altLang="en-US" sz="2800" i="0"/>
              <a:t>原有数据</a:t>
            </a:r>
            <a:endParaRPr lang="en-US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800" i="0"/>
              <a:t> 正确数据和错误数据</a:t>
            </a:r>
            <a:endParaRPr lang="en-US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800" i="0"/>
              <a:t> 真实的客户数据</a:t>
            </a:r>
            <a:endParaRPr lang="en-US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 i="0"/>
              <a:t> </a:t>
            </a:r>
            <a:r>
              <a:rPr lang="zh-CN" altLang="en-US" sz="2800" i="0"/>
              <a:t> 大量的数据</a:t>
            </a:r>
            <a:endParaRPr lang="zh-CN" altLang="en-GB" sz="2800" i="0"/>
          </a:p>
        </p:txBody>
      </p:sp>
      <p:pic>
        <p:nvPicPr>
          <p:cNvPr id="35843" name="Picture 6" descr="http://www.jiahenglu.net/course/advancedDataManagement/dat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2276475"/>
            <a:ext cx="3635375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6" descr="http://i.technet.microsoft.com/Cc262155.56f1f2ce-f2fa-469b-847c-498f9011b4b6(en-us,office.14)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9100" y="2857500"/>
            <a:ext cx="4914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en-GB" altLang="zh-CN" sz="3600" b="1" smtClean="0">
                <a:solidFill>
                  <a:srgbClr val="FFFF00"/>
                </a:solidFill>
              </a:rPr>
              <a:t>12.3 </a:t>
            </a:r>
            <a:r>
              <a:rPr lang="en-US" altLang="zh-CN" sz="3600" b="1" smtClean="0">
                <a:solidFill>
                  <a:srgbClr val="FFFF00"/>
                </a:solidFill>
              </a:rPr>
              <a:t> </a:t>
            </a:r>
            <a:r>
              <a:rPr lang="zh-CN" altLang="en-US" sz="3600" b="1" smtClean="0">
                <a:solidFill>
                  <a:srgbClr val="FFFF00"/>
                </a:solidFill>
              </a:rPr>
              <a:t>虚拟机的应用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792163" y="1844675"/>
            <a:ext cx="65532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/>
              <a:t>12.3.1  </a:t>
            </a:r>
            <a:r>
              <a:rPr lang="zh-CN" altLang="en-US" sz="2800" b="1" i="0"/>
              <a:t>虚拟机软件	</a:t>
            </a:r>
            <a:endParaRPr lang="en-US" altLang="zh-CN" sz="2800" b="1" i="0"/>
          </a:p>
          <a:p>
            <a:pPr>
              <a:lnSpc>
                <a:spcPct val="150000"/>
              </a:lnSpc>
            </a:pPr>
            <a:r>
              <a:rPr lang="en-US" altLang="zh-CN" sz="2800" b="1" i="0"/>
              <a:t>12.3.2  VMware</a:t>
            </a:r>
            <a:r>
              <a:rPr lang="zh-CN" altLang="en-US" sz="2800" b="1" i="0"/>
              <a:t>的虚拟机解决方案	</a:t>
            </a:r>
            <a:endParaRPr lang="en-US" altLang="zh-CN" sz="2800" b="1" i="0"/>
          </a:p>
          <a:p>
            <a:pPr>
              <a:lnSpc>
                <a:spcPct val="150000"/>
              </a:lnSpc>
            </a:pPr>
            <a:r>
              <a:rPr lang="en-US" altLang="zh-CN" sz="2800" b="1" i="0"/>
              <a:t>12.3.3  </a:t>
            </a:r>
            <a:r>
              <a:rPr lang="zh-CN" altLang="en-US" sz="2800" b="1" i="0"/>
              <a:t>辅助工具</a:t>
            </a:r>
            <a:endParaRPr lang="zh-CN" altLang="en-GB" sz="2800" b="1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为什么使用虚拟机</a:t>
            </a:r>
          </a:p>
        </p:txBody>
      </p:sp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539750" y="1628775"/>
            <a:ext cx="8208963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42925" indent="-542925"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800" b="1" i="0"/>
              <a:t>充分利用硬件资源</a:t>
            </a:r>
            <a:r>
              <a:rPr lang="zh-CN" altLang="en-US" sz="2400" i="0"/>
              <a:t>，有</a:t>
            </a:r>
            <a:r>
              <a:rPr lang="en-GB" altLang="zh-CN" sz="2400" i="0"/>
              <a:t>70</a:t>
            </a:r>
            <a:r>
              <a:rPr lang="zh-CN" altLang="en-US" sz="2400" i="0"/>
              <a:t>％的服务器利用率只有</a:t>
            </a:r>
            <a:r>
              <a:rPr lang="en-GB" altLang="zh-CN" sz="2400" i="0"/>
              <a:t>20</a:t>
            </a:r>
            <a:r>
              <a:rPr lang="zh-CN" altLang="en-US" sz="2400" i="0"/>
              <a:t>％～</a:t>
            </a:r>
            <a:r>
              <a:rPr lang="en-GB" altLang="zh-CN" sz="2400" i="0"/>
              <a:t>30 </a:t>
            </a:r>
            <a:r>
              <a:rPr lang="en-GB" altLang="zh-CN" sz="2400" i="0">
                <a:sym typeface="Wingdings" pitchFamily="2" charset="2"/>
              </a:rPr>
              <a:t> </a:t>
            </a:r>
            <a:r>
              <a:rPr lang="zh-CN" altLang="en-US" sz="2400" i="0">
                <a:sym typeface="Wingdings" pitchFamily="2" charset="2"/>
              </a:rPr>
              <a:t>借助虚拟机技术</a:t>
            </a:r>
            <a:r>
              <a:rPr lang="zh-CN" altLang="en-US" sz="2400" i="0"/>
              <a:t>提高到</a:t>
            </a:r>
            <a:r>
              <a:rPr lang="en-GB" altLang="zh-CN" sz="2400" i="0"/>
              <a:t>85</a:t>
            </a:r>
            <a:r>
              <a:rPr lang="zh-CN" altLang="en-US" sz="2400" i="0"/>
              <a:t>％～</a:t>
            </a:r>
            <a:r>
              <a:rPr lang="en-GB" altLang="zh-CN" sz="2400" i="0"/>
              <a:t>95</a:t>
            </a:r>
            <a:r>
              <a:rPr lang="zh-CN" altLang="en-US" sz="2400" i="0"/>
              <a:t>％</a:t>
            </a:r>
            <a:endParaRPr lang="en-US" altLang="zh-CN" sz="2400" i="0"/>
          </a:p>
          <a:p>
            <a:pPr marL="542925" indent="-542925"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800" b="1" i="0"/>
              <a:t>节约能源和空间</a:t>
            </a:r>
            <a:r>
              <a:rPr lang="zh-CN" altLang="en-US" sz="2400" i="0"/>
              <a:t>。例如如果内存加大到</a:t>
            </a:r>
            <a:r>
              <a:rPr lang="en-GB" altLang="zh-CN" sz="2400" i="0"/>
              <a:t>16G</a:t>
            </a:r>
            <a:r>
              <a:rPr lang="zh-CN" altLang="en-US" sz="2400" i="0"/>
              <a:t>或更高，一台机器可以虚拟</a:t>
            </a:r>
            <a:r>
              <a:rPr lang="en-GB" altLang="zh-CN" sz="2400" i="0"/>
              <a:t>4</a:t>
            </a:r>
            <a:r>
              <a:rPr lang="zh-CN" altLang="en-US" sz="2400" i="0"/>
              <a:t>～</a:t>
            </a:r>
            <a:r>
              <a:rPr lang="en-GB" altLang="zh-CN" sz="2400" i="0"/>
              <a:t>8</a:t>
            </a:r>
            <a:r>
              <a:rPr lang="zh-CN" altLang="en-US" sz="2400" i="0"/>
              <a:t>台服务器</a:t>
            </a:r>
            <a:endParaRPr lang="en-US" altLang="zh-CN" sz="2400" i="0"/>
          </a:p>
          <a:p>
            <a:pPr marL="542925" indent="-542925"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800" b="1" i="0"/>
              <a:t>提升运作效率</a:t>
            </a:r>
            <a:r>
              <a:rPr lang="zh-CN" altLang="en-US" sz="2400" i="0"/>
              <a:t>，几分钟就可装载所需的系统镜像文件</a:t>
            </a:r>
            <a:endParaRPr lang="en-US" altLang="zh-CN" sz="2400" i="0"/>
          </a:p>
          <a:p>
            <a:pPr marL="542925" indent="-542925"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800" b="1" i="0"/>
              <a:t>有利于环境的建立和维护</a:t>
            </a:r>
            <a:r>
              <a:rPr lang="zh-CN" altLang="en-US" sz="2400" i="0"/>
              <a:t>，容易实现添加、移动、变更和重置服务器的操作</a:t>
            </a:r>
            <a:endParaRPr lang="zh-CN" altLang="en-GB" sz="2400" b="1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en-GB" altLang="zh-CN" sz="3600" b="1" smtClean="0">
                <a:solidFill>
                  <a:srgbClr val="FFFF00"/>
                </a:solidFill>
              </a:rPr>
              <a:t>12.3.1 </a:t>
            </a:r>
            <a:r>
              <a:rPr lang="zh-CN" altLang="en-US" sz="3600" b="1" smtClean="0">
                <a:solidFill>
                  <a:srgbClr val="FFFF00"/>
                </a:solidFill>
              </a:rPr>
              <a:t>虚拟机软件</a:t>
            </a:r>
          </a:p>
        </p:txBody>
      </p:sp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6375" y="1412875"/>
            <a:ext cx="655320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400" b="1" i="0"/>
              <a:t> </a:t>
            </a:r>
            <a:r>
              <a:rPr lang="en-GB" altLang="zh-CN" sz="2800" i="0"/>
              <a:t>VMware</a:t>
            </a:r>
            <a:r>
              <a:rPr lang="zh-CN" altLang="en-US" sz="2800" i="0"/>
              <a:t>的产品 </a:t>
            </a:r>
            <a:r>
              <a:rPr lang="en-GB" altLang="zh-CN" sz="2800" i="0"/>
              <a:t>GSX/ESX</a:t>
            </a:r>
            <a:r>
              <a:rPr lang="zh-CN" altLang="en-US" sz="2800" i="0"/>
              <a:t>， </a:t>
            </a:r>
            <a:r>
              <a:rPr lang="en-US" altLang="zh-CN" sz="2800" i="0"/>
              <a:t>WS</a:t>
            </a:r>
            <a:r>
              <a:rPr lang="en-GB" altLang="zh-CN" sz="2800" i="0"/>
              <a:t> 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800" i="0"/>
              <a:t> 微软公司的</a:t>
            </a:r>
            <a:r>
              <a:rPr lang="en-GB" altLang="zh-CN" sz="2800" i="0"/>
              <a:t>Virtual Server</a:t>
            </a:r>
            <a:r>
              <a:rPr lang="en-US" altLang="zh-CN" sz="2800" i="0"/>
              <a:t>/</a:t>
            </a:r>
            <a:r>
              <a:rPr lang="en-GB" altLang="zh-CN" sz="2800" i="0"/>
              <a:t>PC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GB" altLang="zh-CN" sz="2800" b="1" i="0"/>
              <a:t> </a:t>
            </a:r>
            <a:r>
              <a:rPr lang="en-GB" altLang="zh-CN" sz="2800" i="0"/>
              <a:t>Sun xVM VirtualBox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GB" altLang="zh-CN" sz="2800" b="1" i="0"/>
              <a:t> </a:t>
            </a:r>
            <a:r>
              <a:rPr lang="en-GB" altLang="zh-CN" sz="2800" i="0"/>
              <a:t>Parallels Workstation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GB" altLang="zh-CN" sz="2800" i="0"/>
              <a:t> SW-soft</a:t>
            </a:r>
            <a:r>
              <a:rPr lang="zh-CN" altLang="en-US" sz="2800" i="0"/>
              <a:t>公司的</a:t>
            </a:r>
            <a:r>
              <a:rPr lang="en-GB" altLang="zh-CN" sz="2800" i="0"/>
              <a:t>Virtuozzo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800" i="0"/>
              <a:t> 开源软件</a:t>
            </a:r>
            <a:r>
              <a:rPr lang="en-GB" altLang="zh-CN" sz="2800" i="0"/>
              <a:t>QEMU</a:t>
            </a:r>
            <a:r>
              <a:rPr lang="zh-CN" altLang="en-US" sz="2800" i="0"/>
              <a:t>、</a:t>
            </a:r>
            <a:r>
              <a:rPr lang="en-US" altLang="zh-CN" sz="2800" i="0"/>
              <a:t>Xen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 b="1" i="0"/>
              <a:t> </a:t>
            </a:r>
            <a:r>
              <a:rPr lang="en-GB" altLang="zh-CN" sz="2800" i="0"/>
              <a:t>Cygwin</a:t>
            </a:r>
            <a:r>
              <a:rPr lang="zh-CN" altLang="en-US" sz="2800" i="0"/>
              <a:t>，</a:t>
            </a:r>
            <a:r>
              <a:rPr lang="en-GB" altLang="zh-CN" sz="2800" i="0"/>
              <a:t>GnuWin32 </a:t>
            </a:r>
            <a:r>
              <a:rPr lang="zh-CN" altLang="en-US" sz="2800" i="0"/>
              <a:t>，</a:t>
            </a:r>
            <a:r>
              <a:rPr lang="en-GB" altLang="zh-CN" sz="2800" i="0"/>
              <a:t>WinLinux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GB" altLang="zh-CN" sz="2800" b="1" i="0"/>
              <a:t> </a:t>
            </a:r>
            <a:r>
              <a:rPr lang="en-GB" altLang="zh-CN" sz="2800" i="0"/>
              <a:t>Colinux</a:t>
            </a:r>
            <a:endParaRPr lang="zh-CN" altLang="en-GB" sz="2800" b="1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微软的虚拟解决方案</a:t>
            </a:r>
          </a:p>
        </p:txBody>
      </p:sp>
      <p:pic>
        <p:nvPicPr>
          <p:cNvPr id="44034" name="Picture 2" descr="http://www.aswathi.com/blogs/image.axd?picture=windows-server-2008-rds-architecture_thumb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412875"/>
            <a:ext cx="7491412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虚拟机工作原理</a:t>
            </a:r>
          </a:p>
        </p:txBody>
      </p:sp>
      <p:pic>
        <p:nvPicPr>
          <p:cNvPr id="45058" name="Picture 2" descr="http://trycatch.be/cfs-filesystemfile.ashx/__key/CommunityServer.Blogs.Components.WeblogFiles/roggenk.14ae5a437856_5F00_141E/image_5F00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412875"/>
            <a:ext cx="7273925" cy="47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虚拟机工作原理</a:t>
            </a:r>
            <a:r>
              <a:rPr lang="en-US" altLang="zh-CN" sz="3600" b="1" smtClean="0">
                <a:solidFill>
                  <a:srgbClr val="FFFF00"/>
                </a:solidFill>
              </a:rPr>
              <a:t>-2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pic>
        <p:nvPicPr>
          <p:cNvPr id="46082" name="Picture 2" descr="http://blogs.msdn.com/blogfiles/virtual_pc_guy/WindowsLiveWriter/WhyHyperVcannotbootoffofSCSIdisksandwhyy_8E75/storage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268413"/>
            <a:ext cx="63373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桌面虚拟化（</a:t>
            </a:r>
            <a:r>
              <a:rPr lang="en-US" altLang="zh-CN" sz="3600" b="1" smtClean="0">
                <a:solidFill>
                  <a:srgbClr val="FFFF00"/>
                </a:solidFill>
              </a:rPr>
              <a:t>App-V</a:t>
            </a:r>
            <a:r>
              <a:rPr lang="zh-CN" altLang="en-US" sz="3600" b="1" smtClean="0">
                <a:solidFill>
                  <a:srgbClr val="FFFF00"/>
                </a:solidFill>
              </a:rPr>
              <a:t>）</a:t>
            </a:r>
          </a:p>
        </p:txBody>
      </p:sp>
      <p:pic>
        <p:nvPicPr>
          <p:cNvPr id="47106" name="Picture 2" descr="MDOP Web Her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1196975"/>
            <a:ext cx="5688012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64087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第</a:t>
            </a:r>
            <a:r>
              <a:rPr lang="en-US" altLang="zh-CN" sz="3600" b="1" smtClean="0">
                <a:solidFill>
                  <a:srgbClr val="FFFF00"/>
                </a:solidFill>
              </a:rPr>
              <a:t>12</a:t>
            </a:r>
            <a:r>
              <a:rPr lang="zh-CN" altLang="en-US" sz="3600" b="1" smtClean="0">
                <a:solidFill>
                  <a:srgbClr val="FFFF00"/>
                </a:solidFill>
              </a:rPr>
              <a:t>章  部署测试环境</a:t>
            </a:r>
          </a:p>
        </p:txBody>
      </p:sp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827088" y="1844675"/>
            <a:ext cx="612140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0"/>
              <a:t>12.1 </a:t>
            </a:r>
            <a:r>
              <a:rPr lang="zh-CN" altLang="en-US" sz="2800" i="0"/>
              <a:t>测试环境的重要性</a:t>
            </a:r>
          </a:p>
          <a:p>
            <a:pPr>
              <a:lnSpc>
                <a:spcPct val="150000"/>
              </a:lnSpc>
            </a:pPr>
            <a:r>
              <a:rPr lang="en-US" altLang="zh-CN" sz="2800" i="0"/>
              <a:t>12.2 </a:t>
            </a:r>
            <a:r>
              <a:rPr lang="zh-CN" altLang="en-US" sz="2800" i="0"/>
              <a:t>测试环境要素</a:t>
            </a:r>
            <a:endParaRPr lang="en-US" altLang="zh-CN" sz="2800" i="0"/>
          </a:p>
          <a:p>
            <a:pPr>
              <a:lnSpc>
                <a:spcPct val="150000"/>
              </a:lnSpc>
            </a:pPr>
            <a:r>
              <a:rPr lang="en-US" altLang="zh-CN" sz="2800" i="0"/>
              <a:t>12.3 </a:t>
            </a:r>
            <a:r>
              <a:rPr lang="zh-CN" altLang="en-US" sz="2800" i="0"/>
              <a:t>虚拟机的应用</a:t>
            </a:r>
            <a:endParaRPr lang="en-US" altLang="zh-CN" sz="2800" i="0"/>
          </a:p>
          <a:p>
            <a:pPr>
              <a:lnSpc>
                <a:spcPct val="150000"/>
              </a:lnSpc>
            </a:pPr>
            <a:r>
              <a:rPr lang="en-US" altLang="zh-CN" sz="2800" i="0"/>
              <a:t>12.4 </a:t>
            </a:r>
            <a:r>
              <a:rPr lang="zh-CN" altLang="en-US" sz="2800" i="0"/>
              <a:t>如何建立项目的测试环境</a:t>
            </a:r>
            <a:endParaRPr lang="en-US" altLang="zh-CN" sz="2800" i="0"/>
          </a:p>
          <a:p>
            <a:pPr>
              <a:lnSpc>
                <a:spcPct val="150000"/>
              </a:lnSpc>
            </a:pPr>
            <a:r>
              <a:rPr lang="en-US" altLang="zh-CN" sz="2800" i="0"/>
              <a:t>12.5 </a:t>
            </a:r>
            <a:r>
              <a:rPr lang="zh-CN" altLang="en-US" sz="2800" i="0"/>
              <a:t>自动部署测试环境</a:t>
            </a:r>
            <a:endParaRPr lang="en-US" altLang="zh-CN" sz="2800" i="0"/>
          </a:p>
          <a:p>
            <a:pPr>
              <a:lnSpc>
                <a:spcPct val="150000"/>
              </a:lnSpc>
            </a:pPr>
            <a:r>
              <a:rPr lang="en-US" altLang="zh-CN" sz="2800" i="0"/>
              <a:t>12.6 </a:t>
            </a:r>
            <a:r>
              <a:rPr lang="zh-CN" altLang="en-US" sz="2800" i="0"/>
              <a:t>测试环境的维护和管理</a:t>
            </a:r>
            <a:endParaRPr lang="zh-CN" altLang="en-GB" sz="2800" i="0"/>
          </a:p>
        </p:txBody>
      </p:sp>
      <p:pic>
        <p:nvPicPr>
          <p:cNvPr id="15363" name="Picture 6" descr="circuit_boa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9450" y="2565400"/>
            <a:ext cx="3198813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76250"/>
            <a:ext cx="7704138" cy="661988"/>
          </a:xfrm>
        </p:spPr>
        <p:txBody>
          <a:bodyPr/>
          <a:lstStyle/>
          <a:p>
            <a:pPr algn="ctr"/>
            <a:r>
              <a:rPr lang="pt-BR" altLang="zh-CN" b="1" smtClean="0">
                <a:solidFill>
                  <a:srgbClr val="FFFF00"/>
                </a:solidFill>
              </a:rPr>
              <a:t>Windows Server 2008 R2 </a:t>
            </a:r>
            <a:r>
              <a:rPr lang="pt-BR" altLang="zh-CN" sz="3600" b="1" smtClean="0">
                <a:solidFill>
                  <a:srgbClr val="FFFF00"/>
                </a:solidFill>
              </a:rPr>
              <a:t>Hyper-V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48130" name="矩形 1"/>
          <p:cNvSpPr>
            <a:spLocks noChangeArrowheads="1"/>
          </p:cNvSpPr>
          <p:nvPr/>
        </p:nvSpPr>
        <p:spPr bwMode="auto">
          <a:xfrm>
            <a:off x="1042988" y="6488113"/>
            <a:ext cx="7489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hlinkClick r:id="rId3"/>
              </a:rPr>
              <a:t>http://www.microsoft.com/hyper-v-server/en/us/default.aspx</a:t>
            </a:r>
            <a:endParaRPr lang="zh-CN" altLang="en-US"/>
          </a:p>
        </p:txBody>
      </p:sp>
      <p:pic>
        <p:nvPicPr>
          <p:cNvPr id="48131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050" y="1196975"/>
            <a:ext cx="543877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r>
              <a:rPr lang="en-GB" altLang="zh-CN" sz="3600" b="1" smtClean="0">
                <a:solidFill>
                  <a:srgbClr val="FFFF00"/>
                </a:solidFill>
              </a:rPr>
              <a:t>12.3.2 </a:t>
            </a:r>
            <a:r>
              <a:rPr lang="en-US" altLang="zh-CN" sz="3600" b="1" smtClean="0">
                <a:solidFill>
                  <a:srgbClr val="FFFF00"/>
                </a:solidFill>
              </a:rPr>
              <a:t>VMware</a:t>
            </a:r>
            <a:r>
              <a:rPr lang="zh-CN" altLang="en-US" sz="3600" b="1" smtClean="0">
                <a:solidFill>
                  <a:srgbClr val="FFFF00"/>
                </a:solidFill>
              </a:rPr>
              <a:t>的虚拟机解决方</a:t>
            </a:r>
            <a:r>
              <a:rPr lang="zh-CN" altLang="en-US" sz="3600" b="1" i="1" smtClean="0">
                <a:solidFill>
                  <a:schemeClr val="hlink"/>
                </a:solidFill>
              </a:rPr>
              <a:t>案</a:t>
            </a:r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719138" y="1736725"/>
            <a:ext cx="65532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400" b="1"/>
              <a:t> </a:t>
            </a:r>
            <a:r>
              <a:rPr lang="en-GB" altLang="zh-CN" sz="2400" i="0"/>
              <a:t>VMware-ESX-Server </a:t>
            </a:r>
            <a:r>
              <a:rPr lang="zh-CN" altLang="en-US" sz="2400" i="0"/>
              <a:t>（企业级，</a:t>
            </a:r>
            <a:r>
              <a:rPr lang="en-US" altLang="zh-CN" sz="2400" i="0"/>
              <a:t>No OS</a:t>
            </a:r>
            <a:r>
              <a:rPr lang="zh-CN" altLang="en-US" sz="2400" i="0"/>
              <a:t>）</a:t>
            </a:r>
            <a:r>
              <a:rPr lang="en-US" altLang="zh-CN" sz="2400" b="1" i="0"/>
              <a:t> 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400" b="1" i="0"/>
              <a:t> </a:t>
            </a:r>
            <a:r>
              <a:rPr lang="en-GB" altLang="zh-CN" sz="2400" i="0"/>
              <a:t>VMware-GSX-Server (</a:t>
            </a:r>
            <a:r>
              <a:rPr lang="zh-CN" altLang="en-US" sz="2400" i="0"/>
              <a:t>工作组级</a:t>
            </a:r>
            <a:r>
              <a:rPr lang="en-GB" altLang="zh-CN" sz="2400" i="0"/>
              <a:t>)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GB" altLang="zh-CN" sz="2400" b="1" i="0"/>
              <a:t> </a:t>
            </a:r>
            <a:r>
              <a:rPr lang="en-GB" altLang="zh-CN" sz="2400" i="0"/>
              <a:t>VMware-workstation </a:t>
            </a:r>
            <a:r>
              <a:rPr lang="zh-CN" altLang="en-US" sz="2400" i="0"/>
              <a:t>（客户端）</a:t>
            </a:r>
            <a:endParaRPr lang="zh-CN" altLang="en-GB" sz="2400" b="1" i="0"/>
          </a:p>
        </p:txBody>
      </p:sp>
      <p:pic>
        <p:nvPicPr>
          <p:cNvPr id="50179" name="Picture 2" descr="vm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2388" y="3429000"/>
            <a:ext cx="41751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76250"/>
            <a:ext cx="7704138" cy="661988"/>
          </a:xfrm>
        </p:spPr>
        <p:txBody>
          <a:bodyPr/>
          <a:lstStyle/>
          <a:p>
            <a:pPr algn="ctr"/>
            <a:r>
              <a:rPr lang="en-US" altLang="zh-CN" sz="3600" b="1" smtClean="0">
                <a:solidFill>
                  <a:srgbClr val="FFFF00"/>
                </a:solidFill>
              </a:rPr>
              <a:t>VMWare </a:t>
            </a:r>
            <a:r>
              <a:rPr lang="zh-CN" altLang="en-US" sz="3600" b="1" smtClean="0">
                <a:solidFill>
                  <a:srgbClr val="FFFF00"/>
                </a:solidFill>
              </a:rPr>
              <a:t>其它组件</a:t>
            </a:r>
          </a:p>
        </p:txBody>
      </p:sp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971550" y="2024063"/>
            <a:ext cx="774065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400" b="1" i="0"/>
              <a:t> </a:t>
            </a:r>
            <a:r>
              <a:rPr lang="en-GB" altLang="zh-CN" sz="2800" b="1" i="0"/>
              <a:t>VMWare Server Console</a:t>
            </a:r>
            <a:endParaRPr lang="zh-CN" altLang="en-US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GB" altLang="zh-CN" sz="2800" b="1" i="0"/>
              <a:t> VMware VirtualCenter for VMware Server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GB" altLang="zh-CN" sz="2800" b="1" i="0"/>
              <a:t> VMware Open Source Components</a:t>
            </a:r>
            <a:endParaRPr lang="zh-CN" altLang="en-US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GB" altLang="zh-CN" sz="2800" b="1" i="0"/>
              <a:t> Microsoft Sysprep Tools</a:t>
            </a:r>
            <a:endParaRPr lang="zh-CN" altLang="en-US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GB" altLang="zh-CN" sz="2800" b="1" i="0"/>
              <a:t> SCSI Disk Drivers</a:t>
            </a:r>
            <a:endParaRPr lang="en-US" altLang="zh-CN" sz="2800" b="1" i="0"/>
          </a:p>
        </p:txBody>
      </p:sp>
      <p:pic>
        <p:nvPicPr>
          <p:cNvPr id="52227" name="Picture 6" descr="http://t3.gstatic.com/images?q=tbn:ANd9GcQFDaZP_fcoLFf0AfmsvGIgXZAjoZ1Vgew4rnnbsJdNuy3MtuNgq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2113" y="4581525"/>
            <a:ext cx="366395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en-GB" altLang="zh-CN" sz="3600" b="1" smtClean="0">
                <a:solidFill>
                  <a:srgbClr val="FFFF00"/>
                </a:solidFill>
              </a:rPr>
              <a:t>12.3.3 </a:t>
            </a:r>
            <a:r>
              <a:rPr lang="zh-CN" altLang="en-US" sz="3600" b="1" smtClean="0">
                <a:solidFill>
                  <a:srgbClr val="FFFF00"/>
                </a:solidFill>
              </a:rPr>
              <a:t>辅助工具</a:t>
            </a: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55650" y="1808163"/>
            <a:ext cx="7777163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 b="1" i="0"/>
              <a:t>Akorri</a:t>
            </a:r>
            <a:r>
              <a:rPr lang="zh-CN" altLang="en-US" sz="2800" b="1" i="0"/>
              <a:t>公司的</a:t>
            </a:r>
            <a:r>
              <a:rPr lang="en-GB" altLang="zh-CN" sz="2800" b="1" i="0"/>
              <a:t>BalancePoint</a:t>
            </a:r>
            <a:r>
              <a:rPr lang="zh-CN" altLang="en-US" sz="2800" b="1" i="0"/>
              <a:t>工具</a:t>
            </a:r>
            <a:r>
              <a:rPr lang="zh-CN" altLang="en-US" sz="2400" i="0"/>
              <a:t>：</a:t>
            </a:r>
            <a:r>
              <a:rPr lang="en-US" altLang="zh-CN" sz="2400" i="0"/>
              <a:t> VM Performance Index, Virtual Host Resource Contention, Virtual Resource EntITlement Analysis, VM CPU Efficiency</a:t>
            </a:r>
            <a:endParaRPr lang="en-US" altLang="zh-CN" sz="2400" b="1" i="0"/>
          </a:p>
          <a:p>
            <a:pPr marL="444500" indent="-444500"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GB" altLang="zh-CN" sz="2800" b="1" i="0"/>
              <a:t>Vizioncore</a:t>
            </a:r>
            <a:r>
              <a:rPr lang="zh-CN" altLang="en-US" sz="2800" b="1" i="0"/>
              <a:t>公司的产品</a:t>
            </a:r>
            <a:r>
              <a:rPr lang="zh-CN" altLang="en-US" sz="2400" i="0"/>
              <a:t>，包括</a:t>
            </a:r>
            <a:r>
              <a:rPr lang="en-GB" altLang="zh-CN" sz="2400" i="0"/>
              <a:t>vControl</a:t>
            </a:r>
            <a:r>
              <a:rPr lang="zh-CN" altLang="en-US" sz="2400" i="0"/>
              <a:t>、</a:t>
            </a:r>
            <a:r>
              <a:rPr lang="en-GB" altLang="zh-CN" sz="2400" i="0"/>
              <a:t>vConverte</a:t>
            </a:r>
            <a:r>
              <a:rPr lang="zh-CN" altLang="en-US" sz="2400" i="0"/>
              <a:t>、</a:t>
            </a:r>
            <a:r>
              <a:rPr lang="en-GB" altLang="zh-CN" sz="2400" i="0"/>
              <a:t>vFoglight</a:t>
            </a:r>
            <a:r>
              <a:rPr lang="zh-CN" altLang="en-US" sz="2400" i="0"/>
              <a:t>、</a:t>
            </a:r>
            <a:r>
              <a:rPr lang="en-GB" altLang="zh-CN" sz="2400" i="0"/>
              <a:t>vOptimizer</a:t>
            </a:r>
            <a:r>
              <a:rPr lang="zh-CN" altLang="en-US" sz="2400" i="0"/>
              <a:t>、</a:t>
            </a:r>
            <a:r>
              <a:rPr lang="en-GB" altLang="zh-CN" sz="2400" i="0"/>
              <a:t>vRanger</a:t>
            </a:r>
            <a:r>
              <a:rPr lang="zh-CN" altLang="en-US" sz="2400" i="0"/>
              <a:t>、</a:t>
            </a:r>
            <a:r>
              <a:rPr lang="en-GB" altLang="zh-CN" sz="2400" i="0"/>
              <a:t>vCharter</a:t>
            </a:r>
            <a:r>
              <a:rPr lang="zh-CN" altLang="en-US" sz="2400" i="0"/>
              <a:t>、</a:t>
            </a:r>
            <a:r>
              <a:rPr lang="en-GB" altLang="zh-CN" sz="2400" i="0"/>
              <a:t>vReplicator</a:t>
            </a:r>
            <a:r>
              <a:rPr lang="zh-CN" altLang="en-US" sz="2400" i="0"/>
              <a:t>、</a:t>
            </a:r>
            <a:r>
              <a:rPr lang="en-GB" altLang="zh-CN" sz="2400" i="0"/>
              <a:t>vEssentials solution bundles</a:t>
            </a:r>
            <a:r>
              <a:rPr lang="zh-CN" altLang="en-US" sz="2400" i="0"/>
              <a:t>等</a:t>
            </a:r>
            <a:endParaRPr lang="zh-CN" altLang="en-GB" sz="2400" b="1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6697662" cy="6619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3600" b="1" smtClean="0">
                <a:solidFill>
                  <a:srgbClr val="FFFF00"/>
                </a:solidFill>
              </a:rPr>
              <a:t>12.4 </a:t>
            </a:r>
            <a:r>
              <a:rPr lang="zh-CN" altLang="en-US" sz="3600" b="1" smtClean="0">
                <a:solidFill>
                  <a:srgbClr val="FFFF00"/>
                </a:solidFill>
              </a:rPr>
              <a:t>如何建立项目的测试环境</a:t>
            </a:r>
            <a:endParaRPr lang="en-US" altLang="zh-CN" sz="3600" b="1" smtClean="0">
              <a:solidFill>
                <a:srgbClr val="FFFF00"/>
              </a:solidFill>
            </a:endParaRPr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863600" y="1916113"/>
            <a:ext cx="799306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400" b="1" i="0"/>
              <a:t> </a:t>
            </a:r>
            <a:r>
              <a:rPr lang="zh-CN" altLang="en-US" sz="2800" b="1" i="0"/>
              <a:t>事先要清楚项目的要求</a:t>
            </a:r>
            <a:r>
              <a:rPr lang="zh-CN" altLang="en-US" sz="2400" b="1" i="0"/>
              <a:t>，</a:t>
            </a:r>
            <a:r>
              <a:rPr lang="zh-CN" altLang="en-US" sz="2400" i="0"/>
              <a:t>如软件构架文档、部署模型、测试自动化架构、测试数据的要求和测试策略和测试方法</a:t>
            </a:r>
            <a:endParaRPr lang="en-US" altLang="zh-CN" sz="24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400" b="1" i="0"/>
              <a:t> </a:t>
            </a:r>
            <a:r>
              <a:rPr lang="zh-CN" altLang="en-US" sz="2800" b="1" i="0"/>
              <a:t>规划测试环境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400" b="1" i="0"/>
              <a:t> </a:t>
            </a:r>
            <a:r>
              <a:rPr lang="zh-CN" altLang="en-US" sz="2800" b="1" i="0"/>
              <a:t>列出设备清单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400" b="1" i="0"/>
              <a:t> </a:t>
            </a:r>
            <a:r>
              <a:rPr lang="zh-CN" altLang="en-US" sz="2800" b="1" i="0"/>
              <a:t>环境实施</a:t>
            </a:r>
            <a:r>
              <a:rPr lang="zh-CN" altLang="en-US" sz="2400" b="1" i="0"/>
              <a:t>：</a:t>
            </a:r>
            <a:r>
              <a:rPr lang="zh-CN" altLang="en-US" sz="2400" i="0"/>
              <a:t>如安装虚拟机系统、操作系统、网络配置、安装应用系统、配置并调试应用软件</a:t>
            </a:r>
            <a:endParaRPr lang="zh-CN" altLang="en-GB" sz="24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119812" cy="6619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3600" b="1" smtClean="0">
                <a:solidFill>
                  <a:srgbClr val="FFFF00"/>
                </a:solidFill>
              </a:rPr>
              <a:t>12.5 </a:t>
            </a:r>
            <a:r>
              <a:rPr lang="zh-CN" altLang="en-US" sz="3600" b="1" smtClean="0">
                <a:solidFill>
                  <a:srgbClr val="FFFF00"/>
                </a:solidFill>
              </a:rPr>
              <a:t>自动部署测试环境</a:t>
            </a:r>
            <a:endParaRPr lang="en-US" altLang="zh-CN" sz="3600" b="1" smtClean="0">
              <a:solidFill>
                <a:srgbClr val="FFFF00"/>
              </a:solidFill>
            </a:endParaRPr>
          </a:p>
        </p:txBody>
      </p:sp>
      <p:pic>
        <p:nvPicPr>
          <p:cNvPr id="58370" name="图片 4" descr="13-5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592263"/>
            <a:ext cx="8137525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6481762" cy="6619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b="1" smtClean="0">
                <a:solidFill>
                  <a:srgbClr val="FFFF00"/>
                </a:solidFill>
              </a:rPr>
              <a:t>自动部署测试环境</a:t>
            </a:r>
            <a:r>
              <a:rPr lang="en-US" altLang="zh-CN" sz="3600" b="1" smtClean="0">
                <a:solidFill>
                  <a:srgbClr val="FFFF00"/>
                </a:solidFill>
              </a:rPr>
              <a:t>-</a:t>
            </a:r>
            <a:r>
              <a:rPr lang="zh-CN" altLang="en-US" sz="3600" b="1" smtClean="0">
                <a:solidFill>
                  <a:srgbClr val="FFFF00"/>
                </a:solidFill>
              </a:rPr>
              <a:t>实例</a:t>
            </a:r>
            <a:endParaRPr lang="en-US" altLang="zh-CN" sz="3600" b="1" smtClean="0">
              <a:solidFill>
                <a:srgbClr val="FFFF00"/>
              </a:solidFill>
            </a:endParaRPr>
          </a:p>
        </p:txBody>
      </p:sp>
      <p:pic>
        <p:nvPicPr>
          <p:cNvPr id="60418" name="图片 3" descr="13-6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773238"/>
            <a:ext cx="79375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矩形 4"/>
          <p:cNvSpPr>
            <a:spLocks noChangeArrowheads="1"/>
          </p:cNvSpPr>
          <p:nvPr/>
        </p:nvSpPr>
        <p:spPr bwMode="auto">
          <a:xfrm>
            <a:off x="1871663" y="6396038"/>
            <a:ext cx="6192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66FF"/>
                </a:solidFill>
              </a:rPr>
              <a:t>STAX</a:t>
            </a:r>
            <a:r>
              <a:rPr lang="zh-CN" altLang="en-US" sz="2400">
                <a:solidFill>
                  <a:srgbClr val="3366FF"/>
                </a:solidFill>
              </a:rPr>
              <a:t>脚本示例可以参考书</a:t>
            </a:r>
            <a:r>
              <a:rPr lang="en-US" altLang="zh-CN" sz="2400">
                <a:solidFill>
                  <a:srgbClr val="3366FF"/>
                </a:solidFill>
              </a:rPr>
              <a:t>P.304~P.305</a:t>
            </a:r>
            <a:endParaRPr lang="zh-CN" altLang="en-US" sz="240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863" y="333375"/>
            <a:ext cx="6372225" cy="661988"/>
          </a:xfrm>
        </p:spPr>
        <p:txBody>
          <a:bodyPr/>
          <a:lstStyle/>
          <a:p>
            <a:pPr algn="ctr"/>
            <a:r>
              <a:rPr lang="en-GB" altLang="zh-CN" sz="3600" b="1" smtClean="0">
                <a:solidFill>
                  <a:srgbClr val="FFFF00"/>
                </a:solidFill>
              </a:rPr>
              <a:t>12.6 </a:t>
            </a:r>
            <a:r>
              <a:rPr lang="zh-CN" altLang="en-GB" sz="3600" b="1" smtClean="0">
                <a:solidFill>
                  <a:srgbClr val="FFFF00"/>
                </a:solidFill>
              </a:rPr>
              <a:t>测试环境的维护和管理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pic>
        <p:nvPicPr>
          <p:cNvPr id="62466" name="Picture 5" descr="13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1592263"/>
            <a:ext cx="6734175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1908175" y="366713"/>
            <a:ext cx="5664200" cy="561975"/>
          </a:xfrm>
        </p:spPr>
        <p:txBody>
          <a:bodyPr/>
          <a:lstStyle/>
          <a:p>
            <a:pPr algn="ctr"/>
            <a:r>
              <a:rPr lang="zh-CN" altLang="en-US" b="1" smtClean="0">
                <a:solidFill>
                  <a:srgbClr val="FFFF00"/>
                </a:solidFill>
              </a:rPr>
              <a:t>作业</a:t>
            </a: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935038" y="2060575"/>
            <a:ext cx="6718300" cy="13255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200" b="1" smtClean="0">
                <a:solidFill>
                  <a:srgbClr val="C00000"/>
                </a:solidFill>
              </a:rPr>
              <a:t>思考题 </a:t>
            </a:r>
            <a:r>
              <a:rPr lang="en-US" altLang="zh-CN" sz="3200" b="1" smtClean="0">
                <a:solidFill>
                  <a:srgbClr val="C00000"/>
                </a:solidFill>
              </a:rPr>
              <a:t>2</a:t>
            </a:r>
            <a:r>
              <a:rPr lang="zh-CN" altLang="en-US" sz="3200" b="1" smtClean="0">
                <a:solidFill>
                  <a:srgbClr val="C00000"/>
                </a:solidFill>
              </a:rPr>
              <a:t>， </a:t>
            </a:r>
            <a:r>
              <a:rPr lang="en-US" altLang="zh-CN" sz="3200" b="1" smtClean="0">
                <a:solidFill>
                  <a:srgbClr val="C00000"/>
                </a:solidFill>
              </a:rPr>
              <a:t>3</a:t>
            </a:r>
            <a:endParaRPr lang="zh-CN" altLang="en-US" sz="3200" b="1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black">
          <a:xfrm>
            <a:off x="971550" y="3141663"/>
            <a:ext cx="2663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i="0">
                <a:solidFill>
                  <a:schemeClr val="bg1"/>
                </a:solidFill>
                <a:latin typeface="Chalkduster"/>
                <a:ea typeface="Chalkduster"/>
                <a:cs typeface="Chalkduster"/>
              </a:rPr>
              <a:t>Thank you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">
          <a:xfrm>
            <a:off x="971550" y="1989138"/>
            <a:ext cx="2808288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5400" i="0">
                <a:solidFill>
                  <a:schemeClr val="bg1"/>
                </a:solidFill>
                <a:latin typeface="Avenir Black Oblique"/>
                <a:ea typeface="黑体" pitchFamily="49" charset="-122"/>
                <a:cs typeface="Avenir Black Oblique"/>
              </a:rPr>
              <a:t>Q &amp; A</a:t>
            </a:r>
            <a:endParaRPr lang="zh-CN" altLang="en-US" sz="5400" i="0">
              <a:solidFill>
                <a:schemeClr val="bg1"/>
              </a:solidFill>
              <a:latin typeface="Avenir Black Oblique"/>
              <a:ea typeface="黑体" pitchFamily="49" charset="-122"/>
              <a:cs typeface="Avenir Black Oblique"/>
            </a:endParaRPr>
          </a:p>
        </p:txBody>
      </p:sp>
      <p:pic>
        <p:nvPicPr>
          <p:cNvPr id="65540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6900" y="1484313"/>
            <a:ext cx="473710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900" y="4724400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图片 2" descr="新浪微博二维码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6238" y="4724400"/>
            <a:ext cx="1778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6626225" cy="661987"/>
          </a:xfrm>
        </p:spPr>
        <p:txBody>
          <a:bodyPr/>
          <a:lstStyle/>
          <a:p>
            <a:pPr algn="ctr"/>
            <a:r>
              <a:rPr lang="en-US" altLang="zh-CN" sz="3600" b="1" smtClean="0">
                <a:solidFill>
                  <a:srgbClr val="FFFF00"/>
                </a:solidFill>
              </a:rPr>
              <a:t>12.1 </a:t>
            </a:r>
            <a:r>
              <a:rPr lang="zh-CN" altLang="en-US" sz="3600" b="1" smtClean="0">
                <a:solidFill>
                  <a:srgbClr val="FFFF00"/>
                </a:solidFill>
              </a:rPr>
              <a:t>测试环境的重要性</a:t>
            </a:r>
          </a:p>
        </p:txBody>
      </p:sp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827088" y="2781300"/>
            <a:ext cx="18923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800"/>
              <a:t> </a:t>
            </a:r>
            <a:r>
              <a:rPr lang="zh-CN" altLang="en-US" sz="2800" i="0"/>
              <a:t>设计环境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800" i="0"/>
              <a:t> 实施环境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800" i="0"/>
              <a:t> 管理环境 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2339975" y="5589588"/>
            <a:ext cx="43735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800" b="1" i="0">
                <a:solidFill>
                  <a:srgbClr val="3366FF"/>
                </a:solidFill>
              </a:rPr>
              <a:t>测试环境是测试执行的基础</a:t>
            </a:r>
            <a:r>
              <a:rPr lang="zh-CN" altLang="en-US" sz="2800" i="0">
                <a:solidFill>
                  <a:srgbClr val="3366FF"/>
                </a:solidFill>
              </a:rPr>
              <a:t> </a:t>
            </a:r>
          </a:p>
        </p:txBody>
      </p:sp>
      <p:pic>
        <p:nvPicPr>
          <p:cNvPr id="17412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2420938"/>
            <a:ext cx="5256213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333375"/>
            <a:ext cx="5761038" cy="661988"/>
          </a:xfrm>
        </p:spPr>
        <p:txBody>
          <a:bodyPr/>
          <a:lstStyle/>
          <a:p>
            <a:pPr algn="ctr"/>
            <a:r>
              <a:rPr lang="zh-CN" altLang="en-GB" sz="3600" b="1" smtClean="0">
                <a:solidFill>
                  <a:srgbClr val="FFFF00"/>
                </a:solidFill>
              </a:rPr>
              <a:t>测试环境与辅测试环境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900113" y="1736725"/>
            <a:ext cx="76676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GB" sz="2400" b="1" i="0"/>
              <a:t>软件环境分为主测试环境和辅测试环境。</a:t>
            </a:r>
            <a:endParaRPr lang="en-US" altLang="zh-CN" sz="2400" b="1" i="0"/>
          </a:p>
          <a:p>
            <a:pPr>
              <a:lnSpc>
                <a:spcPct val="130000"/>
              </a:lnSpc>
            </a:pPr>
            <a:endParaRPr lang="en-GB" altLang="zh-CN" sz="2400" b="1" i="0"/>
          </a:p>
          <a:p>
            <a:pPr>
              <a:lnSpc>
                <a:spcPct val="130000"/>
              </a:lnSpc>
            </a:pPr>
            <a:r>
              <a:rPr lang="en-US" altLang="en-GB" sz="2400" b="1" i="0"/>
              <a:t>主测试环境是测试软件功能、安全可靠性、性能、易用性等大多数指标的主要环境</a:t>
            </a:r>
            <a:r>
              <a:rPr lang="en-US" altLang="zh-CN" sz="2400" i="0"/>
              <a:t> </a:t>
            </a:r>
          </a:p>
          <a:p>
            <a:pPr>
              <a:lnSpc>
                <a:spcPct val="130000"/>
              </a:lnSpc>
            </a:pPr>
            <a:endParaRPr lang="zh-CN" altLang="en-US" sz="2400" i="0"/>
          </a:p>
          <a:p>
            <a:pPr>
              <a:lnSpc>
                <a:spcPct val="130000"/>
              </a:lnSpc>
            </a:pPr>
            <a:r>
              <a:rPr lang="zh-CN" altLang="en-US" sz="2800" b="1" i="0"/>
              <a:t>辅助测试环境满足特殊的测试需求</a:t>
            </a:r>
            <a:endParaRPr lang="zh-CN" altLang="en-US" sz="2400" i="0"/>
          </a:p>
          <a:p>
            <a:pPr>
              <a:lnSpc>
                <a:spcPct val="13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GB" sz="2400" i="0"/>
              <a:t> 兼容性测试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GB" sz="2400" i="0"/>
              <a:t> 模拟真实环境测试</a:t>
            </a:r>
            <a:endParaRPr lang="zh-CN" altLang="en-US" sz="2400" i="0"/>
          </a:p>
          <a:p>
            <a:pPr>
              <a:lnSpc>
                <a:spcPct val="13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400" i="0"/>
              <a:t> 横向对比测试</a:t>
            </a:r>
            <a:endParaRPr lang="zh-CN" altLang="en-GB" sz="24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en-US" altLang="zh-CN" sz="3600" b="1" smtClean="0">
                <a:solidFill>
                  <a:srgbClr val="FFFF00"/>
                </a:solidFill>
              </a:rPr>
              <a:t>12.2 </a:t>
            </a:r>
            <a:r>
              <a:rPr lang="zh-CN" altLang="en-US" sz="3600" b="1" smtClean="0">
                <a:solidFill>
                  <a:srgbClr val="FFFF00"/>
                </a:solidFill>
              </a:rPr>
              <a:t>测试环境要素</a:t>
            </a: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0" y="4554538"/>
            <a:ext cx="274638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808080"/>
                </a:solidFill>
              </a:rPr>
              <a:t>Zhu.Kerry@gmail.com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971550" y="2636838"/>
            <a:ext cx="316865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/>
              <a:t>12.2.1 </a:t>
            </a:r>
            <a:r>
              <a:rPr lang="zh-CN" altLang="en-US" sz="2800" b="1" i="0"/>
              <a:t>硬件	</a:t>
            </a:r>
          </a:p>
          <a:p>
            <a:pPr>
              <a:lnSpc>
                <a:spcPct val="150000"/>
              </a:lnSpc>
            </a:pPr>
            <a:r>
              <a:rPr lang="en-US" altLang="zh-CN" sz="2800" b="1" i="0"/>
              <a:t>12.2.2 </a:t>
            </a:r>
            <a:r>
              <a:rPr lang="zh-CN" altLang="en-US" sz="2800" b="1" i="0"/>
              <a:t>网络环境</a:t>
            </a:r>
          </a:p>
          <a:p>
            <a:pPr>
              <a:lnSpc>
                <a:spcPct val="150000"/>
              </a:lnSpc>
            </a:pPr>
            <a:r>
              <a:rPr lang="en-US" altLang="zh-CN" sz="2800" b="1" i="0"/>
              <a:t>12.2.3 </a:t>
            </a:r>
            <a:r>
              <a:rPr lang="zh-CN" altLang="en-US" sz="2800" b="1" i="0"/>
              <a:t>软件</a:t>
            </a:r>
          </a:p>
          <a:p>
            <a:pPr>
              <a:lnSpc>
                <a:spcPct val="150000"/>
              </a:lnSpc>
            </a:pPr>
            <a:r>
              <a:rPr lang="en-US" altLang="zh-CN" sz="2800" b="1" i="0"/>
              <a:t>12.2.4 </a:t>
            </a:r>
            <a:r>
              <a:rPr lang="zh-CN" altLang="en-US" sz="2800" b="1" i="0"/>
              <a:t>数据准备</a:t>
            </a:r>
            <a:endParaRPr lang="zh-CN" altLang="en-GB" sz="2800" b="1" i="0"/>
          </a:p>
        </p:txBody>
      </p:sp>
      <p:pic>
        <p:nvPicPr>
          <p:cNvPr id="21508" name="Picture 8" descr="http://vmlab.files.wordpress.com/2008/06/network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5" y="2060575"/>
            <a:ext cx="50038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传统的服务器</a:t>
            </a:r>
          </a:p>
        </p:txBody>
      </p:sp>
      <p:pic>
        <p:nvPicPr>
          <p:cNvPr id="2355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2349500"/>
            <a:ext cx="3106738" cy="33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6" descr="http://fs01.qiboom.net/userfilespace/2008/05/08/yuanzhichina109552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2270125"/>
            <a:ext cx="295275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机架式服务器</a:t>
            </a:r>
          </a:p>
        </p:txBody>
      </p:sp>
      <p:pic>
        <p:nvPicPr>
          <p:cNvPr id="25602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3575" y="1622425"/>
            <a:ext cx="586105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6" descr="http://image.cn.made-in-china.com/2f0j01avUTzdLGVHch/%E6%9C%BA%E6%9E%B6%E5%BC%8F%E6%9C%8D%E5%8A%A1%E5%99%A8%E6%9C%BA%E7%AE%B1-2U%EF%BC%88J6602%EF%BC%8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738" y="3860800"/>
            <a:ext cx="4103687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2363" y="3860800"/>
            <a:ext cx="3894137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 descr="http://www.it.com.cn/server/pic/2009/04/13/10/090413_xc_svdp_y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2205038"/>
            <a:ext cx="5384800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6337300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刀片式服务器</a:t>
            </a:r>
          </a:p>
        </p:txBody>
      </p:sp>
      <p:pic>
        <p:nvPicPr>
          <p:cNvPr id="27651" name="Picture 4" descr="http://www.lxfwq.com.cn/uploads/allimg/080821/11395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1628775"/>
            <a:ext cx="3395662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矩形 1"/>
          <p:cNvSpPr>
            <a:spLocks noChangeArrowheads="1"/>
          </p:cNvSpPr>
          <p:nvPr/>
        </p:nvSpPr>
        <p:spPr bwMode="auto">
          <a:xfrm>
            <a:off x="4187825" y="2384425"/>
            <a:ext cx="1824038" cy="612775"/>
          </a:xfrm>
          <a:prstGeom prst="rect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硬件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71550" y="2349500"/>
            <a:ext cx="428466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defRPr/>
            </a:pPr>
            <a:r>
              <a:rPr lang="zh-CN" altLang="en-US" sz="2800" b="1" i="0" dirty="0">
                <a:ea typeface="宋体" pitchFamily="2" charset="-122"/>
              </a:rPr>
              <a:t> 机架式服务器</a:t>
            </a:r>
            <a:endParaRPr lang="en-US" altLang="zh-CN" sz="2800" b="1" i="0" dirty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defRPr/>
            </a:pPr>
            <a:r>
              <a:rPr lang="zh-CN" altLang="en-US" sz="2800" b="1" i="0" dirty="0">
                <a:ea typeface="宋体" pitchFamily="2" charset="-122"/>
              </a:rPr>
              <a:t>刀片式服务器</a:t>
            </a:r>
            <a:endParaRPr lang="en-US" altLang="zh-CN" sz="2800" b="1" i="0" dirty="0"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defRPr/>
            </a:pPr>
            <a:r>
              <a:rPr lang="en-US" altLang="zh-CN" sz="2800" b="1" i="0" dirty="0">
                <a:ea typeface="宋体" pitchFamily="2" charset="-122"/>
              </a:rPr>
              <a:t> </a:t>
            </a:r>
            <a:r>
              <a:rPr lang="zh-CN" altLang="en-US" sz="2800" b="1" i="0" dirty="0">
                <a:ea typeface="宋体" pitchFamily="2" charset="-122"/>
              </a:rPr>
              <a:t> 客户端机器</a:t>
            </a:r>
            <a:endParaRPr lang="en-US" altLang="zh-CN" sz="2800" b="1" i="0" dirty="0"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defRPr/>
            </a:pPr>
            <a:r>
              <a:rPr lang="en-US" altLang="zh-CN" sz="2800" b="1" i="0" dirty="0">
                <a:ea typeface="宋体" pitchFamily="2" charset="-122"/>
              </a:rPr>
              <a:t> </a:t>
            </a:r>
            <a:r>
              <a:rPr lang="zh-CN" altLang="en-US" sz="2800" b="1" i="0" dirty="0">
                <a:ea typeface="宋体" pitchFamily="2" charset="-122"/>
              </a:rPr>
              <a:t> 移动设备</a:t>
            </a:r>
            <a:endParaRPr lang="en-US" altLang="zh-CN" sz="2800" b="1" i="0" dirty="0"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defRPr/>
            </a:pPr>
            <a:r>
              <a:rPr lang="zh-CN" altLang="en-US" sz="2800" b="1" i="0" dirty="0">
                <a:ea typeface="宋体" pitchFamily="2" charset="-122"/>
              </a:rPr>
              <a:t>  声卡、显示卡、麦克风</a:t>
            </a:r>
            <a:endParaRPr lang="zh-CN" altLang="en-GB" sz="2800" b="1" i="0" dirty="0">
              <a:ea typeface="宋体" pitchFamily="2" charset="-122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6156325" y="2924175"/>
            <a:ext cx="2087563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400" b="1" i="0"/>
              <a:t> </a:t>
            </a:r>
            <a:r>
              <a:rPr lang="zh-CN" altLang="en-US" sz="2800" b="1" i="0">
                <a:solidFill>
                  <a:srgbClr val="3366FF"/>
                </a:solidFill>
              </a:rPr>
              <a:t>标准配置</a:t>
            </a:r>
            <a:endParaRPr lang="en-US" altLang="zh-CN" sz="2800" b="1" i="0">
              <a:solidFill>
                <a:srgbClr val="3366FF"/>
              </a:solidFill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800" b="1" i="0">
                <a:solidFill>
                  <a:srgbClr val="3366FF"/>
                </a:solidFill>
              </a:rPr>
              <a:t> 最低配置</a:t>
            </a:r>
            <a:endParaRPr lang="en-US" altLang="zh-CN" sz="2800" b="1" i="0">
              <a:solidFill>
                <a:srgbClr val="3366FF"/>
              </a:solidFill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en-US" altLang="zh-CN" sz="2800" b="1" i="0">
                <a:solidFill>
                  <a:srgbClr val="3366FF"/>
                </a:solidFill>
              </a:rPr>
              <a:t> </a:t>
            </a:r>
            <a:r>
              <a:rPr lang="zh-CN" altLang="en-US" sz="2800" b="1" i="0">
                <a:solidFill>
                  <a:srgbClr val="3366FF"/>
                </a:solidFill>
              </a:rPr>
              <a:t>推荐配置</a:t>
            </a:r>
            <a:endParaRPr lang="zh-CN" altLang="en-GB" sz="2800" b="1" i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</Template>
  <TotalTime>15782</TotalTime>
  <Words>588</Words>
  <Application>Microsoft Office PowerPoint</Application>
  <PresentationFormat>全屏显示(4:3)</PresentationFormat>
  <Paragraphs>113</Paragraphs>
  <Slides>29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Avenir Black Oblique</vt:lpstr>
      <vt:lpstr>Chalkduster</vt:lpstr>
      <vt:lpstr>黑体</vt:lpstr>
      <vt:lpstr>华文新魏</vt:lpstr>
      <vt:lpstr>宋体</vt:lpstr>
      <vt:lpstr>Arial</vt:lpstr>
      <vt:lpstr>Wingdings</vt:lpstr>
      <vt:lpstr>6</vt:lpstr>
      <vt:lpstr>PowerPoint 演示文稿</vt:lpstr>
      <vt:lpstr>第12章  部署测试环境</vt:lpstr>
      <vt:lpstr>12.1 测试环境的重要性</vt:lpstr>
      <vt:lpstr>测试环境与辅测试环境</vt:lpstr>
      <vt:lpstr>12.2 测试环境要素</vt:lpstr>
      <vt:lpstr>传统的服务器</vt:lpstr>
      <vt:lpstr>机架式服务器</vt:lpstr>
      <vt:lpstr>刀片式服务器</vt:lpstr>
      <vt:lpstr>硬件</vt:lpstr>
      <vt:lpstr>网络环境</vt:lpstr>
      <vt:lpstr>软件</vt:lpstr>
      <vt:lpstr>数据准备</vt:lpstr>
      <vt:lpstr>12.3  虚拟机的应用</vt:lpstr>
      <vt:lpstr>为什么使用虚拟机</vt:lpstr>
      <vt:lpstr>12.3.1 虚拟机软件</vt:lpstr>
      <vt:lpstr>微软的虚拟解决方案</vt:lpstr>
      <vt:lpstr>虚拟机工作原理</vt:lpstr>
      <vt:lpstr>虚拟机工作原理-2</vt:lpstr>
      <vt:lpstr>桌面虚拟化（App-V）</vt:lpstr>
      <vt:lpstr>Windows Server 2008 R2 Hyper-V</vt:lpstr>
      <vt:lpstr>12.3.2 VMware的虚拟机解决方案</vt:lpstr>
      <vt:lpstr>VMWare 其它组件</vt:lpstr>
      <vt:lpstr>12.3.3 辅助工具</vt:lpstr>
      <vt:lpstr>12.4 如何建立项目的测试环境</vt:lpstr>
      <vt:lpstr>12.5 自动部署测试环境</vt:lpstr>
      <vt:lpstr>自动部署测试环境-实例</vt:lpstr>
      <vt:lpstr>12.6 测试环境的维护和管理</vt:lpstr>
      <vt:lpstr>作业</vt:lpstr>
      <vt:lpstr>PowerPoint 演示文稿</vt:lpstr>
    </vt:vector>
  </TitlesOfParts>
  <Company>Webex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Kerryzhu</dc:creator>
  <cp:keywords>ppt幻灯设计/ppt模板设计</cp:keywords>
  <dc:description>Nordri设计工作室ppt模版发布供大家免费下载使用。版权为Nordri设计工作室所有。您可以自行使用、修改、复制本模版。转载、发表或以其它方式利用本模版上内容，如果您需更进一步的服务，请和我们联系。</dc:description>
  <cp:lastModifiedBy>微软用户</cp:lastModifiedBy>
  <cp:revision>325</cp:revision>
  <dcterms:created xsi:type="dcterms:W3CDTF">2011-09-26T13:26:34Z</dcterms:created>
  <dcterms:modified xsi:type="dcterms:W3CDTF">2019-01-11T03:06:04Z</dcterms:modified>
  <cp:category>免费模板</cp:category>
</cp:coreProperties>
</file>