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822" r:id="rId2"/>
    <p:sldId id="834" r:id="rId3"/>
    <p:sldId id="773" r:id="rId4"/>
    <p:sldId id="830" r:id="rId5"/>
    <p:sldId id="831" r:id="rId6"/>
    <p:sldId id="832" r:id="rId7"/>
    <p:sldId id="823" r:id="rId8"/>
    <p:sldId id="824" r:id="rId9"/>
    <p:sldId id="825" r:id="rId10"/>
    <p:sldId id="833" r:id="rId11"/>
    <p:sldId id="774" r:id="rId12"/>
    <p:sldId id="775" r:id="rId13"/>
    <p:sldId id="776" r:id="rId14"/>
    <p:sldId id="777" r:id="rId15"/>
    <p:sldId id="778" r:id="rId16"/>
    <p:sldId id="779" r:id="rId17"/>
    <p:sldId id="780" r:id="rId18"/>
    <p:sldId id="781" r:id="rId19"/>
    <p:sldId id="782" r:id="rId20"/>
    <p:sldId id="783" r:id="rId21"/>
    <p:sldId id="784" r:id="rId22"/>
    <p:sldId id="785" r:id="rId23"/>
    <p:sldId id="786" r:id="rId24"/>
    <p:sldId id="787" r:id="rId25"/>
    <p:sldId id="788" r:id="rId26"/>
    <p:sldId id="789" r:id="rId27"/>
    <p:sldId id="790" r:id="rId28"/>
    <p:sldId id="791" r:id="rId29"/>
    <p:sldId id="792" r:id="rId30"/>
    <p:sldId id="793" r:id="rId31"/>
    <p:sldId id="794" r:id="rId32"/>
    <p:sldId id="795" r:id="rId33"/>
    <p:sldId id="796" r:id="rId34"/>
    <p:sldId id="797" r:id="rId35"/>
    <p:sldId id="798" r:id="rId36"/>
    <p:sldId id="799" r:id="rId37"/>
    <p:sldId id="800" r:id="rId38"/>
    <p:sldId id="801" r:id="rId39"/>
    <p:sldId id="802" r:id="rId40"/>
    <p:sldId id="803" r:id="rId41"/>
    <p:sldId id="804" r:id="rId42"/>
    <p:sldId id="805" r:id="rId43"/>
    <p:sldId id="806" r:id="rId44"/>
    <p:sldId id="807" r:id="rId45"/>
    <p:sldId id="808" r:id="rId46"/>
    <p:sldId id="809" r:id="rId47"/>
    <p:sldId id="810" r:id="rId48"/>
    <p:sldId id="811" r:id="rId49"/>
    <p:sldId id="812" r:id="rId50"/>
    <p:sldId id="813" r:id="rId51"/>
    <p:sldId id="814" r:id="rId52"/>
    <p:sldId id="815" r:id="rId53"/>
    <p:sldId id="816" r:id="rId54"/>
    <p:sldId id="817" r:id="rId55"/>
    <p:sldId id="818" r:id="rId56"/>
    <p:sldId id="819" r:id="rId57"/>
    <p:sldId id="820" r:id="rId58"/>
    <p:sldId id="821" r:id="rId59"/>
    <p:sldId id="266" r:id="rId60"/>
  </p:sldIdLst>
  <p:sldSz cx="9144000" cy="6858000" type="screen4x3"/>
  <p:notesSz cx="6858000" cy="9144000"/>
  <p:defaultTextStyle>
    <a:defPPr>
      <a:defRPr lang="zh-CN"/>
    </a:defPPr>
    <a:lvl1pPr algn="l" rtl="0" fontAlgn="base">
      <a:spcBef>
        <a:spcPct val="0"/>
      </a:spcBef>
      <a:spcAft>
        <a:spcPct val="0"/>
      </a:spcAft>
      <a:defRPr i="1" kern="1200">
        <a:solidFill>
          <a:schemeClr val="tx1"/>
        </a:solidFill>
        <a:latin typeface="Arial" charset="0"/>
        <a:ea typeface="宋体" charset="-122"/>
        <a:cs typeface="+mn-cs"/>
      </a:defRPr>
    </a:lvl1pPr>
    <a:lvl2pPr marL="457200" algn="l" rtl="0" fontAlgn="base">
      <a:spcBef>
        <a:spcPct val="0"/>
      </a:spcBef>
      <a:spcAft>
        <a:spcPct val="0"/>
      </a:spcAft>
      <a:defRPr i="1" kern="1200">
        <a:solidFill>
          <a:schemeClr val="tx1"/>
        </a:solidFill>
        <a:latin typeface="Arial" charset="0"/>
        <a:ea typeface="宋体" charset="-122"/>
        <a:cs typeface="+mn-cs"/>
      </a:defRPr>
    </a:lvl2pPr>
    <a:lvl3pPr marL="914400" algn="l" rtl="0" fontAlgn="base">
      <a:spcBef>
        <a:spcPct val="0"/>
      </a:spcBef>
      <a:spcAft>
        <a:spcPct val="0"/>
      </a:spcAft>
      <a:defRPr i="1" kern="1200">
        <a:solidFill>
          <a:schemeClr val="tx1"/>
        </a:solidFill>
        <a:latin typeface="Arial" charset="0"/>
        <a:ea typeface="宋体" charset="-122"/>
        <a:cs typeface="+mn-cs"/>
      </a:defRPr>
    </a:lvl3pPr>
    <a:lvl4pPr marL="1371600" algn="l" rtl="0" fontAlgn="base">
      <a:spcBef>
        <a:spcPct val="0"/>
      </a:spcBef>
      <a:spcAft>
        <a:spcPct val="0"/>
      </a:spcAft>
      <a:defRPr i="1" kern="1200">
        <a:solidFill>
          <a:schemeClr val="tx1"/>
        </a:solidFill>
        <a:latin typeface="Arial" charset="0"/>
        <a:ea typeface="宋体" charset="-122"/>
        <a:cs typeface="+mn-cs"/>
      </a:defRPr>
    </a:lvl4pPr>
    <a:lvl5pPr marL="1828800" algn="l" rtl="0" fontAlgn="base">
      <a:spcBef>
        <a:spcPct val="0"/>
      </a:spcBef>
      <a:spcAft>
        <a:spcPct val="0"/>
      </a:spcAft>
      <a:defRPr i="1" kern="1200">
        <a:solidFill>
          <a:schemeClr val="tx1"/>
        </a:solidFill>
        <a:latin typeface="Arial" charset="0"/>
        <a:ea typeface="宋体" charset="-122"/>
        <a:cs typeface="+mn-cs"/>
      </a:defRPr>
    </a:lvl5pPr>
    <a:lvl6pPr marL="2286000" algn="l" defTabSz="914400" rtl="0" eaLnBrk="1" latinLnBrk="0" hangingPunct="1">
      <a:defRPr i="1" kern="1200">
        <a:solidFill>
          <a:schemeClr val="tx1"/>
        </a:solidFill>
        <a:latin typeface="Arial" charset="0"/>
        <a:ea typeface="宋体" charset="-122"/>
        <a:cs typeface="+mn-cs"/>
      </a:defRPr>
    </a:lvl6pPr>
    <a:lvl7pPr marL="2743200" algn="l" defTabSz="914400" rtl="0" eaLnBrk="1" latinLnBrk="0" hangingPunct="1">
      <a:defRPr i="1" kern="1200">
        <a:solidFill>
          <a:schemeClr val="tx1"/>
        </a:solidFill>
        <a:latin typeface="Arial" charset="0"/>
        <a:ea typeface="宋体" charset="-122"/>
        <a:cs typeface="+mn-cs"/>
      </a:defRPr>
    </a:lvl7pPr>
    <a:lvl8pPr marL="3200400" algn="l" defTabSz="914400" rtl="0" eaLnBrk="1" latinLnBrk="0" hangingPunct="1">
      <a:defRPr i="1" kern="1200">
        <a:solidFill>
          <a:schemeClr val="tx1"/>
        </a:solidFill>
        <a:latin typeface="Arial" charset="0"/>
        <a:ea typeface="宋体" charset="-122"/>
        <a:cs typeface="+mn-cs"/>
      </a:defRPr>
    </a:lvl8pPr>
    <a:lvl9pPr marL="3657600" algn="l" defTabSz="914400" rtl="0" eaLnBrk="1" latinLnBrk="0" hangingPunct="1">
      <a:defRPr i="1"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BBF"/>
    <a:srgbClr val="F8F8F8"/>
    <a:srgbClr val="DDDDDD"/>
    <a:srgbClr val="5F5F5F"/>
    <a:srgbClr val="333333"/>
    <a:srgbClr val="FF66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217" autoAdjust="0"/>
  </p:normalViewPr>
  <p:slideViewPr>
    <p:cSldViewPr>
      <p:cViewPr varScale="1">
        <p:scale>
          <a:sx n="66" d="100"/>
          <a:sy n="66" d="100"/>
        </p:scale>
        <p:origin x="1280" y="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ea typeface="宋体" pitchFamily="2" charset="-122"/>
              </a:defRPr>
            </a:lvl1pPr>
          </a:lstStyle>
          <a:p>
            <a:pPr>
              <a:defRPr/>
            </a:pPr>
            <a:endParaRPr lang="en-US" altLang="zh-CN"/>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ea typeface="宋体" pitchFamily="2" charset="-122"/>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ea typeface="宋体" pitchFamily="2" charset="-122"/>
              </a:defRPr>
            </a:lvl1pPr>
          </a:lstStyle>
          <a:p>
            <a:pPr>
              <a:defRPr/>
            </a:pPr>
            <a:endParaRPr lang="en-US" altLang="zh-CN"/>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ea typeface="宋体" pitchFamily="2" charset="-122"/>
              </a:defRPr>
            </a:lvl1pPr>
          </a:lstStyle>
          <a:p>
            <a:pPr>
              <a:defRPr/>
            </a:pPr>
            <a:fld id="{456ECF68-739A-4207-B32F-1E69A771C352}" type="slidenum">
              <a:rPr lang="en-US" altLang="zh-CN"/>
              <a:pPr>
                <a:defRPr/>
              </a:pPr>
              <a:t>‹#›</a:t>
            </a:fld>
            <a:endParaRPr lang="en-US" altLang="zh-CN"/>
          </a:p>
        </p:txBody>
      </p:sp>
    </p:spTree>
    <p:extLst>
      <p:ext uri="{BB962C8B-B14F-4D97-AF65-F5344CB8AC3E}">
        <p14:creationId xmlns:p14="http://schemas.microsoft.com/office/powerpoint/2010/main" val="33151007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ChangeArrowheads="1" noTextEdit="1"/>
          </p:cNvSpPr>
          <p:nvPr>
            <p:ph type="sldImg"/>
          </p:nvPr>
        </p:nvSpPr>
        <p:spPr>
          <a:xfrm>
            <a:off x="650875" y="406400"/>
            <a:ext cx="5556250" cy="4167188"/>
          </a:xfrm>
          <a:ln/>
        </p:spPr>
      </p:sp>
      <p:sp>
        <p:nvSpPr>
          <p:cNvPr id="16386"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1610295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xfrm>
            <a:off x="650875" y="406400"/>
            <a:ext cx="5556250" cy="4167188"/>
          </a:xfrm>
          <a:ln/>
        </p:spPr>
      </p:sp>
      <p:sp>
        <p:nvSpPr>
          <p:cNvPr id="35842"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2370871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ChangeArrowheads="1" noTextEdit="1"/>
          </p:cNvSpPr>
          <p:nvPr>
            <p:ph type="sldImg"/>
          </p:nvPr>
        </p:nvSpPr>
        <p:spPr>
          <a:xfrm>
            <a:off x="1144588" y="685800"/>
            <a:ext cx="4570412" cy="3429000"/>
          </a:xfrm>
          <a:ln/>
        </p:spPr>
      </p:sp>
      <p:sp>
        <p:nvSpPr>
          <p:cNvPr id="40962" name="Rectangle 3"/>
          <p:cNvSpPr>
            <a:spLocks noGrp="1" noChangeArrowheads="1"/>
          </p:cNvSpPr>
          <p:nvPr>
            <p:ph type="body" idx="1"/>
          </p:nvPr>
        </p:nvSpPr>
        <p:spPr>
          <a:xfrm>
            <a:off x="685800" y="4344988"/>
            <a:ext cx="5486400" cy="4113212"/>
          </a:xfrm>
          <a:solidFill>
            <a:srgbClr val="FFFFFF"/>
          </a:solidFill>
          <a:ln>
            <a:solidFill>
              <a:srgbClr val="000000"/>
            </a:solidFill>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3018221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a:xfrm>
            <a:off x="1144588" y="685800"/>
            <a:ext cx="4568825" cy="3427413"/>
          </a:xfrm>
          <a:ln/>
        </p:spPr>
      </p:sp>
      <p:sp>
        <p:nvSpPr>
          <p:cNvPr id="44034" name="Rectangle 3"/>
          <p:cNvSpPr>
            <a:spLocks noGrp="1" noChangeArrowheads="1"/>
          </p:cNvSpPr>
          <p:nvPr>
            <p:ph type="body" idx="1"/>
          </p:nvPr>
        </p:nvSpPr>
        <p:spPr>
          <a:xfrm>
            <a:off x="914400" y="4344988"/>
            <a:ext cx="5029200" cy="4113212"/>
          </a:xfrm>
          <a:solidFill>
            <a:srgbClr val="FFFFFF"/>
          </a:solidFill>
          <a:ln>
            <a:solidFill>
              <a:srgbClr val="000000"/>
            </a:solidFill>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745699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xfrm>
            <a:off x="650875" y="406400"/>
            <a:ext cx="5556250" cy="4167188"/>
          </a:xfrm>
          <a:ln/>
        </p:spPr>
      </p:sp>
      <p:sp>
        <p:nvSpPr>
          <p:cNvPr id="57346"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967265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Rot="1" noChangeAspect="1" noChangeArrowheads="1" noTextEdit="1"/>
          </p:cNvSpPr>
          <p:nvPr>
            <p:ph type="sldImg"/>
          </p:nvPr>
        </p:nvSpPr>
        <p:spPr>
          <a:xfrm>
            <a:off x="650875" y="406400"/>
            <a:ext cx="5556250" cy="4167188"/>
          </a:xfrm>
          <a:ln/>
        </p:spPr>
      </p:sp>
      <p:sp>
        <p:nvSpPr>
          <p:cNvPr id="64514"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4161719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p:spPr>
        <p:txBody>
          <a:bodyPr/>
          <a:lstStyle/>
          <a:p>
            <a:fld id="{9B43C3C2-4FA5-40C9-A00F-273CD052D97E}" type="slidenum">
              <a:rPr lang="en-US" altLang="zh-CN" smtClean="0">
                <a:ea typeface="宋体" charset="-122"/>
              </a:rPr>
              <a:pPr/>
              <a:t>42</a:t>
            </a:fld>
            <a:endParaRPr lang="en-US" altLang="zh-CN" smtClean="0">
              <a:ea typeface="宋体" charset="-122"/>
            </a:endParaRPr>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77984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Rot="1" noChangeAspect="1" noChangeArrowheads="1" noTextEdit="1"/>
          </p:cNvSpPr>
          <p:nvPr>
            <p:ph type="sldImg"/>
          </p:nvPr>
        </p:nvSpPr>
        <p:spPr>
          <a:xfrm>
            <a:off x="650875" y="406400"/>
            <a:ext cx="5556250" cy="4167188"/>
          </a:xfrm>
          <a:ln/>
        </p:spPr>
      </p:sp>
      <p:sp>
        <p:nvSpPr>
          <p:cNvPr id="77826"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2875569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p:spPr>
        <p:txBody>
          <a:bodyPr/>
          <a:lstStyle/>
          <a:p>
            <a:fld id="{48D98697-A82A-426F-BE45-F9A45FD6FC58}" type="slidenum">
              <a:rPr lang="en-US" altLang="zh-CN" smtClean="0">
                <a:ea typeface="宋体" charset="-122"/>
              </a:rPr>
              <a:pPr/>
              <a:t>48</a:t>
            </a:fld>
            <a:endParaRPr lang="en-US" altLang="zh-CN" smtClean="0">
              <a:ea typeface="宋体" charset="-122"/>
            </a:endParaRPr>
          </a:p>
        </p:txBody>
      </p:sp>
      <p:sp>
        <p:nvSpPr>
          <p:cNvPr id="80898" name="Rectangle 2"/>
          <p:cNvSpPr>
            <a:spLocks noGrp="1" noRot="1" noChangeAspect="1" noChangeArrowheads="1" noTextEdit="1"/>
          </p:cNvSpPr>
          <p:nvPr>
            <p:ph type="sldImg"/>
          </p:nvPr>
        </p:nvSpPr>
        <p:spPr>
          <a:xfrm>
            <a:off x="650875" y="406400"/>
            <a:ext cx="5556250" cy="4167188"/>
          </a:xfrm>
          <a:ln/>
        </p:spPr>
      </p:sp>
      <p:sp>
        <p:nvSpPr>
          <p:cNvPr id="80899"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109723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p:spPr>
        <p:txBody>
          <a:bodyPr/>
          <a:lstStyle/>
          <a:p>
            <a:fld id="{F745993D-3506-4FD3-8E50-C475BF48BB8B}" type="slidenum">
              <a:rPr lang="en-US" altLang="zh-CN" smtClean="0">
                <a:ea typeface="宋体" charset="-122"/>
              </a:rPr>
              <a:pPr/>
              <a:t>49</a:t>
            </a:fld>
            <a:endParaRPr lang="en-US" altLang="zh-CN" smtClean="0">
              <a:ea typeface="宋体" charset="-122"/>
            </a:endParaRPr>
          </a:p>
        </p:txBody>
      </p:sp>
      <p:sp>
        <p:nvSpPr>
          <p:cNvPr id="82946" name="Rectangle 2"/>
          <p:cNvSpPr>
            <a:spLocks noGrp="1" noRot="1" noChangeAspect="1" noChangeArrowheads="1" noTextEdit="1"/>
          </p:cNvSpPr>
          <p:nvPr>
            <p:ph type="sldImg"/>
          </p:nvPr>
        </p:nvSpPr>
        <p:spPr>
          <a:xfrm>
            <a:off x="650875" y="406400"/>
            <a:ext cx="5556250" cy="4167188"/>
          </a:xfrm>
          <a:ln/>
        </p:spPr>
      </p:sp>
      <p:sp>
        <p:nvSpPr>
          <p:cNvPr id="82947"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017090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p:spPr>
        <p:txBody>
          <a:bodyPr/>
          <a:lstStyle/>
          <a:p>
            <a:fld id="{D2764425-7CD1-4F01-A1CE-55CFB0FFADE5}" type="slidenum">
              <a:rPr lang="en-US" altLang="zh-CN" smtClean="0">
                <a:ea typeface="宋体" charset="-122"/>
              </a:rPr>
              <a:pPr/>
              <a:t>50</a:t>
            </a:fld>
            <a:endParaRPr lang="en-US" altLang="zh-CN" smtClean="0">
              <a:ea typeface="宋体" charset="-122"/>
            </a:endParaRPr>
          </a:p>
        </p:txBody>
      </p:sp>
      <p:sp>
        <p:nvSpPr>
          <p:cNvPr id="84994" name="Rectangle 2"/>
          <p:cNvSpPr>
            <a:spLocks noGrp="1" noRot="1" noChangeAspect="1" noChangeArrowheads="1" noTextEdit="1"/>
          </p:cNvSpPr>
          <p:nvPr>
            <p:ph type="sldImg"/>
          </p:nvPr>
        </p:nvSpPr>
        <p:spPr>
          <a:xfrm>
            <a:off x="650875" y="406400"/>
            <a:ext cx="5556250" cy="4167188"/>
          </a:xfrm>
          <a:ln/>
        </p:spPr>
      </p:sp>
      <p:sp>
        <p:nvSpPr>
          <p:cNvPr id="84995" name="Rectangle 3"/>
          <p:cNvSpPr>
            <a:spLocks noGrp="1" noChangeArrowheads="1"/>
          </p:cNvSpPr>
          <p:nvPr>
            <p:ph type="body" idx="1"/>
          </p:nvPr>
        </p:nvSpPr>
        <p:spPr>
          <a:noFill/>
          <a:ln/>
        </p:spPr>
        <p:txBody>
          <a:bodyPr/>
          <a:lstStyle/>
          <a:p>
            <a:pPr eaLnBrk="1" hangingPunct="1"/>
            <a:r>
              <a:rPr lang="en-US" altLang="zh-CN" smtClean="0">
                <a:ea typeface="宋体" charset="-122"/>
              </a:rPr>
              <a:t>Bug </a:t>
            </a:r>
            <a:r>
              <a:rPr lang="zh-CN" altLang="en-US" smtClean="0">
                <a:ea typeface="宋体" charset="-122"/>
              </a:rPr>
              <a:t>大扫除活动</a:t>
            </a:r>
            <a:endParaRPr lang="zh-CN" altLang="zh-CN" smtClean="0">
              <a:ea typeface="宋体" charset="-122"/>
            </a:endParaRPr>
          </a:p>
        </p:txBody>
      </p:sp>
    </p:spTree>
    <p:extLst>
      <p:ext uri="{BB962C8B-B14F-4D97-AF65-F5344CB8AC3E}">
        <p14:creationId xmlns:p14="http://schemas.microsoft.com/office/powerpoint/2010/main" val="4265401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xfrm>
            <a:off x="650875" y="406400"/>
            <a:ext cx="5556250" cy="4167188"/>
          </a:xfrm>
          <a:ln/>
        </p:spPr>
      </p:sp>
      <p:sp>
        <p:nvSpPr>
          <p:cNvPr id="19458"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2537434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p:spPr>
        <p:txBody>
          <a:bodyPr/>
          <a:lstStyle/>
          <a:p>
            <a:fld id="{AAD1543F-8D0B-4315-9194-2156BFE983D4}" type="slidenum">
              <a:rPr lang="en-US" altLang="zh-CN" smtClean="0">
                <a:ea typeface="宋体" charset="-122"/>
              </a:rPr>
              <a:pPr/>
              <a:t>51</a:t>
            </a:fld>
            <a:endParaRPr lang="en-US" altLang="zh-CN" smtClean="0">
              <a:ea typeface="宋体" charset="-122"/>
            </a:endParaRPr>
          </a:p>
        </p:txBody>
      </p:sp>
      <p:sp>
        <p:nvSpPr>
          <p:cNvPr id="87042" name="Rectangle 2"/>
          <p:cNvSpPr>
            <a:spLocks noGrp="1" noRot="1" noChangeAspect="1" noChangeArrowheads="1" noTextEdit="1"/>
          </p:cNvSpPr>
          <p:nvPr>
            <p:ph type="sldImg"/>
          </p:nvPr>
        </p:nvSpPr>
        <p:spPr>
          <a:xfrm>
            <a:off x="650875" y="406400"/>
            <a:ext cx="5556250" cy="4167188"/>
          </a:xfrm>
          <a:ln/>
        </p:spPr>
      </p:sp>
      <p:sp>
        <p:nvSpPr>
          <p:cNvPr id="87043"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6316605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p:spPr>
        <p:txBody>
          <a:bodyPr/>
          <a:lstStyle/>
          <a:p>
            <a:fld id="{73CFC67E-8DA1-4119-92B0-2018E418A4F5}" type="slidenum">
              <a:rPr lang="en-US" altLang="zh-CN" smtClean="0">
                <a:ea typeface="宋体" charset="-122"/>
              </a:rPr>
              <a:pPr/>
              <a:t>52</a:t>
            </a:fld>
            <a:endParaRPr lang="en-US" altLang="zh-CN" smtClean="0">
              <a:ea typeface="宋体" charset="-122"/>
            </a:endParaRPr>
          </a:p>
        </p:txBody>
      </p:sp>
      <p:sp>
        <p:nvSpPr>
          <p:cNvPr id="89090" name="Rectangle 2"/>
          <p:cNvSpPr>
            <a:spLocks noGrp="1" noRot="1" noChangeAspect="1" noChangeArrowheads="1" noTextEdit="1"/>
          </p:cNvSpPr>
          <p:nvPr>
            <p:ph type="sldImg"/>
          </p:nvPr>
        </p:nvSpPr>
        <p:spPr>
          <a:xfrm>
            <a:off x="650875" y="406400"/>
            <a:ext cx="5556250" cy="4167188"/>
          </a:xfrm>
          <a:ln/>
        </p:spPr>
      </p:sp>
      <p:sp>
        <p:nvSpPr>
          <p:cNvPr id="89091"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076494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noChangeArrowheads="1" noTextEdit="1"/>
          </p:cNvSpPr>
          <p:nvPr>
            <p:ph type="sldImg"/>
          </p:nvPr>
        </p:nvSpPr>
        <p:spPr>
          <a:xfrm>
            <a:off x="650875" y="406400"/>
            <a:ext cx="5556250" cy="4167188"/>
          </a:xfrm>
          <a:ln/>
        </p:spPr>
      </p:sp>
      <p:sp>
        <p:nvSpPr>
          <p:cNvPr id="94210"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266461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p:nvPr>
        </p:nvSpPr>
        <p:spPr>
          <a:xfrm>
            <a:off x="650875" y="406400"/>
            <a:ext cx="5556250" cy="4167188"/>
          </a:xfrm>
          <a:ln/>
        </p:spPr>
      </p:sp>
      <p:sp>
        <p:nvSpPr>
          <p:cNvPr id="96258"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2110659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a:xfrm>
            <a:off x="650875" y="406400"/>
            <a:ext cx="5556250" cy="4167188"/>
          </a:xfrm>
          <a:ln/>
        </p:spPr>
      </p:sp>
      <p:sp>
        <p:nvSpPr>
          <p:cNvPr id="21506"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137674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ChangeArrowheads="1" noTextEdit="1"/>
          </p:cNvSpPr>
          <p:nvPr>
            <p:ph type="sldImg"/>
          </p:nvPr>
        </p:nvSpPr>
        <p:spPr>
          <a:xfrm>
            <a:off x="650875" y="406400"/>
            <a:ext cx="5556250" cy="4167188"/>
          </a:xfrm>
          <a:ln/>
        </p:spPr>
      </p:sp>
      <p:sp>
        <p:nvSpPr>
          <p:cNvPr id="23554"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2644391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fld id="{9E0C08F5-8BBE-462D-AA75-7003172BDBBE}" type="slidenum">
              <a:rPr lang="zh-CN" altLang="en-US" smtClean="0">
                <a:ea typeface="宋体" charset="-122"/>
              </a:rPr>
              <a:pPr/>
              <a:t>6</a:t>
            </a:fld>
            <a:endParaRPr lang="en-US" altLang="zh-CN" smtClean="0">
              <a:ea typeface="宋体" charset="-122"/>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2596450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xfrm>
            <a:off x="650875" y="406400"/>
            <a:ext cx="5556250" cy="4167188"/>
          </a:xfrm>
          <a:ln/>
        </p:spPr>
      </p:sp>
      <p:sp>
        <p:nvSpPr>
          <p:cNvPr id="27650"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3660196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xfrm>
            <a:off x="650875" y="406400"/>
            <a:ext cx="5556250" cy="4167188"/>
          </a:xfrm>
          <a:ln/>
        </p:spPr>
      </p:sp>
      <p:sp>
        <p:nvSpPr>
          <p:cNvPr id="29698"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1971929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ChangeArrowheads="1" noTextEdit="1"/>
          </p:cNvSpPr>
          <p:nvPr>
            <p:ph type="sldImg"/>
          </p:nvPr>
        </p:nvSpPr>
        <p:spPr>
          <a:xfrm>
            <a:off x="650875" y="406400"/>
            <a:ext cx="5556250" cy="4167188"/>
          </a:xfrm>
          <a:ln/>
        </p:spPr>
      </p:sp>
      <p:sp>
        <p:nvSpPr>
          <p:cNvPr id="31746"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3412498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xfrm>
            <a:off x="650875" y="406400"/>
            <a:ext cx="5556250" cy="4167188"/>
          </a:xfrm>
          <a:ln/>
        </p:spPr>
      </p:sp>
      <p:sp>
        <p:nvSpPr>
          <p:cNvPr id="33794"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19359660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4"/>
          <p:cNvSpPr>
            <a:spLocks noGrp="1"/>
          </p:cNvSpPr>
          <p:nvPr>
            <p:ph type="sldNum" sz="quarter" idx="10"/>
          </p:nvPr>
        </p:nvSpPr>
        <p:spPr/>
        <p:txBody>
          <a:bodyPr/>
          <a:lstStyle>
            <a:lvl1pPr>
              <a:defRPr/>
            </a:lvl1pPr>
          </a:lstStyle>
          <a:p>
            <a:pPr>
              <a:defRPr/>
            </a:pPr>
            <a:fld id="{1032E381-7A0D-4EAB-A637-35119C513E2C}"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58658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260350"/>
            <a:ext cx="6019800" cy="58658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4"/>
          <p:cNvSpPr>
            <a:spLocks noGrp="1"/>
          </p:cNvSpPr>
          <p:nvPr>
            <p:ph type="sldNum" sz="quarter" idx="10"/>
          </p:nvPr>
        </p:nvSpPr>
        <p:spPr/>
        <p:txBody>
          <a:bodyPr/>
          <a:lstStyle>
            <a:lvl1pPr>
              <a:defRPr/>
            </a:lvl1pPr>
          </a:lstStyle>
          <a:p>
            <a:pPr>
              <a:defRPr/>
            </a:pPr>
            <a:fld id="{476F5062-F87F-4AAC-8A85-886330613433}"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33400" y="609600"/>
            <a:ext cx="6400800" cy="4873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33400" y="1611313"/>
            <a:ext cx="8191500" cy="4713287"/>
          </a:xfrm>
        </p:spPr>
        <p:txBody>
          <a:bodyPr/>
          <a:lstStyle/>
          <a:p>
            <a:pPr lvl="0"/>
            <a:endParaRPr lang="zh-CN" altLang="en-US" noProof="0"/>
          </a:p>
        </p:txBody>
      </p:sp>
      <p:sp>
        <p:nvSpPr>
          <p:cNvPr id="4" name="页脚占位符 3"/>
          <p:cNvSpPr>
            <a:spLocks noGrp="1"/>
          </p:cNvSpPr>
          <p:nvPr>
            <p:ph type="ftr" sz="quarter" idx="10"/>
          </p:nvPr>
        </p:nvSpPr>
        <p:spPr>
          <a:xfrm>
            <a:off x="7315200" y="6461125"/>
            <a:ext cx="1752600" cy="320675"/>
          </a:xfrm>
          <a:prstGeom prst="rect">
            <a:avLst/>
          </a:prstGeom>
        </p:spPr>
        <p:txBody>
          <a:bodyPr/>
          <a:lstStyle>
            <a:lvl1pPr>
              <a:defRPr>
                <a:ea typeface="宋体" pitchFamily="2" charset="-122"/>
              </a:defRPr>
            </a:lvl1pPr>
          </a:lstStyle>
          <a:p>
            <a:pPr>
              <a:defRPr/>
            </a:pPr>
            <a:endParaRPr lang="en-US" altLang="zh-CN"/>
          </a:p>
        </p:txBody>
      </p:sp>
      <p:sp>
        <p:nvSpPr>
          <p:cNvPr id="5" name="灯片编号占位符 4"/>
          <p:cNvSpPr>
            <a:spLocks noGrp="1"/>
          </p:cNvSpPr>
          <p:nvPr>
            <p:ph type="sldNum" sz="quarter" idx="11"/>
          </p:nvPr>
        </p:nvSpPr>
        <p:spPr>
          <a:xfrm>
            <a:off x="4191000" y="6477000"/>
            <a:ext cx="838200" cy="261938"/>
          </a:xfrm>
        </p:spPr>
        <p:txBody>
          <a:bodyPr/>
          <a:lstStyle>
            <a:lvl1pPr>
              <a:defRPr/>
            </a:lvl1pPr>
          </a:lstStyle>
          <a:p>
            <a:pPr>
              <a:defRPr/>
            </a:pPr>
            <a:fld id="{7AEE3EEB-FB9A-4CC3-9925-0A43FB01FE8C}" type="slidenum">
              <a:rPr lang="zh-CN" altLang="en-US"/>
              <a:pPr>
                <a:defRPr/>
              </a:pPr>
              <a:t>‹#›</a:t>
            </a:fld>
            <a:endParaRPr lang="en-US" altLang="zh-CN"/>
          </a:p>
        </p:txBody>
      </p:sp>
      <p:sp>
        <p:nvSpPr>
          <p:cNvPr id="6" name="日期占位符 5"/>
          <p:cNvSpPr>
            <a:spLocks noGrp="1"/>
          </p:cNvSpPr>
          <p:nvPr>
            <p:ph type="dt" sz="half" idx="12"/>
          </p:nvPr>
        </p:nvSpPr>
        <p:spPr>
          <a:xfrm>
            <a:off x="293688" y="6477000"/>
            <a:ext cx="1905000" cy="261938"/>
          </a:xfrm>
          <a:prstGeom prst="rect">
            <a:avLst/>
          </a:prstGeom>
        </p:spPr>
        <p:txBody>
          <a:bodyPr/>
          <a:lstStyle>
            <a:lvl1pPr>
              <a:defRPr>
                <a:ea typeface="宋体" pitchFamily="2" charset="-122"/>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4"/>
          <p:cNvSpPr>
            <a:spLocks noGrp="1"/>
          </p:cNvSpPr>
          <p:nvPr>
            <p:ph type="sldNum" sz="quarter" idx="10"/>
          </p:nvPr>
        </p:nvSpPr>
        <p:spPr/>
        <p:txBody>
          <a:bodyPr/>
          <a:lstStyle>
            <a:lvl1pPr>
              <a:defRPr/>
            </a:lvl1pPr>
          </a:lstStyle>
          <a:p>
            <a:pPr>
              <a:defRPr/>
            </a:pPr>
            <a:fld id="{5FD45392-4069-474E-AF91-536709E3E2F5}"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4"/>
          <p:cNvSpPr>
            <a:spLocks noGrp="1"/>
          </p:cNvSpPr>
          <p:nvPr>
            <p:ph type="sldNum" sz="quarter" idx="10"/>
          </p:nvPr>
        </p:nvSpPr>
        <p:spPr/>
        <p:txBody>
          <a:bodyPr/>
          <a:lstStyle>
            <a:lvl1pPr>
              <a:defRPr/>
            </a:lvl1pPr>
          </a:lstStyle>
          <a:p>
            <a:pPr>
              <a:defRPr/>
            </a:pPr>
            <a:fld id="{10065F41-2E0D-445C-AC2E-B99356BCD178}"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975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pPr>
              <a:defRPr/>
            </a:pPr>
            <a:fld id="{9D8FBAA6-7B07-48F0-915C-BE2E5436BC72}"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4"/>
          <p:cNvSpPr>
            <a:spLocks noGrp="1"/>
          </p:cNvSpPr>
          <p:nvPr>
            <p:ph type="sldNum" sz="quarter" idx="10"/>
          </p:nvPr>
        </p:nvSpPr>
        <p:spPr/>
        <p:txBody>
          <a:bodyPr/>
          <a:lstStyle>
            <a:lvl1pPr>
              <a:defRPr/>
            </a:lvl1pPr>
          </a:lstStyle>
          <a:p>
            <a:pPr>
              <a:defRPr/>
            </a:pPr>
            <a:fld id="{1BCE133E-5060-4720-9F4A-0EC7E5088524}"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4"/>
          <p:cNvSpPr>
            <a:spLocks noGrp="1"/>
          </p:cNvSpPr>
          <p:nvPr>
            <p:ph type="sldNum" sz="quarter" idx="10"/>
          </p:nvPr>
        </p:nvSpPr>
        <p:spPr/>
        <p:txBody>
          <a:bodyPr/>
          <a:lstStyle>
            <a:lvl1pPr>
              <a:defRPr/>
            </a:lvl1pPr>
          </a:lstStyle>
          <a:p>
            <a:pPr>
              <a:defRPr/>
            </a:pPr>
            <a:fld id="{D1C7EC6A-19C8-45AF-A78D-F9B39557773F}"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4"/>
          <p:cNvSpPr>
            <a:spLocks noGrp="1"/>
          </p:cNvSpPr>
          <p:nvPr>
            <p:ph type="sldNum" sz="quarter" idx="10"/>
          </p:nvPr>
        </p:nvSpPr>
        <p:spPr/>
        <p:txBody>
          <a:bodyPr/>
          <a:lstStyle>
            <a:lvl1pPr>
              <a:defRPr/>
            </a:lvl1pPr>
          </a:lstStyle>
          <a:p>
            <a:pPr>
              <a:defRPr/>
            </a:pPr>
            <a:fld id="{D0FDB55B-A84D-498B-974E-6A776821BAFD}"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pPr>
              <a:defRPr/>
            </a:pPr>
            <a:fld id="{70D40249-7874-497E-81F5-82174AF5151F}"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pPr>
              <a:defRPr/>
            </a:pPr>
            <a:fld id="{98B8F697-346C-4A4F-B30A-B2EC1C72A218}"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bwMode="auto">
          <a:xfrm rot="10800000">
            <a:off x="0" y="1214438"/>
            <a:ext cx="9144000" cy="5643562"/>
          </a:xfrm>
          <a:prstGeom prst="rect">
            <a:avLst/>
          </a:prstGeom>
          <a:gradFill flip="none" rotWithShape="1">
            <a:gsLst>
              <a:gs pos="0">
                <a:schemeClr val="bg1">
                  <a:alpha val="87000"/>
                </a:schemeClr>
              </a:gs>
              <a:gs pos="100000">
                <a:schemeClr val="bg1">
                  <a:alpha val="62000"/>
                </a:schemeClr>
              </a:gs>
            </a:gsLst>
            <a:lin ang="16200000" scaled="1"/>
            <a:tileRect/>
          </a:gradFill>
          <a:ln w="9525" cap="flat" cmpd="sng" algn="ctr">
            <a:noFill/>
            <a:prstDash val="solid"/>
            <a:round/>
            <a:headEnd type="none" w="med" len="med"/>
            <a:tailEnd type="none" w="med" len="med"/>
          </a:ln>
          <a:effectLst/>
        </p:spPr>
        <p:txBody>
          <a:bodyPr/>
          <a:lstStyle/>
          <a:p>
            <a:pPr>
              <a:defRPr/>
            </a:pPr>
            <a:endParaRPr lang="zh-CN" altLang="en-US">
              <a:ea typeface="宋体" pitchFamily="2" charset="-122"/>
            </a:endParaRPr>
          </a:p>
        </p:txBody>
      </p:sp>
      <p:sp>
        <p:nvSpPr>
          <p:cNvPr id="1027" name="Rectangle 27"/>
          <p:cNvSpPr>
            <a:spLocks noGrp="1" noChangeArrowheads="1"/>
          </p:cNvSpPr>
          <p:nvPr>
            <p:ph type="title"/>
          </p:nvPr>
        </p:nvSpPr>
        <p:spPr bwMode="auto">
          <a:xfrm>
            <a:off x="468313" y="366713"/>
            <a:ext cx="7104062"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31"/>
          <p:cNvSpPr>
            <a:spLocks noGrp="1" noChangeArrowheads="1"/>
          </p:cNvSpPr>
          <p:nvPr>
            <p:ph type="body" idx="1"/>
          </p:nvPr>
        </p:nvSpPr>
        <p:spPr bwMode="auto">
          <a:xfrm>
            <a:off x="1357313" y="1285875"/>
            <a:ext cx="7104062" cy="4784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 name="灯片编号占位符 4"/>
          <p:cNvSpPr>
            <a:spLocks noGrp="1"/>
          </p:cNvSpPr>
          <p:nvPr>
            <p:ph type="sldNum" sz="quarter" idx="4"/>
          </p:nvPr>
        </p:nvSpPr>
        <p:spPr>
          <a:xfrm>
            <a:off x="0" y="6545263"/>
            <a:ext cx="9144000" cy="268287"/>
          </a:xfrm>
          <a:prstGeom prst="rect">
            <a:avLst/>
          </a:prstGeom>
        </p:spPr>
        <p:txBody>
          <a:bodyPr/>
          <a:lstStyle>
            <a:lvl1pPr>
              <a:defRPr>
                <a:ea typeface="宋体" pitchFamily="2" charset="-122"/>
              </a:defRPr>
            </a:lvl1pPr>
          </a:lstStyle>
          <a:p>
            <a:pPr>
              <a:defRPr/>
            </a:pPr>
            <a:fld id="{5E2C5997-812F-4E3C-921E-658C101875ED}" type="slidenum">
              <a:rPr lang="en-US" altLang="zh-CN"/>
              <a:pPr>
                <a:defRPr/>
              </a:pPr>
              <a:t>‹#›</a:t>
            </a:fld>
            <a:endParaRPr lang="en-US" altLang="zh-CN"/>
          </a:p>
        </p:txBody>
      </p:sp>
      <p:pic>
        <p:nvPicPr>
          <p:cNvPr id="1030" name="图片 7" descr="professional.gif"/>
          <p:cNvPicPr>
            <a:picLocks noChangeAspect="1"/>
          </p:cNvPicPr>
          <p:nvPr userDrawn="1"/>
        </p:nvPicPr>
        <p:blipFill>
          <a:blip r:embed="rId15"/>
          <a:srcRect/>
          <a:stretch>
            <a:fillRect/>
          </a:stretch>
        </p:blipFill>
        <p:spPr bwMode="auto">
          <a:xfrm>
            <a:off x="8016875" y="188913"/>
            <a:ext cx="1127125" cy="10525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62" r:id="rId12"/>
  </p:sldLayoutIdLst>
  <p:timing>
    <p:tnLst>
      <p:par>
        <p:cTn id="1" dur="indefinite" restart="never" nodeType="tmRoot"/>
      </p:par>
    </p:tnLst>
  </p:timing>
  <p:hf hdr="0" ftr="0"/>
  <p:txStyles>
    <p:titleStyle>
      <a:lvl1pPr algn="r" rtl="0" fontAlgn="base">
        <a:spcBef>
          <a:spcPct val="0"/>
        </a:spcBef>
        <a:spcAft>
          <a:spcPct val="0"/>
        </a:spcAft>
        <a:defRPr sz="2800">
          <a:solidFill>
            <a:schemeClr val="bg1"/>
          </a:solidFill>
          <a:latin typeface="+mj-lt"/>
          <a:ea typeface="+mj-ea"/>
          <a:cs typeface="+mj-cs"/>
        </a:defRPr>
      </a:lvl1pPr>
      <a:lvl2pPr algn="r" rtl="0" fontAlgn="base">
        <a:spcBef>
          <a:spcPct val="0"/>
        </a:spcBef>
        <a:spcAft>
          <a:spcPct val="0"/>
        </a:spcAft>
        <a:defRPr sz="2800">
          <a:solidFill>
            <a:schemeClr val="bg1"/>
          </a:solidFill>
          <a:latin typeface="Arial" charset="0"/>
          <a:ea typeface="黑体" pitchFamily="2" charset="-122"/>
        </a:defRPr>
      </a:lvl2pPr>
      <a:lvl3pPr algn="r" rtl="0" fontAlgn="base">
        <a:spcBef>
          <a:spcPct val="0"/>
        </a:spcBef>
        <a:spcAft>
          <a:spcPct val="0"/>
        </a:spcAft>
        <a:defRPr sz="2800">
          <a:solidFill>
            <a:schemeClr val="bg1"/>
          </a:solidFill>
          <a:latin typeface="Arial" charset="0"/>
          <a:ea typeface="黑体" pitchFamily="2" charset="-122"/>
        </a:defRPr>
      </a:lvl3pPr>
      <a:lvl4pPr algn="r" rtl="0" fontAlgn="base">
        <a:spcBef>
          <a:spcPct val="0"/>
        </a:spcBef>
        <a:spcAft>
          <a:spcPct val="0"/>
        </a:spcAft>
        <a:defRPr sz="2800">
          <a:solidFill>
            <a:schemeClr val="bg1"/>
          </a:solidFill>
          <a:latin typeface="Arial" charset="0"/>
          <a:ea typeface="黑体" pitchFamily="2" charset="-122"/>
        </a:defRPr>
      </a:lvl4pPr>
      <a:lvl5pPr algn="r" rtl="0" fontAlgn="base">
        <a:spcBef>
          <a:spcPct val="0"/>
        </a:spcBef>
        <a:spcAft>
          <a:spcPct val="0"/>
        </a:spcAft>
        <a:defRPr sz="2800">
          <a:solidFill>
            <a:schemeClr val="bg1"/>
          </a:solidFill>
          <a:latin typeface="Arial" charset="0"/>
          <a:ea typeface="黑体" pitchFamily="2" charset="-122"/>
        </a:defRPr>
      </a:lvl5pPr>
      <a:lvl6pPr marL="457200" algn="l" rtl="0" eaLnBrk="1" fontAlgn="base" hangingPunct="1">
        <a:spcBef>
          <a:spcPct val="0"/>
        </a:spcBef>
        <a:spcAft>
          <a:spcPct val="0"/>
        </a:spcAft>
        <a:defRPr sz="2800">
          <a:solidFill>
            <a:schemeClr val="bg1"/>
          </a:solidFill>
          <a:latin typeface="Arial" charset="0"/>
          <a:ea typeface="黑体" pitchFamily="2" charset="-122"/>
        </a:defRPr>
      </a:lvl6pPr>
      <a:lvl7pPr marL="914400" algn="l" rtl="0" eaLnBrk="1" fontAlgn="base" hangingPunct="1">
        <a:spcBef>
          <a:spcPct val="0"/>
        </a:spcBef>
        <a:spcAft>
          <a:spcPct val="0"/>
        </a:spcAft>
        <a:defRPr sz="2800">
          <a:solidFill>
            <a:schemeClr val="bg1"/>
          </a:solidFill>
          <a:latin typeface="Arial" charset="0"/>
          <a:ea typeface="黑体" pitchFamily="2" charset="-122"/>
        </a:defRPr>
      </a:lvl7pPr>
      <a:lvl8pPr marL="1371600" algn="l" rtl="0" eaLnBrk="1" fontAlgn="base" hangingPunct="1">
        <a:spcBef>
          <a:spcPct val="0"/>
        </a:spcBef>
        <a:spcAft>
          <a:spcPct val="0"/>
        </a:spcAft>
        <a:defRPr sz="2800">
          <a:solidFill>
            <a:schemeClr val="bg1"/>
          </a:solidFill>
          <a:latin typeface="Arial" charset="0"/>
          <a:ea typeface="黑体" pitchFamily="2" charset="-122"/>
        </a:defRPr>
      </a:lvl8pPr>
      <a:lvl9pPr marL="1828800" algn="l" rtl="0" eaLnBrk="1" fontAlgn="base" hangingPunct="1">
        <a:spcBef>
          <a:spcPct val="0"/>
        </a:spcBef>
        <a:spcAft>
          <a:spcPct val="0"/>
        </a:spcAft>
        <a:defRPr sz="2800">
          <a:solidFill>
            <a:schemeClr val="bg1"/>
          </a:solidFill>
          <a:latin typeface="Arial" charset="0"/>
          <a:ea typeface="黑体" pitchFamily="2" charset="-122"/>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ea typeface="+mn-ea"/>
        </a:defRPr>
      </a:lvl2pPr>
      <a:lvl3pPr marL="1143000" indent="-228600" algn="l" rtl="0" fontAlgn="base">
        <a:spcBef>
          <a:spcPct val="20000"/>
        </a:spcBef>
        <a:spcAft>
          <a:spcPct val="0"/>
        </a:spcAft>
        <a:buChar char="•"/>
        <a:defRPr sz="20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5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hyperlink" Target="http://www.itracker.org/" TargetMode="External"/><Relationship Id="rId3" Type="http://schemas.openxmlformats.org/officeDocument/2006/relationships/hyperlink" Target="http://mantisbt.sourceforge.net/" TargetMode="External"/><Relationship Id="rId7" Type="http://schemas.openxmlformats.org/officeDocument/2006/relationships/hyperlink" Target="http://trackit.sourceforge.net/"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carab.tigris.org/" TargetMode="External"/><Relationship Id="rId5" Type="http://schemas.openxmlformats.org/officeDocument/2006/relationships/hyperlink" Target="http://bugzero.findmysoft.com/" TargetMode="External"/><Relationship Id="rId4" Type="http://schemas.openxmlformats.org/officeDocument/2006/relationships/hyperlink" Target="http://www.mozilla.org/projects/bugzilla/"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www.atlassian.com/" TargetMode="External"/><Relationship Id="rId7" Type="http://schemas.openxmlformats.org/officeDocument/2006/relationships/hyperlink" Target="http://www.techexcel.com/products/devsuite/devtrack.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www.seapine.com/ttpro.html" TargetMode="External"/><Relationship Id="rId5" Type="http://schemas.openxmlformats.org/officeDocument/2006/relationships/hyperlink" Target="http://www.compuware.com/trackrecord.htm" TargetMode="External"/><Relationship Id="rId4" Type="http://schemas.openxmlformats.org/officeDocument/2006/relationships/hyperlink" Target="http://www-01.ibm.com/software/awdtools/clearquest/"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2555875" y="333375"/>
            <a:ext cx="4464050" cy="661988"/>
          </a:xfrm>
        </p:spPr>
        <p:txBody>
          <a:bodyPr/>
          <a:lstStyle/>
          <a:p>
            <a:pPr algn="ctr"/>
            <a:r>
              <a:rPr lang="zh-CN" altLang="en-US" sz="3600" smtClean="0">
                <a:solidFill>
                  <a:srgbClr val="FFFF00"/>
                </a:solidFill>
              </a:rPr>
              <a:t>第</a:t>
            </a:r>
            <a:r>
              <a:rPr lang="en-US" altLang="zh-CN" sz="3600" smtClean="0">
                <a:solidFill>
                  <a:srgbClr val="FFFF00"/>
                </a:solidFill>
              </a:rPr>
              <a:t>12</a:t>
            </a:r>
            <a:r>
              <a:rPr lang="zh-CN" altLang="en-US" sz="3600" smtClean="0">
                <a:solidFill>
                  <a:srgbClr val="FFFF00"/>
                </a:solidFill>
              </a:rPr>
              <a:t>章 回顾</a:t>
            </a:r>
          </a:p>
        </p:txBody>
      </p:sp>
      <p:sp>
        <p:nvSpPr>
          <p:cNvPr id="15362" name="Text Box 6"/>
          <p:cNvSpPr txBox="1">
            <a:spLocks noChangeArrowheads="1"/>
          </p:cNvSpPr>
          <p:nvPr/>
        </p:nvSpPr>
        <p:spPr bwMode="auto">
          <a:xfrm>
            <a:off x="971550" y="2133600"/>
            <a:ext cx="4005263" cy="3292475"/>
          </a:xfrm>
          <a:prstGeom prst="rect">
            <a:avLst/>
          </a:prstGeom>
          <a:noFill/>
          <a:ln w="9525">
            <a:noFill/>
            <a:miter lim="800000"/>
            <a:headEnd/>
            <a:tailEnd/>
          </a:ln>
        </p:spPr>
        <p:txBody>
          <a:bodyPr lIns="0" tIns="0" rIns="0" bIns="0">
            <a:spAutoFit/>
          </a:bodyPr>
          <a:lstStyle/>
          <a:p>
            <a:pPr marL="457200" indent="-457200">
              <a:lnSpc>
                <a:spcPct val="150000"/>
              </a:lnSpc>
              <a:buFont typeface="Wingdings" pitchFamily="2" charset="2"/>
              <a:buAutoNum type="circleNumWdBlackPlain"/>
            </a:pPr>
            <a:r>
              <a:rPr lang="zh-CN" altLang="en-US" sz="2400" i="0"/>
              <a:t>测试环境的重要性</a:t>
            </a:r>
          </a:p>
          <a:p>
            <a:pPr marL="457200" indent="-457200">
              <a:lnSpc>
                <a:spcPct val="150000"/>
              </a:lnSpc>
              <a:buFont typeface="Wingdings" pitchFamily="2" charset="2"/>
              <a:buAutoNum type="circleNumWdBlackPlain"/>
            </a:pPr>
            <a:r>
              <a:rPr lang="zh-CN" altLang="en-US" sz="2400" i="0"/>
              <a:t>测试环境要素</a:t>
            </a:r>
            <a:endParaRPr lang="en-US" altLang="zh-CN" sz="2400" i="0"/>
          </a:p>
          <a:p>
            <a:pPr marL="457200" indent="-457200">
              <a:lnSpc>
                <a:spcPct val="150000"/>
              </a:lnSpc>
              <a:buFont typeface="Wingdings" pitchFamily="2" charset="2"/>
              <a:buAutoNum type="circleNumWdBlackPlain"/>
            </a:pPr>
            <a:r>
              <a:rPr lang="zh-CN" altLang="en-US" sz="2400" i="0"/>
              <a:t>虚拟机的应用</a:t>
            </a:r>
            <a:endParaRPr lang="en-US" altLang="zh-CN" sz="2400" i="0"/>
          </a:p>
          <a:p>
            <a:pPr marL="457200" indent="-457200">
              <a:lnSpc>
                <a:spcPct val="150000"/>
              </a:lnSpc>
              <a:buFont typeface="Wingdings" pitchFamily="2" charset="2"/>
              <a:buAutoNum type="circleNumWdBlackPlain"/>
            </a:pPr>
            <a:r>
              <a:rPr lang="zh-CN" altLang="en-US" sz="2400" i="0"/>
              <a:t>如何建立项目的测试环境</a:t>
            </a:r>
            <a:endParaRPr lang="en-US" altLang="zh-CN" sz="2400" i="0"/>
          </a:p>
          <a:p>
            <a:pPr marL="457200" indent="-457200">
              <a:lnSpc>
                <a:spcPct val="150000"/>
              </a:lnSpc>
              <a:buFont typeface="Wingdings" pitchFamily="2" charset="2"/>
              <a:buAutoNum type="circleNumWdBlackPlain"/>
            </a:pPr>
            <a:r>
              <a:rPr lang="zh-CN" altLang="en-US" sz="2400" i="0"/>
              <a:t>自动部署测试环境</a:t>
            </a:r>
            <a:endParaRPr lang="en-US" altLang="zh-CN" sz="2400" i="0"/>
          </a:p>
          <a:p>
            <a:pPr marL="457200" indent="-457200">
              <a:lnSpc>
                <a:spcPct val="150000"/>
              </a:lnSpc>
              <a:buFont typeface="Wingdings" pitchFamily="2" charset="2"/>
              <a:buAutoNum type="circleNumWdBlackPlain"/>
            </a:pPr>
            <a:r>
              <a:rPr lang="zh-CN" altLang="en-US" sz="2400" i="0"/>
              <a:t>测试环境的维护和管理</a:t>
            </a:r>
            <a:endParaRPr lang="zh-CN" altLang="en-GB" sz="2400" i="0"/>
          </a:p>
        </p:txBody>
      </p:sp>
      <p:pic>
        <p:nvPicPr>
          <p:cNvPr id="15363" name="图片 1" descr="mobile test.jpg"/>
          <p:cNvPicPr>
            <a:picLocks noChangeAspect="1"/>
          </p:cNvPicPr>
          <p:nvPr/>
        </p:nvPicPr>
        <p:blipFill>
          <a:blip r:embed="rId3"/>
          <a:srcRect/>
          <a:stretch>
            <a:fillRect/>
          </a:stretch>
        </p:blipFill>
        <p:spPr bwMode="auto">
          <a:xfrm>
            <a:off x="5508625" y="2276475"/>
            <a:ext cx="2633663" cy="3086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611188" y="333375"/>
            <a:ext cx="7704137" cy="661988"/>
          </a:xfrm>
        </p:spPr>
        <p:txBody>
          <a:bodyPr/>
          <a:lstStyle/>
          <a:p>
            <a:pPr algn="ctr"/>
            <a:r>
              <a:rPr lang="en-US" altLang="zh-CN" sz="3200" b="1" smtClean="0">
                <a:solidFill>
                  <a:srgbClr val="FFFF00"/>
                </a:solidFill>
                <a:cs typeface="Arial" charset="0"/>
              </a:rPr>
              <a:t>13.1.3</a:t>
            </a:r>
            <a:r>
              <a:rPr lang="zh-CN" altLang="en-US" sz="3200" b="1" smtClean="0">
                <a:solidFill>
                  <a:srgbClr val="FFFF00"/>
                </a:solidFill>
                <a:cs typeface="Arial" charset="0"/>
              </a:rPr>
              <a:t>  </a:t>
            </a:r>
            <a:r>
              <a:rPr lang="zh-CN" altLang="zh-CN" sz="3200" smtClean="0">
                <a:solidFill>
                  <a:srgbClr val="FFFF00"/>
                </a:solidFill>
              </a:rPr>
              <a:t>测试</a:t>
            </a:r>
            <a:r>
              <a:rPr lang="zh-CN" altLang="en-US" sz="3200" smtClean="0">
                <a:solidFill>
                  <a:srgbClr val="FFFF00"/>
                </a:solidFill>
              </a:rPr>
              <a:t>过程</a:t>
            </a:r>
            <a:r>
              <a:rPr lang="zh-CN" altLang="zh-CN" sz="3200" smtClean="0">
                <a:solidFill>
                  <a:srgbClr val="FFFF00"/>
                </a:solidFill>
              </a:rPr>
              <a:t>管理</a:t>
            </a:r>
            <a:r>
              <a:rPr lang="zh-CN" altLang="en-US" sz="3200" smtClean="0">
                <a:solidFill>
                  <a:srgbClr val="FFFF00"/>
                </a:solidFill>
              </a:rPr>
              <a:t>的工具</a:t>
            </a:r>
            <a:r>
              <a:rPr lang="zh-CN" altLang="zh-CN" sz="3200" smtClean="0">
                <a:solidFill>
                  <a:srgbClr val="FFFF00"/>
                </a:solidFill>
              </a:rPr>
              <a:t> </a:t>
            </a:r>
            <a:endParaRPr lang="zh-CN" altLang="en-US" sz="3200" b="1" i="1" smtClean="0">
              <a:solidFill>
                <a:srgbClr val="FFFF00"/>
              </a:solidFill>
            </a:endParaRPr>
          </a:p>
        </p:txBody>
      </p:sp>
      <p:sp>
        <p:nvSpPr>
          <p:cNvPr id="32770" name="Rectangle 6"/>
          <p:cNvSpPr>
            <a:spLocks noChangeArrowheads="1"/>
          </p:cNvSpPr>
          <p:nvPr/>
        </p:nvSpPr>
        <p:spPr bwMode="auto">
          <a:xfrm>
            <a:off x="0" y="2414588"/>
            <a:ext cx="9144000" cy="0"/>
          </a:xfrm>
          <a:prstGeom prst="rect">
            <a:avLst/>
          </a:prstGeom>
          <a:noFill/>
          <a:ln w="9525">
            <a:noFill/>
            <a:miter lim="800000"/>
            <a:headEnd/>
            <a:tailEnd/>
          </a:ln>
        </p:spPr>
        <p:txBody>
          <a:bodyPr wrap="none" lIns="0" tIns="0" rIns="0" bIns="0" anchor="ctr">
            <a:spAutoFit/>
          </a:bodyPr>
          <a:lstStyle/>
          <a:p>
            <a:endParaRPr lang="zh-CN" altLang="en-US"/>
          </a:p>
        </p:txBody>
      </p:sp>
      <p:sp>
        <p:nvSpPr>
          <p:cNvPr id="32771" name="矩形 1"/>
          <p:cNvSpPr>
            <a:spLocks noChangeArrowheads="1"/>
          </p:cNvSpPr>
          <p:nvPr/>
        </p:nvSpPr>
        <p:spPr bwMode="auto">
          <a:xfrm>
            <a:off x="468313" y="2060575"/>
            <a:ext cx="8424862" cy="3511550"/>
          </a:xfrm>
          <a:prstGeom prst="rect">
            <a:avLst/>
          </a:prstGeom>
          <a:noFill/>
          <a:ln w="9525">
            <a:noFill/>
            <a:miter lim="800000"/>
            <a:headEnd/>
            <a:tailEnd/>
          </a:ln>
        </p:spPr>
        <p:txBody>
          <a:bodyPr>
            <a:spAutoFit/>
          </a:bodyPr>
          <a:lstStyle/>
          <a:p>
            <a:pPr marL="342900" indent="-342900">
              <a:lnSpc>
                <a:spcPct val="130000"/>
              </a:lnSpc>
              <a:spcBef>
                <a:spcPct val="20000"/>
              </a:spcBef>
              <a:buClr>
                <a:srgbClr val="91AC4E"/>
              </a:buClr>
              <a:buFont typeface="Wingdings" pitchFamily="2" charset="2"/>
              <a:buChar char="q"/>
            </a:pPr>
            <a:r>
              <a:rPr lang="zh-CN" altLang="zh-CN" sz="2400" i="0">
                <a:cs typeface="Arial" charset="0"/>
              </a:rPr>
              <a:t>商业性工具：</a:t>
            </a:r>
            <a:r>
              <a:rPr lang="en-US" altLang="zh-CN" sz="2000" i="0">
                <a:cs typeface="Arial" charset="0"/>
              </a:rPr>
              <a:t>HP ALM</a:t>
            </a:r>
            <a:r>
              <a:rPr lang="zh-CN" altLang="zh-CN" sz="2000" i="0">
                <a:cs typeface="Arial" charset="0"/>
              </a:rPr>
              <a:t>，</a:t>
            </a:r>
            <a:r>
              <a:rPr lang="en-US" altLang="zh-CN" sz="2000" i="0">
                <a:cs typeface="Arial" charset="0"/>
              </a:rPr>
              <a:t>IBM Rational Test Manager</a:t>
            </a:r>
            <a:r>
              <a:rPr lang="zh-CN" altLang="zh-CN" sz="2000" i="0">
                <a:cs typeface="Arial" charset="0"/>
              </a:rPr>
              <a:t>和</a:t>
            </a:r>
            <a:r>
              <a:rPr lang="en-US" altLang="zh-CN" sz="2000" i="0">
                <a:cs typeface="Arial" charset="0"/>
              </a:rPr>
              <a:t>Team Test</a:t>
            </a:r>
            <a:r>
              <a:rPr lang="zh-CN" altLang="zh-CN" sz="2000" i="0">
                <a:cs typeface="Arial" charset="0"/>
              </a:rPr>
              <a:t>，</a:t>
            </a:r>
            <a:r>
              <a:rPr lang="en-US" altLang="zh-CN" sz="2000" i="0">
                <a:cs typeface="Arial" charset="0"/>
              </a:rPr>
              <a:t>Compuware QADirector</a:t>
            </a:r>
            <a:r>
              <a:rPr lang="zh-CN" altLang="zh-CN" sz="2000" i="0">
                <a:cs typeface="Arial" charset="0"/>
              </a:rPr>
              <a:t>、</a:t>
            </a:r>
            <a:r>
              <a:rPr lang="en-US" altLang="zh-CN" sz="2000" i="0">
                <a:cs typeface="Arial" charset="0"/>
              </a:rPr>
              <a:t>Borland SilkCentral Test Manager</a:t>
            </a:r>
            <a:r>
              <a:rPr lang="zh-CN" altLang="zh-CN" sz="2000" i="0">
                <a:cs typeface="Arial" charset="0"/>
              </a:rPr>
              <a:t>和</a:t>
            </a:r>
            <a:r>
              <a:rPr lang="en-US" altLang="zh-CN" sz="2000" i="0">
                <a:cs typeface="Arial" charset="0"/>
              </a:rPr>
              <a:t>Microsoft Visual Studio Team System</a:t>
            </a:r>
            <a:r>
              <a:rPr lang="zh-CN" altLang="zh-CN" sz="2000" i="0">
                <a:cs typeface="Arial" charset="0"/>
              </a:rPr>
              <a:t>等</a:t>
            </a:r>
          </a:p>
          <a:p>
            <a:pPr marL="342900" indent="-342900">
              <a:lnSpc>
                <a:spcPct val="130000"/>
              </a:lnSpc>
              <a:spcBef>
                <a:spcPct val="20000"/>
              </a:spcBef>
              <a:buClr>
                <a:srgbClr val="91AC4E"/>
              </a:buClr>
              <a:buFont typeface="Wingdings" pitchFamily="2" charset="2"/>
              <a:buChar char="q"/>
            </a:pPr>
            <a:r>
              <a:rPr lang="zh-CN" altLang="zh-CN" sz="2400" i="0">
                <a:cs typeface="Arial" charset="0"/>
              </a:rPr>
              <a:t>开源工具：</a:t>
            </a:r>
            <a:r>
              <a:rPr lang="en-US" altLang="zh-CN" sz="2000" i="0">
                <a:cs typeface="Arial" charset="0"/>
              </a:rPr>
              <a:t>TestLink</a:t>
            </a:r>
            <a:r>
              <a:rPr lang="zh-CN" altLang="zh-CN" sz="2000" i="0">
                <a:cs typeface="Arial" charset="0"/>
              </a:rPr>
              <a:t>、</a:t>
            </a:r>
            <a:r>
              <a:rPr lang="en-US" altLang="zh-CN" sz="2000" i="0">
                <a:cs typeface="Arial" charset="0"/>
              </a:rPr>
              <a:t>Bugzilla Test Runner</a:t>
            </a:r>
            <a:r>
              <a:rPr lang="zh-CN" altLang="zh-CN" sz="2000" i="0">
                <a:cs typeface="Arial" charset="0"/>
              </a:rPr>
              <a:t>、验收测试管理工具</a:t>
            </a:r>
            <a:r>
              <a:rPr lang="en-US" altLang="zh-CN" sz="2000" i="0">
                <a:cs typeface="Arial" charset="0"/>
              </a:rPr>
              <a:t>FitNesse</a:t>
            </a:r>
            <a:r>
              <a:rPr lang="zh-CN" altLang="zh-CN" sz="2000" i="0">
                <a:cs typeface="Arial" charset="0"/>
              </a:rPr>
              <a:t>、基于</a:t>
            </a:r>
            <a:r>
              <a:rPr lang="en-US" altLang="zh-CN" sz="2000" i="0">
                <a:cs typeface="Arial" charset="0"/>
              </a:rPr>
              <a:t>XML</a:t>
            </a:r>
            <a:r>
              <a:rPr lang="zh-CN" altLang="zh-CN" sz="2000" i="0">
                <a:cs typeface="Arial" charset="0"/>
              </a:rPr>
              <a:t>文件测试用例管理工具</a:t>
            </a:r>
            <a:r>
              <a:rPr lang="en-US" altLang="zh-CN" sz="2000" i="0">
                <a:cs typeface="Arial" charset="0"/>
              </a:rPr>
              <a:t>JtestCas</a:t>
            </a:r>
            <a:r>
              <a:rPr lang="zh-CN" altLang="zh-CN" sz="2000" i="0">
                <a:cs typeface="Arial" charset="0"/>
              </a:rPr>
              <a:t>、</a:t>
            </a:r>
            <a:r>
              <a:rPr lang="en-US" altLang="zh-CN" sz="2000" i="0">
                <a:cs typeface="Arial" charset="0"/>
              </a:rPr>
              <a:t>Eclipse</a:t>
            </a:r>
            <a:r>
              <a:rPr lang="zh-CN" altLang="zh-CN" sz="2000" i="0">
                <a:cs typeface="Arial" charset="0"/>
              </a:rPr>
              <a:t>测试和性能工具平台（</a:t>
            </a:r>
            <a:r>
              <a:rPr lang="en-US" altLang="zh-CN" sz="2000" i="0">
                <a:cs typeface="Arial" charset="0"/>
              </a:rPr>
              <a:t>Test &amp; Performance Tools Platform</a:t>
            </a:r>
            <a:r>
              <a:rPr lang="zh-CN" altLang="zh-CN" sz="2000" i="0">
                <a:cs typeface="Arial" charset="0"/>
              </a:rPr>
              <a:t>，</a:t>
            </a:r>
            <a:r>
              <a:rPr lang="en-US" altLang="zh-CN" sz="2000" i="0">
                <a:cs typeface="Arial" charset="0"/>
              </a:rPr>
              <a:t>TPTP</a:t>
            </a:r>
            <a:r>
              <a:rPr lang="zh-CN" altLang="zh-CN" sz="2000" i="0">
                <a:cs typeface="Arial" charset="0"/>
              </a:rPr>
              <a:t>）。除此之外，还有其它一些测试管理框架，如</a:t>
            </a:r>
            <a:r>
              <a:rPr lang="en-US" altLang="zh-CN" sz="2000" i="0">
                <a:cs typeface="Arial" charset="0"/>
              </a:rPr>
              <a:t>TestMaker</a:t>
            </a:r>
            <a:r>
              <a:rPr lang="zh-CN" altLang="zh-CN" sz="2000" i="0">
                <a:cs typeface="Arial" charset="0"/>
              </a:rPr>
              <a:t>、</a:t>
            </a:r>
            <a:r>
              <a:rPr lang="en-US" altLang="zh-CN" sz="2000" i="0">
                <a:cs typeface="Arial" charset="0"/>
              </a:rPr>
              <a:t>SalomeTMF</a:t>
            </a:r>
            <a:r>
              <a:rPr lang="zh-CN" altLang="zh-CN" sz="2000" i="0">
                <a:cs typeface="Arial" charset="0"/>
              </a:rPr>
              <a:t>、</a:t>
            </a:r>
            <a:r>
              <a:rPr lang="en-US" altLang="zh-CN" sz="2000" i="0">
                <a:cs typeface="Arial" charset="0"/>
              </a:rPr>
              <a:t>JTR </a:t>
            </a:r>
            <a:r>
              <a:rPr lang="zh-CN" altLang="zh-CN" sz="2000" i="0">
                <a:cs typeface="Arial" charset="0"/>
              </a:rPr>
              <a:t>（</a:t>
            </a:r>
            <a:r>
              <a:rPr lang="en-US" altLang="zh-CN" sz="2000" i="0">
                <a:cs typeface="Arial" charset="0"/>
              </a:rPr>
              <a:t>Java Test Runner</a:t>
            </a:r>
            <a:r>
              <a:rPr lang="zh-CN" altLang="zh-CN" sz="2000" i="0">
                <a:cs typeface="Arial" charset="0"/>
              </a:rPr>
              <a:t>）、</a:t>
            </a:r>
            <a:r>
              <a:rPr lang="en-US" altLang="zh-CN" sz="2000" i="0">
                <a:cs typeface="Arial" charset="0"/>
              </a:rPr>
              <a:t>Jetif</a:t>
            </a:r>
            <a:r>
              <a:rPr lang="zh-CN" altLang="zh-CN" sz="2000" i="0">
                <a:cs typeface="Arial" charset="0"/>
              </a:rPr>
              <a:t>、</a:t>
            </a:r>
            <a:r>
              <a:rPr lang="en-US" altLang="zh-CN" sz="2000" i="0">
                <a:cs typeface="Arial" charset="0"/>
              </a:rPr>
              <a:t>Marathon</a:t>
            </a:r>
            <a:r>
              <a:rPr lang="zh-CN" altLang="zh-CN" sz="2000" i="0">
                <a:cs typeface="Arial" charset="0"/>
              </a:rPr>
              <a:t>、</a:t>
            </a:r>
            <a:r>
              <a:rPr lang="en-US" altLang="zh-CN" sz="2000" i="0">
                <a:cs typeface="Arial" charset="0"/>
              </a:rPr>
              <a:t>Grinder</a:t>
            </a:r>
            <a:r>
              <a:rPr lang="zh-CN" altLang="zh-CN" sz="2000" i="0">
                <a:cs typeface="Arial" charset="0"/>
              </a:rPr>
              <a:t>、</a:t>
            </a:r>
            <a:r>
              <a:rPr lang="en-US" altLang="zh-CN" sz="2000" i="0">
                <a:cs typeface="Arial" charset="0"/>
              </a:rPr>
              <a:t>TESTARE</a:t>
            </a:r>
            <a:r>
              <a:rPr lang="zh-CN" altLang="zh-CN" sz="2000" i="0">
                <a:cs typeface="Arial" charset="0"/>
              </a:rPr>
              <a:t>等</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547813" y="333375"/>
            <a:ext cx="5761037" cy="715963"/>
          </a:xfrm>
        </p:spPr>
        <p:txBody>
          <a:bodyPr/>
          <a:lstStyle/>
          <a:p>
            <a:pPr algn="ctr"/>
            <a:r>
              <a:rPr lang="en-US" altLang="zh-CN" sz="3600" smtClean="0">
                <a:solidFill>
                  <a:srgbClr val="FFFF00"/>
                </a:solidFill>
              </a:rPr>
              <a:t>13.2  </a:t>
            </a:r>
            <a:r>
              <a:rPr lang="zh-CN" altLang="en-US" sz="3600" smtClean="0">
                <a:solidFill>
                  <a:srgbClr val="FFFF00"/>
                </a:solidFill>
              </a:rPr>
              <a:t>软件缺陷的描述</a:t>
            </a:r>
            <a:endParaRPr lang="en-US" altLang="zh-CN" sz="3600" smtClean="0">
              <a:solidFill>
                <a:srgbClr val="FFFF00"/>
              </a:solidFill>
            </a:endParaRPr>
          </a:p>
        </p:txBody>
      </p:sp>
      <p:sp>
        <p:nvSpPr>
          <p:cNvPr id="1453060" name="Text Box 4"/>
          <p:cNvSpPr txBox="1">
            <a:spLocks noChangeArrowheads="1"/>
          </p:cNvSpPr>
          <p:nvPr/>
        </p:nvSpPr>
        <p:spPr bwMode="auto">
          <a:xfrm>
            <a:off x="1476375" y="1916113"/>
            <a:ext cx="5291138" cy="3878262"/>
          </a:xfrm>
          <a:prstGeom prst="rect">
            <a:avLst/>
          </a:prstGeom>
          <a:solidFill>
            <a:schemeClr val="accent1">
              <a:lumMod val="20000"/>
              <a:lumOff val="80000"/>
            </a:schemeClr>
          </a:solidFill>
          <a:ln w="9525">
            <a:noFill/>
            <a:miter lim="800000"/>
            <a:headEnd/>
            <a:tailEnd/>
          </a:ln>
          <a:effectLst/>
        </p:spPr>
        <p:txBody>
          <a:bodyPr lIns="0" tIns="0" rIns="0" bIns="0">
            <a:spAutoFit/>
          </a:bodyPr>
          <a:lstStyle/>
          <a:p>
            <a:pPr marL="177800">
              <a:lnSpc>
                <a:spcPct val="150000"/>
              </a:lnSpc>
              <a:defRPr/>
            </a:pPr>
            <a:r>
              <a:rPr lang="en-US" altLang="zh-CN" sz="2800" b="1" i="0" dirty="0">
                <a:latin typeface="Arial" pitchFamily="34" charset="0"/>
                <a:ea typeface="宋体" pitchFamily="2" charset="-122"/>
                <a:cs typeface="Arial" pitchFamily="34" charset="0"/>
              </a:rPr>
              <a:t>13.2.1 </a:t>
            </a:r>
            <a:r>
              <a:rPr lang="zh-CN" altLang="en-US" sz="2800" b="1" i="0" dirty="0">
                <a:latin typeface="Arial" pitchFamily="34" charset="0"/>
                <a:ea typeface="宋体" pitchFamily="2" charset="-122"/>
                <a:cs typeface="Arial" pitchFamily="34" charset="0"/>
              </a:rPr>
              <a:t>软件缺陷的生命周期</a:t>
            </a:r>
            <a:endParaRPr lang="en-US" altLang="zh-CN" sz="2800" b="1" i="0" dirty="0">
              <a:latin typeface="Arial" pitchFamily="34" charset="0"/>
              <a:ea typeface="宋体" pitchFamily="2" charset="-122"/>
              <a:cs typeface="Arial" pitchFamily="34" charset="0"/>
            </a:endParaRPr>
          </a:p>
          <a:p>
            <a:pPr marL="177800">
              <a:lnSpc>
                <a:spcPct val="150000"/>
              </a:lnSpc>
              <a:defRPr/>
            </a:pPr>
            <a:r>
              <a:rPr lang="en-US" altLang="zh-CN" sz="2800" b="1" i="0" dirty="0">
                <a:latin typeface="Arial" pitchFamily="34" charset="0"/>
                <a:ea typeface="宋体" pitchFamily="2" charset="-122"/>
                <a:cs typeface="Arial" pitchFamily="34" charset="0"/>
              </a:rPr>
              <a:t>13.2.2 </a:t>
            </a:r>
            <a:r>
              <a:rPr lang="zh-CN" altLang="en-US" sz="2800" b="1" i="0" dirty="0">
                <a:latin typeface="Arial" pitchFamily="34" charset="0"/>
                <a:ea typeface="宋体" pitchFamily="2" charset="-122"/>
                <a:cs typeface="Arial" pitchFamily="34" charset="0"/>
              </a:rPr>
              <a:t>严重性和优先级</a:t>
            </a:r>
            <a:endParaRPr lang="en-US" altLang="zh-CN" sz="2800" b="1" i="0" dirty="0">
              <a:latin typeface="Arial" pitchFamily="34" charset="0"/>
              <a:ea typeface="宋体" pitchFamily="2" charset="-122"/>
              <a:cs typeface="Arial" pitchFamily="34" charset="0"/>
            </a:endParaRPr>
          </a:p>
          <a:p>
            <a:pPr marL="177800">
              <a:lnSpc>
                <a:spcPct val="150000"/>
              </a:lnSpc>
              <a:defRPr/>
            </a:pPr>
            <a:r>
              <a:rPr lang="en-US" altLang="zh-CN" sz="2800" b="1" i="0" dirty="0">
                <a:latin typeface="Arial" pitchFamily="34" charset="0"/>
                <a:ea typeface="宋体" pitchFamily="2" charset="-122"/>
                <a:cs typeface="Arial" pitchFamily="34" charset="0"/>
              </a:rPr>
              <a:t>13.2.3 </a:t>
            </a:r>
            <a:r>
              <a:rPr lang="zh-CN" altLang="en-US" sz="2800" b="1" i="0" dirty="0">
                <a:latin typeface="Arial" pitchFamily="34" charset="0"/>
                <a:ea typeface="宋体" pitchFamily="2" charset="-122"/>
                <a:cs typeface="Arial" pitchFamily="34" charset="0"/>
              </a:rPr>
              <a:t>缺陷的其它属性</a:t>
            </a:r>
            <a:endParaRPr lang="en-US" altLang="zh-CN" sz="2800" b="1" i="0" dirty="0">
              <a:latin typeface="Arial" pitchFamily="34" charset="0"/>
              <a:ea typeface="宋体" pitchFamily="2" charset="-122"/>
              <a:cs typeface="Arial" pitchFamily="34" charset="0"/>
            </a:endParaRPr>
          </a:p>
          <a:p>
            <a:pPr marL="177800">
              <a:lnSpc>
                <a:spcPct val="150000"/>
              </a:lnSpc>
              <a:defRPr/>
            </a:pPr>
            <a:r>
              <a:rPr lang="en-US" altLang="zh-CN" sz="2800" b="1" i="0" dirty="0">
                <a:latin typeface="Arial" pitchFamily="34" charset="0"/>
                <a:ea typeface="宋体" pitchFamily="2" charset="-122"/>
                <a:cs typeface="Arial" pitchFamily="34" charset="0"/>
              </a:rPr>
              <a:t>13.2.4 </a:t>
            </a:r>
            <a:r>
              <a:rPr lang="zh-CN" altLang="en-US" sz="2800" b="1" i="0" dirty="0">
                <a:latin typeface="Arial" pitchFamily="34" charset="0"/>
                <a:ea typeface="宋体" pitchFamily="2" charset="-122"/>
                <a:cs typeface="Arial" pitchFamily="34" charset="0"/>
              </a:rPr>
              <a:t>完整的缺陷信息</a:t>
            </a:r>
            <a:endParaRPr lang="en-US" altLang="zh-CN" sz="2800" b="1" i="0" dirty="0">
              <a:latin typeface="Arial" pitchFamily="34" charset="0"/>
              <a:ea typeface="宋体" pitchFamily="2" charset="-122"/>
              <a:cs typeface="Arial" pitchFamily="34" charset="0"/>
            </a:endParaRPr>
          </a:p>
          <a:p>
            <a:pPr marL="177800">
              <a:lnSpc>
                <a:spcPct val="150000"/>
              </a:lnSpc>
              <a:defRPr/>
            </a:pPr>
            <a:r>
              <a:rPr lang="en-US" altLang="zh-CN" sz="2800" b="1" i="0" dirty="0">
                <a:latin typeface="Arial" pitchFamily="34" charset="0"/>
                <a:ea typeface="宋体" pitchFamily="2" charset="-122"/>
                <a:cs typeface="Arial" pitchFamily="34" charset="0"/>
              </a:rPr>
              <a:t>13.2.5 </a:t>
            </a:r>
            <a:r>
              <a:rPr lang="zh-CN" altLang="en-US" sz="2800" b="1" i="0" dirty="0">
                <a:latin typeface="Arial" pitchFamily="34" charset="0"/>
                <a:ea typeface="宋体" pitchFamily="2" charset="-122"/>
                <a:cs typeface="Arial" pitchFamily="34" charset="0"/>
              </a:rPr>
              <a:t>缺陷描述的基本要求</a:t>
            </a:r>
            <a:endParaRPr lang="en-US" altLang="zh-CN" sz="2800" b="1" i="0" dirty="0">
              <a:latin typeface="Arial" pitchFamily="34" charset="0"/>
              <a:ea typeface="宋体" pitchFamily="2" charset="-122"/>
              <a:cs typeface="Arial" pitchFamily="34" charset="0"/>
            </a:endParaRPr>
          </a:p>
          <a:p>
            <a:pPr marL="177800">
              <a:lnSpc>
                <a:spcPct val="150000"/>
              </a:lnSpc>
              <a:defRPr/>
            </a:pPr>
            <a:r>
              <a:rPr lang="en-US" altLang="zh-CN" sz="2800" b="1" i="0" dirty="0">
                <a:latin typeface="Arial" pitchFamily="34" charset="0"/>
                <a:ea typeface="宋体" pitchFamily="2" charset="-122"/>
                <a:cs typeface="Arial" pitchFamily="34" charset="0"/>
              </a:rPr>
              <a:t>13.2.6 </a:t>
            </a:r>
            <a:r>
              <a:rPr lang="zh-CN" altLang="en-US" sz="2800" b="1" i="0" dirty="0">
                <a:latin typeface="Arial" pitchFamily="34" charset="0"/>
                <a:ea typeface="宋体" pitchFamily="2" charset="-122"/>
                <a:cs typeface="Arial" pitchFamily="34" charset="0"/>
              </a:rPr>
              <a:t>缺陷报告的示例</a:t>
            </a:r>
          </a:p>
        </p:txBody>
      </p:sp>
      <p:sp>
        <p:nvSpPr>
          <p:cNvPr id="34820" name="Text Box 8"/>
          <p:cNvSpPr txBox="1">
            <a:spLocks noChangeArrowheads="1"/>
          </p:cNvSpPr>
          <p:nvPr/>
        </p:nvSpPr>
        <p:spPr bwMode="auto">
          <a:xfrm>
            <a:off x="1143000" y="1752600"/>
            <a:ext cx="7315200" cy="274638"/>
          </a:xfrm>
          <a:prstGeom prst="rect">
            <a:avLst/>
          </a:prstGeom>
          <a:noFill/>
          <a:ln w="9525">
            <a:noFill/>
            <a:miter lim="800000"/>
            <a:headEnd/>
            <a:tailEnd/>
          </a:ln>
        </p:spPr>
        <p:txBody>
          <a:bodyPr lIns="0" tIns="0" rIns="0" bIns="0">
            <a:spAutoFit/>
          </a:bodyPr>
          <a:lstStyle/>
          <a:p>
            <a:r>
              <a:rPr lang="zh-CN" altLang="en-US"/>
              <a:t> </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1403350" y="2492375"/>
            <a:ext cx="2844800" cy="2944813"/>
          </a:xfrm>
        </p:spPr>
        <p:txBody>
          <a:bodyPr/>
          <a:lstStyle/>
          <a:p>
            <a:pPr>
              <a:lnSpc>
                <a:spcPct val="130000"/>
              </a:lnSpc>
              <a:buClr>
                <a:srgbClr val="91AC4E"/>
              </a:buClr>
              <a:buFont typeface="Wingdings" pitchFamily="2" charset="2"/>
              <a:buChar char="q"/>
            </a:pPr>
            <a:r>
              <a:rPr lang="zh-CN" altLang="en-US" sz="2400" smtClean="0">
                <a:latin typeface="宋体" charset="-122"/>
                <a:ea typeface="宋体" charset="-122"/>
              </a:rPr>
              <a:t>描述？</a:t>
            </a:r>
            <a:endParaRPr lang="en-US" altLang="zh-CN" sz="2400" smtClean="0">
              <a:latin typeface="宋体" charset="-122"/>
              <a:ea typeface="宋体" charset="-122"/>
            </a:endParaRPr>
          </a:p>
          <a:p>
            <a:pPr>
              <a:lnSpc>
                <a:spcPct val="130000"/>
              </a:lnSpc>
              <a:buClr>
                <a:srgbClr val="91AC4E"/>
              </a:buClr>
              <a:buFont typeface="Wingdings" pitchFamily="2" charset="2"/>
              <a:buChar char="q"/>
            </a:pPr>
            <a:r>
              <a:rPr lang="zh-CN" altLang="en-US" sz="2400" smtClean="0">
                <a:latin typeface="宋体" charset="-122"/>
                <a:ea typeface="宋体" charset="-122"/>
              </a:rPr>
              <a:t>是否严重？</a:t>
            </a:r>
            <a:endParaRPr lang="en-US" altLang="zh-CN" sz="2400" smtClean="0">
              <a:latin typeface="宋体" charset="-122"/>
              <a:ea typeface="宋体" charset="-122"/>
            </a:endParaRPr>
          </a:p>
          <a:p>
            <a:pPr>
              <a:lnSpc>
                <a:spcPct val="130000"/>
              </a:lnSpc>
              <a:buClr>
                <a:srgbClr val="91AC4E"/>
              </a:buClr>
              <a:buFont typeface="Wingdings" pitchFamily="2" charset="2"/>
              <a:buChar char="q"/>
            </a:pPr>
            <a:r>
              <a:rPr lang="zh-CN" altLang="en-US" sz="2400" smtClean="0">
                <a:latin typeface="宋体" charset="-122"/>
                <a:ea typeface="宋体" charset="-122"/>
              </a:rPr>
              <a:t>是否需要修正？</a:t>
            </a:r>
            <a:endParaRPr lang="en-US" altLang="zh-CN" sz="2400" smtClean="0">
              <a:latin typeface="宋体" charset="-122"/>
              <a:ea typeface="宋体" charset="-122"/>
            </a:endParaRPr>
          </a:p>
          <a:p>
            <a:pPr>
              <a:lnSpc>
                <a:spcPct val="130000"/>
              </a:lnSpc>
              <a:buClr>
                <a:srgbClr val="91AC4E"/>
              </a:buClr>
              <a:buFont typeface="Wingdings" pitchFamily="2" charset="2"/>
              <a:buChar char="q"/>
            </a:pPr>
            <a:r>
              <a:rPr lang="zh-CN" altLang="en-US" sz="2400" smtClean="0">
                <a:latin typeface="宋体" charset="-122"/>
                <a:ea typeface="宋体" charset="-122"/>
              </a:rPr>
              <a:t>当前状态？</a:t>
            </a:r>
            <a:endParaRPr lang="en-US" altLang="zh-CN" sz="2400" smtClean="0">
              <a:latin typeface="宋体" charset="-122"/>
              <a:ea typeface="宋体" charset="-122"/>
            </a:endParaRPr>
          </a:p>
          <a:p>
            <a:pPr>
              <a:lnSpc>
                <a:spcPct val="130000"/>
              </a:lnSpc>
              <a:buClr>
                <a:srgbClr val="91AC4E"/>
              </a:buClr>
              <a:buFont typeface="Wingdings" pitchFamily="2" charset="2"/>
              <a:buChar char="q"/>
            </a:pPr>
            <a:r>
              <a:rPr lang="en-US" altLang="zh-CN" sz="2400" smtClean="0">
                <a:latin typeface="宋体" charset="-122"/>
                <a:ea typeface="宋体" charset="-122"/>
              </a:rPr>
              <a:t> </a:t>
            </a:r>
            <a:r>
              <a:rPr lang="zh-CN" altLang="en-US" sz="2400" smtClean="0">
                <a:latin typeface="宋体" charset="-122"/>
                <a:ea typeface="宋体" charset="-122"/>
              </a:rPr>
              <a:t>？</a:t>
            </a:r>
            <a:endParaRPr lang="en-US" altLang="zh-CN" sz="2400" smtClean="0">
              <a:latin typeface="宋体" charset="-122"/>
              <a:ea typeface="宋体" charset="-122"/>
            </a:endParaRPr>
          </a:p>
        </p:txBody>
      </p:sp>
      <p:sp>
        <p:nvSpPr>
          <p:cNvPr id="36866" name="Rectangle 4"/>
          <p:cNvSpPr>
            <a:spLocks noGrp="1" noChangeArrowheads="1"/>
          </p:cNvSpPr>
          <p:nvPr>
            <p:ph type="title"/>
          </p:nvPr>
        </p:nvSpPr>
        <p:spPr>
          <a:xfrm>
            <a:off x="1187450" y="366713"/>
            <a:ext cx="6384925" cy="561975"/>
          </a:xfrm>
        </p:spPr>
        <p:txBody>
          <a:bodyPr/>
          <a:lstStyle/>
          <a:p>
            <a:pPr algn="ctr"/>
            <a:r>
              <a:rPr lang="zh-CN" altLang="en-US" sz="3600" smtClean="0">
                <a:solidFill>
                  <a:srgbClr val="FFFF00"/>
                </a:solidFill>
              </a:rPr>
              <a:t>对缺陷会关心哪些问题？</a:t>
            </a:r>
          </a:p>
        </p:txBody>
      </p:sp>
      <p:pic>
        <p:nvPicPr>
          <p:cNvPr id="36867" name="图片 5" descr="bugFreeSoftware.png"/>
          <p:cNvPicPr>
            <a:picLocks noChangeAspect="1"/>
          </p:cNvPicPr>
          <p:nvPr/>
        </p:nvPicPr>
        <p:blipFill>
          <a:blip r:embed="rId2"/>
          <a:srcRect/>
          <a:stretch>
            <a:fillRect/>
          </a:stretch>
        </p:blipFill>
        <p:spPr bwMode="auto">
          <a:xfrm>
            <a:off x="4716463" y="2060575"/>
            <a:ext cx="3810000" cy="3333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Effect transition="in" filter="slide(fromLeft)">
                                      <p:cBhvr>
                                        <p:cTn id="7" dur="500"/>
                                        <p:tgtEl>
                                          <p:spTgt spid="71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7170">
                                            <p:txEl>
                                              <p:pRg st="1" end="1"/>
                                            </p:txEl>
                                          </p:spTgt>
                                        </p:tgtEl>
                                        <p:attrNameLst>
                                          <p:attrName>style.visibility</p:attrName>
                                        </p:attrNameLst>
                                      </p:cBhvr>
                                      <p:to>
                                        <p:strVal val="visible"/>
                                      </p:to>
                                    </p:set>
                                    <p:animEffect transition="in" filter="slide(fromLeft)">
                                      <p:cBhvr>
                                        <p:cTn id="12" dur="500"/>
                                        <p:tgtEl>
                                          <p:spTgt spid="71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7170">
                                            <p:txEl>
                                              <p:pRg st="2" end="2"/>
                                            </p:txEl>
                                          </p:spTgt>
                                        </p:tgtEl>
                                        <p:attrNameLst>
                                          <p:attrName>style.visibility</p:attrName>
                                        </p:attrNameLst>
                                      </p:cBhvr>
                                      <p:to>
                                        <p:strVal val="visible"/>
                                      </p:to>
                                    </p:set>
                                    <p:animEffect transition="in" filter="slide(fromLeft)">
                                      <p:cBhvr>
                                        <p:cTn id="17" dur="500"/>
                                        <p:tgtEl>
                                          <p:spTgt spid="71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7170">
                                            <p:txEl>
                                              <p:pRg st="3" end="3"/>
                                            </p:txEl>
                                          </p:spTgt>
                                        </p:tgtEl>
                                        <p:attrNameLst>
                                          <p:attrName>style.visibility</p:attrName>
                                        </p:attrNameLst>
                                      </p:cBhvr>
                                      <p:to>
                                        <p:strVal val="visible"/>
                                      </p:to>
                                    </p:set>
                                    <p:animEffect transition="in" filter="slide(fromLeft)">
                                      <p:cBhvr>
                                        <p:cTn id="22" dur="500"/>
                                        <p:tgtEl>
                                          <p:spTgt spid="71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7170">
                                            <p:txEl>
                                              <p:pRg st="4" end="4"/>
                                            </p:txEl>
                                          </p:spTgt>
                                        </p:tgtEl>
                                        <p:attrNameLst>
                                          <p:attrName>style.visibility</p:attrName>
                                        </p:attrNameLst>
                                      </p:cBhvr>
                                      <p:to>
                                        <p:strVal val="visible"/>
                                      </p:to>
                                    </p:set>
                                    <p:animEffect transition="in" filter="slide(fromLeft)">
                                      <p:cBhvr>
                                        <p:cTn id="27" dur="500"/>
                                        <p:tgtEl>
                                          <p:spTgt spid="717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3"/>
          <p:cNvSpPr>
            <a:spLocks noGrp="1" noChangeArrowheads="1"/>
          </p:cNvSpPr>
          <p:nvPr>
            <p:ph type="body" idx="1"/>
          </p:nvPr>
        </p:nvSpPr>
        <p:spPr>
          <a:xfrm>
            <a:off x="468313" y="1557338"/>
            <a:ext cx="8280400" cy="4032250"/>
          </a:xfrm>
        </p:spPr>
        <p:txBody>
          <a:bodyPr/>
          <a:lstStyle/>
          <a:p>
            <a:pPr>
              <a:lnSpc>
                <a:spcPct val="130000"/>
              </a:lnSpc>
              <a:buClr>
                <a:srgbClr val="91AC4E"/>
              </a:buClr>
              <a:buFont typeface="Wingdings" pitchFamily="2" charset="2"/>
              <a:buChar char="q"/>
            </a:pPr>
            <a:r>
              <a:rPr lang="zh-CN" altLang="en-US" sz="2400" smtClean="0">
                <a:latin typeface="宋体" charset="-122"/>
                <a:ea typeface="宋体" charset="-122"/>
              </a:rPr>
              <a:t>软件缺陷生命周期指的是一个软件缺陷被发现、报告到这个缺陷被修复、验证直至最后关闭的完整过程</a:t>
            </a:r>
            <a:endParaRPr lang="en-US" altLang="zh-CN" sz="2400" smtClean="0">
              <a:latin typeface="宋体" charset="-122"/>
              <a:ea typeface="宋体" charset="-122"/>
            </a:endParaRPr>
          </a:p>
          <a:p>
            <a:pPr>
              <a:lnSpc>
                <a:spcPct val="130000"/>
              </a:lnSpc>
              <a:buClr>
                <a:srgbClr val="91AC4E"/>
              </a:buClr>
              <a:buFont typeface="Wingdings" pitchFamily="2" charset="2"/>
              <a:buChar char="q"/>
            </a:pPr>
            <a:r>
              <a:rPr lang="zh-CN" altLang="en-US" sz="2400" smtClean="0">
                <a:latin typeface="宋体" charset="-122"/>
                <a:ea typeface="宋体" charset="-122"/>
              </a:rPr>
              <a:t>缺陷生命周期是各类开发人员一起参与、协同测试的过程。</a:t>
            </a:r>
            <a:endParaRPr lang="en-US" altLang="zh-CN" sz="2400" smtClean="0">
              <a:latin typeface="宋体" charset="-122"/>
              <a:ea typeface="宋体" charset="-122"/>
            </a:endParaRPr>
          </a:p>
          <a:p>
            <a:pPr>
              <a:lnSpc>
                <a:spcPct val="130000"/>
              </a:lnSpc>
              <a:buClr>
                <a:srgbClr val="91AC4E"/>
              </a:buClr>
              <a:buFont typeface="Wingdings" pitchFamily="2" charset="2"/>
              <a:buChar char="q"/>
            </a:pPr>
            <a:r>
              <a:rPr lang="zh-CN" altLang="en-US" sz="2400" smtClean="0">
                <a:latin typeface="宋体" charset="-122"/>
                <a:ea typeface="宋体" charset="-122"/>
              </a:rPr>
              <a:t>软件缺陷一旦发现，便进入严密监控之中，直至软件缺陷生命周期终结，这样即可保证在较短的时间内高效率地关闭所有的缺陷，缩短软件测试的进程，提高软件质量，同时减少开发、测试和维护成本</a:t>
            </a:r>
            <a:r>
              <a:rPr lang="zh-CN" altLang="en-US" sz="2400" smtClean="0"/>
              <a:t>。 </a:t>
            </a:r>
          </a:p>
        </p:txBody>
      </p:sp>
      <p:sp>
        <p:nvSpPr>
          <p:cNvPr id="37890" name="Rectangle 4"/>
          <p:cNvSpPr>
            <a:spLocks noGrp="1" noChangeArrowheads="1"/>
          </p:cNvSpPr>
          <p:nvPr>
            <p:ph type="title"/>
          </p:nvPr>
        </p:nvSpPr>
        <p:spPr>
          <a:xfrm>
            <a:off x="1331913" y="366713"/>
            <a:ext cx="6240462" cy="561975"/>
          </a:xfrm>
        </p:spPr>
        <p:txBody>
          <a:bodyPr/>
          <a:lstStyle/>
          <a:p>
            <a:pPr algn="ctr"/>
            <a:r>
              <a:rPr lang="en-US" altLang="zh-CN" sz="3600" smtClean="0">
                <a:solidFill>
                  <a:srgbClr val="FFFF00"/>
                </a:solidFill>
              </a:rPr>
              <a:t>13.2.1 </a:t>
            </a:r>
            <a:r>
              <a:rPr lang="zh-CN" altLang="en-US" sz="3600" smtClean="0">
                <a:solidFill>
                  <a:srgbClr val="FFFF00"/>
                </a:solidFill>
              </a:rPr>
              <a:t>软件缺陷的生命周期</a:t>
            </a:r>
          </a:p>
        </p:txBody>
      </p:sp>
      <p:pic>
        <p:nvPicPr>
          <p:cNvPr id="37891" name="Picture 5" descr="C:\Program Files\Common Files\Microsoft Shared\Clipart\cagcat50\PE01561_.wmf"/>
          <p:cNvPicPr>
            <a:picLocks noChangeAspect="1" noChangeArrowheads="1"/>
          </p:cNvPicPr>
          <p:nvPr/>
        </p:nvPicPr>
        <p:blipFill>
          <a:blip r:embed="rId2"/>
          <a:srcRect/>
          <a:stretch>
            <a:fillRect/>
          </a:stretch>
        </p:blipFill>
        <p:spPr bwMode="auto">
          <a:xfrm>
            <a:off x="6019800" y="4783138"/>
            <a:ext cx="3124200" cy="2074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1187450" y="366713"/>
            <a:ext cx="6384925" cy="561975"/>
          </a:xfrm>
        </p:spPr>
        <p:txBody>
          <a:bodyPr/>
          <a:lstStyle/>
          <a:p>
            <a:pPr algn="ctr"/>
            <a:r>
              <a:rPr lang="zh-CN" altLang="en-US" sz="3600" smtClean="0">
                <a:solidFill>
                  <a:srgbClr val="FFFF00"/>
                </a:solidFill>
              </a:rPr>
              <a:t>基本的缺陷生命周期 </a:t>
            </a:r>
          </a:p>
        </p:txBody>
      </p:sp>
      <p:sp>
        <p:nvSpPr>
          <p:cNvPr id="38914" name="Rectangle 3"/>
          <p:cNvSpPr>
            <a:spLocks noGrp="1" noChangeArrowheads="1"/>
          </p:cNvSpPr>
          <p:nvPr>
            <p:ph type="body" idx="1"/>
          </p:nvPr>
        </p:nvSpPr>
        <p:spPr>
          <a:xfrm>
            <a:off x="468313" y="2205038"/>
            <a:ext cx="5795962" cy="3167062"/>
          </a:xfrm>
        </p:spPr>
        <p:txBody>
          <a:bodyPr/>
          <a:lstStyle/>
          <a:p>
            <a:pPr>
              <a:lnSpc>
                <a:spcPct val="130000"/>
              </a:lnSpc>
              <a:buClr>
                <a:srgbClr val="91AC4E"/>
              </a:buClr>
              <a:buFont typeface="Wingdings" pitchFamily="2" charset="2"/>
              <a:buChar char="q"/>
            </a:pPr>
            <a:r>
              <a:rPr lang="zh-CN" altLang="en-US" sz="2400" smtClean="0">
                <a:latin typeface="宋体" charset="-122"/>
                <a:ea typeface="宋体" charset="-122"/>
              </a:rPr>
              <a:t>发现-打开：测试人员找到软件缺陷并将软件缺陷提交给开发人员。 </a:t>
            </a:r>
          </a:p>
          <a:p>
            <a:pPr>
              <a:lnSpc>
                <a:spcPct val="130000"/>
              </a:lnSpc>
              <a:buClr>
                <a:srgbClr val="91AC4E"/>
              </a:buClr>
              <a:buFont typeface="Wingdings" pitchFamily="2" charset="2"/>
              <a:buChar char="q"/>
            </a:pPr>
            <a:r>
              <a:rPr lang="zh-CN" altLang="en-US" sz="2400" smtClean="0">
                <a:latin typeface="宋体" charset="-122"/>
                <a:ea typeface="宋体" charset="-122"/>
              </a:rPr>
              <a:t>打开-修复：开发人员再现、修复缺陷，然后提交给测试人员去验证。 </a:t>
            </a:r>
          </a:p>
          <a:p>
            <a:pPr>
              <a:lnSpc>
                <a:spcPct val="130000"/>
              </a:lnSpc>
              <a:buClr>
                <a:srgbClr val="91AC4E"/>
              </a:buClr>
              <a:buFont typeface="Wingdings" pitchFamily="2" charset="2"/>
              <a:buChar char="q"/>
            </a:pPr>
            <a:r>
              <a:rPr lang="zh-CN" altLang="en-US" sz="2400" smtClean="0">
                <a:latin typeface="宋体" charset="-122"/>
                <a:ea typeface="宋体" charset="-122"/>
              </a:rPr>
              <a:t>修复-关闭：测试人员验证修复过的软件，关闭已不存在的缺陷。          </a:t>
            </a:r>
          </a:p>
        </p:txBody>
      </p:sp>
      <p:grpSp>
        <p:nvGrpSpPr>
          <p:cNvPr id="38915" name="Group 12"/>
          <p:cNvGrpSpPr>
            <a:grpSpLocks/>
          </p:cNvGrpSpPr>
          <p:nvPr/>
        </p:nvGrpSpPr>
        <p:grpSpPr bwMode="auto">
          <a:xfrm>
            <a:off x="6588125" y="1989138"/>
            <a:ext cx="2159000" cy="3671887"/>
            <a:chOff x="2448" y="1680"/>
            <a:chExt cx="672" cy="1200"/>
          </a:xfrm>
        </p:grpSpPr>
        <p:sp>
          <p:nvSpPr>
            <p:cNvPr id="38916" name="AutoShape 4"/>
            <p:cNvSpPr>
              <a:spLocks noChangeArrowheads="1"/>
            </p:cNvSpPr>
            <p:nvPr/>
          </p:nvSpPr>
          <p:spPr bwMode="auto">
            <a:xfrm>
              <a:off x="2448" y="1680"/>
              <a:ext cx="672" cy="240"/>
            </a:xfrm>
            <a:prstGeom prst="flowChartAlternateProcess">
              <a:avLst/>
            </a:prstGeom>
            <a:solidFill>
              <a:srgbClr val="91AC4E">
                <a:alpha val="50195"/>
              </a:srgbClr>
            </a:solidFill>
            <a:ln w="9525">
              <a:solidFill>
                <a:schemeClr val="tx1"/>
              </a:solidFill>
              <a:miter lim="800000"/>
              <a:headEnd/>
              <a:tailEnd/>
            </a:ln>
          </p:spPr>
          <p:txBody>
            <a:bodyPr wrap="none" lIns="0" tIns="0" rIns="0" bIns="0" anchor="ctr"/>
            <a:lstStyle/>
            <a:p>
              <a:pPr algn="ctr"/>
              <a:r>
                <a:rPr lang="zh-CN" altLang="en-US" sz="2400" b="1"/>
                <a:t>发现 </a:t>
              </a:r>
            </a:p>
          </p:txBody>
        </p:sp>
        <p:sp>
          <p:nvSpPr>
            <p:cNvPr id="38917" name="Line 5"/>
            <p:cNvSpPr>
              <a:spLocks noChangeShapeType="1"/>
            </p:cNvSpPr>
            <p:nvPr/>
          </p:nvSpPr>
          <p:spPr bwMode="auto">
            <a:xfrm>
              <a:off x="2735" y="1920"/>
              <a:ext cx="1" cy="80"/>
            </a:xfrm>
            <a:prstGeom prst="line">
              <a:avLst/>
            </a:prstGeom>
            <a:noFill/>
            <a:ln w="9525">
              <a:solidFill>
                <a:schemeClr val="tx1"/>
              </a:solidFill>
              <a:round/>
              <a:headEnd/>
              <a:tailEnd type="triangle" w="med" len="med"/>
            </a:ln>
          </p:spPr>
          <p:txBody>
            <a:bodyPr lIns="0" tIns="0" rIns="0" bIns="0" anchor="ctr"/>
            <a:lstStyle/>
            <a:p>
              <a:endParaRPr lang="zh-CN" altLang="en-US"/>
            </a:p>
          </p:txBody>
        </p:sp>
        <p:sp>
          <p:nvSpPr>
            <p:cNvPr id="38918" name="AutoShape 6"/>
            <p:cNvSpPr>
              <a:spLocks noChangeArrowheads="1"/>
            </p:cNvSpPr>
            <p:nvPr/>
          </p:nvSpPr>
          <p:spPr bwMode="auto">
            <a:xfrm>
              <a:off x="2448" y="2016"/>
              <a:ext cx="672" cy="192"/>
            </a:xfrm>
            <a:prstGeom prst="flowChartAlternateProcess">
              <a:avLst/>
            </a:prstGeom>
            <a:solidFill>
              <a:srgbClr val="91AC4E">
                <a:alpha val="50195"/>
              </a:srgbClr>
            </a:solidFill>
            <a:ln w="9525">
              <a:solidFill>
                <a:schemeClr val="tx1"/>
              </a:solidFill>
              <a:miter lim="800000"/>
              <a:headEnd/>
              <a:tailEnd/>
            </a:ln>
          </p:spPr>
          <p:txBody>
            <a:bodyPr wrap="none" lIns="0" tIns="0" rIns="0" bIns="0" anchor="ctr"/>
            <a:lstStyle/>
            <a:p>
              <a:pPr algn="ctr"/>
              <a:r>
                <a:rPr lang="zh-CN" altLang="en-US" sz="2400" b="1"/>
                <a:t>打开  </a:t>
              </a:r>
            </a:p>
          </p:txBody>
        </p:sp>
        <p:sp>
          <p:nvSpPr>
            <p:cNvPr id="38919" name="AutoShape 7"/>
            <p:cNvSpPr>
              <a:spLocks noChangeArrowheads="1"/>
            </p:cNvSpPr>
            <p:nvPr/>
          </p:nvSpPr>
          <p:spPr bwMode="auto">
            <a:xfrm>
              <a:off x="2448" y="2304"/>
              <a:ext cx="672" cy="240"/>
            </a:xfrm>
            <a:prstGeom prst="flowChartAlternateProcess">
              <a:avLst/>
            </a:prstGeom>
            <a:solidFill>
              <a:srgbClr val="91AC4E">
                <a:alpha val="50195"/>
              </a:srgbClr>
            </a:solidFill>
            <a:ln w="9525">
              <a:solidFill>
                <a:schemeClr val="tx1"/>
              </a:solidFill>
              <a:miter lim="800000"/>
              <a:headEnd/>
              <a:tailEnd/>
            </a:ln>
          </p:spPr>
          <p:txBody>
            <a:bodyPr wrap="none" lIns="0" tIns="0" rIns="0" bIns="0" anchor="ctr"/>
            <a:lstStyle/>
            <a:p>
              <a:pPr algn="ctr"/>
              <a:r>
                <a:rPr lang="zh-CN" altLang="en-US" sz="2400" b="1"/>
                <a:t>修复  </a:t>
              </a:r>
            </a:p>
          </p:txBody>
        </p:sp>
        <p:sp>
          <p:nvSpPr>
            <p:cNvPr id="38920" name="AutoShape 8"/>
            <p:cNvSpPr>
              <a:spLocks noChangeArrowheads="1"/>
            </p:cNvSpPr>
            <p:nvPr/>
          </p:nvSpPr>
          <p:spPr bwMode="auto">
            <a:xfrm>
              <a:off x="2448" y="2640"/>
              <a:ext cx="672" cy="240"/>
            </a:xfrm>
            <a:prstGeom prst="flowChartAlternateProcess">
              <a:avLst/>
            </a:prstGeom>
            <a:solidFill>
              <a:srgbClr val="91AC4E">
                <a:alpha val="50195"/>
              </a:srgbClr>
            </a:solidFill>
            <a:ln w="9525">
              <a:solidFill>
                <a:schemeClr val="tx1"/>
              </a:solidFill>
              <a:miter lim="800000"/>
              <a:headEnd/>
              <a:tailEnd/>
            </a:ln>
          </p:spPr>
          <p:txBody>
            <a:bodyPr wrap="none" lIns="0" tIns="0" rIns="0" bIns="0" anchor="ctr"/>
            <a:lstStyle/>
            <a:p>
              <a:pPr algn="ctr"/>
              <a:r>
                <a:rPr lang="zh-CN" altLang="en-US" sz="2400" b="1"/>
                <a:t>关闭  </a:t>
              </a:r>
            </a:p>
          </p:txBody>
        </p:sp>
        <p:sp>
          <p:nvSpPr>
            <p:cNvPr id="38921" name="Line 9"/>
            <p:cNvSpPr>
              <a:spLocks noChangeShapeType="1"/>
            </p:cNvSpPr>
            <p:nvPr/>
          </p:nvSpPr>
          <p:spPr bwMode="auto">
            <a:xfrm>
              <a:off x="2735" y="2208"/>
              <a:ext cx="1" cy="80"/>
            </a:xfrm>
            <a:prstGeom prst="line">
              <a:avLst/>
            </a:prstGeom>
            <a:noFill/>
            <a:ln w="9525">
              <a:solidFill>
                <a:schemeClr val="tx1"/>
              </a:solidFill>
              <a:round/>
              <a:headEnd/>
              <a:tailEnd type="triangle" w="med" len="med"/>
            </a:ln>
          </p:spPr>
          <p:txBody>
            <a:bodyPr lIns="0" tIns="0" rIns="0" bIns="0" anchor="ctr"/>
            <a:lstStyle/>
            <a:p>
              <a:endParaRPr lang="zh-CN" altLang="en-US"/>
            </a:p>
          </p:txBody>
        </p:sp>
        <p:sp>
          <p:nvSpPr>
            <p:cNvPr id="38922" name="Line 10"/>
            <p:cNvSpPr>
              <a:spLocks noChangeShapeType="1"/>
            </p:cNvSpPr>
            <p:nvPr/>
          </p:nvSpPr>
          <p:spPr bwMode="auto">
            <a:xfrm>
              <a:off x="2735" y="2544"/>
              <a:ext cx="1" cy="80"/>
            </a:xfrm>
            <a:prstGeom prst="line">
              <a:avLst/>
            </a:prstGeom>
            <a:noFill/>
            <a:ln w="9525">
              <a:solidFill>
                <a:schemeClr val="tx1"/>
              </a:solidFill>
              <a:round/>
              <a:headEnd/>
              <a:tailEnd type="triangle" w="med" len="med"/>
            </a:ln>
          </p:spPr>
          <p:txBody>
            <a:bodyPr lIns="0" tIns="0" rIns="0" bIns="0" anchor="ctr"/>
            <a:lstStyle/>
            <a:p>
              <a:endParaRPr lang="zh-CN" altLang="en-US"/>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2268538" y="404813"/>
            <a:ext cx="5248275" cy="595312"/>
          </a:xfrm>
        </p:spPr>
        <p:txBody>
          <a:bodyPr/>
          <a:lstStyle/>
          <a:p>
            <a:pPr algn="ctr"/>
            <a:r>
              <a:rPr lang="zh-CN" altLang="en-US" sz="3600" smtClean="0">
                <a:solidFill>
                  <a:srgbClr val="FFFF00"/>
                </a:solidFill>
              </a:rPr>
              <a:t>实际的缺陷生命周期</a:t>
            </a:r>
          </a:p>
        </p:txBody>
      </p:sp>
      <p:sp>
        <p:nvSpPr>
          <p:cNvPr id="39938" name="Rectangle 3"/>
          <p:cNvSpPr>
            <a:spLocks noChangeArrowheads="1"/>
          </p:cNvSpPr>
          <p:nvPr/>
        </p:nvSpPr>
        <p:spPr bwMode="auto">
          <a:xfrm>
            <a:off x="3930650" y="1368425"/>
            <a:ext cx="1012825" cy="339725"/>
          </a:xfrm>
          <a:prstGeom prst="rect">
            <a:avLst/>
          </a:prstGeom>
          <a:solidFill>
            <a:schemeClr val="accent1"/>
          </a:solidFill>
          <a:ln w="9525" algn="ctr">
            <a:solidFill>
              <a:schemeClr val="tx2"/>
            </a:solidFill>
            <a:miter lim="800000"/>
            <a:headEnd/>
            <a:tailEnd/>
          </a:ln>
        </p:spPr>
        <p:txBody>
          <a:bodyPr lIns="82124" tIns="41061" rIns="82124" bIns="41061" anchor="ctr">
            <a:spAutoFit/>
          </a:bodyPr>
          <a:lstStyle/>
          <a:p>
            <a:pPr algn="ctr" defTabSz="814388" eaLnBrk="0" hangingPunct="0">
              <a:lnSpc>
                <a:spcPct val="90000"/>
              </a:lnSpc>
            </a:pPr>
            <a:r>
              <a:rPr lang="zh-CN" altLang="en-US">
                <a:latin typeface="宋体" charset="-122"/>
              </a:rPr>
              <a:t>创建</a:t>
            </a:r>
          </a:p>
        </p:txBody>
      </p:sp>
      <p:sp>
        <p:nvSpPr>
          <p:cNvPr id="39939" name="Rectangle 4"/>
          <p:cNvSpPr>
            <a:spLocks noChangeArrowheads="1"/>
          </p:cNvSpPr>
          <p:nvPr/>
        </p:nvSpPr>
        <p:spPr bwMode="auto">
          <a:xfrm>
            <a:off x="3779838" y="2106613"/>
            <a:ext cx="1330325" cy="339725"/>
          </a:xfrm>
          <a:prstGeom prst="rect">
            <a:avLst/>
          </a:prstGeom>
          <a:solidFill>
            <a:schemeClr val="accent1"/>
          </a:solidFill>
          <a:ln w="9525" algn="ctr">
            <a:solidFill>
              <a:schemeClr val="tx2"/>
            </a:solidFill>
            <a:miter lim="800000"/>
            <a:headEnd/>
            <a:tailEnd/>
          </a:ln>
        </p:spPr>
        <p:txBody>
          <a:bodyPr lIns="82124" tIns="41061" rIns="82124" bIns="41061" anchor="ctr">
            <a:spAutoFit/>
          </a:bodyPr>
          <a:lstStyle/>
          <a:p>
            <a:pPr algn="ctr" defTabSz="814388" eaLnBrk="0" hangingPunct="0">
              <a:lnSpc>
                <a:spcPct val="90000"/>
              </a:lnSpc>
            </a:pPr>
            <a:r>
              <a:rPr lang="zh-CN" altLang="en-US">
                <a:latin typeface="宋体" charset="-122"/>
              </a:rPr>
              <a:t>激活状态</a:t>
            </a:r>
          </a:p>
        </p:txBody>
      </p:sp>
      <p:sp>
        <p:nvSpPr>
          <p:cNvPr id="39940" name="Line 5"/>
          <p:cNvSpPr>
            <a:spLocks noChangeShapeType="1"/>
          </p:cNvSpPr>
          <p:nvPr/>
        </p:nvSpPr>
        <p:spPr bwMode="auto">
          <a:xfrm>
            <a:off x="4462463" y="1889125"/>
            <a:ext cx="1295400" cy="0"/>
          </a:xfrm>
          <a:prstGeom prst="line">
            <a:avLst/>
          </a:prstGeom>
          <a:noFill/>
          <a:ln w="9525">
            <a:solidFill>
              <a:schemeClr val="tx2"/>
            </a:solidFill>
            <a:prstDash val="dash"/>
            <a:round/>
            <a:headEnd/>
            <a:tailEnd type="arrow" w="med" len="med"/>
          </a:ln>
        </p:spPr>
        <p:txBody>
          <a:bodyPr lIns="82124" tIns="41061" rIns="82124" bIns="41061" anchor="ctr">
            <a:spAutoFit/>
          </a:bodyPr>
          <a:lstStyle/>
          <a:p>
            <a:endParaRPr lang="zh-CN" altLang="en-US"/>
          </a:p>
        </p:txBody>
      </p:sp>
      <p:sp>
        <p:nvSpPr>
          <p:cNvPr id="39941" name="Rectangle 6"/>
          <p:cNvSpPr>
            <a:spLocks noChangeArrowheads="1"/>
          </p:cNvSpPr>
          <p:nvPr/>
        </p:nvSpPr>
        <p:spPr bwMode="auto">
          <a:xfrm>
            <a:off x="5673725" y="1733550"/>
            <a:ext cx="1749425" cy="303213"/>
          </a:xfrm>
          <a:prstGeom prst="rect">
            <a:avLst/>
          </a:prstGeom>
          <a:noFill/>
          <a:ln w="9525" algn="ctr">
            <a:noFill/>
            <a:miter lim="800000"/>
            <a:headEnd/>
            <a:tailEnd/>
          </a:ln>
        </p:spPr>
        <p:txBody>
          <a:bodyPr lIns="82124" tIns="41061" rIns="82124" bIns="41061" anchor="ctr">
            <a:spAutoFit/>
          </a:bodyPr>
          <a:lstStyle/>
          <a:p>
            <a:pPr algn="ctr" defTabSz="814388" eaLnBrk="0" hangingPunct="0">
              <a:lnSpc>
                <a:spcPct val="90000"/>
              </a:lnSpc>
            </a:pPr>
            <a:r>
              <a:rPr lang="en-US" altLang="zh-CN" sz="1600">
                <a:latin typeface="Arial Narrow" pitchFamily="34" charset="0"/>
              </a:rPr>
              <a:t>Send email to DEV</a:t>
            </a:r>
          </a:p>
        </p:txBody>
      </p:sp>
      <p:cxnSp>
        <p:nvCxnSpPr>
          <p:cNvPr id="39942" name="AutoShape 7"/>
          <p:cNvCxnSpPr>
            <a:cxnSpLocks noChangeShapeType="1"/>
            <a:stCxn id="39938" idx="2"/>
            <a:endCxn id="39939" idx="0"/>
          </p:cNvCxnSpPr>
          <p:nvPr/>
        </p:nvCxnSpPr>
        <p:spPr bwMode="auto">
          <a:xfrm>
            <a:off x="4437063" y="1708150"/>
            <a:ext cx="7937" cy="398463"/>
          </a:xfrm>
          <a:prstGeom prst="straightConnector1">
            <a:avLst/>
          </a:prstGeom>
          <a:noFill/>
          <a:ln w="19050">
            <a:solidFill>
              <a:schemeClr val="tx2"/>
            </a:solidFill>
            <a:round/>
            <a:headEnd/>
            <a:tailEnd type="arrow" w="med" len="med"/>
          </a:ln>
        </p:spPr>
      </p:cxnSp>
      <p:sp>
        <p:nvSpPr>
          <p:cNvPr id="39943" name="AutoShape 8"/>
          <p:cNvSpPr>
            <a:spLocks noChangeArrowheads="1"/>
          </p:cNvSpPr>
          <p:nvPr/>
        </p:nvSpPr>
        <p:spPr bwMode="auto">
          <a:xfrm>
            <a:off x="3213100" y="2709863"/>
            <a:ext cx="2460625" cy="784225"/>
          </a:xfrm>
          <a:prstGeom prst="diamond">
            <a:avLst/>
          </a:prstGeom>
          <a:solidFill>
            <a:schemeClr val="accent1"/>
          </a:solidFill>
          <a:ln w="9525" algn="ctr">
            <a:solidFill>
              <a:schemeClr val="tx2"/>
            </a:solidFill>
            <a:miter lim="800000"/>
            <a:headEnd/>
            <a:tailEnd/>
          </a:ln>
        </p:spPr>
        <p:txBody>
          <a:bodyPr lIns="82124" tIns="3600" rIns="82124" bIns="3600" anchor="ctr">
            <a:spAutoFit/>
          </a:bodyPr>
          <a:lstStyle/>
          <a:p>
            <a:pPr algn="ctr" defTabSz="814388" eaLnBrk="0" hangingPunct="0">
              <a:lnSpc>
                <a:spcPct val="90000"/>
              </a:lnSpc>
            </a:pPr>
            <a:r>
              <a:rPr lang="zh-CN" altLang="en-US" sz="1400"/>
              <a:t>是否清楚、</a:t>
            </a:r>
          </a:p>
          <a:p>
            <a:pPr algn="ctr" defTabSz="814388" eaLnBrk="0" hangingPunct="0">
              <a:lnSpc>
                <a:spcPct val="90000"/>
              </a:lnSpc>
            </a:pPr>
            <a:r>
              <a:rPr lang="zh-CN" altLang="en-US" sz="1400"/>
              <a:t>可再现？</a:t>
            </a:r>
          </a:p>
        </p:txBody>
      </p:sp>
      <p:cxnSp>
        <p:nvCxnSpPr>
          <p:cNvPr id="39944" name="AutoShape 9"/>
          <p:cNvCxnSpPr>
            <a:cxnSpLocks noChangeShapeType="1"/>
            <a:stCxn id="39939" idx="2"/>
            <a:endCxn id="39943" idx="0"/>
          </p:cNvCxnSpPr>
          <p:nvPr/>
        </p:nvCxnSpPr>
        <p:spPr bwMode="auto">
          <a:xfrm flipH="1">
            <a:off x="4443413" y="2446338"/>
            <a:ext cx="1587" cy="263525"/>
          </a:xfrm>
          <a:prstGeom prst="straightConnector1">
            <a:avLst/>
          </a:prstGeom>
          <a:noFill/>
          <a:ln w="19050">
            <a:solidFill>
              <a:schemeClr val="tx2"/>
            </a:solidFill>
            <a:round/>
            <a:headEnd/>
            <a:tailEnd type="arrow" w="med" len="med"/>
          </a:ln>
        </p:spPr>
      </p:cxnSp>
      <p:sp>
        <p:nvSpPr>
          <p:cNvPr id="39945" name="Rectangle 10"/>
          <p:cNvSpPr>
            <a:spLocks noChangeArrowheads="1"/>
          </p:cNvSpPr>
          <p:nvPr/>
        </p:nvSpPr>
        <p:spPr bwMode="auto">
          <a:xfrm>
            <a:off x="3616325" y="3797300"/>
            <a:ext cx="1647825" cy="339725"/>
          </a:xfrm>
          <a:prstGeom prst="rect">
            <a:avLst/>
          </a:prstGeom>
          <a:solidFill>
            <a:schemeClr val="accent1"/>
          </a:solidFill>
          <a:ln w="9525" algn="ctr">
            <a:solidFill>
              <a:schemeClr val="tx2"/>
            </a:solidFill>
            <a:miter lim="800000"/>
            <a:headEnd/>
            <a:tailEnd/>
          </a:ln>
        </p:spPr>
        <p:txBody>
          <a:bodyPr lIns="82124" tIns="41061" rIns="82124" bIns="41061" anchor="ctr">
            <a:spAutoFit/>
          </a:bodyPr>
          <a:lstStyle/>
          <a:p>
            <a:pPr algn="ctr" defTabSz="814388" eaLnBrk="0" hangingPunct="0">
              <a:lnSpc>
                <a:spcPct val="90000"/>
              </a:lnSpc>
            </a:pPr>
            <a:r>
              <a:rPr lang="zh-CN" altLang="en-US">
                <a:latin typeface="宋体" charset="-122"/>
              </a:rPr>
              <a:t>已处理状态</a:t>
            </a:r>
          </a:p>
        </p:txBody>
      </p:sp>
      <p:cxnSp>
        <p:nvCxnSpPr>
          <p:cNvPr id="39946" name="AutoShape 11"/>
          <p:cNvCxnSpPr>
            <a:cxnSpLocks noChangeShapeType="1"/>
            <a:stCxn id="39943" idx="2"/>
            <a:endCxn id="39945" idx="0"/>
          </p:cNvCxnSpPr>
          <p:nvPr/>
        </p:nvCxnSpPr>
        <p:spPr bwMode="auto">
          <a:xfrm flipH="1">
            <a:off x="4440238" y="3494088"/>
            <a:ext cx="3175" cy="303212"/>
          </a:xfrm>
          <a:prstGeom prst="straightConnector1">
            <a:avLst/>
          </a:prstGeom>
          <a:noFill/>
          <a:ln w="19050">
            <a:solidFill>
              <a:schemeClr val="tx2"/>
            </a:solidFill>
            <a:round/>
            <a:headEnd/>
            <a:tailEnd type="arrow" w="med" len="med"/>
          </a:ln>
        </p:spPr>
      </p:cxnSp>
      <p:sp>
        <p:nvSpPr>
          <p:cNvPr id="39947" name="Rectangle 12"/>
          <p:cNvSpPr>
            <a:spLocks noChangeArrowheads="1"/>
          </p:cNvSpPr>
          <p:nvPr/>
        </p:nvSpPr>
        <p:spPr bwMode="auto">
          <a:xfrm>
            <a:off x="3784600" y="4422775"/>
            <a:ext cx="1330325" cy="339725"/>
          </a:xfrm>
          <a:prstGeom prst="rect">
            <a:avLst/>
          </a:prstGeom>
          <a:solidFill>
            <a:schemeClr val="accent1"/>
          </a:solidFill>
          <a:ln w="9525" algn="ctr">
            <a:solidFill>
              <a:schemeClr val="tx2"/>
            </a:solidFill>
            <a:miter lim="800000"/>
            <a:headEnd/>
            <a:tailEnd/>
          </a:ln>
        </p:spPr>
        <p:txBody>
          <a:bodyPr lIns="82124" tIns="41061" rIns="82124" bIns="41061" anchor="ctr">
            <a:spAutoFit/>
          </a:bodyPr>
          <a:lstStyle/>
          <a:p>
            <a:pPr algn="ctr" defTabSz="814388" eaLnBrk="0" hangingPunct="0">
              <a:lnSpc>
                <a:spcPct val="90000"/>
              </a:lnSpc>
            </a:pPr>
            <a:r>
              <a:rPr lang="zh-CN" altLang="en-US">
                <a:latin typeface="宋体" charset="-122"/>
              </a:rPr>
              <a:t>已修正状态</a:t>
            </a:r>
          </a:p>
        </p:txBody>
      </p:sp>
      <p:cxnSp>
        <p:nvCxnSpPr>
          <p:cNvPr id="39948" name="AutoShape 13"/>
          <p:cNvCxnSpPr>
            <a:cxnSpLocks noChangeShapeType="1"/>
            <a:endCxn id="39947" idx="0"/>
          </p:cNvCxnSpPr>
          <p:nvPr/>
        </p:nvCxnSpPr>
        <p:spPr bwMode="auto">
          <a:xfrm flipH="1">
            <a:off x="4449763" y="4164013"/>
            <a:ext cx="4762" cy="258762"/>
          </a:xfrm>
          <a:prstGeom prst="straightConnector1">
            <a:avLst/>
          </a:prstGeom>
          <a:noFill/>
          <a:ln w="19050">
            <a:solidFill>
              <a:schemeClr val="tx2"/>
            </a:solidFill>
            <a:round/>
            <a:headEnd/>
            <a:tailEnd type="arrow" w="med" len="med"/>
          </a:ln>
        </p:spPr>
      </p:cxnSp>
      <p:sp>
        <p:nvSpPr>
          <p:cNvPr id="39949" name="Rectangle 14"/>
          <p:cNvSpPr>
            <a:spLocks noChangeArrowheads="1"/>
          </p:cNvSpPr>
          <p:nvPr/>
        </p:nvSpPr>
        <p:spPr bwMode="auto">
          <a:xfrm>
            <a:off x="1801813" y="4732338"/>
            <a:ext cx="1533525" cy="303212"/>
          </a:xfrm>
          <a:prstGeom prst="rect">
            <a:avLst/>
          </a:prstGeom>
          <a:noFill/>
          <a:ln w="9525" algn="ctr">
            <a:noFill/>
            <a:miter lim="800000"/>
            <a:headEnd/>
            <a:tailEnd/>
          </a:ln>
        </p:spPr>
        <p:txBody>
          <a:bodyPr lIns="82124" tIns="41061" rIns="82124" bIns="41061" anchor="ctr">
            <a:spAutoFit/>
          </a:bodyPr>
          <a:lstStyle/>
          <a:p>
            <a:pPr algn="ctr" defTabSz="814388" eaLnBrk="0" hangingPunct="0">
              <a:lnSpc>
                <a:spcPct val="90000"/>
              </a:lnSpc>
            </a:pPr>
            <a:r>
              <a:rPr lang="en-US" altLang="zh-CN" sz="1600">
                <a:latin typeface="Arial Narrow" pitchFamily="34" charset="0"/>
              </a:rPr>
              <a:t>Send email to QA</a:t>
            </a:r>
          </a:p>
        </p:txBody>
      </p:sp>
      <p:sp>
        <p:nvSpPr>
          <p:cNvPr id="2162703" name="Rectangle 15"/>
          <p:cNvSpPr>
            <a:spLocks noChangeArrowheads="1"/>
          </p:cNvSpPr>
          <p:nvPr/>
        </p:nvSpPr>
        <p:spPr bwMode="auto">
          <a:xfrm>
            <a:off x="1408113" y="2838450"/>
            <a:ext cx="1025525" cy="533400"/>
          </a:xfrm>
          <a:prstGeom prst="rect">
            <a:avLst/>
          </a:prstGeom>
          <a:solidFill>
            <a:schemeClr val="accent1"/>
          </a:solidFill>
          <a:ln w="9525" algn="ctr">
            <a:solidFill>
              <a:schemeClr val="tx2"/>
            </a:solidFill>
            <a:miter lim="800000"/>
            <a:headEnd/>
            <a:tailEnd/>
          </a:ln>
        </p:spPr>
        <p:txBody>
          <a:bodyPr lIns="82124" tIns="41061" rIns="82124" bIns="41061" anchor="ctr">
            <a:spAutoFit/>
          </a:bodyPr>
          <a:lstStyle/>
          <a:p>
            <a:pPr algn="ctr" defTabSz="814388" eaLnBrk="0" hangingPunct="0">
              <a:lnSpc>
                <a:spcPct val="90000"/>
              </a:lnSpc>
            </a:pPr>
            <a:r>
              <a:rPr lang="zh-CN" altLang="en-US" sz="1600">
                <a:solidFill>
                  <a:schemeClr val="bg1"/>
                </a:solidFill>
                <a:latin typeface="宋体" charset="-122"/>
              </a:rPr>
              <a:t>不能再现</a:t>
            </a:r>
          </a:p>
          <a:p>
            <a:pPr algn="ctr" defTabSz="814388" eaLnBrk="0" hangingPunct="0">
              <a:lnSpc>
                <a:spcPct val="90000"/>
              </a:lnSpc>
            </a:pPr>
            <a:r>
              <a:rPr lang="zh-CN" altLang="en-US" sz="1600">
                <a:solidFill>
                  <a:schemeClr val="bg1"/>
                </a:solidFill>
                <a:latin typeface="宋体" charset="-122"/>
              </a:rPr>
              <a:t>缺少信息</a:t>
            </a:r>
          </a:p>
        </p:txBody>
      </p:sp>
      <p:sp>
        <p:nvSpPr>
          <p:cNvPr id="2162704" name="AutoShape 16"/>
          <p:cNvSpPr>
            <a:spLocks noChangeArrowheads="1"/>
          </p:cNvSpPr>
          <p:nvPr/>
        </p:nvSpPr>
        <p:spPr bwMode="auto">
          <a:xfrm>
            <a:off x="7586663" y="3368675"/>
            <a:ext cx="1192212" cy="442913"/>
          </a:xfrm>
          <a:prstGeom prst="octagon">
            <a:avLst>
              <a:gd name="adj" fmla="val 29287"/>
            </a:avLst>
          </a:prstGeom>
          <a:solidFill>
            <a:schemeClr val="accent1"/>
          </a:solidFill>
          <a:ln w="9525" algn="ctr">
            <a:solidFill>
              <a:schemeClr val="tx2"/>
            </a:solidFill>
            <a:miter lim="800000"/>
            <a:headEnd/>
            <a:tailEnd/>
          </a:ln>
        </p:spPr>
        <p:txBody>
          <a:bodyPr wrap="none" lIns="82124" tIns="41061" rIns="82124" bIns="41061" anchor="ctr">
            <a:spAutoFit/>
          </a:bodyPr>
          <a:lstStyle/>
          <a:p>
            <a:pPr algn="ctr" defTabSz="814388" eaLnBrk="0" hangingPunct="0">
              <a:lnSpc>
                <a:spcPct val="90000"/>
              </a:lnSpc>
            </a:pPr>
            <a:r>
              <a:rPr lang="zh-CN" altLang="en-US">
                <a:solidFill>
                  <a:schemeClr val="bg1"/>
                </a:solidFill>
              </a:rPr>
              <a:t>缺陷评审</a:t>
            </a:r>
          </a:p>
        </p:txBody>
      </p:sp>
      <p:sp>
        <p:nvSpPr>
          <p:cNvPr id="39952" name="Rectangle 17"/>
          <p:cNvSpPr>
            <a:spLocks noChangeArrowheads="1"/>
          </p:cNvSpPr>
          <p:nvPr/>
        </p:nvSpPr>
        <p:spPr bwMode="auto">
          <a:xfrm>
            <a:off x="3900488" y="5795963"/>
            <a:ext cx="1101725" cy="339725"/>
          </a:xfrm>
          <a:prstGeom prst="rect">
            <a:avLst/>
          </a:prstGeom>
          <a:solidFill>
            <a:schemeClr val="accent1"/>
          </a:solidFill>
          <a:ln w="9525" algn="ctr">
            <a:solidFill>
              <a:schemeClr val="tx2"/>
            </a:solidFill>
            <a:miter lim="800000"/>
            <a:headEnd/>
            <a:tailEnd/>
          </a:ln>
        </p:spPr>
        <p:txBody>
          <a:bodyPr lIns="82124" tIns="41061" rIns="82124" bIns="41061" anchor="ctr">
            <a:spAutoFit/>
          </a:bodyPr>
          <a:lstStyle/>
          <a:p>
            <a:pPr algn="ctr" defTabSz="814388" eaLnBrk="0" hangingPunct="0">
              <a:lnSpc>
                <a:spcPct val="90000"/>
              </a:lnSpc>
            </a:pPr>
            <a:r>
              <a:rPr lang="zh-CN" altLang="en-US">
                <a:latin typeface="宋体" charset="-122"/>
              </a:rPr>
              <a:t>关闭状态</a:t>
            </a:r>
          </a:p>
        </p:txBody>
      </p:sp>
      <p:sp>
        <p:nvSpPr>
          <p:cNvPr id="2162706" name="Rectangle 18"/>
          <p:cNvSpPr>
            <a:spLocks noChangeArrowheads="1"/>
          </p:cNvSpPr>
          <p:nvPr/>
        </p:nvSpPr>
        <p:spPr bwMode="auto">
          <a:xfrm>
            <a:off x="5335588" y="5783263"/>
            <a:ext cx="708025" cy="339725"/>
          </a:xfrm>
          <a:prstGeom prst="rect">
            <a:avLst/>
          </a:prstGeom>
          <a:solidFill>
            <a:schemeClr val="accent1"/>
          </a:solidFill>
          <a:ln w="9525" algn="ctr">
            <a:solidFill>
              <a:schemeClr val="tx2"/>
            </a:solidFill>
            <a:miter lim="800000"/>
            <a:headEnd/>
            <a:tailEnd/>
          </a:ln>
        </p:spPr>
        <p:txBody>
          <a:bodyPr lIns="82124" tIns="41061" rIns="82124" bIns="41061" anchor="ctr">
            <a:spAutoFit/>
          </a:bodyPr>
          <a:lstStyle/>
          <a:p>
            <a:pPr algn="ctr" defTabSz="814388" eaLnBrk="0" hangingPunct="0">
              <a:lnSpc>
                <a:spcPct val="90000"/>
              </a:lnSpc>
            </a:pPr>
            <a:r>
              <a:rPr lang="zh-CN" altLang="en-US">
                <a:latin typeface="宋体" charset="-122"/>
              </a:rPr>
              <a:t>延期</a:t>
            </a:r>
          </a:p>
        </p:txBody>
      </p:sp>
      <p:sp>
        <p:nvSpPr>
          <p:cNvPr id="2162707" name="Rectangle 19"/>
          <p:cNvSpPr>
            <a:spLocks noChangeArrowheads="1"/>
          </p:cNvSpPr>
          <p:nvPr/>
        </p:nvSpPr>
        <p:spPr bwMode="auto">
          <a:xfrm>
            <a:off x="6200775" y="5784850"/>
            <a:ext cx="1127125" cy="339725"/>
          </a:xfrm>
          <a:prstGeom prst="rect">
            <a:avLst/>
          </a:prstGeom>
          <a:solidFill>
            <a:schemeClr val="accent1"/>
          </a:solidFill>
          <a:ln w="9525" algn="ctr">
            <a:solidFill>
              <a:schemeClr val="tx2"/>
            </a:solidFill>
            <a:miter lim="800000"/>
            <a:headEnd/>
            <a:tailEnd/>
          </a:ln>
        </p:spPr>
        <p:txBody>
          <a:bodyPr lIns="82124" tIns="41061" rIns="82124" bIns="41061" anchor="ctr">
            <a:spAutoFit/>
          </a:bodyPr>
          <a:lstStyle/>
          <a:p>
            <a:pPr algn="ctr" defTabSz="814388" eaLnBrk="0" hangingPunct="0">
              <a:lnSpc>
                <a:spcPct val="90000"/>
              </a:lnSpc>
            </a:pPr>
            <a:r>
              <a:rPr lang="zh-CN" altLang="en-US">
                <a:latin typeface="宋体" charset="-122"/>
              </a:rPr>
              <a:t>增强设计</a:t>
            </a:r>
          </a:p>
        </p:txBody>
      </p:sp>
      <p:sp>
        <p:nvSpPr>
          <p:cNvPr id="2162708" name="Rectangle 20"/>
          <p:cNvSpPr>
            <a:spLocks noChangeArrowheads="1"/>
          </p:cNvSpPr>
          <p:nvPr/>
        </p:nvSpPr>
        <p:spPr bwMode="auto">
          <a:xfrm>
            <a:off x="7764463" y="5786438"/>
            <a:ext cx="1127125" cy="339725"/>
          </a:xfrm>
          <a:prstGeom prst="rect">
            <a:avLst/>
          </a:prstGeom>
          <a:solidFill>
            <a:schemeClr val="accent1"/>
          </a:solidFill>
          <a:ln w="9525" algn="ctr">
            <a:solidFill>
              <a:schemeClr val="tx2"/>
            </a:solidFill>
            <a:miter lim="800000"/>
            <a:headEnd/>
            <a:tailEnd/>
          </a:ln>
        </p:spPr>
        <p:txBody>
          <a:bodyPr lIns="82124" tIns="41061" rIns="82124" bIns="41061" anchor="ctr">
            <a:spAutoFit/>
          </a:bodyPr>
          <a:lstStyle/>
          <a:p>
            <a:pPr algn="ctr" defTabSz="814388" eaLnBrk="0" hangingPunct="0">
              <a:lnSpc>
                <a:spcPct val="90000"/>
              </a:lnSpc>
            </a:pPr>
            <a:r>
              <a:rPr lang="zh-CN" altLang="en-US">
                <a:latin typeface="宋体" charset="-122"/>
              </a:rPr>
              <a:t>无法解决</a:t>
            </a:r>
          </a:p>
        </p:txBody>
      </p:sp>
      <p:cxnSp>
        <p:nvCxnSpPr>
          <p:cNvPr id="2162709" name="AutoShape 21"/>
          <p:cNvCxnSpPr>
            <a:cxnSpLocks noChangeShapeType="1"/>
            <a:stCxn id="39939" idx="3"/>
            <a:endCxn id="2162704" idx="3"/>
          </p:cNvCxnSpPr>
          <p:nvPr/>
        </p:nvCxnSpPr>
        <p:spPr bwMode="auto">
          <a:xfrm>
            <a:off x="5110163" y="2276475"/>
            <a:ext cx="3073400" cy="1092200"/>
          </a:xfrm>
          <a:prstGeom prst="bentConnector2">
            <a:avLst/>
          </a:prstGeom>
          <a:noFill/>
          <a:ln w="19050">
            <a:solidFill>
              <a:schemeClr val="tx2"/>
            </a:solidFill>
            <a:miter lim="800000"/>
            <a:headEnd/>
            <a:tailEnd type="triangle" w="med" len="med"/>
          </a:ln>
        </p:spPr>
      </p:cxnSp>
      <p:cxnSp>
        <p:nvCxnSpPr>
          <p:cNvPr id="2162710" name="AutoShape 22"/>
          <p:cNvCxnSpPr>
            <a:cxnSpLocks noChangeShapeType="1"/>
            <a:stCxn id="2162704" idx="3"/>
          </p:cNvCxnSpPr>
          <p:nvPr/>
        </p:nvCxnSpPr>
        <p:spPr bwMode="auto">
          <a:xfrm rot="10800000" flipV="1">
            <a:off x="4438650" y="3590925"/>
            <a:ext cx="3148013" cy="7938"/>
          </a:xfrm>
          <a:prstGeom prst="bentConnector3">
            <a:avLst>
              <a:gd name="adj1" fmla="val 49977"/>
            </a:avLst>
          </a:prstGeom>
          <a:noFill/>
          <a:ln w="19050">
            <a:solidFill>
              <a:schemeClr val="tx2"/>
            </a:solidFill>
            <a:miter lim="800000"/>
            <a:headEnd/>
            <a:tailEnd type="triangle" w="med" len="med"/>
          </a:ln>
        </p:spPr>
      </p:cxnSp>
      <p:sp>
        <p:nvSpPr>
          <p:cNvPr id="2162711" name="Rectangle 23"/>
          <p:cNvSpPr>
            <a:spLocks noChangeArrowheads="1"/>
          </p:cNvSpPr>
          <p:nvPr/>
        </p:nvSpPr>
        <p:spPr bwMode="auto">
          <a:xfrm>
            <a:off x="5916613" y="3311525"/>
            <a:ext cx="923925" cy="274638"/>
          </a:xfrm>
          <a:prstGeom prst="rect">
            <a:avLst/>
          </a:prstGeom>
          <a:noFill/>
          <a:ln w="9525" algn="ctr">
            <a:noFill/>
            <a:miter lim="800000"/>
            <a:headEnd/>
            <a:tailEnd/>
          </a:ln>
        </p:spPr>
        <p:txBody>
          <a:bodyPr lIns="82124" tIns="41061" rIns="82124" bIns="41061" anchor="ctr">
            <a:spAutoFit/>
          </a:bodyPr>
          <a:lstStyle/>
          <a:p>
            <a:pPr algn="ctr" defTabSz="814388" eaLnBrk="0" hangingPunct="0">
              <a:lnSpc>
                <a:spcPct val="90000"/>
              </a:lnSpc>
            </a:pPr>
            <a:r>
              <a:rPr lang="zh-CN" altLang="en-US" sz="1400">
                <a:latin typeface="Tahoma" pitchFamily="34" charset="0"/>
              </a:rPr>
              <a:t>需要处理</a:t>
            </a:r>
          </a:p>
        </p:txBody>
      </p:sp>
      <p:cxnSp>
        <p:nvCxnSpPr>
          <p:cNvPr id="2162712" name="AutoShape 24"/>
          <p:cNvCxnSpPr>
            <a:cxnSpLocks noChangeShapeType="1"/>
          </p:cNvCxnSpPr>
          <p:nvPr/>
        </p:nvCxnSpPr>
        <p:spPr bwMode="auto">
          <a:xfrm rot="5400000">
            <a:off x="6576219" y="3985419"/>
            <a:ext cx="1755775" cy="1408113"/>
          </a:xfrm>
          <a:prstGeom prst="bentConnector3">
            <a:avLst>
              <a:gd name="adj1" fmla="val 49907"/>
            </a:avLst>
          </a:prstGeom>
          <a:noFill/>
          <a:ln w="19050">
            <a:solidFill>
              <a:schemeClr val="tx2"/>
            </a:solidFill>
            <a:miter lim="800000"/>
            <a:headEnd/>
            <a:tailEnd/>
          </a:ln>
        </p:spPr>
      </p:cxnSp>
      <p:sp>
        <p:nvSpPr>
          <p:cNvPr id="39960" name="AutoShape 25"/>
          <p:cNvSpPr>
            <a:spLocks noChangeArrowheads="1"/>
          </p:cNvSpPr>
          <p:nvPr/>
        </p:nvSpPr>
        <p:spPr bwMode="auto">
          <a:xfrm>
            <a:off x="3214688" y="5048250"/>
            <a:ext cx="2460625" cy="400050"/>
          </a:xfrm>
          <a:prstGeom prst="diamond">
            <a:avLst/>
          </a:prstGeom>
          <a:solidFill>
            <a:schemeClr val="accent1"/>
          </a:solidFill>
          <a:ln w="9525" algn="ctr">
            <a:solidFill>
              <a:schemeClr val="tx2"/>
            </a:solidFill>
            <a:miter lim="800000"/>
            <a:headEnd/>
            <a:tailEnd/>
          </a:ln>
        </p:spPr>
        <p:txBody>
          <a:bodyPr lIns="82124" tIns="3600" rIns="82124" bIns="3600" anchor="ctr">
            <a:spAutoFit/>
          </a:bodyPr>
          <a:lstStyle/>
          <a:p>
            <a:pPr algn="ctr" defTabSz="814388" eaLnBrk="0" hangingPunct="0">
              <a:lnSpc>
                <a:spcPct val="90000"/>
              </a:lnSpc>
            </a:pPr>
            <a:r>
              <a:rPr lang="zh-CN" altLang="en-US" sz="1400"/>
              <a:t>验证是否通过</a:t>
            </a:r>
          </a:p>
        </p:txBody>
      </p:sp>
      <p:cxnSp>
        <p:nvCxnSpPr>
          <p:cNvPr id="39961" name="AutoShape 26"/>
          <p:cNvCxnSpPr>
            <a:cxnSpLocks noChangeShapeType="1"/>
            <a:stCxn id="39947" idx="2"/>
            <a:endCxn id="39960" idx="0"/>
          </p:cNvCxnSpPr>
          <p:nvPr/>
        </p:nvCxnSpPr>
        <p:spPr bwMode="auto">
          <a:xfrm flipH="1">
            <a:off x="4445000" y="4762500"/>
            <a:ext cx="4763" cy="285750"/>
          </a:xfrm>
          <a:prstGeom prst="straightConnector1">
            <a:avLst/>
          </a:prstGeom>
          <a:noFill/>
          <a:ln w="19050">
            <a:solidFill>
              <a:schemeClr val="tx2"/>
            </a:solidFill>
            <a:round/>
            <a:headEnd/>
            <a:tailEnd type="arrow" w="med" len="med"/>
          </a:ln>
        </p:spPr>
      </p:cxnSp>
      <p:sp>
        <p:nvSpPr>
          <p:cNvPr id="39962" name="Line 27"/>
          <p:cNvSpPr>
            <a:spLocks noChangeShapeType="1"/>
          </p:cNvSpPr>
          <p:nvPr/>
        </p:nvSpPr>
        <p:spPr bwMode="auto">
          <a:xfrm flipH="1" flipV="1">
            <a:off x="3257550" y="4913313"/>
            <a:ext cx="1181100" cy="0"/>
          </a:xfrm>
          <a:prstGeom prst="line">
            <a:avLst/>
          </a:prstGeom>
          <a:noFill/>
          <a:ln w="9525">
            <a:solidFill>
              <a:schemeClr val="tx2"/>
            </a:solidFill>
            <a:prstDash val="dash"/>
            <a:round/>
            <a:headEnd/>
            <a:tailEnd type="arrow" w="med" len="med"/>
          </a:ln>
        </p:spPr>
        <p:txBody>
          <a:bodyPr lIns="82124" tIns="41061" rIns="82124" bIns="41061" anchor="ctr">
            <a:spAutoFit/>
          </a:bodyPr>
          <a:lstStyle/>
          <a:p>
            <a:endParaRPr lang="zh-CN" altLang="en-US"/>
          </a:p>
        </p:txBody>
      </p:sp>
      <p:sp>
        <p:nvSpPr>
          <p:cNvPr id="39963" name="Rectangle 28"/>
          <p:cNvSpPr>
            <a:spLocks noChangeArrowheads="1"/>
          </p:cNvSpPr>
          <p:nvPr/>
        </p:nvSpPr>
        <p:spPr bwMode="auto">
          <a:xfrm>
            <a:off x="5372100" y="4002088"/>
            <a:ext cx="2028825" cy="523875"/>
          </a:xfrm>
          <a:prstGeom prst="rect">
            <a:avLst/>
          </a:prstGeom>
          <a:noFill/>
          <a:ln w="9525" algn="ctr">
            <a:noFill/>
            <a:miter lim="800000"/>
            <a:headEnd/>
            <a:tailEnd/>
          </a:ln>
        </p:spPr>
        <p:txBody>
          <a:bodyPr lIns="82124" tIns="41061" rIns="82124" bIns="41061" anchor="ctr">
            <a:spAutoFit/>
          </a:bodyPr>
          <a:lstStyle/>
          <a:p>
            <a:pPr algn="ctr" defTabSz="814388" eaLnBrk="0" hangingPunct="0">
              <a:lnSpc>
                <a:spcPct val="90000"/>
              </a:lnSpc>
            </a:pPr>
            <a:r>
              <a:rPr lang="en-US" altLang="zh-CN" sz="1600">
                <a:latin typeface="Arial Narrow" pitchFamily="34" charset="0"/>
              </a:rPr>
              <a:t>Unit test, code review</a:t>
            </a:r>
          </a:p>
          <a:p>
            <a:pPr algn="ctr" defTabSz="814388" eaLnBrk="0" hangingPunct="0">
              <a:lnSpc>
                <a:spcPct val="90000"/>
              </a:lnSpc>
            </a:pPr>
            <a:r>
              <a:rPr lang="en-US" altLang="zh-CN" sz="1600">
                <a:latin typeface="Arial Narrow" pitchFamily="34" charset="0"/>
              </a:rPr>
              <a:t>Check in CVS</a:t>
            </a:r>
          </a:p>
        </p:txBody>
      </p:sp>
      <p:sp>
        <p:nvSpPr>
          <p:cNvPr id="39964" name="Line 29"/>
          <p:cNvSpPr>
            <a:spLocks noChangeShapeType="1"/>
          </p:cNvSpPr>
          <p:nvPr/>
        </p:nvSpPr>
        <p:spPr bwMode="auto">
          <a:xfrm flipH="1" flipV="1">
            <a:off x="4478338" y="4254500"/>
            <a:ext cx="1181100" cy="0"/>
          </a:xfrm>
          <a:prstGeom prst="line">
            <a:avLst/>
          </a:prstGeom>
          <a:noFill/>
          <a:ln w="9525">
            <a:solidFill>
              <a:schemeClr val="tx2"/>
            </a:solidFill>
            <a:prstDash val="dash"/>
            <a:round/>
            <a:headEnd/>
            <a:tailEnd type="arrow" w="med" len="med"/>
          </a:ln>
        </p:spPr>
        <p:txBody>
          <a:bodyPr lIns="82124" tIns="41061" rIns="82124" bIns="41061" anchor="ctr">
            <a:spAutoFit/>
          </a:bodyPr>
          <a:lstStyle/>
          <a:p>
            <a:endParaRPr lang="zh-CN" altLang="en-US"/>
          </a:p>
        </p:txBody>
      </p:sp>
      <p:cxnSp>
        <p:nvCxnSpPr>
          <p:cNvPr id="2162718" name="AutoShape 30"/>
          <p:cNvCxnSpPr>
            <a:cxnSpLocks noChangeShapeType="1"/>
            <a:stCxn id="39943" idx="1"/>
            <a:endCxn id="2162703" idx="3"/>
          </p:cNvCxnSpPr>
          <p:nvPr/>
        </p:nvCxnSpPr>
        <p:spPr bwMode="auto">
          <a:xfrm flipH="1">
            <a:off x="2433638" y="3101975"/>
            <a:ext cx="779462" cy="3175"/>
          </a:xfrm>
          <a:prstGeom prst="straightConnector1">
            <a:avLst/>
          </a:prstGeom>
          <a:noFill/>
          <a:ln w="19050">
            <a:solidFill>
              <a:schemeClr val="tx2"/>
            </a:solidFill>
            <a:round/>
            <a:headEnd/>
            <a:tailEnd type="arrow" w="med" len="med"/>
          </a:ln>
        </p:spPr>
      </p:cxnSp>
      <p:sp>
        <p:nvSpPr>
          <p:cNvPr id="2162719" name="Rectangle 31"/>
          <p:cNvSpPr>
            <a:spLocks noChangeArrowheads="1"/>
          </p:cNvSpPr>
          <p:nvPr/>
        </p:nvSpPr>
        <p:spPr bwMode="auto">
          <a:xfrm>
            <a:off x="2881313" y="2827338"/>
            <a:ext cx="441325" cy="303212"/>
          </a:xfrm>
          <a:prstGeom prst="rect">
            <a:avLst/>
          </a:prstGeom>
          <a:noFill/>
          <a:ln w="9525" algn="ctr">
            <a:noFill/>
            <a:miter lim="800000"/>
            <a:headEnd/>
            <a:tailEnd/>
          </a:ln>
        </p:spPr>
        <p:txBody>
          <a:bodyPr lIns="82124" tIns="41061" rIns="82124" bIns="41061" anchor="ctr">
            <a:spAutoFit/>
          </a:bodyPr>
          <a:lstStyle/>
          <a:p>
            <a:pPr algn="ctr" defTabSz="814388" eaLnBrk="0" hangingPunct="0">
              <a:lnSpc>
                <a:spcPct val="90000"/>
              </a:lnSpc>
            </a:pPr>
            <a:r>
              <a:rPr lang="en-US" altLang="zh-CN" sz="1600">
                <a:latin typeface="Arial Narrow" pitchFamily="34" charset="0"/>
              </a:rPr>
              <a:t>No</a:t>
            </a:r>
          </a:p>
        </p:txBody>
      </p:sp>
      <p:sp>
        <p:nvSpPr>
          <p:cNvPr id="2162720" name="Rectangle 32"/>
          <p:cNvSpPr>
            <a:spLocks noChangeArrowheads="1"/>
          </p:cNvSpPr>
          <p:nvPr/>
        </p:nvSpPr>
        <p:spPr bwMode="auto">
          <a:xfrm>
            <a:off x="2908300" y="5203825"/>
            <a:ext cx="441325" cy="303213"/>
          </a:xfrm>
          <a:prstGeom prst="rect">
            <a:avLst/>
          </a:prstGeom>
          <a:noFill/>
          <a:ln w="9525" algn="ctr">
            <a:noFill/>
            <a:miter lim="800000"/>
            <a:headEnd/>
            <a:tailEnd/>
          </a:ln>
        </p:spPr>
        <p:txBody>
          <a:bodyPr lIns="82124" tIns="41061" rIns="82124" bIns="41061" anchor="ctr">
            <a:spAutoFit/>
          </a:bodyPr>
          <a:lstStyle/>
          <a:p>
            <a:pPr algn="ctr" defTabSz="814388" eaLnBrk="0" hangingPunct="0">
              <a:lnSpc>
                <a:spcPct val="90000"/>
              </a:lnSpc>
            </a:pPr>
            <a:r>
              <a:rPr lang="en-US" altLang="zh-CN" sz="1600">
                <a:latin typeface="Arial Narrow" pitchFamily="34" charset="0"/>
              </a:rPr>
              <a:t>No</a:t>
            </a:r>
          </a:p>
        </p:txBody>
      </p:sp>
      <p:cxnSp>
        <p:nvCxnSpPr>
          <p:cNvPr id="2162721" name="AutoShape 33"/>
          <p:cNvCxnSpPr>
            <a:cxnSpLocks noChangeShapeType="1"/>
            <a:stCxn id="2162703" idx="0"/>
            <a:endCxn id="39939" idx="1"/>
          </p:cNvCxnSpPr>
          <p:nvPr/>
        </p:nvCxnSpPr>
        <p:spPr bwMode="auto">
          <a:xfrm rot="-5400000">
            <a:off x="2569369" y="1627981"/>
            <a:ext cx="561975" cy="1858963"/>
          </a:xfrm>
          <a:prstGeom prst="bentConnector2">
            <a:avLst/>
          </a:prstGeom>
          <a:noFill/>
          <a:ln w="19050">
            <a:solidFill>
              <a:schemeClr val="tx2"/>
            </a:solidFill>
            <a:miter lim="800000"/>
            <a:headEnd/>
            <a:tailEnd type="triangle" w="med" len="med"/>
          </a:ln>
        </p:spPr>
      </p:cxnSp>
      <p:cxnSp>
        <p:nvCxnSpPr>
          <p:cNvPr id="2162722" name="AutoShape 34"/>
          <p:cNvCxnSpPr>
            <a:cxnSpLocks noChangeShapeType="1"/>
            <a:stCxn id="39960" idx="1"/>
            <a:endCxn id="39939" idx="1"/>
          </p:cNvCxnSpPr>
          <p:nvPr/>
        </p:nvCxnSpPr>
        <p:spPr bwMode="auto">
          <a:xfrm rot="10800000" flipH="1">
            <a:off x="3214688" y="2276475"/>
            <a:ext cx="565150" cy="2971800"/>
          </a:xfrm>
          <a:prstGeom prst="bentConnector3">
            <a:avLst>
              <a:gd name="adj1" fmla="val -377532"/>
            </a:avLst>
          </a:prstGeom>
          <a:noFill/>
          <a:ln w="19050">
            <a:solidFill>
              <a:schemeClr val="tx2"/>
            </a:solidFill>
            <a:miter lim="800000"/>
            <a:headEnd/>
            <a:tailEnd type="triangle" w="med" len="med"/>
          </a:ln>
        </p:spPr>
      </p:cxnSp>
      <p:cxnSp>
        <p:nvCxnSpPr>
          <p:cNvPr id="2162723" name="AutoShape 35"/>
          <p:cNvCxnSpPr>
            <a:cxnSpLocks noChangeShapeType="1"/>
            <a:stCxn id="2162706" idx="2"/>
            <a:endCxn id="39939" idx="1"/>
          </p:cNvCxnSpPr>
          <p:nvPr/>
        </p:nvCxnSpPr>
        <p:spPr bwMode="auto">
          <a:xfrm rot="16200000" flipV="1">
            <a:off x="2811462" y="3244851"/>
            <a:ext cx="3846513" cy="1909762"/>
          </a:xfrm>
          <a:prstGeom prst="bentConnector4">
            <a:avLst>
              <a:gd name="adj1" fmla="val -5944"/>
              <a:gd name="adj2" fmla="val 263005"/>
            </a:avLst>
          </a:prstGeom>
          <a:noFill/>
          <a:ln w="19050">
            <a:solidFill>
              <a:schemeClr val="tx2"/>
            </a:solidFill>
            <a:prstDash val="dash"/>
            <a:miter lim="800000"/>
            <a:headEnd/>
            <a:tailEnd type="triangle" w="med" len="med"/>
          </a:ln>
        </p:spPr>
      </p:cxnSp>
      <p:cxnSp>
        <p:nvCxnSpPr>
          <p:cNvPr id="2162724" name="AutoShape 36"/>
          <p:cNvCxnSpPr>
            <a:cxnSpLocks noChangeShapeType="1"/>
            <a:stCxn id="2162707" idx="2"/>
            <a:endCxn id="39939" idx="1"/>
          </p:cNvCxnSpPr>
          <p:nvPr/>
        </p:nvCxnSpPr>
        <p:spPr bwMode="auto">
          <a:xfrm rot="16200000" flipV="1">
            <a:off x="3348038" y="2708275"/>
            <a:ext cx="3848100" cy="2984500"/>
          </a:xfrm>
          <a:prstGeom prst="bentConnector4">
            <a:avLst>
              <a:gd name="adj1" fmla="val -5940"/>
              <a:gd name="adj2" fmla="val 204255"/>
            </a:avLst>
          </a:prstGeom>
          <a:noFill/>
          <a:ln w="19050">
            <a:solidFill>
              <a:schemeClr val="tx2"/>
            </a:solidFill>
            <a:prstDash val="dash"/>
            <a:miter lim="800000"/>
            <a:headEnd/>
            <a:tailEnd type="triangle" w="med" len="med"/>
          </a:ln>
        </p:spPr>
      </p:cxnSp>
      <p:cxnSp>
        <p:nvCxnSpPr>
          <p:cNvPr id="2162725" name="AutoShape 37"/>
          <p:cNvCxnSpPr>
            <a:cxnSpLocks noChangeShapeType="1"/>
            <a:stCxn id="2162706" idx="0"/>
            <a:endCxn id="2162708" idx="0"/>
          </p:cNvCxnSpPr>
          <p:nvPr/>
        </p:nvCxnSpPr>
        <p:spPr bwMode="auto">
          <a:xfrm rot="5400000" flipV="1">
            <a:off x="7007225" y="4465638"/>
            <a:ext cx="3175" cy="2638425"/>
          </a:xfrm>
          <a:prstGeom prst="bentConnector3">
            <a:avLst>
              <a:gd name="adj1" fmla="val -7200000"/>
            </a:avLst>
          </a:prstGeom>
          <a:noFill/>
          <a:ln w="9525">
            <a:solidFill>
              <a:schemeClr val="tx2"/>
            </a:solidFill>
            <a:miter lim="800000"/>
            <a:headEnd type="triangle" w="med" len="med"/>
            <a:tailEnd type="triangle" w="med" len="med"/>
          </a:ln>
        </p:spPr>
      </p:cxnSp>
      <p:cxnSp>
        <p:nvCxnSpPr>
          <p:cNvPr id="2162726" name="AutoShape 38"/>
          <p:cNvCxnSpPr>
            <a:cxnSpLocks noChangeShapeType="1"/>
            <a:stCxn id="39952" idx="3"/>
            <a:endCxn id="2162707" idx="0"/>
          </p:cNvCxnSpPr>
          <p:nvPr/>
        </p:nvCxnSpPr>
        <p:spPr bwMode="auto">
          <a:xfrm flipV="1">
            <a:off x="5002213" y="5784850"/>
            <a:ext cx="1762125" cy="180975"/>
          </a:xfrm>
          <a:prstGeom prst="bentConnector4">
            <a:avLst>
              <a:gd name="adj1" fmla="val 8648"/>
              <a:gd name="adj2" fmla="val 226315"/>
            </a:avLst>
          </a:prstGeom>
          <a:noFill/>
          <a:ln w="9525">
            <a:solidFill>
              <a:schemeClr val="tx2"/>
            </a:solidFill>
            <a:miter lim="800000"/>
            <a:headEnd type="triangle" w="med" len="med"/>
            <a:tailEnd type="triangle" w="med" len="med"/>
          </a:ln>
        </p:spPr>
      </p:cxnSp>
      <p:sp>
        <p:nvSpPr>
          <p:cNvPr id="2162727" name="Rectangle 39"/>
          <p:cNvSpPr>
            <a:spLocks noChangeArrowheads="1"/>
          </p:cNvSpPr>
          <p:nvPr/>
        </p:nvSpPr>
        <p:spPr bwMode="auto">
          <a:xfrm>
            <a:off x="2395538" y="6354763"/>
            <a:ext cx="1152525" cy="274637"/>
          </a:xfrm>
          <a:prstGeom prst="rect">
            <a:avLst/>
          </a:prstGeom>
          <a:noFill/>
          <a:ln w="9525" algn="ctr">
            <a:noFill/>
            <a:miter lim="800000"/>
            <a:headEnd/>
            <a:tailEnd/>
          </a:ln>
        </p:spPr>
        <p:txBody>
          <a:bodyPr lIns="82124" tIns="41061" rIns="82124" bIns="41061" anchor="ctr">
            <a:spAutoFit/>
          </a:bodyPr>
          <a:lstStyle/>
          <a:p>
            <a:pPr algn="ctr" defTabSz="814388" eaLnBrk="0" hangingPunct="0">
              <a:lnSpc>
                <a:spcPct val="90000"/>
              </a:lnSpc>
            </a:pPr>
            <a:r>
              <a:rPr lang="zh-CN" altLang="en-US" sz="1400">
                <a:solidFill>
                  <a:schemeClr val="accent2"/>
                </a:solidFill>
                <a:latin typeface="Tahoma" pitchFamily="34" charset="0"/>
              </a:rPr>
              <a:t>下一个版本</a:t>
            </a:r>
          </a:p>
        </p:txBody>
      </p:sp>
      <p:cxnSp>
        <p:nvCxnSpPr>
          <p:cNvPr id="39975" name="AutoShape 40"/>
          <p:cNvCxnSpPr>
            <a:cxnSpLocks noChangeShapeType="1"/>
            <a:stCxn id="39960" idx="2"/>
            <a:endCxn id="39952" idx="0"/>
          </p:cNvCxnSpPr>
          <p:nvPr/>
        </p:nvCxnSpPr>
        <p:spPr bwMode="auto">
          <a:xfrm>
            <a:off x="4445000" y="5448300"/>
            <a:ext cx="6350" cy="347663"/>
          </a:xfrm>
          <a:prstGeom prst="straightConnector1">
            <a:avLst/>
          </a:prstGeom>
          <a:noFill/>
          <a:ln w="19050">
            <a:solidFill>
              <a:schemeClr val="tx2"/>
            </a:solidFill>
            <a:round/>
            <a:headEnd/>
            <a:tailEnd type="arrow" w="med" len="med"/>
          </a:ln>
        </p:spPr>
      </p:cxnSp>
      <p:sp>
        <p:nvSpPr>
          <p:cNvPr id="39976" name="Rectangle 41"/>
          <p:cNvSpPr>
            <a:spLocks noChangeArrowheads="1"/>
          </p:cNvSpPr>
          <p:nvPr/>
        </p:nvSpPr>
        <p:spPr bwMode="auto">
          <a:xfrm>
            <a:off x="3987800" y="3451225"/>
            <a:ext cx="517525" cy="303213"/>
          </a:xfrm>
          <a:prstGeom prst="rect">
            <a:avLst/>
          </a:prstGeom>
          <a:noFill/>
          <a:ln w="9525" algn="ctr">
            <a:noFill/>
            <a:miter lim="800000"/>
            <a:headEnd/>
            <a:tailEnd/>
          </a:ln>
        </p:spPr>
        <p:txBody>
          <a:bodyPr lIns="82124" tIns="41061" rIns="82124" bIns="41061" anchor="ctr">
            <a:spAutoFit/>
          </a:bodyPr>
          <a:lstStyle/>
          <a:p>
            <a:pPr algn="ctr" defTabSz="814388" eaLnBrk="0" hangingPunct="0">
              <a:lnSpc>
                <a:spcPct val="90000"/>
              </a:lnSpc>
            </a:pPr>
            <a:r>
              <a:rPr lang="en-US" altLang="zh-CN" sz="1600">
                <a:latin typeface="Arial Narrow" pitchFamily="34" charset="0"/>
              </a:rPr>
              <a:t>Yes</a:t>
            </a:r>
          </a:p>
        </p:txBody>
      </p:sp>
      <p:sp>
        <p:nvSpPr>
          <p:cNvPr id="39977" name="Rectangle 42"/>
          <p:cNvSpPr>
            <a:spLocks noChangeArrowheads="1"/>
          </p:cNvSpPr>
          <p:nvPr/>
        </p:nvSpPr>
        <p:spPr bwMode="auto">
          <a:xfrm>
            <a:off x="3976688" y="5434013"/>
            <a:ext cx="517525" cy="303212"/>
          </a:xfrm>
          <a:prstGeom prst="rect">
            <a:avLst/>
          </a:prstGeom>
          <a:noFill/>
          <a:ln w="9525" algn="ctr">
            <a:noFill/>
            <a:miter lim="800000"/>
            <a:headEnd/>
            <a:tailEnd/>
          </a:ln>
        </p:spPr>
        <p:txBody>
          <a:bodyPr lIns="82124" tIns="41061" rIns="82124" bIns="41061" anchor="ctr">
            <a:spAutoFit/>
          </a:bodyPr>
          <a:lstStyle/>
          <a:p>
            <a:pPr algn="ctr" defTabSz="814388" eaLnBrk="0" hangingPunct="0">
              <a:lnSpc>
                <a:spcPct val="90000"/>
              </a:lnSpc>
            </a:pPr>
            <a:r>
              <a:rPr lang="en-US" altLang="zh-CN" sz="1600">
                <a:latin typeface="Arial Narrow" pitchFamily="34" charset="0"/>
              </a:rPr>
              <a:t>Yes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162703"/>
                                        </p:tgtEl>
                                        <p:attrNameLst>
                                          <p:attrName>style.visibility</p:attrName>
                                        </p:attrNameLst>
                                      </p:cBhvr>
                                      <p:to>
                                        <p:strVal val="visible"/>
                                      </p:to>
                                    </p:set>
                                    <p:animEffect transition="in" filter="strips(downLeft)">
                                      <p:cBhvr>
                                        <p:cTn id="7" dur="500"/>
                                        <p:tgtEl>
                                          <p:spTgt spid="2162703"/>
                                        </p:tgtEl>
                                      </p:cBhvr>
                                    </p:animEffect>
                                  </p:childTnLst>
                                </p:cTn>
                              </p:par>
                              <p:par>
                                <p:cTn id="8" presetID="18" presetClass="entr" presetSubtype="12" fill="hold" nodeType="withEffect">
                                  <p:stCondLst>
                                    <p:cond delay="0"/>
                                  </p:stCondLst>
                                  <p:childTnLst>
                                    <p:set>
                                      <p:cBhvr>
                                        <p:cTn id="9" dur="1" fill="hold">
                                          <p:stCondLst>
                                            <p:cond delay="0"/>
                                          </p:stCondLst>
                                        </p:cTn>
                                        <p:tgtEl>
                                          <p:spTgt spid="2162718"/>
                                        </p:tgtEl>
                                        <p:attrNameLst>
                                          <p:attrName>style.visibility</p:attrName>
                                        </p:attrNameLst>
                                      </p:cBhvr>
                                      <p:to>
                                        <p:strVal val="visible"/>
                                      </p:to>
                                    </p:set>
                                    <p:animEffect transition="in" filter="strips(downLeft)">
                                      <p:cBhvr>
                                        <p:cTn id="10" dur="500"/>
                                        <p:tgtEl>
                                          <p:spTgt spid="2162718"/>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2162719"/>
                                        </p:tgtEl>
                                        <p:attrNameLst>
                                          <p:attrName>style.visibility</p:attrName>
                                        </p:attrNameLst>
                                      </p:cBhvr>
                                      <p:to>
                                        <p:strVal val="visible"/>
                                      </p:to>
                                    </p:set>
                                    <p:animEffect transition="in" filter="strips(downLeft)">
                                      <p:cBhvr>
                                        <p:cTn id="13" dur="500"/>
                                        <p:tgtEl>
                                          <p:spTgt spid="2162719"/>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2162720"/>
                                        </p:tgtEl>
                                        <p:attrNameLst>
                                          <p:attrName>style.visibility</p:attrName>
                                        </p:attrNameLst>
                                      </p:cBhvr>
                                      <p:to>
                                        <p:strVal val="visible"/>
                                      </p:to>
                                    </p:set>
                                    <p:animEffect transition="in" filter="strips(downLeft)">
                                      <p:cBhvr>
                                        <p:cTn id="16" dur="500"/>
                                        <p:tgtEl>
                                          <p:spTgt spid="2162720"/>
                                        </p:tgtEl>
                                      </p:cBhvr>
                                    </p:animEffect>
                                  </p:childTnLst>
                                </p:cTn>
                              </p:par>
                              <p:par>
                                <p:cTn id="17" presetID="18" presetClass="entr" presetSubtype="12" fill="hold" nodeType="withEffect">
                                  <p:stCondLst>
                                    <p:cond delay="0"/>
                                  </p:stCondLst>
                                  <p:childTnLst>
                                    <p:set>
                                      <p:cBhvr>
                                        <p:cTn id="18" dur="1" fill="hold">
                                          <p:stCondLst>
                                            <p:cond delay="0"/>
                                          </p:stCondLst>
                                        </p:cTn>
                                        <p:tgtEl>
                                          <p:spTgt spid="2162721"/>
                                        </p:tgtEl>
                                        <p:attrNameLst>
                                          <p:attrName>style.visibility</p:attrName>
                                        </p:attrNameLst>
                                      </p:cBhvr>
                                      <p:to>
                                        <p:strVal val="visible"/>
                                      </p:to>
                                    </p:set>
                                    <p:animEffect transition="in" filter="strips(downLeft)">
                                      <p:cBhvr>
                                        <p:cTn id="19" dur="500"/>
                                        <p:tgtEl>
                                          <p:spTgt spid="2162721"/>
                                        </p:tgtEl>
                                      </p:cBhvr>
                                    </p:animEffect>
                                  </p:childTnLst>
                                </p:cTn>
                              </p:par>
                              <p:par>
                                <p:cTn id="20" presetID="18" presetClass="entr" presetSubtype="12" fill="hold" nodeType="withEffect">
                                  <p:stCondLst>
                                    <p:cond delay="0"/>
                                  </p:stCondLst>
                                  <p:childTnLst>
                                    <p:set>
                                      <p:cBhvr>
                                        <p:cTn id="21" dur="1" fill="hold">
                                          <p:stCondLst>
                                            <p:cond delay="0"/>
                                          </p:stCondLst>
                                        </p:cTn>
                                        <p:tgtEl>
                                          <p:spTgt spid="2162722"/>
                                        </p:tgtEl>
                                        <p:attrNameLst>
                                          <p:attrName>style.visibility</p:attrName>
                                        </p:attrNameLst>
                                      </p:cBhvr>
                                      <p:to>
                                        <p:strVal val="visible"/>
                                      </p:to>
                                    </p:set>
                                    <p:animEffect transition="in" filter="strips(downLeft)">
                                      <p:cBhvr>
                                        <p:cTn id="22" dur="500"/>
                                        <p:tgtEl>
                                          <p:spTgt spid="216272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2162709"/>
                                        </p:tgtEl>
                                        <p:attrNameLst>
                                          <p:attrName>style.visibility</p:attrName>
                                        </p:attrNameLst>
                                      </p:cBhvr>
                                      <p:to>
                                        <p:strVal val="visible"/>
                                      </p:to>
                                    </p:set>
                                    <p:animEffect transition="in" filter="strips(downLeft)">
                                      <p:cBhvr>
                                        <p:cTn id="27" dur="500"/>
                                        <p:tgtEl>
                                          <p:spTgt spid="2162709"/>
                                        </p:tgtEl>
                                      </p:cBhvr>
                                    </p:animEffect>
                                  </p:childTnLst>
                                </p:cTn>
                              </p:par>
                              <p:par>
                                <p:cTn id="28" presetID="18" presetClass="entr" presetSubtype="12" fill="hold" grpId="0" nodeType="withEffect">
                                  <p:stCondLst>
                                    <p:cond delay="0"/>
                                  </p:stCondLst>
                                  <p:childTnLst>
                                    <p:set>
                                      <p:cBhvr>
                                        <p:cTn id="29" dur="1" fill="hold">
                                          <p:stCondLst>
                                            <p:cond delay="0"/>
                                          </p:stCondLst>
                                        </p:cTn>
                                        <p:tgtEl>
                                          <p:spTgt spid="2162704"/>
                                        </p:tgtEl>
                                        <p:attrNameLst>
                                          <p:attrName>style.visibility</p:attrName>
                                        </p:attrNameLst>
                                      </p:cBhvr>
                                      <p:to>
                                        <p:strVal val="visible"/>
                                      </p:to>
                                    </p:set>
                                    <p:animEffect transition="in" filter="strips(downLeft)">
                                      <p:cBhvr>
                                        <p:cTn id="30" dur="500"/>
                                        <p:tgtEl>
                                          <p:spTgt spid="2162704"/>
                                        </p:tgtEl>
                                      </p:cBhvr>
                                    </p:animEffect>
                                  </p:childTnLst>
                                </p:cTn>
                              </p:par>
                              <p:par>
                                <p:cTn id="31" presetID="18" presetClass="entr" presetSubtype="12" fill="hold" grpId="0" nodeType="withEffect">
                                  <p:stCondLst>
                                    <p:cond delay="0"/>
                                  </p:stCondLst>
                                  <p:childTnLst>
                                    <p:set>
                                      <p:cBhvr>
                                        <p:cTn id="32" dur="1" fill="hold">
                                          <p:stCondLst>
                                            <p:cond delay="0"/>
                                          </p:stCondLst>
                                        </p:cTn>
                                        <p:tgtEl>
                                          <p:spTgt spid="2162711"/>
                                        </p:tgtEl>
                                        <p:attrNameLst>
                                          <p:attrName>style.visibility</p:attrName>
                                        </p:attrNameLst>
                                      </p:cBhvr>
                                      <p:to>
                                        <p:strVal val="visible"/>
                                      </p:to>
                                    </p:set>
                                    <p:animEffect transition="in" filter="strips(downLeft)">
                                      <p:cBhvr>
                                        <p:cTn id="33" dur="500"/>
                                        <p:tgtEl>
                                          <p:spTgt spid="2162711"/>
                                        </p:tgtEl>
                                      </p:cBhvr>
                                    </p:animEffect>
                                  </p:childTnLst>
                                </p:cTn>
                              </p:par>
                              <p:par>
                                <p:cTn id="34" presetID="18" presetClass="entr" presetSubtype="12" fill="hold" nodeType="withEffect">
                                  <p:stCondLst>
                                    <p:cond delay="0"/>
                                  </p:stCondLst>
                                  <p:childTnLst>
                                    <p:set>
                                      <p:cBhvr>
                                        <p:cTn id="35" dur="1" fill="hold">
                                          <p:stCondLst>
                                            <p:cond delay="0"/>
                                          </p:stCondLst>
                                        </p:cTn>
                                        <p:tgtEl>
                                          <p:spTgt spid="2162710"/>
                                        </p:tgtEl>
                                        <p:attrNameLst>
                                          <p:attrName>style.visibility</p:attrName>
                                        </p:attrNameLst>
                                      </p:cBhvr>
                                      <p:to>
                                        <p:strVal val="visible"/>
                                      </p:to>
                                    </p:set>
                                    <p:animEffect transition="in" filter="strips(downLeft)">
                                      <p:cBhvr>
                                        <p:cTn id="36" dur="500"/>
                                        <p:tgtEl>
                                          <p:spTgt spid="2162710"/>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12" fill="hold" nodeType="clickEffect">
                                  <p:stCondLst>
                                    <p:cond delay="0"/>
                                  </p:stCondLst>
                                  <p:childTnLst>
                                    <p:set>
                                      <p:cBhvr>
                                        <p:cTn id="40" dur="1" fill="hold">
                                          <p:stCondLst>
                                            <p:cond delay="0"/>
                                          </p:stCondLst>
                                        </p:cTn>
                                        <p:tgtEl>
                                          <p:spTgt spid="2162712"/>
                                        </p:tgtEl>
                                        <p:attrNameLst>
                                          <p:attrName>style.visibility</p:attrName>
                                        </p:attrNameLst>
                                      </p:cBhvr>
                                      <p:to>
                                        <p:strVal val="visible"/>
                                      </p:to>
                                    </p:set>
                                    <p:animEffect transition="in" filter="strips(downLeft)">
                                      <p:cBhvr>
                                        <p:cTn id="41" dur="500"/>
                                        <p:tgtEl>
                                          <p:spTgt spid="2162712"/>
                                        </p:tgtEl>
                                      </p:cBhvr>
                                    </p:animEffect>
                                  </p:childTnLst>
                                </p:cTn>
                              </p:par>
                              <p:par>
                                <p:cTn id="42" presetID="18" presetClass="entr" presetSubtype="12" fill="hold" grpId="0" nodeType="withEffect">
                                  <p:stCondLst>
                                    <p:cond delay="0"/>
                                  </p:stCondLst>
                                  <p:childTnLst>
                                    <p:set>
                                      <p:cBhvr>
                                        <p:cTn id="43" dur="1" fill="hold">
                                          <p:stCondLst>
                                            <p:cond delay="0"/>
                                          </p:stCondLst>
                                        </p:cTn>
                                        <p:tgtEl>
                                          <p:spTgt spid="2162706"/>
                                        </p:tgtEl>
                                        <p:attrNameLst>
                                          <p:attrName>style.visibility</p:attrName>
                                        </p:attrNameLst>
                                      </p:cBhvr>
                                      <p:to>
                                        <p:strVal val="visible"/>
                                      </p:to>
                                    </p:set>
                                    <p:animEffect transition="in" filter="strips(downLeft)">
                                      <p:cBhvr>
                                        <p:cTn id="44" dur="500"/>
                                        <p:tgtEl>
                                          <p:spTgt spid="2162706"/>
                                        </p:tgtEl>
                                      </p:cBhvr>
                                    </p:animEffect>
                                  </p:childTnLst>
                                </p:cTn>
                              </p:par>
                              <p:par>
                                <p:cTn id="45" presetID="18" presetClass="entr" presetSubtype="12" fill="hold" grpId="0" nodeType="withEffect">
                                  <p:stCondLst>
                                    <p:cond delay="0"/>
                                  </p:stCondLst>
                                  <p:childTnLst>
                                    <p:set>
                                      <p:cBhvr>
                                        <p:cTn id="46" dur="1" fill="hold">
                                          <p:stCondLst>
                                            <p:cond delay="0"/>
                                          </p:stCondLst>
                                        </p:cTn>
                                        <p:tgtEl>
                                          <p:spTgt spid="2162707"/>
                                        </p:tgtEl>
                                        <p:attrNameLst>
                                          <p:attrName>style.visibility</p:attrName>
                                        </p:attrNameLst>
                                      </p:cBhvr>
                                      <p:to>
                                        <p:strVal val="visible"/>
                                      </p:to>
                                    </p:set>
                                    <p:animEffect transition="in" filter="strips(downLeft)">
                                      <p:cBhvr>
                                        <p:cTn id="47" dur="500"/>
                                        <p:tgtEl>
                                          <p:spTgt spid="2162707"/>
                                        </p:tgtEl>
                                      </p:cBhvr>
                                    </p:animEffect>
                                  </p:childTnLst>
                                </p:cTn>
                              </p:par>
                              <p:par>
                                <p:cTn id="48" presetID="18" presetClass="entr" presetSubtype="12" fill="hold" grpId="0" nodeType="withEffect">
                                  <p:stCondLst>
                                    <p:cond delay="0"/>
                                  </p:stCondLst>
                                  <p:childTnLst>
                                    <p:set>
                                      <p:cBhvr>
                                        <p:cTn id="49" dur="1" fill="hold">
                                          <p:stCondLst>
                                            <p:cond delay="0"/>
                                          </p:stCondLst>
                                        </p:cTn>
                                        <p:tgtEl>
                                          <p:spTgt spid="2162708"/>
                                        </p:tgtEl>
                                        <p:attrNameLst>
                                          <p:attrName>style.visibility</p:attrName>
                                        </p:attrNameLst>
                                      </p:cBhvr>
                                      <p:to>
                                        <p:strVal val="visible"/>
                                      </p:to>
                                    </p:set>
                                    <p:animEffect transition="in" filter="strips(downLeft)">
                                      <p:cBhvr>
                                        <p:cTn id="50" dur="500"/>
                                        <p:tgtEl>
                                          <p:spTgt spid="2162708"/>
                                        </p:tgtEl>
                                      </p:cBhvr>
                                    </p:animEffect>
                                  </p:childTnLst>
                                </p:cTn>
                              </p:par>
                              <p:par>
                                <p:cTn id="51" presetID="18" presetClass="entr" presetSubtype="12" fill="hold" nodeType="withEffect">
                                  <p:stCondLst>
                                    <p:cond delay="0"/>
                                  </p:stCondLst>
                                  <p:childTnLst>
                                    <p:set>
                                      <p:cBhvr>
                                        <p:cTn id="52" dur="1" fill="hold">
                                          <p:stCondLst>
                                            <p:cond delay="0"/>
                                          </p:stCondLst>
                                        </p:cTn>
                                        <p:tgtEl>
                                          <p:spTgt spid="2162725"/>
                                        </p:tgtEl>
                                        <p:attrNameLst>
                                          <p:attrName>style.visibility</p:attrName>
                                        </p:attrNameLst>
                                      </p:cBhvr>
                                      <p:to>
                                        <p:strVal val="visible"/>
                                      </p:to>
                                    </p:set>
                                    <p:animEffect transition="in" filter="strips(downLeft)">
                                      <p:cBhvr>
                                        <p:cTn id="53" dur="500"/>
                                        <p:tgtEl>
                                          <p:spTgt spid="2162725"/>
                                        </p:tgtEl>
                                      </p:cBhvr>
                                    </p:animEffect>
                                  </p:childTnLst>
                                </p:cTn>
                              </p:par>
                              <p:par>
                                <p:cTn id="54" presetID="18" presetClass="entr" presetSubtype="12" fill="hold" nodeType="withEffect">
                                  <p:stCondLst>
                                    <p:cond delay="0"/>
                                  </p:stCondLst>
                                  <p:childTnLst>
                                    <p:set>
                                      <p:cBhvr>
                                        <p:cTn id="55" dur="1" fill="hold">
                                          <p:stCondLst>
                                            <p:cond delay="0"/>
                                          </p:stCondLst>
                                        </p:cTn>
                                        <p:tgtEl>
                                          <p:spTgt spid="2162726"/>
                                        </p:tgtEl>
                                        <p:attrNameLst>
                                          <p:attrName>style.visibility</p:attrName>
                                        </p:attrNameLst>
                                      </p:cBhvr>
                                      <p:to>
                                        <p:strVal val="visible"/>
                                      </p:to>
                                    </p:set>
                                    <p:animEffect transition="in" filter="strips(downLeft)">
                                      <p:cBhvr>
                                        <p:cTn id="56" dur="500"/>
                                        <p:tgtEl>
                                          <p:spTgt spid="2162726"/>
                                        </p:tgtEl>
                                      </p:cBhvr>
                                    </p:animEffect>
                                  </p:childTnLst>
                                </p:cTn>
                              </p:par>
                            </p:childTnLst>
                          </p:cTn>
                        </p:par>
                      </p:childTnLst>
                    </p:cTn>
                  </p:par>
                  <p:par>
                    <p:cTn id="57" fill="hold">
                      <p:stCondLst>
                        <p:cond delay="indefinite"/>
                      </p:stCondLst>
                      <p:childTnLst>
                        <p:par>
                          <p:cTn id="58" fill="hold">
                            <p:stCondLst>
                              <p:cond delay="0"/>
                            </p:stCondLst>
                            <p:childTnLst>
                              <p:par>
                                <p:cTn id="59" presetID="18" presetClass="entr" presetSubtype="12" fill="hold" nodeType="clickEffect">
                                  <p:stCondLst>
                                    <p:cond delay="0"/>
                                  </p:stCondLst>
                                  <p:childTnLst>
                                    <p:set>
                                      <p:cBhvr>
                                        <p:cTn id="60" dur="1" fill="hold">
                                          <p:stCondLst>
                                            <p:cond delay="0"/>
                                          </p:stCondLst>
                                        </p:cTn>
                                        <p:tgtEl>
                                          <p:spTgt spid="2162724"/>
                                        </p:tgtEl>
                                        <p:attrNameLst>
                                          <p:attrName>style.visibility</p:attrName>
                                        </p:attrNameLst>
                                      </p:cBhvr>
                                      <p:to>
                                        <p:strVal val="visible"/>
                                      </p:to>
                                    </p:set>
                                    <p:animEffect transition="in" filter="strips(downLeft)">
                                      <p:cBhvr>
                                        <p:cTn id="61" dur="500"/>
                                        <p:tgtEl>
                                          <p:spTgt spid="2162724"/>
                                        </p:tgtEl>
                                      </p:cBhvr>
                                    </p:animEffect>
                                  </p:childTnLst>
                                </p:cTn>
                              </p:par>
                              <p:par>
                                <p:cTn id="62" presetID="18" presetClass="entr" presetSubtype="12" fill="hold" nodeType="withEffect">
                                  <p:stCondLst>
                                    <p:cond delay="0"/>
                                  </p:stCondLst>
                                  <p:childTnLst>
                                    <p:set>
                                      <p:cBhvr>
                                        <p:cTn id="63" dur="1" fill="hold">
                                          <p:stCondLst>
                                            <p:cond delay="0"/>
                                          </p:stCondLst>
                                        </p:cTn>
                                        <p:tgtEl>
                                          <p:spTgt spid="2162723"/>
                                        </p:tgtEl>
                                        <p:attrNameLst>
                                          <p:attrName>style.visibility</p:attrName>
                                        </p:attrNameLst>
                                      </p:cBhvr>
                                      <p:to>
                                        <p:strVal val="visible"/>
                                      </p:to>
                                    </p:set>
                                    <p:animEffect transition="in" filter="strips(downLeft)">
                                      <p:cBhvr>
                                        <p:cTn id="64" dur="500"/>
                                        <p:tgtEl>
                                          <p:spTgt spid="2162723"/>
                                        </p:tgtEl>
                                      </p:cBhvr>
                                    </p:animEffect>
                                  </p:childTnLst>
                                </p:cTn>
                              </p:par>
                              <p:par>
                                <p:cTn id="65" presetID="18" presetClass="entr" presetSubtype="12" fill="hold" grpId="0" nodeType="withEffect">
                                  <p:stCondLst>
                                    <p:cond delay="0"/>
                                  </p:stCondLst>
                                  <p:childTnLst>
                                    <p:set>
                                      <p:cBhvr>
                                        <p:cTn id="66" dur="1" fill="hold">
                                          <p:stCondLst>
                                            <p:cond delay="0"/>
                                          </p:stCondLst>
                                        </p:cTn>
                                        <p:tgtEl>
                                          <p:spTgt spid="2162727"/>
                                        </p:tgtEl>
                                        <p:attrNameLst>
                                          <p:attrName>style.visibility</p:attrName>
                                        </p:attrNameLst>
                                      </p:cBhvr>
                                      <p:to>
                                        <p:strVal val="visible"/>
                                      </p:to>
                                    </p:set>
                                    <p:animEffect transition="in" filter="strips(downLeft)">
                                      <p:cBhvr>
                                        <p:cTn id="67" dur="500"/>
                                        <p:tgtEl>
                                          <p:spTgt spid="2162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2703" grpId="0" animBg="1"/>
      <p:bldP spid="2162704" grpId="0" animBg="1"/>
      <p:bldP spid="2162706" grpId="0" animBg="1"/>
      <p:bldP spid="2162707" grpId="0" animBg="1"/>
      <p:bldP spid="2162708" grpId="0" animBg="1"/>
      <p:bldP spid="2162711" grpId="0"/>
      <p:bldP spid="2162719" grpId="0"/>
      <p:bldP spid="2162720" grpId="0"/>
      <p:bldP spid="21627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a:xfrm>
            <a:off x="1619250" y="366713"/>
            <a:ext cx="5953125" cy="561975"/>
          </a:xfrm>
        </p:spPr>
        <p:txBody>
          <a:bodyPr/>
          <a:lstStyle/>
          <a:p>
            <a:pPr algn="ctr"/>
            <a:r>
              <a:rPr lang="zh-CN" altLang="en-US" sz="3600" smtClean="0">
                <a:solidFill>
                  <a:srgbClr val="FFFF00"/>
                </a:solidFill>
              </a:rPr>
              <a:t>其它例子</a:t>
            </a:r>
          </a:p>
        </p:txBody>
      </p:sp>
      <p:pic>
        <p:nvPicPr>
          <p:cNvPr id="41986" name="图片 3" descr="bug lifecycle2.jpg"/>
          <p:cNvPicPr>
            <a:picLocks noChangeAspect="1"/>
          </p:cNvPicPr>
          <p:nvPr/>
        </p:nvPicPr>
        <p:blipFill>
          <a:blip r:embed="rId2"/>
          <a:srcRect/>
          <a:stretch>
            <a:fillRect/>
          </a:stretch>
        </p:blipFill>
        <p:spPr bwMode="auto">
          <a:xfrm>
            <a:off x="1403350" y="1196975"/>
            <a:ext cx="6913563" cy="5661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1692275" y="333375"/>
            <a:ext cx="5854700" cy="609600"/>
          </a:xfrm>
        </p:spPr>
        <p:txBody>
          <a:bodyPr/>
          <a:lstStyle/>
          <a:p>
            <a:pPr algn="ctr"/>
            <a:r>
              <a:rPr lang="zh-CN" altLang="en-US" sz="3600" smtClean="0">
                <a:solidFill>
                  <a:srgbClr val="FFFF00"/>
                </a:solidFill>
              </a:rPr>
              <a:t>实例 </a:t>
            </a:r>
          </a:p>
        </p:txBody>
      </p:sp>
      <p:sp>
        <p:nvSpPr>
          <p:cNvPr id="2164739" name="Rectangle 3"/>
          <p:cNvSpPr>
            <a:spLocks noChangeArrowheads="1"/>
          </p:cNvSpPr>
          <p:nvPr/>
        </p:nvSpPr>
        <p:spPr bwMode="auto">
          <a:xfrm>
            <a:off x="984250" y="2092325"/>
            <a:ext cx="3732213" cy="3659188"/>
          </a:xfrm>
          <a:prstGeom prst="rect">
            <a:avLst/>
          </a:prstGeom>
          <a:noFill/>
          <a:ln w="9525" algn="ctr">
            <a:noFill/>
            <a:miter lim="800000"/>
            <a:headEnd/>
            <a:tailEnd/>
          </a:ln>
        </p:spPr>
        <p:txBody>
          <a:bodyPr>
            <a:spAutoFit/>
          </a:bodyPr>
          <a:lstStyle/>
          <a:p>
            <a:pPr marL="457200" indent="-457200">
              <a:lnSpc>
                <a:spcPct val="85000"/>
              </a:lnSpc>
              <a:spcBef>
                <a:spcPct val="30000"/>
              </a:spcBef>
              <a:buClr>
                <a:srgbClr val="A6C426"/>
              </a:buClr>
              <a:buSzPct val="77000"/>
              <a:buFont typeface="Wingdings" pitchFamily="2" charset="2"/>
              <a:buAutoNum type="arabicPeriod"/>
            </a:pPr>
            <a:r>
              <a:rPr lang="en-US" altLang="zh-CN" sz="2400">
                <a:solidFill>
                  <a:schemeClr val="hlink"/>
                </a:solidFill>
              </a:rPr>
              <a:t>Open a bug</a:t>
            </a:r>
          </a:p>
          <a:p>
            <a:pPr marL="457200" indent="-457200">
              <a:lnSpc>
                <a:spcPct val="85000"/>
              </a:lnSpc>
              <a:spcBef>
                <a:spcPct val="30000"/>
              </a:spcBef>
              <a:buClr>
                <a:srgbClr val="A6C426"/>
              </a:buClr>
              <a:buSzPct val="77000"/>
              <a:buFont typeface="Wingdings" pitchFamily="2" charset="2"/>
              <a:buAutoNum type="arabicPeriod"/>
            </a:pPr>
            <a:r>
              <a:rPr lang="en-US" altLang="zh-CN" sz="2400">
                <a:solidFill>
                  <a:schemeClr val="hlink"/>
                </a:solidFill>
              </a:rPr>
              <a:t>Dev checks mail &amp; Review bug</a:t>
            </a:r>
          </a:p>
          <a:p>
            <a:pPr marL="457200" indent="-457200">
              <a:lnSpc>
                <a:spcPct val="85000"/>
              </a:lnSpc>
              <a:spcBef>
                <a:spcPct val="30000"/>
              </a:spcBef>
              <a:buClr>
                <a:srgbClr val="A6C426"/>
              </a:buClr>
              <a:buSzPct val="77000"/>
              <a:buFont typeface="Wingdings" pitchFamily="2" charset="2"/>
              <a:buAutoNum type="arabicPeriod"/>
            </a:pPr>
            <a:r>
              <a:rPr lang="en-US" altLang="zh-CN" sz="2400">
                <a:solidFill>
                  <a:schemeClr val="hlink"/>
                </a:solidFill>
              </a:rPr>
              <a:t>Duplicate the bug</a:t>
            </a:r>
          </a:p>
          <a:p>
            <a:pPr marL="457200" indent="-457200">
              <a:lnSpc>
                <a:spcPct val="85000"/>
              </a:lnSpc>
              <a:spcBef>
                <a:spcPct val="30000"/>
              </a:spcBef>
              <a:buClr>
                <a:srgbClr val="A6C426"/>
              </a:buClr>
              <a:buSzPct val="77000"/>
              <a:buFont typeface="Wingdings" pitchFamily="2" charset="2"/>
              <a:buAutoNum type="arabicPeriod"/>
            </a:pPr>
            <a:r>
              <a:rPr lang="en-US" altLang="zh-CN" sz="2400">
                <a:solidFill>
                  <a:schemeClr val="hlink"/>
                </a:solidFill>
              </a:rPr>
              <a:t>Debug</a:t>
            </a:r>
          </a:p>
          <a:p>
            <a:pPr marL="457200" indent="-457200">
              <a:lnSpc>
                <a:spcPct val="85000"/>
              </a:lnSpc>
              <a:spcBef>
                <a:spcPct val="30000"/>
              </a:spcBef>
              <a:buClr>
                <a:srgbClr val="A6C426"/>
              </a:buClr>
              <a:buSzPct val="77000"/>
              <a:buFont typeface="Wingdings" pitchFamily="2" charset="2"/>
              <a:buAutoNum type="arabicPeriod"/>
            </a:pPr>
            <a:r>
              <a:rPr lang="en-US" altLang="zh-CN" sz="2400">
                <a:solidFill>
                  <a:schemeClr val="hlink"/>
                </a:solidFill>
              </a:rPr>
              <a:t>Check out code</a:t>
            </a:r>
          </a:p>
          <a:p>
            <a:pPr marL="457200" indent="-457200">
              <a:lnSpc>
                <a:spcPct val="85000"/>
              </a:lnSpc>
              <a:spcBef>
                <a:spcPct val="30000"/>
              </a:spcBef>
              <a:buClr>
                <a:srgbClr val="A6C426"/>
              </a:buClr>
              <a:buSzPct val="77000"/>
              <a:buFont typeface="Wingdings" pitchFamily="2" charset="2"/>
              <a:buAutoNum type="arabicPeriod"/>
            </a:pPr>
            <a:r>
              <a:rPr lang="en-US" altLang="zh-CN" sz="2400">
                <a:solidFill>
                  <a:schemeClr val="hlink"/>
                </a:solidFill>
              </a:rPr>
              <a:t>Fix bug</a:t>
            </a:r>
          </a:p>
          <a:p>
            <a:pPr marL="457200" indent="-457200">
              <a:lnSpc>
                <a:spcPct val="85000"/>
              </a:lnSpc>
              <a:spcBef>
                <a:spcPct val="30000"/>
              </a:spcBef>
              <a:buClr>
                <a:srgbClr val="A6C426"/>
              </a:buClr>
              <a:buSzPct val="77000"/>
              <a:buFont typeface="Wingdings" pitchFamily="2" charset="2"/>
              <a:buAutoNum type="arabicPeriod"/>
            </a:pPr>
            <a:r>
              <a:rPr lang="en-US" altLang="zh-CN" sz="2400">
                <a:solidFill>
                  <a:schemeClr val="hlink"/>
                </a:solidFill>
              </a:rPr>
              <a:t>Code Review</a:t>
            </a:r>
          </a:p>
          <a:p>
            <a:pPr marL="457200" indent="-457200">
              <a:lnSpc>
                <a:spcPct val="85000"/>
              </a:lnSpc>
              <a:spcBef>
                <a:spcPct val="30000"/>
              </a:spcBef>
              <a:buClr>
                <a:srgbClr val="A6C426"/>
              </a:buClr>
              <a:buSzPct val="77000"/>
              <a:buFont typeface="Wingdings" pitchFamily="2" charset="2"/>
              <a:buAutoNum type="arabicPeriod"/>
            </a:pPr>
            <a:r>
              <a:rPr lang="en-US" altLang="zh-CN" sz="2400">
                <a:solidFill>
                  <a:schemeClr val="hlink"/>
                </a:solidFill>
              </a:rPr>
              <a:t>Unit test</a:t>
            </a:r>
          </a:p>
        </p:txBody>
      </p:sp>
      <p:sp>
        <p:nvSpPr>
          <p:cNvPr id="2164740" name="Rectangle 4"/>
          <p:cNvSpPr>
            <a:spLocks noChangeArrowheads="1"/>
          </p:cNvSpPr>
          <p:nvPr/>
        </p:nvSpPr>
        <p:spPr bwMode="auto">
          <a:xfrm>
            <a:off x="4824413" y="2241550"/>
            <a:ext cx="4032250" cy="3238500"/>
          </a:xfrm>
          <a:prstGeom prst="rect">
            <a:avLst/>
          </a:prstGeom>
          <a:noFill/>
          <a:ln w="9525" algn="ctr">
            <a:noFill/>
            <a:miter lim="800000"/>
            <a:headEnd/>
            <a:tailEnd/>
          </a:ln>
        </p:spPr>
        <p:txBody>
          <a:bodyPr>
            <a:spAutoFit/>
          </a:bodyPr>
          <a:lstStyle/>
          <a:p>
            <a:pPr marL="457200" indent="-457200">
              <a:lnSpc>
                <a:spcPct val="85000"/>
              </a:lnSpc>
              <a:spcBef>
                <a:spcPct val="30000"/>
              </a:spcBef>
              <a:buClr>
                <a:srgbClr val="A6C426"/>
              </a:buClr>
              <a:buSzPct val="77000"/>
              <a:buFont typeface="Wingdings" pitchFamily="2" charset="2"/>
              <a:buChar char="p"/>
            </a:pPr>
            <a:r>
              <a:rPr lang="en-US" altLang="zh-CN" sz="2400">
                <a:solidFill>
                  <a:schemeClr val="hlink"/>
                </a:solidFill>
              </a:rPr>
              <a:t>Check in code</a:t>
            </a:r>
          </a:p>
          <a:p>
            <a:pPr marL="457200" indent="-457200">
              <a:lnSpc>
                <a:spcPct val="85000"/>
              </a:lnSpc>
              <a:spcBef>
                <a:spcPct val="30000"/>
              </a:spcBef>
              <a:buClr>
                <a:srgbClr val="A6C426"/>
              </a:buClr>
              <a:buSzPct val="77000"/>
              <a:buFont typeface="Wingdings" pitchFamily="2" charset="2"/>
              <a:buChar char="p"/>
            </a:pPr>
            <a:r>
              <a:rPr lang="en-US" altLang="zh-CN" sz="2400">
                <a:solidFill>
                  <a:schemeClr val="hlink"/>
                </a:solidFill>
              </a:rPr>
              <a:t>Build a package</a:t>
            </a:r>
          </a:p>
          <a:p>
            <a:pPr marL="457200" indent="-457200">
              <a:lnSpc>
                <a:spcPct val="85000"/>
              </a:lnSpc>
              <a:spcBef>
                <a:spcPct val="30000"/>
              </a:spcBef>
              <a:buClr>
                <a:srgbClr val="A6C426"/>
              </a:buClr>
              <a:buSzPct val="77000"/>
              <a:buFont typeface="Wingdings" pitchFamily="2" charset="2"/>
              <a:buChar char="p"/>
            </a:pPr>
            <a:r>
              <a:rPr lang="en-US" altLang="zh-CN" sz="2400">
                <a:solidFill>
                  <a:schemeClr val="hlink"/>
                </a:solidFill>
              </a:rPr>
              <a:t>Upload package</a:t>
            </a:r>
          </a:p>
          <a:p>
            <a:pPr marL="457200" indent="-457200">
              <a:lnSpc>
                <a:spcPct val="85000"/>
              </a:lnSpc>
              <a:spcBef>
                <a:spcPct val="30000"/>
              </a:spcBef>
              <a:buClr>
                <a:srgbClr val="A6C426"/>
              </a:buClr>
              <a:buSzPct val="77000"/>
              <a:buFont typeface="Wingdings" pitchFamily="2" charset="2"/>
              <a:buChar char="p"/>
            </a:pPr>
            <a:r>
              <a:rPr lang="en-US" altLang="zh-CN" sz="2400">
                <a:solidFill>
                  <a:schemeClr val="hlink"/>
                </a:solidFill>
              </a:rPr>
              <a:t>Installation/configuration</a:t>
            </a:r>
          </a:p>
          <a:p>
            <a:pPr marL="457200" indent="-457200">
              <a:lnSpc>
                <a:spcPct val="85000"/>
              </a:lnSpc>
              <a:spcBef>
                <a:spcPct val="30000"/>
              </a:spcBef>
              <a:buClr>
                <a:srgbClr val="A6C426"/>
              </a:buClr>
              <a:buSzPct val="77000"/>
              <a:buFont typeface="Wingdings" pitchFamily="2" charset="2"/>
              <a:buChar char="p"/>
            </a:pPr>
            <a:r>
              <a:rPr lang="en-US" altLang="zh-CN" sz="2400">
                <a:solidFill>
                  <a:schemeClr val="hlink"/>
                </a:solidFill>
              </a:rPr>
              <a:t>Verify fixed bugs</a:t>
            </a:r>
          </a:p>
          <a:p>
            <a:pPr marL="457200" indent="-457200">
              <a:lnSpc>
                <a:spcPct val="85000"/>
              </a:lnSpc>
              <a:spcBef>
                <a:spcPct val="30000"/>
              </a:spcBef>
              <a:buClr>
                <a:srgbClr val="A6C426"/>
              </a:buClr>
              <a:buSzPct val="77000"/>
              <a:buFont typeface="Wingdings" pitchFamily="2" charset="2"/>
              <a:buChar char="p"/>
            </a:pPr>
            <a:r>
              <a:rPr lang="en-US" altLang="zh-CN" sz="2400">
                <a:solidFill>
                  <a:schemeClr val="hlink"/>
                </a:solidFill>
              </a:rPr>
              <a:t>Change bug status to close</a:t>
            </a:r>
          </a:p>
          <a:p>
            <a:pPr marL="457200" indent="-457200">
              <a:lnSpc>
                <a:spcPct val="85000"/>
              </a:lnSpc>
              <a:spcBef>
                <a:spcPct val="30000"/>
              </a:spcBef>
              <a:buClr>
                <a:srgbClr val="A6C426"/>
              </a:buClr>
              <a:buSzPct val="77000"/>
              <a:buFont typeface="Wingdings" pitchFamily="2" charset="2"/>
              <a:buChar char="p"/>
            </a:pPr>
            <a:endParaRPr lang="zh-CN" altLang="en-US" sz="2400">
              <a:solidFill>
                <a:schemeClr val="tx2"/>
              </a:solidFill>
            </a:endParaRPr>
          </a:p>
        </p:txBody>
      </p:sp>
      <p:sp>
        <p:nvSpPr>
          <p:cNvPr id="2164741" name="Text Box 5"/>
          <p:cNvSpPr txBox="1">
            <a:spLocks noChangeArrowheads="1"/>
          </p:cNvSpPr>
          <p:nvPr/>
        </p:nvSpPr>
        <p:spPr bwMode="auto">
          <a:xfrm>
            <a:off x="5683250" y="5657850"/>
            <a:ext cx="2470150" cy="609600"/>
          </a:xfrm>
          <a:prstGeom prst="rect">
            <a:avLst/>
          </a:prstGeom>
          <a:noFill/>
          <a:ln w="9525" algn="ctr">
            <a:noFill/>
            <a:miter lim="800000"/>
            <a:headEnd/>
            <a:tailEnd/>
          </a:ln>
        </p:spPr>
        <p:txBody>
          <a:bodyPr lIns="0" tIns="0" rIns="0" bIns="0">
            <a:spAutoFit/>
          </a:bodyPr>
          <a:lstStyle/>
          <a:p>
            <a:r>
              <a:rPr lang="en-US" altLang="zh-CN" sz="4000" b="1">
                <a:solidFill>
                  <a:srgbClr val="EB6E07"/>
                </a:solidFill>
                <a:latin typeface="Elephant"/>
                <a:ea typeface="GungsuhChe"/>
                <a:cs typeface="GungsuhChe"/>
              </a:rPr>
              <a:t>14 Steps</a:t>
            </a:r>
          </a:p>
        </p:txBody>
      </p:sp>
      <p:sp>
        <p:nvSpPr>
          <p:cNvPr id="43013" name="Oval 6"/>
          <p:cNvSpPr>
            <a:spLocks noChangeArrowheads="1"/>
          </p:cNvSpPr>
          <p:nvPr/>
        </p:nvSpPr>
        <p:spPr bwMode="auto">
          <a:xfrm>
            <a:off x="500063" y="1670050"/>
            <a:ext cx="638175" cy="398463"/>
          </a:xfrm>
          <a:prstGeom prst="ellipse">
            <a:avLst/>
          </a:prstGeom>
          <a:noFill/>
          <a:ln w="9525" algn="ctr">
            <a:solidFill>
              <a:schemeClr val="accent1"/>
            </a:solidFill>
            <a:round/>
            <a:headEnd/>
            <a:tailEnd/>
          </a:ln>
        </p:spPr>
        <p:txBody>
          <a:bodyPr wrap="none" lIns="0" tIns="0" rIns="0" bIns="0" anchor="ctr">
            <a:spAutoFit/>
          </a:bodyPr>
          <a:lstStyle/>
          <a:p>
            <a:pPr algn="ctr"/>
            <a:r>
              <a:rPr lang="en-US" altLang="zh-CN"/>
              <a:t>start</a:t>
            </a:r>
          </a:p>
        </p:txBody>
      </p:sp>
      <p:sp>
        <p:nvSpPr>
          <p:cNvPr id="43014" name="Line 7"/>
          <p:cNvSpPr>
            <a:spLocks noChangeShapeType="1"/>
          </p:cNvSpPr>
          <p:nvPr/>
        </p:nvSpPr>
        <p:spPr bwMode="auto">
          <a:xfrm>
            <a:off x="804863" y="2085975"/>
            <a:ext cx="0" cy="3597275"/>
          </a:xfrm>
          <a:prstGeom prst="line">
            <a:avLst/>
          </a:prstGeom>
          <a:noFill/>
          <a:ln w="19050">
            <a:solidFill>
              <a:srgbClr val="6A9913"/>
            </a:solidFill>
            <a:round/>
            <a:headEnd/>
            <a:tailEnd type="triangle" w="med" len="med"/>
          </a:ln>
        </p:spPr>
        <p:txBody>
          <a:bodyPr wrap="none" lIns="0" tIns="0" rIns="0" bIns="0" anchor="ctr">
            <a:spAutoFit/>
          </a:bodyPr>
          <a:lstStyle/>
          <a:p>
            <a:endParaRPr lang="zh-CN" altLang="en-US"/>
          </a:p>
        </p:txBody>
      </p:sp>
      <p:sp>
        <p:nvSpPr>
          <p:cNvPr id="43015" name="Oval 8"/>
          <p:cNvSpPr>
            <a:spLocks noChangeArrowheads="1"/>
          </p:cNvSpPr>
          <p:nvPr/>
        </p:nvSpPr>
        <p:spPr bwMode="auto">
          <a:xfrm>
            <a:off x="4533900" y="4791075"/>
            <a:ext cx="547688" cy="398463"/>
          </a:xfrm>
          <a:prstGeom prst="ellipse">
            <a:avLst/>
          </a:prstGeom>
          <a:noFill/>
          <a:ln w="9525" algn="ctr">
            <a:solidFill>
              <a:schemeClr val="accent1"/>
            </a:solidFill>
            <a:round/>
            <a:headEnd/>
            <a:tailEnd/>
          </a:ln>
        </p:spPr>
        <p:txBody>
          <a:bodyPr wrap="none" lIns="0" tIns="0" rIns="0" bIns="0" anchor="ctr">
            <a:spAutoFit/>
          </a:bodyPr>
          <a:lstStyle/>
          <a:p>
            <a:pPr algn="ctr"/>
            <a:r>
              <a:rPr lang="en-US" altLang="zh-CN"/>
              <a:t>end</a:t>
            </a:r>
          </a:p>
        </p:txBody>
      </p:sp>
      <p:sp>
        <p:nvSpPr>
          <p:cNvPr id="43016" name="Line 9"/>
          <p:cNvSpPr>
            <a:spLocks noChangeShapeType="1"/>
          </p:cNvSpPr>
          <p:nvPr/>
        </p:nvSpPr>
        <p:spPr bwMode="auto">
          <a:xfrm>
            <a:off x="4778375" y="2220913"/>
            <a:ext cx="0" cy="2578100"/>
          </a:xfrm>
          <a:prstGeom prst="line">
            <a:avLst/>
          </a:prstGeom>
          <a:noFill/>
          <a:ln w="19050">
            <a:solidFill>
              <a:srgbClr val="6A9913"/>
            </a:solidFill>
            <a:round/>
            <a:headEnd/>
            <a:tailEnd type="triangle" w="med" len="med"/>
          </a:ln>
        </p:spPr>
        <p:txBody>
          <a:bodyPr lIns="0" tIns="0" rIns="0" bIns="0"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64739">
                                            <p:txEl>
                                              <p:pRg st="1" end="1"/>
                                            </p:txEl>
                                          </p:spTgt>
                                        </p:tgtEl>
                                        <p:attrNameLst>
                                          <p:attrName>style.visibility</p:attrName>
                                        </p:attrNameLst>
                                      </p:cBhvr>
                                      <p:to>
                                        <p:strVal val="visible"/>
                                      </p:to>
                                    </p:set>
                                    <p:animEffect transition="in" filter="wipe(up)">
                                      <p:cBhvr>
                                        <p:cTn id="7" dur="500"/>
                                        <p:tgtEl>
                                          <p:spTgt spid="21647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164739">
                                            <p:txEl>
                                              <p:pRg st="2" end="2"/>
                                            </p:txEl>
                                          </p:spTgt>
                                        </p:tgtEl>
                                        <p:attrNameLst>
                                          <p:attrName>style.visibility</p:attrName>
                                        </p:attrNameLst>
                                      </p:cBhvr>
                                      <p:to>
                                        <p:strVal val="visible"/>
                                      </p:to>
                                    </p:set>
                                    <p:animEffect transition="in" filter="wipe(up)">
                                      <p:cBhvr>
                                        <p:cTn id="12" dur="500"/>
                                        <p:tgtEl>
                                          <p:spTgt spid="21647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164739">
                                            <p:txEl>
                                              <p:pRg st="3" end="3"/>
                                            </p:txEl>
                                          </p:spTgt>
                                        </p:tgtEl>
                                        <p:attrNameLst>
                                          <p:attrName>style.visibility</p:attrName>
                                        </p:attrNameLst>
                                      </p:cBhvr>
                                      <p:to>
                                        <p:strVal val="visible"/>
                                      </p:to>
                                    </p:set>
                                    <p:animEffect transition="in" filter="wipe(up)">
                                      <p:cBhvr>
                                        <p:cTn id="17" dur="500"/>
                                        <p:tgtEl>
                                          <p:spTgt spid="216473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164739">
                                            <p:txEl>
                                              <p:pRg st="4" end="4"/>
                                            </p:txEl>
                                          </p:spTgt>
                                        </p:tgtEl>
                                        <p:attrNameLst>
                                          <p:attrName>style.visibility</p:attrName>
                                        </p:attrNameLst>
                                      </p:cBhvr>
                                      <p:to>
                                        <p:strVal val="visible"/>
                                      </p:to>
                                    </p:set>
                                    <p:animEffect transition="in" filter="wipe(up)">
                                      <p:cBhvr>
                                        <p:cTn id="22" dur="500"/>
                                        <p:tgtEl>
                                          <p:spTgt spid="216473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164739">
                                            <p:txEl>
                                              <p:pRg st="5" end="5"/>
                                            </p:txEl>
                                          </p:spTgt>
                                        </p:tgtEl>
                                        <p:attrNameLst>
                                          <p:attrName>style.visibility</p:attrName>
                                        </p:attrNameLst>
                                      </p:cBhvr>
                                      <p:to>
                                        <p:strVal val="visible"/>
                                      </p:to>
                                    </p:set>
                                    <p:animEffect transition="in" filter="wipe(up)">
                                      <p:cBhvr>
                                        <p:cTn id="27" dur="500"/>
                                        <p:tgtEl>
                                          <p:spTgt spid="216473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164739">
                                            <p:txEl>
                                              <p:pRg st="6" end="6"/>
                                            </p:txEl>
                                          </p:spTgt>
                                        </p:tgtEl>
                                        <p:attrNameLst>
                                          <p:attrName>style.visibility</p:attrName>
                                        </p:attrNameLst>
                                      </p:cBhvr>
                                      <p:to>
                                        <p:strVal val="visible"/>
                                      </p:to>
                                    </p:set>
                                    <p:animEffect transition="in" filter="wipe(up)">
                                      <p:cBhvr>
                                        <p:cTn id="32" dur="500"/>
                                        <p:tgtEl>
                                          <p:spTgt spid="216473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164739">
                                            <p:txEl>
                                              <p:pRg st="7" end="7"/>
                                            </p:txEl>
                                          </p:spTgt>
                                        </p:tgtEl>
                                        <p:attrNameLst>
                                          <p:attrName>style.visibility</p:attrName>
                                        </p:attrNameLst>
                                      </p:cBhvr>
                                      <p:to>
                                        <p:strVal val="visible"/>
                                      </p:to>
                                    </p:set>
                                    <p:animEffect transition="in" filter="wipe(up)">
                                      <p:cBhvr>
                                        <p:cTn id="37" dur="500"/>
                                        <p:tgtEl>
                                          <p:spTgt spid="216473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164740">
                                            <p:txEl>
                                              <p:pRg st="0" end="0"/>
                                            </p:txEl>
                                          </p:spTgt>
                                        </p:tgtEl>
                                        <p:attrNameLst>
                                          <p:attrName>style.visibility</p:attrName>
                                        </p:attrNameLst>
                                      </p:cBhvr>
                                      <p:to>
                                        <p:strVal val="visible"/>
                                      </p:to>
                                    </p:set>
                                    <p:animEffect transition="in" filter="wipe(up)">
                                      <p:cBhvr>
                                        <p:cTn id="42" dur="500"/>
                                        <p:tgtEl>
                                          <p:spTgt spid="216474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2164740">
                                            <p:txEl>
                                              <p:pRg st="1" end="1"/>
                                            </p:txEl>
                                          </p:spTgt>
                                        </p:tgtEl>
                                        <p:attrNameLst>
                                          <p:attrName>style.visibility</p:attrName>
                                        </p:attrNameLst>
                                      </p:cBhvr>
                                      <p:to>
                                        <p:strVal val="visible"/>
                                      </p:to>
                                    </p:set>
                                    <p:animEffect transition="in" filter="wipe(up)">
                                      <p:cBhvr>
                                        <p:cTn id="47" dur="500"/>
                                        <p:tgtEl>
                                          <p:spTgt spid="2164740">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2164740">
                                            <p:txEl>
                                              <p:pRg st="2" end="2"/>
                                            </p:txEl>
                                          </p:spTgt>
                                        </p:tgtEl>
                                        <p:attrNameLst>
                                          <p:attrName>style.visibility</p:attrName>
                                        </p:attrNameLst>
                                      </p:cBhvr>
                                      <p:to>
                                        <p:strVal val="visible"/>
                                      </p:to>
                                    </p:set>
                                    <p:animEffect transition="in" filter="wipe(up)">
                                      <p:cBhvr>
                                        <p:cTn id="52" dur="500"/>
                                        <p:tgtEl>
                                          <p:spTgt spid="2164740">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2164740">
                                            <p:txEl>
                                              <p:pRg st="3" end="3"/>
                                            </p:txEl>
                                          </p:spTgt>
                                        </p:tgtEl>
                                        <p:attrNameLst>
                                          <p:attrName>style.visibility</p:attrName>
                                        </p:attrNameLst>
                                      </p:cBhvr>
                                      <p:to>
                                        <p:strVal val="visible"/>
                                      </p:to>
                                    </p:set>
                                    <p:animEffect transition="in" filter="wipe(up)">
                                      <p:cBhvr>
                                        <p:cTn id="57" dur="500"/>
                                        <p:tgtEl>
                                          <p:spTgt spid="2164740">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2164740">
                                            <p:txEl>
                                              <p:pRg st="4" end="4"/>
                                            </p:txEl>
                                          </p:spTgt>
                                        </p:tgtEl>
                                        <p:attrNameLst>
                                          <p:attrName>style.visibility</p:attrName>
                                        </p:attrNameLst>
                                      </p:cBhvr>
                                      <p:to>
                                        <p:strVal val="visible"/>
                                      </p:to>
                                    </p:set>
                                    <p:animEffect transition="in" filter="wipe(up)">
                                      <p:cBhvr>
                                        <p:cTn id="62" dur="500"/>
                                        <p:tgtEl>
                                          <p:spTgt spid="2164740">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2164740">
                                            <p:txEl>
                                              <p:pRg st="5" end="5"/>
                                            </p:txEl>
                                          </p:spTgt>
                                        </p:tgtEl>
                                        <p:attrNameLst>
                                          <p:attrName>style.visibility</p:attrName>
                                        </p:attrNameLst>
                                      </p:cBhvr>
                                      <p:to>
                                        <p:strVal val="visible"/>
                                      </p:to>
                                    </p:set>
                                    <p:animEffect transition="in" filter="wipe(up)">
                                      <p:cBhvr>
                                        <p:cTn id="67" dur="500"/>
                                        <p:tgtEl>
                                          <p:spTgt spid="2164740">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3" presetClass="entr" presetSubtype="16" fill="hold" grpId="0" nodeType="clickEffect">
                                  <p:stCondLst>
                                    <p:cond delay="0"/>
                                  </p:stCondLst>
                                  <p:childTnLst>
                                    <p:set>
                                      <p:cBhvr>
                                        <p:cTn id="71" dur="1" fill="hold">
                                          <p:stCondLst>
                                            <p:cond delay="0"/>
                                          </p:stCondLst>
                                        </p:cTn>
                                        <p:tgtEl>
                                          <p:spTgt spid="2164741"/>
                                        </p:tgtEl>
                                        <p:attrNameLst>
                                          <p:attrName>style.visibility</p:attrName>
                                        </p:attrNameLst>
                                      </p:cBhvr>
                                      <p:to>
                                        <p:strVal val="visible"/>
                                      </p:to>
                                    </p:set>
                                    <p:anim calcmode="lin" valueType="num">
                                      <p:cBhvr>
                                        <p:cTn id="72" dur="1000" fill="hold"/>
                                        <p:tgtEl>
                                          <p:spTgt spid="2164741"/>
                                        </p:tgtEl>
                                        <p:attrNameLst>
                                          <p:attrName>ppt_w</p:attrName>
                                        </p:attrNameLst>
                                      </p:cBhvr>
                                      <p:tavLst>
                                        <p:tav tm="0">
                                          <p:val>
                                            <p:fltVal val="0"/>
                                          </p:val>
                                        </p:tav>
                                        <p:tav tm="100000">
                                          <p:val>
                                            <p:strVal val="#ppt_w"/>
                                          </p:val>
                                        </p:tav>
                                      </p:tavLst>
                                    </p:anim>
                                    <p:anim calcmode="lin" valueType="num">
                                      <p:cBhvr>
                                        <p:cTn id="73" dur="1000" fill="hold"/>
                                        <p:tgtEl>
                                          <p:spTgt spid="216474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47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1763713" y="296863"/>
            <a:ext cx="5761037" cy="684212"/>
          </a:xfrm>
        </p:spPr>
        <p:txBody>
          <a:bodyPr/>
          <a:lstStyle/>
          <a:p>
            <a:pPr marL="177800" algn="ctr">
              <a:lnSpc>
                <a:spcPct val="150000"/>
              </a:lnSpc>
            </a:pPr>
            <a:r>
              <a:rPr lang="en-US" altLang="zh-CN" sz="3600" smtClean="0">
                <a:solidFill>
                  <a:srgbClr val="FFFF00"/>
                </a:solidFill>
              </a:rPr>
              <a:t>13.2.2 </a:t>
            </a:r>
            <a:r>
              <a:rPr lang="zh-CN" altLang="en-US" sz="3600" smtClean="0">
                <a:solidFill>
                  <a:srgbClr val="FFFF00"/>
                </a:solidFill>
              </a:rPr>
              <a:t>严重性和优先级</a:t>
            </a:r>
            <a:endParaRPr lang="en-US" altLang="zh-CN" sz="3600" smtClean="0">
              <a:solidFill>
                <a:srgbClr val="FFFF00"/>
              </a:solidFill>
            </a:endParaRPr>
          </a:p>
        </p:txBody>
      </p:sp>
      <p:sp>
        <p:nvSpPr>
          <p:cNvPr id="45058" name="Rectangle 3"/>
          <p:cNvSpPr>
            <a:spLocks noGrp="1" noChangeArrowheads="1"/>
          </p:cNvSpPr>
          <p:nvPr>
            <p:ph type="body" idx="1"/>
          </p:nvPr>
        </p:nvSpPr>
        <p:spPr>
          <a:xfrm>
            <a:off x="323850" y="1484313"/>
            <a:ext cx="8496300" cy="1692275"/>
          </a:xfrm>
        </p:spPr>
        <p:txBody>
          <a:bodyPr/>
          <a:lstStyle/>
          <a:p>
            <a:pPr marL="357188" indent="-357188">
              <a:lnSpc>
                <a:spcPct val="130000"/>
              </a:lnSpc>
              <a:buClr>
                <a:srgbClr val="91AC4E"/>
              </a:buClr>
              <a:buFont typeface="Wingdings" pitchFamily="2" charset="2"/>
              <a:buChar char="q"/>
            </a:pPr>
            <a:r>
              <a:rPr lang="zh-CN" altLang="en-US" sz="2400" b="1" smtClean="0">
                <a:solidFill>
                  <a:srgbClr val="0000FF"/>
                </a:solidFill>
                <a:ea typeface="宋体" charset="-122"/>
              </a:rPr>
              <a:t>严重性</a:t>
            </a:r>
            <a:r>
              <a:rPr lang="zh-CN" altLang="en-US" sz="2400" smtClean="0">
                <a:ea typeface="宋体" charset="-122"/>
              </a:rPr>
              <a:t>（</a:t>
            </a:r>
            <a:r>
              <a:rPr lang="en-US" altLang="zh-CN" sz="2400" smtClean="0">
                <a:ea typeface="宋体" charset="-122"/>
              </a:rPr>
              <a:t>severity</a:t>
            </a:r>
            <a:r>
              <a:rPr lang="zh-CN" altLang="en-US" sz="2400" smtClean="0">
                <a:ea typeface="宋体" charset="-122"/>
              </a:rPr>
              <a:t>）衡量缺陷对客户满意度的影响程度</a:t>
            </a:r>
            <a:endParaRPr lang="en-US" altLang="zh-CN" sz="2400" smtClean="0">
              <a:ea typeface="宋体" charset="-122"/>
            </a:endParaRPr>
          </a:p>
          <a:p>
            <a:pPr marL="357188" indent="-357188">
              <a:lnSpc>
                <a:spcPct val="130000"/>
              </a:lnSpc>
              <a:buClr>
                <a:srgbClr val="91AC4E"/>
              </a:buClr>
              <a:buFontTx/>
              <a:buNone/>
            </a:pPr>
            <a:r>
              <a:rPr lang="zh-CN" altLang="en-US" sz="1800" smtClean="0">
                <a:ea typeface="宋体" charset="-122"/>
              </a:rPr>
              <a:t>    致命的（</a:t>
            </a:r>
            <a:r>
              <a:rPr lang="en-US" altLang="zh-CN" sz="1800" smtClean="0">
                <a:ea typeface="宋体" charset="-122"/>
              </a:rPr>
              <a:t>fatal</a:t>
            </a:r>
            <a:r>
              <a:rPr lang="zh-CN" altLang="en-US" sz="1800" smtClean="0">
                <a:ea typeface="宋体" charset="-122"/>
              </a:rPr>
              <a:t>）、严重的（</a:t>
            </a:r>
            <a:r>
              <a:rPr lang="en-US" altLang="zh-CN" sz="1800" smtClean="0">
                <a:ea typeface="宋体" charset="-122"/>
              </a:rPr>
              <a:t>critical</a:t>
            </a:r>
            <a:r>
              <a:rPr lang="zh-CN" altLang="en-US" sz="1800" smtClean="0">
                <a:ea typeface="宋体" charset="-122"/>
              </a:rPr>
              <a:t>）、一般的（</a:t>
            </a:r>
            <a:r>
              <a:rPr lang="en-US" altLang="zh-CN" sz="1800" smtClean="0">
                <a:ea typeface="宋体" charset="-122"/>
              </a:rPr>
              <a:t>major</a:t>
            </a:r>
            <a:r>
              <a:rPr lang="zh-CN" altLang="en-US" sz="1800" smtClean="0">
                <a:ea typeface="宋体" charset="-122"/>
              </a:rPr>
              <a:t>）、微小的（</a:t>
            </a:r>
            <a:r>
              <a:rPr lang="en-US" altLang="zh-CN" sz="1800" smtClean="0">
                <a:ea typeface="宋体" charset="-122"/>
              </a:rPr>
              <a:t>minor</a:t>
            </a:r>
            <a:r>
              <a:rPr lang="zh-CN" altLang="en-US" sz="1800" smtClean="0">
                <a:ea typeface="宋体" charset="-122"/>
              </a:rPr>
              <a:t>）</a:t>
            </a:r>
            <a:endParaRPr lang="en-US" altLang="zh-CN" sz="2400" smtClean="0">
              <a:ea typeface="宋体" charset="-122"/>
            </a:endParaRPr>
          </a:p>
          <a:p>
            <a:pPr marL="357188" indent="-357188">
              <a:lnSpc>
                <a:spcPct val="130000"/>
              </a:lnSpc>
              <a:buClr>
                <a:srgbClr val="91AC4E"/>
              </a:buClr>
              <a:buFont typeface="Wingdings" pitchFamily="2" charset="2"/>
              <a:buChar char="q"/>
            </a:pPr>
            <a:r>
              <a:rPr lang="zh-CN" altLang="en-US" sz="2400" b="1" smtClean="0">
                <a:solidFill>
                  <a:srgbClr val="0000FF"/>
                </a:solidFill>
                <a:ea typeface="宋体" charset="-122"/>
              </a:rPr>
              <a:t>优先级</a:t>
            </a:r>
            <a:r>
              <a:rPr lang="en-US" altLang="zh-CN" sz="2400" smtClean="0">
                <a:ea typeface="宋体" charset="-122"/>
              </a:rPr>
              <a:t>(Priority)</a:t>
            </a:r>
            <a:r>
              <a:rPr lang="zh-CN" altLang="en-US" sz="2400" smtClean="0">
                <a:ea typeface="宋体" charset="-122"/>
              </a:rPr>
              <a:t>：指缺陷被修复的紧急程度。</a:t>
            </a:r>
          </a:p>
        </p:txBody>
      </p:sp>
      <p:graphicFrame>
        <p:nvGraphicFramePr>
          <p:cNvPr id="1591386" name="Group 90"/>
          <p:cNvGraphicFramePr>
            <a:graphicFrameLocks noGrp="1"/>
          </p:cNvGraphicFramePr>
          <p:nvPr/>
        </p:nvGraphicFramePr>
        <p:xfrm>
          <a:off x="323850" y="3357563"/>
          <a:ext cx="8496300" cy="2700337"/>
        </p:xfrm>
        <a:graphic>
          <a:graphicData uri="http://schemas.openxmlformats.org/drawingml/2006/table">
            <a:tbl>
              <a:tblPr/>
              <a:tblGrid>
                <a:gridCol w="2017539"/>
                <a:gridCol w="6479405"/>
              </a:tblGrid>
              <a:tr h="39082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dirty="0" smtClean="0">
                          <a:ln>
                            <a:noFill/>
                          </a:ln>
                          <a:solidFill>
                            <a:srgbClr val="000000"/>
                          </a:solidFill>
                          <a:effectLst/>
                          <a:latin typeface="黑体" pitchFamily="2" charset="-122"/>
                          <a:ea typeface="宋体" charset="-122"/>
                        </a:rPr>
                        <a:t>缺陷优先级</a:t>
                      </a:r>
                      <a:r>
                        <a:rPr kumimoji="0" lang="zh-CN" altLang="en-US" sz="2000" b="0" i="0" u="none" strike="noStrike" cap="none" normalizeH="0" baseline="0" dirty="0" smtClean="0">
                          <a:ln>
                            <a:noFill/>
                          </a:ln>
                          <a:solidFill>
                            <a:schemeClr val="tx1"/>
                          </a:solidFill>
                          <a:effectLst/>
                          <a:latin typeface="Arial" charset="0"/>
                          <a:ea typeface="宋体" charset="-122"/>
                        </a:rPr>
                        <a:t> </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宋体" charset="-122"/>
                        </a:rPr>
                        <a:t>描述</a:t>
                      </a:r>
                      <a:r>
                        <a:rPr kumimoji="0" lang="zh-CN" altLang="en-US" sz="2000" b="0" i="0" u="none" strike="noStrike" cap="none" normalizeH="0" baseline="0" dirty="0" smtClean="0">
                          <a:ln>
                            <a:noFill/>
                          </a:ln>
                          <a:solidFill>
                            <a:schemeClr val="tx1"/>
                          </a:solidFill>
                          <a:effectLst/>
                          <a:latin typeface="Arial" charset="0"/>
                          <a:ea typeface="宋体" charset="-122"/>
                        </a:rPr>
                        <a:t> </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963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charset="0"/>
                          <a:ea typeface="宋体" charset="-122"/>
                        </a:rPr>
                        <a:t>立即解决(</a:t>
                      </a:r>
                      <a:r>
                        <a:rPr kumimoji="0" lang="en-US" altLang="zh-CN" sz="2000" b="0" i="0" u="none" strike="noStrike" cap="none" normalizeH="0" baseline="0" dirty="0" smtClean="0">
                          <a:ln>
                            <a:noFill/>
                          </a:ln>
                          <a:solidFill>
                            <a:schemeClr val="tx1"/>
                          </a:solidFill>
                          <a:effectLst/>
                          <a:latin typeface="Arial" charset="0"/>
                          <a:ea typeface="宋体" charset="-122"/>
                        </a:rPr>
                        <a:t>P1</a:t>
                      </a:r>
                      <a:r>
                        <a:rPr kumimoji="0" lang="zh-CN" altLang="en-US" sz="2000" b="0" i="0" u="none" strike="noStrike" cap="none" normalizeH="0" baseline="0" dirty="0" smtClean="0">
                          <a:ln>
                            <a:noFill/>
                          </a:ln>
                          <a:solidFill>
                            <a:schemeClr val="tx1"/>
                          </a:solidFill>
                          <a:effectLst/>
                          <a:latin typeface="Arial" charset="0"/>
                          <a:ea typeface="宋体" charset="-122"/>
                        </a:rPr>
                        <a:t>级) </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charset="0"/>
                          <a:ea typeface="宋体" charset="-122"/>
                        </a:rPr>
                        <a:t>缺陷导致系统几乎不能使用或测试不能继续，需立即修复 </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28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宋体" charset="-122"/>
                        </a:rPr>
                        <a:t>高优先级(</a:t>
                      </a:r>
                      <a:r>
                        <a:rPr kumimoji="0" lang="en-US" altLang="zh-CN" sz="2000" b="0" i="0" u="none" strike="noStrike" cap="none" normalizeH="0" baseline="0" smtClean="0">
                          <a:ln>
                            <a:noFill/>
                          </a:ln>
                          <a:solidFill>
                            <a:schemeClr val="tx1"/>
                          </a:solidFill>
                          <a:effectLst/>
                          <a:latin typeface="Arial" charset="0"/>
                          <a:ea typeface="宋体" charset="-122"/>
                        </a:rPr>
                        <a:t>P2</a:t>
                      </a:r>
                      <a:r>
                        <a:rPr kumimoji="0" lang="zh-CN" altLang="en-US" sz="2000" b="0" i="0" u="none" strike="noStrike" cap="none" normalizeH="0" baseline="0" smtClean="0">
                          <a:ln>
                            <a:noFill/>
                          </a:ln>
                          <a:solidFill>
                            <a:schemeClr val="tx1"/>
                          </a:solidFill>
                          <a:effectLst/>
                          <a:latin typeface="Arial" charset="0"/>
                          <a:ea typeface="宋体" charset="-122"/>
                        </a:rPr>
                        <a:t>级） </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charset="0"/>
                          <a:ea typeface="宋体" charset="-122"/>
                        </a:rPr>
                        <a:t>缺陷严重，影响测试，需要优先考虑 </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28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宋体" charset="-122"/>
                        </a:rPr>
                        <a:t>正常排队(</a:t>
                      </a:r>
                      <a:r>
                        <a:rPr kumimoji="0" lang="en-US" altLang="zh-CN" sz="2000" b="0" i="0" u="none" strike="noStrike" cap="none" normalizeH="0" baseline="0" smtClean="0">
                          <a:ln>
                            <a:noFill/>
                          </a:ln>
                          <a:solidFill>
                            <a:schemeClr val="tx1"/>
                          </a:solidFill>
                          <a:effectLst/>
                          <a:latin typeface="Arial" charset="0"/>
                          <a:ea typeface="宋体" charset="-122"/>
                        </a:rPr>
                        <a:t>P3</a:t>
                      </a:r>
                      <a:r>
                        <a:rPr kumimoji="0" lang="zh-CN" altLang="en-US" sz="2000" b="0" i="0" u="none" strike="noStrike" cap="none" normalizeH="0" baseline="0" smtClean="0">
                          <a:ln>
                            <a:noFill/>
                          </a:ln>
                          <a:solidFill>
                            <a:schemeClr val="tx1"/>
                          </a:solidFill>
                          <a:effectLst/>
                          <a:latin typeface="Arial" charset="0"/>
                          <a:ea typeface="宋体" charset="-122"/>
                        </a:rPr>
                        <a:t>级） </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宋体" charset="-122"/>
                        </a:rPr>
                        <a:t>缺陷需要正常排队等待修复 </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28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宋体" charset="-122"/>
                        </a:rPr>
                        <a:t>低优先级(</a:t>
                      </a:r>
                      <a:r>
                        <a:rPr kumimoji="0" lang="en-US" altLang="zh-CN" sz="2000" b="0" i="0" u="none" strike="noStrike" cap="none" normalizeH="0" baseline="0" smtClean="0">
                          <a:ln>
                            <a:noFill/>
                          </a:ln>
                          <a:solidFill>
                            <a:schemeClr val="tx1"/>
                          </a:solidFill>
                          <a:effectLst/>
                          <a:latin typeface="Arial" charset="0"/>
                          <a:ea typeface="宋体" charset="-122"/>
                        </a:rPr>
                        <a:t>P4</a:t>
                      </a:r>
                      <a:r>
                        <a:rPr kumimoji="0" lang="zh-CN" altLang="en-US" sz="2000" b="0" i="0" u="none" strike="noStrike" cap="none" normalizeH="0" baseline="0" smtClean="0">
                          <a:ln>
                            <a:noFill/>
                          </a:ln>
                          <a:solidFill>
                            <a:schemeClr val="tx1"/>
                          </a:solidFill>
                          <a:effectLst/>
                          <a:latin typeface="Arial" charset="0"/>
                          <a:ea typeface="宋体" charset="-122"/>
                        </a:rPr>
                        <a:t>级） </a:t>
                      </a:r>
                      <a:endParaRPr kumimoji="0" lang="en-US" altLang="zh-CN" sz="2000" b="0" i="0" u="none" strike="noStrike" cap="none" normalizeH="0" baseline="0" smtClean="0">
                        <a:ln>
                          <a:noFill/>
                        </a:ln>
                        <a:solidFill>
                          <a:schemeClr val="tx1"/>
                        </a:solidFill>
                        <a:effectLst/>
                        <a:latin typeface="Arial" charset="0"/>
                        <a:ea typeface="宋体"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charset="0"/>
                          <a:ea typeface="宋体" charset="-122"/>
                        </a:rPr>
                        <a:t>缺陷可以在开发人员有时间的时候被纠正。 </a:t>
                      </a:r>
                      <a:endParaRPr kumimoji="0" lang="en-US" altLang="zh-CN" sz="2000" b="0" i="0" u="none" strike="noStrike" cap="none" normalizeH="0" baseline="0" dirty="0" smtClean="0">
                        <a:ln>
                          <a:noFill/>
                        </a:ln>
                        <a:solidFill>
                          <a:schemeClr val="tx1"/>
                        </a:solidFill>
                        <a:effectLst/>
                        <a:latin typeface="Arial" charset="0"/>
                        <a:ea typeface="宋体"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xfrm>
            <a:off x="1476375" y="260350"/>
            <a:ext cx="6108700" cy="774700"/>
          </a:xfrm>
        </p:spPr>
        <p:txBody>
          <a:bodyPr/>
          <a:lstStyle/>
          <a:p>
            <a:pPr marL="177800" algn="ctr">
              <a:lnSpc>
                <a:spcPct val="150000"/>
              </a:lnSpc>
            </a:pPr>
            <a:r>
              <a:rPr lang="en-US" altLang="zh-CN" sz="3600" smtClean="0">
                <a:solidFill>
                  <a:srgbClr val="FFFF00"/>
                </a:solidFill>
              </a:rPr>
              <a:t>13.2.3 </a:t>
            </a:r>
            <a:r>
              <a:rPr lang="zh-CN" altLang="en-US" sz="3600" smtClean="0">
                <a:solidFill>
                  <a:srgbClr val="FFFF00"/>
                </a:solidFill>
              </a:rPr>
              <a:t>缺陷的其它属性</a:t>
            </a:r>
            <a:endParaRPr lang="en-US" altLang="zh-CN" sz="3600" smtClean="0">
              <a:solidFill>
                <a:srgbClr val="FFFF00"/>
              </a:solidFill>
            </a:endParaRPr>
          </a:p>
        </p:txBody>
      </p:sp>
      <p:sp>
        <p:nvSpPr>
          <p:cNvPr id="46082" name="TextBox 6"/>
          <p:cNvSpPr txBox="1">
            <a:spLocks noChangeArrowheads="1"/>
          </p:cNvSpPr>
          <p:nvPr/>
        </p:nvSpPr>
        <p:spPr bwMode="auto">
          <a:xfrm>
            <a:off x="1042988" y="5732463"/>
            <a:ext cx="4321175" cy="523875"/>
          </a:xfrm>
          <a:prstGeom prst="rect">
            <a:avLst/>
          </a:prstGeom>
          <a:noFill/>
          <a:ln w="9525">
            <a:noFill/>
            <a:miter lim="800000"/>
            <a:headEnd/>
            <a:tailEnd/>
          </a:ln>
        </p:spPr>
        <p:txBody>
          <a:bodyPr>
            <a:spAutoFit/>
          </a:bodyPr>
          <a:lstStyle/>
          <a:p>
            <a:r>
              <a:rPr lang="zh-CN" altLang="en-US" sz="2800" b="1" i="0">
                <a:solidFill>
                  <a:srgbClr val="00B0F0"/>
                </a:solidFill>
              </a:rPr>
              <a:t>见 </a:t>
            </a:r>
            <a:r>
              <a:rPr lang="en-US" altLang="zh-CN" sz="2800" b="1" i="0">
                <a:solidFill>
                  <a:srgbClr val="00B0F0"/>
                </a:solidFill>
              </a:rPr>
              <a:t>P.327~328  </a:t>
            </a:r>
            <a:r>
              <a:rPr lang="zh-CN" altLang="en-US" sz="2800" b="1" i="0">
                <a:solidFill>
                  <a:srgbClr val="00B0F0"/>
                </a:solidFill>
              </a:rPr>
              <a:t>诸表</a:t>
            </a:r>
          </a:p>
        </p:txBody>
      </p:sp>
      <p:sp>
        <p:nvSpPr>
          <p:cNvPr id="46083" name="内容占位符 5"/>
          <p:cNvSpPr>
            <a:spLocks noGrp="1"/>
          </p:cNvSpPr>
          <p:nvPr>
            <p:ph idx="1"/>
          </p:nvPr>
        </p:nvSpPr>
        <p:spPr>
          <a:xfrm>
            <a:off x="611188" y="2060575"/>
            <a:ext cx="8064500" cy="3455988"/>
          </a:xfrm>
        </p:spPr>
        <p:txBody>
          <a:bodyPr/>
          <a:lstStyle/>
          <a:p>
            <a:pPr>
              <a:lnSpc>
                <a:spcPct val="130000"/>
              </a:lnSpc>
              <a:buClr>
                <a:srgbClr val="91AC4E"/>
              </a:buClr>
              <a:buFont typeface="Wingdings" pitchFamily="2" charset="2"/>
              <a:buChar char="q"/>
            </a:pPr>
            <a:r>
              <a:rPr lang="zh-CN" altLang="en-US" sz="2400" smtClean="0">
                <a:ea typeface="宋体" charset="-122"/>
                <a:cs typeface="Arial" charset="0"/>
              </a:rPr>
              <a:t>缺陷</a:t>
            </a:r>
            <a:r>
              <a:rPr lang="zh-CN" altLang="en-US" sz="2400" b="1" smtClean="0">
                <a:solidFill>
                  <a:srgbClr val="0000FF"/>
                </a:solidFill>
                <a:ea typeface="宋体" charset="-122"/>
                <a:cs typeface="Arial" charset="0"/>
              </a:rPr>
              <a:t>标识</a:t>
            </a:r>
            <a:r>
              <a:rPr lang="zh-CN" altLang="en-US" sz="2400" smtClean="0">
                <a:ea typeface="宋体" charset="-122"/>
                <a:cs typeface="Arial" charset="0"/>
              </a:rPr>
              <a:t>（</a:t>
            </a:r>
            <a:r>
              <a:rPr lang="en-US" altLang="zh-CN" sz="2400" smtClean="0">
                <a:ea typeface="宋体" charset="-122"/>
                <a:cs typeface="Arial" charset="0"/>
              </a:rPr>
              <a:t>ID</a:t>
            </a:r>
            <a:r>
              <a:rPr lang="zh-CN" altLang="en-US" sz="2400" smtClean="0">
                <a:ea typeface="宋体" charset="-122"/>
                <a:cs typeface="Arial" charset="0"/>
              </a:rPr>
              <a:t>）</a:t>
            </a:r>
            <a:endParaRPr lang="en-US" altLang="zh-CN" sz="2400" smtClean="0">
              <a:ea typeface="宋体" charset="-122"/>
              <a:cs typeface="Arial" charset="0"/>
            </a:endParaRPr>
          </a:p>
          <a:p>
            <a:pPr>
              <a:lnSpc>
                <a:spcPct val="130000"/>
              </a:lnSpc>
              <a:buClr>
                <a:srgbClr val="91AC4E"/>
              </a:buClr>
              <a:buFont typeface="Wingdings" pitchFamily="2" charset="2"/>
              <a:buChar char="q"/>
            </a:pPr>
            <a:r>
              <a:rPr lang="zh-CN" altLang="en-US" sz="2400" smtClean="0">
                <a:ea typeface="宋体" charset="-122"/>
                <a:cs typeface="Arial" charset="0"/>
              </a:rPr>
              <a:t>缺陷</a:t>
            </a:r>
            <a:r>
              <a:rPr lang="zh-CN" altLang="en-US" sz="2400" b="1" smtClean="0">
                <a:solidFill>
                  <a:srgbClr val="0000FF"/>
                </a:solidFill>
                <a:ea typeface="宋体" charset="-122"/>
                <a:cs typeface="Arial" charset="0"/>
              </a:rPr>
              <a:t>类型</a:t>
            </a:r>
            <a:r>
              <a:rPr lang="zh-CN" altLang="en-US" sz="2400" smtClean="0">
                <a:ea typeface="宋体" charset="-122"/>
                <a:cs typeface="Arial" charset="0"/>
              </a:rPr>
              <a:t>（</a:t>
            </a:r>
            <a:r>
              <a:rPr lang="en-US" altLang="zh-CN" sz="2400" smtClean="0">
                <a:ea typeface="宋体" charset="-122"/>
                <a:cs typeface="Arial" charset="0"/>
              </a:rPr>
              <a:t>type</a:t>
            </a:r>
            <a:r>
              <a:rPr lang="zh-CN" altLang="en-US" sz="2400" smtClean="0">
                <a:ea typeface="宋体" charset="-122"/>
                <a:cs typeface="Arial" charset="0"/>
              </a:rPr>
              <a:t>），如功能、</a:t>
            </a:r>
            <a:r>
              <a:rPr lang="en-US" altLang="zh-CN" sz="2400" smtClean="0">
                <a:ea typeface="宋体" charset="-122"/>
                <a:cs typeface="Arial" charset="0"/>
              </a:rPr>
              <a:t>UI</a:t>
            </a:r>
            <a:r>
              <a:rPr lang="zh-CN" altLang="en-US" sz="2400" smtClean="0">
                <a:ea typeface="宋体" charset="-122"/>
                <a:cs typeface="Arial" charset="0"/>
              </a:rPr>
              <a:t>、性能、文档</a:t>
            </a:r>
            <a:endParaRPr lang="en-US" altLang="zh-CN" sz="2400" smtClean="0">
              <a:ea typeface="宋体" charset="-122"/>
              <a:cs typeface="Arial" charset="0"/>
            </a:endParaRPr>
          </a:p>
          <a:p>
            <a:pPr>
              <a:lnSpc>
                <a:spcPct val="130000"/>
              </a:lnSpc>
              <a:buClr>
                <a:srgbClr val="91AC4E"/>
              </a:buClr>
              <a:buFont typeface="Wingdings" pitchFamily="2" charset="2"/>
              <a:buChar char="q"/>
            </a:pPr>
            <a:r>
              <a:rPr lang="zh-CN" altLang="en-US" sz="2400" smtClean="0">
                <a:ea typeface="宋体" charset="-122"/>
                <a:cs typeface="Arial" charset="0"/>
              </a:rPr>
              <a:t>缺陷产生</a:t>
            </a:r>
            <a:r>
              <a:rPr lang="zh-CN" altLang="en-US" sz="2400" b="1" smtClean="0">
                <a:solidFill>
                  <a:srgbClr val="0000FF"/>
                </a:solidFill>
                <a:ea typeface="宋体" charset="-122"/>
                <a:cs typeface="Arial" charset="0"/>
              </a:rPr>
              <a:t>可能性</a:t>
            </a:r>
            <a:r>
              <a:rPr lang="zh-CN" altLang="en-US" sz="2400" smtClean="0">
                <a:ea typeface="宋体" charset="-122"/>
                <a:cs typeface="Arial" charset="0"/>
              </a:rPr>
              <a:t>（</a:t>
            </a:r>
            <a:r>
              <a:rPr lang="en-US" altLang="zh-CN" sz="2400" smtClean="0">
                <a:ea typeface="宋体" charset="-122"/>
                <a:cs typeface="Arial" charset="0"/>
              </a:rPr>
              <a:t>frequency</a:t>
            </a:r>
            <a:r>
              <a:rPr lang="zh-CN" altLang="en-US" sz="2400" smtClean="0">
                <a:ea typeface="宋体" charset="-122"/>
                <a:cs typeface="Arial" charset="0"/>
              </a:rPr>
              <a:t>）</a:t>
            </a:r>
            <a:r>
              <a:rPr lang="en-US" altLang="zh-CN" sz="2400" smtClean="0">
                <a:ea typeface="宋体" charset="-122"/>
                <a:cs typeface="Arial" charset="0"/>
              </a:rPr>
              <a:t>/</a:t>
            </a:r>
            <a:r>
              <a:rPr lang="zh-CN" altLang="en-US" sz="2400" smtClean="0">
                <a:ea typeface="宋体" charset="-122"/>
                <a:cs typeface="Arial" charset="0"/>
              </a:rPr>
              <a:t>可再现的概率</a:t>
            </a:r>
            <a:endParaRPr lang="en-US" altLang="zh-CN" sz="2400" smtClean="0">
              <a:ea typeface="宋体" charset="-122"/>
              <a:cs typeface="Arial" charset="0"/>
            </a:endParaRPr>
          </a:p>
          <a:p>
            <a:pPr>
              <a:lnSpc>
                <a:spcPct val="130000"/>
              </a:lnSpc>
              <a:buClr>
                <a:srgbClr val="91AC4E"/>
              </a:buClr>
              <a:buFont typeface="Wingdings" pitchFamily="2" charset="2"/>
              <a:buChar char="q"/>
            </a:pPr>
            <a:r>
              <a:rPr lang="zh-CN" altLang="en-US" sz="2400" smtClean="0">
                <a:ea typeface="宋体" charset="-122"/>
                <a:cs typeface="Arial" charset="0"/>
              </a:rPr>
              <a:t>缺陷</a:t>
            </a:r>
            <a:r>
              <a:rPr lang="zh-CN" altLang="en-US" sz="2400" b="1" smtClean="0">
                <a:solidFill>
                  <a:srgbClr val="0000FF"/>
                </a:solidFill>
                <a:ea typeface="宋体" charset="-122"/>
                <a:cs typeface="Arial" charset="0"/>
              </a:rPr>
              <a:t>来源</a:t>
            </a:r>
            <a:r>
              <a:rPr lang="zh-CN" altLang="en-US" sz="2400" smtClean="0">
                <a:ea typeface="宋体" charset="-122"/>
                <a:cs typeface="Arial" charset="0"/>
              </a:rPr>
              <a:t>（</a:t>
            </a:r>
            <a:r>
              <a:rPr lang="en-US" altLang="zh-CN" sz="2400" smtClean="0">
                <a:ea typeface="宋体" charset="-122"/>
                <a:cs typeface="Arial" charset="0"/>
              </a:rPr>
              <a:t>source</a:t>
            </a:r>
            <a:r>
              <a:rPr lang="zh-CN" altLang="en-US" sz="2400" smtClean="0">
                <a:ea typeface="宋体" charset="-122"/>
                <a:cs typeface="Arial" charset="0"/>
              </a:rPr>
              <a:t>）：需求、设计、编码</a:t>
            </a:r>
            <a:endParaRPr lang="en-US" altLang="zh-CN" sz="2400" smtClean="0">
              <a:ea typeface="宋体" charset="-122"/>
              <a:cs typeface="Arial" charset="0"/>
            </a:endParaRPr>
          </a:p>
          <a:p>
            <a:pPr>
              <a:lnSpc>
                <a:spcPct val="130000"/>
              </a:lnSpc>
              <a:buClr>
                <a:srgbClr val="91AC4E"/>
              </a:buClr>
              <a:buFont typeface="Wingdings" pitchFamily="2" charset="2"/>
              <a:buChar char="q"/>
            </a:pPr>
            <a:r>
              <a:rPr lang="zh-CN" altLang="en-US" sz="2400" smtClean="0">
                <a:ea typeface="宋体" charset="-122"/>
                <a:cs typeface="Arial" charset="0"/>
              </a:rPr>
              <a:t>缺陷</a:t>
            </a:r>
            <a:r>
              <a:rPr lang="zh-CN" altLang="en-US" sz="2400" b="1" smtClean="0">
                <a:solidFill>
                  <a:srgbClr val="0000FF"/>
                </a:solidFill>
                <a:ea typeface="宋体" charset="-122"/>
                <a:cs typeface="Arial" charset="0"/>
              </a:rPr>
              <a:t>原因</a:t>
            </a:r>
            <a:r>
              <a:rPr lang="zh-CN" altLang="en-US" sz="2400" smtClean="0">
                <a:ea typeface="宋体" charset="-122"/>
                <a:cs typeface="Arial" charset="0"/>
              </a:rPr>
              <a:t>（</a:t>
            </a:r>
            <a:r>
              <a:rPr lang="en-US" altLang="zh-CN" sz="2400" smtClean="0">
                <a:ea typeface="宋体" charset="-122"/>
                <a:cs typeface="Arial" charset="0"/>
              </a:rPr>
              <a:t>cause</a:t>
            </a:r>
            <a:r>
              <a:rPr lang="zh-CN" altLang="en-US" sz="2400" smtClean="0">
                <a:ea typeface="宋体" charset="-122"/>
                <a:cs typeface="Arial" charset="0"/>
              </a:rPr>
              <a:t>）：数据格式、计算错误、接口参数、变量定义与引用等</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black">
          <a:xfrm>
            <a:off x="0" y="428604"/>
            <a:ext cx="9144000" cy="519112"/>
          </a:xfrm>
          <a:prstGeom prst="rect">
            <a:avLst/>
          </a:prstGeom>
          <a:noFill/>
          <a:ln w="9525">
            <a:noFill/>
            <a:miter lim="800000"/>
            <a:headEnd/>
            <a:tailEn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noProof="0" dirty="0" smtClean="0">
                <a:ln>
                  <a:noFill/>
                </a:ln>
                <a:solidFill>
                  <a:srgbClr val="FFFFFF"/>
                </a:solidFill>
                <a:effectLst/>
                <a:uLnTx/>
                <a:uFillTx/>
                <a:latin typeface="+mj-lt"/>
                <a:ea typeface="+mn-ea"/>
              </a:rPr>
              <a:t>     </a:t>
            </a:r>
            <a:endParaRPr kumimoji="0" lang="zh-CN" altLang="en-US" sz="2400" b="0" i="0" u="none" strike="noStrike" kern="0" cap="none" spc="0" normalizeH="0" baseline="0" noProof="0" dirty="0">
              <a:ln>
                <a:noFill/>
              </a:ln>
              <a:solidFill>
                <a:srgbClr val="FFFFFF"/>
              </a:solidFill>
              <a:effectLst/>
              <a:uLnTx/>
              <a:uFillTx/>
              <a:latin typeface="+mj-lt"/>
              <a:ea typeface="+mn-ea"/>
            </a:endParaRPr>
          </a:p>
        </p:txBody>
      </p:sp>
      <p:sp>
        <p:nvSpPr>
          <p:cNvPr id="6" name="Text Box 16"/>
          <p:cNvSpPr txBox="1">
            <a:spLocks noChangeArrowheads="1"/>
          </p:cNvSpPr>
          <p:nvPr/>
        </p:nvSpPr>
        <p:spPr bwMode="auto">
          <a:xfrm>
            <a:off x="3432677" y="4437112"/>
            <a:ext cx="5724128" cy="2160591"/>
          </a:xfrm>
          <a:prstGeom prst="rect">
            <a:avLst/>
          </a:prstGeom>
          <a:noFill/>
          <a:ln w="9525" algn="ctr">
            <a:noFill/>
            <a:miter lim="800000"/>
            <a:headEnd/>
            <a:tailEnd/>
          </a:ln>
          <a:effectLst/>
        </p:spPr>
        <p:txBody>
          <a:bodyPr wrap="square" lIns="0" tIns="0" rIns="0" bIns="0">
            <a:spAutoFit/>
          </a:bodyPr>
          <a:lstStyle/>
          <a:p>
            <a:pPr algn="ctr">
              <a:lnSpc>
                <a:spcPct val="130000"/>
              </a:lnSpc>
            </a:pPr>
            <a:r>
              <a:rPr lang="zh-CN" altLang="en-US" sz="3600" i="0" dirty="0" smtClean="0">
                <a:solidFill>
                  <a:schemeClr val="tx2">
                    <a:lumMod val="65000"/>
                    <a:lumOff val="35000"/>
                  </a:schemeClr>
                </a:solidFill>
                <a:latin typeface="华文新魏" pitchFamily="2" charset="-122"/>
                <a:ea typeface="华文新魏" pitchFamily="2" charset="-122"/>
              </a:rPr>
              <a:t>武汉工程大学计算机学院</a:t>
            </a:r>
            <a:endParaRPr lang="en-US" altLang="zh-CN" sz="3600" i="0" dirty="0" smtClean="0">
              <a:solidFill>
                <a:schemeClr val="tx2">
                  <a:lumMod val="65000"/>
                  <a:lumOff val="35000"/>
                </a:schemeClr>
              </a:solidFill>
              <a:latin typeface="华文新魏" pitchFamily="2" charset="-122"/>
              <a:ea typeface="华文新魏" pitchFamily="2" charset="-122"/>
            </a:endParaRPr>
          </a:p>
          <a:p>
            <a:pPr algn="ctr">
              <a:lnSpc>
                <a:spcPct val="130000"/>
              </a:lnSpc>
            </a:pPr>
            <a:r>
              <a:rPr lang="zh-CN" altLang="en-US" sz="3600" i="0" dirty="0">
                <a:solidFill>
                  <a:schemeClr val="tx2">
                    <a:lumMod val="65000"/>
                    <a:lumOff val="35000"/>
                  </a:schemeClr>
                </a:solidFill>
                <a:latin typeface="华文新魏" pitchFamily="2" charset="-122"/>
                <a:ea typeface="华文新魏" pitchFamily="2" charset="-122"/>
              </a:rPr>
              <a:t>易国洪</a:t>
            </a:r>
            <a:endParaRPr lang="en-US" altLang="zh-CN" sz="3600" i="0" dirty="0">
              <a:solidFill>
                <a:schemeClr val="tx2">
                  <a:lumMod val="65000"/>
                  <a:lumOff val="35000"/>
                </a:schemeClr>
              </a:solidFill>
              <a:latin typeface="华文新魏" pitchFamily="2" charset="-122"/>
              <a:ea typeface="华文新魏" pitchFamily="2" charset="-122"/>
            </a:endParaRPr>
          </a:p>
          <a:p>
            <a:pPr algn="ctr">
              <a:lnSpc>
                <a:spcPct val="130000"/>
              </a:lnSpc>
            </a:pPr>
            <a:r>
              <a:rPr lang="en-US" altLang="zh-CN" sz="3600" i="0" dirty="0">
                <a:solidFill>
                  <a:schemeClr val="tx2">
                    <a:lumMod val="65000"/>
                    <a:lumOff val="35000"/>
                  </a:schemeClr>
                </a:solidFill>
                <a:latin typeface="华文新魏" pitchFamily="2" charset="-122"/>
                <a:ea typeface="华文新魏" pitchFamily="2" charset="-122"/>
              </a:rPr>
              <a:t>yiguohong@wit.edu.cn</a:t>
            </a:r>
          </a:p>
        </p:txBody>
      </p:sp>
      <p:pic>
        <p:nvPicPr>
          <p:cNvPr id="3" name="图片 2"/>
          <p:cNvPicPr>
            <a:picLocks noChangeAspect="1"/>
          </p:cNvPicPr>
          <p:nvPr/>
        </p:nvPicPr>
        <p:blipFill>
          <a:blip r:embed="rId2"/>
          <a:stretch>
            <a:fillRect/>
          </a:stretch>
        </p:blipFill>
        <p:spPr>
          <a:xfrm>
            <a:off x="4170942" y="1844824"/>
            <a:ext cx="4973058" cy="2127370"/>
          </a:xfrm>
          <a:prstGeom prst="rect">
            <a:avLst/>
          </a:prstGeom>
        </p:spPr>
      </p:pic>
      <p:sp>
        <p:nvSpPr>
          <p:cNvPr id="7" name="标题 1"/>
          <p:cNvSpPr txBox="1">
            <a:spLocks/>
          </p:cNvSpPr>
          <p:nvPr/>
        </p:nvSpPr>
        <p:spPr bwMode="auto">
          <a:xfrm>
            <a:off x="-180528" y="1648828"/>
            <a:ext cx="4572000" cy="2519362"/>
          </a:xfrm>
          <a:prstGeom prst="rect">
            <a:avLst/>
          </a:prstGeom>
          <a:noFill/>
          <a:ln w="9525">
            <a:noFill/>
            <a:miter lim="800000"/>
            <a:headEnd/>
            <a:tailEnd/>
          </a:ln>
        </p:spPr>
        <p:txBody>
          <a:bodyPr/>
          <a:lstStyle/>
          <a:p>
            <a:pPr algn="ctr">
              <a:lnSpc>
                <a:spcPct val="140000"/>
              </a:lnSpc>
            </a:pPr>
            <a:r>
              <a:rPr lang="zh-CN" altLang="en-US" sz="2800" b="1" i="0" dirty="0">
                <a:solidFill>
                  <a:schemeClr val="bg1"/>
                </a:solidFill>
              </a:rPr>
              <a:t>软件测试方法和技术</a:t>
            </a:r>
            <a:endParaRPr lang="en-US" altLang="zh-CN" sz="2800" b="1" i="0" dirty="0">
              <a:solidFill>
                <a:schemeClr val="bg1"/>
              </a:solidFill>
            </a:endParaRPr>
          </a:p>
          <a:p>
            <a:pPr algn="ctr">
              <a:lnSpc>
                <a:spcPct val="140000"/>
              </a:lnSpc>
            </a:pPr>
            <a:endParaRPr lang="en-US" altLang="zh-CN" sz="1200" b="1" i="0" dirty="0">
              <a:solidFill>
                <a:srgbClr val="FFFF00"/>
              </a:solidFill>
            </a:endParaRPr>
          </a:p>
          <a:p>
            <a:pPr algn="ctr">
              <a:lnSpc>
                <a:spcPct val="140000"/>
              </a:lnSpc>
            </a:pPr>
            <a:r>
              <a:rPr lang="zh-CN" altLang="en-US" sz="3200" b="1" i="0" dirty="0">
                <a:solidFill>
                  <a:srgbClr val="FFFF00"/>
                </a:solidFill>
              </a:rPr>
              <a:t>第</a:t>
            </a:r>
            <a:r>
              <a:rPr lang="en-US" altLang="zh-CN" sz="3200" b="1" i="0" dirty="0">
                <a:solidFill>
                  <a:srgbClr val="FFFF00"/>
                </a:solidFill>
              </a:rPr>
              <a:t>13</a:t>
            </a:r>
            <a:r>
              <a:rPr lang="zh-CN" altLang="en-US" sz="3200" b="1" i="0" dirty="0">
                <a:solidFill>
                  <a:srgbClr val="FFFF00"/>
                </a:solidFill>
              </a:rPr>
              <a:t>章 测试执行与</a:t>
            </a:r>
            <a:endParaRPr lang="en-US" altLang="zh-CN" sz="3200" b="1" i="0" dirty="0">
              <a:solidFill>
                <a:srgbClr val="FFFF00"/>
              </a:solidFill>
            </a:endParaRPr>
          </a:p>
          <a:p>
            <a:pPr algn="ctr">
              <a:lnSpc>
                <a:spcPct val="140000"/>
              </a:lnSpc>
            </a:pPr>
            <a:r>
              <a:rPr lang="zh-CN" altLang="en-US" sz="3200" b="1" i="0" dirty="0">
                <a:solidFill>
                  <a:srgbClr val="FFFF00"/>
                </a:solidFill>
              </a:rPr>
              <a:t>缺陷报告、跟踪</a:t>
            </a:r>
          </a:p>
        </p:txBody>
      </p:sp>
    </p:spTree>
    <p:extLst>
      <p:ext uri="{BB962C8B-B14F-4D97-AF65-F5344CB8AC3E}">
        <p14:creationId xmlns:p14="http://schemas.microsoft.com/office/powerpoint/2010/main" val="5300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2124075" y="333375"/>
            <a:ext cx="5102225" cy="630238"/>
          </a:xfrm>
        </p:spPr>
        <p:txBody>
          <a:bodyPr/>
          <a:lstStyle/>
          <a:p>
            <a:pPr marL="177800" algn="ctr">
              <a:lnSpc>
                <a:spcPct val="150000"/>
              </a:lnSpc>
            </a:pPr>
            <a:r>
              <a:rPr lang="en-US" altLang="zh-CN" sz="3600" smtClean="0">
                <a:solidFill>
                  <a:srgbClr val="FFFF00"/>
                </a:solidFill>
              </a:rPr>
              <a:t>13.2.4  </a:t>
            </a:r>
            <a:r>
              <a:rPr lang="zh-CN" altLang="en-US" sz="3600" smtClean="0">
                <a:solidFill>
                  <a:srgbClr val="FFFF00"/>
                </a:solidFill>
              </a:rPr>
              <a:t>完整的缺陷信息</a:t>
            </a:r>
            <a:endParaRPr lang="en-US" altLang="zh-CN" sz="3600" smtClean="0">
              <a:solidFill>
                <a:srgbClr val="FFFF00"/>
              </a:solidFill>
            </a:endParaRPr>
          </a:p>
        </p:txBody>
      </p:sp>
      <p:sp>
        <p:nvSpPr>
          <p:cNvPr id="47106" name="Rectangle 3"/>
          <p:cNvSpPr txBox="1">
            <a:spLocks noChangeArrowheads="1"/>
          </p:cNvSpPr>
          <p:nvPr/>
        </p:nvSpPr>
        <p:spPr bwMode="auto">
          <a:xfrm>
            <a:off x="611188" y="1916113"/>
            <a:ext cx="7993062" cy="4176712"/>
          </a:xfrm>
          <a:prstGeom prst="rect">
            <a:avLst/>
          </a:prstGeom>
          <a:noFill/>
          <a:ln w="9525">
            <a:noFill/>
            <a:miter lim="800000"/>
            <a:headEnd/>
            <a:tailEnd/>
          </a:ln>
        </p:spPr>
        <p:txBody>
          <a:bodyPr/>
          <a:lstStyle/>
          <a:p>
            <a:pPr marL="342900" indent="-342900">
              <a:lnSpc>
                <a:spcPct val="130000"/>
              </a:lnSpc>
              <a:spcBef>
                <a:spcPct val="20000"/>
              </a:spcBef>
              <a:buClr>
                <a:srgbClr val="91AC4E"/>
              </a:buClr>
              <a:buSzPct val="90000"/>
              <a:buFont typeface="Wingdings" pitchFamily="2" charset="2"/>
              <a:buChar char="q"/>
            </a:pPr>
            <a:r>
              <a:rPr lang="zh-CN" altLang="en-US" sz="2400" b="1" i="0">
                <a:solidFill>
                  <a:srgbClr val="0000FF"/>
                </a:solidFill>
                <a:latin typeface="宋体" charset="-122"/>
              </a:rPr>
              <a:t>步骤</a:t>
            </a:r>
            <a:r>
              <a:rPr lang="zh-CN" altLang="en-US" sz="2400" i="0">
                <a:latin typeface="宋体" charset="-122"/>
              </a:rPr>
              <a:t>：提供了如何重复当前缺陷的准确描述，应简明而完备、清楚而准确。这些信息对开发人员是关键的，视为修复缺陷的向导 </a:t>
            </a:r>
          </a:p>
          <a:p>
            <a:pPr marL="342900" indent="-342900">
              <a:lnSpc>
                <a:spcPct val="130000"/>
              </a:lnSpc>
              <a:spcBef>
                <a:spcPct val="20000"/>
              </a:spcBef>
              <a:buClr>
                <a:srgbClr val="91AC4E"/>
              </a:buClr>
              <a:buSzPct val="90000"/>
              <a:buFont typeface="Wingdings" pitchFamily="2" charset="2"/>
              <a:buChar char="q"/>
            </a:pPr>
            <a:r>
              <a:rPr lang="zh-CN" altLang="en-US" sz="2400" b="1" i="0">
                <a:solidFill>
                  <a:srgbClr val="0000FF"/>
                </a:solidFill>
                <a:latin typeface="宋体" charset="-122"/>
              </a:rPr>
              <a:t>期望结果</a:t>
            </a:r>
            <a:r>
              <a:rPr lang="zh-CN" altLang="en-US" sz="2400" i="0">
                <a:latin typeface="宋体" charset="-122"/>
              </a:rPr>
              <a:t>：与测试用例标准或设计规格说明书或用户需求等一致，达到软件预期的功能。是验证缺陷的依据。 </a:t>
            </a:r>
          </a:p>
          <a:p>
            <a:pPr marL="342900" indent="-342900">
              <a:lnSpc>
                <a:spcPct val="130000"/>
              </a:lnSpc>
              <a:spcBef>
                <a:spcPct val="20000"/>
              </a:spcBef>
              <a:buClr>
                <a:srgbClr val="91AC4E"/>
              </a:buClr>
              <a:buSzPct val="90000"/>
              <a:buFont typeface="Wingdings" pitchFamily="2" charset="2"/>
              <a:buChar char="q"/>
            </a:pPr>
            <a:r>
              <a:rPr lang="zh-CN" altLang="en-US" sz="2400" b="1" i="0">
                <a:solidFill>
                  <a:srgbClr val="0000FF"/>
                </a:solidFill>
                <a:latin typeface="宋体" charset="-122"/>
              </a:rPr>
              <a:t>实际结果</a:t>
            </a:r>
            <a:r>
              <a:rPr lang="zh-CN" altLang="en-US" sz="2400" i="0">
                <a:latin typeface="宋体" charset="-122"/>
              </a:rPr>
              <a:t>：实际执行测试的结果，不同于期望结果，从而确认缺陷的存在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图片 6" descr="question.jpg"/>
          <p:cNvPicPr>
            <a:picLocks noChangeAspect="1"/>
          </p:cNvPicPr>
          <p:nvPr/>
        </p:nvPicPr>
        <p:blipFill>
          <a:blip r:embed="rId2"/>
          <a:srcRect/>
          <a:stretch>
            <a:fillRect/>
          </a:stretch>
        </p:blipFill>
        <p:spPr bwMode="auto">
          <a:xfrm>
            <a:off x="2843213" y="2276475"/>
            <a:ext cx="3529012" cy="3529013"/>
          </a:xfrm>
          <a:prstGeom prst="rect">
            <a:avLst/>
          </a:prstGeom>
          <a:noFill/>
          <a:ln w="9525">
            <a:noFill/>
            <a:miter lim="800000"/>
            <a:headEnd/>
            <a:tailEnd/>
          </a:ln>
        </p:spPr>
      </p:pic>
      <p:sp>
        <p:nvSpPr>
          <p:cNvPr id="48130" name="Rectangle 2"/>
          <p:cNvSpPr>
            <a:spLocks noGrp="1" noChangeArrowheads="1"/>
          </p:cNvSpPr>
          <p:nvPr>
            <p:ph type="title"/>
          </p:nvPr>
        </p:nvSpPr>
        <p:spPr>
          <a:xfrm>
            <a:off x="1763713" y="366713"/>
            <a:ext cx="5808662" cy="561975"/>
          </a:xfrm>
        </p:spPr>
        <p:txBody>
          <a:bodyPr/>
          <a:lstStyle/>
          <a:p>
            <a:pPr algn="ctr"/>
            <a:r>
              <a:rPr lang="zh-CN" altLang="en-US" sz="3600" smtClean="0">
                <a:solidFill>
                  <a:srgbClr val="FFFF00"/>
                </a:solidFill>
              </a:rPr>
              <a:t>还需要什么重要的信息？</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图片 4" descr="constraint theory.jpg"/>
          <p:cNvPicPr>
            <a:picLocks noChangeAspect="1"/>
          </p:cNvPicPr>
          <p:nvPr/>
        </p:nvPicPr>
        <p:blipFill>
          <a:blip r:embed="rId2"/>
          <a:srcRect/>
          <a:stretch>
            <a:fillRect/>
          </a:stretch>
        </p:blipFill>
        <p:spPr bwMode="auto">
          <a:xfrm>
            <a:off x="4859338" y="1989138"/>
            <a:ext cx="3598862" cy="3643312"/>
          </a:xfrm>
          <a:prstGeom prst="rect">
            <a:avLst/>
          </a:prstGeom>
          <a:noFill/>
          <a:ln w="9525">
            <a:noFill/>
            <a:miter lim="800000"/>
            <a:headEnd/>
            <a:tailEnd/>
          </a:ln>
        </p:spPr>
      </p:pic>
      <p:sp>
        <p:nvSpPr>
          <p:cNvPr id="49154" name="Rectangle 2"/>
          <p:cNvSpPr>
            <a:spLocks noGrp="1" noChangeArrowheads="1"/>
          </p:cNvSpPr>
          <p:nvPr>
            <p:ph type="title"/>
          </p:nvPr>
        </p:nvSpPr>
        <p:spPr/>
        <p:txBody>
          <a:bodyPr/>
          <a:lstStyle/>
          <a:p>
            <a:pPr algn="ctr"/>
            <a:r>
              <a:rPr lang="zh-CN" altLang="en-US" sz="3600" smtClean="0">
                <a:solidFill>
                  <a:srgbClr val="FFFF00"/>
                </a:solidFill>
              </a:rPr>
              <a:t>其它信息</a:t>
            </a:r>
          </a:p>
        </p:txBody>
      </p:sp>
      <p:sp>
        <p:nvSpPr>
          <p:cNvPr id="49155" name="Rectangle 3"/>
          <p:cNvSpPr>
            <a:spLocks noGrp="1" noChangeArrowheads="1"/>
          </p:cNvSpPr>
          <p:nvPr>
            <p:ph type="body" idx="1"/>
          </p:nvPr>
        </p:nvSpPr>
        <p:spPr>
          <a:xfrm>
            <a:off x="1223963" y="1952625"/>
            <a:ext cx="6048375" cy="4097338"/>
          </a:xfrm>
        </p:spPr>
        <p:txBody>
          <a:bodyPr/>
          <a:lstStyle/>
          <a:p>
            <a:pPr>
              <a:buFont typeface="Wingdings" pitchFamily="2" charset="2"/>
              <a:buNone/>
            </a:pPr>
            <a:r>
              <a:rPr lang="zh-CN" altLang="en-US" sz="1800" smtClean="0">
                <a:latin typeface="宋体" charset="-122"/>
              </a:rPr>
              <a:t>      </a:t>
            </a:r>
          </a:p>
          <a:p>
            <a:pPr>
              <a:lnSpc>
                <a:spcPct val="130000"/>
              </a:lnSpc>
              <a:buClr>
                <a:srgbClr val="91AC4E"/>
              </a:buClr>
              <a:buFont typeface="Wingdings" pitchFamily="2" charset="2"/>
              <a:buChar char="q"/>
            </a:pPr>
            <a:r>
              <a:rPr lang="zh-CN" altLang="en-US" smtClean="0">
                <a:latin typeface="宋体" charset="-122"/>
              </a:rPr>
              <a:t> </a:t>
            </a:r>
            <a:r>
              <a:rPr lang="zh-CN" altLang="en-US" sz="2400" smtClean="0">
                <a:latin typeface="宋体" charset="-122"/>
                <a:ea typeface="宋体" charset="-122"/>
              </a:rPr>
              <a:t>产品</a:t>
            </a:r>
            <a:endParaRPr lang="en-US" altLang="zh-CN" sz="2400" smtClean="0">
              <a:latin typeface="宋体" charset="-122"/>
              <a:ea typeface="宋体" charset="-122"/>
            </a:endParaRPr>
          </a:p>
          <a:p>
            <a:pPr>
              <a:lnSpc>
                <a:spcPct val="130000"/>
              </a:lnSpc>
              <a:buClr>
                <a:srgbClr val="91AC4E"/>
              </a:buClr>
              <a:buFont typeface="Wingdings" pitchFamily="2" charset="2"/>
              <a:buChar char="q"/>
            </a:pPr>
            <a:r>
              <a:rPr lang="en-US" altLang="zh-CN" sz="2400" smtClean="0">
                <a:latin typeface="宋体" charset="-122"/>
                <a:ea typeface="宋体" charset="-122"/>
              </a:rPr>
              <a:t> </a:t>
            </a:r>
            <a:r>
              <a:rPr lang="zh-CN" altLang="en-US" sz="2400" smtClean="0">
                <a:latin typeface="宋体" charset="-122"/>
                <a:ea typeface="宋体" charset="-122"/>
              </a:rPr>
              <a:t>版本信息</a:t>
            </a:r>
            <a:endParaRPr lang="en-US" altLang="zh-CN" sz="2400" smtClean="0">
              <a:latin typeface="宋体" charset="-122"/>
              <a:ea typeface="宋体" charset="-122"/>
            </a:endParaRPr>
          </a:p>
          <a:p>
            <a:pPr>
              <a:lnSpc>
                <a:spcPct val="130000"/>
              </a:lnSpc>
              <a:buClr>
                <a:srgbClr val="91AC4E"/>
              </a:buClr>
              <a:buFont typeface="Wingdings" pitchFamily="2" charset="2"/>
              <a:buChar char="q"/>
            </a:pPr>
            <a:r>
              <a:rPr lang="en-US" altLang="zh-CN" sz="2400" smtClean="0">
                <a:latin typeface="宋体" charset="-122"/>
                <a:ea typeface="宋体" charset="-122"/>
              </a:rPr>
              <a:t> </a:t>
            </a:r>
            <a:r>
              <a:rPr lang="zh-CN" altLang="en-US" sz="2400" smtClean="0">
                <a:latin typeface="宋体" charset="-122"/>
                <a:ea typeface="宋体" charset="-122"/>
              </a:rPr>
              <a:t>图片</a:t>
            </a:r>
            <a:endParaRPr lang="en-US" altLang="zh-CN" sz="2400" smtClean="0">
              <a:latin typeface="宋体" charset="-122"/>
              <a:ea typeface="宋体" charset="-122"/>
            </a:endParaRPr>
          </a:p>
          <a:p>
            <a:pPr>
              <a:lnSpc>
                <a:spcPct val="130000"/>
              </a:lnSpc>
              <a:buClr>
                <a:srgbClr val="91AC4E"/>
              </a:buClr>
              <a:buFont typeface="Wingdings" pitchFamily="2" charset="2"/>
              <a:buChar char="q"/>
            </a:pPr>
            <a:r>
              <a:rPr lang="en-US" altLang="zh-CN" sz="2400" smtClean="0">
                <a:latin typeface="宋体" charset="-122"/>
                <a:ea typeface="宋体" charset="-122"/>
              </a:rPr>
              <a:t> Trace Log</a:t>
            </a:r>
          </a:p>
          <a:p>
            <a:pPr>
              <a:lnSpc>
                <a:spcPct val="130000"/>
              </a:lnSpc>
              <a:buClr>
                <a:srgbClr val="91AC4E"/>
              </a:buClr>
              <a:buFont typeface="Wingdings" pitchFamily="2" charset="2"/>
              <a:buChar char="q"/>
            </a:pPr>
            <a:r>
              <a:rPr lang="en-US" altLang="zh-CN" sz="2400" smtClean="0">
                <a:latin typeface="宋体" charset="-122"/>
                <a:ea typeface="宋体" charset="-122"/>
              </a:rPr>
              <a:t> </a:t>
            </a:r>
            <a:r>
              <a:rPr lang="zh-CN" altLang="en-US" sz="2400" smtClean="0">
                <a:latin typeface="宋体" charset="-122"/>
                <a:ea typeface="宋体" charset="-122"/>
              </a:rPr>
              <a:t>录制这个操作过程</a:t>
            </a:r>
            <a:endParaRPr lang="en-US" altLang="zh-CN" sz="2400" smtClean="0">
              <a:latin typeface="宋体" charset="-122"/>
              <a:ea typeface="宋体"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1476375" y="260350"/>
            <a:ext cx="6181725" cy="792163"/>
          </a:xfrm>
        </p:spPr>
        <p:txBody>
          <a:bodyPr/>
          <a:lstStyle/>
          <a:p>
            <a:pPr marL="177800" algn="ctr">
              <a:lnSpc>
                <a:spcPct val="150000"/>
              </a:lnSpc>
            </a:pPr>
            <a:r>
              <a:rPr lang="zh-CN" altLang="en-US" sz="3600" smtClean="0">
                <a:solidFill>
                  <a:srgbClr val="FFFF00"/>
                </a:solidFill>
              </a:rPr>
              <a:t>完整的缺陷信息</a:t>
            </a:r>
            <a:endParaRPr lang="en-US" altLang="zh-CN" sz="3600" smtClean="0">
              <a:solidFill>
                <a:srgbClr val="FFFF00"/>
              </a:solidFill>
            </a:endParaRPr>
          </a:p>
        </p:txBody>
      </p:sp>
      <p:sp>
        <p:nvSpPr>
          <p:cNvPr id="8" name="Rectangle 3"/>
          <p:cNvSpPr txBox="1">
            <a:spLocks noChangeArrowheads="1"/>
          </p:cNvSpPr>
          <p:nvPr/>
        </p:nvSpPr>
        <p:spPr bwMode="gray">
          <a:xfrm>
            <a:off x="611188" y="1628775"/>
            <a:ext cx="2058987" cy="4537075"/>
          </a:xfrm>
          <a:prstGeom prst="rect">
            <a:avLst/>
          </a:prstGeom>
          <a:noFill/>
          <a:ln w="9525">
            <a:noFill/>
            <a:miter lim="800000"/>
            <a:headEnd/>
            <a:tailEnd/>
          </a:ln>
        </p:spPr>
        <p:txBody>
          <a:bodyPr/>
          <a:lstStyle/>
          <a:p>
            <a:pPr marL="342900" indent="-342900" eaLnBrk="0" hangingPunct="0">
              <a:lnSpc>
                <a:spcPct val="130000"/>
              </a:lnSpc>
              <a:spcBef>
                <a:spcPct val="20000"/>
              </a:spcBef>
              <a:buClr>
                <a:schemeClr val="tx2"/>
              </a:buClr>
              <a:buFont typeface="Wingdings" pitchFamily="2" charset="2"/>
              <a:buChar char="v"/>
              <a:defRPr/>
            </a:pPr>
            <a:r>
              <a:rPr lang="en-US" altLang="zh-CN" sz="2400" i="0" kern="0" dirty="0">
                <a:latin typeface="+mn-lt"/>
              </a:rPr>
              <a:t>ID</a:t>
            </a:r>
          </a:p>
          <a:p>
            <a:pPr marL="342900" indent="-342900" eaLnBrk="0" hangingPunct="0">
              <a:lnSpc>
                <a:spcPct val="130000"/>
              </a:lnSpc>
              <a:spcBef>
                <a:spcPct val="20000"/>
              </a:spcBef>
              <a:buClr>
                <a:schemeClr val="tx2"/>
              </a:buClr>
              <a:buFont typeface="Wingdings" pitchFamily="2" charset="2"/>
              <a:buChar char="v"/>
              <a:defRPr/>
            </a:pPr>
            <a:r>
              <a:rPr lang="zh-CN" altLang="en-US" sz="2400" i="0" kern="0" dirty="0">
                <a:latin typeface="+mn-lt"/>
              </a:rPr>
              <a:t>标题</a:t>
            </a:r>
          </a:p>
          <a:p>
            <a:pPr marL="342900" indent="-342900" eaLnBrk="0" hangingPunct="0">
              <a:lnSpc>
                <a:spcPct val="130000"/>
              </a:lnSpc>
              <a:spcBef>
                <a:spcPct val="20000"/>
              </a:spcBef>
              <a:buClr>
                <a:schemeClr val="tx2"/>
              </a:buClr>
              <a:buFont typeface="Wingdings" pitchFamily="2" charset="2"/>
              <a:buChar char="v"/>
              <a:defRPr/>
            </a:pPr>
            <a:r>
              <a:rPr lang="zh-CN" altLang="en-US" sz="2400" i="0" kern="0" dirty="0">
                <a:latin typeface="+mn-lt"/>
              </a:rPr>
              <a:t>前提</a:t>
            </a:r>
          </a:p>
          <a:p>
            <a:pPr marL="342900" indent="-342900" eaLnBrk="0" hangingPunct="0">
              <a:lnSpc>
                <a:spcPct val="130000"/>
              </a:lnSpc>
              <a:spcBef>
                <a:spcPct val="20000"/>
              </a:spcBef>
              <a:buClr>
                <a:schemeClr val="tx2"/>
              </a:buClr>
              <a:buFont typeface="Wingdings" pitchFamily="2" charset="2"/>
              <a:buChar char="v"/>
              <a:defRPr/>
            </a:pPr>
            <a:r>
              <a:rPr lang="zh-CN" altLang="en-US" sz="2400" i="0" kern="0" dirty="0">
                <a:latin typeface="+mn-lt"/>
              </a:rPr>
              <a:t>环境</a:t>
            </a:r>
          </a:p>
          <a:p>
            <a:pPr marL="342900" indent="-342900" eaLnBrk="0" hangingPunct="0">
              <a:lnSpc>
                <a:spcPct val="130000"/>
              </a:lnSpc>
              <a:spcBef>
                <a:spcPct val="20000"/>
              </a:spcBef>
              <a:buClr>
                <a:schemeClr val="tx2"/>
              </a:buClr>
              <a:buFont typeface="Wingdings" pitchFamily="2" charset="2"/>
              <a:buChar char="v"/>
              <a:defRPr/>
            </a:pPr>
            <a:r>
              <a:rPr lang="zh-CN" altLang="en-US" sz="2400" i="0" kern="0" dirty="0">
                <a:latin typeface="+mn-lt"/>
              </a:rPr>
              <a:t>操作步骤</a:t>
            </a:r>
          </a:p>
          <a:p>
            <a:pPr marL="342900" indent="-342900" eaLnBrk="0" hangingPunct="0">
              <a:lnSpc>
                <a:spcPct val="130000"/>
              </a:lnSpc>
              <a:spcBef>
                <a:spcPct val="20000"/>
              </a:spcBef>
              <a:buClr>
                <a:schemeClr val="tx2"/>
              </a:buClr>
              <a:buFont typeface="Wingdings" pitchFamily="2" charset="2"/>
              <a:buChar char="v"/>
              <a:defRPr/>
            </a:pPr>
            <a:r>
              <a:rPr lang="zh-CN" altLang="en-US" sz="2400" i="0" kern="0" dirty="0">
                <a:latin typeface="+mn-lt"/>
              </a:rPr>
              <a:t>期望结果</a:t>
            </a:r>
          </a:p>
          <a:p>
            <a:pPr marL="342900" indent="-342900" eaLnBrk="0" hangingPunct="0">
              <a:lnSpc>
                <a:spcPct val="130000"/>
              </a:lnSpc>
              <a:spcBef>
                <a:spcPct val="20000"/>
              </a:spcBef>
              <a:buClr>
                <a:schemeClr val="tx2"/>
              </a:buClr>
              <a:buFont typeface="Wingdings" pitchFamily="2" charset="2"/>
              <a:buChar char="v"/>
              <a:defRPr/>
            </a:pPr>
            <a:r>
              <a:rPr lang="zh-CN" altLang="en-US" sz="2400" i="0" kern="0" dirty="0">
                <a:latin typeface="+mn-lt"/>
              </a:rPr>
              <a:t>实际结果</a:t>
            </a:r>
          </a:p>
          <a:p>
            <a:pPr marL="342900" indent="-342900" eaLnBrk="0" hangingPunct="0">
              <a:lnSpc>
                <a:spcPct val="130000"/>
              </a:lnSpc>
              <a:spcBef>
                <a:spcPct val="20000"/>
              </a:spcBef>
              <a:buClr>
                <a:schemeClr val="tx2"/>
              </a:buClr>
              <a:buFont typeface="Wingdings" pitchFamily="2" charset="2"/>
              <a:buChar char="v"/>
              <a:defRPr/>
            </a:pPr>
            <a:r>
              <a:rPr lang="zh-CN" altLang="en-US" sz="2400" i="0" kern="0" dirty="0">
                <a:latin typeface="+mn-lt"/>
              </a:rPr>
              <a:t>频率</a:t>
            </a:r>
          </a:p>
        </p:txBody>
      </p:sp>
      <p:sp>
        <p:nvSpPr>
          <p:cNvPr id="50179" name="Rectangle 5"/>
          <p:cNvSpPr>
            <a:spLocks noChangeArrowheads="1"/>
          </p:cNvSpPr>
          <p:nvPr/>
        </p:nvSpPr>
        <p:spPr bwMode="gray">
          <a:xfrm>
            <a:off x="3132138" y="1268413"/>
            <a:ext cx="2592387" cy="5040312"/>
          </a:xfrm>
          <a:prstGeom prst="rect">
            <a:avLst/>
          </a:prstGeom>
          <a:noFill/>
          <a:ln w="9525">
            <a:noFill/>
            <a:miter lim="800000"/>
            <a:headEnd/>
            <a:tailEnd/>
          </a:ln>
        </p:spPr>
        <p:txBody>
          <a:bodyPr/>
          <a:lstStyle/>
          <a:p>
            <a:pPr marL="342900" indent="-342900" eaLnBrk="0" hangingPunct="0">
              <a:lnSpc>
                <a:spcPct val="130000"/>
              </a:lnSpc>
              <a:spcBef>
                <a:spcPct val="20000"/>
              </a:spcBef>
              <a:buClr>
                <a:schemeClr val="tx2"/>
              </a:buClr>
              <a:buFont typeface="Wingdings" pitchFamily="2" charset="2"/>
              <a:buChar char="v"/>
            </a:pPr>
            <a:r>
              <a:rPr lang="zh-CN" altLang="en-US" sz="2400" i="0">
                <a:solidFill>
                  <a:srgbClr val="CA351C"/>
                </a:solidFill>
              </a:rPr>
              <a:t>严重程度</a:t>
            </a:r>
          </a:p>
          <a:p>
            <a:pPr marL="342900" indent="-342900" eaLnBrk="0" hangingPunct="0">
              <a:lnSpc>
                <a:spcPct val="130000"/>
              </a:lnSpc>
              <a:spcBef>
                <a:spcPct val="20000"/>
              </a:spcBef>
              <a:buClr>
                <a:schemeClr val="tx2"/>
              </a:buClr>
              <a:buFont typeface="Wingdings" pitchFamily="2" charset="2"/>
              <a:buChar char="v"/>
            </a:pPr>
            <a:r>
              <a:rPr lang="zh-CN" altLang="en-US" sz="2400" i="0">
                <a:solidFill>
                  <a:srgbClr val="CA351C"/>
                </a:solidFill>
              </a:rPr>
              <a:t>优先级</a:t>
            </a:r>
          </a:p>
          <a:p>
            <a:pPr marL="342900" indent="-342900" eaLnBrk="0" hangingPunct="0">
              <a:lnSpc>
                <a:spcPct val="130000"/>
              </a:lnSpc>
              <a:spcBef>
                <a:spcPct val="20000"/>
              </a:spcBef>
              <a:buClr>
                <a:schemeClr val="tx2"/>
              </a:buClr>
              <a:buFont typeface="Wingdings" pitchFamily="2" charset="2"/>
              <a:buChar char="v"/>
            </a:pPr>
            <a:r>
              <a:rPr lang="zh-CN" altLang="en-US" sz="2400" i="0">
                <a:solidFill>
                  <a:srgbClr val="CA351C"/>
                </a:solidFill>
              </a:rPr>
              <a:t>类型</a:t>
            </a:r>
          </a:p>
          <a:p>
            <a:pPr marL="342900" indent="-342900" eaLnBrk="0" hangingPunct="0">
              <a:lnSpc>
                <a:spcPct val="130000"/>
              </a:lnSpc>
              <a:spcBef>
                <a:spcPct val="20000"/>
              </a:spcBef>
              <a:buClr>
                <a:schemeClr val="tx2"/>
              </a:buClr>
              <a:buFont typeface="Wingdings" pitchFamily="2" charset="2"/>
              <a:buChar char="v"/>
            </a:pPr>
            <a:r>
              <a:rPr lang="zh-CN" altLang="en-US" sz="2400" i="0">
                <a:solidFill>
                  <a:srgbClr val="CA351C"/>
                </a:solidFill>
              </a:rPr>
              <a:t>缺陷提交人</a:t>
            </a:r>
          </a:p>
          <a:p>
            <a:pPr marL="342900" indent="-342900" eaLnBrk="0" hangingPunct="0">
              <a:lnSpc>
                <a:spcPct val="130000"/>
              </a:lnSpc>
              <a:spcBef>
                <a:spcPct val="20000"/>
              </a:spcBef>
              <a:buClr>
                <a:schemeClr val="tx2"/>
              </a:buClr>
              <a:buFont typeface="Wingdings" pitchFamily="2" charset="2"/>
              <a:buChar char="v"/>
            </a:pPr>
            <a:r>
              <a:rPr lang="zh-CN" altLang="en-US" sz="2400" i="0">
                <a:solidFill>
                  <a:srgbClr val="CA351C"/>
                </a:solidFill>
              </a:rPr>
              <a:t>缺陷指定解决人</a:t>
            </a:r>
          </a:p>
          <a:p>
            <a:pPr marL="342900" indent="-342900" eaLnBrk="0" hangingPunct="0">
              <a:lnSpc>
                <a:spcPct val="130000"/>
              </a:lnSpc>
              <a:spcBef>
                <a:spcPct val="20000"/>
              </a:spcBef>
              <a:buClr>
                <a:schemeClr val="tx2"/>
              </a:buClr>
              <a:buFont typeface="Wingdings" pitchFamily="2" charset="2"/>
              <a:buChar char="v"/>
            </a:pPr>
            <a:r>
              <a:rPr lang="zh-CN" altLang="en-US" sz="2400" i="0">
                <a:solidFill>
                  <a:srgbClr val="CA351C"/>
                </a:solidFill>
              </a:rPr>
              <a:t>来源</a:t>
            </a:r>
          </a:p>
          <a:p>
            <a:pPr marL="342900" indent="-342900" eaLnBrk="0" hangingPunct="0">
              <a:lnSpc>
                <a:spcPct val="130000"/>
              </a:lnSpc>
              <a:spcBef>
                <a:spcPct val="20000"/>
              </a:spcBef>
              <a:buClr>
                <a:schemeClr val="tx2"/>
              </a:buClr>
              <a:buFont typeface="Wingdings" pitchFamily="2" charset="2"/>
              <a:buChar char="v"/>
            </a:pPr>
            <a:r>
              <a:rPr lang="zh-CN" altLang="en-US" sz="2400" i="0">
                <a:solidFill>
                  <a:srgbClr val="CA351C"/>
                </a:solidFill>
              </a:rPr>
              <a:t>产生原因</a:t>
            </a:r>
          </a:p>
          <a:p>
            <a:pPr marL="342900" indent="-342900" eaLnBrk="0" hangingPunct="0">
              <a:lnSpc>
                <a:spcPct val="130000"/>
              </a:lnSpc>
              <a:spcBef>
                <a:spcPct val="20000"/>
              </a:spcBef>
              <a:buClr>
                <a:schemeClr val="tx2"/>
              </a:buClr>
              <a:buFont typeface="Wingdings" pitchFamily="2" charset="2"/>
              <a:buChar char="v"/>
            </a:pPr>
            <a:r>
              <a:rPr lang="zh-CN" altLang="en-US" sz="2400" i="0">
                <a:solidFill>
                  <a:srgbClr val="CA351C"/>
                </a:solidFill>
              </a:rPr>
              <a:t>构建包跟踪</a:t>
            </a:r>
          </a:p>
        </p:txBody>
      </p:sp>
      <p:sp>
        <p:nvSpPr>
          <p:cNvPr id="50180" name="Rectangle 6"/>
          <p:cNvSpPr>
            <a:spLocks noChangeArrowheads="1"/>
          </p:cNvSpPr>
          <p:nvPr/>
        </p:nvSpPr>
        <p:spPr bwMode="gray">
          <a:xfrm>
            <a:off x="6227763" y="1773238"/>
            <a:ext cx="2592387" cy="4032250"/>
          </a:xfrm>
          <a:prstGeom prst="rect">
            <a:avLst/>
          </a:prstGeom>
          <a:noFill/>
          <a:ln w="9525">
            <a:noFill/>
            <a:miter lim="800000"/>
            <a:headEnd/>
            <a:tailEnd/>
          </a:ln>
        </p:spPr>
        <p:txBody>
          <a:bodyPr/>
          <a:lstStyle/>
          <a:p>
            <a:pPr marL="342900" indent="-342900" eaLnBrk="0" hangingPunct="0">
              <a:lnSpc>
                <a:spcPct val="130000"/>
              </a:lnSpc>
              <a:spcBef>
                <a:spcPct val="20000"/>
              </a:spcBef>
              <a:buClr>
                <a:schemeClr val="tx2"/>
              </a:buClr>
              <a:buFont typeface="Wingdings" pitchFamily="2" charset="2"/>
              <a:buChar char="v"/>
            </a:pPr>
            <a:r>
              <a:rPr lang="zh-CN" altLang="en-US" sz="2400" i="0">
                <a:solidFill>
                  <a:schemeClr val="tx2"/>
                </a:solidFill>
              </a:rPr>
              <a:t>版本跟踪</a:t>
            </a:r>
          </a:p>
          <a:p>
            <a:pPr marL="342900" indent="-342900" eaLnBrk="0" hangingPunct="0">
              <a:lnSpc>
                <a:spcPct val="130000"/>
              </a:lnSpc>
              <a:spcBef>
                <a:spcPct val="20000"/>
              </a:spcBef>
              <a:buClr>
                <a:schemeClr val="tx2"/>
              </a:buClr>
              <a:buFont typeface="Wingdings" pitchFamily="2" charset="2"/>
              <a:buChar char="v"/>
            </a:pPr>
            <a:r>
              <a:rPr lang="zh-CN" altLang="en-US" sz="2400" i="0">
                <a:solidFill>
                  <a:schemeClr val="tx2"/>
                </a:solidFill>
              </a:rPr>
              <a:t>提交时间</a:t>
            </a:r>
          </a:p>
          <a:p>
            <a:pPr marL="342900" indent="-342900" eaLnBrk="0" hangingPunct="0">
              <a:lnSpc>
                <a:spcPct val="130000"/>
              </a:lnSpc>
              <a:spcBef>
                <a:spcPct val="20000"/>
              </a:spcBef>
              <a:buClr>
                <a:schemeClr val="tx2"/>
              </a:buClr>
              <a:buFont typeface="Wingdings" pitchFamily="2" charset="2"/>
              <a:buChar char="v"/>
            </a:pPr>
            <a:r>
              <a:rPr lang="zh-CN" altLang="en-US" sz="2400" i="0">
                <a:solidFill>
                  <a:schemeClr val="tx2"/>
                </a:solidFill>
              </a:rPr>
              <a:t>修正时间</a:t>
            </a:r>
          </a:p>
          <a:p>
            <a:pPr marL="342900" indent="-342900" eaLnBrk="0" hangingPunct="0">
              <a:lnSpc>
                <a:spcPct val="130000"/>
              </a:lnSpc>
              <a:spcBef>
                <a:spcPct val="20000"/>
              </a:spcBef>
              <a:buClr>
                <a:schemeClr val="tx2"/>
              </a:buClr>
              <a:buFont typeface="Wingdings" pitchFamily="2" charset="2"/>
              <a:buChar char="v"/>
            </a:pPr>
            <a:r>
              <a:rPr lang="zh-CN" altLang="en-US" sz="2400" i="0">
                <a:solidFill>
                  <a:schemeClr val="tx2"/>
                </a:solidFill>
              </a:rPr>
              <a:t>验证时间</a:t>
            </a:r>
          </a:p>
          <a:p>
            <a:pPr marL="342900" indent="-342900" eaLnBrk="0" hangingPunct="0">
              <a:lnSpc>
                <a:spcPct val="130000"/>
              </a:lnSpc>
              <a:spcBef>
                <a:spcPct val="20000"/>
              </a:spcBef>
              <a:buClr>
                <a:schemeClr val="tx2"/>
              </a:buClr>
              <a:buFont typeface="Wingdings" pitchFamily="2" charset="2"/>
              <a:buChar char="v"/>
            </a:pPr>
            <a:r>
              <a:rPr lang="zh-CN" altLang="en-US" sz="2400" i="0">
                <a:solidFill>
                  <a:schemeClr val="tx2"/>
                </a:solidFill>
              </a:rPr>
              <a:t>所属项目</a:t>
            </a:r>
            <a:r>
              <a:rPr lang="en-US" altLang="zh-CN" sz="2400" i="0">
                <a:solidFill>
                  <a:schemeClr val="tx2"/>
                </a:solidFill>
              </a:rPr>
              <a:t>/</a:t>
            </a:r>
            <a:r>
              <a:rPr lang="zh-CN" altLang="en-US" sz="2400" i="0">
                <a:solidFill>
                  <a:schemeClr val="tx2"/>
                </a:solidFill>
              </a:rPr>
              <a:t>模块</a:t>
            </a:r>
          </a:p>
          <a:p>
            <a:pPr marL="342900" indent="-342900" eaLnBrk="0" hangingPunct="0">
              <a:lnSpc>
                <a:spcPct val="130000"/>
              </a:lnSpc>
              <a:spcBef>
                <a:spcPct val="20000"/>
              </a:spcBef>
              <a:buClr>
                <a:schemeClr val="tx2"/>
              </a:buClr>
              <a:buFont typeface="Wingdings" pitchFamily="2" charset="2"/>
              <a:buChar char="v"/>
            </a:pPr>
            <a:r>
              <a:rPr lang="zh-CN" altLang="en-US" sz="2400" i="0">
                <a:solidFill>
                  <a:schemeClr val="tx2"/>
                </a:solidFill>
              </a:rPr>
              <a:t>产品信息</a:t>
            </a:r>
          </a:p>
          <a:p>
            <a:pPr marL="342900" indent="-342900" eaLnBrk="0" hangingPunct="0">
              <a:lnSpc>
                <a:spcPct val="130000"/>
              </a:lnSpc>
              <a:spcBef>
                <a:spcPct val="20000"/>
              </a:spcBef>
              <a:buClr>
                <a:schemeClr val="tx2"/>
              </a:buClr>
              <a:buFont typeface="Wingdings" pitchFamily="2" charset="2"/>
              <a:buChar char="v"/>
            </a:pPr>
            <a:r>
              <a:rPr lang="zh-CN" altLang="en-US" sz="2400" i="0">
                <a:solidFill>
                  <a:schemeClr val="tx2"/>
                </a:solidFill>
              </a:rPr>
              <a:t>状态</a:t>
            </a:r>
          </a:p>
        </p:txBody>
      </p:sp>
      <p:sp>
        <p:nvSpPr>
          <p:cNvPr id="50181" name="TextBox 6"/>
          <p:cNvSpPr txBox="1">
            <a:spLocks noChangeArrowheads="1"/>
          </p:cNvSpPr>
          <p:nvPr/>
        </p:nvSpPr>
        <p:spPr bwMode="auto">
          <a:xfrm>
            <a:off x="3059113" y="6373813"/>
            <a:ext cx="2989262" cy="460375"/>
          </a:xfrm>
          <a:prstGeom prst="rect">
            <a:avLst/>
          </a:prstGeom>
          <a:noFill/>
          <a:ln w="9525">
            <a:noFill/>
            <a:miter lim="800000"/>
            <a:headEnd/>
            <a:tailEnd/>
          </a:ln>
        </p:spPr>
        <p:txBody>
          <a:bodyPr>
            <a:spAutoFit/>
          </a:bodyPr>
          <a:lstStyle/>
          <a:p>
            <a:r>
              <a:rPr lang="zh-CN" altLang="en-US" sz="2400" b="1" i="0">
                <a:solidFill>
                  <a:srgbClr val="00B0F0"/>
                </a:solidFill>
              </a:rPr>
              <a:t>见 </a:t>
            </a:r>
            <a:r>
              <a:rPr lang="en-US" altLang="zh-CN" sz="2400" b="1" i="0">
                <a:solidFill>
                  <a:srgbClr val="00B0F0"/>
                </a:solidFill>
              </a:rPr>
              <a:t>P.328  </a:t>
            </a:r>
            <a:r>
              <a:rPr lang="zh-CN" altLang="en-US" sz="2400" b="1" i="0">
                <a:solidFill>
                  <a:srgbClr val="00B0F0"/>
                </a:solidFill>
              </a:rPr>
              <a:t>表</a:t>
            </a:r>
            <a:r>
              <a:rPr lang="en-US" altLang="zh-CN" sz="2400" b="1" i="0">
                <a:solidFill>
                  <a:srgbClr val="00B0F0"/>
                </a:solidFill>
              </a:rPr>
              <a:t>15-7</a:t>
            </a:r>
            <a:endParaRPr lang="zh-CN" altLang="en-US" sz="2400" b="1" i="0">
              <a:solidFill>
                <a:srgbClr val="00B0F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a:xfrm>
            <a:off x="1547813" y="366713"/>
            <a:ext cx="6024562" cy="561975"/>
          </a:xfrm>
        </p:spPr>
        <p:txBody>
          <a:bodyPr/>
          <a:lstStyle/>
          <a:p>
            <a:pPr algn="ctr"/>
            <a:r>
              <a:rPr lang="zh-CN" altLang="en-US" sz="3600" smtClean="0">
                <a:solidFill>
                  <a:srgbClr val="FFFF00"/>
                </a:solidFill>
              </a:rPr>
              <a:t>软件缺陷报告</a:t>
            </a:r>
            <a:r>
              <a:rPr lang="zh-CN" altLang="en-US" smtClean="0"/>
              <a:t> </a:t>
            </a:r>
          </a:p>
        </p:txBody>
      </p:sp>
      <p:sp>
        <p:nvSpPr>
          <p:cNvPr id="51202" name="Rectangle 3"/>
          <p:cNvSpPr>
            <a:spLocks noGrp="1" noChangeArrowheads="1"/>
          </p:cNvSpPr>
          <p:nvPr>
            <p:ph type="body" idx="1"/>
          </p:nvPr>
        </p:nvSpPr>
        <p:spPr>
          <a:xfrm>
            <a:off x="395288" y="1268413"/>
            <a:ext cx="8353425" cy="1439862"/>
          </a:xfrm>
        </p:spPr>
        <p:txBody>
          <a:bodyPr/>
          <a:lstStyle/>
          <a:p>
            <a:pPr>
              <a:lnSpc>
                <a:spcPct val="120000"/>
              </a:lnSpc>
              <a:buFont typeface="Wingdings" pitchFamily="2" charset="2"/>
              <a:buNone/>
            </a:pPr>
            <a:r>
              <a:rPr lang="zh-CN" altLang="en-US" sz="1800" smtClean="0"/>
              <a:t>   </a:t>
            </a:r>
            <a:r>
              <a:rPr lang="zh-CN" altLang="en-US" smtClean="0">
                <a:solidFill>
                  <a:srgbClr val="008000"/>
                </a:solidFill>
                <a:latin typeface="楷体"/>
                <a:ea typeface="楷体"/>
                <a:cs typeface="楷体"/>
              </a:rPr>
              <a:t>任何一个缺陷跟踪系统的核心都是“软件缺陷报告”，一份软件缺陷报告详细信息如表：</a:t>
            </a:r>
          </a:p>
          <a:p>
            <a:pPr algn="ctr">
              <a:buFont typeface="Wingdings" pitchFamily="2" charset="2"/>
              <a:buNone/>
            </a:pPr>
            <a:endParaRPr lang="en-US" altLang="zh-CN" sz="1800" b="1" smtClean="0"/>
          </a:p>
          <a:p>
            <a:pPr algn="ctr">
              <a:buFont typeface="Wingdings" pitchFamily="2" charset="2"/>
              <a:buNone/>
            </a:pPr>
            <a:r>
              <a:rPr lang="zh-CN" altLang="en-US" sz="1800" b="1" smtClean="0"/>
              <a:t>软件缺陷项目列表</a:t>
            </a:r>
            <a:endParaRPr lang="zh-CN" altLang="en-US" smtClean="0"/>
          </a:p>
        </p:txBody>
      </p:sp>
      <p:graphicFrame>
        <p:nvGraphicFramePr>
          <p:cNvPr id="1575012" name="Group 100"/>
          <p:cNvGraphicFramePr>
            <a:graphicFrameLocks noGrp="1"/>
          </p:cNvGraphicFramePr>
          <p:nvPr/>
        </p:nvGraphicFramePr>
        <p:xfrm>
          <a:off x="539750" y="2781300"/>
          <a:ext cx="8135938" cy="3768725"/>
        </p:xfrm>
        <a:graphic>
          <a:graphicData uri="http://schemas.openxmlformats.org/drawingml/2006/table">
            <a:tbl>
              <a:tblPr/>
              <a:tblGrid>
                <a:gridCol w="1933522"/>
                <a:gridCol w="2255775"/>
                <a:gridCol w="3947607"/>
              </a:tblGrid>
              <a:tr h="152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1" i="0" u="none" strike="noStrike" cap="none" normalizeH="0" baseline="0" smtClean="0">
                          <a:ln>
                            <a:noFill/>
                          </a:ln>
                          <a:solidFill>
                            <a:schemeClr val="tx1"/>
                          </a:solidFill>
                          <a:effectLst/>
                          <a:latin typeface="宋体" charset="-122"/>
                          <a:ea typeface="宋体" charset="-122"/>
                        </a:rPr>
                        <a:t>分类 </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1" i="0" u="none" strike="noStrike" cap="none" normalizeH="0" baseline="0" smtClean="0">
                          <a:ln>
                            <a:noFill/>
                          </a:ln>
                          <a:solidFill>
                            <a:schemeClr val="tx1"/>
                          </a:solidFill>
                          <a:effectLst/>
                          <a:latin typeface="宋体" charset="-122"/>
                          <a:ea typeface="宋体" charset="-122"/>
                        </a:rPr>
                        <a:t>项目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1" i="0" u="none" strike="noStrike" cap="none" normalizeH="0" baseline="0" smtClean="0">
                          <a:ln>
                            <a:noFill/>
                          </a:ln>
                          <a:solidFill>
                            <a:schemeClr val="tx1"/>
                          </a:solidFill>
                          <a:effectLst/>
                          <a:latin typeface="宋体" charset="-122"/>
                          <a:ea typeface="宋体" charset="-122"/>
                        </a:rPr>
                        <a:t>描述 </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smtClean="0">
                          <a:ln>
                            <a:noFill/>
                          </a:ln>
                          <a:solidFill>
                            <a:schemeClr val="tx1"/>
                          </a:solidFill>
                          <a:effectLst/>
                          <a:latin typeface="宋体" charset="-122"/>
                          <a:ea typeface="宋体" charset="-122"/>
                        </a:rPr>
                        <a:t>可跟踪信息 </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dirty="0" smtClean="0">
                          <a:ln>
                            <a:noFill/>
                          </a:ln>
                          <a:solidFill>
                            <a:schemeClr val="tx1"/>
                          </a:solidFill>
                          <a:effectLst/>
                          <a:latin typeface="宋体" charset="-122"/>
                          <a:ea typeface="宋体" charset="-122"/>
                        </a:rPr>
                        <a:t>缺陷</a:t>
                      </a:r>
                      <a:r>
                        <a:rPr kumimoji="0" lang="en-US" altLang="zh-CN" sz="1400" b="0" i="0" u="none" strike="noStrike" cap="none" normalizeH="0" baseline="0" dirty="0" smtClean="0">
                          <a:ln>
                            <a:noFill/>
                          </a:ln>
                          <a:solidFill>
                            <a:schemeClr val="tx1"/>
                          </a:solidFill>
                          <a:effectLst/>
                          <a:latin typeface="宋体" charset="-122"/>
                          <a:ea typeface="宋体" charset="-122"/>
                        </a:rPr>
                        <a:t>ID </a:t>
                      </a:r>
                      <a:endParaRPr kumimoji="0" lang="zh-CN" altLang="en-US" sz="1400" b="0" i="0" u="none" strike="noStrike" cap="none" normalizeH="0" baseline="0" dirty="0" smtClean="0">
                        <a:ln>
                          <a:noFill/>
                        </a:ln>
                        <a:solidFill>
                          <a:schemeClr val="tx1"/>
                        </a:solidFill>
                        <a:effectLst/>
                        <a:latin typeface="宋体" charset="-122"/>
                        <a:ea typeface="宋体"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smtClean="0">
                          <a:ln>
                            <a:noFill/>
                          </a:ln>
                          <a:solidFill>
                            <a:schemeClr val="tx1"/>
                          </a:solidFill>
                          <a:effectLst/>
                          <a:latin typeface="宋体" charset="-122"/>
                          <a:ea typeface="宋体" charset="-122"/>
                        </a:rPr>
                        <a:t>唯一的、自动产生的缺陷</a:t>
                      </a:r>
                      <a:r>
                        <a:rPr kumimoji="0" lang="en-US" altLang="zh-CN" sz="1400" b="0" i="0" u="none" strike="noStrike" cap="none" normalizeH="0" baseline="0" smtClean="0">
                          <a:ln>
                            <a:noFill/>
                          </a:ln>
                          <a:solidFill>
                            <a:schemeClr val="tx1"/>
                          </a:solidFill>
                          <a:effectLst/>
                          <a:latin typeface="宋体" charset="-122"/>
                          <a:ea typeface="宋体" charset="-122"/>
                        </a:rPr>
                        <a:t>ID，</a:t>
                      </a:r>
                      <a:r>
                        <a:rPr kumimoji="0" lang="zh-CN" altLang="en-US" sz="1400" b="0" i="0" u="none" strike="noStrike" cap="none" normalizeH="0" baseline="0" smtClean="0">
                          <a:ln>
                            <a:noFill/>
                          </a:ln>
                          <a:solidFill>
                            <a:schemeClr val="tx1"/>
                          </a:solidFill>
                          <a:effectLst/>
                          <a:latin typeface="宋体" charset="-122"/>
                          <a:ea typeface="宋体" charset="-122"/>
                        </a:rPr>
                        <a:t>用于识别、跟踪、查询 </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rowSpan="7">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smtClean="0">
                          <a:ln>
                            <a:noFill/>
                          </a:ln>
                          <a:solidFill>
                            <a:schemeClr val="tx1"/>
                          </a:solidFill>
                          <a:effectLst/>
                          <a:latin typeface="宋体" charset="-122"/>
                          <a:ea typeface="宋体" charset="-122"/>
                        </a:rPr>
                        <a:t>软件缺陷基本信息 </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dirty="0" smtClean="0">
                          <a:ln>
                            <a:noFill/>
                          </a:ln>
                          <a:solidFill>
                            <a:schemeClr val="tx1"/>
                          </a:solidFill>
                          <a:effectLst/>
                          <a:latin typeface="宋体" charset="-122"/>
                          <a:ea typeface="宋体" charset="-122"/>
                        </a:rPr>
                        <a:t>缺陷状态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smtClean="0">
                          <a:ln>
                            <a:noFill/>
                          </a:ln>
                          <a:solidFill>
                            <a:schemeClr val="tx1"/>
                          </a:solidFill>
                          <a:effectLst/>
                          <a:latin typeface="宋体" charset="-122"/>
                          <a:ea typeface="宋体" charset="-122"/>
                        </a:rPr>
                        <a:t>可分为</a:t>
                      </a:r>
                      <a:r>
                        <a:rPr kumimoji="0" lang="zh-CN" altLang="en-US" sz="1400" b="0" i="0" u="none" strike="noStrike" cap="none" normalizeH="0" baseline="0" smtClean="0">
                          <a:ln>
                            <a:noFill/>
                          </a:ln>
                          <a:solidFill>
                            <a:schemeClr val="tx1"/>
                          </a:solidFill>
                          <a:effectLst/>
                          <a:latin typeface="Arial"/>
                          <a:ea typeface="宋体" charset="-122"/>
                        </a:rPr>
                        <a:t>“</a:t>
                      </a:r>
                      <a:r>
                        <a:rPr kumimoji="0" lang="zh-CN" altLang="en-US" sz="1400" b="0" i="0" u="none" strike="noStrike" cap="none" normalizeH="0" baseline="0" smtClean="0">
                          <a:ln>
                            <a:noFill/>
                          </a:ln>
                          <a:solidFill>
                            <a:schemeClr val="tx1"/>
                          </a:solidFill>
                          <a:effectLst/>
                          <a:latin typeface="宋体" charset="-122"/>
                          <a:ea typeface="宋体" charset="-122"/>
                        </a:rPr>
                        <a:t>打开或激活的</a:t>
                      </a:r>
                      <a:r>
                        <a:rPr kumimoji="0" lang="zh-CN" altLang="en-US" sz="1400" b="0" i="0" u="none" strike="noStrike" cap="none" normalizeH="0" baseline="0" smtClean="0">
                          <a:ln>
                            <a:noFill/>
                          </a:ln>
                          <a:solidFill>
                            <a:schemeClr val="tx1"/>
                          </a:solidFill>
                          <a:effectLst/>
                          <a:latin typeface="Arial"/>
                          <a:ea typeface="宋体" charset="-122"/>
                        </a:rPr>
                        <a:t>”</a:t>
                      </a:r>
                      <a:r>
                        <a:rPr kumimoji="0" lang="zh-CN" altLang="en-US" sz="1400" b="0" i="0" u="none" strike="noStrike" cap="none" normalizeH="0" baseline="0" smtClean="0">
                          <a:ln>
                            <a:noFill/>
                          </a:ln>
                          <a:solidFill>
                            <a:schemeClr val="tx1"/>
                          </a:solidFill>
                          <a:effectLst/>
                          <a:latin typeface="宋体" charset="-122"/>
                          <a:ea typeface="宋体" charset="-122"/>
                        </a:rPr>
                        <a:t>、</a:t>
                      </a:r>
                      <a:r>
                        <a:rPr kumimoji="0" lang="zh-CN" altLang="en-US" sz="1400" b="0" i="0" u="none" strike="noStrike" cap="none" normalizeH="0" baseline="0" smtClean="0">
                          <a:ln>
                            <a:noFill/>
                          </a:ln>
                          <a:solidFill>
                            <a:schemeClr val="tx1"/>
                          </a:solidFill>
                          <a:effectLst/>
                          <a:latin typeface="Arial"/>
                          <a:ea typeface="宋体" charset="-122"/>
                        </a:rPr>
                        <a:t>“</a:t>
                      </a:r>
                      <a:r>
                        <a:rPr kumimoji="0" lang="zh-CN" altLang="en-US" sz="1400" b="0" i="0" u="none" strike="noStrike" cap="none" normalizeH="0" baseline="0" smtClean="0">
                          <a:ln>
                            <a:noFill/>
                          </a:ln>
                          <a:solidFill>
                            <a:schemeClr val="tx1"/>
                          </a:solidFill>
                          <a:effectLst/>
                          <a:latin typeface="宋体" charset="-122"/>
                          <a:ea typeface="宋体" charset="-122"/>
                        </a:rPr>
                        <a:t>已修正</a:t>
                      </a:r>
                      <a:r>
                        <a:rPr kumimoji="0" lang="zh-CN" altLang="en-US" sz="1400" b="0" i="0" u="none" strike="noStrike" cap="none" normalizeH="0" baseline="0" smtClean="0">
                          <a:ln>
                            <a:noFill/>
                          </a:ln>
                          <a:solidFill>
                            <a:schemeClr val="tx1"/>
                          </a:solidFill>
                          <a:effectLst/>
                          <a:latin typeface="Arial"/>
                          <a:ea typeface="宋体" charset="-122"/>
                        </a:rPr>
                        <a:t>”</a:t>
                      </a:r>
                      <a:r>
                        <a:rPr kumimoji="0" lang="zh-CN" altLang="en-US" sz="1400" b="0" i="0" u="none" strike="noStrike" cap="none" normalizeH="0" baseline="0" smtClean="0">
                          <a:ln>
                            <a:noFill/>
                          </a:ln>
                          <a:solidFill>
                            <a:schemeClr val="tx1"/>
                          </a:solidFill>
                          <a:effectLst/>
                          <a:latin typeface="宋体" charset="-122"/>
                          <a:ea typeface="宋体" charset="-122"/>
                        </a:rPr>
                        <a:t>、</a:t>
                      </a:r>
                      <a:r>
                        <a:rPr kumimoji="0" lang="zh-CN" altLang="en-US" sz="1400" b="0" i="0" u="none" strike="noStrike" cap="none" normalizeH="0" baseline="0" smtClean="0">
                          <a:ln>
                            <a:noFill/>
                          </a:ln>
                          <a:solidFill>
                            <a:schemeClr val="tx1"/>
                          </a:solidFill>
                          <a:effectLst/>
                          <a:latin typeface="Arial"/>
                          <a:ea typeface="宋体" charset="-122"/>
                        </a:rPr>
                        <a:t>“</a:t>
                      </a:r>
                      <a:r>
                        <a:rPr kumimoji="0" lang="zh-CN" altLang="en-US" sz="1400" b="0" i="0" u="none" strike="noStrike" cap="none" normalizeH="0" baseline="0" smtClean="0">
                          <a:ln>
                            <a:noFill/>
                          </a:ln>
                          <a:solidFill>
                            <a:schemeClr val="tx1"/>
                          </a:solidFill>
                          <a:effectLst/>
                          <a:latin typeface="宋体" charset="-122"/>
                          <a:ea typeface="宋体" charset="-122"/>
                        </a:rPr>
                        <a:t>关闭</a:t>
                      </a:r>
                      <a:r>
                        <a:rPr kumimoji="0" lang="zh-CN" altLang="en-US" sz="1400" b="0" i="0" u="none" strike="noStrike" cap="none" normalizeH="0" baseline="0" smtClean="0">
                          <a:ln>
                            <a:noFill/>
                          </a:ln>
                          <a:solidFill>
                            <a:schemeClr val="tx1"/>
                          </a:solidFill>
                          <a:effectLst/>
                          <a:latin typeface="Arial"/>
                          <a:ea typeface="宋体" charset="-122"/>
                        </a:rPr>
                        <a:t>”</a:t>
                      </a:r>
                      <a:r>
                        <a:rPr kumimoji="0" lang="zh-CN" altLang="en-US" sz="1400" b="0" i="0" u="none" strike="noStrike" cap="none" normalizeH="0" baseline="0" smtClean="0">
                          <a:ln>
                            <a:noFill/>
                          </a:ln>
                          <a:solidFill>
                            <a:schemeClr val="tx1"/>
                          </a:solidFill>
                          <a:effectLst/>
                          <a:latin typeface="宋体" charset="-122"/>
                          <a:ea typeface="宋体" charset="-122"/>
                        </a:rPr>
                        <a:t>等 </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smtClean="0">
                          <a:ln>
                            <a:noFill/>
                          </a:ln>
                          <a:solidFill>
                            <a:schemeClr val="tx1"/>
                          </a:solidFill>
                          <a:effectLst/>
                          <a:latin typeface="宋体" charset="-122"/>
                          <a:ea typeface="宋体" charset="-122"/>
                        </a:rPr>
                        <a:t>缺陷标题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smtClean="0">
                          <a:ln>
                            <a:noFill/>
                          </a:ln>
                          <a:solidFill>
                            <a:schemeClr val="tx1"/>
                          </a:solidFill>
                          <a:effectLst/>
                          <a:latin typeface="宋体" charset="-122"/>
                          <a:ea typeface="宋体" charset="-122"/>
                        </a:rPr>
                        <a:t>描述缺陷的最主要信息 </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smtClean="0">
                          <a:ln>
                            <a:noFill/>
                          </a:ln>
                          <a:solidFill>
                            <a:schemeClr val="tx1"/>
                          </a:solidFill>
                          <a:effectLst/>
                          <a:latin typeface="宋体" charset="-122"/>
                          <a:ea typeface="宋体" charset="-122"/>
                        </a:rPr>
                        <a:t>缺陷的严重程度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smtClean="0">
                          <a:ln>
                            <a:noFill/>
                          </a:ln>
                          <a:solidFill>
                            <a:schemeClr val="tx1"/>
                          </a:solidFill>
                          <a:effectLst/>
                          <a:latin typeface="宋体" charset="-122"/>
                          <a:ea typeface="宋体" charset="-122"/>
                        </a:rPr>
                        <a:t>一般分为</a:t>
                      </a:r>
                      <a:r>
                        <a:rPr kumimoji="0" lang="zh-CN" altLang="en-US" sz="1400" b="0" i="0" u="none" strike="noStrike" cap="none" normalizeH="0" baseline="0" smtClean="0">
                          <a:ln>
                            <a:noFill/>
                          </a:ln>
                          <a:solidFill>
                            <a:schemeClr val="tx1"/>
                          </a:solidFill>
                          <a:effectLst/>
                          <a:latin typeface="Arial"/>
                          <a:ea typeface="宋体" charset="-122"/>
                        </a:rPr>
                        <a:t>“</a:t>
                      </a:r>
                      <a:r>
                        <a:rPr kumimoji="0" lang="zh-CN" altLang="en-US" sz="1400" b="0" i="0" u="none" strike="noStrike" cap="none" normalizeH="0" baseline="0" smtClean="0">
                          <a:ln>
                            <a:noFill/>
                          </a:ln>
                          <a:solidFill>
                            <a:schemeClr val="tx1"/>
                          </a:solidFill>
                          <a:effectLst/>
                          <a:latin typeface="宋体" charset="-122"/>
                          <a:ea typeface="宋体" charset="-122"/>
                        </a:rPr>
                        <a:t>致命</a:t>
                      </a:r>
                      <a:r>
                        <a:rPr kumimoji="0" lang="zh-CN" altLang="en-US" sz="1400" b="0" i="0" u="none" strike="noStrike" cap="none" normalizeH="0" baseline="0" smtClean="0">
                          <a:ln>
                            <a:noFill/>
                          </a:ln>
                          <a:solidFill>
                            <a:schemeClr val="tx1"/>
                          </a:solidFill>
                          <a:effectLst/>
                          <a:latin typeface="Arial"/>
                          <a:ea typeface="宋体" charset="-122"/>
                        </a:rPr>
                        <a:t>”</a:t>
                      </a:r>
                      <a:r>
                        <a:rPr kumimoji="0" lang="zh-CN" altLang="en-US" sz="1400" b="0" i="0" u="none" strike="noStrike" cap="none" normalizeH="0" baseline="0" smtClean="0">
                          <a:ln>
                            <a:noFill/>
                          </a:ln>
                          <a:solidFill>
                            <a:schemeClr val="tx1"/>
                          </a:solidFill>
                          <a:effectLst/>
                          <a:latin typeface="宋体" charset="-122"/>
                          <a:ea typeface="宋体" charset="-122"/>
                        </a:rPr>
                        <a:t>、</a:t>
                      </a:r>
                      <a:r>
                        <a:rPr kumimoji="0" lang="zh-CN" altLang="en-US" sz="1400" b="0" i="0" u="none" strike="noStrike" cap="none" normalizeH="0" baseline="0" smtClean="0">
                          <a:ln>
                            <a:noFill/>
                          </a:ln>
                          <a:solidFill>
                            <a:schemeClr val="tx1"/>
                          </a:solidFill>
                          <a:effectLst/>
                          <a:latin typeface="Arial"/>
                          <a:ea typeface="宋体" charset="-122"/>
                        </a:rPr>
                        <a:t>“</a:t>
                      </a:r>
                      <a:r>
                        <a:rPr kumimoji="0" lang="zh-CN" altLang="en-US" sz="1400" b="0" i="0" u="none" strike="noStrike" cap="none" normalizeH="0" baseline="0" smtClean="0">
                          <a:ln>
                            <a:noFill/>
                          </a:ln>
                          <a:solidFill>
                            <a:schemeClr val="tx1"/>
                          </a:solidFill>
                          <a:effectLst/>
                          <a:latin typeface="宋体" charset="-122"/>
                          <a:ea typeface="宋体" charset="-122"/>
                        </a:rPr>
                        <a:t>严重</a:t>
                      </a:r>
                      <a:r>
                        <a:rPr kumimoji="0" lang="zh-CN" altLang="en-US" sz="1400" b="0" i="0" u="none" strike="noStrike" cap="none" normalizeH="0" baseline="0" smtClean="0">
                          <a:ln>
                            <a:noFill/>
                          </a:ln>
                          <a:solidFill>
                            <a:schemeClr val="tx1"/>
                          </a:solidFill>
                          <a:effectLst/>
                          <a:latin typeface="Arial"/>
                          <a:ea typeface="宋体" charset="-122"/>
                        </a:rPr>
                        <a:t>”</a:t>
                      </a:r>
                      <a:r>
                        <a:rPr kumimoji="0" lang="zh-CN" altLang="en-US" sz="1400" b="0" i="0" u="none" strike="noStrike" cap="none" normalizeH="0" baseline="0" smtClean="0">
                          <a:ln>
                            <a:noFill/>
                          </a:ln>
                          <a:solidFill>
                            <a:schemeClr val="tx1"/>
                          </a:solidFill>
                          <a:effectLst/>
                          <a:latin typeface="宋体" charset="-122"/>
                          <a:ea typeface="宋体" charset="-122"/>
                        </a:rPr>
                        <a:t>、</a:t>
                      </a:r>
                      <a:r>
                        <a:rPr kumimoji="0" lang="zh-CN" altLang="en-US" sz="1400" b="0" i="0" u="none" strike="noStrike" cap="none" normalizeH="0" baseline="0" smtClean="0">
                          <a:ln>
                            <a:noFill/>
                          </a:ln>
                          <a:solidFill>
                            <a:schemeClr val="tx1"/>
                          </a:solidFill>
                          <a:effectLst/>
                          <a:latin typeface="Arial"/>
                          <a:ea typeface="宋体" charset="-122"/>
                        </a:rPr>
                        <a:t>“</a:t>
                      </a:r>
                      <a:r>
                        <a:rPr kumimoji="0" lang="zh-CN" altLang="en-US" sz="1400" b="0" i="0" u="none" strike="noStrike" cap="none" normalizeH="0" baseline="0" smtClean="0">
                          <a:ln>
                            <a:noFill/>
                          </a:ln>
                          <a:solidFill>
                            <a:schemeClr val="tx1"/>
                          </a:solidFill>
                          <a:effectLst/>
                          <a:latin typeface="宋体" charset="-122"/>
                          <a:ea typeface="宋体" charset="-122"/>
                        </a:rPr>
                        <a:t>一般</a:t>
                      </a:r>
                      <a:r>
                        <a:rPr kumimoji="0" lang="zh-CN" altLang="en-US" sz="1400" b="0" i="0" u="none" strike="noStrike" cap="none" normalizeH="0" baseline="0" smtClean="0">
                          <a:ln>
                            <a:noFill/>
                          </a:ln>
                          <a:solidFill>
                            <a:schemeClr val="tx1"/>
                          </a:solidFill>
                          <a:effectLst/>
                          <a:latin typeface="Arial"/>
                          <a:ea typeface="宋体" charset="-122"/>
                        </a:rPr>
                        <a:t>”</a:t>
                      </a:r>
                      <a:r>
                        <a:rPr kumimoji="0" lang="zh-CN" altLang="en-US" sz="1400" b="0" i="0" u="none" strike="noStrike" cap="none" normalizeH="0" baseline="0" smtClean="0">
                          <a:ln>
                            <a:noFill/>
                          </a:ln>
                          <a:solidFill>
                            <a:schemeClr val="tx1"/>
                          </a:solidFill>
                          <a:effectLst/>
                          <a:latin typeface="宋体" charset="-122"/>
                          <a:ea typeface="宋体" charset="-122"/>
                        </a:rPr>
                        <a:t>、</a:t>
                      </a:r>
                      <a:r>
                        <a:rPr kumimoji="0" lang="zh-CN" altLang="en-US" sz="1400" b="0" i="0" u="none" strike="noStrike" cap="none" normalizeH="0" baseline="0" smtClean="0">
                          <a:ln>
                            <a:noFill/>
                          </a:ln>
                          <a:solidFill>
                            <a:schemeClr val="tx1"/>
                          </a:solidFill>
                          <a:effectLst/>
                          <a:latin typeface="Arial"/>
                          <a:ea typeface="宋体" charset="-122"/>
                        </a:rPr>
                        <a:t>“</a:t>
                      </a:r>
                      <a:r>
                        <a:rPr kumimoji="0" lang="zh-CN" altLang="en-US" sz="1400" b="0" i="0" u="none" strike="noStrike" cap="none" normalizeH="0" baseline="0" smtClean="0">
                          <a:ln>
                            <a:noFill/>
                          </a:ln>
                          <a:solidFill>
                            <a:schemeClr val="tx1"/>
                          </a:solidFill>
                          <a:effectLst/>
                          <a:latin typeface="宋体" charset="-122"/>
                          <a:ea typeface="宋体" charset="-122"/>
                        </a:rPr>
                        <a:t>较小</a:t>
                      </a:r>
                      <a:r>
                        <a:rPr kumimoji="0" lang="zh-CN" altLang="en-US" sz="1400" b="0" i="0" u="none" strike="noStrike" cap="none" normalizeH="0" baseline="0" smtClean="0">
                          <a:ln>
                            <a:noFill/>
                          </a:ln>
                          <a:solidFill>
                            <a:schemeClr val="tx1"/>
                          </a:solidFill>
                          <a:effectLst/>
                          <a:latin typeface="Arial"/>
                          <a:ea typeface="宋体" charset="-122"/>
                        </a:rPr>
                        <a:t>”</a:t>
                      </a:r>
                      <a:r>
                        <a:rPr kumimoji="0" lang="zh-CN" altLang="en-US" sz="1400" b="0" i="0" u="none" strike="noStrike" cap="none" normalizeH="0" baseline="0" smtClean="0">
                          <a:ln>
                            <a:noFill/>
                          </a:ln>
                          <a:solidFill>
                            <a:schemeClr val="tx1"/>
                          </a:solidFill>
                          <a:effectLst/>
                          <a:latin typeface="宋体" charset="-122"/>
                          <a:ea typeface="宋体" charset="-122"/>
                        </a:rPr>
                        <a:t>等四种程度 </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smtClean="0">
                          <a:ln>
                            <a:noFill/>
                          </a:ln>
                          <a:solidFill>
                            <a:schemeClr val="tx1"/>
                          </a:solidFill>
                          <a:effectLst/>
                          <a:latin typeface="宋体" charset="-122"/>
                          <a:ea typeface="宋体" charset="-122"/>
                        </a:rPr>
                        <a:t>缺陷的优先级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smtClean="0">
                          <a:ln>
                            <a:noFill/>
                          </a:ln>
                          <a:solidFill>
                            <a:schemeClr val="tx1"/>
                          </a:solidFill>
                          <a:effectLst/>
                          <a:latin typeface="宋体" charset="-122"/>
                          <a:ea typeface="宋体" charset="-122"/>
                        </a:rPr>
                        <a:t>描述处理缺陷的紧急程度， 1是优先级最高的等级，2是正常的，3是优先级最低的 </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smtClean="0">
                          <a:ln>
                            <a:noFill/>
                          </a:ln>
                          <a:solidFill>
                            <a:schemeClr val="tx1"/>
                          </a:solidFill>
                          <a:effectLst/>
                          <a:latin typeface="宋体" charset="-122"/>
                          <a:ea typeface="宋体" charset="-122"/>
                        </a:rPr>
                        <a:t>缺陷的产生频率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smtClean="0">
                          <a:ln>
                            <a:noFill/>
                          </a:ln>
                          <a:solidFill>
                            <a:schemeClr val="tx1"/>
                          </a:solidFill>
                          <a:effectLst/>
                          <a:latin typeface="宋体" charset="-122"/>
                          <a:ea typeface="宋体" charset="-122"/>
                        </a:rPr>
                        <a:t>描述缺陷发生的可能性1%-100% </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smtClean="0">
                          <a:ln>
                            <a:noFill/>
                          </a:ln>
                          <a:solidFill>
                            <a:schemeClr val="tx1"/>
                          </a:solidFill>
                          <a:effectLst/>
                          <a:latin typeface="宋体" charset="-122"/>
                          <a:ea typeface="宋体" charset="-122"/>
                        </a:rPr>
                        <a:t>缺陷提交人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smtClean="0">
                          <a:ln>
                            <a:noFill/>
                          </a:ln>
                          <a:solidFill>
                            <a:schemeClr val="tx1"/>
                          </a:solidFill>
                          <a:effectLst/>
                          <a:latin typeface="宋体" charset="-122"/>
                          <a:ea typeface="宋体" charset="-122"/>
                        </a:rPr>
                        <a:t>缺陷提交人的名字（会和邮件地址联系起来），一般就是发现缺陷的测试人员或其他人员 </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smtClean="0">
                          <a:ln>
                            <a:noFill/>
                          </a:ln>
                          <a:solidFill>
                            <a:schemeClr val="tx1"/>
                          </a:solidFill>
                          <a:effectLst/>
                          <a:latin typeface="宋体" charset="-122"/>
                          <a:ea typeface="宋体" charset="-122"/>
                        </a:rPr>
                        <a:t>缺陷提交时间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dirty="0" smtClean="0">
                          <a:ln>
                            <a:noFill/>
                          </a:ln>
                          <a:solidFill>
                            <a:schemeClr val="tx1"/>
                          </a:solidFill>
                          <a:effectLst/>
                          <a:latin typeface="宋体" charset="-122"/>
                          <a:ea typeface="宋体" charset="-122"/>
                        </a:rPr>
                        <a:t>缺陷提交的时间 </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4"/>
          <p:cNvSpPr>
            <a:spLocks noGrp="1" noChangeArrowheads="1"/>
          </p:cNvSpPr>
          <p:nvPr>
            <p:ph type="title"/>
          </p:nvPr>
        </p:nvSpPr>
        <p:spPr>
          <a:xfrm>
            <a:off x="1476375" y="366713"/>
            <a:ext cx="6096000" cy="561975"/>
          </a:xfrm>
        </p:spPr>
        <p:txBody>
          <a:bodyPr/>
          <a:lstStyle/>
          <a:p>
            <a:pPr algn="ctr"/>
            <a:r>
              <a:rPr lang="zh-CN" altLang="en-US" sz="3600" smtClean="0">
                <a:solidFill>
                  <a:srgbClr val="FFFF00"/>
                </a:solidFill>
              </a:rPr>
              <a:t>软件缺陷报告</a:t>
            </a:r>
            <a:r>
              <a:rPr lang="zh-CN" altLang="en-US" smtClean="0"/>
              <a:t> </a:t>
            </a:r>
          </a:p>
        </p:txBody>
      </p:sp>
      <p:graphicFrame>
        <p:nvGraphicFramePr>
          <p:cNvPr id="1576067" name="Group 131"/>
          <p:cNvGraphicFramePr>
            <a:graphicFrameLocks noGrp="1"/>
          </p:cNvGraphicFramePr>
          <p:nvPr/>
        </p:nvGraphicFramePr>
        <p:xfrm>
          <a:off x="468313" y="1341438"/>
          <a:ext cx="8135937" cy="5327650"/>
        </p:xfrm>
        <a:graphic>
          <a:graphicData uri="http://schemas.openxmlformats.org/drawingml/2006/table">
            <a:tbl>
              <a:tblPr/>
              <a:tblGrid>
                <a:gridCol w="1808201"/>
                <a:gridCol w="2313433"/>
                <a:gridCol w="4015270"/>
              </a:tblGrid>
              <a:tr h="45476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smtClean="0">
                          <a:ln>
                            <a:noFill/>
                          </a:ln>
                          <a:solidFill>
                            <a:schemeClr val="tx1"/>
                          </a:solidFill>
                          <a:effectLst/>
                          <a:latin typeface="宋体" charset="-122"/>
                          <a:ea typeface="宋体" charset="-122"/>
                        </a:rPr>
                        <a:t>软件缺陷基本信息 </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缺陷所属项目</a:t>
                      </a:r>
                      <a:r>
                        <a:rPr kumimoji="0" lang="zh-CN" altLang="en-US" sz="1400" b="0" i="0" u="none" strike="noStrike" cap="none" normalizeH="0" baseline="0" smtClean="0">
                          <a:ln>
                            <a:noFill/>
                          </a:ln>
                          <a:solidFill>
                            <a:schemeClr val="tx1"/>
                          </a:solidFill>
                          <a:effectLst/>
                          <a:latin typeface="宋体" charset="-122"/>
                          <a:ea typeface="宋体" charset="-122"/>
                        </a:rPr>
                        <a:t>/</a:t>
                      </a:r>
                      <a:r>
                        <a:rPr kumimoji="0" lang="zh-CN" altLang="en-US" sz="1400" b="0" i="0" u="none" strike="noStrike" cap="none" normalizeH="0" baseline="0" smtClean="0">
                          <a:ln>
                            <a:noFill/>
                          </a:ln>
                          <a:solidFill>
                            <a:schemeClr val="tx1"/>
                          </a:solidFill>
                          <a:effectLst/>
                          <a:latin typeface="Arial" charset="0"/>
                          <a:ea typeface="宋体" charset="-122"/>
                        </a:rPr>
                        <a:t>模块</a:t>
                      </a:r>
                      <a:r>
                        <a:rPr kumimoji="0" lang="zh-CN" altLang="en-US" sz="1400" b="0" i="0" u="none" strike="noStrike" cap="none" normalizeH="0" baseline="0" smtClean="0">
                          <a:ln>
                            <a:noFill/>
                          </a:ln>
                          <a:solidFill>
                            <a:schemeClr val="tx1"/>
                          </a:solidFill>
                          <a:effectLst/>
                          <a:latin typeface="宋体" charset="-122"/>
                          <a:ea typeface="宋体" charset="-122"/>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缺陷所属的项目和模块，最好能较精确的定位至模块</a:t>
                      </a:r>
                      <a:r>
                        <a:rPr kumimoji="0" lang="zh-CN" altLang="en-US" sz="1400" b="0" i="0" u="none" strike="noStrike" cap="none" normalizeH="0" baseline="0" smtClean="0">
                          <a:ln>
                            <a:noFill/>
                          </a:ln>
                          <a:solidFill>
                            <a:schemeClr val="tx1"/>
                          </a:solidFill>
                          <a:effectLst/>
                          <a:latin typeface="宋体" charset="-122"/>
                          <a:ea typeface="宋体" charset="-122"/>
                        </a:rPr>
                        <a:t> </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470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400" b="0" i="0" u="none" strike="noStrike" cap="none" normalizeH="0" baseline="0" smtClean="0">
                        <a:ln>
                          <a:noFill/>
                        </a:ln>
                        <a:solidFill>
                          <a:schemeClr val="tx1"/>
                        </a:solidFill>
                        <a:effectLst/>
                        <a:latin typeface="宋体" charset="-122"/>
                        <a:ea typeface="宋体"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dirty="0" smtClean="0">
                          <a:ln>
                            <a:noFill/>
                          </a:ln>
                          <a:solidFill>
                            <a:schemeClr val="tx1"/>
                          </a:solidFill>
                          <a:effectLst/>
                          <a:latin typeface="Arial" charset="0"/>
                          <a:ea typeface="宋体" charset="-122"/>
                        </a:rPr>
                        <a:t>缺陷指定解决人</a:t>
                      </a:r>
                      <a:r>
                        <a:rPr kumimoji="0" lang="zh-CN" altLang="en-US" sz="1400" b="0" i="0" u="none" strike="noStrike" cap="none" normalizeH="0" baseline="0" dirty="0" smtClean="0">
                          <a:ln>
                            <a:noFill/>
                          </a:ln>
                          <a:solidFill>
                            <a:schemeClr val="tx1"/>
                          </a:solidFill>
                          <a:effectLst/>
                          <a:latin typeface="宋体" charset="-122"/>
                          <a:ea typeface="宋体" charset="-122"/>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估计修复这个缺陷的开发人员，在缺陷状态下由开发组长指定相关的开发人员；也会自动和该开发人员的邮件地址联系起来，并自动发出邮件</a:t>
                      </a:r>
                      <a:r>
                        <a:rPr kumimoji="0" lang="zh-CN" altLang="en-US" sz="1400" b="0" i="0" u="none" strike="noStrike" cap="none" normalizeH="0" baseline="0" smtClean="0">
                          <a:ln>
                            <a:noFill/>
                          </a:ln>
                          <a:solidFill>
                            <a:schemeClr val="tx1"/>
                          </a:solidFill>
                          <a:effectLst/>
                          <a:latin typeface="宋体" charset="-122"/>
                          <a:ea typeface="宋体" charset="-122"/>
                        </a:rPr>
                        <a:t> </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108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400" b="0" i="0" u="none" strike="noStrike" cap="none" normalizeH="0" baseline="0" smtClean="0">
                        <a:ln>
                          <a:noFill/>
                        </a:ln>
                        <a:solidFill>
                          <a:schemeClr val="tx1"/>
                        </a:solidFill>
                        <a:effectLst/>
                        <a:latin typeface="宋体" charset="-122"/>
                        <a:ea typeface="宋体"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缺陷指定解决时间</a:t>
                      </a:r>
                      <a:r>
                        <a:rPr kumimoji="0" lang="zh-CN" altLang="en-US" sz="1400" b="0" i="0" u="none" strike="noStrike" cap="none" normalizeH="0" baseline="0" smtClean="0">
                          <a:ln>
                            <a:noFill/>
                          </a:ln>
                          <a:solidFill>
                            <a:schemeClr val="tx1"/>
                          </a:solidFill>
                          <a:effectLst/>
                          <a:latin typeface="宋体" charset="-122"/>
                          <a:ea typeface="宋体" charset="-122"/>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开发管理员指定的开发人员修改此缺陷的时间</a:t>
                      </a:r>
                      <a:r>
                        <a:rPr kumimoji="0" lang="zh-CN" altLang="en-US" sz="1400" b="0" i="0" u="none" strike="noStrike" cap="none" normalizeH="0" baseline="0" smtClean="0">
                          <a:ln>
                            <a:noFill/>
                          </a:ln>
                          <a:solidFill>
                            <a:schemeClr val="tx1"/>
                          </a:solidFill>
                          <a:effectLst/>
                          <a:latin typeface="宋体" charset="-122"/>
                          <a:ea typeface="宋体" charset="-122"/>
                        </a:rPr>
                        <a:t> </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108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400" b="0" i="0" u="none" strike="noStrike" cap="none" normalizeH="0" baseline="0" smtClean="0">
                        <a:ln>
                          <a:noFill/>
                        </a:ln>
                        <a:solidFill>
                          <a:schemeClr val="tx1"/>
                        </a:solidFill>
                        <a:effectLst/>
                        <a:latin typeface="宋体" charset="-122"/>
                        <a:ea typeface="宋体"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缺陷验证人</a:t>
                      </a:r>
                      <a:r>
                        <a:rPr kumimoji="0" lang="zh-CN" altLang="en-US" sz="1400" b="0" i="0" u="none" strike="noStrike" cap="none" normalizeH="0" baseline="0" smtClean="0">
                          <a:ln>
                            <a:noFill/>
                          </a:ln>
                          <a:solidFill>
                            <a:schemeClr val="tx1"/>
                          </a:solidFill>
                          <a:effectLst/>
                          <a:latin typeface="宋体" charset="-122"/>
                          <a:ea typeface="宋体" charset="-122"/>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验证缺陷是否真正被修复的测试人员；也会和邮件地址联系起来</a:t>
                      </a:r>
                      <a:r>
                        <a:rPr kumimoji="0" lang="zh-CN" altLang="en-US" sz="1400" b="0" i="0" u="none" strike="noStrike" cap="none" normalizeH="0" baseline="0" smtClean="0">
                          <a:ln>
                            <a:noFill/>
                          </a:ln>
                          <a:solidFill>
                            <a:schemeClr val="tx1"/>
                          </a:solidFill>
                          <a:effectLst/>
                          <a:latin typeface="宋体" charset="-122"/>
                          <a:ea typeface="宋体" charset="-122"/>
                        </a:rPr>
                        <a:t> </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57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400" b="0" i="0" u="none" strike="noStrike" cap="none" normalizeH="0" baseline="0" smtClean="0">
                        <a:ln>
                          <a:noFill/>
                        </a:ln>
                        <a:solidFill>
                          <a:schemeClr val="tx1"/>
                        </a:solidFill>
                        <a:effectLst/>
                        <a:latin typeface="宋体" charset="-122"/>
                        <a:ea typeface="宋体"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缺陷验证结果描述</a:t>
                      </a:r>
                      <a:r>
                        <a:rPr kumimoji="0" lang="zh-CN" altLang="en-US" sz="1400" b="0" i="0" u="none" strike="noStrike" cap="none" normalizeH="0" baseline="0" smtClean="0">
                          <a:ln>
                            <a:noFill/>
                          </a:ln>
                          <a:solidFill>
                            <a:schemeClr val="tx1"/>
                          </a:solidFill>
                          <a:effectLst/>
                          <a:latin typeface="宋体" charset="-122"/>
                          <a:ea typeface="宋体" charset="-122"/>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对验证结果的描述（通过、不通过）</a:t>
                      </a:r>
                      <a:r>
                        <a:rPr kumimoji="0" lang="zh-CN" altLang="en-US" sz="1400" b="0" i="0" u="none" strike="noStrike" cap="none" normalizeH="0" baseline="0" smtClean="0">
                          <a:ln>
                            <a:noFill/>
                          </a:ln>
                          <a:solidFill>
                            <a:schemeClr val="tx1"/>
                          </a:solidFill>
                          <a:effectLst/>
                          <a:latin typeface="宋体" charset="-122"/>
                          <a:ea typeface="宋体" charset="-122"/>
                        </a:rPr>
                        <a:t> </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738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400" b="0" i="0" u="none" strike="noStrike" cap="none" normalizeH="0" baseline="0" smtClean="0">
                        <a:ln>
                          <a:noFill/>
                        </a:ln>
                        <a:solidFill>
                          <a:schemeClr val="tx1"/>
                        </a:solidFill>
                        <a:effectLst/>
                        <a:latin typeface="宋体" charset="-122"/>
                        <a:ea typeface="宋体"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缺陷验证时间</a:t>
                      </a:r>
                      <a:r>
                        <a:rPr kumimoji="0" lang="zh-CN" altLang="en-US" sz="1400" b="0" i="0" u="none" strike="noStrike" cap="none" normalizeH="0" baseline="0" smtClean="0">
                          <a:ln>
                            <a:noFill/>
                          </a:ln>
                          <a:solidFill>
                            <a:schemeClr val="tx1"/>
                          </a:solidFill>
                          <a:effectLst/>
                          <a:latin typeface="宋体" charset="-122"/>
                          <a:ea typeface="宋体" charset="-122"/>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对缺陷验证的时间</a:t>
                      </a:r>
                      <a:r>
                        <a:rPr kumimoji="0" lang="zh-CN" altLang="en-US" sz="1400" b="0" i="0" u="none" strike="noStrike" cap="none" normalizeH="0" baseline="0" smtClean="0">
                          <a:ln>
                            <a:noFill/>
                          </a:ln>
                          <a:solidFill>
                            <a:schemeClr val="tx1"/>
                          </a:solidFill>
                          <a:effectLst/>
                          <a:latin typeface="宋体" charset="-122"/>
                          <a:ea typeface="宋体" charset="-122"/>
                        </a:rPr>
                        <a:t> </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62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缺陷的详细描述</a:t>
                      </a:r>
                      <a:r>
                        <a:rPr kumimoji="0" lang="zh-CN" altLang="en-US" sz="1400" b="0" i="0" u="none" strike="noStrike" cap="none" normalizeH="0" baseline="0" smtClean="0">
                          <a:ln>
                            <a:noFill/>
                          </a:ln>
                          <a:solidFill>
                            <a:schemeClr val="tx1"/>
                          </a:solidFill>
                          <a:effectLst/>
                          <a:latin typeface="宋体" charset="-122"/>
                          <a:ea typeface="宋体" charset="-122"/>
                        </a:rPr>
                        <a:t> </a:t>
                      </a:r>
                      <a:endParaRPr kumimoji="0" lang="en-US" altLang="zh-CN" sz="1400" b="0" i="0" u="none" strike="noStrike" cap="none" normalizeH="0" baseline="0" smtClean="0">
                        <a:ln>
                          <a:noFill/>
                        </a:ln>
                        <a:solidFill>
                          <a:schemeClr val="tx1"/>
                        </a:solidFill>
                        <a:effectLst/>
                        <a:latin typeface="宋体" charset="-122"/>
                        <a:ea typeface="宋体"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步骤</a:t>
                      </a:r>
                      <a:r>
                        <a:rPr kumimoji="0" lang="zh-CN" altLang="en-US" sz="1400" b="0" i="0" u="none" strike="noStrike" cap="none" normalizeH="0" baseline="0" smtClean="0">
                          <a:ln>
                            <a:noFill/>
                          </a:ln>
                          <a:solidFill>
                            <a:schemeClr val="tx1"/>
                          </a:solidFill>
                          <a:effectLst/>
                          <a:latin typeface="宋体" charset="-122"/>
                          <a:ea typeface="宋体" charset="-122"/>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对缺陷的操作过程，按照步骤，一步一步地描述</a:t>
                      </a:r>
                      <a:r>
                        <a:rPr kumimoji="0" lang="zh-CN" altLang="en-US" sz="1400" b="0" i="0" u="none" strike="noStrike" cap="none" normalizeH="0" baseline="0" smtClean="0">
                          <a:ln>
                            <a:noFill/>
                          </a:ln>
                          <a:solidFill>
                            <a:schemeClr val="tx1"/>
                          </a:solidFill>
                          <a:effectLst/>
                          <a:latin typeface="宋体" charset="-122"/>
                          <a:ea typeface="宋体" charset="-122"/>
                        </a:rPr>
                        <a:t> </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24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altLang="zh-CN" sz="1400" b="0" i="0" u="none" strike="noStrike" cap="none" normalizeH="0" baseline="0" smtClean="0">
                        <a:ln>
                          <a:noFill/>
                        </a:ln>
                        <a:solidFill>
                          <a:schemeClr val="tx1"/>
                        </a:solidFill>
                        <a:effectLst/>
                        <a:latin typeface="宋体" charset="-122"/>
                        <a:ea typeface="宋体"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期望的结果</a:t>
                      </a:r>
                      <a:r>
                        <a:rPr kumimoji="0" lang="zh-CN" altLang="en-US" sz="1400" b="0" i="0" u="none" strike="noStrike" cap="none" normalizeH="0" baseline="0" smtClean="0">
                          <a:ln>
                            <a:noFill/>
                          </a:ln>
                          <a:solidFill>
                            <a:schemeClr val="tx1"/>
                          </a:solidFill>
                          <a:effectLst/>
                          <a:latin typeface="宋体" charset="-122"/>
                          <a:ea typeface="宋体" charset="-122"/>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按照设计规格说明书或用户需求，在上述步骤之后，所期望的结果，即正确的结果</a:t>
                      </a:r>
                      <a:r>
                        <a:rPr kumimoji="0" lang="zh-CN" altLang="en-US" sz="1400" b="0" i="0" u="none" strike="noStrike" cap="none" normalizeH="0" baseline="0" smtClean="0">
                          <a:ln>
                            <a:noFill/>
                          </a:ln>
                          <a:solidFill>
                            <a:schemeClr val="tx1"/>
                          </a:solidFill>
                          <a:effectLst/>
                          <a:latin typeface="宋体" charset="-122"/>
                          <a:ea typeface="宋体" charset="-122"/>
                        </a:rPr>
                        <a:t> </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483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altLang="zh-CN" sz="1400" b="0" i="0" u="none" strike="noStrike" cap="none" normalizeH="0" baseline="0" smtClean="0">
                        <a:ln>
                          <a:noFill/>
                        </a:ln>
                        <a:solidFill>
                          <a:schemeClr val="tx1"/>
                        </a:solidFill>
                        <a:effectLst/>
                        <a:latin typeface="宋体" charset="-122"/>
                        <a:ea typeface="宋体"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实际发生的结果</a:t>
                      </a:r>
                      <a:r>
                        <a:rPr kumimoji="0" lang="zh-CN" altLang="en-US" sz="1400" b="0" i="0" u="none" strike="noStrike" cap="none" normalizeH="0" baseline="0" smtClean="0">
                          <a:ln>
                            <a:noFill/>
                          </a:ln>
                          <a:solidFill>
                            <a:schemeClr val="tx1"/>
                          </a:solidFill>
                          <a:effectLst/>
                          <a:latin typeface="宋体" charset="-122"/>
                          <a:ea typeface="宋体" charset="-122"/>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程序或系统实际发生的结果，即错误的结果</a:t>
                      </a:r>
                      <a:r>
                        <a:rPr kumimoji="0" lang="zh-CN" altLang="en-US" sz="1400" b="0" i="0" u="none" strike="noStrike" cap="none" normalizeH="0" baseline="0" smtClean="0">
                          <a:ln>
                            <a:noFill/>
                          </a:ln>
                          <a:solidFill>
                            <a:schemeClr val="tx1"/>
                          </a:solidFill>
                          <a:effectLst/>
                          <a:latin typeface="宋体" charset="-122"/>
                          <a:ea typeface="宋体" charset="-122"/>
                        </a:rPr>
                        <a:t> </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76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测试环境说明</a:t>
                      </a:r>
                      <a:endParaRPr kumimoji="0" lang="en-US" altLang="zh-CN" sz="1400" b="0" i="0" u="none" strike="noStrike" cap="none" normalizeH="0" baseline="0" smtClean="0">
                        <a:ln>
                          <a:noFill/>
                        </a:ln>
                        <a:solidFill>
                          <a:schemeClr val="tx1"/>
                        </a:solidFill>
                        <a:effectLst/>
                        <a:latin typeface="Arial" charset="0"/>
                        <a:ea typeface="宋体"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测试环境</a:t>
                      </a:r>
                      <a:r>
                        <a:rPr kumimoji="0" lang="zh-CN" altLang="en-US" sz="1400" b="0" i="0" u="none" strike="noStrike" cap="none" normalizeH="0" baseline="0" smtClean="0">
                          <a:ln>
                            <a:noFill/>
                          </a:ln>
                          <a:solidFill>
                            <a:schemeClr val="tx1"/>
                          </a:solidFill>
                          <a:effectLst/>
                          <a:latin typeface="宋体" charset="-122"/>
                          <a:ea typeface="宋体" charset="-122"/>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对测试环境描述，包括操作系统、浏览器、网络带宽、通讯协议等</a:t>
                      </a:r>
                      <a:r>
                        <a:rPr kumimoji="0" lang="zh-CN" altLang="en-US" sz="1400" b="0" i="0" u="none" strike="noStrike" cap="none" normalizeH="0" baseline="0" smtClean="0">
                          <a:ln>
                            <a:noFill/>
                          </a:ln>
                          <a:solidFill>
                            <a:schemeClr val="tx1"/>
                          </a:solidFill>
                          <a:effectLst/>
                          <a:latin typeface="宋体" charset="-122"/>
                          <a:ea typeface="宋体" charset="-122"/>
                        </a:rPr>
                        <a:t> </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952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必要的附件 </a:t>
                      </a:r>
                      <a:endParaRPr kumimoji="0" lang="en-US" altLang="zh-CN" sz="1400" b="0" i="0" u="none" strike="noStrike" cap="none" normalizeH="0" baseline="0" smtClean="0">
                        <a:ln>
                          <a:noFill/>
                        </a:ln>
                        <a:solidFill>
                          <a:schemeClr val="tx1"/>
                        </a:solidFill>
                        <a:effectLst/>
                        <a:latin typeface="Arial" charset="0"/>
                        <a:ea typeface="宋体"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图片、</a:t>
                      </a:r>
                      <a:r>
                        <a:rPr kumimoji="0" lang="en-US" altLang="zh-CN" sz="1400" b="0" i="0" u="none" strike="noStrike" cap="none" normalizeH="0" baseline="0" smtClean="0">
                          <a:ln>
                            <a:noFill/>
                          </a:ln>
                          <a:solidFill>
                            <a:schemeClr val="tx1"/>
                          </a:solidFill>
                          <a:effectLst/>
                          <a:latin typeface="宋体" charset="-122"/>
                          <a:ea typeface="宋体" charset="-122"/>
                        </a:rPr>
                        <a:t>Log</a:t>
                      </a:r>
                      <a:r>
                        <a:rPr kumimoji="0" lang="zh-CN" altLang="en-US" sz="1400" b="0" i="0" u="none" strike="noStrike" cap="none" normalizeH="0" baseline="0" smtClean="0">
                          <a:ln>
                            <a:noFill/>
                          </a:ln>
                          <a:solidFill>
                            <a:schemeClr val="tx1"/>
                          </a:solidFill>
                          <a:effectLst/>
                          <a:latin typeface="Arial" charset="0"/>
                          <a:ea typeface="宋体" charset="-122"/>
                        </a:rPr>
                        <a:t>文件</a:t>
                      </a:r>
                      <a:r>
                        <a:rPr kumimoji="0" lang="zh-CN" altLang="en-US" sz="1400" b="0" i="0" u="none" strike="noStrike" cap="none" normalizeH="0" baseline="0" smtClean="0">
                          <a:ln>
                            <a:noFill/>
                          </a:ln>
                          <a:solidFill>
                            <a:schemeClr val="tx1"/>
                          </a:solidFill>
                          <a:effectLst/>
                          <a:latin typeface="宋体" charset="-122"/>
                          <a:ea typeface="宋体" charset="-122"/>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400" b="0" i="0" u="none" strike="noStrike" cap="none" normalizeH="0" baseline="0" dirty="0" smtClean="0">
                          <a:ln>
                            <a:noFill/>
                          </a:ln>
                          <a:solidFill>
                            <a:schemeClr val="tx1"/>
                          </a:solidFill>
                          <a:effectLst/>
                          <a:latin typeface="Arial" charset="0"/>
                          <a:ea typeface="宋体" charset="-122"/>
                        </a:rPr>
                        <a:t>对于某些文字很难表达清楚的缺陷，使用图片等附件是必要的；对于软件崩溃现象，需要使用</a:t>
                      </a:r>
                      <a:r>
                        <a:rPr kumimoji="0" lang="en-US" altLang="zh-CN" sz="1400" b="0" i="0" u="none" strike="noStrike" cap="none" normalizeH="0" baseline="0" dirty="0" err="1" smtClean="0">
                          <a:ln>
                            <a:noFill/>
                          </a:ln>
                          <a:solidFill>
                            <a:schemeClr val="tx1"/>
                          </a:solidFill>
                          <a:effectLst/>
                          <a:latin typeface="宋体" charset="-122"/>
                          <a:ea typeface="宋体" charset="-122"/>
                        </a:rPr>
                        <a:t>Soft_ICE</a:t>
                      </a:r>
                      <a:r>
                        <a:rPr kumimoji="0" lang="zh-CN" altLang="en-US" sz="1400" b="0" i="0" u="none" strike="noStrike" cap="none" normalizeH="0" baseline="0" dirty="0" smtClean="0">
                          <a:ln>
                            <a:noFill/>
                          </a:ln>
                          <a:solidFill>
                            <a:schemeClr val="tx1"/>
                          </a:solidFill>
                          <a:effectLst/>
                          <a:latin typeface="Arial" charset="0"/>
                          <a:ea typeface="宋体" charset="-122"/>
                        </a:rPr>
                        <a:t>工具去捕捉日志文件作为附件提供给开发人员。</a:t>
                      </a:r>
                      <a:r>
                        <a:rPr kumimoji="0" lang="zh-CN" altLang="en-US" sz="1400" b="0" i="0" u="none" strike="noStrike" cap="none" normalizeH="0" baseline="0" dirty="0" smtClean="0">
                          <a:ln>
                            <a:noFill/>
                          </a:ln>
                          <a:solidFill>
                            <a:schemeClr val="tx1"/>
                          </a:solidFill>
                          <a:effectLst/>
                          <a:latin typeface="宋体" charset="-122"/>
                          <a:ea typeface="宋体" charset="-122"/>
                        </a:rPr>
                        <a:t> </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xfrm>
            <a:off x="1403350" y="188913"/>
            <a:ext cx="6181725" cy="919162"/>
          </a:xfrm>
        </p:spPr>
        <p:txBody>
          <a:bodyPr/>
          <a:lstStyle/>
          <a:p>
            <a:pPr marL="177800" algn="ctr">
              <a:lnSpc>
                <a:spcPct val="150000"/>
              </a:lnSpc>
            </a:pPr>
            <a:r>
              <a:rPr lang="en-US" altLang="zh-CN" sz="3600" smtClean="0">
                <a:solidFill>
                  <a:srgbClr val="FFFF00"/>
                </a:solidFill>
              </a:rPr>
              <a:t>13.2.5  </a:t>
            </a:r>
            <a:r>
              <a:rPr lang="zh-CN" altLang="en-US" sz="3600" smtClean="0">
                <a:solidFill>
                  <a:srgbClr val="FFFF00"/>
                </a:solidFill>
              </a:rPr>
              <a:t>缺陷描述的基本要求</a:t>
            </a:r>
            <a:endParaRPr lang="en-US" altLang="zh-CN" sz="3600" smtClean="0">
              <a:solidFill>
                <a:srgbClr val="FFFF00"/>
              </a:solidFill>
            </a:endParaRPr>
          </a:p>
        </p:txBody>
      </p:sp>
      <p:sp>
        <p:nvSpPr>
          <p:cNvPr id="53250" name="内容占位符 5"/>
          <p:cNvSpPr>
            <a:spLocks noGrp="1"/>
          </p:cNvSpPr>
          <p:nvPr>
            <p:ph idx="1"/>
          </p:nvPr>
        </p:nvSpPr>
        <p:spPr>
          <a:xfrm>
            <a:off x="2051050" y="1989138"/>
            <a:ext cx="1981200" cy="3960812"/>
          </a:xfrm>
        </p:spPr>
        <p:txBody>
          <a:bodyPr/>
          <a:lstStyle/>
          <a:p>
            <a:pPr>
              <a:lnSpc>
                <a:spcPct val="130000"/>
              </a:lnSpc>
              <a:buClr>
                <a:srgbClr val="91AC4E"/>
              </a:buClr>
              <a:buFont typeface="Wingdings" pitchFamily="2" charset="2"/>
              <a:buChar char="q"/>
            </a:pPr>
            <a:r>
              <a:rPr lang="zh-CN" altLang="en-US" sz="2400" smtClean="0">
                <a:latin typeface="宋体" charset="-122"/>
                <a:ea typeface="宋体" charset="-122"/>
              </a:rPr>
              <a:t>单一准确 </a:t>
            </a:r>
          </a:p>
          <a:p>
            <a:pPr>
              <a:lnSpc>
                <a:spcPct val="130000"/>
              </a:lnSpc>
              <a:buClr>
                <a:srgbClr val="91AC4E"/>
              </a:buClr>
              <a:buFont typeface="Wingdings" pitchFamily="2" charset="2"/>
              <a:buChar char="q"/>
            </a:pPr>
            <a:r>
              <a:rPr lang="zh-CN" altLang="en-US" sz="2400" smtClean="0">
                <a:latin typeface="宋体" charset="-122"/>
                <a:ea typeface="宋体" charset="-122"/>
              </a:rPr>
              <a:t>可以再现 </a:t>
            </a:r>
          </a:p>
          <a:p>
            <a:pPr>
              <a:lnSpc>
                <a:spcPct val="130000"/>
              </a:lnSpc>
              <a:buClr>
                <a:srgbClr val="91AC4E"/>
              </a:buClr>
              <a:buFont typeface="Wingdings" pitchFamily="2" charset="2"/>
              <a:buChar char="q"/>
            </a:pPr>
            <a:r>
              <a:rPr lang="zh-CN" altLang="en-US" sz="2400" smtClean="0">
                <a:latin typeface="宋体" charset="-122"/>
                <a:ea typeface="宋体" charset="-122"/>
              </a:rPr>
              <a:t>完整统一</a:t>
            </a:r>
          </a:p>
          <a:p>
            <a:pPr>
              <a:lnSpc>
                <a:spcPct val="130000"/>
              </a:lnSpc>
              <a:buClr>
                <a:srgbClr val="91AC4E"/>
              </a:buClr>
              <a:buFont typeface="Wingdings" pitchFamily="2" charset="2"/>
              <a:buChar char="q"/>
            </a:pPr>
            <a:r>
              <a:rPr lang="zh-CN" altLang="en-US" sz="2400" smtClean="0">
                <a:latin typeface="宋体" charset="-122"/>
                <a:ea typeface="宋体" charset="-122"/>
              </a:rPr>
              <a:t>短小简练</a:t>
            </a:r>
          </a:p>
          <a:p>
            <a:pPr>
              <a:lnSpc>
                <a:spcPct val="130000"/>
              </a:lnSpc>
              <a:buClr>
                <a:srgbClr val="91AC4E"/>
              </a:buClr>
              <a:buFont typeface="Wingdings" pitchFamily="2" charset="2"/>
              <a:buChar char="q"/>
            </a:pPr>
            <a:r>
              <a:rPr lang="zh-CN" altLang="en-US" sz="2400" smtClean="0">
                <a:latin typeface="宋体" charset="-122"/>
                <a:ea typeface="宋体" charset="-122"/>
              </a:rPr>
              <a:t>特定条件</a:t>
            </a:r>
          </a:p>
          <a:p>
            <a:pPr>
              <a:lnSpc>
                <a:spcPct val="130000"/>
              </a:lnSpc>
              <a:buClr>
                <a:srgbClr val="91AC4E"/>
              </a:buClr>
              <a:buFont typeface="Wingdings" pitchFamily="2" charset="2"/>
              <a:buChar char="q"/>
            </a:pPr>
            <a:r>
              <a:rPr lang="zh-CN" altLang="en-US" sz="2400" smtClean="0">
                <a:latin typeface="宋体" charset="-122"/>
                <a:ea typeface="宋体" charset="-122"/>
              </a:rPr>
              <a:t>补充完善 </a:t>
            </a:r>
          </a:p>
          <a:p>
            <a:pPr>
              <a:lnSpc>
                <a:spcPct val="130000"/>
              </a:lnSpc>
              <a:buClr>
                <a:srgbClr val="91AC4E"/>
              </a:buClr>
              <a:buFont typeface="Wingdings" pitchFamily="2" charset="2"/>
              <a:buChar char="q"/>
            </a:pPr>
            <a:r>
              <a:rPr lang="zh-CN" altLang="en-US" sz="2400" smtClean="0">
                <a:latin typeface="宋体" charset="-122"/>
                <a:ea typeface="宋体" charset="-122"/>
              </a:rPr>
              <a:t>不做评价  </a:t>
            </a:r>
          </a:p>
        </p:txBody>
      </p:sp>
      <p:pic>
        <p:nvPicPr>
          <p:cNvPr id="53251" name="图片 4" descr="good.jpg"/>
          <p:cNvPicPr>
            <a:picLocks noChangeAspect="1"/>
          </p:cNvPicPr>
          <p:nvPr/>
        </p:nvPicPr>
        <p:blipFill>
          <a:blip r:embed="rId2"/>
          <a:srcRect/>
          <a:stretch>
            <a:fillRect/>
          </a:stretch>
        </p:blipFill>
        <p:spPr bwMode="auto">
          <a:xfrm>
            <a:off x="4716463" y="2420938"/>
            <a:ext cx="3000375" cy="3001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3492500" y="260350"/>
            <a:ext cx="2868613" cy="774700"/>
          </a:xfrm>
        </p:spPr>
        <p:txBody>
          <a:bodyPr/>
          <a:lstStyle/>
          <a:p>
            <a:pPr marL="177800" algn="ctr">
              <a:lnSpc>
                <a:spcPct val="150000"/>
              </a:lnSpc>
            </a:pPr>
            <a:r>
              <a:rPr lang="zh-CN" altLang="en-US" sz="3600" smtClean="0">
                <a:solidFill>
                  <a:srgbClr val="FFFF00"/>
                </a:solidFill>
              </a:rPr>
              <a:t>示例</a:t>
            </a:r>
            <a:endParaRPr lang="en-US" altLang="zh-CN" sz="3600" smtClean="0">
              <a:solidFill>
                <a:srgbClr val="FFFF00"/>
              </a:solidFill>
            </a:endParaRPr>
          </a:p>
        </p:txBody>
      </p:sp>
      <p:sp>
        <p:nvSpPr>
          <p:cNvPr id="54274" name="TextBox 6"/>
          <p:cNvSpPr txBox="1">
            <a:spLocks noChangeArrowheads="1"/>
          </p:cNvSpPr>
          <p:nvPr/>
        </p:nvSpPr>
        <p:spPr bwMode="auto">
          <a:xfrm>
            <a:off x="1116013" y="1341438"/>
            <a:ext cx="2160587" cy="585787"/>
          </a:xfrm>
          <a:prstGeom prst="rect">
            <a:avLst/>
          </a:prstGeom>
          <a:noFill/>
          <a:ln w="9525">
            <a:noFill/>
            <a:miter lim="800000"/>
            <a:headEnd/>
            <a:tailEnd/>
          </a:ln>
        </p:spPr>
        <p:txBody>
          <a:bodyPr>
            <a:spAutoFit/>
          </a:bodyPr>
          <a:lstStyle/>
          <a:p>
            <a:r>
              <a:rPr lang="zh-CN" altLang="en-US" sz="3200" b="1">
                <a:solidFill>
                  <a:srgbClr val="00B0F0"/>
                </a:solidFill>
              </a:rPr>
              <a:t>见 </a:t>
            </a:r>
            <a:r>
              <a:rPr lang="en-US" altLang="zh-CN" sz="3200" b="1">
                <a:solidFill>
                  <a:srgbClr val="00B0F0"/>
                </a:solidFill>
              </a:rPr>
              <a:t>P.330</a:t>
            </a:r>
            <a:endParaRPr lang="zh-CN" altLang="en-US" sz="3200" b="1">
              <a:solidFill>
                <a:srgbClr val="00B0F0"/>
              </a:solidFill>
            </a:endParaRPr>
          </a:p>
        </p:txBody>
      </p:sp>
      <p:sp>
        <p:nvSpPr>
          <p:cNvPr id="4" name="AutoShape 4"/>
          <p:cNvSpPr>
            <a:spLocks noChangeArrowheads="1"/>
          </p:cNvSpPr>
          <p:nvPr/>
        </p:nvSpPr>
        <p:spPr bwMode="auto">
          <a:xfrm>
            <a:off x="1692275" y="2205038"/>
            <a:ext cx="6019800" cy="3724275"/>
          </a:xfrm>
          <a:prstGeom prst="foldedCorner">
            <a:avLst>
              <a:gd name="adj" fmla="val 23931"/>
            </a:avLst>
          </a:prstGeom>
          <a:solidFill>
            <a:srgbClr val="FFFFFF">
              <a:alpha val="50195"/>
            </a:srgbClr>
          </a:solidFill>
          <a:ln w="9525">
            <a:solidFill>
              <a:schemeClr val="tx1"/>
            </a:solidFill>
            <a:round/>
            <a:headEnd/>
            <a:tailEnd/>
          </a:ln>
        </p:spPr>
        <p:txBody>
          <a:bodyPr lIns="0" tIns="0" rIns="0" bIns="0"/>
          <a:lstStyle/>
          <a:p>
            <a:pPr marL="457200" indent="-457200" algn="ctr"/>
            <a:r>
              <a:rPr lang="zh-CN" altLang="en-US" sz="1600">
                <a:latin typeface="宋体" charset="-122"/>
              </a:rPr>
              <a:t>优秀的缺陷报告</a:t>
            </a:r>
          </a:p>
          <a:p>
            <a:pPr marL="457200" indent="-457200"/>
            <a:r>
              <a:rPr lang="zh-CN" altLang="en-US" sz="1600">
                <a:latin typeface="宋体" charset="-122"/>
              </a:rPr>
              <a:t>重现步骤 :</a:t>
            </a:r>
          </a:p>
          <a:p>
            <a:pPr marL="457200" indent="-457200">
              <a:buFontTx/>
              <a:buAutoNum type="alphaLcParenR"/>
            </a:pPr>
            <a:r>
              <a:rPr lang="zh-CN" altLang="en-US" sz="1600">
                <a:latin typeface="宋体" charset="-122"/>
              </a:rPr>
              <a:t>打开一个编辑文字的软件并且创建一个新的文档（这个文件可以录入文字）</a:t>
            </a:r>
          </a:p>
          <a:p>
            <a:pPr marL="457200" indent="-457200">
              <a:buFontTx/>
              <a:buAutoNum type="alphaLcParenR"/>
            </a:pPr>
            <a:r>
              <a:rPr lang="zh-CN" altLang="en-US" sz="1600">
                <a:latin typeface="宋体" charset="-122"/>
              </a:rPr>
              <a:t>在这个文件里随意录入一两行文字 </a:t>
            </a:r>
          </a:p>
          <a:p>
            <a:pPr marL="457200" indent="-457200">
              <a:buFontTx/>
              <a:buAutoNum type="alphaLcParenR"/>
            </a:pPr>
            <a:r>
              <a:rPr lang="zh-CN" altLang="en-US" sz="1600">
                <a:latin typeface="宋体" charset="-122"/>
              </a:rPr>
              <a:t>选中一两行文字，通过选择</a:t>
            </a:r>
            <a:r>
              <a:rPr lang="en-US" altLang="zh-CN" sz="1600">
                <a:latin typeface="宋体" charset="-122"/>
              </a:rPr>
              <a:t>Font </a:t>
            </a:r>
            <a:r>
              <a:rPr lang="zh-CN" altLang="en-US" sz="1600">
                <a:latin typeface="宋体" charset="-122"/>
              </a:rPr>
              <a:t>菜单然后选择</a:t>
            </a:r>
            <a:r>
              <a:rPr lang="en-US" altLang="zh-CN" sz="1600">
                <a:latin typeface="宋体" charset="-122"/>
              </a:rPr>
              <a:t>Arial</a:t>
            </a:r>
            <a:r>
              <a:rPr lang="zh-CN" altLang="en-US" sz="1600">
                <a:latin typeface="宋体" charset="-122"/>
              </a:rPr>
              <a:t>字体格式 </a:t>
            </a:r>
          </a:p>
          <a:p>
            <a:pPr marL="457200" indent="-457200">
              <a:buFontTx/>
              <a:buAutoNum type="alphaLcParenR"/>
            </a:pPr>
            <a:r>
              <a:rPr lang="zh-CN" altLang="en-US" sz="1600">
                <a:latin typeface="宋体" charset="-122"/>
              </a:rPr>
              <a:t>一两行文字变成了无意义的乱字符 </a:t>
            </a:r>
          </a:p>
          <a:p>
            <a:pPr marL="457200" indent="-457200"/>
            <a:r>
              <a:rPr lang="zh-CN" altLang="en-US" sz="1600">
                <a:latin typeface="宋体" charset="-122"/>
              </a:rPr>
              <a:t>期望结果：当用户选择已录入的文字并改变文字格式的时候，文本应该显示正确的文字格式不会出现乱字符显示。</a:t>
            </a:r>
          </a:p>
          <a:p>
            <a:pPr marL="457200" indent="-457200"/>
            <a:r>
              <a:rPr lang="zh-CN" altLang="en-US" sz="1600">
                <a:latin typeface="宋体" charset="-122"/>
              </a:rPr>
              <a:t>实际结果:它是字体格式的问题，如果改变文字格式成</a:t>
            </a:r>
            <a:r>
              <a:rPr lang="en-US" altLang="zh-CN" sz="1600">
                <a:latin typeface="宋体" charset="-122"/>
              </a:rPr>
              <a:t>Arial</a:t>
            </a:r>
            <a:r>
              <a:rPr lang="zh-CN" altLang="en-US" sz="1600">
                <a:latin typeface="宋体" charset="-122"/>
              </a:rPr>
              <a:t>之前，你保存文件，缺陷不会出现。缺陷仅仅发生在</a:t>
            </a:r>
            <a:r>
              <a:rPr lang="en-US" altLang="zh-CN" sz="1600">
                <a:latin typeface="宋体" charset="-122"/>
              </a:rPr>
              <a:t>Windows98</a:t>
            </a:r>
            <a:r>
              <a:rPr lang="zh-CN" altLang="en-US" sz="1600">
                <a:latin typeface="宋体" charset="-122"/>
              </a:rPr>
              <a:t>并且改变文字格式成其它的字体格式，文字是显示正常的。 </a:t>
            </a:r>
          </a:p>
          <a:p>
            <a:pPr marL="457200" indent="-457200"/>
            <a:r>
              <a:rPr lang="zh-CN" altLang="en-US" sz="1600">
                <a:latin typeface="宋体" charset="-122"/>
              </a:rPr>
              <a:t>        </a:t>
            </a:r>
          </a:p>
          <a:p>
            <a:pPr marL="457200" indent="-457200"/>
            <a:r>
              <a:rPr lang="zh-CN" altLang="en-US" sz="1600">
                <a:latin typeface="宋体" charset="-122"/>
              </a:rPr>
              <a:t>见所附的图片&lt;有一个链接，点击即可看到&gt; </a:t>
            </a:r>
          </a:p>
          <a:p>
            <a:pPr marL="457200" indent="-457200"/>
            <a:r>
              <a:rPr lang="zh-CN" altLang="en-US" sz="1600">
                <a:solidFill>
                  <a:schemeClr val="bg1"/>
                </a:solidFill>
              </a:rPr>
              <a:t> </a:t>
            </a:r>
          </a:p>
          <a:p>
            <a:pPr marL="457200" indent="-457200"/>
            <a:r>
              <a:rPr lang="zh-CN" altLang="en-US">
                <a:solidFill>
                  <a:schemeClr val="bg1"/>
                </a:solidFill>
              </a:rPr>
              <a:t> </a:t>
            </a:r>
          </a:p>
          <a:p>
            <a:pPr marL="457200" indent="-457200" algn="ctr"/>
            <a:endParaRPr lang="en-US" altLang="zh-CN">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4"/>
          <p:cNvSpPr>
            <a:spLocks noGrp="1" noChangeArrowheads="1"/>
          </p:cNvSpPr>
          <p:nvPr>
            <p:ph type="title"/>
          </p:nvPr>
        </p:nvSpPr>
        <p:spPr>
          <a:xfrm>
            <a:off x="1692275" y="366713"/>
            <a:ext cx="5880100" cy="561975"/>
          </a:xfrm>
        </p:spPr>
        <p:txBody>
          <a:bodyPr/>
          <a:lstStyle/>
          <a:p>
            <a:pPr algn="ctr"/>
            <a:r>
              <a:rPr lang="zh-CN" altLang="en-US" sz="3600" smtClean="0">
                <a:solidFill>
                  <a:srgbClr val="FFFF00"/>
                </a:solidFill>
              </a:rPr>
              <a:t>散漫的缺陷报告的示例</a:t>
            </a:r>
          </a:p>
        </p:txBody>
      </p:sp>
      <p:sp>
        <p:nvSpPr>
          <p:cNvPr id="1580037" name="AutoShape 5"/>
          <p:cNvSpPr>
            <a:spLocks noChangeArrowheads="1"/>
          </p:cNvSpPr>
          <p:nvPr/>
        </p:nvSpPr>
        <p:spPr bwMode="auto">
          <a:xfrm>
            <a:off x="755650" y="1412875"/>
            <a:ext cx="8029575" cy="5005388"/>
          </a:xfrm>
          <a:prstGeom prst="foldedCorner">
            <a:avLst>
              <a:gd name="adj" fmla="val 22125"/>
            </a:avLst>
          </a:prstGeom>
          <a:solidFill>
            <a:srgbClr val="FFFFFF">
              <a:alpha val="50195"/>
            </a:srgbClr>
          </a:solidFill>
          <a:ln w="9525">
            <a:solidFill>
              <a:schemeClr val="tx1"/>
            </a:solidFill>
            <a:round/>
            <a:headEnd/>
            <a:tailEnd/>
          </a:ln>
        </p:spPr>
        <p:txBody>
          <a:bodyPr lIns="0" tIns="0" rIns="0" bIns="0"/>
          <a:lstStyle/>
          <a:p>
            <a:pPr marL="457200" indent="-457200"/>
            <a:r>
              <a:rPr lang="zh-CN" altLang="en-US" b="1" i="0">
                <a:latin typeface="宋体" charset="-122"/>
              </a:rPr>
              <a:t>重现步骤</a:t>
            </a:r>
            <a:r>
              <a:rPr lang="zh-CN" altLang="en-US" i="0">
                <a:latin typeface="宋体" charset="-122"/>
              </a:rPr>
              <a:t>：</a:t>
            </a:r>
          </a:p>
          <a:p>
            <a:pPr marL="457200" indent="-457200">
              <a:buFontTx/>
              <a:buChar char="•"/>
            </a:pPr>
            <a:r>
              <a:rPr lang="zh-CN" altLang="en-US" i="0">
                <a:latin typeface="宋体" charset="-122"/>
              </a:rPr>
              <a:t>在</a:t>
            </a:r>
            <a:r>
              <a:rPr lang="en-US" altLang="zh-CN" i="0">
                <a:latin typeface="宋体" charset="-122"/>
              </a:rPr>
              <a:t>WindowXP</a:t>
            </a:r>
            <a:r>
              <a:rPr lang="zh-CN" altLang="en-US" i="0">
                <a:latin typeface="宋体" charset="-122"/>
              </a:rPr>
              <a:t>上打开一个编辑文字的软件并且编辑存在文件 </a:t>
            </a:r>
          </a:p>
          <a:p>
            <a:pPr marL="457200" indent="-457200">
              <a:buFontTx/>
              <a:buChar char="•"/>
            </a:pPr>
            <a:r>
              <a:rPr lang="zh-CN" altLang="en-US" i="0">
                <a:latin typeface="宋体" charset="-122"/>
              </a:rPr>
              <a:t>文件字体显示正常 </a:t>
            </a:r>
          </a:p>
          <a:p>
            <a:pPr marL="457200" indent="-457200">
              <a:buFontTx/>
              <a:buChar char="•"/>
            </a:pPr>
            <a:r>
              <a:rPr lang="zh-CN" altLang="en-US" i="0">
                <a:latin typeface="宋体" charset="-122"/>
              </a:rPr>
              <a:t>我添加了图片，这些图片显示正常 </a:t>
            </a:r>
          </a:p>
          <a:p>
            <a:pPr marL="457200" indent="-457200">
              <a:buFontTx/>
              <a:buChar char="•"/>
            </a:pPr>
            <a:r>
              <a:rPr lang="zh-CN" altLang="en-US" i="0">
                <a:latin typeface="宋体" charset="-122"/>
              </a:rPr>
              <a:t>在此之后，我创建了一个新的文档 </a:t>
            </a:r>
          </a:p>
          <a:p>
            <a:pPr marL="457200" indent="-457200">
              <a:buFontTx/>
              <a:buChar char="•"/>
            </a:pPr>
            <a:r>
              <a:rPr lang="zh-CN" altLang="en-US" i="0">
                <a:latin typeface="宋体" charset="-122"/>
              </a:rPr>
              <a:t>在这个文档中我随意录入了大量的文字 </a:t>
            </a:r>
          </a:p>
          <a:p>
            <a:pPr marL="457200" indent="-457200">
              <a:buFontTx/>
              <a:buChar char="•"/>
            </a:pPr>
            <a:r>
              <a:rPr lang="zh-CN" altLang="en-US" i="0">
                <a:latin typeface="宋体" charset="-122"/>
              </a:rPr>
              <a:t>在我录入这些文字之后，选择几行文字.并且通过选择</a:t>
            </a:r>
            <a:r>
              <a:rPr lang="en-US" altLang="zh-CN" i="0">
                <a:latin typeface="宋体" charset="-122"/>
              </a:rPr>
              <a:t>Font </a:t>
            </a:r>
            <a:r>
              <a:rPr lang="zh-CN" altLang="en-US" i="0">
                <a:latin typeface="宋体" charset="-122"/>
              </a:rPr>
              <a:t>菜单然后选择</a:t>
            </a:r>
            <a:r>
              <a:rPr lang="en-US" altLang="zh-CN" i="0">
                <a:latin typeface="宋体" charset="-122"/>
              </a:rPr>
              <a:t>Arial</a:t>
            </a:r>
            <a:r>
              <a:rPr lang="zh-CN" altLang="en-US" i="0">
                <a:latin typeface="宋体" charset="-122"/>
              </a:rPr>
              <a:t>字体格式改变文字的字体。 </a:t>
            </a:r>
          </a:p>
          <a:p>
            <a:pPr marL="457200" indent="-457200">
              <a:buFontTx/>
              <a:buChar char="•"/>
            </a:pPr>
            <a:r>
              <a:rPr lang="zh-CN" altLang="en-US" i="0">
                <a:latin typeface="宋体" charset="-122"/>
              </a:rPr>
              <a:t>有三次我重现了这个缺陷 </a:t>
            </a:r>
          </a:p>
          <a:p>
            <a:pPr marL="457200" indent="-457200">
              <a:buFontTx/>
              <a:buChar char="•"/>
            </a:pPr>
            <a:r>
              <a:rPr lang="zh-CN" altLang="en-US" i="0">
                <a:latin typeface="宋体" charset="-122"/>
              </a:rPr>
              <a:t>我在</a:t>
            </a:r>
            <a:r>
              <a:rPr lang="en-US" altLang="zh-CN" i="0">
                <a:latin typeface="宋体" charset="-122"/>
              </a:rPr>
              <a:t>Solaris</a:t>
            </a:r>
            <a:r>
              <a:rPr lang="zh-CN" altLang="en-US" i="0">
                <a:latin typeface="宋体" charset="-122"/>
              </a:rPr>
              <a:t>操作系统运行这些步骤，没有任何问题。 </a:t>
            </a:r>
          </a:p>
          <a:p>
            <a:pPr marL="457200" indent="-457200">
              <a:buFontTx/>
              <a:buChar char="•"/>
            </a:pPr>
            <a:r>
              <a:rPr lang="zh-CN" altLang="en-US" i="0">
                <a:latin typeface="宋体" charset="-122"/>
              </a:rPr>
              <a:t>我在</a:t>
            </a:r>
            <a:r>
              <a:rPr lang="en-US" altLang="zh-CN" i="0">
                <a:latin typeface="宋体" charset="-122"/>
              </a:rPr>
              <a:t>Mac</a:t>
            </a:r>
            <a:r>
              <a:rPr lang="zh-CN" altLang="en-US" i="0">
                <a:latin typeface="宋体" charset="-122"/>
              </a:rPr>
              <a:t>操作系统运行这些步骤，没有任何问题。</a:t>
            </a:r>
            <a:endParaRPr lang="en-US" altLang="zh-CN" i="0">
              <a:latin typeface="宋体" charset="-122"/>
            </a:endParaRPr>
          </a:p>
          <a:p>
            <a:pPr marL="457200" indent="-457200">
              <a:buFontTx/>
              <a:buChar char="•"/>
            </a:pPr>
            <a:endParaRPr lang="zh-CN" altLang="en-US" i="0">
              <a:latin typeface="宋体" charset="-122"/>
            </a:endParaRPr>
          </a:p>
          <a:p>
            <a:pPr marL="457200" indent="-457200"/>
            <a:r>
              <a:rPr lang="zh-CN" altLang="en-US" b="1" i="0">
                <a:latin typeface="宋体" charset="-122"/>
              </a:rPr>
              <a:t>期望结果</a:t>
            </a:r>
            <a:r>
              <a:rPr lang="zh-CN" altLang="en-US" i="0">
                <a:latin typeface="宋体" charset="-122"/>
              </a:rPr>
              <a:t>：当用户选择已录入的文字并改变文字格式的时候，文本应该显示正确的文字格式不会出现乱字符显示。 </a:t>
            </a:r>
            <a:endParaRPr lang="en-US" altLang="zh-CN" i="0">
              <a:latin typeface="宋体" charset="-122"/>
            </a:endParaRPr>
          </a:p>
          <a:p>
            <a:pPr marL="457200" indent="-457200"/>
            <a:endParaRPr lang="zh-CN" altLang="en-US" i="0">
              <a:latin typeface="宋体" charset="-122"/>
            </a:endParaRPr>
          </a:p>
          <a:p>
            <a:pPr marL="457200" indent="-457200"/>
            <a:r>
              <a:rPr lang="zh-CN" altLang="en-US" b="1" i="0">
                <a:latin typeface="宋体" charset="-122"/>
              </a:rPr>
              <a:t>实际结果</a:t>
            </a:r>
            <a:r>
              <a:rPr lang="zh-CN" altLang="en-US" i="0">
                <a:latin typeface="宋体" charset="-122"/>
              </a:rPr>
              <a:t>：我试着选择少量的不同的字体格式，但是只有</a:t>
            </a:r>
            <a:r>
              <a:rPr lang="en-US" altLang="zh-CN" i="0">
                <a:latin typeface="宋体" charset="-122"/>
              </a:rPr>
              <a:t>Arial</a:t>
            </a:r>
            <a:r>
              <a:rPr lang="zh-CN" altLang="en-US" i="0">
                <a:latin typeface="宋体" charset="-122"/>
              </a:rPr>
              <a:t>字体格式有软件缺陷，不论如何，它可能会出现在我没有测试的其它的字体格式 </a:t>
            </a:r>
            <a:r>
              <a:rPr lang="zh-CN" altLang="en-US" i="0">
                <a:solidFill>
                  <a:schemeClr val="bg1"/>
                </a:solidFill>
                <a:latin typeface="宋体" charset="-122"/>
              </a:rPr>
              <a:t> </a:t>
            </a:r>
          </a:p>
          <a:p>
            <a:pPr marL="457200" indent="-457200" algn="ctr"/>
            <a:endParaRPr lang="en-US" altLang="zh-CN" sz="1400" i="0">
              <a:solidFill>
                <a:schemeClr val="bg1"/>
              </a:solidFill>
              <a:latin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80037"/>
                                        </p:tgtEl>
                                        <p:attrNameLst>
                                          <p:attrName>style.visibility</p:attrName>
                                        </p:attrNameLst>
                                      </p:cBhvr>
                                      <p:to>
                                        <p:strVal val="visible"/>
                                      </p:to>
                                    </p:set>
                                    <p:anim calcmode="lin" valueType="num">
                                      <p:cBhvr additive="base">
                                        <p:cTn id="7" dur="500" fill="hold"/>
                                        <p:tgtEl>
                                          <p:spTgt spid="1580037"/>
                                        </p:tgtEl>
                                        <p:attrNameLst>
                                          <p:attrName>ppt_x</p:attrName>
                                        </p:attrNameLst>
                                      </p:cBhvr>
                                      <p:tavLst>
                                        <p:tav tm="0">
                                          <p:val>
                                            <p:strVal val="#ppt_x"/>
                                          </p:val>
                                        </p:tav>
                                        <p:tav tm="100000">
                                          <p:val>
                                            <p:strVal val="#ppt_x"/>
                                          </p:val>
                                        </p:tav>
                                      </p:tavLst>
                                    </p:anim>
                                    <p:anim calcmode="lin" valueType="num">
                                      <p:cBhvr additive="base">
                                        <p:cTn id="8" dur="500" fill="hold"/>
                                        <p:tgtEl>
                                          <p:spTgt spid="15800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0037"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403350" y="333375"/>
            <a:ext cx="6192838" cy="642938"/>
          </a:xfrm>
        </p:spPr>
        <p:txBody>
          <a:bodyPr/>
          <a:lstStyle/>
          <a:p>
            <a:pPr algn="ctr"/>
            <a:r>
              <a:rPr lang="en-US" altLang="zh-CN" sz="3600" smtClean="0">
                <a:solidFill>
                  <a:srgbClr val="FFFF00"/>
                </a:solidFill>
              </a:rPr>
              <a:t>13.3 </a:t>
            </a:r>
            <a:r>
              <a:rPr lang="zh-CN" altLang="en-US" sz="3600" smtClean="0">
                <a:solidFill>
                  <a:srgbClr val="FFFF00"/>
                </a:solidFill>
              </a:rPr>
              <a:t>软件缺陷的相关信息</a:t>
            </a:r>
            <a:endParaRPr lang="en-US" altLang="zh-CN" sz="3600" smtClean="0">
              <a:solidFill>
                <a:srgbClr val="FFFF00"/>
              </a:solidFill>
            </a:endParaRPr>
          </a:p>
        </p:txBody>
      </p:sp>
      <p:sp>
        <p:nvSpPr>
          <p:cNvPr id="1453060" name="Text Box 4"/>
          <p:cNvSpPr txBox="1">
            <a:spLocks noChangeArrowheads="1"/>
          </p:cNvSpPr>
          <p:nvPr/>
        </p:nvSpPr>
        <p:spPr bwMode="auto">
          <a:xfrm>
            <a:off x="827088" y="2492375"/>
            <a:ext cx="6481762" cy="2586038"/>
          </a:xfrm>
          <a:prstGeom prst="rect">
            <a:avLst/>
          </a:prstGeom>
          <a:solidFill>
            <a:schemeClr val="accent1">
              <a:lumMod val="20000"/>
              <a:lumOff val="80000"/>
            </a:schemeClr>
          </a:solidFill>
          <a:ln w="9525">
            <a:noFill/>
            <a:miter lim="800000"/>
            <a:headEnd/>
            <a:tailEnd/>
          </a:ln>
          <a:effectLst/>
        </p:spPr>
        <p:txBody>
          <a:bodyPr lIns="0" tIns="0" rIns="0" bIns="0">
            <a:spAutoFit/>
          </a:bodyPr>
          <a:lstStyle/>
          <a:p>
            <a:pPr marL="177800">
              <a:lnSpc>
                <a:spcPct val="150000"/>
              </a:lnSpc>
              <a:defRPr/>
            </a:pPr>
            <a:r>
              <a:rPr lang="en-US" altLang="zh-CN" sz="2800" i="0" dirty="0">
                <a:latin typeface="Arial" pitchFamily="34" charset="0"/>
                <a:ea typeface="宋体" pitchFamily="2" charset="-122"/>
                <a:cs typeface="Arial" pitchFamily="34" charset="0"/>
              </a:rPr>
              <a:t>13.3.1 </a:t>
            </a:r>
            <a:r>
              <a:rPr lang="zh-CN" altLang="en-US" sz="2800" i="0" dirty="0">
                <a:latin typeface="Arial" pitchFamily="34" charset="0"/>
                <a:ea typeface="宋体" pitchFamily="2" charset="-122"/>
                <a:cs typeface="Arial" pitchFamily="34" charset="0"/>
              </a:rPr>
              <a:t>软件缺陷的图片信息	</a:t>
            </a:r>
            <a:endParaRPr lang="en-US" altLang="zh-CN" sz="2800" i="0" dirty="0">
              <a:latin typeface="Arial" pitchFamily="34" charset="0"/>
              <a:ea typeface="宋体" pitchFamily="2" charset="-122"/>
              <a:cs typeface="Arial" pitchFamily="34" charset="0"/>
            </a:endParaRPr>
          </a:p>
          <a:p>
            <a:pPr marL="177800">
              <a:lnSpc>
                <a:spcPct val="150000"/>
              </a:lnSpc>
              <a:defRPr/>
            </a:pPr>
            <a:r>
              <a:rPr lang="en-US" altLang="zh-CN" sz="2800" i="0" dirty="0">
                <a:latin typeface="Arial" pitchFamily="34" charset="0"/>
                <a:ea typeface="宋体" pitchFamily="2" charset="-122"/>
                <a:cs typeface="Arial" pitchFamily="34" charset="0"/>
              </a:rPr>
              <a:t>13.3.2 </a:t>
            </a:r>
            <a:r>
              <a:rPr lang="zh-CN" altLang="en-US" sz="2800" i="0" dirty="0">
                <a:latin typeface="Arial" pitchFamily="34" charset="0"/>
                <a:ea typeface="宋体" pitchFamily="2" charset="-122"/>
                <a:cs typeface="Arial" pitchFamily="34" charset="0"/>
              </a:rPr>
              <a:t>使用</a:t>
            </a:r>
            <a:r>
              <a:rPr lang="en-US" altLang="zh-CN" sz="2800" i="0" dirty="0" err="1">
                <a:latin typeface="Arial" pitchFamily="34" charset="0"/>
                <a:ea typeface="宋体" pitchFamily="2" charset="-122"/>
                <a:cs typeface="Arial" pitchFamily="34" charset="0"/>
              </a:rPr>
              <a:t>WinDBG</a:t>
            </a:r>
            <a:r>
              <a:rPr lang="zh-CN" altLang="en-US" sz="2800" i="0" dirty="0">
                <a:latin typeface="Arial" pitchFamily="34" charset="0"/>
                <a:ea typeface="宋体" pitchFamily="2" charset="-122"/>
                <a:cs typeface="Arial" pitchFamily="34" charset="0"/>
              </a:rPr>
              <a:t>记录软件缺陷信息	</a:t>
            </a:r>
            <a:endParaRPr lang="en-US" altLang="zh-CN" sz="2800" i="0" dirty="0">
              <a:latin typeface="Arial" pitchFamily="34" charset="0"/>
              <a:ea typeface="宋体" pitchFamily="2" charset="-122"/>
              <a:cs typeface="Arial" pitchFamily="34" charset="0"/>
            </a:endParaRPr>
          </a:p>
          <a:p>
            <a:pPr marL="177800">
              <a:lnSpc>
                <a:spcPct val="150000"/>
              </a:lnSpc>
              <a:defRPr/>
            </a:pPr>
            <a:r>
              <a:rPr lang="en-US" altLang="zh-CN" sz="2800" i="0" dirty="0">
                <a:latin typeface="Arial" pitchFamily="34" charset="0"/>
                <a:ea typeface="宋体" pitchFamily="2" charset="-122"/>
                <a:cs typeface="Arial" pitchFamily="34" charset="0"/>
              </a:rPr>
              <a:t>13.3.3 </a:t>
            </a:r>
            <a:r>
              <a:rPr lang="zh-CN" altLang="en-US" sz="2800" i="0" dirty="0">
                <a:latin typeface="Arial" pitchFamily="34" charset="0"/>
                <a:ea typeface="宋体" pitchFamily="2" charset="-122"/>
                <a:cs typeface="Arial" pitchFamily="34" charset="0"/>
              </a:rPr>
              <a:t>使用</a:t>
            </a:r>
            <a:r>
              <a:rPr lang="en-US" altLang="zh-CN" sz="2800" i="0" dirty="0">
                <a:latin typeface="Arial" pitchFamily="34" charset="0"/>
                <a:ea typeface="宋体" pitchFamily="2" charset="-122"/>
                <a:cs typeface="Arial" pitchFamily="34" charset="0"/>
              </a:rPr>
              <a:t>Soft-ICE</a:t>
            </a:r>
            <a:r>
              <a:rPr lang="zh-CN" altLang="en-US" sz="2800" i="0" dirty="0">
                <a:latin typeface="Arial" pitchFamily="34" charset="0"/>
                <a:ea typeface="宋体" pitchFamily="2" charset="-122"/>
                <a:cs typeface="Arial" pitchFamily="34" charset="0"/>
              </a:rPr>
              <a:t>记录软件缺陷信息	</a:t>
            </a:r>
            <a:endParaRPr lang="en-US" altLang="zh-CN" sz="2800" i="0" dirty="0">
              <a:latin typeface="Arial" pitchFamily="34" charset="0"/>
              <a:ea typeface="宋体" pitchFamily="2" charset="-122"/>
              <a:cs typeface="Arial" pitchFamily="34" charset="0"/>
            </a:endParaRPr>
          </a:p>
          <a:p>
            <a:pPr marL="177800">
              <a:lnSpc>
                <a:spcPct val="150000"/>
              </a:lnSpc>
              <a:defRPr/>
            </a:pPr>
            <a:r>
              <a:rPr lang="en-US" altLang="zh-CN" sz="2800" i="0" dirty="0">
                <a:latin typeface="Arial" pitchFamily="34" charset="0"/>
                <a:ea typeface="宋体" pitchFamily="2" charset="-122"/>
                <a:cs typeface="Arial" pitchFamily="34" charset="0"/>
              </a:rPr>
              <a:t>13.3.4 </a:t>
            </a:r>
            <a:r>
              <a:rPr lang="zh-CN" altLang="en-US" sz="2800" i="0" dirty="0">
                <a:latin typeface="Arial" pitchFamily="34" charset="0"/>
                <a:ea typeface="宋体" pitchFamily="2" charset="-122"/>
                <a:cs typeface="Arial" pitchFamily="34" charset="0"/>
              </a:rPr>
              <a:t>分离和再现软件缺陷	</a:t>
            </a:r>
          </a:p>
        </p:txBody>
      </p:sp>
      <p:sp>
        <p:nvSpPr>
          <p:cNvPr id="56323" name="Text Box 8"/>
          <p:cNvSpPr txBox="1">
            <a:spLocks noChangeArrowheads="1"/>
          </p:cNvSpPr>
          <p:nvPr/>
        </p:nvSpPr>
        <p:spPr bwMode="auto">
          <a:xfrm>
            <a:off x="1143000" y="1752600"/>
            <a:ext cx="7315200" cy="274638"/>
          </a:xfrm>
          <a:prstGeom prst="rect">
            <a:avLst/>
          </a:prstGeom>
          <a:noFill/>
          <a:ln w="9525">
            <a:noFill/>
            <a:miter lim="800000"/>
            <a:headEnd/>
            <a:tailEnd/>
          </a:ln>
        </p:spPr>
        <p:txBody>
          <a:bodyPr lIns="0" tIns="0" rIns="0" bIns="0">
            <a:spAutoFit/>
          </a:bodyPr>
          <a:lstStyle/>
          <a:p>
            <a:r>
              <a:rPr lang="zh-CN" altLang="en-US"/>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827088" y="476250"/>
            <a:ext cx="7345362" cy="500063"/>
          </a:xfrm>
        </p:spPr>
        <p:txBody>
          <a:bodyPr/>
          <a:lstStyle/>
          <a:p>
            <a:pPr algn="ctr"/>
            <a:r>
              <a:rPr lang="zh-CN" altLang="en-US" sz="3200" smtClean="0">
                <a:solidFill>
                  <a:srgbClr val="FFFF00"/>
                </a:solidFill>
              </a:rPr>
              <a:t>第</a:t>
            </a:r>
            <a:r>
              <a:rPr lang="en-US" altLang="zh-CN" sz="3200" smtClean="0">
                <a:solidFill>
                  <a:srgbClr val="FFFF00"/>
                </a:solidFill>
              </a:rPr>
              <a:t>13</a:t>
            </a:r>
            <a:r>
              <a:rPr lang="zh-CN" altLang="en-US" sz="3200" smtClean="0">
                <a:solidFill>
                  <a:srgbClr val="FFFF00"/>
                </a:solidFill>
              </a:rPr>
              <a:t>章 测试执行与缺陷报告、跟踪</a:t>
            </a:r>
            <a:endParaRPr lang="en-US" altLang="zh-CN" sz="3200" smtClean="0">
              <a:solidFill>
                <a:srgbClr val="FFFF00"/>
              </a:solidFill>
            </a:endParaRPr>
          </a:p>
        </p:txBody>
      </p:sp>
      <p:sp>
        <p:nvSpPr>
          <p:cNvPr id="1453060" name="Text Box 4"/>
          <p:cNvSpPr txBox="1">
            <a:spLocks noChangeArrowheads="1"/>
          </p:cNvSpPr>
          <p:nvPr/>
        </p:nvSpPr>
        <p:spPr bwMode="auto">
          <a:xfrm>
            <a:off x="107950" y="2420938"/>
            <a:ext cx="4967288" cy="3195637"/>
          </a:xfrm>
          <a:prstGeom prst="rect">
            <a:avLst/>
          </a:prstGeom>
          <a:solidFill>
            <a:schemeClr val="accent1">
              <a:lumMod val="20000"/>
              <a:lumOff val="80000"/>
            </a:schemeClr>
          </a:solidFill>
          <a:ln w="9525">
            <a:noFill/>
            <a:miter lim="800000"/>
            <a:headEnd/>
            <a:tailEnd/>
          </a:ln>
          <a:effectLst/>
        </p:spPr>
        <p:txBody>
          <a:bodyPr lIns="0" tIns="0" rIns="0" bIns="0">
            <a:spAutoFit/>
          </a:bodyPr>
          <a:lstStyle/>
          <a:p>
            <a:pPr marL="177800">
              <a:lnSpc>
                <a:spcPct val="150000"/>
              </a:lnSpc>
              <a:defRPr/>
            </a:pPr>
            <a:r>
              <a:rPr lang="en-US" altLang="zh-CN" sz="2800" b="1" i="0" dirty="0">
                <a:latin typeface="宋体" pitchFamily="2" charset="-122"/>
                <a:ea typeface="宋体" pitchFamily="2" charset="-122"/>
                <a:cs typeface="Times New Roman" pitchFamily="18" charset="0"/>
              </a:rPr>
              <a:t>13.1</a:t>
            </a:r>
            <a:r>
              <a:rPr lang="zh-CN" altLang="en-US" sz="2800" b="1" i="0" dirty="0">
                <a:latin typeface="宋体" pitchFamily="2" charset="-122"/>
                <a:ea typeface="宋体" pitchFamily="2" charset="-122"/>
                <a:cs typeface="Times New Roman" pitchFamily="18" charset="0"/>
              </a:rPr>
              <a:t> </a:t>
            </a:r>
            <a:r>
              <a:rPr lang="zh-CN" altLang="zh-CN" sz="2800" b="1" i="0" dirty="0">
                <a:latin typeface="宋体" pitchFamily="2" charset="-122"/>
                <a:ea typeface="宋体" pitchFamily="2" charset="-122"/>
                <a:cs typeface="Times New Roman" pitchFamily="18" charset="0"/>
              </a:rPr>
              <a:t>软件测试执行与跟踪 </a:t>
            </a:r>
            <a:endParaRPr lang="en-US" altLang="zh-CN" sz="2800" b="1" i="0" dirty="0">
              <a:latin typeface="宋体" pitchFamily="2" charset="-122"/>
              <a:ea typeface="宋体" pitchFamily="2" charset="-122"/>
              <a:cs typeface="Times New Roman" pitchFamily="18" charset="0"/>
            </a:endParaRPr>
          </a:p>
          <a:p>
            <a:pPr marL="177800">
              <a:lnSpc>
                <a:spcPct val="150000"/>
              </a:lnSpc>
              <a:defRPr/>
            </a:pPr>
            <a:r>
              <a:rPr lang="en-US" altLang="zh-CN" sz="2800" b="1" i="0" dirty="0">
                <a:latin typeface="宋体" pitchFamily="2" charset="-122"/>
                <a:ea typeface="宋体" pitchFamily="2" charset="-122"/>
                <a:cs typeface="Times New Roman" pitchFamily="18" charset="0"/>
              </a:rPr>
              <a:t>13.2</a:t>
            </a:r>
            <a:r>
              <a:rPr lang="zh-CN" altLang="en-US" sz="2800" b="1" i="0" dirty="0">
                <a:latin typeface="宋体" pitchFamily="2" charset="-122"/>
                <a:ea typeface="宋体" pitchFamily="2" charset="-122"/>
                <a:cs typeface="Times New Roman" pitchFamily="18" charset="0"/>
              </a:rPr>
              <a:t> 软件缺陷的描述</a:t>
            </a:r>
          </a:p>
          <a:p>
            <a:pPr marL="177800">
              <a:lnSpc>
                <a:spcPct val="150000"/>
              </a:lnSpc>
              <a:defRPr/>
            </a:pPr>
            <a:r>
              <a:rPr lang="en-US" altLang="zh-CN" sz="2800" b="1" i="0" dirty="0">
                <a:latin typeface="宋体" pitchFamily="2" charset="-122"/>
                <a:ea typeface="宋体" pitchFamily="2" charset="-122"/>
                <a:cs typeface="Times New Roman" pitchFamily="18" charset="0"/>
              </a:rPr>
              <a:t>13.3 </a:t>
            </a:r>
            <a:r>
              <a:rPr lang="zh-CN" altLang="en-US" sz="2800" b="1" i="0" dirty="0">
                <a:latin typeface="宋体" pitchFamily="2" charset="-122"/>
                <a:ea typeface="宋体" pitchFamily="2" charset="-122"/>
                <a:cs typeface="Times New Roman" pitchFamily="18" charset="0"/>
              </a:rPr>
              <a:t>软件缺陷相关的信息</a:t>
            </a:r>
          </a:p>
          <a:p>
            <a:pPr marL="177800">
              <a:lnSpc>
                <a:spcPct val="150000"/>
              </a:lnSpc>
              <a:defRPr/>
            </a:pPr>
            <a:r>
              <a:rPr lang="en-US" altLang="zh-CN" sz="2800" b="1" i="0" dirty="0">
                <a:latin typeface="宋体" pitchFamily="2" charset="-122"/>
                <a:ea typeface="宋体" pitchFamily="2" charset="-122"/>
                <a:cs typeface="Times New Roman" pitchFamily="18" charset="0"/>
              </a:rPr>
              <a:t>13.4 </a:t>
            </a:r>
            <a:r>
              <a:rPr lang="zh-CN" altLang="en-US" sz="2800" b="1" i="0" dirty="0">
                <a:latin typeface="宋体" pitchFamily="2" charset="-122"/>
                <a:ea typeface="宋体" pitchFamily="2" charset="-122"/>
                <a:cs typeface="Times New Roman" pitchFamily="18" charset="0"/>
              </a:rPr>
              <a:t>软件缺陷跟踪和分析</a:t>
            </a:r>
          </a:p>
          <a:p>
            <a:pPr marL="177800">
              <a:lnSpc>
                <a:spcPct val="150000"/>
              </a:lnSpc>
              <a:defRPr/>
            </a:pPr>
            <a:r>
              <a:rPr lang="en-US" altLang="zh-CN" sz="2800" b="1" i="0" dirty="0">
                <a:latin typeface="宋体" pitchFamily="2" charset="-122"/>
                <a:ea typeface="宋体" pitchFamily="2" charset="-122"/>
                <a:cs typeface="Times New Roman" pitchFamily="18" charset="0"/>
              </a:rPr>
              <a:t>13.5 </a:t>
            </a:r>
            <a:r>
              <a:rPr lang="zh-CN" altLang="en-US" sz="2800" b="1" i="0" dirty="0">
                <a:latin typeface="宋体" pitchFamily="2" charset="-122"/>
                <a:ea typeface="宋体" pitchFamily="2" charset="-122"/>
                <a:cs typeface="Times New Roman" pitchFamily="18" charset="0"/>
              </a:rPr>
              <a:t>软件缺陷跟踪系统</a:t>
            </a:r>
            <a:endParaRPr lang="zh-CN" altLang="en-US" sz="2000" i="0" dirty="0">
              <a:latin typeface="Arial Black" pitchFamily="34" charset="0"/>
              <a:ea typeface="宋体" pitchFamily="2" charset="-122"/>
            </a:endParaRPr>
          </a:p>
        </p:txBody>
      </p:sp>
      <p:sp>
        <p:nvSpPr>
          <p:cNvPr id="18435" name="Text Box 8"/>
          <p:cNvSpPr txBox="1">
            <a:spLocks noChangeArrowheads="1"/>
          </p:cNvSpPr>
          <p:nvPr/>
        </p:nvSpPr>
        <p:spPr bwMode="auto">
          <a:xfrm>
            <a:off x="1143000" y="1752600"/>
            <a:ext cx="7315200" cy="274638"/>
          </a:xfrm>
          <a:prstGeom prst="rect">
            <a:avLst/>
          </a:prstGeom>
          <a:noFill/>
          <a:ln w="9525">
            <a:noFill/>
            <a:miter lim="800000"/>
            <a:headEnd/>
            <a:tailEnd/>
          </a:ln>
        </p:spPr>
        <p:txBody>
          <a:bodyPr lIns="0" tIns="0" rIns="0" bIns="0">
            <a:spAutoFit/>
          </a:bodyPr>
          <a:lstStyle/>
          <a:p>
            <a:r>
              <a:rPr lang="zh-CN" altLang="en-US"/>
              <a:t> </a:t>
            </a:r>
          </a:p>
        </p:txBody>
      </p:sp>
      <p:pic>
        <p:nvPicPr>
          <p:cNvPr id="18436" name="Picture 9" descr="bug"/>
          <p:cNvPicPr>
            <a:picLocks noChangeAspect="1" noChangeArrowheads="1"/>
          </p:cNvPicPr>
          <p:nvPr/>
        </p:nvPicPr>
        <p:blipFill>
          <a:blip r:embed="rId3"/>
          <a:srcRect/>
          <a:stretch>
            <a:fillRect/>
          </a:stretch>
        </p:blipFill>
        <p:spPr bwMode="auto">
          <a:xfrm>
            <a:off x="4983163" y="2420938"/>
            <a:ext cx="4132262" cy="32400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258888" y="366713"/>
            <a:ext cx="6313487" cy="561975"/>
          </a:xfrm>
        </p:spPr>
        <p:txBody>
          <a:bodyPr/>
          <a:lstStyle/>
          <a:p>
            <a:pPr algn="ctr"/>
            <a:r>
              <a:rPr lang="en-US" altLang="zh-CN" sz="3600" smtClean="0">
                <a:solidFill>
                  <a:srgbClr val="FFFF00"/>
                </a:solidFill>
              </a:rPr>
              <a:t>13.3.1 </a:t>
            </a:r>
            <a:r>
              <a:rPr lang="zh-CN" altLang="en-US" sz="3600" smtClean="0">
                <a:solidFill>
                  <a:srgbClr val="FFFF00"/>
                </a:solidFill>
              </a:rPr>
              <a:t>软件缺陷的图片信息</a:t>
            </a:r>
          </a:p>
        </p:txBody>
      </p:sp>
      <p:sp>
        <p:nvSpPr>
          <p:cNvPr id="58370" name="Rectangle 3"/>
          <p:cNvSpPr>
            <a:spLocks noGrp="1" noChangeArrowheads="1"/>
          </p:cNvSpPr>
          <p:nvPr>
            <p:ph type="body" idx="1"/>
          </p:nvPr>
        </p:nvSpPr>
        <p:spPr>
          <a:xfrm>
            <a:off x="468313" y="1736725"/>
            <a:ext cx="8129587" cy="4097338"/>
          </a:xfrm>
        </p:spPr>
        <p:txBody>
          <a:bodyPr/>
          <a:lstStyle/>
          <a:p>
            <a:pPr>
              <a:buFont typeface="Wingdings" pitchFamily="2" charset="2"/>
              <a:buNone/>
            </a:pPr>
            <a:r>
              <a:rPr lang="zh-CN" altLang="en-US" sz="1800" smtClean="0">
                <a:latin typeface="宋体" charset="-122"/>
              </a:rPr>
              <a:t>      </a:t>
            </a:r>
          </a:p>
          <a:p>
            <a:pPr algn="just">
              <a:lnSpc>
                <a:spcPct val="120000"/>
              </a:lnSpc>
              <a:buClr>
                <a:srgbClr val="91AC4E"/>
              </a:buClr>
              <a:buFont typeface="Wingdings" pitchFamily="2" charset="2"/>
              <a:buChar char="q"/>
            </a:pPr>
            <a:r>
              <a:rPr lang="zh-CN" altLang="en-US" sz="2400" b="1" smtClean="0">
                <a:solidFill>
                  <a:srgbClr val="3366FF"/>
                </a:solidFill>
                <a:ea typeface="宋体" charset="-122"/>
              </a:rPr>
              <a:t>软件缺陷相关的信息</a:t>
            </a:r>
            <a:r>
              <a:rPr lang="zh-CN" altLang="en-US" sz="2400" smtClean="0">
                <a:ea typeface="宋体" charset="-122"/>
              </a:rPr>
              <a:t>包括软件缺陷的图片、记录信息和如何再现和分离软件缺陷，使开发人员和其他的测试人员更容易分离和重现它。</a:t>
            </a:r>
            <a:endParaRPr lang="en-US" altLang="zh-CN" sz="2400" smtClean="0">
              <a:ea typeface="宋体" charset="-122"/>
            </a:endParaRPr>
          </a:p>
          <a:p>
            <a:pPr algn="just">
              <a:lnSpc>
                <a:spcPct val="120000"/>
              </a:lnSpc>
              <a:buClr>
                <a:srgbClr val="91AC4E"/>
              </a:buClr>
              <a:buFont typeface="Wingdings" pitchFamily="2" charset="2"/>
              <a:buChar char="q"/>
            </a:pPr>
            <a:r>
              <a:rPr lang="zh-CN" altLang="en-US" sz="2400" smtClean="0">
                <a:ea typeface="宋体" charset="-122"/>
              </a:rPr>
              <a:t>一些涉及</a:t>
            </a:r>
            <a:r>
              <a:rPr lang="zh-CN" altLang="en-US" sz="2400" b="1" smtClean="0">
                <a:ea typeface="宋体" charset="-122"/>
              </a:rPr>
              <a:t>用户界面</a:t>
            </a:r>
            <a:r>
              <a:rPr lang="zh-CN" altLang="en-US" sz="2400" smtClean="0">
                <a:ea typeface="宋体" charset="-122"/>
              </a:rPr>
              <a:t>(</a:t>
            </a:r>
            <a:r>
              <a:rPr lang="en-US" altLang="zh-CN" sz="2400" smtClean="0">
                <a:ea typeface="宋体" charset="-122"/>
              </a:rPr>
              <a:t>User Interface)</a:t>
            </a:r>
            <a:r>
              <a:rPr lang="zh-CN" altLang="en-US" sz="2400" smtClean="0">
                <a:ea typeface="宋体" charset="-122"/>
              </a:rPr>
              <a:t>的软件缺陷可能很难用文字清楚地描述，因此软件测试人员通过附上图片比较直观地表示缺陷发生在产品界面什么位置、有什么问题等。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971550" y="260350"/>
            <a:ext cx="7129463" cy="865188"/>
          </a:xfrm>
        </p:spPr>
        <p:txBody>
          <a:bodyPr/>
          <a:lstStyle/>
          <a:p>
            <a:pPr algn="ctr"/>
            <a:r>
              <a:rPr lang="en-US" altLang="zh-CN" sz="3200" smtClean="0">
                <a:solidFill>
                  <a:srgbClr val="FFFF00"/>
                </a:solidFill>
              </a:rPr>
              <a:t>13.3.2 </a:t>
            </a:r>
            <a:r>
              <a:rPr lang="zh-CN" altLang="en-US" sz="3200" smtClean="0">
                <a:solidFill>
                  <a:srgbClr val="FFFF00"/>
                </a:solidFill>
              </a:rPr>
              <a:t>使用</a:t>
            </a:r>
            <a:r>
              <a:rPr lang="en-US" altLang="zh-CN" sz="3200" smtClean="0">
                <a:solidFill>
                  <a:srgbClr val="FFFF00"/>
                </a:solidFill>
              </a:rPr>
              <a:t>WinDBG</a:t>
            </a:r>
            <a:r>
              <a:rPr lang="zh-CN" altLang="en-US" sz="3200" smtClean="0">
                <a:solidFill>
                  <a:srgbClr val="FFFF00"/>
                </a:solidFill>
              </a:rPr>
              <a:t>记录软件缺陷信息</a:t>
            </a:r>
          </a:p>
        </p:txBody>
      </p:sp>
      <p:sp>
        <p:nvSpPr>
          <p:cNvPr id="19459" name="Rectangle 3"/>
          <p:cNvSpPr>
            <a:spLocks noGrp="1" noChangeArrowheads="1"/>
          </p:cNvSpPr>
          <p:nvPr>
            <p:ph type="body" idx="1"/>
          </p:nvPr>
        </p:nvSpPr>
        <p:spPr>
          <a:xfrm>
            <a:off x="323850" y="1773238"/>
            <a:ext cx="8569325" cy="4679950"/>
          </a:xfrm>
        </p:spPr>
        <p:txBody>
          <a:bodyPr/>
          <a:lstStyle/>
          <a:p>
            <a:pPr algn="just">
              <a:lnSpc>
                <a:spcPct val="120000"/>
              </a:lnSpc>
              <a:buClr>
                <a:srgbClr val="91AC4E"/>
              </a:buClr>
              <a:buFont typeface="Wingdings" pitchFamily="2" charset="2"/>
              <a:buChar char="q"/>
            </a:pPr>
            <a:r>
              <a:rPr lang="en-US" altLang="zh-CN" sz="2400" smtClean="0">
                <a:solidFill>
                  <a:srgbClr val="3366FF"/>
                </a:solidFill>
                <a:ea typeface="宋体" charset="-122"/>
              </a:rPr>
              <a:t>WinDbg</a:t>
            </a:r>
            <a:r>
              <a:rPr lang="zh-CN" altLang="en-US" sz="2400" smtClean="0">
                <a:ea typeface="宋体" charset="-122"/>
              </a:rPr>
              <a:t>是微软发布的源码级调试工具，用于</a:t>
            </a:r>
            <a:r>
              <a:rPr lang="en-US" altLang="zh-CN" sz="2400" smtClean="0">
                <a:solidFill>
                  <a:srgbClr val="3366FF"/>
                </a:solidFill>
                <a:ea typeface="宋体" charset="-122"/>
              </a:rPr>
              <a:t>Kernel/</a:t>
            </a:r>
            <a:r>
              <a:rPr lang="zh-CN" altLang="en-US" sz="2400" smtClean="0">
                <a:solidFill>
                  <a:srgbClr val="3366FF"/>
                </a:solidFill>
                <a:ea typeface="宋体" charset="-122"/>
              </a:rPr>
              <a:t>用户</a:t>
            </a:r>
            <a:r>
              <a:rPr lang="zh-CN" altLang="en-US" sz="2400" smtClean="0">
                <a:ea typeface="宋体" charset="-122"/>
              </a:rPr>
              <a:t>模式调试，可用于调试软件崩溃后形成</a:t>
            </a:r>
            <a:r>
              <a:rPr lang="en-US" altLang="zh-CN" sz="2400" smtClean="0">
                <a:ea typeface="宋体" charset="-122"/>
              </a:rPr>
              <a:t>Dump</a:t>
            </a:r>
            <a:r>
              <a:rPr lang="zh-CN" altLang="en-US" sz="2400" smtClean="0">
                <a:ea typeface="宋体" charset="-122"/>
              </a:rPr>
              <a:t>文件，</a:t>
            </a:r>
            <a:r>
              <a:rPr lang="zh-CN" altLang="en-US" smtClean="0">
                <a:ea typeface="宋体" charset="-122"/>
              </a:rPr>
              <a:t>包括操作系统的信息、进程运行的状态、时间和环境变量、汇编指令、调用堆栈等</a:t>
            </a:r>
            <a:endParaRPr lang="en-US" altLang="zh-CN" smtClean="0">
              <a:ea typeface="宋体" charset="-122"/>
            </a:endParaRPr>
          </a:p>
          <a:p>
            <a:pPr algn="just">
              <a:lnSpc>
                <a:spcPct val="120000"/>
              </a:lnSpc>
              <a:buClr>
                <a:srgbClr val="91AC4E"/>
              </a:buClr>
              <a:buFont typeface="Wingdings" pitchFamily="2" charset="2"/>
              <a:buChar char="q"/>
            </a:pPr>
            <a:r>
              <a:rPr lang="zh-CN" altLang="en-US" sz="2400" smtClean="0">
                <a:ea typeface="宋体" charset="-122"/>
              </a:rPr>
              <a:t>安装、使用的具体操作方法，如提供了图形界面和命令行两种运行方式</a:t>
            </a:r>
            <a:endParaRPr lang="en-US" altLang="zh-CN" sz="2400" smtClean="0">
              <a:ea typeface="宋体" charset="-122"/>
            </a:endParaRPr>
          </a:p>
          <a:p>
            <a:pPr algn="just">
              <a:lnSpc>
                <a:spcPct val="120000"/>
              </a:lnSpc>
              <a:buClr>
                <a:srgbClr val="91AC4E"/>
              </a:buClr>
              <a:buFont typeface="Wingdings" pitchFamily="2" charset="2"/>
              <a:buChar char="q"/>
            </a:pPr>
            <a:r>
              <a:rPr lang="zh-CN" altLang="en-US" sz="2400" smtClean="0">
                <a:ea typeface="宋体" charset="-122"/>
              </a:rPr>
              <a:t>调试方式：远程调试、</a:t>
            </a:r>
            <a:r>
              <a:rPr lang="en-US" altLang="zh-CN" sz="2400" smtClean="0">
                <a:ea typeface="宋体" charset="-122"/>
              </a:rPr>
              <a:t>Dump</a:t>
            </a:r>
            <a:r>
              <a:rPr lang="zh-CN" altLang="en-US" sz="2400" smtClean="0">
                <a:ea typeface="宋体" charset="-122"/>
              </a:rPr>
              <a:t>调试、本地进程调试</a:t>
            </a:r>
            <a:endParaRPr lang="en-US" altLang="zh-CN" sz="2400" smtClean="0">
              <a:ea typeface="宋体" charset="-122"/>
            </a:endParaRPr>
          </a:p>
          <a:p>
            <a:pPr>
              <a:buClr>
                <a:srgbClr val="91AC4E"/>
              </a:buClr>
              <a:buFont typeface="Wingdings" pitchFamily="2" charset="2"/>
              <a:buNone/>
            </a:pPr>
            <a:r>
              <a:rPr lang="en-US" altLang="zh-CN" sz="1800" smtClean="0">
                <a:ea typeface="楷体_GB2312"/>
                <a:cs typeface="Arial" charset="0"/>
              </a:rPr>
              <a:t>windbg –remote npipe:server=SERVER_NAME,pipe=PIPE_NAME</a:t>
            </a:r>
          </a:p>
          <a:p>
            <a:pPr>
              <a:buClr>
                <a:srgbClr val="91AC4E"/>
              </a:buClr>
              <a:buFont typeface="Wingdings" pitchFamily="2" charset="2"/>
              <a:buNone/>
            </a:pPr>
            <a:r>
              <a:rPr lang="en-US" altLang="zh-CN" sz="1800" smtClean="0">
                <a:ea typeface="楷体_GB2312"/>
                <a:cs typeface="Arial" charset="0"/>
              </a:rPr>
              <a:t>windbg –z DUMP_FILE_NAME </a:t>
            </a:r>
          </a:p>
          <a:p>
            <a:pPr>
              <a:buClr>
                <a:srgbClr val="91AC4E"/>
              </a:buClr>
              <a:buFont typeface="Wingdings" pitchFamily="2" charset="2"/>
              <a:buNone/>
            </a:pPr>
            <a:r>
              <a:rPr lang="en-US" altLang="zh-CN" sz="1800" smtClean="0">
                <a:ea typeface="楷体_GB2312"/>
                <a:cs typeface="Arial" charset="0"/>
              </a:rPr>
              <a:t>Windbg –p “process id”</a:t>
            </a:r>
          </a:p>
          <a:p>
            <a:pPr>
              <a:buClr>
                <a:srgbClr val="91AC4E"/>
              </a:buClr>
              <a:buFont typeface="Wingdings" pitchFamily="2" charset="2"/>
              <a:buNone/>
            </a:pPr>
            <a:endParaRPr lang="en-US" altLang="zh-CN" sz="1800" smtClean="0">
              <a:ea typeface="楷体_GB2312"/>
              <a:cs typeface="Arial" charset="0"/>
            </a:endParaRPr>
          </a:p>
          <a:p>
            <a:pPr>
              <a:buClr>
                <a:srgbClr val="91AC4E"/>
              </a:buClr>
              <a:buFont typeface="Wingdings" pitchFamily="2" charset="2"/>
              <a:buChar char="q"/>
            </a:pPr>
            <a:r>
              <a:rPr lang="zh-CN" altLang="en-US" sz="2400" b="1" smtClean="0">
                <a:ea typeface="楷体_GB2312"/>
                <a:cs typeface="Arial" charset="0"/>
              </a:rPr>
              <a:t>常用命令</a:t>
            </a:r>
            <a:endParaRPr lang="en-US" altLang="zh-CN" sz="2400" b="1" smtClean="0">
              <a:ea typeface="楷体_GB2312"/>
              <a:cs typeface="Arial"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026"/>
          <p:cNvSpPr>
            <a:spLocks noGrp="1" noChangeArrowheads="1"/>
          </p:cNvSpPr>
          <p:nvPr>
            <p:ph type="title"/>
          </p:nvPr>
        </p:nvSpPr>
        <p:spPr>
          <a:xfrm>
            <a:off x="755650" y="404813"/>
            <a:ext cx="7561263" cy="676275"/>
          </a:xfrm>
        </p:spPr>
        <p:txBody>
          <a:bodyPr/>
          <a:lstStyle/>
          <a:p>
            <a:pPr algn="ctr"/>
            <a:r>
              <a:rPr lang="en-US" altLang="zh-CN" sz="3200" smtClean="0">
                <a:solidFill>
                  <a:srgbClr val="FFFF00"/>
                </a:solidFill>
              </a:rPr>
              <a:t>13.3.3 </a:t>
            </a:r>
            <a:r>
              <a:rPr lang="zh-CN" altLang="zh-CN" sz="3200" smtClean="0">
                <a:solidFill>
                  <a:srgbClr val="FFFF00"/>
                </a:solidFill>
              </a:rPr>
              <a:t>使用</a:t>
            </a:r>
            <a:r>
              <a:rPr lang="en-US" altLang="zh-CN" sz="3200" smtClean="0">
                <a:solidFill>
                  <a:srgbClr val="FFFF00"/>
                </a:solidFill>
              </a:rPr>
              <a:t>Soft-ICE</a:t>
            </a:r>
            <a:r>
              <a:rPr lang="zh-CN" altLang="zh-CN" sz="3200" smtClean="0">
                <a:solidFill>
                  <a:srgbClr val="FFFF00"/>
                </a:solidFill>
              </a:rPr>
              <a:t>记录软件缺陷信息</a:t>
            </a:r>
            <a:endParaRPr lang="zh-CN" altLang="en-US" sz="3200" smtClean="0">
              <a:solidFill>
                <a:srgbClr val="FFFF00"/>
              </a:solidFill>
            </a:endParaRPr>
          </a:p>
        </p:txBody>
      </p:sp>
      <p:sp>
        <p:nvSpPr>
          <p:cNvPr id="60418" name="Rectangle 1027"/>
          <p:cNvSpPr>
            <a:spLocks noGrp="1" noChangeArrowheads="1"/>
          </p:cNvSpPr>
          <p:nvPr>
            <p:ph type="body" idx="1"/>
          </p:nvPr>
        </p:nvSpPr>
        <p:spPr>
          <a:xfrm>
            <a:off x="395288" y="1700213"/>
            <a:ext cx="8353425" cy="4537075"/>
          </a:xfrm>
        </p:spPr>
        <p:txBody>
          <a:bodyPr/>
          <a:lstStyle/>
          <a:p>
            <a:pPr marL="342900" lvl="1" indent="-342900" algn="just">
              <a:lnSpc>
                <a:spcPct val="120000"/>
              </a:lnSpc>
              <a:buClr>
                <a:srgbClr val="91AC4E"/>
              </a:buClr>
              <a:buFont typeface="Wingdings" pitchFamily="2" charset="2"/>
              <a:buChar char="q"/>
            </a:pPr>
            <a:r>
              <a:rPr lang="en-US" altLang="zh-CN" sz="2400" smtClean="0">
                <a:ea typeface="宋体" charset="-122"/>
              </a:rPr>
              <a:t>stack </a:t>
            </a:r>
          </a:p>
          <a:p>
            <a:pPr marL="342900" lvl="1" indent="-342900" algn="just">
              <a:lnSpc>
                <a:spcPct val="120000"/>
              </a:lnSpc>
              <a:buClr>
                <a:srgbClr val="91AC4E"/>
              </a:buClr>
              <a:buFont typeface="Wingdings" pitchFamily="2" charset="2"/>
              <a:buChar char="q"/>
            </a:pPr>
            <a:r>
              <a:rPr lang="en-US" altLang="zh-CN" sz="2400" smtClean="0">
                <a:ea typeface="宋体" charset="-122"/>
              </a:rPr>
              <a:t>u eip-80 </a:t>
            </a:r>
          </a:p>
          <a:p>
            <a:pPr marL="342900" lvl="1" indent="-342900" algn="just">
              <a:lnSpc>
                <a:spcPct val="120000"/>
              </a:lnSpc>
              <a:buClr>
                <a:srgbClr val="91AC4E"/>
              </a:buClr>
              <a:buFont typeface="Wingdings" pitchFamily="2" charset="2"/>
              <a:buChar char="q"/>
            </a:pPr>
            <a:r>
              <a:rPr lang="zh-CN" altLang="en-US" sz="2400" smtClean="0">
                <a:ea typeface="宋体" charset="-122"/>
              </a:rPr>
              <a:t>如果数据窗口是开启的状态，可以输入</a:t>
            </a:r>
            <a:r>
              <a:rPr lang="en-US" altLang="zh-CN" sz="2400" smtClean="0">
                <a:ea typeface="宋体" charset="-122"/>
              </a:rPr>
              <a:t>”wd”</a:t>
            </a:r>
            <a:r>
              <a:rPr lang="zh-CN" altLang="en-US" sz="2400" smtClean="0">
                <a:ea typeface="宋体" charset="-122"/>
              </a:rPr>
              <a:t>来关闭该窗口，然后再输入“</a:t>
            </a:r>
            <a:r>
              <a:rPr lang="en-US" altLang="zh-CN" sz="2400" smtClean="0">
                <a:ea typeface="宋体" charset="-122"/>
              </a:rPr>
              <a:t>dd esp-20”</a:t>
            </a:r>
            <a:r>
              <a:rPr lang="zh-CN" altLang="en-US" sz="2400" smtClean="0">
                <a:ea typeface="宋体" charset="-122"/>
              </a:rPr>
              <a:t>命令。</a:t>
            </a:r>
            <a:r>
              <a:rPr lang="en-US" altLang="zh-CN" sz="2400" smtClean="0">
                <a:ea typeface="宋体" charset="-122"/>
              </a:rPr>
              <a:t>stack、dd esp-20</a:t>
            </a:r>
            <a:r>
              <a:rPr lang="zh-CN" altLang="en-US" sz="2400" smtClean="0">
                <a:ea typeface="宋体" charset="-122"/>
              </a:rPr>
              <a:t>是为了标注跟踪信息。</a:t>
            </a:r>
          </a:p>
          <a:p>
            <a:pPr marL="342900" lvl="1" indent="-342900" algn="just">
              <a:lnSpc>
                <a:spcPct val="120000"/>
              </a:lnSpc>
              <a:buClr>
                <a:srgbClr val="91AC4E"/>
              </a:buClr>
              <a:buFont typeface="Wingdings" pitchFamily="2" charset="2"/>
              <a:buChar char="q"/>
            </a:pPr>
            <a:r>
              <a:rPr lang="zh-CN" altLang="en-US" sz="2400" smtClean="0">
                <a:ea typeface="宋体" charset="-122"/>
              </a:rPr>
              <a:t>通过输入"</a:t>
            </a:r>
            <a:r>
              <a:rPr lang="en-US" altLang="zh-CN" sz="2400" smtClean="0">
                <a:ea typeface="宋体" charset="-122"/>
              </a:rPr>
              <a:t>x"，</a:t>
            </a:r>
            <a:r>
              <a:rPr lang="zh-CN" altLang="en-US" sz="2400" smtClean="0">
                <a:ea typeface="宋体" charset="-122"/>
              </a:rPr>
              <a:t>退出 </a:t>
            </a:r>
            <a:r>
              <a:rPr lang="en-US" altLang="zh-CN" sz="2400" smtClean="0">
                <a:ea typeface="宋体" charset="-122"/>
              </a:rPr>
              <a:t>Soft-ICE</a:t>
            </a:r>
            <a:r>
              <a:rPr lang="zh-CN" altLang="en-US" sz="2400" smtClean="0">
                <a:ea typeface="宋体" charset="-122"/>
              </a:rPr>
              <a:t>的窗口；如果还是无法退出</a:t>
            </a:r>
            <a:r>
              <a:rPr lang="en-US" altLang="zh-CN" sz="2400" smtClean="0">
                <a:ea typeface="宋体" charset="-122"/>
              </a:rPr>
              <a:t>Soft-ICE，</a:t>
            </a:r>
            <a:r>
              <a:rPr lang="zh-CN" altLang="en-US" sz="2400" smtClean="0">
                <a:ea typeface="宋体" charset="-122"/>
              </a:rPr>
              <a:t>需要输入</a:t>
            </a:r>
            <a:r>
              <a:rPr lang="en-US" altLang="zh-CN" sz="2400" smtClean="0">
                <a:ea typeface="宋体" charset="-122"/>
              </a:rPr>
              <a:t>faults off"，</a:t>
            </a:r>
            <a:r>
              <a:rPr lang="zh-CN" altLang="en-US" sz="2400" smtClean="0">
                <a:ea typeface="宋体" charset="-122"/>
              </a:rPr>
              <a:t>然后输入"</a:t>
            </a:r>
            <a:r>
              <a:rPr lang="en-US" altLang="zh-CN" sz="2400" smtClean="0">
                <a:ea typeface="宋体" charset="-122"/>
              </a:rPr>
              <a:t>x"。 </a:t>
            </a:r>
          </a:p>
          <a:p>
            <a:pPr marL="342900" lvl="1" indent="-342900" algn="just">
              <a:lnSpc>
                <a:spcPct val="120000"/>
              </a:lnSpc>
              <a:buClr>
                <a:srgbClr val="91AC4E"/>
              </a:buClr>
              <a:buFont typeface="Wingdings" pitchFamily="2" charset="2"/>
              <a:buChar char="q"/>
            </a:pPr>
            <a:r>
              <a:rPr lang="zh-CN" altLang="en-US" sz="2400" smtClean="0">
                <a:ea typeface="宋体" charset="-122"/>
              </a:rPr>
              <a:t>打开</a:t>
            </a:r>
            <a:r>
              <a:rPr lang="en-US" altLang="zh-CN" sz="2400" smtClean="0">
                <a:ea typeface="宋体" charset="-122"/>
              </a:rPr>
              <a:t>Soft-ICE</a:t>
            </a:r>
            <a:r>
              <a:rPr lang="zh-CN" altLang="en-US" sz="2400" smtClean="0">
                <a:ea typeface="宋体" charset="-122"/>
              </a:rPr>
              <a:t>应用程序，立即保存日志文件。一旦再次打开</a:t>
            </a:r>
            <a:r>
              <a:rPr lang="en-US" altLang="zh-CN" sz="2400" smtClean="0">
                <a:ea typeface="宋体" charset="-122"/>
              </a:rPr>
              <a:t>Soft-ICE，</a:t>
            </a:r>
            <a:r>
              <a:rPr lang="zh-CN" altLang="en-US" sz="2400" smtClean="0">
                <a:ea typeface="宋体" charset="-122"/>
              </a:rPr>
              <a:t>请输入"</a:t>
            </a:r>
            <a:r>
              <a:rPr lang="en-US" altLang="zh-CN" sz="2400" smtClean="0">
                <a:ea typeface="宋体" charset="-122"/>
              </a:rPr>
              <a:t>faults on" </a:t>
            </a:r>
            <a:endParaRPr lang="zh-CN" altLang="en-US" sz="2400" smtClean="0">
              <a:ea typeface="宋体"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xfrm>
            <a:off x="1331913" y="333375"/>
            <a:ext cx="6689725" cy="774700"/>
          </a:xfrm>
        </p:spPr>
        <p:txBody>
          <a:bodyPr/>
          <a:lstStyle/>
          <a:p>
            <a:pPr algn="ctr"/>
            <a:r>
              <a:rPr lang="en-US" altLang="zh-CN" sz="3600" smtClean="0">
                <a:solidFill>
                  <a:srgbClr val="FFFF00"/>
                </a:solidFill>
              </a:rPr>
              <a:t>13.3.4 </a:t>
            </a:r>
            <a:r>
              <a:rPr lang="zh-CN" altLang="en-US" sz="3600" smtClean="0">
                <a:solidFill>
                  <a:srgbClr val="FFFF00"/>
                </a:solidFill>
              </a:rPr>
              <a:t>分离和再现软件缺陷 </a:t>
            </a:r>
          </a:p>
        </p:txBody>
      </p:sp>
      <p:sp>
        <p:nvSpPr>
          <p:cNvPr id="61442" name="Rectangle 3"/>
          <p:cNvSpPr>
            <a:spLocks noGrp="1" noChangeArrowheads="1"/>
          </p:cNvSpPr>
          <p:nvPr>
            <p:ph type="body" idx="1"/>
          </p:nvPr>
        </p:nvSpPr>
        <p:spPr>
          <a:xfrm>
            <a:off x="719138" y="1808163"/>
            <a:ext cx="7954962" cy="4138612"/>
          </a:xfrm>
        </p:spPr>
        <p:txBody>
          <a:bodyPr/>
          <a:lstStyle/>
          <a:p>
            <a:pPr algn="just">
              <a:lnSpc>
                <a:spcPct val="120000"/>
              </a:lnSpc>
              <a:buClr>
                <a:srgbClr val="91AC4E"/>
              </a:buClr>
              <a:buFont typeface="Wingdings" pitchFamily="2" charset="2"/>
              <a:buChar char="q"/>
            </a:pPr>
            <a:r>
              <a:rPr lang="zh-CN" altLang="en-US" sz="2400" smtClean="0">
                <a:ea typeface="宋体" charset="-122"/>
              </a:rPr>
              <a:t>确保所有的步骤都被记录。</a:t>
            </a:r>
          </a:p>
          <a:p>
            <a:pPr algn="just">
              <a:lnSpc>
                <a:spcPct val="120000"/>
              </a:lnSpc>
              <a:buClr>
                <a:srgbClr val="91AC4E"/>
              </a:buClr>
              <a:buFont typeface="Wingdings" pitchFamily="2" charset="2"/>
              <a:buChar char="q"/>
            </a:pPr>
            <a:r>
              <a:rPr lang="zh-CN" altLang="en-US" sz="2400" smtClean="0">
                <a:ea typeface="宋体" charset="-122"/>
              </a:rPr>
              <a:t>特定条件和时间。</a:t>
            </a:r>
          </a:p>
          <a:p>
            <a:pPr algn="just">
              <a:lnSpc>
                <a:spcPct val="120000"/>
              </a:lnSpc>
              <a:buClr>
                <a:srgbClr val="91AC4E"/>
              </a:buClr>
              <a:buFont typeface="Wingdings" pitchFamily="2" charset="2"/>
              <a:buChar char="q"/>
            </a:pPr>
            <a:r>
              <a:rPr lang="zh-CN" altLang="en-US" sz="2400" smtClean="0">
                <a:ea typeface="宋体" charset="-122"/>
              </a:rPr>
              <a:t>压力和负荷、内存和数据溢出相关的边界条件。</a:t>
            </a:r>
          </a:p>
          <a:p>
            <a:pPr algn="just">
              <a:lnSpc>
                <a:spcPct val="120000"/>
              </a:lnSpc>
              <a:buClr>
                <a:srgbClr val="91AC4E"/>
              </a:buClr>
              <a:buFont typeface="Wingdings" pitchFamily="2" charset="2"/>
              <a:buChar char="q"/>
            </a:pPr>
            <a:r>
              <a:rPr lang="zh-CN" altLang="en-US" sz="2400" smtClean="0">
                <a:ea typeface="宋体" charset="-122"/>
              </a:rPr>
              <a:t>考虑资源依赖性包括内存、网络和硬件共享的相互作用等。 </a:t>
            </a:r>
          </a:p>
          <a:p>
            <a:pPr algn="just">
              <a:lnSpc>
                <a:spcPct val="120000"/>
              </a:lnSpc>
              <a:buClr>
                <a:srgbClr val="91AC4E"/>
              </a:buClr>
              <a:buFont typeface="Wingdings" pitchFamily="2" charset="2"/>
              <a:buChar char="q"/>
            </a:pPr>
            <a:r>
              <a:rPr lang="zh-CN" altLang="en-US" sz="2400" smtClean="0">
                <a:ea typeface="宋体" charset="-122"/>
              </a:rPr>
              <a:t>不能忽视硬件。与软件不同，硬件不按预定方式工作。 </a:t>
            </a:r>
            <a:endParaRPr lang="en-US" altLang="zh-CN" sz="2400" smtClean="0">
              <a:ea typeface="宋体" charset="-122"/>
            </a:endParaRPr>
          </a:p>
          <a:p>
            <a:pPr algn="just">
              <a:lnSpc>
                <a:spcPct val="120000"/>
              </a:lnSpc>
              <a:buClr>
                <a:srgbClr val="91AC4E"/>
              </a:buClr>
              <a:buFont typeface="Wingdings" pitchFamily="2" charset="2"/>
              <a:buChar char="q"/>
            </a:pPr>
            <a:r>
              <a:rPr lang="zh-CN" altLang="en-US" sz="2400" smtClean="0">
                <a:ea typeface="宋体" charset="-122"/>
              </a:rPr>
              <a:t>和开发人员紧密合作</a:t>
            </a:r>
          </a:p>
        </p:txBody>
      </p:sp>
      <p:sp>
        <p:nvSpPr>
          <p:cNvPr id="61443" name="矩形 3"/>
          <p:cNvSpPr>
            <a:spLocks noChangeArrowheads="1"/>
          </p:cNvSpPr>
          <p:nvPr/>
        </p:nvSpPr>
        <p:spPr bwMode="auto">
          <a:xfrm>
            <a:off x="1692275" y="5732463"/>
            <a:ext cx="5956300" cy="523875"/>
          </a:xfrm>
          <a:prstGeom prst="rect">
            <a:avLst/>
          </a:prstGeom>
          <a:noFill/>
          <a:ln w="9525">
            <a:noFill/>
            <a:miter lim="800000"/>
            <a:headEnd/>
            <a:tailEnd/>
          </a:ln>
        </p:spPr>
        <p:txBody>
          <a:bodyPr wrap="none">
            <a:spAutoFit/>
          </a:bodyPr>
          <a:lstStyle/>
          <a:p>
            <a:r>
              <a:rPr lang="zh-CN" altLang="en-US" sz="2800" i="0">
                <a:solidFill>
                  <a:srgbClr val="0070C0"/>
                </a:solidFill>
              </a:rPr>
              <a:t>理解分离和调试软件缺陷之间的区别</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a:xfrm>
            <a:off x="1403350" y="333375"/>
            <a:ext cx="6408738" cy="701675"/>
          </a:xfrm>
        </p:spPr>
        <p:txBody>
          <a:bodyPr/>
          <a:lstStyle/>
          <a:p>
            <a:pPr algn="ctr"/>
            <a:r>
              <a:rPr lang="zh-CN" altLang="en-US" sz="3200" smtClean="0">
                <a:solidFill>
                  <a:srgbClr val="FFFF00"/>
                </a:solidFill>
              </a:rPr>
              <a:t>分离和调试软件缺陷之间的区别 </a:t>
            </a:r>
          </a:p>
        </p:txBody>
      </p:sp>
      <p:sp>
        <p:nvSpPr>
          <p:cNvPr id="62466" name="Rectangle 3"/>
          <p:cNvSpPr>
            <a:spLocks noGrp="1" noChangeArrowheads="1"/>
          </p:cNvSpPr>
          <p:nvPr>
            <p:ph type="body" idx="1"/>
          </p:nvPr>
        </p:nvSpPr>
        <p:spPr>
          <a:xfrm>
            <a:off x="684213" y="1341438"/>
            <a:ext cx="7775575" cy="5172075"/>
          </a:xfrm>
        </p:spPr>
        <p:txBody>
          <a:bodyPr/>
          <a:lstStyle/>
          <a:p>
            <a:pPr>
              <a:buFont typeface="Wingdings" pitchFamily="2" charset="2"/>
              <a:buNone/>
            </a:pPr>
            <a:r>
              <a:rPr lang="zh-CN" altLang="en-US" sz="1800" smtClean="0">
                <a:latin typeface="宋体" charset="-122"/>
              </a:rPr>
              <a:t>       </a:t>
            </a:r>
          </a:p>
          <a:p>
            <a:pPr algn="just">
              <a:lnSpc>
                <a:spcPct val="120000"/>
              </a:lnSpc>
              <a:buClr>
                <a:srgbClr val="91AC4E"/>
              </a:buClr>
              <a:buFont typeface="Wingdings" pitchFamily="2" charset="2"/>
              <a:buChar char="q"/>
            </a:pPr>
            <a:r>
              <a:rPr lang="zh-CN" altLang="en-US" sz="2400" smtClean="0">
                <a:ea typeface="宋体" charset="-122"/>
              </a:rPr>
              <a:t>根据缺陷描述的步骤，成功再现的可能性多大？ </a:t>
            </a:r>
          </a:p>
          <a:p>
            <a:pPr algn="just">
              <a:lnSpc>
                <a:spcPct val="120000"/>
              </a:lnSpc>
              <a:buClr>
                <a:srgbClr val="91AC4E"/>
              </a:buClr>
              <a:buFont typeface="Wingdings" pitchFamily="2" charset="2"/>
              <a:buChar char="q"/>
            </a:pPr>
            <a:r>
              <a:rPr lang="zh-CN" altLang="en-US" sz="2400" smtClean="0">
                <a:ea typeface="宋体" charset="-122"/>
              </a:rPr>
              <a:t>缺陷是否存在？测试结果是否可能起源于测试因素或者测试人员自身的错误？</a:t>
            </a:r>
          </a:p>
          <a:p>
            <a:pPr algn="just">
              <a:lnSpc>
                <a:spcPct val="120000"/>
              </a:lnSpc>
              <a:buClr>
                <a:srgbClr val="91AC4E"/>
              </a:buClr>
              <a:buFont typeface="Wingdings" pitchFamily="2" charset="2"/>
              <a:buChar char="q"/>
            </a:pPr>
            <a:r>
              <a:rPr lang="zh-CN" altLang="en-US" sz="2400" smtClean="0">
                <a:ea typeface="宋体" charset="-122"/>
              </a:rPr>
              <a:t>哪些外部因素产生软件缺陷？ </a:t>
            </a:r>
          </a:p>
          <a:p>
            <a:pPr algn="just">
              <a:lnSpc>
                <a:spcPct val="120000"/>
              </a:lnSpc>
              <a:buClr>
                <a:srgbClr val="91AC4E"/>
              </a:buClr>
              <a:buFont typeface="Wingdings" pitchFamily="2" charset="2"/>
              <a:buChar char="q"/>
            </a:pPr>
            <a:r>
              <a:rPr lang="zh-CN" altLang="en-US" sz="2400" smtClean="0">
                <a:ea typeface="宋体" charset="-122"/>
              </a:rPr>
              <a:t>哪些内部因素</a:t>
            </a:r>
            <a:r>
              <a:rPr lang="zh-CN" altLang="en-US" smtClean="0">
                <a:ea typeface="宋体" charset="-122"/>
              </a:rPr>
              <a:t>（代码、网络或环境等）</a:t>
            </a:r>
            <a:r>
              <a:rPr lang="zh-CN" altLang="en-US" sz="2400" smtClean="0">
                <a:ea typeface="宋体" charset="-122"/>
              </a:rPr>
              <a:t>引起的软件缺陷？ </a:t>
            </a:r>
          </a:p>
          <a:p>
            <a:pPr algn="just">
              <a:lnSpc>
                <a:spcPct val="120000"/>
              </a:lnSpc>
              <a:buClr>
                <a:srgbClr val="91AC4E"/>
              </a:buClr>
              <a:buFont typeface="Wingdings" pitchFamily="2" charset="2"/>
              <a:buChar char="q"/>
            </a:pPr>
            <a:r>
              <a:rPr lang="zh-CN" altLang="en-US" sz="2400" smtClean="0">
                <a:ea typeface="宋体" charset="-122"/>
              </a:rPr>
              <a:t>在不产生新的缺陷的条件下，如何修复这个缺陷？ </a:t>
            </a:r>
          </a:p>
          <a:p>
            <a:pPr algn="just">
              <a:lnSpc>
                <a:spcPct val="120000"/>
              </a:lnSpc>
              <a:buClr>
                <a:srgbClr val="91AC4E"/>
              </a:buClr>
              <a:buFont typeface="Wingdings" pitchFamily="2" charset="2"/>
              <a:buChar char="q"/>
            </a:pPr>
            <a:r>
              <a:rPr lang="zh-CN" altLang="en-US" sz="2400" smtClean="0">
                <a:ea typeface="宋体" charset="-122"/>
              </a:rPr>
              <a:t>修复后，是否需要进行单元测试？ </a:t>
            </a:r>
          </a:p>
          <a:p>
            <a:pPr algn="just">
              <a:lnSpc>
                <a:spcPct val="120000"/>
              </a:lnSpc>
              <a:buClr>
                <a:srgbClr val="91AC4E"/>
              </a:buClr>
              <a:buFont typeface="Wingdings" pitchFamily="2" charset="2"/>
              <a:buChar char="q"/>
            </a:pPr>
            <a:r>
              <a:rPr lang="zh-CN" altLang="en-US" sz="2400" smtClean="0">
                <a:ea typeface="宋体" charset="-122"/>
              </a:rPr>
              <a:t>问题解决了吗？它是否通过了确认和回归测试，确定系统的其余部分仍工作正常？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xfrm>
            <a:off x="1476375" y="333375"/>
            <a:ext cx="5832475" cy="787400"/>
          </a:xfrm>
        </p:spPr>
        <p:txBody>
          <a:bodyPr/>
          <a:lstStyle/>
          <a:p>
            <a:pPr algn="ctr"/>
            <a:r>
              <a:rPr lang="en-US" altLang="zh-CN" sz="3600" smtClean="0">
                <a:solidFill>
                  <a:srgbClr val="FFFF00"/>
                </a:solidFill>
              </a:rPr>
              <a:t>13.4 </a:t>
            </a:r>
            <a:r>
              <a:rPr lang="zh-CN" altLang="en-US" sz="3600" smtClean="0">
                <a:solidFill>
                  <a:srgbClr val="FFFF00"/>
                </a:solidFill>
              </a:rPr>
              <a:t>软件缺陷跟踪和分析</a:t>
            </a:r>
            <a:endParaRPr lang="en-US" altLang="zh-CN" sz="3600" smtClean="0">
              <a:solidFill>
                <a:srgbClr val="FFFF00"/>
              </a:solidFill>
            </a:endParaRPr>
          </a:p>
        </p:txBody>
      </p:sp>
      <p:sp>
        <p:nvSpPr>
          <p:cNvPr id="1453060" name="Text Box 4"/>
          <p:cNvSpPr txBox="1">
            <a:spLocks noChangeArrowheads="1"/>
          </p:cNvSpPr>
          <p:nvPr/>
        </p:nvSpPr>
        <p:spPr bwMode="auto">
          <a:xfrm>
            <a:off x="2195513" y="2565400"/>
            <a:ext cx="4608512" cy="2586038"/>
          </a:xfrm>
          <a:prstGeom prst="rect">
            <a:avLst/>
          </a:prstGeom>
          <a:solidFill>
            <a:schemeClr val="accent1">
              <a:lumMod val="20000"/>
              <a:lumOff val="80000"/>
            </a:schemeClr>
          </a:solidFill>
          <a:ln w="9525">
            <a:noFill/>
            <a:miter lim="800000"/>
            <a:headEnd/>
            <a:tailEnd/>
          </a:ln>
          <a:effectLst/>
        </p:spPr>
        <p:txBody>
          <a:bodyPr lIns="0" tIns="0" rIns="0" bIns="0">
            <a:spAutoFit/>
          </a:bodyPr>
          <a:lstStyle/>
          <a:p>
            <a:pPr marL="177800">
              <a:lnSpc>
                <a:spcPct val="150000"/>
              </a:lnSpc>
              <a:defRPr/>
            </a:pPr>
            <a:r>
              <a:rPr lang="en-US" altLang="zh-CN" sz="2800" b="1" i="0" dirty="0">
                <a:latin typeface="Arial" pitchFamily="34" charset="0"/>
                <a:ea typeface="宋体" pitchFamily="2" charset="-122"/>
                <a:cs typeface="Arial" pitchFamily="34" charset="0"/>
              </a:rPr>
              <a:t>13.4.1 </a:t>
            </a:r>
            <a:r>
              <a:rPr lang="zh-CN" altLang="en-US" sz="2800" b="1" i="0" dirty="0">
                <a:latin typeface="Arial" pitchFamily="34" charset="0"/>
                <a:ea typeface="宋体" pitchFamily="2" charset="-122"/>
                <a:cs typeface="Arial" pitchFamily="34" charset="0"/>
              </a:rPr>
              <a:t>软件缺陷处理技巧</a:t>
            </a:r>
            <a:endParaRPr lang="en-US" altLang="zh-CN" sz="2800" b="1" i="0" dirty="0">
              <a:latin typeface="Arial" pitchFamily="34" charset="0"/>
              <a:ea typeface="宋体" pitchFamily="2" charset="-122"/>
              <a:cs typeface="Arial" pitchFamily="34" charset="0"/>
            </a:endParaRPr>
          </a:p>
          <a:p>
            <a:pPr marL="177800">
              <a:lnSpc>
                <a:spcPct val="150000"/>
              </a:lnSpc>
              <a:defRPr/>
            </a:pPr>
            <a:r>
              <a:rPr lang="en-US" altLang="zh-CN" sz="2800" b="1" i="0" dirty="0">
                <a:latin typeface="Arial" pitchFamily="34" charset="0"/>
                <a:ea typeface="宋体" pitchFamily="2" charset="-122"/>
                <a:cs typeface="Arial" pitchFamily="34" charset="0"/>
              </a:rPr>
              <a:t>13.4.2 </a:t>
            </a:r>
            <a:r>
              <a:rPr lang="zh-CN" altLang="en-US" sz="2800" b="1" i="0" dirty="0">
                <a:latin typeface="Arial" pitchFamily="34" charset="0"/>
                <a:ea typeface="宋体" pitchFamily="2" charset="-122"/>
                <a:cs typeface="Arial" pitchFamily="34" charset="0"/>
              </a:rPr>
              <a:t>缺陷趋势分析</a:t>
            </a:r>
            <a:endParaRPr lang="en-US" altLang="zh-CN" sz="2800" b="1" i="0" dirty="0">
              <a:latin typeface="Arial" pitchFamily="34" charset="0"/>
              <a:ea typeface="宋体" pitchFamily="2" charset="-122"/>
              <a:cs typeface="Arial" pitchFamily="34" charset="0"/>
            </a:endParaRPr>
          </a:p>
          <a:p>
            <a:pPr marL="177800">
              <a:lnSpc>
                <a:spcPct val="150000"/>
              </a:lnSpc>
              <a:defRPr/>
            </a:pPr>
            <a:r>
              <a:rPr lang="en-US" altLang="zh-CN" sz="2800" b="1" i="0" dirty="0">
                <a:latin typeface="Arial" pitchFamily="34" charset="0"/>
                <a:ea typeface="宋体" pitchFamily="2" charset="-122"/>
                <a:cs typeface="Arial" pitchFamily="34" charset="0"/>
              </a:rPr>
              <a:t>13.4.3 </a:t>
            </a:r>
            <a:r>
              <a:rPr lang="zh-CN" altLang="en-US" sz="2800" b="1" i="0" dirty="0">
                <a:latin typeface="Arial" pitchFamily="34" charset="0"/>
                <a:ea typeface="宋体" pitchFamily="2" charset="-122"/>
                <a:cs typeface="Arial" pitchFamily="34" charset="0"/>
              </a:rPr>
              <a:t>缺陷分布分析</a:t>
            </a:r>
            <a:endParaRPr lang="en-US" altLang="zh-CN" sz="2800" b="1" i="0" dirty="0">
              <a:latin typeface="Arial" pitchFamily="34" charset="0"/>
              <a:ea typeface="宋体" pitchFamily="2" charset="-122"/>
              <a:cs typeface="Arial" pitchFamily="34" charset="0"/>
            </a:endParaRPr>
          </a:p>
          <a:p>
            <a:pPr marL="177800">
              <a:lnSpc>
                <a:spcPct val="150000"/>
              </a:lnSpc>
              <a:defRPr/>
            </a:pPr>
            <a:r>
              <a:rPr lang="en-US" altLang="zh-CN" sz="2800" b="1" i="0" dirty="0">
                <a:latin typeface="Arial" pitchFamily="34" charset="0"/>
                <a:ea typeface="宋体" pitchFamily="2" charset="-122"/>
                <a:cs typeface="Arial" pitchFamily="34" charset="0"/>
              </a:rPr>
              <a:t>13.4.4 </a:t>
            </a:r>
            <a:r>
              <a:rPr lang="zh-CN" altLang="en-US" sz="2800" b="1" i="0" dirty="0">
                <a:latin typeface="Arial" pitchFamily="34" charset="0"/>
                <a:ea typeface="宋体" pitchFamily="2" charset="-122"/>
                <a:cs typeface="Arial" pitchFamily="34" charset="0"/>
              </a:rPr>
              <a:t>缺陷跟踪方法</a:t>
            </a:r>
          </a:p>
        </p:txBody>
      </p:sp>
      <p:sp>
        <p:nvSpPr>
          <p:cNvPr id="63491" name="Text Box 8"/>
          <p:cNvSpPr txBox="1">
            <a:spLocks noChangeArrowheads="1"/>
          </p:cNvSpPr>
          <p:nvPr/>
        </p:nvSpPr>
        <p:spPr bwMode="auto">
          <a:xfrm>
            <a:off x="1143000" y="1752600"/>
            <a:ext cx="7315200" cy="274638"/>
          </a:xfrm>
          <a:prstGeom prst="rect">
            <a:avLst/>
          </a:prstGeom>
          <a:noFill/>
          <a:ln w="9525">
            <a:noFill/>
            <a:miter lim="800000"/>
            <a:headEnd/>
            <a:tailEnd/>
          </a:ln>
        </p:spPr>
        <p:txBody>
          <a:bodyPr lIns="0" tIns="0" rIns="0" bIns="0">
            <a:spAutoFit/>
          </a:bodyPr>
          <a:lstStyle/>
          <a:p>
            <a:r>
              <a:rPr lang="zh-CN" altLang="en-US"/>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a:xfrm>
            <a:off x="1476375" y="366713"/>
            <a:ext cx="6096000" cy="561975"/>
          </a:xfrm>
        </p:spPr>
        <p:txBody>
          <a:bodyPr/>
          <a:lstStyle/>
          <a:p>
            <a:pPr algn="ctr"/>
            <a:r>
              <a:rPr lang="zh-CN" altLang="en-US" sz="3600" smtClean="0">
                <a:solidFill>
                  <a:srgbClr val="FFFF00"/>
                </a:solidFill>
              </a:rPr>
              <a:t>软件缺陷的处理和跟踪 </a:t>
            </a:r>
          </a:p>
        </p:txBody>
      </p:sp>
      <p:sp>
        <p:nvSpPr>
          <p:cNvPr id="65538" name="Rectangle 3"/>
          <p:cNvSpPr>
            <a:spLocks noGrp="1" noChangeArrowheads="1"/>
          </p:cNvSpPr>
          <p:nvPr>
            <p:ph type="body" idx="1"/>
          </p:nvPr>
        </p:nvSpPr>
        <p:spPr>
          <a:xfrm>
            <a:off x="611188" y="1916113"/>
            <a:ext cx="7777162" cy="3673475"/>
          </a:xfrm>
        </p:spPr>
        <p:txBody>
          <a:bodyPr/>
          <a:lstStyle/>
          <a:p>
            <a:pPr algn="just">
              <a:buFont typeface="Wingdings" pitchFamily="2" charset="2"/>
              <a:buNone/>
            </a:pPr>
            <a:r>
              <a:rPr lang="zh-CN" altLang="en-US" sz="1800" smtClean="0">
                <a:latin typeface="宋体" charset="-122"/>
              </a:rPr>
              <a:t>    </a:t>
            </a:r>
          </a:p>
          <a:p>
            <a:pPr algn="just">
              <a:lnSpc>
                <a:spcPct val="120000"/>
              </a:lnSpc>
              <a:buClr>
                <a:srgbClr val="91AC4E"/>
              </a:buClr>
              <a:buFont typeface="Wingdings" pitchFamily="2" charset="2"/>
              <a:buChar char="q"/>
            </a:pPr>
            <a:r>
              <a:rPr lang="zh-CN" altLang="en-US" sz="2400" smtClean="0">
                <a:ea typeface="宋体" charset="-122"/>
              </a:rPr>
              <a:t>确保每个被发现的缺陷都能够被解决，“解决”的意思不一定是被修正，也可能是其他处理方式</a:t>
            </a:r>
            <a:r>
              <a:rPr lang="zh-CN" altLang="en-US" sz="1800" smtClean="0">
                <a:solidFill>
                  <a:srgbClr val="000000"/>
                </a:solidFill>
                <a:ea typeface="宋体" charset="-122"/>
              </a:rPr>
              <a:t>（例如，延迟到下一个版本中修正或者由于技术原因不能被修正）</a:t>
            </a:r>
            <a:endParaRPr lang="zh-CN" altLang="en-US" sz="2400" smtClean="0">
              <a:ea typeface="宋体" charset="-122"/>
            </a:endParaRPr>
          </a:p>
          <a:p>
            <a:pPr algn="just">
              <a:lnSpc>
                <a:spcPct val="120000"/>
              </a:lnSpc>
              <a:buClr>
                <a:srgbClr val="91AC4E"/>
              </a:buClr>
              <a:buFont typeface="Wingdings" pitchFamily="2" charset="2"/>
              <a:buChar char="q"/>
            </a:pPr>
            <a:r>
              <a:rPr lang="zh-CN" altLang="en-US" sz="2400" smtClean="0">
                <a:ea typeface="宋体" charset="-122"/>
              </a:rPr>
              <a:t>收集缺陷数据并根据缺陷趋势曲线识别测试处于测试过程中的哪个阶段； </a:t>
            </a:r>
          </a:p>
          <a:p>
            <a:pPr algn="just">
              <a:lnSpc>
                <a:spcPct val="120000"/>
              </a:lnSpc>
              <a:buClr>
                <a:srgbClr val="91AC4E"/>
              </a:buClr>
              <a:buFont typeface="Wingdings" pitchFamily="2" charset="2"/>
              <a:buChar char="q"/>
            </a:pPr>
            <a:r>
              <a:rPr lang="zh-CN" altLang="en-US" sz="2400" smtClean="0">
                <a:ea typeface="宋体" charset="-122"/>
              </a:rPr>
              <a:t>决定测试过程是否结束，通过缺陷趋势曲线来确定测试过程是否结束是常用并且较为有效的一种方式。</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1403350" y="366713"/>
            <a:ext cx="6169025" cy="561975"/>
          </a:xfrm>
        </p:spPr>
        <p:txBody>
          <a:bodyPr/>
          <a:lstStyle/>
          <a:p>
            <a:pPr algn="ctr"/>
            <a:r>
              <a:rPr lang="en-US" altLang="zh-CN" sz="3600" smtClean="0">
                <a:solidFill>
                  <a:srgbClr val="FFFF00"/>
                </a:solidFill>
              </a:rPr>
              <a:t>13.4.1 </a:t>
            </a:r>
            <a:r>
              <a:rPr lang="zh-CN" altLang="en-US" sz="3600" smtClean="0">
                <a:solidFill>
                  <a:srgbClr val="FFFF00"/>
                </a:solidFill>
              </a:rPr>
              <a:t>软件缺陷处理技巧 </a:t>
            </a:r>
            <a:endParaRPr lang="en-US" altLang="zh-CN" sz="3600" smtClean="0">
              <a:solidFill>
                <a:srgbClr val="FFFF00"/>
              </a:solidFill>
            </a:endParaRPr>
          </a:p>
        </p:txBody>
      </p:sp>
      <p:sp>
        <p:nvSpPr>
          <p:cNvPr id="66562" name="Rectangle 3"/>
          <p:cNvSpPr>
            <a:spLocks noGrp="1" noChangeArrowheads="1"/>
          </p:cNvSpPr>
          <p:nvPr>
            <p:ph type="body" idx="1"/>
          </p:nvPr>
        </p:nvSpPr>
        <p:spPr>
          <a:xfrm>
            <a:off x="539750" y="2060575"/>
            <a:ext cx="8135938" cy="3816350"/>
          </a:xfrm>
        </p:spPr>
        <p:txBody>
          <a:bodyPr/>
          <a:lstStyle/>
          <a:p>
            <a:pPr algn="just">
              <a:lnSpc>
                <a:spcPct val="120000"/>
              </a:lnSpc>
              <a:buClr>
                <a:srgbClr val="91AC4E"/>
              </a:buClr>
              <a:buFont typeface="Wingdings" pitchFamily="2" charset="2"/>
              <a:buChar char="q"/>
            </a:pPr>
            <a:r>
              <a:rPr lang="zh-CN" altLang="en-US" sz="2400" smtClean="0">
                <a:solidFill>
                  <a:srgbClr val="3366FF"/>
                </a:solidFill>
                <a:ea typeface="宋体" charset="-122"/>
              </a:rPr>
              <a:t>审阅</a:t>
            </a:r>
            <a:r>
              <a:rPr lang="zh-CN" altLang="en-US" smtClean="0">
                <a:ea typeface="宋体" charset="-122"/>
              </a:rPr>
              <a:t>。可以由测试管理员、项目管理员或其他人来进行，审阅缺陷报告的质量水平；</a:t>
            </a:r>
          </a:p>
          <a:p>
            <a:pPr algn="just">
              <a:lnSpc>
                <a:spcPct val="120000"/>
              </a:lnSpc>
              <a:buClr>
                <a:srgbClr val="91AC4E"/>
              </a:buClr>
              <a:buFont typeface="Wingdings" pitchFamily="2" charset="2"/>
              <a:buChar char="q"/>
            </a:pPr>
            <a:r>
              <a:rPr lang="zh-CN" altLang="en-US" sz="2400" smtClean="0">
                <a:solidFill>
                  <a:srgbClr val="3366FF"/>
                </a:solidFill>
                <a:ea typeface="宋体" charset="-122"/>
              </a:rPr>
              <a:t>拒绝</a:t>
            </a:r>
            <a:r>
              <a:rPr lang="zh-CN" altLang="en-US" smtClean="0">
                <a:ea typeface="宋体" charset="-122"/>
              </a:rPr>
              <a:t>。如果审阅者决定需要对一份缺陷报告进行重大修改，应该和测试人员一起讨论，由测试人员纠正缺陷报告，然后再次提交； </a:t>
            </a:r>
          </a:p>
          <a:p>
            <a:pPr algn="just">
              <a:lnSpc>
                <a:spcPct val="120000"/>
              </a:lnSpc>
              <a:buClr>
                <a:srgbClr val="91AC4E"/>
              </a:buClr>
              <a:buFont typeface="Wingdings" pitchFamily="2" charset="2"/>
              <a:buChar char="q"/>
            </a:pPr>
            <a:r>
              <a:rPr lang="zh-CN" altLang="en-US" sz="2400" smtClean="0">
                <a:solidFill>
                  <a:srgbClr val="3366FF"/>
                </a:solidFill>
                <a:ea typeface="宋体" charset="-122"/>
              </a:rPr>
              <a:t>完善</a:t>
            </a:r>
            <a:r>
              <a:rPr lang="zh-CN" altLang="en-US" smtClean="0">
                <a:ea typeface="宋体" charset="-122"/>
              </a:rPr>
              <a:t>。完整地描述了问题的特征并将其分离，那么审查者就会肯定这个报告； </a:t>
            </a:r>
          </a:p>
          <a:p>
            <a:pPr algn="just">
              <a:lnSpc>
                <a:spcPct val="120000"/>
              </a:lnSpc>
              <a:buClr>
                <a:srgbClr val="91AC4E"/>
              </a:buClr>
              <a:buFont typeface="Wingdings" pitchFamily="2" charset="2"/>
              <a:buChar char="q"/>
            </a:pPr>
            <a:r>
              <a:rPr lang="zh-CN" altLang="en-US" sz="2400" smtClean="0">
                <a:solidFill>
                  <a:srgbClr val="3366FF"/>
                </a:solidFill>
                <a:ea typeface="宋体" charset="-122"/>
              </a:rPr>
              <a:t>分配</a:t>
            </a:r>
            <a:r>
              <a:rPr lang="zh-CN" altLang="en-US" smtClean="0">
                <a:ea typeface="宋体" charset="-122"/>
              </a:rPr>
              <a:t>。分配给适当的开发人员，如果不知道具体开发人员，应分配给项目开发组长，由开发组长再分配给对应的开发人员；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pPr algn="ctr"/>
            <a:r>
              <a:rPr lang="zh-CN" altLang="en-US" sz="3600" smtClean="0">
                <a:solidFill>
                  <a:srgbClr val="FFFF00"/>
                </a:solidFill>
              </a:rPr>
              <a:t>软件缺陷处理技巧 </a:t>
            </a:r>
            <a:r>
              <a:rPr lang="en-US" altLang="zh-CN" sz="3600" smtClean="0">
                <a:solidFill>
                  <a:srgbClr val="FFFF00"/>
                </a:solidFill>
              </a:rPr>
              <a:t>(2)</a:t>
            </a:r>
            <a:endParaRPr lang="zh-CN" altLang="en-US" sz="3600" smtClean="0">
              <a:solidFill>
                <a:srgbClr val="FFFF00"/>
              </a:solidFill>
            </a:endParaRPr>
          </a:p>
        </p:txBody>
      </p:sp>
      <p:sp>
        <p:nvSpPr>
          <p:cNvPr id="67586" name="Rectangle 3"/>
          <p:cNvSpPr>
            <a:spLocks noGrp="1" noChangeArrowheads="1"/>
          </p:cNvSpPr>
          <p:nvPr>
            <p:ph type="body" idx="1"/>
          </p:nvPr>
        </p:nvSpPr>
        <p:spPr>
          <a:xfrm>
            <a:off x="468313" y="1773238"/>
            <a:ext cx="8135937" cy="4167187"/>
          </a:xfrm>
        </p:spPr>
        <p:txBody>
          <a:bodyPr/>
          <a:lstStyle/>
          <a:p>
            <a:pPr algn="just">
              <a:lnSpc>
                <a:spcPct val="120000"/>
              </a:lnSpc>
              <a:buClr>
                <a:srgbClr val="91AC4E"/>
              </a:buClr>
              <a:buFont typeface="Wingdings" pitchFamily="2" charset="2"/>
              <a:buChar char="q"/>
            </a:pPr>
            <a:r>
              <a:rPr lang="zh-CN" altLang="en-US" sz="2400" b="1" smtClean="0">
                <a:solidFill>
                  <a:srgbClr val="3366FF"/>
                </a:solidFill>
                <a:ea typeface="宋体" charset="-122"/>
              </a:rPr>
              <a:t>验证</a:t>
            </a:r>
            <a:r>
              <a:rPr lang="zh-CN" altLang="en-US" smtClean="0">
                <a:ea typeface="宋体" charset="-122"/>
              </a:rPr>
              <a:t>。缺陷的修复需要得到测试人员的验证，同时还要进行回归测试，检查这个缺陷的修复是否会引入新的问题； </a:t>
            </a:r>
          </a:p>
          <a:p>
            <a:pPr algn="just">
              <a:lnSpc>
                <a:spcPct val="120000"/>
              </a:lnSpc>
              <a:buClr>
                <a:srgbClr val="91AC4E"/>
              </a:buClr>
              <a:buFont typeface="Wingdings" pitchFamily="2" charset="2"/>
              <a:buChar char="q"/>
            </a:pPr>
            <a:r>
              <a:rPr lang="zh-CN" altLang="en-US" sz="2400" b="1" smtClean="0">
                <a:solidFill>
                  <a:srgbClr val="3366FF"/>
                </a:solidFill>
                <a:ea typeface="宋体" charset="-122"/>
              </a:rPr>
              <a:t>重新打开</a:t>
            </a:r>
            <a:r>
              <a:rPr lang="zh-CN" altLang="en-US" smtClean="0">
                <a:ea typeface="宋体" charset="-122"/>
              </a:rPr>
              <a:t>。重新打开一个缺陷，需要加注释说明、电话沟通等，否则会引起“打开-修复”多个来回，造成测试人员和开发人员不必要的矛盾 </a:t>
            </a:r>
          </a:p>
          <a:p>
            <a:pPr algn="just">
              <a:lnSpc>
                <a:spcPct val="120000"/>
              </a:lnSpc>
              <a:buClr>
                <a:srgbClr val="91AC4E"/>
              </a:buClr>
              <a:buFont typeface="Wingdings" pitchFamily="2" charset="2"/>
              <a:buChar char="q"/>
            </a:pPr>
            <a:r>
              <a:rPr lang="zh-CN" altLang="en-US" sz="2400" b="1" smtClean="0">
                <a:solidFill>
                  <a:srgbClr val="3366FF"/>
                </a:solidFill>
                <a:ea typeface="宋体" charset="-122"/>
              </a:rPr>
              <a:t>关闭</a:t>
            </a:r>
            <a:r>
              <a:rPr lang="zh-CN" altLang="en-US" smtClean="0">
                <a:ea typeface="宋体" charset="-122"/>
              </a:rPr>
              <a:t>。只有测试人员有关闭缺陷的权限，开发人员没有这个权限。 </a:t>
            </a:r>
          </a:p>
          <a:p>
            <a:pPr algn="just">
              <a:lnSpc>
                <a:spcPct val="120000"/>
              </a:lnSpc>
              <a:buClr>
                <a:srgbClr val="91AC4E"/>
              </a:buClr>
              <a:buFont typeface="Wingdings" pitchFamily="2" charset="2"/>
              <a:buChar char="q"/>
            </a:pPr>
            <a:r>
              <a:rPr lang="zh-CN" altLang="en-US" sz="2400" b="1" smtClean="0">
                <a:solidFill>
                  <a:srgbClr val="3366FF"/>
                </a:solidFill>
                <a:ea typeface="宋体" charset="-122"/>
              </a:rPr>
              <a:t>暂缓</a:t>
            </a:r>
            <a:r>
              <a:rPr lang="zh-CN" altLang="en-US" smtClean="0">
                <a:ea typeface="宋体" charset="-122"/>
              </a:rPr>
              <a:t>。如果每个人都同意将确实存在的缺陷移到以后处理，应该指定下一个版本号或修改的日期。一旦新的版本开始时，这些暂缓的缺陷应该重新被打开。</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a:xfrm>
            <a:off x="1692275" y="260350"/>
            <a:ext cx="5722938" cy="828675"/>
          </a:xfrm>
        </p:spPr>
        <p:txBody>
          <a:bodyPr/>
          <a:lstStyle/>
          <a:p>
            <a:pPr marL="177800" algn="ctr">
              <a:lnSpc>
                <a:spcPct val="150000"/>
              </a:lnSpc>
            </a:pPr>
            <a:r>
              <a:rPr lang="en-US" altLang="zh-CN" sz="3600" smtClean="0">
                <a:solidFill>
                  <a:srgbClr val="FFFF00"/>
                </a:solidFill>
              </a:rPr>
              <a:t>13.4.2 </a:t>
            </a:r>
            <a:r>
              <a:rPr lang="zh-CN" altLang="en-US" sz="3600" smtClean="0">
                <a:solidFill>
                  <a:srgbClr val="FFFF00"/>
                </a:solidFill>
              </a:rPr>
              <a:t>缺陷趋势分析</a:t>
            </a:r>
            <a:endParaRPr lang="en-US" altLang="zh-CN" sz="3600" smtClean="0">
              <a:solidFill>
                <a:srgbClr val="FFFF00"/>
              </a:solidFill>
            </a:endParaRPr>
          </a:p>
        </p:txBody>
      </p:sp>
      <p:sp>
        <p:nvSpPr>
          <p:cNvPr id="27651" name="Rectangle 3"/>
          <p:cNvSpPr>
            <a:spLocks noGrp="1" noChangeArrowheads="1"/>
          </p:cNvSpPr>
          <p:nvPr>
            <p:ph type="body" idx="1"/>
          </p:nvPr>
        </p:nvSpPr>
        <p:spPr>
          <a:xfrm>
            <a:off x="1187450" y="1341438"/>
            <a:ext cx="6553200" cy="1900237"/>
          </a:xfrm>
        </p:spPr>
        <p:txBody>
          <a:bodyPr/>
          <a:lstStyle/>
          <a:p>
            <a:pPr marL="533400" indent="-533400">
              <a:lnSpc>
                <a:spcPct val="90000"/>
              </a:lnSpc>
              <a:buFont typeface="Wingdings" pitchFamily="2" charset="2"/>
              <a:buNone/>
            </a:pPr>
            <a:r>
              <a:rPr lang="zh-CN" altLang="en-US" smtClean="0">
                <a:latin typeface="楷体"/>
                <a:ea typeface="楷体"/>
                <a:cs typeface="楷体"/>
              </a:rPr>
              <a:t>监控（</a:t>
            </a:r>
            <a:r>
              <a:rPr lang="zh-CN" altLang="en-US" b="1" smtClean="0">
                <a:solidFill>
                  <a:srgbClr val="000000"/>
                </a:solidFill>
                <a:latin typeface="楷体"/>
                <a:ea typeface="楷体"/>
                <a:cs typeface="楷体"/>
              </a:rPr>
              <a:t>打开/关闭</a:t>
            </a:r>
            <a:r>
              <a:rPr lang="en-US" altLang="zh-CN" b="1" smtClean="0">
                <a:solidFill>
                  <a:srgbClr val="000000"/>
                </a:solidFill>
                <a:latin typeface="楷体"/>
                <a:ea typeface="楷体"/>
                <a:cs typeface="楷体"/>
              </a:rPr>
              <a:t>/</a:t>
            </a:r>
            <a:r>
              <a:rPr lang="zh-CN" altLang="en-US" b="1" smtClean="0">
                <a:solidFill>
                  <a:srgbClr val="000000"/>
                </a:solidFill>
                <a:latin typeface="楷体"/>
                <a:ea typeface="楷体"/>
                <a:cs typeface="楷体"/>
              </a:rPr>
              <a:t>已修正的</a:t>
            </a:r>
            <a:r>
              <a:rPr lang="zh-CN" altLang="en-US" smtClean="0">
                <a:latin typeface="楷体"/>
                <a:ea typeface="楷体"/>
                <a:cs typeface="楷体"/>
              </a:rPr>
              <a:t>）缺陷随时间的变化</a:t>
            </a:r>
            <a:endParaRPr lang="en-US" altLang="zh-CN" smtClean="0">
              <a:latin typeface="楷体"/>
              <a:ea typeface="楷体"/>
              <a:cs typeface="楷体"/>
            </a:endParaRPr>
          </a:p>
          <a:p>
            <a:pPr marL="533400" indent="-533400" algn="just">
              <a:lnSpc>
                <a:spcPct val="120000"/>
              </a:lnSpc>
              <a:buClr>
                <a:srgbClr val="91AC4E"/>
              </a:buClr>
              <a:buFont typeface="Wingdings" pitchFamily="2" charset="2"/>
              <a:buChar char="q"/>
            </a:pPr>
            <a:r>
              <a:rPr lang="zh-CN" altLang="en-US" smtClean="0">
                <a:ea typeface="宋体" charset="-122"/>
              </a:rPr>
              <a:t>产品开发质量情况取决于累积打开</a:t>
            </a:r>
            <a:r>
              <a:rPr lang="en-US" altLang="zh-CN" smtClean="0">
                <a:ea typeface="宋体" charset="-122"/>
              </a:rPr>
              <a:t>/</a:t>
            </a:r>
            <a:r>
              <a:rPr lang="zh-CN" altLang="en-US" smtClean="0">
                <a:ea typeface="宋体" charset="-122"/>
              </a:rPr>
              <a:t>关闭曲线的趋势。 </a:t>
            </a:r>
          </a:p>
          <a:p>
            <a:pPr marL="533400" indent="-533400" algn="just">
              <a:lnSpc>
                <a:spcPct val="120000"/>
              </a:lnSpc>
              <a:buClr>
                <a:srgbClr val="91AC4E"/>
              </a:buClr>
              <a:buFont typeface="Wingdings" pitchFamily="2" charset="2"/>
              <a:buChar char="q"/>
            </a:pPr>
            <a:r>
              <a:rPr lang="zh-CN" altLang="en-US" smtClean="0">
                <a:ea typeface="宋体" charset="-122"/>
              </a:rPr>
              <a:t>项目进度取决于累积关闭</a:t>
            </a:r>
            <a:r>
              <a:rPr lang="en-US" altLang="zh-CN" smtClean="0">
                <a:ea typeface="宋体" charset="-122"/>
              </a:rPr>
              <a:t>/</a:t>
            </a:r>
            <a:r>
              <a:rPr lang="zh-CN" altLang="en-US" smtClean="0">
                <a:ea typeface="宋体" charset="-122"/>
              </a:rPr>
              <a:t>打开曲线起点的时间差。 </a:t>
            </a:r>
          </a:p>
          <a:p>
            <a:pPr marL="533400" indent="-533400" algn="just">
              <a:lnSpc>
                <a:spcPct val="120000"/>
              </a:lnSpc>
              <a:buClr>
                <a:srgbClr val="91AC4E"/>
              </a:buClr>
              <a:buFont typeface="Wingdings" pitchFamily="2" charset="2"/>
              <a:buChar char="q"/>
            </a:pPr>
            <a:r>
              <a:rPr lang="zh-CN" altLang="en-US" smtClean="0">
                <a:ea typeface="宋体" charset="-122"/>
              </a:rPr>
              <a:t>开发人员、测试人员的工作进度、效率也能得到反映</a:t>
            </a:r>
          </a:p>
        </p:txBody>
      </p:sp>
      <p:pic>
        <p:nvPicPr>
          <p:cNvPr id="68611" name="Picture 2"/>
          <p:cNvPicPr>
            <a:picLocks noChangeAspect="1" noChangeArrowheads="1"/>
          </p:cNvPicPr>
          <p:nvPr/>
        </p:nvPicPr>
        <p:blipFill>
          <a:blip r:embed="rId2"/>
          <a:srcRect/>
          <a:stretch>
            <a:fillRect/>
          </a:stretch>
        </p:blipFill>
        <p:spPr bwMode="auto">
          <a:xfrm>
            <a:off x="1908175" y="2997200"/>
            <a:ext cx="5602288" cy="35734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1547813" y="333375"/>
            <a:ext cx="5761037" cy="715963"/>
          </a:xfrm>
        </p:spPr>
        <p:txBody>
          <a:bodyPr/>
          <a:lstStyle/>
          <a:p>
            <a:pPr algn="ctr"/>
            <a:r>
              <a:rPr lang="en-US" altLang="zh-CN" sz="3600" smtClean="0">
                <a:solidFill>
                  <a:srgbClr val="FFFF00"/>
                </a:solidFill>
              </a:rPr>
              <a:t>13.1</a:t>
            </a:r>
            <a:r>
              <a:rPr lang="zh-CN" altLang="en-US" sz="3600" smtClean="0">
                <a:solidFill>
                  <a:srgbClr val="FFFF00"/>
                </a:solidFill>
              </a:rPr>
              <a:t> </a:t>
            </a:r>
            <a:r>
              <a:rPr lang="zh-CN" altLang="zh-CN" sz="3600" smtClean="0">
                <a:solidFill>
                  <a:srgbClr val="FFFF00"/>
                </a:solidFill>
              </a:rPr>
              <a:t>软件测试执行与跟踪</a:t>
            </a:r>
            <a:endParaRPr lang="en-US" altLang="zh-CN" sz="3600" smtClean="0">
              <a:solidFill>
                <a:srgbClr val="FFFF00"/>
              </a:solidFill>
            </a:endParaRPr>
          </a:p>
        </p:txBody>
      </p:sp>
      <p:sp>
        <p:nvSpPr>
          <p:cNvPr id="1453060" name="Text Box 4"/>
          <p:cNvSpPr txBox="1">
            <a:spLocks noChangeArrowheads="1"/>
          </p:cNvSpPr>
          <p:nvPr/>
        </p:nvSpPr>
        <p:spPr bwMode="auto">
          <a:xfrm>
            <a:off x="1187450" y="2565400"/>
            <a:ext cx="5905500" cy="1901825"/>
          </a:xfrm>
          <a:prstGeom prst="rect">
            <a:avLst/>
          </a:prstGeom>
          <a:solidFill>
            <a:schemeClr val="accent1">
              <a:lumMod val="20000"/>
              <a:lumOff val="80000"/>
            </a:schemeClr>
          </a:solidFill>
          <a:ln w="9525">
            <a:noFill/>
            <a:miter lim="800000"/>
            <a:headEnd/>
            <a:tailEnd/>
          </a:ln>
          <a:effectLst/>
        </p:spPr>
        <p:txBody>
          <a:bodyPr lIns="0" tIns="0" rIns="0" bIns="0">
            <a:spAutoFit/>
          </a:bodyPr>
          <a:lstStyle/>
          <a:p>
            <a:pPr marL="177800">
              <a:lnSpc>
                <a:spcPct val="150000"/>
              </a:lnSpc>
              <a:defRPr/>
            </a:pPr>
            <a:r>
              <a:rPr lang="en-US" altLang="zh-CN" sz="2800" b="1" i="0" dirty="0">
                <a:latin typeface="Arial" pitchFamily="34" charset="0"/>
                <a:ea typeface="宋体" pitchFamily="2" charset="-122"/>
                <a:cs typeface="Arial" pitchFamily="34" charset="0"/>
              </a:rPr>
              <a:t>13.1.1 </a:t>
            </a:r>
            <a:r>
              <a:rPr lang="zh-CN" altLang="zh-CN" sz="2800" i="0" dirty="0">
                <a:ea typeface="宋体" pitchFamily="2" charset="-122"/>
              </a:rPr>
              <a:t>测试执行过程的要点 </a:t>
            </a:r>
            <a:endParaRPr lang="en-US" altLang="zh-CN" sz="2800" b="1" i="0" dirty="0">
              <a:latin typeface="Arial" pitchFamily="34" charset="0"/>
              <a:ea typeface="宋体" pitchFamily="2" charset="-122"/>
              <a:cs typeface="Arial" pitchFamily="34" charset="0"/>
            </a:endParaRPr>
          </a:p>
          <a:p>
            <a:pPr marL="177800">
              <a:lnSpc>
                <a:spcPct val="150000"/>
              </a:lnSpc>
              <a:defRPr/>
            </a:pPr>
            <a:r>
              <a:rPr lang="en-US" altLang="zh-CN" sz="2800" b="1" i="0" dirty="0">
                <a:latin typeface="Arial" pitchFamily="34" charset="0"/>
                <a:ea typeface="宋体" pitchFamily="2" charset="-122"/>
                <a:cs typeface="Arial" pitchFamily="34" charset="0"/>
              </a:rPr>
              <a:t>13.1.2</a:t>
            </a:r>
            <a:r>
              <a:rPr lang="zh-CN" altLang="en-US" sz="2800" b="1" i="0" dirty="0">
                <a:latin typeface="Arial" pitchFamily="34" charset="0"/>
                <a:ea typeface="宋体" pitchFamily="2" charset="-122"/>
                <a:cs typeface="Arial" pitchFamily="34" charset="0"/>
              </a:rPr>
              <a:t> </a:t>
            </a:r>
            <a:r>
              <a:rPr lang="zh-CN" altLang="zh-CN" sz="2800" i="0" dirty="0">
                <a:ea typeface="宋体" pitchFamily="2" charset="-122"/>
              </a:rPr>
              <a:t>测试项目进度的管理方法 </a:t>
            </a:r>
            <a:r>
              <a:rPr lang="en-US" altLang="zh-CN" sz="2800" b="1" i="0" dirty="0">
                <a:latin typeface="Arial" pitchFamily="34" charset="0"/>
                <a:ea typeface="宋体" pitchFamily="2" charset="-122"/>
                <a:cs typeface="Arial" pitchFamily="34" charset="0"/>
              </a:rPr>
              <a:t>13.1.3</a:t>
            </a:r>
            <a:r>
              <a:rPr lang="zh-CN" altLang="en-US" sz="2800" b="1" i="0" dirty="0">
                <a:latin typeface="Arial" pitchFamily="34" charset="0"/>
                <a:ea typeface="宋体" pitchFamily="2" charset="-122"/>
                <a:cs typeface="Arial" pitchFamily="34" charset="0"/>
              </a:rPr>
              <a:t> </a:t>
            </a:r>
            <a:r>
              <a:rPr lang="zh-CN" altLang="zh-CN" sz="2800" i="0" dirty="0">
                <a:ea typeface="宋体" pitchFamily="2" charset="-122"/>
              </a:rPr>
              <a:t>测试</a:t>
            </a:r>
            <a:r>
              <a:rPr lang="zh-CN" altLang="en-US" sz="2800" i="0" dirty="0">
                <a:ea typeface="宋体" pitchFamily="2" charset="-122"/>
              </a:rPr>
              <a:t>过程</a:t>
            </a:r>
            <a:r>
              <a:rPr lang="zh-CN" altLang="zh-CN" sz="2800" i="0" dirty="0">
                <a:ea typeface="宋体" pitchFamily="2" charset="-122"/>
              </a:rPr>
              <a:t>管理</a:t>
            </a:r>
            <a:r>
              <a:rPr lang="zh-CN" altLang="en-US" sz="2800" i="0" dirty="0">
                <a:ea typeface="宋体" pitchFamily="2" charset="-122"/>
              </a:rPr>
              <a:t>工具</a:t>
            </a:r>
            <a:endParaRPr lang="en-US" altLang="zh-CN" sz="2800" i="0" dirty="0">
              <a:ea typeface="宋体" pitchFamily="2" charset="-122"/>
            </a:endParaRPr>
          </a:p>
        </p:txBody>
      </p:sp>
      <p:sp>
        <p:nvSpPr>
          <p:cNvPr id="20483" name="Text Box 8"/>
          <p:cNvSpPr txBox="1">
            <a:spLocks noChangeArrowheads="1"/>
          </p:cNvSpPr>
          <p:nvPr/>
        </p:nvSpPr>
        <p:spPr bwMode="auto">
          <a:xfrm>
            <a:off x="1143000" y="1752600"/>
            <a:ext cx="7315200" cy="274638"/>
          </a:xfrm>
          <a:prstGeom prst="rect">
            <a:avLst/>
          </a:prstGeom>
          <a:noFill/>
          <a:ln w="9525">
            <a:noFill/>
            <a:miter lim="800000"/>
            <a:headEnd/>
            <a:tailEnd/>
          </a:ln>
        </p:spPr>
        <p:txBody>
          <a:bodyPr lIns="0" tIns="0" rIns="0" bIns="0">
            <a:spAutoFit/>
          </a:bodyPr>
          <a:lstStyle/>
          <a:p>
            <a:r>
              <a:rPr lang="zh-CN" altLang="en-US"/>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p:cNvSpPr>
          <p:nvPr>
            <p:ph type="title"/>
          </p:nvPr>
        </p:nvSpPr>
        <p:spPr>
          <a:xfrm>
            <a:off x="1619250" y="366713"/>
            <a:ext cx="5953125" cy="561975"/>
          </a:xfrm>
        </p:spPr>
        <p:txBody>
          <a:bodyPr/>
          <a:lstStyle/>
          <a:p>
            <a:pPr algn="ctr"/>
            <a:r>
              <a:rPr lang="zh-CN" altLang="en-US" sz="3600" smtClean="0">
                <a:solidFill>
                  <a:srgbClr val="FFFF00"/>
                </a:solidFill>
              </a:rPr>
              <a:t>示例</a:t>
            </a:r>
          </a:p>
        </p:txBody>
      </p:sp>
      <p:pic>
        <p:nvPicPr>
          <p:cNvPr id="69634" name="Picture 6" descr="6-4 PTR accumulated curve"/>
          <p:cNvPicPr>
            <a:picLocks noChangeAspect="1" noChangeArrowheads="1"/>
          </p:cNvPicPr>
          <p:nvPr/>
        </p:nvPicPr>
        <p:blipFill>
          <a:blip r:embed="rId2"/>
          <a:srcRect/>
          <a:stretch>
            <a:fillRect/>
          </a:stretch>
        </p:blipFill>
        <p:spPr bwMode="auto">
          <a:xfrm>
            <a:off x="863600" y="1808163"/>
            <a:ext cx="7902575" cy="4141787"/>
          </a:xfrm>
          <a:prstGeom prst="rect">
            <a:avLst/>
          </a:prstGeom>
          <a:noFill/>
          <a:ln w="9525">
            <a:noFill/>
            <a:miter lim="800000"/>
            <a:headEnd/>
            <a:tailEnd/>
          </a:ln>
        </p:spPr>
      </p:pic>
      <p:sp>
        <p:nvSpPr>
          <p:cNvPr id="69635" name="Text Box 3"/>
          <p:cNvSpPr txBox="1">
            <a:spLocks noChangeArrowheads="1"/>
          </p:cNvSpPr>
          <p:nvPr/>
        </p:nvSpPr>
        <p:spPr bwMode="auto">
          <a:xfrm>
            <a:off x="179388" y="1052513"/>
            <a:ext cx="274637" cy="2303462"/>
          </a:xfrm>
          <a:prstGeom prst="rect">
            <a:avLst/>
          </a:prstGeom>
          <a:noFill/>
          <a:ln w="9525">
            <a:noFill/>
            <a:miter lim="800000"/>
            <a:headEnd/>
            <a:tailEnd/>
          </a:ln>
        </p:spPr>
        <p:txBody>
          <a:bodyPr vert="eaVert" lIns="0" tIns="0" rIns="0" bIns="0">
            <a:spAutoFit/>
          </a:bodyPr>
          <a:lstStyle/>
          <a:p>
            <a:pPr>
              <a:spcBef>
                <a:spcPct val="50000"/>
              </a:spcBef>
            </a:pPr>
            <a:r>
              <a:rPr lang="en-US" altLang="zh-CN">
                <a:solidFill>
                  <a:srgbClr val="808080"/>
                </a:solidFill>
              </a:rPr>
              <a:t>Zhu.Kerry@gmail.com</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a:xfrm>
            <a:off x="1187450" y="366713"/>
            <a:ext cx="6384925" cy="561975"/>
          </a:xfrm>
        </p:spPr>
        <p:txBody>
          <a:bodyPr/>
          <a:lstStyle/>
          <a:p>
            <a:pPr algn="ctr"/>
            <a:r>
              <a:rPr lang="zh-CN" altLang="en-US" sz="3600" smtClean="0">
                <a:solidFill>
                  <a:srgbClr val="FFFF00"/>
                </a:solidFill>
              </a:rPr>
              <a:t>理想趋势图</a:t>
            </a:r>
          </a:p>
        </p:txBody>
      </p:sp>
      <p:sp>
        <p:nvSpPr>
          <p:cNvPr id="70658" name="Rectangle 5"/>
          <p:cNvSpPr>
            <a:spLocks noChangeArrowheads="1"/>
          </p:cNvSpPr>
          <p:nvPr/>
        </p:nvSpPr>
        <p:spPr bwMode="auto">
          <a:xfrm>
            <a:off x="2057400" y="2009775"/>
            <a:ext cx="9144000" cy="0"/>
          </a:xfrm>
          <a:prstGeom prst="rect">
            <a:avLst/>
          </a:prstGeom>
          <a:noFill/>
          <a:ln w="9525">
            <a:noFill/>
            <a:miter lim="800000"/>
            <a:headEnd/>
            <a:tailEnd/>
          </a:ln>
        </p:spPr>
        <p:txBody>
          <a:bodyPr lIns="0" tIns="0" rIns="0" bIns="0">
            <a:spAutoFit/>
          </a:bodyPr>
          <a:lstStyle/>
          <a:p>
            <a:endParaRPr lang="zh-CN" altLang="en-US"/>
          </a:p>
        </p:txBody>
      </p:sp>
      <p:pic>
        <p:nvPicPr>
          <p:cNvPr id="70659" name="Picture 2"/>
          <p:cNvPicPr>
            <a:picLocks noChangeAspect="1" noChangeArrowheads="1"/>
          </p:cNvPicPr>
          <p:nvPr/>
        </p:nvPicPr>
        <p:blipFill>
          <a:blip r:embed="rId2"/>
          <a:srcRect/>
          <a:stretch>
            <a:fillRect/>
          </a:stretch>
        </p:blipFill>
        <p:spPr bwMode="auto">
          <a:xfrm>
            <a:off x="1042988" y="1628775"/>
            <a:ext cx="7539037" cy="4787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a:xfrm>
            <a:off x="1979613" y="366713"/>
            <a:ext cx="5592762" cy="561975"/>
          </a:xfrm>
        </p:spPr>
        <p:txBody>
          <a:bodyPr/>
          <a:lstStyle/>
          <a:p>
            <a:pPr algn="ctr"/>
            <a:r>
              <a:rPr lang="zh-CN" altLang="en-US" sz="3600" smtClean="0">
                <a:solidFill>
                  <a:srgbClr val="FFFF00"/>
                </a:solidFill>
              </a:rPr>
              <a:t>微软</a:t>
            </a:r>
            <a:r>
              <a:rPr lang="en-US" altLang="zh-CN" sz="3600" smtClean="0">
                <a:solidFill>
                  <a:srgbClr val="FFFF00"/>
                </a:solidFill>
              </a:rPr>
              <a:t>——BC</a:t>
            </a:r>
          </a:p>
        </p:txBody>
      </p:sp>
      <p:sp>
        <p:nvSpPr>
          <p:cNvPr id="71682" name="Text Box 4"/>
          <p:cNvSpPr txBox="1">
            <a:spLocks noChangeArrowheads="1"/>
          </p:cNvSpPr>
          <p:nvPr/>
        </p:nvSpPr>
        <p:spPr bwMode="auto">
          <a:xfrm>
            <a:off x="914400" y="5876925"/>
            <a:ext cx="7346950" cy="396875"/>
          </a:xfrm>
          <a:prstGeom prst="rect">
            <a:avLst/>
          </a:prstGeom>
          <a:noFill/>
          <a:ln w="9525">
            <a:noFill/>
            <a:miter lim="800000"/>
            <a:headEnd/>
            <a:tailEnd/>
          </a:ln>
        </p:spPr>
        <p:txBody>
          <a:bodyPr>
            <a:spAutoFit/>
          </a:bodyPr>
          <a:lstStyle/>
          <a:p>
            <a:pPr algn="ctr"/>
            <a:r>
              <a:rPr lang="zh-CN" altLang="en-US" sz="2000"/>
              <a:t>日期</a:t>
            </a:r>
          </a:p>
        </p:txBody>
      </p:sp>
      <p:grpSp>
        <p:nvGrpSpPr>
          <p:cNvPr id="71683" name="Group 6"/>
          <p:cNvGrpSpPr>
            <a:grpSpLocks/>
          </p:cNvGrpSpPr>
          <p:nvPr/>
        </p:nvGrpSpPr>
        <p:grpSpPr bwMode="auto">
          <a:xfrm>
            <a:off x="1103313" y="5632450"/>
            <a:ext cx="7005637" cy="369888"/>
            <a:chOff x="914" y="3226"/>
            <a:chExt cx="4206" cy="233"/>
          </a:xfrm>
        </p:grpSpPr>
        <p:sp>
          <p:nvSpPr>
            <p:cNvPr id="71731" name="Text Box 7"/>
            <p:cNvSpPr txBox="1">
              <a:spLocks noChangeArrowheads="1"/>
            </p:cNvSpPr>
            <p:nvPr/>
          </p:nvSpPr>
          <p:spPr bwMode="auto">
            <a:xfrm>
              <a:off x="914" y="3226"/>
              <a:ext cx="242" cy="231"/>
            </a:xfrm>
            <a:prstGeom prst="rect">
              <a:avLst/>
            </a:prstGeom>
            <a:noFill/>
            <a:ln w="9525">
              <a:noFill/>
              <a:miter lim="800000"/>
              <a:headEnd/>
              <a:tailEnd/>
            </a:ln>
          </p:spPr>
          <p:txBody>
            <a:bodyPr>
              <a:spAutoFit/>
            </a:bodyPr>
            <a:lstStyle/>
            <a:p>
              <a:pPr algn="ctr"/>
              <a:r>
                <a:rPr lang="en-US" altLang="zh-CN"/>
                <a:t>1</a:t>
              </a:r>
            </a:p>
          </p:txBody>
        </p:sp>
        <p:sp>
          <p:nvSpPr>
            <p:cNvPr id="71732" name="Text Box 8"/>
            <p:cNvSpPr txBox="1">
              <a:spLocks noChangeArrowheads="1"/>
            </p:cNvSpPr>
            <p:nvPr/>
          </p:nvSpPr>
          <p:spPr bwMode="auto">
            <a:xfrm>
              <a:off x="1222" y="3226"/>
              <a:ext cx="242" cy="231"/>
            </a:xfrm>
            <a:prstGeom prst="rect">
              <a:avLst/>
            </a:prstGeom>
            <a:noFill/>
            <a:ln w="9525">
              <a:noFill/>
              <a:miter lim="800000"/>
              <a:headEnd/>
              <a:tailEnd/>
            </a:ln>
          </p:spPr>
          <p:txBody>
            <a:bodyPr>
              <a:spAutoFit/>
            </a:bodyPr>
            <a:lstStyle/>
            <a:p>
              <a:pPr algn="ctr"/>
              <a:r>
                <a:rPr lang="en-US" altLang="zh-CN"/>
                <a:t>2</a:t>
              </a:r>
            </a:p>
          </p:txBody>
        </p:sp>
        <p:sp>
          <p:nvSpPr>
            <p:cNvPr id="71733" name="Text Box 9"/>
            <p:cNvSpPr txBox="1">
              <a:spLocks noChangeArrowheads="1"/>
            </p:cNvSpPr>
            <p:nvPr/>
          </p:nvSpPr>
          <p:spPr bwMode="auto">
            <a:xfrm>
              <a:off x="1526" y="3226"/>
              <a:ext cx="242" cy="231"/>
            </a:xfrm>
            <a:prstGeom prst="rect">
              <a:avLst/>
            </a:prstGeom>
            <a:noFill/>
            <a:ln w="9525">
              <a:noFill/>
              <a:miter lim="800000"/>
              <a:headEnd/>
              <a:tailEnd/>
            </a:ln>
          </p:spPr>
          <p:txBody>
            <a:bodyPr>
              <a:spAutoFit/>
            </a:bodyPr>
            <a:lstStyle/>
            <a:p>
              <a:pPr algn="ctr"/>
              <a:r>
                <a:rPr lang="en-US" altLang="zh-CN"/>
                <a:t>3</a:t>
              </a:r>
            </a:p>
          </p:txBody>
        </p:sp>
        <p:sp>
          <p:nvSpPr>
            <p:cNvPr id="71734" name="Text Box 10"/>
            <p:cNvSpPr txBox="1">
              <a:spLocks noChangeArrowheads="1"/>
            </p:cNvSpPr>
            <p:nvPr/>
          </p:nvSpPr>
          <p:spPr bwMode="auto">
            <a:xfrm>
              <a:off x="1822" y="3226"/>
              <a:ext cx="242" cy="231"/>
            </a:xfrm>
            <a:prstGeom prst="rect">
              <a:avLst/>
            </a:prstGeom>
            <a:noFill/>
            <a:ln w="9525">
              <a:noFill/>
              <a:miter lim="800000"/>
              <a:headEnd/>
              <a:tailEnd/>
            </a:ln>
          </p:spPr>
          <p:txBody>
            <a:bodyPr>
              <a:spAutoFit/>
            </a:bodyPr>
            <a:lstStyle/>
            <a:p>
              <a:pPr algn="ctr"/>
              <a:r>
                <a:rPr lang="en-US" altLang="zh-CN"/>
                <a:t>4</a:t>
              </a:r>
            </a:p>
          </p:txBody>
        </p:sp>
        <p:sp>
          <p:nvSpPr>
            <p:cNvPr id="71735" name="Text Box 11"/>
            <p:cNvSpPr txBox="1">
              <a:spLocks noChangeArrowheads="1"/>
            </p:cNvSpPr>
            <p:nvPr/>
          </p:nvSpPr>
          <p:spPr bwMode="auto">
            <a:xfrm>
              <a:off x="2118" y="3226"/>
              <a:ext cx="242" cy="231"/>
            </a:xfrm>
            <a:prstGeom prst="rect">
              <a:avLst/>
            </a:prstGeom>
            <a:noFill/>
            <a:ln w="9525">
              <a:noFill/>
              <a:miter lim="800000"/>
              <a:headEnd/>
              <a:tailEnd/>
            </a:ln>
          </p:spPr>
          <p:txBody>
            <a:bodyPr>
              <a:spAutoFit/>
            </a:bodyPr>
            <a:lstStyle/>
            <a:p>
              <a:pPr algn="ctr"/>
              <a:r>
                <a:rPr lang="en-US" altLang="zh-CN"/>
                <a:t>5</a:t>
              </a:r>
            </a:p>
          </p:txBody>
        </p:sp>
        <p:sp>
          <p:nvSpPr>
            <p:cNvPr id="71736" name="Text Box 12"/>
            <p:cNvSpPr txBox="1">
              <a:spLocks noChangeArrowheads="1"/>
            </p:cNvSpPr>
            <p:nvPr/>
          </p:nvSpPr>
          <p:spPr bwMode="auto">
            <a:xfrm>
              <a:off x="2418" y="3226"/>
              <a:ext cx="242" cy="231"/>
            </a:xfrm>
            <a:prstGeom prst="rect">
              <a:avLst/>
            </a:prstGeom>
            <a:noFill/>
            <a:ln w="9525">
              <a:noFill/>
              <a:miter lim="800000"/>
              <a:headEnd/>
              <a:tailEnd/>
            </a:ln>
          </p:spPr>
          <p:txBody>
            <a:bodyPr>
              <a:spAutoFit/>
            </a:bodyPr>
            <a:lstStyle/>
            <a:p>
              <a:pPr algn="ctr"/>
              <a:r>
                <a:rPr lang="en-US" altLang="zh-CN"/>
                <a:t>6</a:t>
              </a:r>
            </a:p>
          </p:txBody>
        </p:sp>
        <p:sp>
          <p:nvSpPr>
            <p:cNvPr id="71737" name="Text Box 13"/>
            <p:cNvSpPr txBox="1">
              <a:spLocks noChangeArrowheads="1"/>
            </p:cNvSpPr>
            <p:nvPr/>
          </p:nvSpPr>
          <p:spPr bwMode="auto">
            <a:xfrm>
              <a:off x="2730" y="3226"/>
              <a:ext cx="242" cy="231"/>
            </a:xfrm>
            <a:prstGeom prst="rect">
              <a:avLst/>
            </a:prstGeom>
            <a:noFill/>
            <a:ln w="9525">
              <a:noFill/>
              <a:miter lim="800000"/>
              <a:headEnd/>
              <a:tailEnd/>
            </a:ln>
          </p:spPr>
          <p:txBody>
            <a:bodyPr>
              <a:spAutoFit/>
            </a:bodyPr>
            <a:lstStyle/>
            <a:p>
              <a:pPr algn="ctr"/>
              <a:r>
                <a:rPr lang="en-US" altLang="zh-CN"/>
                <a:t>7</a:t>
              </a:r>
            </a:p>
          </p:txBody>
        </p:sp>
        <p:sp>
          <p:nvSpPr>
            <p:cNvPr id="71738" name="Text Box 14"/>
            <p:cNvSpPr txBox="1">
              <a:spLocks noChangeArrowheads="1"/>
            </p:cNvSpPr>
            <p:nvPr/>
          </p:nvSpPr>
          <p:spPr bwMode="auto">
            <a:xfrm>
              <a:off x="3026" y="3226"/>
              <a:ext cx="242" cy="231"/>
            </a:xfrm>
            <a:prstGeom prst="rect">
              <a:avLst/>
            </a:prstGeom>
            <a:noFill/>
            <a:ln w="9525">
              <a:noFill/>
              <a:miter lim="800000"/>
              <a:headEnd/>
              <a:tailEnd/>
            </a:ln>
          </p:spPr>
          <p:txBody>
            <a:bodyPr>
              <a:spAutoFit/>
            </a:bodyPr>
            <a:lstStyle/>
            <a:p>
              <a:pPr algn="ctr"/>
              <a:r>
                <a:rPr lang="en-US" altLang="zh-CN"/>
                <a:t>8</a:t>
              </a:r>
            </a:p>
          </p:txBody>
        </p:sp>
        <p:sp>
          <p:nvSpPr>
            <p:cNvPr id="71739" name="Text Box 15"/>
            <p:cNvSpPr txBox="1">
              <a:spLocks noChangeArrowheads="1"/>
            </p:cNvSpPr>
            <p:nvPr/>
          </p:nvSpPr>
          <p:spPr bwMode="auto">
            <a:xfrm>
              <a:off x="3322" y="3226"/>
              <a:ext cx="242" cy="231"/>
            </a:xfrm>
            <a:prstGeom prst="rect">
              <a:avLst/>
            </a:prstGeom>
            <a:noFill/>
            <a:ln w="9525">
              <a:noFill/>
              <a:miter lim="800000"/>
              <a:headEnd/>
              <a:tailEnd/>
            </a:ln>
          </p:spPr>
          <p:txBody>
            <a:bodyPr>
              <a:spAutoFit/>
            </a:bodyPr>
            <a:lstStyle/>
            <a:p>
              <a:pPr algn="ctr"/>
              <a:r>
                <a:rPr lang="en-US" altLang="zh-CN"/>
                <a:t>9</a:t>
              </a:r>
            </a:p>
          </p:txBody>
        </p:sp>
        <p:sp>
          <p:nvSpPr>
            <p:cNvPr id="71740" name="Text Box 16"/>
            <p:cNvSpPr txBox="1">
              <a:spLocks noChangeArrowheads="1"/>
            </p:cNvSpPr>
            <p:nvPr/>
          </p:nvSpPr>
          <p:spPr bwMode="auto">
            <a:xfrm>
              <a:off x="3574" y="3226"/>
              <a:ext cx="314" cy="231"/>
            </a:xfrm>
            <a:prstGeom prst="rect">
              <a:avLst/>
            </a:prstGeom>
            <a:noFill/>
            <a:ln w="9525">
              <a:noFill/>
              <a:miter lim="800000"/>
              <a:headEnd/>
              <a:tailEnd/>
            </a:ln>
          </p:spPr>
          <p:txBody>
            <a:bodyPr>
              <a:spAutoFit/>
            </a:bodyPr>
            <a:lstStyle/>
            <a:p>
              <a:pPr algn="ctr"/>
              <a:r>
                <a:rPr lang="en-US" altLang="zh-CN"/>
                <a:t>10</a:t>
              </a:r>
            </a:p>
          </p:txBody>
        </p:sp>
        <p:sp>
          <p:nvSpPr>
            <p:cNvPr id="71741" name="Text Box 17"/>
            <p:cNvSpPr txBox="1">
              <a:spLocks noChangeArrowheads="1"/>
            </p:cNvSpPr>
            <p:nvPr/>
          </p:nvSpPr>
          <p:spPr bwMode="auto">
            <a:xfrm>
              <a:off x="3882" y="3226"/>
              <a:ext cx="322" cy="231"/>
            </a:xfrm>
            <a:prstGeom prst="rect">
              <a:avLst/>
            </a:prstGeom>
            <a:noFill/>
            <a:ln w="9525">
              <a:noFill/>
              <a:miter lim="800000"/>
              <a:headEnd/>
              <a:tailEnd/>
            </a:ln>
          </p:spPr>
          <p:txBody>
            <a:bodyPr>
              <a:spAutoFit/>
            </a:bodyPr>
            <a:lstStyle/>
            <a:p>
              <a:pPr algn="ctr"/>
              <a:r>
                <a:rPr lang="en-US" altLang="zh-CN"/>
                <a:t>11</a:t>
              </a:r>
            </a:p>
          </p:txBody>
        </p:sp>
        <p:sp>
          <p:nvSpPr>
            <p:cNvPr id="71742" name="Text Box 18"/>
            <p:cNvSpPr txBox="1">
              <a:spLocks noChangeArrowheads="1"/>
            </p:cNvSpPr>
            <p:nvPr/>
          </p:nvSpPr>
          <p:spPr bwMode="auto">
            <a:xfrm>
              <a:off x="4210" y="3226"/>
              <a:ext cx="290" cy="231"/>
            </a:xfrm>
            <a:prstGeom prst="rect">
              <a:avLst/>
            </a:prstGeom>
            <a:noFill/>
            <a:ln w="9525">
              <a:noFill/>
              <a:miter lim="800000"/>
              <a:headEnd/>
              <a:tailEnd/>
            </a:ln>
          </p:spPr>
          <p:txBody>
            <a:bodyPr>
              <a:spAutoFit/>
            </a:bodyPr>
            <a:lstStyle/>
            <a:p>
              <a:pPr algn="ctr"/>
              <a:r>
                <a:rPr lang="en-US" altLang="zh-CN"/>
                <a:t>12</a:t>
              </a:r>
            </a:p>
          </p:txBody>
        </p:sp>
        <p:sp>
          <p:nvSpPr>
            <p:cNvPr id="71743" name="Text Box 19"/>
            <p:cNvSpPr txBox="1">
              <a:spLocks noChangeArrowheads="1"/>
            </p:cNvSpPr>
            <p:nvPr/>
          </p:nvSpPr>
          <p:spPr bwMode="auto">
            <a:xfrm>
              <a:off x="4526" y="3226"/>
              <a:ext cx="278" cy="231"/>
            </a:xfrm>
            <a:prstGeom prst="rect">
              <a:avLst/>
            </a:prstGeom>
            <a:noFill/>
            <a:ln w="9525">
              <a:noFill/>
              <a:miter lim="800000"/>
              <a:headEnd/>
              <a:tailEnd/>
            </a:ln>
          </p:spPr>
          <p:txBody>
            <a:bodyPr>
              <a:spAutoFit/>
            </a:bodyPr>
            <a:lstStyle/>
            <a:p>
              <a:pPr algn="ctr"/>
              <a:r>
                <a:rPr lang="en-US" altLang="zh-CN"/>
                <a:t>13</a:t>
              </a:r>
            </a:p>
          </p:txBody>
        </p:sp>
        <p:sp>
          <p:nvSpPr>
            <p:cNvPr id="71744" name="Text Box 20"/>
            <p:cNvSpPr txBox="1">
              <a:spLocks noChangeArrowheads="1"/>
            </p:cNvSpPr>
            <p:nvPr/>
          </p:nvSpPr>
          <p:spPr bwMode="auto">
            <a:xfrm>
              <a:off x="4838" y="3228"/>
              <a:ext cx="282" cy="231"/>
            </a:xfrm>
            <a:prstGeom prst="rect">
              <a:avLst/>
            </a:prstGeom>
            <a:noFill/>
            <a:ln w="9525">
              <a:noFill/>
              <a:miter lim="800000"/>
              <a:headEnd/>
              <a:tailEnd/>
            </a:ln>
          </p:spPr>
          <p:txBody>
            <a:bodyPr>
              <a:spAutoFit/>
            </a:bodyPr>
            <a:lstStyle/>
            <a:p>
              <a:pPr algn="ctr"/>
              <a:r>
                <a:rPr lang="en-US" altLang="zh-CN"/>
                <a:t>14</a:t>
              </a:r>
            </a:p>
          </p:txBody>
        </p:sp>
      </p:grpSp>
      <p:sp>
        <p:nvSpPr>
          <p:cNvPr id="71684" name="Text Box 21"/>
          <p:cNvSpPr txBox="1">
            <a:spLocks noChangeArrowheads="1"/>
          </p:cNvSpPr>
          <p:nvPr/>
        </p:nvSpPr>
        <p:spPr bwMode="auto">
          <a:xfrm rot="-5400000">
            <a:off x="-1111250" y="3306763"/>
            <a:ext cx="3987800" cy="400050"/>
          </a:xfrm>
          <a:prstGeom prst="rect">
            <a:avLst/>
          </a:prstGeom>
          <a:noFill/>
          <a:ln w="9525">
            <a:noFill/>
            <a:miter lim="800000"/>
            <a:headEnd/>
            <a:tailEnd/>
          </a:ln>
        </p:spPr>
        <p:txBody>
          <a:bodyPr>
            <a:spAutoFit/>
          </a:bodyPr>
          <a:lstStyle/>
          <a:p>
            <a:pPr algn="ctr"/>
            <a:r>
              <a:rPr lang="en-US" altLang="zh-CN" sz="2000"/>
              <a:t>Bug</a:t>
            </a:r>
            <a:r>
              <a:rPr lang="zh-CN" altLang="en-US" sz="2000"/>
              <a:t>的数量</a:t>
            </a:r>
          </a:p>
        </p:txBody>
      </p:sp>
      <p:grpSp>
        <p:nvGrpSpPr>
          <p:cNvPr id="3" name="Group 22"/>
          <p:cNvGrpSpPr>
            <a:grpSpLocks/>
          </p:cNvGrpSpPr>
          <p:nvPr/>
        </p:nvGrpSpPr>
        <p:grpSpPr bwMode="auto">
          <a:xfrm>
            <a:off x="1116013" y="1771650"/>
            <a:ext cx="6735762" cy="4899025"/>
            <a:chOff x="914" y="906"/>
            <a:chExt cx="4044" cy="3086"/>
          </a:xfrm>
        </p:grpSpPr>
        <p:grpSp>
          <p:nvGrpSpPr>
            <p:cNvPr id="71713" name="Group 23"/>
            <p:cNvGrpSpPr>
              <a:grpSpLocks/>
            </p:cNvGrpSpPr>
            <p:nvPr/>
          </p:nvGrpSpPr>
          <p:grpSpPr bwMode="auto">
            <a:xfrm>
              <a:off x="1541" y="3761"/>
              <a:ext cx="1580" cy="231"/>
              <a:chOff x="1541" y="3761"/>
              <a:chExt cx="1580" cy="231"/>
            </a:xfrm>
          </p:grpSpPr>
          <p:sp>
            <p:nvSpPr>
              <p:cNvPr id="39960" name="Rectangle 24"/>
              <p:cNvSpPr>
                <a:spLocks noChangeArrowheads="1"/>
              </p:cNvSpPr>
              <p:nvPr/>
            </p:nvSpPr>
            <p:spPr bwMode="auto">
              <a:xfrm>
                <a:off x="1541" y="3832"/>
                <a:ext cx="108" cy="116"/>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headEnd/>
                <a:tailEnd/>
              </a:ln>
              <a:effectLst/>
            </p:spPr>
            <p:txBody>
              <a:bodyPr wrap="none" anchor="ctr"/>
              <a:lstStyle/>
              <a:p>
                <a:pPr>
                  <a:defRPr/>
                </a:pPr>
                <a:endParaRPr lang="zh-CN" altLang="en-US">
                  <a:ea typeface="宋体" pitchFamily="2" charset="-122"/>
                </a:endParaRPr>
              </a:p>
            </p:txBody>
          </p:sp>
          <p:sp>
            <p:nvSpPr>
              <p:cNvPr id="71730" name="Text Box 25"/>
              <p:cNvSpPr txBox="1">
                <a:spLocks noChangeArrowheads="1"/>
              </p:cNvSpPr>
              <p:nvPr/>
            </p:nvSpPr>
            <p:spPr bwMode="auto">
              <a:xfrm>
                <a:off x="1632" y="3761"/>
                <a:ext cx="1489" cy="231"/>
              </a:xfrm>
              <a:prstGeom prst="rect">
                <a:avLst/>
              </a:prstGeom>
              <a:noFill/>
              <a:ln w="9525">
                <a:noFill/>
                <a:miter lim="800000"/>
                <a:headEnd/>
                <a:tailEnd/>
              </a:ln>
            </p:spPr>
            <p:txBody>
              <a:bodyPr>
                <a:spAutoFit/>
              </a:bodyPr>
              <a:lstStyle/>
              <a:p>
                <a:r>
                  <a:rPr lang="zh-CN" altLang="en-US">
                    <a:solidFill>
                      <a:srgbClr val="C00000"/>
                    </a:solidFill>
                  </a:rPr>
                  <a:t>报告的</a:t>
                </a:r>
                <a:r>
                  <a:rPr lang="en-US" altLang="zh-CN">
                    <a:solidFill>
                      <a:srgbClr val="C00000"/>
                    </a:solidFill>
                  </a:rPr>
                  <a:t>Bug</a:t>
                </a:r>
              </a:p>
            </p:txBody>
          </p:sp>
        </p:grpSp>
        <p:grpSp>
          <p:nvGrpSpPr>
            <p:cNvPr id="71714" name="Group 26"/>
            <p:cNvGrpSpPr>
              <a:grpSpLocks/>
            </p:cNvGrpSpPr>
            <p:nvPr/>
          </p:nvGrpSpPr>
          <p:grpSpPr bwMode="auto">
            <a:xfrm>
              <a:off x="914" y="906"/>
              <a:ext cx="4044" cy="2424"/>
              <a:chOff x="1130" y="925"/>
              <a:chExt cx="4044" cy="2248"/>
            </a:xfrm>
          </p:grpSpPr>
          <p:sp>
            <p:nvSpPr>
              <p:cNvPr id="39963" name="Rectangle 27"/>
              <p:cNvSpPr>
                <a:spLocks noChangeArrowheads="1"/>
              </p:cNvSpPr>
              <p:nvPr/>
            </p:nvSpPr>
            <p:spPr bwMode="auto">
              <a:xfrm>
                <a:off x="3830" y="1719"/>
                <a:ext cx="108" cy="1449"/>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headEnd/>
                <a:tailEnd/>
              </a:ln>
              <a:effectLst/>
            </p:spPr>
            <p:txBody>
              <a:bodyPr wrap="none" anchor="ctr"/>
              <a:lstStyle/>
              <a:p>
                <a:pPr>
                  <a:defRPr/>
                </a:pPr>
                <a:endParaRPr lang="zh-CN" altLang="en-US">
                  <a:ea typeface="宋体" pitchFamily="2" charset="-122"/>
                </a:endParaRPr>
              </a:p>
            </p:txBody>
          </p:sp>
          <p:sp>
            <p:nvSpPr>
              <p:cNvPr id="39964" name="Rectangle 28"/>
              <p:cNvSpPr>
                <a:spLocks noChangeArrowheads="1"/>
              </p:cNvSpPr>
              <p:nvPr/>
            </p:nvSpPr>
            <p:spPr bwMode="auto">
              <a:xfrm>
                <a:off x="4138" y="1811"/>
                <a:ext cx="108" cy="1357"/>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headEnd/>
                <a:tailEnd/>
              </a:ln>
              <a:effectLst/>
            </p:spPr>
            <p:txBody>
              <a:bodyPr wrap="none" anchor="ctr"/>
              <a:lstStyle/>
              <a:p>
                <a:pPr>
                  <a:defRPr/>
                </a:pPr>
                <a:endParaRPr lang="zh-CN" altLang="en-US">
                  <a:ea typeface="宋体" pitchFamily="2" charset="-122"/>
                </a:endParaRPr>
              </a:p>
            </p:txBody>
          </p:sp>
          <p:sp>
            <p:nvSpPr>
              <p:cNvPr id="39965" name="Rectangle 29"/>
              <p:cNvSpPr>
                <a:spLocks noChangeArrowheads="1"/>
              </p:cNvSpPr>
              <p:nvPr/>
            </p:nvSpPr>
            <p:spPr bwMode="auto">
              <a:xfrm>
                <a:off x="4450" y="2139"/>
                <a:ext cx="109" cy="1028"/>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headEnd/>
                <a:tailEnd/>
              </a:ln>
              <a:effectLst/>
            </p:spPr>
            <p:txBody>
              <a:bodyPr wrap="none" anchor="ctr"/>
              <a:lstStyle/>
              <a:p>
                <a:pPr>
                  <a:defRPr/>
                </a:pPr>
                <a:endParaRPr lang="zh-CN" altLang="en-US">
                  <a:ea typeface="宋体" pitchFamily="2" charset="-122"/>
                </a:endParaRPr>
              </a:p>
            </p:txBody>
          </p:sp>
          <p:sp>
            <p:nvSpPr>
              <p:cNvPr id="39966" name="Rectangle 30"/>
              <p:cNvSpPr>
                <a:spLocks noChangeArrowheads="1"/>
              </p:cNvSpPr>
              <p:nvPr/>
            </p:nvSpPr>
            <p:spPr bwMode="auto">
              <a:xfrm>
                <a:off x="4758" y="2123"/>
                <a:ext cx="108" cy="1044"/>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headEnd/>
                <a:tailEnd/>
              </a:ln>
              <a:effectLst/>
            </p:spPr>
            <p:txBody>
              <a:bodyPr wrap="none" anchor="ctr"/>
              <a:lstStyle/>
              <a:p>
                <a:pPr>
                  <a:defRPr/>
                </a:pPr>
                <a:endParaRPr lang="zh-CN" altLang="en-US">
                  <a:ea typeface="宋体" pitchFamily="2" charset="-122"/>
                </a:endParaRPr>
              </a:p>
            </p:txBody>
          </p:sp>
          <p:sp>
            <p:nvSpPr>
              <p:cNvPr id="39967" name="Rectangle 31"/>
              <p:cNvSpPr>
                <a:spLocks noChangeArrowheads="1"/>
              </p:cNvSpPr>
              <p:nvPr/>
            </p:nvSpPr>
            <p:spPr bwMode="auto">
              <a:xfrm>
                <a:off x="5066" y="2123"/>
                <a:ext cx="108" cy="1044"/>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headEnd/>
                <a:tailEnd/>
              </a:ln>
              <a:effectLst/>
            </p:spPr>
            <p:txBody>
              <a:bodyPr wrap="none" anchor="ctr"/>
              <a:lstStyle/>
              <a:p>
                <a:pPr>
                  <a:defRPr/>
                </a:pPr>
                <a:endParaRPr lang="zh-CN" altLang="en-US">
                  <a:ea typeface="宋体" pitchFamily="2" charset="-122"/>
                </a:endParaRPr>
              </a:p>
            </p:txBody>
          </p:sp>
          <p:sp>
            <p:nvSpPr>
              <p:cNvPr id="39968" name="Rectangle 32"/>
              <p:cNvSpPr>
                <a:spLocks noChangeArrowheads="1"/>
              </p:cNvSpPr>
              <p:nvPr/>
            </p:nvSpPr>
            <p:spPr bwMode="auto">
              <a:xfrm>
                <a:off x="1130" y="925"/>
                <a:ext cx="108" cy="2244"/>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headEnd/>
                <a:tailEnd/>
              </a:ln>
              <a:effectLst/>
            </p:spPr>
            <p:txBody>
              <a:bodyPr wrap="none" anchor="ctr"/>
              <a:lstStyle/>
              <a:p>
                <a:pPr>
                  <a:defRPr/>
                </a:pPr>
                <a:endParaRPr lang="zh-CN" altLang="en-US">
                  <a:ea typeface="宋体" pitchFamily="2" charset="-122"/>
                </a:endParaRPr>
              </a:p>
            </p:txBody>
          </p:sp>
          <p:sp>
            <p:nvSpPr>
              <p:cNvPr id="39969" name="Rectangle 33"/>
              <p:cNvSpPr>
                <a:spLocks noChangeArrowheads="1"/>
              </p:cNvSpPr>
              <p:nvPr/>
            </p:nvSpPr>
            <p:spPr bwMode="auto">
              <a:xfrm>
                <a:off x="1438" y="1039"/>
                <a:ext cx="108" cy="2128"/>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headEnd/>
                <a:tailEnd/>
              </a:ln>
              <a:effectLst/>
            </p:spPr>
            <p:txBody>
              <a:bodyPr wrap="none" anchor="ctr"/>
              <a:lstStyle/>
              <a:p>
                <a:pPr>
                  <a:defRPr/>
                </a:pPr>
                <a:endParaRPr lang="zh-CN" altLang="en-US">
                  <a:ea typeface="宋体" pitchFamily="2" charset="-122"/>
                </a:endParaRPr>
              </a:p>
            </p:txBody>
          </p:sp>
          <p:sp>
            <p:nvSpPr>
              <p:cNvPr id="39970" name="Rectangle 34"/>
              <p:cNvSpPr>
                <a:spLocks noChangeArrowheads="1"/>
              </p:cNvSpPr>
              <p:nvPr/>
            </p:nvSpPr>
            <p:spPr bwMode="auto">
              <a:xfrm>
                <a:off x="1738" y="1207"/>
                <a:ext cx="108" cy="1961"/>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headEnd/>
                <a:tailEnd/>
              </a:ln>
              <a:effectLst/>
            </p:spPr>
            <p:txBody>
              <a:bodyPr wrap="none" anchor="ctr"/>
              <a:lstStyle/>
              <a:p>
                <a:pPr>
                  <a:defRPr/>
                </a:pPr>
                <a:endParaRPr lang="zh-CN" altLang="en-US">
                  <a:ea typeface="宋体" pitchFamily="2" charset="-122"/>
                </a:endParaRPr>
              </a:p>
            </p:txBody>
          </p:sp>
          <p:sp>
            <p:nvSpPr>
              <p:cNvPr id="39971" name="Rectangle 35"/>
              <p:cNvSpPr>
                <a:spLocks noChangeArrowheads="1"/>
              </p:cNvSpPr>
              <p:nvPr/>
            </p:nvSpPr>
            <p:spPr bwMode="auto">
              <a:xfrm>
                <a:off x="2038" y="1261"/>
                <a:ext cx="108" cy="1912"/>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headEnd/>
                <a:tailEnd/>
              </a:ln>
              <a:effectLst/>
            </p:spPr>
            <p:txBody>
              <a:bodyPr wrap="none" anchor="ctr"/>
              <a:lstStyle/>
              <a:p>
                <a:pPr>
                  <a:defRPr/>
                </a:pPr>
                <a:endParaRPr lang="zh-CN" altLang="en-US">
                  <a:ea typeface="宋体" pitchFamily="2" charset="-122"/>
                </a:endParaRPr>
              </a:p>
            </p:txBody>
          </p:sp>
          <p:sp>
            <p:nvSpPr>
              <p:cNvPr id="39972" name="Rectangle 36"/>
              <p:cNvSpPr>
                <a:spLocks noChangeArrowheads="1"/>
              </p:cNvSpPr>
              <p:nvPr/>
            </p:nvSpPr>
            <p:spPr bwMode="auto">
              <a:xfrm>
                <a:off x="2338" y="1247"/>
                <a:ext cx="109" cy="1921"/>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headEnd/>
                <a:tailEnd/>
              </a:ln>
              <a:effectLst/>
            </p:spPr>
            <p:txBody>
              <a:bodyPr wrap="none" anchor="ctr"/>
              <a:lstStyle/>
              <a:p>
                <a:pPr>
                  <a:defRPr/>
                </a:pPr>
                <a:endParaRPr lang="zh-CN" altLang="en-US">
                  <a:ea typeface="宋体" pitchFamily="2" charset="-122"/>
                </a:endParaRPr>
              </a:p>
            </p:txBody>
          </p:sp>
          <p:sp>
            <p:nvSpPr>
              <p:cNvPr id="39973" name="Rectangle 37"/>
              <p:cNvSpPr>
                <a:spLocks noChangeArrowheads="1"/>
              </p:cNvSpPr>
              <p:nvPr/>
            </p:nvSpPr>
            <p:spPr bwMode="auto">
              <a:xfrm>
                <a:off x="2634" y="1371"/>
                <a:ext cx="108" cy="1796"/>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headEnd/>
                <a:tailEnd/>
              </a:ln>
              <a:effectLst/>
            </p:spPr>
            <p:txBody>
              <a:bodyPr wrap="none" anchor="ctr"/>
              <a:lstStyle/>
              <a:p>
                <a:pPr>
                  <a:defRPr/>
                </a:pPr>
                <a:endParaRPr lang="zh-CN" altLang="en-US">
                  <a:ea typeface="宋体" pitchFamily="2" charset="-122"/>
                </a:endParaRPr>
              </a:p>
            </p:txBody>
          </p:sp>
          <p:sp>
            <p:nvSpPr>
              <p:cNvPr id="39974" name="Rectangle 38"/>
              <p:cNvSpPr>
                <a:spLocks noChangeArrowheads="1"/>
              </p:cNvSpPr>
              <p:nvPr/>
            </p:nvSpPr>
            <p:spPr bwMode="auto">
              <a:xfrm>
                <a:off x="2938" y="1511"/>
                <a:ext cx="108" cy="1656"/>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headEnd/>
                <a:tailEnd/>
              </a:ln>
              <a:effectLst/>
            </p:spPr>
            <p:txBody>
              <a:bodyPr wrap="none" anchor="ctr"/>
              <a:lstStyle/>
              <a:p>
                <a:pPr>
                  <a:defRPr/>
                </a:pPr>
                <a:endParaRPr lang="zh-CN" altLang="en-US">
                  <a:ea typeface="宋体" pitchFamily="2" charset="-122"/>
                </a:endParaRPr>
              </a:p>
            </p:txBody>
          </p:sp>
          <p:sp>
            <p:nvSpPr>
              <p:cNvPr id="39975" name="Rectangle 39"/>
              <p:cNvSpPr>
                <a:spLocks noChangeArrowheads="1"/>
              </p:cNvSpPr>
              <p:nvPr/>
            </p:nvSpPr>
            <p:spPr bwMode="auto">
              <a:xfrm>
                <a:off x="3234" y="1603"/>
                <a:ext cx="108" cy="1565"/>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headEnd/>
                <a:tailEnd/>
              </a:ln>
              <a:effectLst/>
            </p:spPr>
            <p:txBody>
              <a:bodyPr wrap="none" anchor="ctr"/>
              <a:lstStyle/>
              <a:p>
                <a:pPr>
                  <a:defRPr/>
                </a:pPr>
                <a:endParaRPr lang="zh-CN" altLang="en-US">
                  <a:ea typeface="宋体" pitchFamily="2" charset="-122"/>
                </a:endParaRPr>
              </a:p>
            </p:txBody>
          </p:sp>
          <p:sp>
            <p:nvSpPr>
              <p:cNvPr id="39976" name="Rectangle 40"/>
              <p:cNvSpPr>
                <a:spLocks noChangeArrowheads="1"/>
              </p:cNvSpPr>
              <p:nvPr/>
            </p:nvSpPr>
            <p:spPr bwMode="auto">
              <a:xfrm>
                <a:off x="3530" y="1767"/>
                <a:ext cx="108" cy="1400"/>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headEnd/>
                <a:tailEnd/>
              </a:ln>
              <a:effectLst/>
            </p:spPr>
            <p:txBody>
              <a:bodyPr wrap="none" anchor="ctr"/>
              <a:lstStyle/>
              <a:p>
                <a:pPr>
                  <a:defRPr/>
                </a:pPr>
                <a:endParaRPr lang="zh-CN" altLang="en-US">
                  <a:ea typeface="宋体" pitchFamily="2" charset="-122"/>
                </a:endParaRPr>
              </a:p>
            </p:txBody>
          </p:sp>
        </p:grpSp>
      </p:grpSp>
      <p:grpSp>
        <p:nvGrpSpPr>
          <p:cNvPr id="6" name="Group 41"/>
          <p:cNvGrpSpPr>
            <a:grpSpLocks/>
          </p:cNvGrpSpPr>
          <p:nvPr/>
        </p:nvGrpSpPr>
        <p:grpSpPr bwMode="auto">
          <a:xfrm>
            <a:off x="1363663" y="2670175"/>
            <a:ext cx="6735762" cy="4003675"/>
            <a:chOff x="1070" y="1472"/>
            <a:chExt cx="4044" cy="2522"/>
          </a:xfrm>
        </p:grpSpPr>
        <p:grpSp>
          <p:nvGrpSpPr>
            <p:cNvPr id="71695" name="Group 42"/>
            <p:cNvGrpSpPr>
              <a:grpSpLocks/>
            </p:cNvGrpSpPr>
            <p:nvPr/>
          </p:nvGrpSpPr>
          <p:grpSpPr bwMode="auto">
            <a:xfrm>
              <a:off x="3250" y="3763"/>
              <a:ext cx="1301" cy="231"/>
              <a:chOff x="3250" y="3763"/>
              <a:chExt cx="1301" cy="231"/>
            </a:xfrm>
          </p:grpSpPr>
          <p:sp>
            <p:nvSpPr>
              <p:cNvPr id="71711" name="Rectangle 43"/>
              <p:cNvSpPr>
                <a:spLocks noChangeArrowheads="1"/>
              </p:cNvSpPr>
              <p:nvPr/>
            </p:nvSpPr>
            <p:spPr bwMode="auto">
              <a:xfrm>
                <a:off x="3250" y="3830"/>
                <a:ext cx="108" cy="115"/>
              </a:xfrm>
              <a:prstGeom prst="rect">
                <a:avLst/>
              </a:prstGeom>
              <a:gradFill rotWithShape="1">
                <a:gsLst>
                  <a:gs pos="0">
                    <a:srgbClr val="EFEFF4"/>
                  </a:gs>
                  <a:gs pos="100000">
                    <a:srgbClr val="AAAAC6"/>
                  </a:gs>
                </a:gsLst>
                <a:path path="shape">
                  <a:fillToRect l="50000" t="50000" r="50000" b="50000"/>
                </a:path>
              </a:gradFill>
              <a:ln w="9525">
                <a:noFill/>
                <a:miter lim="800000"/>
                <a:headEnd/>
                <a:tailEnd/>
              </a:ln>
            </p:spPr>
            <p:txBody>
              <a:bodyPr wrap="none" anchor="ctr"/>
              <a:lstStyle/>
              <a:p>
                <a:endParaRPr lang="zh-CN" altLang="en-US"/>
              </a:p>
            </p:txBody>
          </p:sp>
          <p:sp>
            <p:nvSpPr>
              <p:cNvPr id="71712" name="Text Box 44"/>
              <p:cNvSpPr txBox="1">
                <a:spLocks noChangeArrowheads="1"/>
              </p:cNvSpPr>
              <p:nvPr/>
            </p:nvSpPr>
            <p:spPr bwMode="auto">
              <a:xfrm>
                <a:off x="3344" y="3763"/>
                <a:ext cx="1207" cy="231"/>
              </a:xfrm>
              <a:prstGeom prst="rect">
                <a:avLst/>
              </a:prstGeom>
              <a:noFill/>
              <a:ln w="9525">
                <a:noFill/>
                <a:miter lim="800000"/>
                <a:headEnd/>
                <a:tailEnd/>
              </a:ln>
            </p:spPr>
            <p:txBody>
              <a:bodyPr>
                <a:spAutoFit/>
              </a:bodyPr>
              <a:lstStyle/>
              <a:p>
                <a:r>
                  <a:rPr lang="zh-CN" altLang="en-US"/>
                  <a:t>解决的</a:t>
                </a:r>
                <a:r>
                  <a:rPr lang="en-US" altLang="zh-CN"/>
                  <a:t>Bug</a:t>
                </a:r>
              </a:p>
            </p:txBody>
          </p:sp>
        </p:grpSp>
        <p:grpSp>
          <p:nvGrpSpPr>
            <p:cNvPr id="71696" name="Group 45"/>
            <p:cNvGrpSpPr>
              <a:grpSpLocks/>
            </p:cNvGrpSpPr>
            <p:nvPr/>
          </p:nvGrpSpPr>
          <p:grpSpPr bwMode="auto">
            <a:xfrm>
              <a:off x="1070" y="1472"/>
              <a:ext cx="4044" cy="1850"/>
              <a:chOff x="1286" y="1450"/>
              <a:chExt cx="4044" cy="1716"/>
            </a:xfrm>
          </p:grpSpPr>
          <p:sp>
            <p:nvSpPr>
              <p:cNvPr id="71697" name="Rectangle 46"/>
              <p:cNvSpPr>
                <a:spLocks noChangeArrowheads="1"/>
              </p:cNvSpPr>
              <p:nvPr/>
            </p:nvSpPr>
            <p:spPr bwMode="auto">
              <a:xfrm>
                <a:off x="3664" y="1600"/>
                <a:ext cx="117" cy="1566"/>
              </a:xfrm>
              <a:prstGeom prst="rect">
                <a:avLst/>
              </a:prstGeom>
              <a:gradFill rotWithShape="1">
                <a:gsLst>
                  <a:gs pos="0">
                    <a:srgbClr val="EFEFF4"/>
                  </a:gs>
                  <a:gs pos="100000">
                    <a:srgbClr val="AAAAC6"/>
                  </a:gs>
                </a:gsLst>
                <a:path path="shape">
                  <a:fillToRect l="50000" t="50000" r="50000" b="50000"/>
                </a:path>
              </a:gradFill>
              <a:ln w="9525">
                <a:noFill/>
                <a:miter lim="800000"/>
                <a:headEnd/>
                <a:tailEnd/>
              </a:ln>
            </p:spPr>
            <p:txBody>
              <a:bodyPr wrap="none" anchor="ctr"/>
              <a:lstStyle/>
              <a:p>
                <a:endParaRPr lang="zh-CN" altLang="en-US"/>
              </a:p>
            </p:txBody>
          </p:sp>
          <p:sp>
            <p:nvSpPr>
              <p:cNvPr id="71698" name="Rectangle 47"/>
              <p:cNvSpPr>
                <a:spLocks noChangeArrowheads="1"/>
              </p:cNvSpPr>
              <p:nvPr/>
            </p:nvSpPr>
            <p:spPr bwMode="auto">
              <a:xfrm>
                <a:off x="3977" y="1537"/>
                <a:ext cx="126" cy="1629"/>
              </a:xfrm>
              <a:prstGeom prst="rect">
                <a:avLst/>
              </a:prstGeom>
              <a:gradFill rotWithShape="1">
                <a:gsLst>
                  <a:gs pos="0">
                    <a:srgbClr val="EFEFF4"/>
                  </a:gs>
                  <a:gs pos="100000">
                    <a:srgbClr val="AAAAC6"/>
                  </a:gs>
                </a:gsLst>
                <a:path path="shape">
                  <a:fillToRect l="50000" t="50000" r="50000" b="50000"/>
                </a:path>
              </a:gradFill>
              <a:ln w="9525">
                <a:noFill/>
                <a:miter lim="800000"/>
                <a:headEnd/>
                <a:tailEnd/>
              </a:ln>
            </p:spPr>
            <p:txBody>
              <a:bodyPr wrap="none" anchor="ctr"/>
              <a:lstStyle/>
              <a:p>
                <a:endParaRPr lang="zh-CN" altLang="en-US"/>
              </a:p>
            </p:txBody>
          </p:sp>
          <p:sp>
            <p:nvSpPr>
              <p:cNvPr id="71699" name="Rectangle 48"/>
              <p:cNvSpPr>
                <a:spLocks noChangeArrowheads="1"/>
              </p:cNvSpPr>
              <p:nvPr/>
            </p:nvSpPr>
            <p:spPr bwMode="auto">
              <a:xfrm>
                <a:off x="4285" y="1716"/>
                <a:ext cx="126" cy="1450"/>
              </a:xfrm>
              <a:prstGeom prst="rect">
                <a:avLst/>
              </a:prstGeom>
              <a:gradFill rotWithShape="1">
                <a:gsLst>
                  <a:gs pos="0">
                    <a:srgbClr val="EFEFF4"/>
                  </a:gs>
                  <a:gs pos="100000">
                    <a:srgbClr val="AAAAC6"/>
                  </a:gs>
                </a:gsLst>
                <a:path path="shape">
                  <a:fillToRect l="50000" t="50000" r="50000" b="50000"/>
                </a:path>
              </a:gradFill>
              <a:ln w="9525">
                <a:noFill/>
                <a:miter lim="800000"/>
                <a:headEnd/>
                <a:tailEnd/>
              </a:ln>
            </p:spPr>
            <p:txBody>
              <a:bodyPr wrap="none" anchor="ctr"/>
              <a:lstStyle/>
              <a:p>
                <a:endParaRPr lang="zh-CN" altLang="en-US"/>
              </a:p>
            </p:txBody>
          </p:sp>
          <p:sp>
            <p:nvSpPr>
              <p:cNvPr id="71700" name="Rectangle 49"/>
              <p:cNvSpPr>
                <a:spLocks noChangeArrowheads="1"/>
              </p:cNvSpPr>
              <p:nvPr/>
            </p:nvSpPr>
            <p:spPr bwMode="auto">
              <a:xfrm>
                <a:off x="4606" y="1509"/>
                <a:ext cx="117" cy="1657"/>
              </a:xfrm>
              <a:prstGeom prst="rect">
                <a:avLst/>
              </a:prstGeom>
              <a:gradFill rotWithShape="1">
                <a:gsLst>
                  <a:gs pos="0">
                    <a:srgbClr val="EFEFF4"/>
                  </a:gs>
                  <a:gs pos="100000">
                    <a:srgbClr val="AAAAC6"/>
                  </a:gs>
                </a:gsLst>
                <a:path path="shape">
                  <a:fillToRect l="50000" t="50000" r="50000" b="50000"/>
                </a:path>
              </a:gradFill>
              <a:ln w="9525">
                <a:noFill/>
                <a:miter lim="800000"/>
                <a:headEnd/>
                <a:tailEnd/>
              </a:ln>
            </p:spPr>
            <p:txBody>
              <a:bodyPr wrap="none" anchor="ctr"/>
              <a:lstStyle/>
              <a:p>
                <a:endParaRPr lang="zh-CN" altLang="en-US"/>
              </a:p>
            </p:txBody>
          </p:sp>
          <p:sp>
            <p:nvSpPr>
              <p:cNvPr id="71701" name="Rectangle 50"/>
              <p:cNvSpPr>
                <a:spLocks noChangeArrowheads="1"/>
              </p:cNvSpPr>
              <p:nvPr/>
            </p:nvSpPr>
            <p:spPr bwMode="auto">
              <a:xfrm>
                <a:off x="4896" y="1626"/>
                <a:ext cx="126" cy="1540"/>
              </a:xfrm>
              <a:prstGeom prst="rect">
                <a:avLst/>
              </a:prstGeom>
              <a:gradFill rotWithShape="1">
                <a:gsLst>
                  <a:gs pos="0">
                    <a:srgbClr val="EFEFF4"/>
                  </a:gs>
                  <a:gs pos="100000">
                    <a:srgbClr val="AAAAC6"/>
                  </a:gs>
                </a:gsLst>
                <a:path path="shape">
                  <a:fillToRect l="50000" t="50000" r="50000" b="50000"/>
                </a:path>
              </a:gradFill>
              <a:ln w="9525">
                <a:noFill/>
                <a:miter lim="800000"/>
                <a:headEnd/>
                <a:tailEnd/>
              </a:ln>
            </p:spPr>
            <p:txBody>
              <a:bodyPr wrap="none" anchor="ctr"/>
              <a:lstStyle/>
              <a:p>
                <a:endParaRPr lang="zh-CN" altLang="en-US"/>
              </a:p>
            </p:txBody>
          </p:sp>
          <p:sp>
            <p:nvSpPr>
              <p:cNvPr id="71702" name="Rectangle 51"/>
              <p:cNvSpPr>
                <a:spLocks noChangeArrowheads="1"/>
              </p:cNvSpPr>
              <p:nvPr/>
            </p:nvSpPr>
            <p:spPr bwMode="auto">
              <a:xfrm>
                <a:off x="5204" y="1505"/>
                <a:ext cx="126" cy="1661"/>
              </a:xfrm>
              <a:prstGeom prst="rect">
                <a:avLst/>
              </a:prstGeom>
              <a:gradFill rotWithShape="1">
                <a:gsLst>
                  <a:gs pos="0">
                    <a:srgbClr val="EFEFF4"/>
                  </a:gs>
                  <a:gs pos="100000">
                    <a:srgbClr val="AAAAC6"/>
                  </a:gs>
                </a:gsLst>
                <a:path path="shape">
                  <a:fillToRect l="50000" t="50000" r="50000" b="50000"/>
                </a:path>
              </a:gradFill>
              <a:ln w="9525">
                <a:noFill/>
                <a:miter lim="800000"/>
                <a:headEnd/>
                <a:tailEnd/>
              </a:ln>
            </p:spPr>
            <p:txBody>
              <a:bodyPr wrap="none" anchor="ctr"/>
              <a:lstStyle/>
              <a:p>
                <a:endParaRPr lang="zh-CN" altLang="en-US"/>
              </a:p>
            </p:txBody>
          </p:sp>
          <p:sp>
            <p:nvSpPr>
              <p:cNvPr id="71703" name="Rectangle 52"/>
              <p:cNvSpPr>
                <a:spLocks noChangeArrowheads="1"/>
              </p:cNvSpPr>
              <p:nvPr/>
            </p:nvSpPr>
            <p:spPr bwMode="auto">
              <a:xfrm>
                <a:off x="1286" y="1620"/>
                <a:ext cx="108" cy="1546"/>
              </a:xfrm>
              <a:prstGeom prst="rect">
                <a:avLst/>
              </a:prstGeom>
              <a:gradFill rotWithShape="1">
                <a:gsLst>
                  <a:gs pos="0">
                    <a:srgbClr val="EFEFF4"/>
                  </a:gs>
                  <a:gs pos="100000">
                    <a:srgbClr val="AAAAC6"/>
                  </a:gs>
                </a:gsLst>
                <a:path path="shape">
                  <a:fillToRect l="50000" t="50000" r="50000" b="50000"/>
                </a:path>
              </a:gradFill>
              <a:ln w="9525">
                <a:noFill/>
                <a:miter lim="800000"/>
                <a:headEnd/>
                <a:tailEnd/>
              </a:ln>
            </p:spPr>
            <p:txBody>
              <a:bodyPr wrap="none" anchor="ctr"/>
              <a:lstStyle/>
              <a:p>
                <a:endParaRPr lang="zh-CN" altLang="en-US"/>
              </a:p>
            </p:txBody>
          </p:sp>
          <p:sp>
            <p:nvSpPr>
              <p:cNvPr id="71704" name="Rectangle 53"/>
              <p:cNvSpPr>
                <a:spLocks noChangeArrowheads="1"/>
              </p:cNvSpPr>
              <p:nvPr/>
            </p:nvSpPr>
            <p:spPr bwMode="auto">
              <a:xfrm>
                <a:off x="2786" y="1695"/>
                <a:ext cx="117" cy="1471"/>
              </a:xfrm>
              <a:prstGeom prst="rect">
                <a:avLst/>
              </a:prstGeom>
              <a:gradFill rotWithShape="1">
                <a:gsLst>
                  <a:gs pos="0">
                    <a:srgbClr val="EFEFF4"/>
                  </a:gs>
                  <a:gs pos="100000">
                    <a:srgbClr val="AAAAC6"/>
                  </a:gs>
                </a:gsLst>
                <a:path path="shape">
                  <a:fillToRect l="50000" t="50000" r="50000" b="50000"/>
                </a:path>
              </a:gradFill>
              <a:ln w="9525">
                <a:noFill/>
                <a:miter lim="800000"/>
                <a:headEnd/>
                <a:tailEnd/>
              </a:ln>
            </p:spPr>
            <p:txBody>
              <a:bodyPr wrap="none" anchor="ctr"/>
              <a:lstStyle/>
              <a:p>
                <a:endParaRPr lang="zh-CN" altLang="en-US"/>
              </a:p>
            </p:txBody>
          </p:sp>
          <p:sp>
            <p:nvSpPr>
              <p:cNvPr id="71705" name="Rectangle 54"/>
              <p:cNvSpPr>
                <a:spLocks noChangeArrowheads="1"/>
              </p:cNvSpPr>
              <p:nvPr/>
            </p:nvSpPr>
            <p:spPr bwMode="auto">
              <a:xfrm>
                <a:off x="3086" y="1682"/>
                <a:ext cx="108" cy="1484"/>
              </a:xfrm>
              <a:prstGeom prst="rect">
                <a:avLst/>
              </a:prstGeom>
              <a:gradFill rotWithShape="1">
                <a:gsLst>
                  <a:gs pos="0">
                    <a:srgbClr val="EFEFF4"/>
                  </a:gs>
                  <a:gs pos="100000">
                    <a:srgbClr val="AAAAC6"/>
                  </a:gs>
                </a:gsLst>
                <a:path path="shape">
                  <a:fillToRect l="50000" t="50000" r="50000" b="50000"/>
                </a:path>
              </a:gradFill>
              <a:ln w="9525">
                <a:noFill/>
                <a:miter lim="800000"/>
                <a:headEnd/>
                <a:tailEnd/>
              </a:ln>
            </p:spPr>
            <p:txBody>
              <a:bodyPr wrap="none" anchor="ctr"/>
              <a:lstStyle/>
              <a:p>
                <a:endParaRPr lang="zh-CN" altLang="en-US"/>
              </a:p>
            </p:txBody>
          </p:sp>
          <p:sp>
            <p:nvSpPr>
              <p:cNvPr id="71706" name="Rectangle 55"/>
              <p:cNvSpPr>
                <a:spLocks noChangeArrowheads="1"/>
              </p:cNvSpPr>
              <p:nvPr/>
            </p:nvSpPr>
            <p:spPr bwMode="auto">
              <a:xfrm>
                <a:off x="3382" y="1525"/>
                <a:ext cx="108" cy="1641"/>
              </a:xfrm>
              <a:prstGeom prst="rect">
                <a:avLst/>
              </a:prstGeom>
              <a:gradFill rotWithShape="1">
                <a:gsLst>
                  <a:gs pos="0">
                    <a:srgbClr val="EFEFF4"/>
                  </a:gs>
                  <a:gs pos="100000">
                    <a:srgbClr val="AAAAC6"/>
                  </a:gs>
                </a:gsLst>
                <a:path path="shape">
                  <a:fillToRect l="50000" t="50000" r="50000" b="50000"/>
                </a:path>
              </a:gradFill>
              <a:ln w="9525">
                <a:noFill/>
                <a:miter lim="800000"/>
                <a:headEnd/>
                <a:tailEnd/>
              </a:ln>
            </p:spPr>
            <p:txBody>
              <a:bodyPr wrap="none" anchor="ctr"/>
              <a:lstStyle/>
              <a:p>
                <a:endParaRPr lang="zh-CN" altLang="en-US"/>
              </a:p>
            </p:txBody>
          </p:sp>
          <p:sp>
            <p:nvSpPr>
              <p:cNvPr id="71707" name="Rectangle 56"/>
              <p:cNvSpPr>
                <a:spLocks noChangeArrowheads="1"/>
              </p:cNvSpPr>
              <p:nvPr/>
            </p:nvSpPr>
            <p:spPr bwMode="auto">
              <a:xfrm>
                <a:off x="1586" y="1467"/>
                <a:ext cx="117" cy="1699"/>
              </a:xfrm>
              <a:prstGeom prst="rect">
                <a:avLst/>
              </a:prstGeom>
              <a:gradFill rotWithShape="1">
                <a:gsLst>
                  <a:gs pos="0">
                    <a:srgbClr val="EFEFF4"/>
                  </a:gs>
                  <a:gs pos="100000">
                    <a:srgbClr val="AAAAC6"/>
                  </a:gs>
                </a:gsLst>
                <a:path path="shape">
                  <a:fillToRect l="50000" t="50000" r="50000" b="50000"/>
                </a:path>
              </a:gradFill>
              <a:ln w="9525">
                <a:noFill/>
                <a:miter lim="800000"/>
                <a:headEnd/>
                <a:tailEnd/>
              </a:ln>
            </p:spPr>
            <p:txBody>
              <a:bodyPr wrap="none" anchor="ctr"/>
              <a:lstStyle/>
              <a:p>
                <a:endParaRPr lang="zh-CN" altLang="en-US"/>
              </a:p>
            </p:txBody>
          </p:sp>
          <p:sp>
            <p:nvSpPr>
              <p:cNvPr id="71708" name="Rectangle 57"/>
              <p:cNvSpPr>
                <a:spLocks noChangeArrowheads="1"/>
              </p:cNvSpPr>
              <p:nvPr/>
            </p:nvSpPr>
            <p:spPr bwMode="auto">
              <a:xfrm>
                <a:off x="1886" y="1711"/>
                <a:ext cx="108" cy="1455"/>
              </a:xfrm>
              <a:prstGeom prst="rect">
                <a:avLst/>
              </a:prstGeom>
              <a:gradFill rotWithShape="1">
                <a:gsLst>
                  <a:gs pos="0">
                    <a:srgbClr val="EFEFF4"/>
                  </a:gs>
                  <a:gs pos="100000">
                    <a:srgbClr val="AAAAC6"/>
                  </a:gs>
                </a:gsLst>
                <a:path path="shape">
                  <a:fillToRect l="50000" t="50000" r="50000" b="50000"/>
                </a:path>
              </a:gradFill>
              <a:ln w="9525">
                <a:noFill/>
                <a:miter lim="800000"/>
                <a:headEnd/>
                <a:tailEnd/>
              </a:ln>
            </p:spPr>
            <p:txBody>
              <a:bodyPr wrap="none" anchor="ctr"/>
              <a:lstStyle/>
              <a:p>
                <a:endParaRPr lang="zh-CN" altLang="en-US"/>
              </a:p>
            </p:txBody>
          </p:sp>
          <p:sp>
            <p:nvSpPr>
              <p:cNvPr id="71709" name="Rectangle 58"/>
              <p:cNvSpPr>
                <a:spLocks noChangeArrowheads="1"/>
              </p:cNvSpPr>
              <p:nvPr/>
            </p:nvSpPr>
            <p:spPr bwMode="auto">
              <a:xfrm>
                <a:off x="2186" y="1634"/>
                <a:ext cx="108" cy="1532"/>
              </a:xfrm>
              <a:prstGeom prst="rect">
                <a:avLst/>
              </a:prstGeom>
              <a:gradFill rotWithShape="1">
                <a:gsLst>
                  <a:gs pos="0">
                    <a:srgbClr val="EFEFF4"/>
                  </a:gs>
                  <a:gs pos="100000">
                    <a:srgbClr val="AAAAC6"/>
                  </a:gs>
                </a:gsLst>
                <a:path path="shape">
                  <a:fillToRect l="50000" t="50000" r="50000" b="50000"/>
                </a:path>
              </a:gradFill>
              <a:ln w="9525">
                <a:noFill/>
                <a:miter lim="800000"/>
                <a:headEnd/>
                <a:tailEnd/>
              </a:ln>
            </p:spPr>
            <p:txBody>
              <a:bodyPr wrap="none" anchor="ctr"/>
              <a:lstStyle/>
              <a:p>
                <a:endParaRPr lang="zh-CN" altLang="en-US"/>
              </a:p>
            </p:txBody>
          </p:sp>
          <p:sp>
            <p:nvSpPr>
              <p:cNvPr id="71710" name="Rectangle 59"/>
              <p:cNvSpPr>
                <a:spLocks noChangeArrowheads="1"/>
              </p:cNvSpPr>
              <p:nvPr/>
            </p:nvSpPr>
            <p:spPr bwMode="auto">
              <a:xfrm>
                <a:off x="2486" y="1450"/>
                <a:ext cx="108" cy="1716"/>
              </a:xfrm>
              <a:prstGeom prst="rect">
                <a:avLst/>
              </a:prstGeom>
              <a:gradFill rotWithShape="1">
                <a:gsLst>
                  <a:gs pos="0">
                    <a:srgbClr val="EFEFF4"/>
                  </a:gs>
                  <a:gs pos="100000">
                    <a:srgbClr val="AAAAC6"/>
                  </a:gs>
                </a:gsLst>
                <a:path path="shape">
                  <a:fillToRect l="50000" t="50000" r="50000" b="50000"/>
                </a:path>
              </a:gradFill>
              <a:ln w="9525">
                <a:noFill/>
                <a:miter lim="800000"/>
                <a:headEnd/>
                <a:tailEnd/>
              </a:ln>
            </p:spPr>
            <p:txBody>
              <a:bodyPr wrap="none" anchor="ctr"/>
              <a:lstStyle/>
              <a:p>
                <a:endParaRPr lang="zh-CN" altLang="en-US"/>
              </a:p>
            </p:txBody>
          </p:sp>
        </p:grpSp>
      </p:grpSp>
      <p:sp>
        <p:nvSpPr>
          <p:cNvPr id="71687" name="Line 60"/>
          <p:cNvSpPr>
            <a:spLocks noChangeShapeType="1"/>
          </p:cNvSpPr>
          <p:nvPr/>
        </p:nvSpPr>
        <p:spPr bwMode="auto">
          <a:xfrm>
            <a:off x="947738" y="5608638"/>
            <a:ext cx="7277100" cy="0"/>
          </a:xfrm>
          <a:prstGeom prst="line">
            <a:avLst/>
          </a:prstGeom>
          <a:noFill/>
          <a:ln w="38100">
            <a:solidFill>
              <a:schemeClr val="tx1"/>
            </a:solidFill>
            <a:round/>
            <a:headEnd/>
            <a:tailEnd/>
          </a:ln>
        </p:spPr>
        <p:txBody>
          <a:bodyPr/>
          <a:lstStyle/>
          <a:p>
            <a:endParaRPr lang="zh-CN" altLang="en-US"/>
          </a:p>
        </p:txBody>
      </p:sp>
      <p:sp>
        <p:nvSpPr>
          <p:cNvPr id="39997" name="Line 61"/>
          <p:cNvSpPr>
            <a:spLocks noChangeShapeType="1"/>
          </p:cNvSpPr>
          <p:nvPr/>
        </p:nvSpPr>
        <p:spPr bwMode="auto">
          <a:xfrm>
            <a:off x="938213" y="2847975"/>
            <a:ext cx="7227887" cy="53975"/>
          </a:xfrm>
          <a:prstGeom prst="line">
            <a:avLst/>
          </a:prstGeom>
          <a:noFill/>
          <a:ln w="19050">
            <a:solidFill>
              <a:srgbClr val="FF9900"/>
            </a:solidFill>
            <a:prstDash val="lgDash"/>
            <a:round/>
            <a:headEnd/>
            <a:tailEnd/>
          </a:ln>
        </p:spPr>
        <p:txBody>
          <a:bodyPr/>
          <a:lstStyle/>
          <a:p>
            <a:endParaRPr lang="zh-CN" altLang="en-US"/>
          </a:p>
        </p:txBody>
      </p:sp>
      <p:sp>
        <p:nvSpPr>
          <p:cNvPr id="39998" name="Line 62"/>
          <p:cNvSpPr>
            <a:spLocks noChangeShapeType="1"/>
          </p:cNvSpPr>
          <p:nvPr/>
        </p:nvSpPr>
        <p:spPr bwMode="auto">
          <a:xfrm>
            <a:off x="957263" y="1897063"/>
            <a:ext cx="7194550" cy="2112962"/>
          </a:xfrm>
          <a:prstGeom prst="line">
            <a:avLst/>
          </a:prstGeom>
          <a:noFill/>
          <a:ln w="19050">
            <a:solidFill>
              <a:srgbClr val="FF9900"/>
            </a:solidFill>
            <a:prstDash val="lgDash"/>
            <a:round/>
            <a:headEnd/>
            <a:tailEnd/>
          </a:ln>
        </p:spPr>
        <p:txBody>
          <a:bodyPr/>
          <a:lstStyle/>
          <a:p>
            <a:endParaRPr lang="zh-CN" altLang="en-US"/>
          </a:p>
        </p:txBody>
      </p:sp>
      <p:sp>
        <p:nvSpPr>
          <p:cNvPr id="71690" name="Line 63"/>
          <p:cNvSpPr>
            <a:spLocks noChangeShapeType="1"/>
          </p:cNvSpPr>
          <p:nvPr/>
        </p:nvSpPr>
        <p:spPr bwMode="auto">
          <a:xfrm>
            <a:off x="1289050" y="1393825"/>
            <a:ext cx="0" cy="4230688"/>
          </a:xfrm>
          <a:prstGeom prst="line">
            <a:avLst/>
          </a:prstGeom>
          <a:noFill/>
          <a:ln w="38100">
            <a:solidFill>
              <a:schemeClr val="tx1"/>
            </a:solidFill>
            <a:round/>
            <a:headEnd/>
            <a:tailEnd/>
          </a:ln>
        </p:spPr>
        <p:txBody>
          <a:bodyPr/>
          <a:lstStyle/>
          <a:p>
            <a:endParaRPr lang="zh-CN" altLang="en-US"/>
          </a:p>
        </p:txBody>
      </p:sp>
      <p:grpSp>
        <p:nvGrpSpPr>
          <p:cNvPr id="9" name="Group 64"/>
          <p:cNvGrpSpPr>
            <a:grpSpLocks/>
          </p:cNvGrpSpPr>
          <p:nvPr/>
        </p:nvGrpSpPr>
        <p:grpSpPr bwMode="auto">
          <a:xfrm>
            <a:off x="3987800" y="1409700"/>
            <a:ext cx="1076325" cy="1543050"/>
            <a:chOff x="2555" y="678"/>
            <a:chExt cx="647" cy="972"/>
          </a:xfrm>
        </p:grpSpPr>
        <p:sp>
          <p:nvSpPr>
            <p:cNvPr id="71692" name="Text Box 65"/>
            <p:cNvSpPr txBox="1">
              <a:spLocks noChangeArrowheads="1"/>
            </p:cNvSpPr>
            <p:nvPr/>
          </p:nvSpPr>
          <p:spPr bwMode="auto">
            <a:xfrm>
              <a:off x="2555" y="678"/>
              <a:ext cx="647" cy="480"/>
            </a:xfrm>
            <a:prstGeom prst="rect">
              <a:avLst/>
            </a:prstGeom>
            <a:noFill/>
            <a:ln w="9525">
              <a:noFill/>
              <a:miter lim="800000"/>
              <a:headEnd/>
              <a:tailEnd/>
            </a:ln>
          </p:spPr>
          <p:txBody>
            <a:bodyPr wrap="none">
              <a:spAutoFit/>
            </a:bodyPr>
            <a:lstStyle/>
            <a:p>
              <a:pPr algn="ctr"/>
              <a:r>
                <a:rPr lang="en-US" altLang="zh-CN" sz="2200"/>
                <a:t>Bug</a:t>
              </a:r>
            </a:p>
            <a:p>
              <a:pPr algn="ctr"/>
              <a:r>
                <a:rPr lang="zh-CN" altLang="en-US" sz="2200"/>
                <a:t>收敛点</a:t>
              </a:r>
            </a:p>
          </p:txBody>
        </p:sp>
        <p:sp>
          <p:nvSpPr>
            <p:cNvPr id="71693" name="Line 66"/>
            <p:cNvSpPr>
              <a:spLocks noChangeShapeType="1"/>
            </p:cNvSpPr>
            <p:nvPr/>
          </p:nvSpPr>
          <p:spPr bwMode="auto">
            <a:xfrm>
              <a:off x="2883" y="1157"/>
              <a:ext cx="0" cy="386"/>
            </a:xfrm>
            <a:prstGeom prst="line">
              <a:avLst/>
            </a:prstGeom>
            <a:noFill/>
            <a:ln w="19050">
              <a:solidFill>
                <a:srgbClr val="CC3300"/>
              </a:solidFill>
              <a:round/>
              <a:headEnd/>
              <a:tailEnd type="triangle" w="med" len="med"/>
            </a:ln>
          </p:spPr>
          <p:txBody>
            <a:bodyPr/>
            <a:lstStyle/>
            <a:p>
              <a:endParaRPr lang="zh-CN" altLang="en-US"/>
            </a:p>
          </p:txBody>
        </p:sp>
        <p:sp>
          <p:nvSpPr>
            <p:cNvPr id="71694" name="Oval 67"/>
            <p:cNvSpPr>
              <a:spLocks noChangeArrowheads="1"/>
            </p:cNvSpPr>
            <p:nvPr/>
          </p:nvSpPr>
          <p:spPr bwMode="auto">
            <a:xfrm>
              <a:off x="2838" y="1550"/>
              <a:ext cx="93" cy="100"/>
            </a:xfrm>
            <a:prstGeom prst="ellipse">
              <a:avLst/>
            </a:prstGeom>
            <a:solidFill>
              <a:srgbClr val="CC3300"/>
            </a:solidFill>
            <a:ln w="9525">
              <a:noFill/>
              <a:round/>
              <a:headEnd/>
              <a:tailEn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998"/>
                                        </p:tgtEl>
                                        <p:attrNameLst>
                                          <p:attrName>style.visibility</p:attrName>
                                        </p:attrNameLst>
                                      </p:cBhvr>
                                      <p:to>
                                        <p:strVal val="visible"/>
                                      </p:to>
                                    </p:set>
                                    <p:animEffect transition="in" filter="wipe(left)">
                                      <p:cBhvr>
                                        <p:cTn id="17" dur="500"/>
                                        <p:tgtEl>
                                          <p:spTgt spid="39998"/>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9997"/>
                                        </p:tgtEl>
                                        <p:attrNameLst>
                                          <p:attrName>style.visibility</p:attrName>
                                        </p:attrNameLst>
                                      </p:cBhvr>
                                      <p:to>
                                        <p:strVal val="visible"/>
                                      </p:to>
                                    </p:set>
                                    <p:animEffect transition="in" filter="wipe(left)">
                                      <p:cBhvr>
                                        <p:cTn id="21" dur="500"/>
                                        <p:tgtEl>
                                          <p:spTgt spid="39997"/>
                                        </p:tgtEl>
                                      </p:cBhvr>
                                    </p:animEffect>
                                  </p:childTnLst>
                                </p:cTn>
                              </p:par>
                            </p:childTnLst>
                          </p:cTn>
                        </p:par>
                        <p:par>
                          <p:cTn id="22" fill="hold">
                            <p:stCondLst>
                              <p:cond delay="1000"/>
                            </p:stCondLst>
                            <p:childTnLst>
                              <p:par>
                                <p:cTn id="23" presetID="9"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97" grpId="0" animBg="1"/>
      <p:bldP spid="3999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1550" y="404813"/>
            <a:ext cx="7161213" cy="584200"/>
          </a:xfrm>
          <a:prstGeom prst="rect">
            <a:avLst/>
          </a:prstGeom>
        </p:spPr>
        <p:txBody>
          <a:bodyPr wrap="none">
            <a:spAutoFit/>
          </a:bodyPr>
          <a:lstStyle/>
          <a:p>
            <a:pPr algn="ctr">
              <a:defRPr/>
            </a:pPr>
            <a:r>
              <a:rPr lang="zh-CN" altLang="en-US" sz="3200" i="0" dirty="0">
                <a:solidFill>
                  <a:srgbClr val="FFFF00"/>
                </a:solidFill>
                <a:latin typeface="+mj-lt"/>
                <a:ea typeface="+mj-ea"/>
                <a:cs typeface="+mj-cs"/>
              </a:rPr>
              <a:t>微软公司基于缺陷趋势图的里程碑定义</a:t>
            </a:r>
          </a:p>
        </p:txBody>
      </p:sp>
      <p:pic>
        <p:nvPicPr>
          <p:cNvPr id="73730" name="Picture 2" descr="16-7"/>
          <p:cNvPicPr>
            <a:picLocks noChangeAspect="1" noChangeArrowheads="1"/>
          </p:cNvPicPr>
          <p:nvPr/>
        </p:nvPicPr>
        <p:blipFill>
          <a:blip r:embed="rId2"/>
          <a:srcRect/>
          <a:stretch>
            <a:fillRect/>
          </a:stretch>
        </p:blipFill>
        <p:spPr bwMode="auto">
          <a:xfrm>
            <a:off x="755650" y="1484313"/>
            <a:ext cx="7670800" cy="4760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a:xfrm>
            <a:off x="1258888" y="188913"/>
            <a:ext cx="6516687" cy="900112"/>
          </a:xfrm>
        </p:spPr>
        <p:txBody>
          <a:bodyPr/>
          <a:lstStyle/>
          <a:p>
            <a:pPr marL="177800" algn="ctr">
              <a:lnSpc>
                <a:spcPct val="150000"/>
              </a:lnSpc>
            </a:pPr>
            <a:r>
              <a:rPr lang="en-US" altLang="zh-CN" sz="3600" smtClean="0">
                <a:solidFill>
                  <a:srgbClr val="FFFF00"/>
                </a:solidFill>
              </a:rPr>
              <a:t>13.4.3 </a:t>
            </a:r>
            <a:r>
              <a:rPr lang="zh-CN" altLang="en-US" sz="3600" smtClean="0">
                <a:solidFill>
                  <a:srgbClr val="FFFF00"/>
                </a:solidFill>
              </a:rPr>
              <a:t>缺陷分布分析</a:t>
            </a:r>
            <a:endParaRPr lang="en-US" altLang="zh-CN" sz="3600" smtClean="0">
              <a:solidFill>
                <a:srgbClr val="FFFF00"/>
              </a:solidFill>
            </a:endParaRPr>
          </a:p>
        </p:txBody>
      </p:sp>
      <p:sp>
        <p:nvSpPr>
          <p:cNvPr id="74754" name="Rectangle 3"/>
          <p:cNvSpPr>
            <a:spLocks noGrp="1" noChangeArrowheads="1"/>
          </p:cNvSpPr>
          <p:nvPr>
            <p:ph type="body" idx="1"/>
          </p:nvPr>
        </p:nvSpPr>
        <p:spPr>
          <a:xfrm>
            <a:off x="468313" y="1557338"/>
            <a:ext cx="7993062" cy="1150937"/>
          </a:xfrm>
        </p:spPr>
        <p:txBody>
          <a:bodyPr/>
          <a:lstStyle/>
          <a:p>
            <a:pPr marL="0" indent="0">
              <a:buFontTx/>
              <a:buNone/>
            </a:pPr>
            <a:r>
              <a:rPr lang="zh-CN" altLang="en-US" sz="2400" b="1" smtClean="0">
                <a:latin typeface="楷体"/>
                <a:ea typeface="楷体"/>
                <a:cs typeface="楷体"/>
              </a:rPr>
              <a:t>缺陷分布报告</a:t>
            </a:r>
            <a:r>
              <a:rPr lang="zh-CN" altLang="en-US" sz="2400" smtClean="0">
                <a:latin typeface="楷体"/>
                <a:ea typeface="楷体"/>
                <a:cs typeface="楷体"/>
              </a:rPr>
              <a:t>，缺陷数量与缺陷属性的函数。如测试需求和缺陷状态、严重性的分布情况等。</a:t>
            </a:r>
          </a:p>
        </p:txBody>
      </p:sp>
      <p:pic>
        <p:nvPicPr>
          <p:cNvPr id="74755" name="Picture 2"/>
          <p:cNvPicPr>
            <a:picLocks noChangeAspect="1" noChangeArrowheads="1"/>
          </p:cNvPicPr>
          <p:nvPr/>
        </p:nvPicPr>
        <p:blipFill>
          <a:blip r:embed="rId2"/>
          <a:srcRect/>
          <a:stretch>
            <a:fillRect/>
          </a:stretch>
        </p:blipFill>
        <p:spPr bwMode="auto">
          <a:xfrm>
            <a:off x="1476375" y="2852738"/>
            <a:ext cx="6188075" cy="3419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1619250" y="366713"/>
            <a:ext cx="5953125" cy="561975"/>
          </a:xfrm>
        </p:spPr>
        <p:txBody>
          <a:bodyPr/>
          <a:lstStyle/>
          <a:p>
            <a:pPr marL="177800" algn="ctr">
              <a:lnSpc>
                <a:spcPct val="150000"/>
              </a:lnSpc>
            </a:pPr>
            <a:r>
              <a:rPr lang="zh-CN" altLang="en-US" sz="3600" smtClean="0">
                <a:solidFill>
                  <a:srgbClr val="FFFF00"/>
                </a:solidFill>
              </a:rPr>
              <a:t>示例：根本原因图表 </a:t>
            </a:r>
          </a:p>
        </p:txBody>
      </p:sp>
      <p:sp>
        <p:nvSpPr>
          <p:cNvPr id="75778" name="Rectangle 5"/>
          <p:cNvSpPr>
            <a:spLocks noChangeArrowheads="1"/>
          </p:cNvSpPr>
          <p:nvPr/>
        </p:nvSpPr>
        <p:spPr bwMode="auto">
          <a:xfrm>
            <a:off x="2390775" y="2419350"/>
            <a:ext cx="9144000" cy="0"/>
          </a:xfrm>
          <a:prstGeom prst="rect">
            <a:avLst/>
          </a:prstGeom>
          <a:noFill/>
          <a:ln w="9525">
            <a:noFill/>
            <a:miter lim="800000"/>
            <a:headEnd/>
            <a:tailEnd/>
          </a:ln>
        </p:spPr>
        <p:txBody>
          <a:bodyPr lIns="0" tIns="0" rIns="0" bIns="0">
            <a:spAutoFit/>
          </a:bodyPr>
          <a:lstStyle/>
          <a:p>
            <a:endParaRPr lang="zh-CN" altLang="en-US"/>
          </a:p>
        </p:txBody>
      </p:sp>
      <p:pic>
        <p:nvPicPr>
          <p:cNvPr id="75779" name="Picture 4" descr="15-4"/>
          <p:cNvPicPr>
            <a:picLocks noChangeAspect="1" noChangeArrowheads="1"/>
          </p:cNvPicPr>
          <p:nvPr/>
        </p:nvPicPr>
        <p:blipFill>
          <a:blip r:embed="rId2"/>
          <a:srcRect/>
          <a:stretch>
            <a:fillRect/>
          </a:stretch>
        </p:blipFill>
        <p:spPr bwMode="auto">
          <a:xfrm>
            <a:off x="863600" y="2276475"/>
            <a:ext cx="7621588" cy="3529013"/>
          </a:xfrm>
          <a:prstGeom prst="rect">
            <a:avLst/>
          </a:prstGeom>
          <a:noFill/>
          <a:ln w="9525">
            <a:noFill/>
            <a:miter lim="800000"/>
            <a:headEnd/>
            <a:tailEnd/>
          </a:ln>
        </p:spPr>
      </p:pic>
      <p:sp>
        <p:nvSpPr>
          <p:cNvPr id="75780" name="椭圆 6"/>
          <p:cNvSpPr>
            <a:spLocks noChangeArrowheads="1"/>
          </p:cNvSpPr>
          <p:nvPr/>
        </p:nvSpPr>
        <p:spPr bwMode="auto">
          <a:xfrm>
            <a:off x="6156325" y="2816225"/>
            <a:ext cx="1763713" cy="792163"/>
          </a:xfrm>
          <a:prstGeom prst="ellipse">
            <a:avLst/>
          </a:prstGeom>
          <a:noFill/>
          <a:ln w="19050" algn="ctr">
            <a:solidFill>
              <a:srgbClr val="FF0000"/>
            </a:solidFill>
            <a:round/>
            <a:headEnd/>
            <a:tailEnd/>
          </a:ln>
        </p:spPr>
        <p:txBody>
          <a:bodyPr lIns="0" tIns="0" rIns="0" bIns="0" anchor="ctr"/>
          <a:lstStyle/>
          <a:p>
            <a:endParaRPr lang="zh-CN" altLang="en-US"/>
          </a:p>
        </p:txBody>
      </p:sp>
      <p:sp>
        <p:nvSpPr>
          <p:cNvPr id="75781" name="椭圆 7"/>
          <p:cNvSpPr>
            <a:spLocks noChangeArrowheads="1"/>
          </p:cNvSpPr>
          <p:nvPr/>
        </p:nvSpPr>
        <p:spPr bwMode="auto">
          <a:xfrm>
            <a:off x="5688013" y="4941888"/>
            <a:ext cx="1763712" cy="790575"/>
          </a:xfrm>
          <a:prstGeom prst="ellipse">
            <a:avLst/>
          </a:prstGeom>
          <a:noFill/>
          <a:ln w="19050" algn="ctr">
            <a:solidFill>
              <a:srgbClr val="FF0000"/>
            </a:solidFill>
            <a:round/>
            <a:headEnd/>
            <a:tailEnd/>
          </a:ln>
        </p:spPr>
        <p:txBody>
          <a:bodyPr lIns="0" tIns="0" rIns="0" bIns="0" anchor="ctr"/>
          <a:lstStyle/>
          <a:p>
            <a:endParaRPr lang="zh-CN" altLang="en-US"/>
          </a:p>
        </p:txBody>
      </p:sp>
      <p:sp>
        <p:nvSpPr>
          <p:cNvPr id="75782" name="椭圆 8"/>
          <p:cNvSpPr>
            <a:spLocks noChangeArrowheads="1"/>
          </p:cNvSpPr>
          <p:nvPr/>
        </p:nvSpPr>
        <p:spPr bwMode="auto">
          <a:xfrm>
            <a:off x="719138" y="4329113"/>
            <a:ext cx="1008062" cy="792162"/>
          </a:xfrm>
          <a:prstGeom prst="ellipse">
            <a:avLst/>
          </a:prstGeom>
          <a:noFill/>
          <a:ln w="19050" algn="ctr">
            <a:solidFill>
              <a:srgbClr val="FF0000"/>
            </a:solidFill>
            <a:round/>
            <a:headEnd/>
            <a:tailEnd/>
          </a:ln>
        </p:spPr>
        <p:txBody>
          <a:bodyPr lIns="0" tIns="0" rIns="0" bIns="0" anchor="ctr"/>
          <a:lstStyle/>
          <a:p>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2484438" y="404813"/>
            <a:ext cx="4679950" cy="647700"/>
          </a:xfrm>
        </p:spPr>
        <p:txBody>
          <a:bodyPr/>
          <a:lstStyle/>
          <a:p>
            <a:pPr marL="177800" algn="ctr">
              <a:lnSpc>
                <a:spcPct val="150000"/>
              </a:lnSpc>
            </a:pPr>
            <a:r>
              <a:rPr lang="zh-CN" altLang="en-US" sz="3600" smtClean="0">
                <a:solidFill>
                  <a:srgbClr val="FFFF00"/>
                </a:solidFill>
              </a:rPr>
              <a:t>缺陷报告</a:t>
            </a:r>
          </a:p>
        </p:txBody>
      </p:sp>
      <p:sp>
        <p:nvSpPr>
          <p:cNvPr id="33796" name="Rectangle 4"/>
          <p:cNvSpPr>
            <a:spLocks noChangeArrowheads="1"/>
          </p:cNvSpPr>
          <p:nvPr/>
        </p:nvSpPr>
        <p:spPr bwMode="auto">
          <a:xfrm>
            <a:off x="468313" y="1557338"/>
            <a:ext cx="8135937" cy="4640262"/>
          </a:xfrm>
          <a:prstGeom prst="rect">
            <a:avLst/>
          </a:prstGeom>
          <a:noFill/>
          <a:ln w="9525">
            <a:noFill/>
            <a:miter lim="800000"/>
            <a:headEnd/>
            <a:tailEnd/>
          </a:ln>
        </p:spPr>
        <p:txBody>
          <a:bodyPr lIns="0" tIns="0" rIns="0" bIns="0">
            <a:spAutoFit/>
          </a:bodyPr>
          <a:lstStyle/>
          <a:p>
            <a:pPr marL="342900" indent="-342900" algn="just">
              <a:lnSpc>
                <a:spcPct val="120000"/>
              </a:lnSpc>
              <a:spcBef>
                <a:spcPct val="20000"/>
              </a:spcBef>
              <a:buClr>
                <a:srgbClr val="91AC4E"/>
              </a:buClr>
              <a:buSzPct val="88000"/>
              <a:buFont typeface="Wingdings" pitchFamily="2" charset="2"/>
              <a:buChar char="q"/>
              <a:defRPr/>
            </a:pPr>
            <a:r>
              <a:rPr lang="zh-CN" altLang="en-US" sz="2400" b="1" i="0" dirty="0">
                <a:solidFill>
                  <a:srgbClr val="3366FF"/>
                </a:solidFill>
                <a:latin typeface="+mn-lt"/>
                <a:ea typeface="宋体"/>
                <a:cs typeface="宋体"/>
              </a:rPr>
              <a:t>缺陷分布报告</a:t>
            </a:r>
            <a:r>
              <a:rPr lang="zh-CN" altLang="en-US" sz="2400" i="0" dirty="0">
                <a:latin typeface="+mn-lt"/>
                <a:ea typeface="宋体"/>
                <a:cs typeface="宋体"/>
              </a:rPr>
              <a:t>，允许将缺陷计数作为一个或多个缺陷参数的函数来显示，生成缺陷数量与缺陷属性的函数。如测试需求和缺陷状态、严重性的分布情况等。</a:t>
            </a:r>
          </a:p>
          <a:p>
            <a:pPr marL="342900" indent="-342900" algn="just">
              <a:lnSpc>
                <a:spcPct val="120000"/>
              </a:lnSpc>
              <a:spcBef>
                <a:spcPct val="20000"/>
              </a:spcBef>
              <a:buClr>
                <a:srgbClr val="91AC4E"/>
              </a:buClr>
              <a:buSzPct val="88000"/>
              <a:buFont typeface="Wingdings" pitchFamily="2" charset="2"/>
              <a:buChar char="q"/>
              <a:defRPr/>
            </a:pPr>
            <a:r>
              <a:rPr lang="zh-CN" altLang="en-US" sz="2400" b="1" i="0" dirty="0">
                <a:solidFill>
                  <a:srgbClr val="3366FF"/>
                </a:solidFill>
                <a:latin typeface="+mn-lt"/>
                <a:ea typeface="宋体"/>
                <a:cs typeface="宋体"/>
              </a:rPr>
              <a:t>缺陷趋势报告</a:t>
            </a:r>
            <a:r>
              <a:rPr lang="zh-CN" altLang="en-US" sz="2400" i="0" dirty="0">
                <a:latin typeface="+mn-lt"/>
                <a:ea typeface="宋体"/>
                <a:cs typeface="宋体"/>
              </a:rPr>
              <a:t>，按各种状态将缺陷计数作为时间的函数显示。趋势报告可以是累计的，也可以是非累计的；</a:t>
            </a:r>
          </a:p>
          <a:p>
            <a:pPr marL="342900" indent="-342900" algn="just">
              <a:lnSpc>
                <a:spcPct val="120000"/>
              </a:lnSpc>
              <a:spcBef>
                <a:spcPct val="20000"/>
              </a:spcBef>
              <a:buClr>
                <a:srgbClr val="91AC4E"/>
              </a:buClr>
              <a:buSzPct val="88000"/>
              <a:buFont typeface="Wingdings" pitchFamily="2" charset="2"/>
              <a:buChar char="q"/>
              <a:defRPr/>
            </a:pPr>
            <a:r>
              <a:rPr lang="zh-CN" altLang="en-US" sz="2400" b="1" i="0" dirty="0">
                <a:solidFill>
                  <a:srgbClr val="3366FF"/>
                </a:solidFill>
                <a:latin typeface="+mn-lt"/>
                <a:ea typeface="宋体"/>
                <a:cs typeface="宋体"/>
              </a:rPr>
              <a:t>缺陷年龄报告</a:t>
            </a:r>
            <a:r>
              <a:rPr lang="zh-CN" altLang="en-US" sz="2400" i="0" dirty="0">
                <a:latin typeface="+mn-lt"/>
                <a:ea typeface="宋体"/>
                <a:cs typeface="宋体"/>
              </a:rPr>
              <a:t>，显示缺陷处于活动状态的时间，展示一个缺陷处于某种状态的时间长短，从而了解处理这些缺陷的进度情况。</a:t>
            </a:r>
          </a:p>
          <a:p>
            <a:pPr marL="342900" indent="-342900" algn="just">
              <a:lnSpc>
                <a:spcPct val="120000"/>
              </a:lnSpc>
              <a:spcBef>
                <a:spcPct val="20000"/>
              </a:spcBef>
              <a:buClr>
                <a:srgbClr val="91AC4E"/>
              </a:buClr>
              <a:buSzPct val="88000"/>
              <a:buFont typeface="Wingdings" pitchFamily="2" charset="2"/>
              <a:buChar char="q"/>
              <a:defRPr/>
            </a:pPr>
            <a:r>
              <a:rPr lang="zh-CN" altLang="en-US" sz="2400" b="1" i="0" dirty="0">
                <a:solidFill>
                  <a:srgbClr val="3366FF"/>
                </a:solidFill>
                <a:latin typeface="+mn-lt"/>
                <a:ea typeface="宋体"/>
                <a:cs typeface="宋体"/>
              </a:rPr>
              <a:t>测试结果进度报告</a:t>
            </a:r>
            <a:r>
              <a:rPr lang="zh-CN" altLang="en-US" sz="2400" i="0" dirty="0">
                <a:latin typeface="+mn-lt"/>
                <a:ea typeface="宋体"/>
                <a:cs typeface="宋体"/>
              </a:rPr>
              <a:t>，展示测试过程在被测应用的几个版本中的执行结果以及测试周期</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a:xfrm>
            <a:off x="576263" y="296863"/>
            <a:ext cx="7772400" cy="1143000"/>
          </a:xfrm>
        </p:spPr>
        <p:txBody>
          <a:bodyPr/>
          <a:lstStyle/>
          <a:p>
            <a:pPr marL="177800" algn="ctr">
              <a:lnSpc>
                <a:spcPct val="150000"/>
              </a:lnSpc>
            </a:pPr>
            <a:r>
              <a:rPr lang="en-US" altLang="zh-CN" sz="3600" smtClean="0">
                <a:solidFill>
                  <a:srgbClr val="FFFF00"/>
                </a:solidFill>
              </a:rPr>
              <a:t>13.4.3 </a:t>
            </a:r>
            <a:r>
              <a:rPr lang="zh-CN" altLang="en-US" sz="3600" smtClean="0">
                <a:solidFill>
                  <a:srgbClr val="FFFF00"/>
                </a:solidFill>
              </a:rPr>
              <a:t>缺陷跟踪方法</a:t>
            </a:r>
            <a:endParaRPr lang="en-US" altLang="zh-CN" sz="3600" smtClean="0">
              <a:solidFill>
                <a:srgbClr val="FFFF00"/>
              </a:solidFill>
            </a:endParaRPr>
          </a:p>
        </p:txBody>
      </p:sp>
      <p:sp>
        <p:nvSpPr>
          <p:cNvPr id="78850" name="Rectangle 3"/>
          <p:cNvSpPr>
            <a:spLocks noGrp="1" noChangeArrowheads="1"/>
          </p:cNvSpPr>
          <p:nvPr>
            <p:ph type="body" idx="1"/>
          </p:nvPr>
        </p:nvSpPr>
        <p:spPr>
          <a:xfrm>
            <a:off x="647700" y="1665288"/>
            <a:ext cx="8172450" cy="2951162"/>
          </a:xfrm>
        </p:spPr>
        <p:txBody>
          <a:bodyPr/>
          <a:lstStyle/>
          <a:p>
            <a:pPr>
              <a:buFontTx/>
              <a:buNone/>
            </a:pPr>
            <a:r>
              <a:rPr lang="zh-CN" altLang="en-US" sz="2400" b="1" smtClean="0">
                <a:solidFill>
                  <a:srgbClr val="00B0F0"/>
                </a:solidFill>
              </a:rPr>
              <a:t>当前缺陷状态</a:t>
            </a:r>
            <a:r>
              <a:rPr lang="en-US" altLang="zh-CN" sz="2400" smtClean="0">
                <a:solidFill>
                  <a:srgbClr val="00B0F0"/>
                </a:solidFill>
              </a:rPr>
              <a:t> </a:t>
            </a:r>
            <a:r>
              <a:rPr lang="en-US" altLang="zh-CN" sz="2400" smtClean="0"/>
              <a:t>– Bug Dashboard</a:t>
            </a:r>
          </a:p>
          <a:p>
            <a:pPr>
              <a:buFont typeface="Wingdings" pitchFamily="2" charset="2"/>
              <a:buNone/>
            </a:pPr>
            <a:endParaRPr lang="en-US" altLang="zh-CN" sz="2400" smtClean="0"/>
          </a:p>
          <a:p>
            <a:pPr>
              <a:buFont typeface="Wingdings" pitchFamily="2" charset="2"/>
              <a:buNone/>
            </a:pPr>
            <a:endParaRPr lang="en-US" altLang="zh-CN" sz="2400" smtClean="0"/>
          </a:p>
          <a:p>
            <a:pPr>
              <a:buFont typeface="Wingdings" pitchFamily="2" charset="2"/>
              <a:buNone/>
            </a:pPr>
            <a:endParaRPr lang="en-US" altLang="zh-CN" sz="2400" smtClean="0"/>
          </a:p>
          <a:p>
            <a:pPr>
              <a:buFont typeface="Wingdings" pitchFamily="2" charset="2"/>
              <a:buNone/>
            </a:pPr>
            <a:endParaRPr lang="en-US" altLang="zh-CN" sz="2400" smtClean="0"/>
          </a:p>
          <a:p>
            <a:pPr>
              <a:buFont typeface="Wingdings" pitchFamily="2" charset="2"/>
              <a:buNone/>
            </a:pPr>
            <a:endParaRPr lang="en-US" altLang="zh-CN" sz="2400" smtClean="0"/>
          </a:p>
          <a:p>
            <a:pPr>
              <a:buFont typeface="Wingdings" pitchFamily="2" charset="2"/>
              <a:buNone/>
            </a:pPr>
            <a:endParaRPr lang="en-US" altLang="zh-CN" sz="2400" b="1" smtClean="0"/>
          </a:p>
          <a:p>
            <a:pPr>
              <a:buFontTx/>
              <a:buNone/>
            </a:pPr>
            <a:r>
              <a:rPr lang="zh-CN" altLang="en-US" sz="2400" b="1" smtClean="0">
                <a:solidFill>
                  <a:srgbClr val="00B0F0"/>
                </a:solidFill>
              </a:rPr>
              <a:t>项目发展趋势</a:t>
            </a:r>
            <a:r>
              <a:rPr lang="en-US" altLang="zh-CN" sz="2400" b="1" smtClean="0">
                <a:solidFill>
                  <a:srgbClr val="00B0F0"/>
                </a:solidFill>
              </a:rPr>
              <a:t>: </a:t>
            </a:r>
            <a:r>
              <a:rPr lang="zh-CN" altLang="en-US" sz="2400" b="1" smtClean="0"/>
              <a:t>每天的变化、差异，重点进行趋势分析</a:t>
            </a:r>
            <a:endParaRPr lang="zh-CN" altLang="en-US" sz="2400" smtClean="0"/>
          </a:p>
        </p:txBody>
      </p:sp>
      <p:graphicFrame>
        <p:nvGraphicFramePr>
          <p:cNvPr id="5" name="表格 4"/>
          <p:cNvGraphicFramePr>
            <a:graphicFrameLocks noGrp="1"/>
          </p:cNvGraphicFramePr>
          <p:nvPr/>
        </p:nvGraphicFramePr>
        <p:xfrm>
          <a:off x="1116013" y="2205038"/>
          <a:ext cx="7272337" cy="2124075"/>
        </p:xfrm>
        <a:graphic>
          <a:graphicData uri="http://schemas.openxmlformats.org/drawingml/2006/table">
            <a:tbl>
              <a:tblPr/>
              <a:tblGrid>
                <a:gridCol w="861992"/>
                <a:gridCol w="641483"/>
                <a:gridCol w="661529"/>
                <a:gridCol w="895336"/>
                <a:gridCol w="792088"/>
                <a:gridCol w="936104"/>
                <a:gridCol w="756084"/>
                <a:gridCol w="1006524"/>
                <a:gridCol w="721668"/>
              </a:tblGrid>
              <a:tr h="583760">
                <a:tc>
                  <a:txBody>
                    <a:bodyPr/>
                    <a:lstStyle/>
                    <a:p>
                      <a:pPr algn="just">
                        <a:spcAft>
                          <a:spcPts val="0"/>
                        </a:spcAft>
                      </a:pPr>
                      <a:r>
                        <a:rPr lang="zh-CN" sz="1600" b="1" kern="100" dirty="0">
                          <a:solidFill>
                            <a:srgbClr val="000000"/>
                          </a:solidFill>
                          <a:latin typeface="Tahoma"/>
                          <a:ea typeface="宋体"/>
                          <a:cs typeface="Tahoma"/>
                        </a:rPr>
                        <a:t>级别</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just">
                        <a:spcAft>
                          <a:spcPts val="0"/>
                        </a:spcAft>
                      </a:pPr>
                      <a:r>
                        <a:rPr lang="zh-CN" sz="1600" b="1" kern="100" dirty="0">
                          <a:solidFill>
                            <a:srgbClr val="000000"/>
                          </a:solidFill>
                          <a:latin typeface="Tahoma"/>
                          <a:ea typeface="宋体"/>
                          <a:cs typeface="Tahoma"/>
                        </a:rPr>
                        <a:t>总数</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just">
                        <a:spcAft>
                          <a:spcPts val="0"/>
                        </a:spcAft>
                      </a:pPr>
                      <a:r>
                        <a:rPr lang="zh-CN" sz="1600" b="1" kern="100" dirty="0">
                          <a:solidFill>
                            <a:srgbClr val="000000"/>
                          </a:solidFill>
                          <a:latin typeface="Tahoma"/>
                          <a:ea typeface="宋体"/>
                          <a:cs typeface="Tahoma"/>
                        </a:rPr>
                        <a:t>未处理的</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just">
                        <a:spcAft>
                          <a:spcPts val="0"/>
                        </a:spcAft>
                      </a:pPr>
                      <a:r>
                        <a:rPr lang="zh-CN" sz="1600" b="1" kern="100" dirty="0">
                          <a:solidFill>
                            <a:srgbClr val="000000"/>
                          </a:solidFill>
                          <a:latin typeface="Tahoma"/>
                          <a:ea typeface="宋体"/>
                          <a:cs typeface="Tahoma"/>
                        </a:rPr>
                        <a:t>正在处理的</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just">
                        <a:spcAft>
                          <a:spcPts val="0"/>
                        </a:spcAft>
                      </a:pPr>
                      <a:r>
                        <a:rPr lang="zh-CN" sz="1600" b="1" kern="100">
                          <a:solidFill>
                            <a:srgbClr val="000000"/>
                          </a:solidFill>
                          <a:latin typeface="Tahoma"/>
                          <a:ea typeface="宋体"/>
                          <a:cs typeface="Tahoma"/>
                        </a:rPr>
                        <a:t>修正的</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just">
                        <a:spcAft>
                          <a:spcPts val="0"/>
                        </a:spcAft>
                      </a:pPr>
                      <a:r>
                        <a:rPr lang="zh-CN" sz="1600" b="1" kern="100">
                          <a:solidFill>
                            <a:srgbClr val="000000"/>
                          </a:solidFill>
                          <a:latin typeface="Tahoma"/>
                          <a:ea typeface="宋体"/>
                          <a:cs typeface="Tahoma"/>
                        </a:rPr>
                        <a:t>不是缺陷</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just">
                        <a:spcAft>
                          <a:spcPts val="0"/>
                        </a:spcAft>
                      </a:pPr>
                      <a:r>
                        <a:rPr lang="zh-CN" sz="1600" b="1" kern="100">
                          <a:solidFill>
                            <a:srgbClr val="000000"/>
                          </a:solidFill>
                          <a:latin typeface="Tahoma"/>
                          <a:ea typeface="宋体"/>
                          <a:cs typeface="Tahoma"/>
                        </a:rPr>
                        <a:t>重复的</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just">
                        <a:spcAft>
                          <a:spcPts val="0"/>
                        </a:spcAft>
                      </a:pPr>
                      <a:r>
                        <a:rPr lang="zh-CN" sz="1600" b="1" kern="100">
                          <a:solidFill>
                            <a:srgbClr val="000000"/>
                          </a:solidFill>
                          <a:latin typeface="Tahoma"/>
                          <a:ea typeface="宋体"/>
                          <a:cs typeface="Tahoma"/>
                        </a:rPr>
                        <a:t>暂不处理</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just">
                        <a:spcAft>
                          <a:spcPts val="0"/>
                        </a:spcAft>
                      </a:pPr>
                      <a:r>
                        <a:rPr lang="zh-CN" sz="1600" b="1" kern="100">
                          <a:solidFill>
                            <a:srgbClr val="000000"/>
                          </a:solidFill>
                          <a:latin typeface="Tahoma"/>
                          <a:ea typeface="宋体"/>
                          <a:cs typeface="Tahoma"/>
                        </a:rPr>
                        <a:t>关闭</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r>
              <a:tr h="385119">
                <a:tc>
                  <a:txBody>
                    <a:bodyPr/>
                    <a:lstStyle/>
                    <a:p>
                      <a:pPr algn="ctr">
                        <a:spcAft>
                          <a:spcPts val="0"/>
                        </a:spcAft>
                      </a:pPr>
                      <a:r>
                        <a:rPr lang="zh-CN" sz="1600" kern="100">
                          <a:solidFill>
                            <a:srgbClr val="000000"/>
                          </a:solidFill>
                          <a:latin typeface="Tahoma"/>
                          <a:ea typeface="宋体"/>
                          <a:cs typeface="Tahoma"/>
                        </a:rPr>
                        <a:t>致命的</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a:ea typeface="宋体"/>
                        </a:rPr>
                        <a:t>2</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a:ea typeface="宋体"/>
                        </a:rPr>
                        <a:t>0</a:t>
                      </a:r>
                      <a:endParaRPr lang="zh-CN" sz="16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solidFill>
                            <a:srgbClr val="000000"/>
                          </a:solidFill>
                          <a:latin typeface="Tahoma"/>
                          <a:ea typeface="宋体"/>
                        </a:rPr>
                        <a:t>0</a:t>
                      </a:r>
                      <a:endParaRPr lang="zh-CN" sz="16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solidFill>
                            <a:srgbClr val="000000"/>
                          </a:solidFill>
                          <a:latin typeface="Tahoma"/>
                          <a:ea typeface="宋体"/>
                        </a:rPr>
                        <a:t>0</a:t>
                      </a:r>
                      <a:endParaRPr lang="zh-CN" sz="16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a:ea typeface="宋体"/>
                        </a:rPr>
                        <a:t>0</a:t>
                      </a:r>
                      <a:endParaRPr lang="zh-CN" sz="16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a:ea typeface="宋体"/>
                        </a:rPr>
                        <a:t>0</a:t>
                      </a:r>
                      <a:endParaRPr lang="zh-CN" sz="16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a:ea typeface="宋体"/>
                        </a:rPr>
                        <a:t>0</a:t>
                      </a:r>
                      <a:endParaRPr lang="zh-CN" sz="16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a:ea typeface="宋体"/>
                        </a:rPr>
                        <a:t>2</a:t>
                      </a:r>
                      <a:endParaRPr lang="zh-CN" sz="16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5119">
                <a:tc>
                  <a:txBody>
                    <a:bodyPr/>
                    <a:lstStyle/>
                    <a:p>
                      <a:pPr algn="ctr">
                        <a:spcAft>
                          <a:spcPts val="0"/>
                        </a:spcAft>
                      </a:pPr>
                      <a:r>
                        <a:rPr lang="zh-CN" sz="1600" kern="100">
                          <a:solidFill>
                            <a:srgbClr val="000000"/>
                          </a:solidFill>
                          <a:latin typeface="Tahoma"/>
                          <a:ea typeface="宋体"/>
                          <a:cs typeface="Tahoma"/>
                        </a:rPr>
                        <a:t>严重的</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a:ea typeface="宋体"/>
                        </a:rPr>
                        <a:t>216</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a:ea typeface="宋体"/>
                        </a:rPr>
                        <a:t>18</a:t>
                      </a:r>
                      <a:endParaRPr lang="zh-CN" sz="16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a:ea typeface="宋体"/>
                        </a:rPr>
                        <a:t>7</a:t>
                      </a:r>
                      <a:endParaRPr lang="zh-CN" sz="16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a:ea typeface="宋体"/>
                        </a:rPr>
                        <a:t>5</a:t>
                      </a:r>
                      <a:endParaRPr lang="zh-CN" sz="16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solidFill>
                            <a:srgbClr val="000000"/>
                          </a:solidFill>
                          <a:latin typeface="Tahoma"/>
                          <a:ea typeface="宋体"/>
                        </a:rPr>
                        <a:t>1</a:t>
                      </a:r>
                      <a:endParaRPr lang="zh-CN" sz="16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solidFill>
                            <a:srgbClr val="000000"/>
                          </a:solidFill>
                          <a:latin typeface="Tahoma"/>
                          <a:ea typeface="宋体"/>
                        </a:rPr>
                        <a:t>4</a:t>
                      </a:r>
                      <a:endParaRPr lang="zh-CN" sz="16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a:ea typeface="宋体"/>
                        </a:rPr>
                        <a:t>20</a:t>
                      </a:r>
                      <a:endParaRPr lang="zh-CN" sz="16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a:ea typeface="宋体"/>
                        </a:rPr>
                        <a:t>161</a:t>
                      </a:r>
                      <a:endParaRPr lang="zh-CN" sz="16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5119">
                <a:tc>
                  <a:txBody>
                    <a:bodyPr/>
                    <a:lstStyle/>
                    <a:p>
                      <a:pPr algn="ctr">
                        <a:spcAft>
                          <a:spcPts val="0"/>
                        </a:spcAft>
                      </a:pPr>
                      <a:r>
                        <a:rPr lang="zh-CN" sz="1600" kern="100">
                          <a:solidFill>
                            <a:srgbClr val="000000"/>
                          </a:solidFill>
                          <a:latin typeface="Tahoma"/>
                          <a:ea typeface="宋体"/>
                          <a:cs typeface="Tahoma"/>
                        </a:rPr>
                        <a:t>一般的</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a:ea typeface="宋体"/>
                        </a:rPr>
                        <a:t>31</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a:ea typeface="宋体"/>
                        </a:rPr>
                        <a:t>23</a:t>
                      </a:r>
                      <a:endParaRPr lang="zh-CN" sz="16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a:ea typeface="宋体"/>
                        </a:rPr>
                        <a:t>1</a:t>
                      </a:r>
                      <a:endParaRPr lang="zh-CN" sz="16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a:ea typeface="宋体"/>
                        </a:rPr>
                        <a:t>0</a:t>
                      </a:r>
                      <a:endParaRPr lang="zh-CN" sz="16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a:ea typeface="宋体"/>
                        </a:rPr>
                        <a:t>0</a:t>
                      </a:r>
                      <a:endParaRPr lang="zh-CN" sz="16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solidFill>
                            <a:srgbClr val="000000"/>
                          </a:solidFill>
                          <a:latin typeface="Tahoma"/>
                          <a:ea typeface="宋体"/>
                        </a:rPr>
                        <a:t>0</a:t>
                      </a:r>
                      <a:endParaRPr lang="zh-CN" sz="16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solidFill>
                            <a:srgbClr val="000000"/>
                          </a:solidFill>
                          <a:latin typeface="Tahoma"/>
                          <a:ea typeface="宋体"/>
                        </a:rPr>
                        <a:t>0</a:t>
                      </a:r>
                      <a:endParaRPr lang="zh-CN" sz="16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a:ea typeface="宋体"/>
                        </a:rPr>
                        <a:t>7</a:t>
                      </a:r>
                      <a:endParaRPr lang="zh-CN" sz="16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5119">
                <a:tc>
                  <a:txBody>
                    <a:bodyPr/>
                    <a:lstStyle/>
                    <a:p>
                      <a:pPr algn="ctr">
                        <a:spcAft>
                          <a:spcPts val="0"/>
                        </a:spcAft>
                      </a:pPr>
                      <a:r>
                        <a:rPr lang="zh-CN" sz="1600" kern="100">
                          <a:solidFill>
                            <a:srgbClr val="000000"/>
                          </a:solidFill>
                          <a:latin typeface="Tahoma"/>
                          <a:ea typeface="宋体"/>
                          <a:cs typeface="Tahoma"/>
                        </a:rPr>
                        <a:t>微小的</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a:ea typeface="宋体"/>
                        </a:rPr>
                        <a:t>5</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a:ea typeface="宋体"/>
                        </a:rPr>
                        <a:t>2</a:t>
                      </a:r>
                      <a:endParaRPr lang="zh-CN" sz="16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a:ea typeface="宋体"/>
                        </a:rPr>
                        <a:t>0</a:t>
                      </a:r>
                      <a:endParaRPr lang="zh-CN" sz="16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a:ea typeface="宋体"/>
                        </a:rPr>
                        <a:t>0</a:t>
                      </a:r>
                      <a:endParaRPr lang="zh-CN" sz="16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a:ea typeface="宋体"/>
                        </a:rPr>
                        <a:t>0</a:t>
                      </a:r>
                      <a:endParaRPr lang="zh-CN" sz="16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a:ea typeface="宋体"/>
                        </a:rPr>
                        <a:t>3</a:t>
                      </a:r>
                      <a:endParaRPr lang="zh-CN" sz="16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a:ea typeface="宋体"/>
                        </a:rPr>
                        <a:t>0</a:t>
                      </a:r>
                      <a:endParaRPr lang="zh-CN" sz="16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solidFill>
                            <a:srgbClr val="000000"/>
                          </a:solidFill>
                          <a:latin typeface="Tahoma"/>
                          <a:ea typeface="宋体"/>
                        </a:rPr>
                        <a:t>0</a:t>
                      </a:r>
                      <a:endParaRPr lang="zh-CN" sz="16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8913" name="Text Box 3"/>
          <p:cNvSpPr txBox="1">
            <a:spLocks noChangeArrowheads="1"/>
          </p:cNvSpPr>
          <p:nvPr/>
        </p:nvSpPr>
        <p:spPr bwMode="auto">
          <a:xfrm>
            <a:off x="179388" y="1052513"/>
            <a:ext cx="274637" cy="2303462"/>
          </a:xfrm>
          <a:prstGeom prst="rect">
            <a:avLst/>
          </a:prstGeom>
          <a:noFill/>
          <a:ln w="9525">
            <a:noFill/>
            <a:miter lim="800000"/>
            <a:headEnd/>
            <a:tailEnd/>
          </a:ln>
        </p:spPr>
        <p:txBody>
          <a:bodyPr vert="eaVert" lIns="0" tIns="0" rIns="0" bIns="0">
            <a:spAutoFit/>
          </a:bodyPr>
          <a:lstStyle/>
          <a:p>
            <a:pPr>
              <a:spcBef>
                <a:spcPct val="50000"/>
              </a:spcBef>
            </a:pPr>
            <a:r>
              <a:rPr lang="en-US" altLang="zh-CN">
                <a:solidFill>
                  <a:srgbClr val="808080"/>
                </a:solidFill>
              </a:rPr>
              <a:t>Zhu.Kerry@gmail.com</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pPr marL="177800" algn="ctr">
              <a:lnSpc>
                <a:spcPct val="150000"/>
              </a:lnSpc>
            </a:pPr>
            <a:r>
              <a:rPr lang="en-US" altLang="zh-CN" sz="3600" smtClean="0">
                <a:solidFill>
                  <a:srgbClr val="FFFF00"/>
                </a:solidFill>
              </a:rPr>
              <a:t>Bug</a:t>
            </a:r>
            <a:r>
              <a:rPr lang="zh-CN" altLang="en-US" sz="3600" smtClean="0">
                <a:solidFill>
                  <a:srgbClr val="FFFF00"/>
                </a:solidFill>
              </a:rPr>
              <a:t>的优先排列</a:t>
            </a:r>
          </a:p>
        </p:txBody>
      </p:sp>
      <p:sp>
        <p:nvSpPr>
          <p:cNvPr id="79874" name="Rectangle 3"/>
          <p:cNvSpPr>
            <a:spLocks noGrp="1" noChangeArrowheads="1"/>
          </p:cNvSpPr>
          <p:nvPr>
            <p:ph type="body" idx="1"/>
          </p:nvPr>
        </p:nvSpPr>
        <p:spPr>
          <a:xfrm>
            <a:off x="755650" y="2205038"/>
            <a:ext cx="8388350" cy="2014537"/>
          </a:xfrm>
        </p:spPr>
        <p:txBody>
          <a:bodyPr/>
          <a:lstStyle/>
          <a:p>
            <a:pPr algn="just">
              <a:lnSpc>
                <a:spcPct val="120000"/>
              </a:lnSpc>
              <a:buClr>
                <a:srgbClr val="91AC4E"/>
              </a:buClr>
              <a:buFont typeface="Wingdings" pitchFamily="2" charset="2"/>
              <a:buChar char="q"/>
            </a:pPr>
            <a:r>
              <a:rPr lang="zh-CN" altLang="en-US" sz="2400" smtClean="0">
                <a:ea typeface="宋体" charset="-122"/>
              </a:rPr>
              <a:t>可重复性 </a:t>
            </a:r>
            <a:r>
              <a:rPr lang="en-US" altLang="zh-CN" sz="2400" smtClean="0">
                <a:ea typeface="宋体" charset="-122"/>
              </a:rPr>
              <a:t>(Repeatability)</a:t>
            </a:r>
          </a:p>
          <a:p>
            <a:pPr algn="just">
              <a:lnSpc>
                <a:spcPct val="120000"/>
              </a:lnSpc>
              <a:buClr>
                <a:srgbClr val="91AC4E"/>
              </a:buClr>
              <a:buFont typeface="Wingdings" pitchFamily="2" charset="2"/>
              <a:buChar char="q"/>
            </a:pPr>
            <a:r>
              <a:rPr lang="zh-CN" altLang="en-US" sz="2400" smtClean="0">
                <a:ea typeface="宋体" charset="-122"/>
              </a:rPr>
              <a:t>可发生性 </a:t>
            </a:r>
            <a:r>
              <a:rPr lang="en-US" altLang="zh-CN" sz="2400" smtClean="0">
                <a:ea typeface="宋体" charset="-122"/>
              </a:rPr>
              <a:t>(Visibility)</a:t>
            </a:r>
          </a:p>
          <a:p>
            <a:pPr algn="just">
              <a:lnSpc>
                <a:spcPct val="120000"/>
              </a:lnSpc>
              <a:buClr>
                <a:srgbClr val="91AC4E"/>
              </a:buClr>
              <a:buFont typeface="Wingdings" pitchFamily="2" charset="2"/>
              <a:buChar char="q"/>
            </a:pPr>
            <a:r>
              <a:rPr lang="zh-CN" altLang="en-US" sz="2400" smtClean="0">
                <a:ea typeface="宋体" charset="-122"/>
              </a:rPr>
              <a:t>严重性 </a:t>
            </a:r>
            <a:r>
              <a:rPr lang="en-US" altLang="zh-CN" sz="2400" smtClean="0">
                <a:ea typeface="宋体" charset="-122"/>
              </a:rPr>
              <a:t>(Severity)</a:t>
            </a:r>
          </a:p>
          <a:p>
            <a:pPr algn="just">
              <a:lnSpc>
                <a:spcPct val="120000"/>
              </a:lnSpc>
              <a:buClr>
                <a:srgbClr val="91AC4E"/>
              </a:buClr>
              <a:buFont typeface="Wingdings" pitchFamily="2" charset="2"/>
              <a:buChar char="q"/>
            </a:pPr>
            <a:r>
              <a:rPr lang="zh-CN" altLang="en-US" sz="2400" smtClean="0">
                <a:ea typeface="宋体" charset="-122"/>
              </a:rPr>
              <a:t>优先级</a:t>
            </a:r>
            <a:r>
              <a:rPr lang="en-US" altLang="zh-CN" sz="2400" smtClean="0">
                <a:ea typeface="宋体" charset="-122"/>
              </a:rPr>
              <a:t>=</a:t>
            </a:r>
            <a:r>
              <a:rPr lang="zh-CN" altLang="en-US" sz="2400" smtClean="0">
                <a:ea typeface="宋体" charset="-122"/>
              </a:rPr>
              <a:t>（可重复性</a:t>
            </a:r>
            <a:r>
              <a:rPr lang="en-US" altLang="zh-CN" sz="2400" smtClean="0">
                <a:ea typeface="宋体" charset="-122"/>
              </a:rPr>
              <a:t>+</a:t>
            </a:r>
            <a:r>
              <a:rPr lang="zh-CN" altLang="en-US" sz="2400" smtClean="0">
                <a:ea typeface="宋体" charset="-122"/>
              </a:rPr>
              <a:t>可发生性）</a:t>
            </a:r>
            <a:r>
              <a:rPr lang="en-US" altLang="zh-CN" sz="2400" smtClean="0">
                <a:ea typeface="宋体" charset="-122"/>
              </a:rPr>
              <a:t>X </a:t>
            </a:r>
            <a:r>
              <a:rPr lang="zh-CN" altLang="en-US" sz="2400" smtClean="0">
                <a:ea typeface="宋体" charset="-122"/>
              </a:rPr>
              <a:t>严重性</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p:txBody>
          <a:bodyPr/>
          <a:lstStyle/>
          <a:p>
            <a:pPr marL="177800" algn="ctr">
              <a:lnSpc>
                <a:spcPct val="150000"/>
              </a:lnSpc>
            </a:pPr>
            <a:r>
              <a:rPr lang="zh-CN" altLang="en-US" sz="3600" smtClean="0">
                <a:solidFill>
                  <a:srgbClr val="FFFF00"/>
                </a:solidFill>
              </a:rPr>
              <a:t>“三国会议” </a:t>
            </a:r>
          </a:p>
        </p:txBody>
      </p:sp>
      <p:sp>
        <p:nvSpPr>
          <p:cNvPr id="81922" name="Rectangle 3"/>
          <p:cNvSpPr>
            <a:spLocks noGrp="1" noChangeArrowheads="1"/>
          </p:cNvSpPr>
          <p:nvPr>
            <p:ph type="body" idx="1"/>
          </p:nvPr>
        </p:nvSpPr>
        <p:spPr>
          <a:xfrm>
            <a:off x="468313" y="1844675"/>
            <a:ext cx="8388350" cy="3671888"/>
          </a:xfrm>
        </p:spPr>
        <p:txBody>
          <a:bodyPr/>
          <a:lstStyle/>
          <a:p>
            <a:pPr algn="just">
              <a:lnSpc>
                <a:spcPct val="120000"/>
              </a:lnSpc>
              <a:buClr>
                <a:srgbClr val="91AC4E"/>
              </a:buClr>
              <a:buFont typeface="Wingdings" pitchFamily="2" charset="2"/>
              <a:buChar char="q"/>
            </a:pPr>
            <a:r>
              <a:rPr lang="zh-CN" altLang="en-US" sz="2400" smtClean="0">
                <a:ea typeface="宋体" charset="-122"/>
              </a:rPr>
              <a:t>参加者：项目经理和开发组长、测试组长</a:t>
            </a:r>
          </a:p>
          <a:p>
            <a:pPr algn="just">
              <a:lnSpc>
                <a:spcPct val="120000"/>
              </a:lnSpc>
              <a:buClr>
                <a:srgbClr val="91AC4E"/>
              </a:buClr>
              <a:buFont typeface="Wingdings" pitchFamily="2" charset="2"/>
              <a:buChar char="q"/>
            </a:pPr>
            <a:r>
              <a:rPr lang="zh-CN" altLang="en-US" sz="2400" smtClean="0">
                <a:ea typeface="宋体" charset="-122"/>
              </a:rPr>
              <a:t>通过</a:t>
            </a:r>
            <a:r>
              <a:rPr lang="en-US" altLang="zh-CN" sz="2400" smtClean="0">
                <a:ea typeface="宋体" charset="-122"/>
              </a:rPr>
              <a:t>Bug</a:t>
            </a:r>
            <a:r>
              <a:rPr lang="zh-CN" altLang="en-US" sz="2400" smtClean="0">
                <a:ea typeface="宋体" charset="-122"/>
              </a:rPr>
              <a:t>数据库评估每个未解决的</a:t>
            </a:r>
            <a:r>
              <a:rPr lang="en-US" altLang="zh-CN" sz="2400" smtClean="0">
                <a:ea typeface="宋体" charset="-122"/>
              </a:rPr>
              <a:t>Bug</a:t>
            </a:r>
          </a:p>
          <a:p>
            <a:pPr marL="800100" lvl="1" indent="-342900" algn="just">
              <a:lnSpc>
                <a:spcPct val="120000"/>
              </a:lnSpc>
              <a:buClr>
                <a:srgbClr val="91AC4E"/>
              </a:buClr>
              <a:buFont typeface="Wingdings" pitchFamily="2" charset="2"/>
              <a:buChar char="ü"/>
            </a:pPr>
            <a:r>
              <a:rPr lang="zh-CN" altLang="en-US" sz="2400" smtClean="0">
                <a:ea typeface="宋体" charset="-122"/>
              </a:rPr>
              <a:t>决定</a:t>
            </a:r>
            <a:r>
              <a:rPr lang="en-US" altLang="zh-CN" sz="2400" smtClean="0">
                <a:ea typeface="宋体" charset="-122"/>
              </a:rPr>
              <a:t>Bug</a:t>
            </a:r>
            <a:r>
              <a:rPr lang="zh-CN" altLang="en-US" sz="2400" smtClean="0">
                <a:ea typeface="宋体" charset="-122"/>
              </a:rPr>
              <a:t>优先度</a:t>
            </a:r>
          </a:p>
          <a:p>
            <a:pPr marL="800100" lvl="1" indent="-342900" algn="just">
              <a:lnSpc>
                <a:spcPct val="120000"/>
              </a:lnSpc>
              <a:buClr>
                <a:srgbClr val="91AC4E"/>
              </a:buClr>
              <a:buFont typeface="Wingdings" pitchFamily="2" charset="2"/>
              <a:buChar char="ü"/>
            </a:pPr>
            <a:r>
              <a:rPr lang="zh-CN" altLang="en-US" sz="2400" smtClean="0">
                <a:ea typeface="宋体" charset="-122"/>
              </a:rPr>
              <a:t>可否等到下个里程碑或版本解决？</a:t>
            </a:r>
          </a:p>
          <a:p>
            <a:pPr marL="800100" lvl="1" indent="-342900" algn="just">
              <a:lnSpc>
                <a:spcPct val="120000"/>
              </a:lnSpc>
              <a:buClr>
                <a:srgbClr val="91AC4E"/>
              </a:buClr>
              <a:buFont typeface="Wingdings" pitchFamily="2" charset="2"/>
              <a:buChar char="ü"/>
            </a:pPr>
            <a:r>
              <a:rPr lang="zh-CN" altLang="en-US" sz="2400" smtClean="0">
                <a:ea typeface="宋体" charset="-122"/>
              </a:rPr>
              <a:t>谁来解决</a:t>
            </a:r>
          </a:p>
          <a:p>
            <a:pPr algn="just">
              <a:lnSpc>
                <a:spcPct val="120000"/>
              </a:lnSpc>
              <a:buClr>
                <a:srgbClr val="91AC4E"/>
              </a:buClr>
              <a:buFont typeface="Wingdings" pitchFamily="2" charset="2"/>
              <a:buChar char="q"/>
            </a:pPr>
            <a:r>
              <a:rPr lang="zh-CN" altLang="en-US" sz="2400" smtClean="0">
                <a:ea typeface="宋体" charset="-122"/>
              </a:rPr>
              <a:t>预测项目实际进度和发布时间</a:t>
            </a:r>
          </a:p>
        </p:txBody>
      </p:sp>
      <p:pic>
        <p:nvPicPr>
          <p:cNvPr id="81923" name="Picture 2" descr="http://media.compendiumblog.com/images/blog_images/01199fa0-c5cd-4d18-a7c0-c119794f1225/0b657748-e609-4880-bc68-d0d5e15737f6/conf_room_meeting.jpg"/>
          <p:cNvPicPr>
            <a:picLocks noChangeAspect="1" noChangeArrowheads="1"/>
          </p:cNvPicPr>
          <p:nvPr/>
        </p:nvPicPr>
        <p:blipFill>
          <a:blip r:embed="rId3"/>
          <a:srcRect/>
          <a:stretch>
            <a:fillRect/>
          </a:stretch>
        </p:blipFill>
        <p:spPr bwMode="auto">
          <a:xfrm>
            <a:off x="5203825" y="3860800"/>
            <a:ext cx="3940175" cy="30083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1547813" y="333375"/>
            <a:ext cx="5761037" cy="715963"/>
          </a:xfrm>
        </p:spPr>
        <p:txBody>
          <a:bodyPr/>
          <a:lstStyle/>
          <a:p>
            <a:pPr algn="ctr"/>
            <a:r>
              <a:rPr lang="en-US" altLang="zh-CN" sz="3600" smtClean="0">
                <a:solidFill>
                  <a:srgbClr val="FFFF00"/>
                </a:solidFill>
              </a:rPr>
              <a:t>13.1.1</a:t>
            </a:r>
            <a:r>
              <a:rPr lang="zh-CN" altLang="en-US" sz="3600" smtClean="0">
                <a:solidFill>
                  <a:srgbClr val="FFFF00"/>
                </a:solidFill>
              </a:rPr>
              <a:t> </a:t>
            </a:r>
            <a:r>
              <a:rPr lang="zh-CN" altLang="zh-CN" sz="3600" smtClean="0">
                <a:solidFill>
                  <a:srgbClr val="FFFF00"/>
                </a:solidFill>
              </a:rPr>
              <a:t>软件测试</a:t>
            </a:r>
            <a:r>
              <a:rPr lang="zh-CN" altLang="en-US" sz="3600" smtClean="0">
                <a:solidFill>
                  <a:srgbClr val="FFFF00"/>
                </a:solidFill>
              </a:rPr>
              <a:t>过程的要点</a:t>
            </a:r>
            <a:endParaRPr lang="en-US" altLang="zh-CN" sz="3600" smtClean="0">
              <a:solidFill>
                <a:srgbClr val="FFFF00"/>
              </a:solidFill>
            </a:endParaRPr>
          </a:p>
        </p:txBody>
      </p:sp>
      <p:sp>
        <p:nvSpPr>
          <p:cNvPr id="22530" name="Text Box 8"/>
          <p:cNvSpPr txBox="1">
            <a:spLocks noChangeArrowheads="1"/>
          </p:cNvSpPr>
          <p:nvPr/>
        </p:nvSpPr>
        <p:spPr bwMode="auto">
          <a:xfrm>
            <a:off x="1143000" y="1752600"/>
            <a:ext cx="7315200" cy="274638"/>
          </a:xfrm>
          <a:prstGeom prst="rect">
            <a:avLst/>
          </a:prstGeom>
          <a:noFill/>
          <a:ln w="9525">
            <a:noFill/>
            <a:miter lim="800000"/>
            <a:headEnd/>
            <a:tailEnd/>
          </a:ln>
        </p:spPr>
        <p:txBody>
          <a:bodyPr lIns="0" tIns="0" rIns="0" bIns="0">
            <a:spAutoFit/>
          </a:bodyPr>
          <a:lstStyle/>
          <a:p>
            <a:r>
              <a:rPr lang="zh-CN" altLang="en-US"/>
              <a:t> </a:t>
            </a:r>
          </a:p>
        </p:txBody>
      </p:sp>
      <p:sp>
        <p:nvSpPr>
          <p:cNvPr id="5" name="Text Box 4"/>
          <p:cNvSpPr txBox="1">
            <a:spLocks noChangeArrowheads="1"/>
          </p:cNvSpPr>
          <p:nvPr/>
        </p:nvSpPr>
        <p:spPr bwMode="auto">
          <a:xfrm>
            <a:off x="827088" y="2636838"/>
            <a:ext cx="3960812" cy="2124075"/>
          </a:xfrm>
          <a:prstGeom prst="rect">
            <a:avLst/>
          </a:prstGeom>
          <a:solidFill>
            <a:schemeClr val="accent1">
              <a:lumMod val="20000"/>
              <a:lumOff val="80000"/>
            </a:schemeClr>
          </a:solidFill>
          <a:ln w="9525">
            <a:noFill/>
            <a:miter lim="800000"/>
            <a:headEnd/>
            <a:tailEnd/>
          </a:ln>
          <a:effectLst/>
        </p:spPr>
        <p:txBody>
          <a:bodyPr lIns="0" tIns="0" rIns="0" bIns="0">
            <a:spAutoFit/>
          </a:bodyPr>
          <a:lstStyle/>
          <a:p>
            <a:pPr marL="342900" indent="-342900">
              <a:lnSpc>
                <a:spcPct val="130000"/>
              </a:lnSpc>
              <a:spcBef>
                <a:spcPct val="20000"/>
              </a:spcBef>
              <a:buClr>
                <a:srgbClr val="91AC4E"/>
              </a:buClr>
              <a:buFont typeface="Wingdings" pitchFamily="2" charset="2"/>
              <a:buChar char="q"/>
              <a:defRPr/>
            </a:pPr>
            <a:r>
              <a:rPr lang="zh-CN" altLang="zh-CN" sz="2400" i="0" dirty="0">
                <a:latin typeface="Arial"/>
                <a:ea typeface="宋体"/>
                <a:cs typeface="Arial"/>
              </a:rPr>
              <a:t>不同测试阶段的执行要点</a:t>
            </a:r>
            <a:endParaRPr lang="en-US" altLang="zh-CN" sz="2400" i="0" dirty="0">
              <a:latin typeface="Arial"/>
              <a:ea typeface="宋体"/>
              <a:cs typeface="Arial"/>
            </a:endParaRPr>
          </a:p>
          <a:p>
            <a:pPr marL="342900" indent="-342900">
              <a:lnSpc>
                <a:spcPct val="130000"/>
              </a:lnSpc>
              <a:spcBef>
                <a:spcPct val="20000"/>
              </a:spcBef>
              <a:buClr>
                <a:srgbClr val="91AC4E"/>
              </a:buClr>
              <a:buFont typeface="Wingdings" pitchFamily="2" charset="2"/>
              <a:buChar char="q"/>
              <a:defRPr/>
            </a:pPr>
            <a:r>
              <a:rPr lang="zh-CN" altLang="zh-CN" sz="2400" i="0" dirty="0">
                <a:latin typeface="Arial"/>
                <a:ea typeface="宋体"/>
                <a:cs typeface="Arial"/>
              </a:rPr>
              <a:t>测试用例执行</a:t>
            </a:r>
            <a:endParaRPr lang="en-US" altLang="zh-CN" sz="2400" i="0" dirty="0">
              <a:latin typeface="Arial"/>
              <a:ea typeface="宋体"/>
              <a:cs typeface="Arial"/>
            </a:endParaRPr>
          </a:p>
          <a:p>
            <a:pPr marL="342900" indent="-342900">
              <a:lnSpc>
                <a:spcPct val="130000"/>
              </a:lnSpc>
              <a:spcBef>
                <a:spcPct val="20000"/>
              </a:spcBef>
              <a:buClr>
                <a:srgbClr val="91AC4E"/>
              </a:buClr>
              <a:buFont typeface="Wingdings" pitchFamily="2" charset="2"/>
              <a:buChar char="q"/>
              <a:defRPr/>
            </a:pPr>
            <a:r>
              <a:rPr lang="zh-CN" altLang="zh-CN" sz="2400" i="0" dirty="0">
                <a:latin typeface="Arial"/>
                <a:ea typeface="宋体"/>
                <a:cs typeface="Arial"/>
              </a:rPr>
              <a:t>团队建设与沟通</a:t>
            </a:r>
            <a:endParaRPr lang="en-US" altLang="zh-CN" sz="2400" i="0" dirty="0">
              <a:latin typeface="Arial"/>
              <a:ea typeface="宋体"/>
              <a:cs typeface="Arial"/>
            </a:endParaRPr>
          </a:p>
          <a:p>
            <a:pPr marL="342900" indent="-342900">
              <a:lnSpc>
                <a:spcPct val="130000"/>
              </a:lnSpc>
              <a:spcBef>
                <a:spcPct val="20000"/>
              </a:spcBef>
              <a:buClr>
                <a:srgbClr val="91AC4E"/>
              </a:buClr>
              <a:buFont typeface="Wingdings" pitchFamily="2" charset="2"/>
              <a:buChar char="q"/>
              <a:defRPr/>
            </a:pPr>
            <a:r>
              <a:rPr lang="zh-CN" altLang="zh-CN" sz="2400" i="0" dirty="0">
                <a:latin typeface="Arial"/>
                <a:ea typeface="宋体"/>
                <a:cs typeface="Arial"/>
              </a:rPr>
              <a:t>测试执行结束 </a:t>
            </a:r>
            <a:endParaRPr lang="en-US" altLang="zh-CN" sz="2400" i="0" dirty="0">
              <a:latin typeface="Arial"/>
              <a:ea typeface="宋体"/>
              <a:cs typeface="Arial"/>
            </a:endParaRPr>
          </a:p>
        </p:txBody>
      </p:sp>
      <p:pic>
        <p:nvPicPr>
          <p:cNvPr id="22532" name="图片 5" descr="17-2"/>
          <p:cNvPicPr>
            <a:picLocks noChangeAspect="1" noChangeArrowheads="1"/>
          </p:cNvPicPr>
          <p:nvPr/>
        </p:nvPicPr>
        <p:blipFill>
          <a:blip r:embed="rId3"/>
          <a:srcRect/>
          <a:stretch>
            <a:fillRect/>
          </a:stretch>
        </p:blipFill>
        <p:spPr bwMode="auto">
          <a:xfrm>
            <a:off x="5148263" y="2276475"/>
            <a:ext cx="3565525" cy="2805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a:xfrm>
            <a:off x="1619250" y="366713"/>
            <a:ext cx="5953125" cy="561975"/>
          </a:xfrm>
        </p:spPr>
        <p:txBody>
          <a:bodyPr/>
          <a:lstStyle/>
          <a:p>
            <a:pPr algn="ctr"/>
            <a:r>
              <a:rPr lang="zh-CN" altLang="en-US" sz="3600" smtClean="0">
                <a:solidFill>
                  <a:srgbClr val="FFFF00"/>
                </a:solidFill>
              </a:rPr>
              <a:t>“</a:t>
            </a:r>
            <a:r>
              <a:rPr lang="en-US" altLang="zh-CN" sz="3600" smtClean="0">
                <a:solidFill>
                  <a:srgbClr val="FFFF00"/>
                </a:solidFill>
              </a:rPr>
              <a:t>Bug scrub</a:t>
            </a:r>
            <a:r>
              <a:rPr lang="zh-CN" altLang="en-US" sz="3600" smtClean="0">
                <a:solidFill>
                  <a:srgbClr val="FFFF00"/>
                </a:solidFill>
              </a:rPr>
              <a:t>” 活动 </a:t>
            </a:r>
          </a:p>
        </p:txBody>
      </p:sp>
      <p:pic>
        <p:nvPicPr>
          <p:cNvPr id="83970" name="图片 6" descr="matrix_wallpaper.jpg"/>
          <p:cNvPicPr>
            <a:picLocks noChangeAspect="1"/>
          </p:cNvPicPr>
          <p:nvPr/>
        </p:nvPicPr>
        <p:blipFill>
          <a:blip r:embed="rId3"/>
          <a:srcRect/>
          <a:stretch>
            <a:fillRect/>
          </a:stretch>
        </p:blipFill>
        <p:spPr bwMode="auto">
          <a:xfrm>
            <a:off x="1223963" y="1881188"/>
            <a:ext cx="6264275" cy="4697412"/>
          </a:xfrm>
          <a:prstGeom prst="rect">
            <a:avLst/>
          </a:prstGeom>
          <a:noFill/>
          <a:ln w="9525">
            <a:noFill/>
            <a:miter lim="800000"/>
            <a:headEnd/>
            <a:tailEnd/>
          </a:ln>
        </p:spPr>
      </p:pic>
      <p:pic>
        <p:nvPicPr>
          <p:cNvPr id="83971" name="图片 7" descr="SAMultidisciplineTeam.jpg"/>
          <p:cNvPicPr>
            <a:picLocks noChangeAspect="1"/>
          </p:cNvPicPr>
          <p:nvPr/>
        </p:nvPicPr>
        <p:blipFill>
          <a:blip r:embed="rId4"/>
          <a:srcRect/>
          <a:stretch>
            <a:fillRect/>
          </a:stretch>
        </p:blipFill>
        <p:spPr bwMode="auto">
          <a:xfrm>
            <a:off x="2484438" y="2960688"/>
            <a:ext cx="3906837" cy="259238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p:txBody>
          <a:bodyPr/>
          <a:lstStyle/>
          <a:p>
            <a:pPr marL="177800" algn="ctr">
              <a:lnSpc>
                <a:spcPct val="150000"/>
              </a:lnSpc>
            </a:pPr>
            <a:r>
              <a:rPr lang="zh-CN" altLang="en-US" sz="3600" smtClean="0">
                <a:solidFill>
                  <a:srgbClr val="FFFF00"/>
                </a:solidFill>
              </a:rPr>
              <a:t>必须</a:t>
            </a:r>
            <a:r>
              <a:rPr lang="en-US" altLang="zh-CN" sz="3600" smtClean="0">
                <a:solidFill>
                  <a:srgbClr val="FFFF00"/>
                </a:solidFill>
              </a:rPr>
              <a:t>……</a:t>
            </a:r>
          </a:p>
        </p:txBody>
      </p:sp>
      <p:sp>
        <p:nvSpPr>
          <p:cNvPr id="86018" name="Rectangle 3"/>
          <p:cNvSpPr>
            <a:spLocks noGrp="1" noChangeArrowheads="1"/>
          </p:cNvSpPr>
          <p:nvPr>
            <p:ph type="body" idx="1"/>
          </p:nvPr>
        </p:nvSpPr>
        <p:spPr>
          <a:xfrm>
            <a:off x="611188" y="2024063"/>
            <a:ext cx="8208962" cy="4033837"/>
          </a:xfrm>
        </p:spPr>
        <p:txBody>
          <a:bodyPr/>
          <a:lstStyle/>
          <a:p>
            <a:pPr algn="just">
              <a:lnSpc>
                <a:spcPct val="120000"/>
              </a:lnSpc>
              <a:buClr>
                <a:srgbClr val="91AC4E"/>
              </a:buClr>
              <a:buFont typeface="Wingdings" pitchFamily="2" charset="2"/>
              <a:buChar char="q"/>
            </a:pPr>
            <a:r>
              <a:rPr lang="zh-CN" altLang="en-US" sz="2400" smtClean="0">
                <a:ea typeface="宋体" charset="-122"/>
              </a:rPr>
              <a:t>尽早定义和推广</a:t>
            </a:r>
            <a:r>
              <a:rPr lang="en-US" altLang="zh-CN" sz="2400" smtClean="0">
                <a:ea typeface="宋体" charset="-122"/>
              </a:rPr>
              <a:t>Bug</a:t>
            </a:r>
            <a:r>
              <a:rPr lang="zh-CN" altLang="en-US" sz="2400" smtClean="0">
                <a:ea typeface="宋体" charset="-122"/>
              </a:rPr>
              <a:t>管理流程</a:t>
            </a:r>
          </a:p>
          <a:p>
            <a:pPr algn="just">
              <a:lnSpc>
                <a:spcPct val="120000"/>
              </a:lnSpc>
              <a:buClr>
                <a:srgbClr val="91AC4E"/>
              </a:buClr>
              <a:buFont typeface="Wingdings" pitchFamily="2" charset="2"/>
              <a:buChar char="q"/>
            </a:pPr>
            <a:r>
              <a:rPr lang="zh-CN" altLang="en-US" sz="2400" smtClean="0">
                <a:ea typeface="宋体" charset="-122"/>
              </a:rPr>
              <a:t>明确定义优先级和严重级衡量标准</a:t>
            </a:r>
          </a:p>
          <a:p>
            <a:pPr algn="just">
              <a:lnSpc>
                <a:spcPct val="120000"/>
              </a:lnSpc>
              <a:buClr>
                <a:srgbClr val="91AC4E"/>
              </a:buClr>
              <a:buFont typeface="Wingdings" pitchFamily="2" charset="2"/>
              <a:buChar char="q"/>
            </a:pPr>
            <a:r>
              <a:rPr lang="zh-CN" altLang="en-US" sz="2400" smtClean="0">
                <a:ea typeface="宋体" charset="-122"/>
              </a:rPr>
              <a:t>清晰设置</a:t>
            </a:r>
            <a:r>
              <a:rPr lang="en-US" altLang="zh-CN" sz="2400" smtClean="0">
                <a:ea typeface="宋体" charset="-122"/>
              </a:rPr>
              <a:t>Bug</a:t>
            </a:r>
            <a:r>
              <a:rPr lang="zh-CN" altLang="en-US" sz="2400" smtClean="0">
                <a:ea typeface="宋体" charset="-122"/>
              </a:rPr>
              <a:t>提交必须的信息</a:t>
            </a:r>
          </a:p>
          <a:p>
            <a:pPr algn="just">
              <a:lnSpc>
                <a:spcPct val="120000"/>
              </a:lnSpc>
              <a:buClr>
                <a:srgbClr val="91AC4E"/>
              </a:buClr>
              <a:buFont typeface="Wingdings" pitchFamily="2" charset="2"/>
              <a:buChar char="q"/>
            </a:pPr>
            <a:r>
              <a:rPr lang="zh-CN" altLang="en-US" sz="2400" smtClean="0">
                <a:ea typeface="宋体" charset="-122"/>
              </a:rPr>
              <a:t>周期性的会诊</a:t>
            </a:r>
            <a:r>
              <a:rPr lang="en-US" altLang="zh-CN" sz="2400" smtClean="0">
                <a:ea typeface="宋体" charset="-122"/>
              </a:rPr>
              <a:t>Bug</a:t>
            </a:r>
          </a:p>
          <a:p>
            <a:pPr algn="just">
              <a:lnSpc>
                <a:spcPct val="120000"/>
              </a:lnSpc>
              <a:buClr>
                <a:srgbClr val="91AC4E"/>
              </a:buClr>
              <a:buFont typeface="Wingdings" pitchFamily="2" charset="2"/>
              <a:buChar char="q"/>
            </a:pPr>
            <a:r>
              <a:rPr lang="zh-CN" altLang="en-US" sz="2400" smtClean="0">
                <a:ea typeface="宋体" charset="-122"/>
              </a:rPr>
              <a:t>周期性的检查</a:t>
            </a:r>
            <a:r>
              <a:rPr lang="en-US" altLang="zh-CN" sz="2400" smtClean="0">
                <a:ea typeface="宋体" charset="-122"/>
              </a:rPr>
              <a:t>Bug</a:t>
            </a:r>
            <a:r>
              <a:rPr lang="zh-CN" altLang="en-US" sz="2400" smtClean="0">
                <a:ea typeface="宋体" charset="-122"/>
              </a:rPr>
              <a:t>列表</a:t>
            </a:r>
          </a:p>
        </p:txBody>
      </p:sp>
      <p:pic>
        <p:nvPicPr>
          <p:cNvPr id="86019" name="Picture 2" descr="http://www.grandprix.com/jpeg/phc/2010-monaco-vettel1-lg.jpg"/>
          <p:cNvPicPr>
            <a:picLocks noChangeAspect="1" noChangeArrowheads="1"/>
          </p:cNvPicPr>
          <p:nvPr/>
        </p:nvPicPr>
        <p:blipFill>
          <a:blip r:embed="rId3"/>
          <a:srcRect/>
          <a:stretch>
            <a:fillRect/>
          </a:stretch>
        </p:blipFill>
        <p:spPr bwMode="auto">
          <a:xfrm>
            <a:off x="4140200" y="3519488"/>
            <a:ext cx="5003800" cy="33385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pPr marL="177800" algn="ctr">
              <a:lnSpc>
                <a:spcPct val="150000"/>
              </a:lnSpc>
            </a:pPr>
            <a:r>
              <a:rPr lang="en-US" altLang="zh-CN" sz="3600" smtClean="0">
                <a:solidFill>
                  <a:srgbClr val="FFFF00"/>
                </a:solidFill>
              </a:rPr>
              <a:t>No ……</a:t>
            </a:r>
          </a:p>
        </p:txBody>
      </p:sp>
      <p:sp>
        <p:nvSpPr>
          <p:cNvPr id="88066" name="Rectangle 3"/>
          <p:cNvSpPr>
            <a:spLocks noGrp="1" noChangeArrowheads="1"/>
          </p:cNvSpPr>
          <p:nvPr>
            <p:ph type="body" idx="1"/>
          </p:nvPr>
        </p:nvSpPr>
        <p:spPr>
          <a:xfrm>
            <a:off x="790575" y="2276475"/>
            <a:ext cx="8353425" cy="3240088"/>
          </a:xfrm>
        </p:spPr>
        <p:txBody>
          <a:bodyPr/>
          <a:lstStyle/>
          <a:p>
            <a:pPr algn="just">
              <a:lnSpc>
                <a:spcPct val="120000"/>
              </a:lnSpc>
              <a:buClr>
                <a:srgbClr val="91AC4E"/>
              </a:buClr>
              <a:buFont typeface="Wingdings" pitchFamily="2" charset="2"/>
              <a:buChar char="q"/>
            </a:pPr>
            <a:r>
              <a:rPr lang="zh-CN" altLang="en-US" sz="2400" smtClean="0">
                <a:ea typeface="宋体" charset="-122"/>
              </a:rPr>
              <a:t>把全球版本的</a:t>
            </a:r>
            <a:r>
              <a:rPr lang="en-US" altLang="zh-CN" sz="2400" smtClean="0">
                <a:ea typeface="宋体" charset="-122"/>
              </a:rPr>
              <a:t>Bug</a:t>
            </a:r>
            <a:r>
              <a:rPr lang="zh-CN" altLang="en-US" sz="2400" smtClean="0">
                <a:ea typeface="宋体" charset="-122"/>
              </a:rPr>
              <a:t>和本地版本的</a:t>
            </a:r>
            <a:r>
              <a:rPr lang="en-US" altLang="zh-CN" sz="2400" smtClean="0">
                <a:ea typeface="宋体" charset="-122"/>
              </a:rPr>
              <a:t>Bug</a:t>
            </a:r>
            <a:r>
              <a:rPr lang="zh-CN" altLang="en-US" sz="2400" smtClean="0">
                <a:ea typeface="宋体" charset="-122"/>
              </a:rPr>
              <a:t>混为一谈</a:t>
            </a:r>
          </a:p>
          <a:p>
            <a:pPr algn="just">
              <a:lnSpc>
                <a:spcPct val="120000"/>
              </a:lnSpc>
              <a:buClr>
                <a:srgbClr val="91AC4E"/>
              </a:buClr>
              <a:buFont typeface="Wingdings" pitchFamily="2" charset="2"/>
              <a:buChar char="q"/>
            </a:pPr>
            <a:r>
              <a:rPr lang="zh-CN" altLang="en-US" sz="2400" smtClean="0">
                <a:ea typeface="宋体" charset="-122"/>
              </a:rPr>
              <a:t>试图隐藏你的</a:t>
            </a:r>
            <a:r>
              <a:rPr lang="en-US" altLang="zh-CN" sz="2400" smtClean="0">
                <a:ea typeface="宋体" charset="-122"/>
              </a:rPr>
              <a:t>Bug</a:t>
            </a:r>
          </a:p>
          <a:p>
            <a:pPr algn="just">
              <a:lnSpc>
                <a:spcPct val="120000"/>
              </a:lnSpc>
              <a:buClr>
                <a:srgbClr val="91AC4E"/>
              </a:buClr>
              <a:buFont typeface="Wingdings" pitchFamily="2" charset="2"/>
              <a:buChar char="q"/>
            </a:pPr>
            <a:r>
              <a:rPr lang="zh-CN" altLang="en-US" sz="2400" smtClean="0">
                <a:ea typeface="宋体" charset="-122"/>
              </a:rPr>
              <a:t>解决和关闭你自己的</a:t>
            </a:r>
            <a:r>
              <a:rPr lang="en-US" altLang="zh-CN" sz="2400" smtClean="0">
                <a:ea typeface="宋体" charset="-122"/>
              </a:rPr>
              <a:t>Bug</a:t>
            </a:r>
          </a:p>
          <a:p>
            <a:pPr algn="just">
              <a:lnSpc>
                <a:spcPct val="120000"/>
              </a:lnSpc>
              <a:buClr>
                <a:srgbClr val="91AC4E"/>
              </a:buClr>
              <a:buFont typeface="Wingdings" pitchFamily="2" charset="2"/>
              <a:buChar char="q"/>
            </a:pPr>
            <a:r>
              <a:rPr lang="zh-CN" altLang="en-US" sz="2400" smtClean="0">
                <a:ea typeface="宋体" charset="-122"/>
              </a:rPr>
              <a:t>未经诊断发布一个补丁</a:t>
            </a:r>
          </a:p>
        </p:txBody>
      </p:sp>
      <p:sp>
        <p:nvSpPr>
          <p:cNvPr id="88067" name="AutoShape 2" descr="data:image/jpg;base64,/9j/4AAQSkZJRgABAQAAAQABAAD/2wBDAAkGBwgHBgkIBwgKCgkLDRYPDQwMDRsUFRAWIB0iIiAdHx8kKDQsJCYxJx8fLT0tMTU3Ojo6Iys/RD84QzQ5Ojf/2wBDAQoKCg0MDRoPDxo3JR8lNzc3Nzc3Nzc3Nzc3Nzc3Nzc3Nzc3Nzc3Nzc3Nzc3Nzc3Nzc3Nzc3Nzc3Nzc3Nzc3Nzf/wAARCACMAIwDASIAAhEBAxEB/8QAHAAAAgIDAQEAAAAAAAAAAAAAAAcFBgEDBAII/8QASBAAAQIEAgYDCgoKAgMAAAAAAQIDAAQFEQZBEhMhMVFhBxWxFCIjQlJxc5HR4TI0NWJygZShs8EWFyU2N0NVVpOyM6JTY5L/xAAaAQABBQEAAAAAAAAAAAAAAAAEAAEDBQYC/8QAMREAAQMCBQEGBQQDAAAAAAAAAQACAwQREhMhMVEFFCJBYXGRFTKB0eEzUqHwI7HB/9oADAMBAAIRAxEAPwB4wQQQkkRgkAbYzC16ScfLkVmg4eu9VXTq1uNjSLJPiptvWfu88cucALlSRROldhajpIx6uRd6iw4VPVV06ta2hpFknxUjNZ+7zxBsYAxs6w247idxlakgqbVNPKKDwJGz1RP9H2CG8PN9Y1SztXdF1KJ0gyDvAOajmfq3b7guZN+8OyI7X1cjseX3Ih6nlLT9XuMv7tP2h+D9XuMv7tP2h+GV3Svyh6oO6V+UPVDYWp82by9glr+r3GX92n7Q/B+r3GX92n7Q/DK7pX5Q9UHdK/KHqhYWpZs3l7BLX9XuMv7tP2h+NM5gLG8vKuvMYldmXEJ0kstzTwUvkL7Lw0O6V+UPVGUzJvZRFoWFqWdMOPZU/o26QU1q1HrStTV2rpBWnR19t+zJYzGe8ZgMYbhCw6RsCisA1mheCq7VlEIOjr7bjfJYyOewHIx09GnSD11o0aueBrDV0hSxo90aO/ZksZjzniB20kaFDSxhwzGfUcfhMeCMA3jMSIVEEEEJJEEYJsLndC26SMfKkXOosOku1V0hC3Gxcsk+Knis/d54ZxAFypIonSuwtWOkjHrki6qg4cJeqrp1a1tDSLJPip4r7PPBgDBbeH2usapZ2quglSidIMA7wDmrifq8+rAeDW6A11jU7O1V0ElSjpBkHeAc1HM+rZvscxOFxRCdiQfXEBN9SrIMAGXHt4nn8LremtM6I3Rq1kcWtg1phsSlENtl26yDWRxa3nBrecK6fLXbrINZHFrecGt5wrpZa7dZBrY4tbzg1h4wrpZakmJrROiraOyKb0hYI65PXFE8FV2rLOgdHX23bcljI/Vwiwa3nHRLTmgdFw952Q4cNio3ROacTFCdGfSB11ajV06msM3SFKGj3RbfsyWMxnvGYDGB5wqOkDBQrH7Yovgas1Zfgzo6+20G43LGRz9USHRp0gCtBNGrqtTWGgUJUsaPdFt+zJYzGe8cBI13gUFNDcY2fXyTIgjAMZiRCJadJGP1yDhoOHyXao6QhbjQ0iyT4qeKz93njmwLhBugN9YVPRcqjgJUonSDAO8A5nifqHEwGB2m19IOIHFtpUtp14tqIuUkukG31dsXSqzStcWQbITYkcYGLr6lXccOECJnGpW+bni8dFBOrGfHnHNreccWt4xnW84iLrlGthDRYKRlUOzTyWmUlSj6gOJifcoiDJhKFHXpF9I7Ln2Rz4WflVsKbbATMb1hR2q83KJ698oIY0FtyqmqneJMI0sqQ6VsuKbcSUrSbEGPGti01ilon2tJFkvpHeq48jFNe1jDqmnUlDiTZSTkYie0tKOppWzt81062DWxxa2PbRW64lttJUtRskDMxxdFGMAXK7W1KdWlCAVKUbADMxYJeiN9xlD58OrbpDxTyj3RqWmSbDjwCn1DackjgIlb5QQyPS5VNU1d3Wj2CpU207KPFp9JBGY3EcRGnW84sGJ5iVTK6t0BT5/47b08/NFS1sQvFjZWNK4yx4iLKWlJ7Vd44SWzn5MVzH2Det/2vRTqqq0dPvFaOvttBvksZH6uEdutiRpM0ouagm6bXHKHa6+hTSwFvfauTo06QuurUaukNVhm6QpQ0e6Lb9mSxmPeIY1zlaENjBptrpTorjKEoW4tha1JFipWmRc87AQ56TOuTMoFO7VJOiSNl9g2/fE7DcKnqY2scC3xShwObY9xGf8A2O/jRZKu5aeWL5DsioYYdW3jnEKkGx1r34sdVfrMwzVnEaLahop3gg7oEe4Bq0dLA6SXThTGt5wa3nFbTiAj4cv/APKvdHvr9H/gX6xEOYFY9kk4VkZmnGHUutLKFpNwob4vVBrTVTZCHLImUDvk8eY5QoDX0ZML+tQgaxLMMOpdlWw24g3SrT3GJGThpQlV0p1Q3axCe17iIquUluotFTdkTKR3qznyMRmDsWs4hltW4UNTzabuNDcr5yeXZFkuTBoLXtuFmXMlpZcLtHBLVbb7c2JRSCJgq0Q3neLtQaOintB16y5lQ2nJI4D2x1mRlTOpnSw33UlGgHdHvgnheOiOGRhpuiKmtdM0NGnK96VjxiAxXiuUw/LgKSXpt0XbZG+3E8BGrF2KJfD0pYWdnXR4Jm//AGVwEJqenJifm3ZmccLr7hupR7AMgOERzz4NBujOldJNScyXRn+1YpjFiZp9Tz7Lq1q2klQjyjEksTZTbo81j+cVeCAc13itWKGACwFlcG67JL2F0pPzkmJmgTjD86NU8hXencoQtomcKfK49Er8o7ZKcQuhauhYIXEHwW/GJv0nUI82PxDDcoHxJXpD2CEvXlE9I9Dub9+wNv0zDooHxJXpD2CLGPYrGV7bFo8kncOfvviD0r34sasT/LL30U9kbcOfvviD0r34pjTij5Ze+insgGbZajpn6o9Psou8F4xBAyvrrN4IxGyXYemn22JdtTjziglCEi5UYQF0xcALk7LdTFziKjLqppdE4FjU6v4RVwEP2nGaMix3eltM1oDWhs3TpZ2ivYKwkzQJcTM0EuVBxPfq3hseSn8znFpG6LGniLG6rFdXro6qUCMaDx5/CI0zpmBKumTCDMaJ1YcNk6WV+UHdcuJsSpeb15RphvS77R424Ru3iCN1UaggkL59rK59VUmDVS53bpEO6zeDwHLhbKOO8OnGWFGMQyxca0Wp9seDdO5Q36KuXPKE1Nyr8lMuS000pp5s6K0KG0GKyaIsdcrd9Nr46mINboRuPstd4LxiCIVZXWbxMYUP7XHolflELEzhT5XHolflHTPmCgqv0H+i113+I9E+mx/uYdNA+JK9IewQlq7/ABHon02P9zDpoHxJXpD2CLWHYrBdQ+ceiTuHP33xB6V78WNOKPll76KeyPdBebZx5W0OKCVuvvJQFeMdaTbz8o34rp7qZgzyBpMqCQq29BAtt5QFKLtWk6e8NlF/EfZV+CMXgvaBVfXW2XYdmX22JdtTrriglCEjao8ocWCsItUFgTE1ou1BwWUsbQ2PJT+Zz80RfRbIUpMgueYcDtRuUOgjayOAHA8c4vx3/lB9PCAMRWR6v1F8jjAwWA38/wALHO0V7F+KJfD0pYWdnXR4Jm+75yuA7YMYYpl8OyniuTzg8Czf/srgIS8/OzFQm3JqcdU6+4bqWT93Ico6nnwd0bqLpfTDUnNk+Qfyt66tPqqhqZmV926emHRsIPs5Q3sG4rYxBLapzRan2x4Rryh5SeXLKEnG6Tmn5KaamZR1TTzStJC07wYFimcxy0Fd06KpjwtFiNj/AMX0XzMVrGWFGMQy2sa0Wp9oWbdO5Q8lXLnlBgzFjGIZbVu6LU+0PCtA/CHlJ5csospIAN4sO7I3yWP/AM1HNw4L51nJV+SmXJabbU082rRWhQsQY0w2uk+n0tdLE7NOBmfR3rCki6nfmEZjnlCkitljy3WW1oKztcOO1j/dlmJnCfywPRK/KIWLLhOnvB3u5wFLRSUoBHwr5w0Y7ylq3gQuv4hcFd/iPRPpsf7mHTQPiSvSHsEJOrvNvdJNISytKy08yhejt0VBZJHnh2UD4kr0h7BFnDsVhq/5x6KrdJvR/wBeNqq1FSGqs1ZSkpOj3Rbd5l8D9UUzCuI+sCql1dOhPoughxNtbbYQRkriM4fJAtuhcdJvR6K4DV6IkNVdsXUlJ0RMAbtuSxkc9xyspI76hNS1ZZZrzoqHX6IqRUZiWBVKqO0Zt+6IWLJhXEnWAVS6unQn0XQQ4m2ttsII8rfcZ/dHLiCiKkVKmJYFUqTtG/VnnyivkjtqFr6OszAGPOq46NVpuizyJyRcKXEbCnxVpzBGYhmzfSLT00JM1LJCp5y6RKqPwFDeVHyeefrso4IZkrmCwXVV0+Cpc17xqP58l0T07MVCbdmpx1Tr7putR7By4CNEYgiMm+6NaA0ADZZgjEEMurrdJzT8jMtzMo6pp5s6SFpO0GGtTOkSQXRVzM93k+yADLp/mqyKeXHhCjgiWOV0eyBq6GGqtj3H9spGu1mbrk+ubnFgkiyG0/BbTwER8Yiew9RDOFM1NpIlx8FB/me6OdXlTl0dNHpoBsFnD9DM2UzU2kiX3oQf5nu7Y9YrxIqXWKTRQXJ5ZCCpsXLeWin53Z2GK8SqlldU0UFydWQ2pTYuW7+Kn53Z54mME4QTRWxNzoS7U1jaTtDQOSefE/VBcUXgs5XV5PecfQIwThFFFR3XODW1Nzxr6Qav4qTmeJhpUmTclpXRdIClK0tEZbBs+6NdHpWpCX5lI1nio8n3xL2EGAAbLOySOkOI7rMYIvGYIdcJb9JvR6K4lVXoiQ1V29qkJOiJgDd5ljI57jlam4VxH1jel1dOhPoughYtrbbCCMlC20eeHyRshb9JvR6muJVV6KkNVdoAqQk6PdFueSxkc93MRSMvqEfS1WA4X7Kh4gohkVGYlgVSx3jNs8DyiEiz4VxJ1hpUurp0J9BKCHE21tthBB3KGYzjxUMLvGYKqeUalW3QWqxQeHMQA+PW4WrpawFuF5+qrcETX6L1Pgz/AJPdB+i9S4M/5PdEeB3CL7TF+4e6hYImv0XqXBn/ACe6D9F6lwZ/ye6Fgdwl2mL9w91CwRNfovUuDP8Ak90dlLwu6JgLqJbLSTcIQb6R58ocMddM6qiAviWjDtDM4UzU4m0uNqUn+Z7u2NmKsSrllppFGu5OrOgpTQvqydgSm3jdkYxXiVUuvqmiguTzhDalNi5bvs0U28bs7JjBOEU0VHdk6A7UnRtINw1fIcTxP1QXHHws/XV1+876BGCMIoozYm50JdqTg2nfqQfFHPiYZ1HpQYCX5hPhPFSfF98Zo9LDNn5hI1tu9T5HviXgsAALPSSOkdiciCCCHXCIIIISSIwRGYISSW/Sd0eiuBVXoiQ1V2xdSU7BMW3eZYtsOe7gQvm6rjdptLa6JMLUkWKnJNekbcecfQ53xGz9Ml5l0OKBSo7FFNtv3RG6MOKLhrHxjDukZ1xjf+hOfY1+2DrjG/8AQnPsa/bDq6jlfLd9Y9kHUcr5bvrHshskcqX4g7gJK9cY3/oTn2Nftg64xv8A0Jz7Gv2w6uo5Xy3fWPZB1HK+W76x7IWSOUviDuAkr1xjf+hOfY1+2Nb9Txw+ytpNGmGisaOm3KLCk+Y5eeHd1HK+W76x7IOo5Xy3fWPZCyRyl8QfwEtsE4RTRUCbnbO1NwbT8INXyHE8TDOo9L1IS/MC7m9KfI98bKfTJdhwup0lKAFtIjZ5okxuESAWFkFJIZHXcswQQQ64RBBBCSX/2Q=="/>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zh-CN" altLang="en-US"/>
          </a:p>
        </p:txBody>
      </p:sp>
      <p:pic>
        <p:nvPicPr>
          <p:cNvPr id="88068" name="Picture 4" descr="http://bloggerdesign.com/wp-content/uploads/2008/05/stop-trackback.png"/>
          <p:cNvPicPr>
            <a:picLocks noChangeAspect="1" noChangeArrowheads="1"/>
          </p:cNvPicPr>
          <p:nvPr/>
        </p:nvPicPr>
        <p:blipFill>
          <a:blip r:embed="rId3"/>
          <a:srcRect/>
          <a:stretch>
            <a:fillRect/>
          </a:stretch>
        </p:blipFill>
        <p:spPr bwMode="auto">
          <a:xfrm>
            <a:off x="6156325" y="2852738"/>
            <a:ext cx="2663825" cy="31972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p:txBody>
          <a:bodyPr/>
          <a:lstStyle/>
          <a:p>
            <a:pPr marL="177800" algn="ctr">
              <a:lnSpc>
                <a:spcPct val="150000"/>
              </a:lnSpc>
            </a:pPr>
            <a:r>
              <a:rPr lang="en-US" altLang="zh-CN" sz="3600" smtClean="0">
                <a:solidFill>
                  <a:srgbClr val="FFFF00"/>
                </a:solidFill>
              </a:rPr>
              <a:t>13.5 </a:t>
            </a:r>
            <a:r>
              <a:rPr lang="zh-CN" altLang="en-US" sz="3600" smtClean="0">
                <a:solidFill>
                  <a:srgbClr val="FFFF00"/>
                </a:solidFill>
              </a:rPr>
              <a:t>软件缺陷跟踪系统 </a:t>
            </a:r>
          </a:p>
        </p:txBody>
      </p:sp>
      <p:sp>
        <p:nvSpPr>
          <p:cNvPr id="7" name="Rectangle 3"/>
          <p:cNvSpPr txBox="1">
            <a:spLocks noChangeArrowheads="1"/>
          </p:cNvSpPr>
          <p:nvPr/>
        </p:nvSpPr>
        <p:spPr bwMode="auto">
          <a:xfrm>
            <a:off x="1079500" y="1844675"/>
            <a:ext cx="7488238" cy="3816350"/>
          </a:xfrm>
          <a:prstGeom prst="rect">
            <a:avLst/>
          </a:prstGeom>
          <a:noFill/>
          <a:ln w="9525">
            <a:noFill/>
            <a:miter lim="800000"/>
            <a:headEnd/>
            <a:tailEnd/>
          </a:ln>
        </p:spPr>
        <p:txBody>
          <a:bodyPr/>
          <a:lstStyle/>
          <a:p>
            <a:pPr marL="342900" indent="-342900" algn="just">
              <a:lnSpc>
                <a:spcPct val="120000"/>
              </a:lnSpc>
              <a:spcBef>
                <a:spcPct val="20000"/>
              </a:spcBef>
              <a:buClr>
                <a:srgbClr val="91AC4E"/>
              </a:buClr>
              <a:buSzPct val="90000"/>
              <a:buFont typeface="Wingdings" pitchFamily="2" charset="2"/>
              <a:buChar char="q"/>
              <a:defRPr/>
            </a:pPr>
            <a:r>
              <a:rPr lang="zh-CN" altLang="en-US" sz="2400" dirty="0">
                <a:latin typeface="+mn-lt"/>
                <a:ea typeface="宋体"/>
                <a:cs typeface="宋体"/>
              </a:rPr>
              <a:t>推动团队内部的有效沟通</a:t>
            </a:r>
          </a:p>
          <a:p>
            <a:pPr marL="342900" indent="-342900" algn="just">
              <a:lnSpc>
                <a:spcPct val="120000"/>
              </a:lnSpc>
              <a:spcBef>
                <a:spcPct val="20000"/>
              </a:spcBef>
              <a:buClr>
                <a:srgbClr val="91AC4E"/>
              </a:buClr>
              <a:buSzPct val="90000"/>
              <a:buFont typeface="Wingdings" pitchFamily="2" charset="2"/>
              <a:buChar char="q"/>
              <a:defRPr/>
            </a:pPr>
            <a:r>
              <a:rPr lang="zh-CN" altLang="en-US" sz="2400" dirty="0">
                <a:latin typeface="+mn-lt"/>
                <a:ea typeface="宋体"/>
                <a:cs typeface="宋体"/>
              </a:rPr>
              <a:t>提供报表和分析</a:t>
            </a:r>
          </a:p>
          <a:p>
            <a:pPr marL="342900" indent="-342900" algn="just">
              <a:lnSpc>
                <a:spcPct val="120000"/>
              </a:lnSpc>
              <a:spcBef>
                <a:spcPct val="20000"/>
              </a:spcBef>
              <a:buClr>
                <a:srgbClr val="91AC4E"/>
              </a:buClr>
              <a:buSzPct val="90000"/>
              <a:buFont typeface="Wingdings" pitchFamily="2" charset="2"/>
              <a:buChar char="q"/>
              <a:defRPr/>
            </a:pPr>
            <a:r>
              <a:rPr lang="zh-CN" altLang="en-US" sz="2400" dirty="0">
                <a:latin typeface="+mn-lt"/>
                <a:ea typeface="宋体"/>
                <a:cs typeface="宋体"/>
              </a:rPr>
              <a:t>按照优先级排列重要</a:t>
            </a:r>
            <a:r>
              <a:rPr lang="en-US" altLang="zh-CN" sz="2400" dirty="0">
                <a:latin typeface="+mn-lt"/>
                <a:ea typeface="宋体"/>
                <a:cs typeface="宋体"/>
              </a:rPr>
              <a:t>Bug</a:t>
            </a:r>
          </a:p>
          <a:p>
            <a:pPr marL="342900" indent="-342900" algn="just">
              <a:lnSpc>
                <a:spcPct val="120000"/>
              </a:lnSpc>
              <a:spcBef>
                <a:spcPct val="20000"/>
              </a:spcBef>
              <a:buClr>
                <a:srgbClr val="91AC4E"/>
              </a:buClr>
              <a:buSzPct val="90000"/>
              <a:buFont typeface="Wingdings" pitchFamily="2" charset="2"/>
              <a:buChar char="q"/>
              <a:defRPr/>
            </a:pPr>
            <a:r>
              <a:rPr lang="zh-CN" altLang="en-US" sz="2400" dirty="0">
                <a:latin typeface="+mn-lt"/>
                <a:ea typeface="宋体"/>
                <a:cs typeface="宋体"/>
              </a:rPr>
              <a:t>跟踪任何一个</a:t>
            </a:r>
            <a:r>
              <a:rPr lang="en-US" altLang="zh-CN" sz="2400" dirty="0">
                <a:latin typeface="+mn-lt"/>
                <a:ea typeface="宋体"/>
                <a:cs typeface="宋体"/>
              </a:rPr>
              <a:t>Bug</a:t>
            </a:r>
            <a:r>
              <a:rPr lang="zh-CN" altLang="en-US" sz="2400" dirty="0">
                <a:latin typeface="+mn-lt"/>
                <a:ea typeface="宋体"/>
                <a:cs typeface="宋体"/>
              </a:rPr>
              <a:t>的整体生命周期</a:t>
            </a:r>
          </a:p>
          <a:p>
            <a:pPr marL="342900" indent="-342900" algn="just">
              <a:lnSpc>
                <a:spcPct val="120000"/>
              </a:lnSpc>
              <a:spcBef>
                <a:spcPct val="20000"/>
              </a:spcBef>
              <a:buClr>
                <a:srgbClr val="91AC4E"/>
              </a:buClr>
              <a:buSzPct val="90000"/>
              <a:buFont typeface="Wingdings" pitchFamily="2" charset="2"/>
              <a:buChar char="q"/>
              <a:defRPr/>
            </a:pPr>
            <a:r>
              <a:rPr lang="zh-CN" altLang="en-US" sz="2400" dirty="0">
                <a:latin typeface="+mn-lt"/>
                <a:ea typeface="宋体"/>
                <a:cs typeface="宋体"/>
              </a:rPr>
              <a:t>纪录任何跟</a:t>
            </a:r>
            <a:r>
              <a:rPr lang="en-US" altLang="zh-CN" sz="2400" dirty="0">
                <a:latin typeface="+mn-lt"/>
                <a:ea typeface="宋体"/>
                <a:cs typeface="宋体"/>
              </a:rPr>
              <a:t>Bug</a:t>
            </a:r>
            <a:r>
              <a:rPr lang="zh-CN" altLang="en-US" sz="2400" dirty="0">
                <a:latin typeface="+mn-lt"/>
                <a:ea typeface="宋体"/>
                <a:cs typeface="宋体"/>
              </a:rPr>
              <a:t>有关的操作</a:t>
            </a:r>
          </a:p>
          <a:p>
            <a:pPr marL="342900" indent="-342900" algn="just">
              <a:lnSpc>
                <a:spcPct val="120000"/>
              </a:lnSpc>
              <a:spcBef>
                <a:spcPct val="20000"/>
              </a:spcBef>
              <a:buClr>
                <a:srgbClr val="91AC4E"/>
              </a:buClr>
              <a:buSzPct val="90000"/>
              <a:buFont typeface="Wingdings" pitchFamily="2" charset="2"/>
              <a:buChar char="q"/>
              <a:defRPr/>
            </a:pPr>
            <a:r>
              <a:rPr lang="zh-CN" altLang="en-US" sz="2400" dirty="0">
                <a:latin typeface="+mn-lt"/>
                <a:ea typeface="宋体"/>
                <a:cs typeface="宋体"/>
              </a:rPr>
              <a:t>报告任何一个</a:t>
            </a:r>
            <a:r>
              <a:rPr lang="en-US" altLang="zh-CN" sz="2400" dirty="0">
                <a:latin typeface="+mn-lt"/>
                <a:ea typeface="宋体"/>
                <a:cs typeface="宋体"/>
              </a:rPr>
              <a:t>Bug</a:t>
            </a:r>
            <a:r>
              <a:rPr lang="zh-CN" altLang="en-US" sz="2400" dirty="0">
                <a:latin typeface="+mn-lt"/>
                <a:ea typeface="宋体"/>
                <a:cs typeface="宋体"/>
              </a:rPr>
              <a:t>的当前状态</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1"/>
          <p:cNvSpPr>
            <a:spLocks noGrp="1"/>
          </p:cNvSpPr>
          <p:nvPr>
            <p:ph type="title"/>
          </p:nvPr>
        </p:nvSpPr>
        <p:spPr/>
        <p:txBody>
          <a:bodyPr/>
          <a:lstStyle/>
          <a:p>
            <a:pPr marL="177800" algn="ctr">
              <a:lnSpc>
                <a:spcPct val="150000"/>
              </a:lnSpc>
            </a:pPr>
            <a:r>
              <a:rPr lang="zh-CN" altLang="en-US" sz="3600" smtClean="0">
                <a:solidFill>
                  <a:srgbClr val="FFFF00"/>
                </a:solidFill>
              </a:rPr>
              <a:t>示例</a:t>
            </a:r>
          </a:p>
        </p:txBody>
      </p:sp>
      <p:pic>
        <p:nvPicPr>
          <p:cNvPr id="91138" name="Picture 2" descr="mantis home 2"/>
          <p:cNvPicPr>
            <a:picLocks noChangeAspect="1" noChangeArrowheads="1"/>
          </p:cNvPicPr>
          <p:nvPr/>
        </p:nvPicPr>
        <p:blipFill>
          <a:blip r:embed="rId2"/>
          <a:srcRect/>
          <a:stretch>
            <a:fillRect/>
          </a:stretch>
        </p:blipFill>
        <p:spPr bwMode="auto">
          <a:xfrm>
            <a:off x="323850" y="1412875"/>
            <a:ext cx="7997825" cy="3860800"/>
          </a:xfrm>
          <a:prstGeom prst="rect">
            <a:avLst/>
          </a:prstGeom>
          <a:noFill/>
          <a:ln w="9525">
            <a:noFill/>
            <a:miter lim="800000"/>
            <a:headEnd/>
            <a:tailEnd/>
          </a:ln>
        </p:spPr>
      </p:pic>
      <p:pic>
        <p:nvPicPr>
          <p:cNvPr id="91139" name="Picture 3" descr="mantis%20view%20bug"/>
          <p:cNvPicPr>
            <a:picLocks noChangeAspect="1" noChangeArrowheads="1"/>
          </p:cNvPicPr>
          <p:nvPr/>
        </p:nvPicPr>
        <p:blipFill>
          <a:blip r:embed="rId3"/>
          <a:srcRect/>
          <a:stretch>
            <a:fillRect/>
          </a:stretch>
        </p:blipFill>
        <p:spPr bwMode="auto">
          <a:xfrm>
            <a:off x="1150938" y="4321175"/>
            <a:ext cx="7993062" cy="2536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1"/>
          <p:cNvSpPr>
            <a:spLocks noGrp="1"/>
          </p:cNvSpPr>
          <p:nvPr>
            <p:ph type="title"/>
          </p:nvPr>
        </p:nvSpPr>
        <p:spPr>
          <a:xfrm>
            <a:off x="1403350" y="366713"/>
            <a:ext cx="6169025" cy="561975"/>
          </a:xfrm>
        </p:spPr>
        <p:txBody>
          <a:bodyPr/>
          <a:lstStyle/>
          <a:p>
            <a:pPr marL="177800" algn="ctr">
              <a:lnSpc>
                <a:spcPct val="150000"/>
              </a:lnSpc>
            </a:pPr>
            <a:r>
              <a:rPr lang="zh-CN" altLang="en-US" sz="3600" smtClean="0">
                <a:solidFill>
                  <a:srgbClr val="FFFF00"/>
                </a:solidFill>
              </a:rPr>
              <a:t>主要功能</a:t>
            </a:r>
          </a:p>
        </p:txBody>
      </p:sp>
      <p:pic>
        <p:nvPicPr>
          <p:cNvPr id="92162" name="图片 3" descr="mantisBT.png"/>
          <p:cNvPicPr>
            <a:picLocks noChangeAspect="1"/>
          </p:cNvPicPr>
          <p:nvPr/>
        </p:nvPicPr>
        <p:blipFill>
          <a:blip r:embed="rId2"/>
          <a:srcRect/>
          <a:stretch>
            <a:fillRect/>
          </a:stretch>
        </p:blipFill>
        <p:spPr bwMode="auto">
          <a:xfrm>
            <a:off x="539750" y="1484313"/>
            <a:ext cx="7986713" cy="4968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p:txBody>
          <a:bodyPr/>
          <a:lstStyle/>
          <a:p>
            <a:pPr marL="177800" algn="ctr">
              <a:lnSpc>
                <a:spcPct val="150000"/>
              </a:lnSpc>
            </a:pPr>
            <a:r>
              <a:rPr lang="zh-CN" altLang="en-US" sz="3600" smtClean="0">
                <a:solidFill>
                  <a:srgbClr val="FFFF00"/>
                </a:solidFill>
              </a:rPr>
              <a:t>开源缺陷跟踪系统</a:t>
            </a:r>
          </a:p>
        </p:txBody>
      </p:sp>
      <p:sp>
        <p:nvSpPr>
          <p:cNvPr id="93186" name="Rectangle 3"/>
          <p:cNvSpPr>
            <a:spLocks noGrp="1" noChangeArrowheads="1"/>
          </p:cNvSpPr>
          <p:nvPr>
            <p:ph type="body" idx="1"/>
          </p:nvPr>
        </p:nvSpPr>
        <p:spPr>
          <a:xfrm>
            <a:off x="719138" y="2276475"/>
            <a:ext cx="8191500" cy="3257550"/>
          </a:xfrm>
        </p:spPr>
        <p:txBody>
          <a:bodyPr/>
          <a:lstStyle/>
          <a:p>
            <a:pPr algn="just">
              <a:lnSpc>
                <a:spcPct val="120000"/>
              </a:lnSpc>
              <a:buClr>
                <a:srgbClr val="91AC4E"/>
              </a:buClr>
              <a:buFont typeface="Wingdings" pitchFamily="2" charset="2"/>
              <a:buChar char="q"/>
            </a:pPr>
            <a:r>
              <a:rPr lang="it-IT" altLang="zh-CN" sz="2400" smtClean="0">
                <a:ea typeface="宋体" charset="-122"/>
              </a:rPr>
              <a:t>Mantis</a:t>
            </a:r>
            <a:r>
              <a:rPr lang="zh-CN" altLang="it-IT" sz="2400" smtClean="0">
                <a:ea typeface="宋体" charset="-122"/>
              </a:rPr>
              <a:t>，</a:t>
            </a:r>
            <a:r>
              <a:rPr lang="it-IT" altLang="zh-CN" sz="2400" smtClean="0">
                <a:ea typeface="宋体" charset="-122"/>
                <a:hlinkClick r:id="rId3"/>
              </a:rPr>
              <a:t>http://mantisbt.sourceforge.net/</a:t>
            </a:r>
            <a:endParaRPr lang="en-US" altLang="zh-CN" sz="2400" smtClean="0">
              <a:ea typeface="宋体" charset="-122"/>
            </a:endParaRPr>
          </a:p>
          <a:p>
            <a:pPr algn="just">
              <a:lnSpc>
                <a:spcPct val="120000"/>
              </a:lnSpc>
              <a:buClr>
                <a:srgbClr val="91AC4E"/>
              </a:buClr>
              <a:buFont typeface="Wingdings" pitchFamily="2" charset="2"/>
              <a:buChar char="q"/>
            </a:pPr>
            <a:r>
              <a:rPr lang="en-US" altLang="zh-CN" sz="2400" smtClean="0">
                <a:ea typeface="宋体" charset="-122"/>
              </a:rPr>
              <a:t>Bugzilla</a:t>
            </a:r>
            <a:r>
              <a:rPr lang="zh-CN" altLang="en-US" sz="2400" smtClean="0">
                <a:ea typeface="宋体" charset="-122"/>
              </a:rPr>
              <a:t>：</a:t>
            </a:r>
            <a:r>
              <a:rPr lang="en-US" altLang="zh-CN" sz="2400" smtClean="0">
                <a:ea typeface="宋体" charset="-122"/>
                <a:hlinkClick r:id="rId4"/>
              </a:rPr>
              <a:t>http://www.mozilla.org/projects/bugzilla/</a:t>
            </a:r>
            <a:r>
              <a:rPr lang="en-US" altLang="zh-CN" sz="2400" smtClean="0">
                <a:ea typeface="宋体" charset="-122"/>
              </a:rPr>
              <a:t> </a:t>
            </a:r>
          </a:p>
          <a:p>
            <a:pPr algn="just">
              <a:lnSpc>
                <a:spcPct val="120000"/>
              </a:lnSpc>
              <a:buClr>
                <a:srgbClr val="91AC4E"/>
              </a:buClr>
              <a:buFont typeface="Wingdings" pitchFamily="2" charset="2"/>
              <a:buChar char="q"/>
            </a:pPr>
            <a:r>
              <a:rPr lang="en-US" altLang="zh-CN" sz="2400" smtClean="0">
                <a:ea typeface="宋体" charset="-122"/>
              </a:rPr>
              <a:t>Bugzero</a:t>
            </a:r>
            <a:r>
              <a:rPr lang="zh-CN" altLang="en-US" sz="2400" smtClean="0">
                <a:ea typeface="宋体" charset="-122"/>
              </a:rPr>
              <a:t>：</a:t>
            </a:r>
            <a:r>
              <a:rPr lang="en-US" altLang="zh-CN" sz="2400" smtClean="0">
                <a:ea typeface="宋体" charset="-122"/>
                <a:hlinkClick r:id="rId5"/>
              </a:rPr>
              <a:t>http://bugzero.findmysoft.com/</a:t>
            </a:r>
            <a:r>
              <a:rPr lang="en-US" altLang="zh-CN" sz="2400" smtClean="0">
                <a:ea typeface="宋体" charset="-122"/>
              </a:rPr>
              <a:t> </a:t>
            </a:r>
          </a:p>
          <a:p>
            <a:pPr algn="just">
              <a:lnSpc>
                <a:spcPct val="120000"/>
              </a:lnSpc>
              <a:buClr>
                <a:srgbClr val="91AC4E"/>
              </a:buClr>
              <a:buFont typeface="Wingdings" pitchFamily="2" charset="2"/>
              <a:buChar char="q"/>
            </a:pPr>
            <a:r>
              <a:rPr lang="en-US" altLang="zh-CN" sz="2400" smtClean="0">
                <a:ea typeface="宋体" charset="-122"/>
              </a:rPr>
              <a:t>Scarab</a:t>
            </a:r>
            <a:r>
              <a:rPr lang="zh-CN" altLang="en-US" sz="2400" smtClean="0">
                <a:ea typeface="宋体" charset="-122"/>
              </a:rPr>
              <a:t>：</a:t>
            </a:r>
            <a:r>
              <a:rPr lang="en-US" altLang="zh-CN" sz="2400" smtClean="0">
                <a:ea typeface="宋体" charset="-122"/>
                <a:hlinkClick r:id="rId6"/>
              </a:rPr>
              <a:t>http://scarab.tigris.org/</a:t>
            </a:r>
            <a:r>
              <a:rPr lang="en-US" altLang="zh-CN" sz="2400" smtClean="0">
                <a:ea typeface="宋体" charset="-122"/>
              </a:rPr>
              <a:t> </a:t>
            </a:r>
          </a:p>
          <a:p>
            <a:pPr algn="just">
              <a:lnSpc>
                <a:spcPct val="120000"/>
              </a:lnSpc>
              <a:buClr>
                <a:srgbClr val="91AC4E"/>
              </a:buClr>
              <a:buFont typeface="Wingdings" pitchFamily="2" charset="2"/>
              <a:buChar char="q"/>
            </a:pPr>
            <a:r>
              <a:rPr lang="en-US" altLang="zh-CN" sz="2400" smtClean="0">
                <a:ea typeface="宋体" charset="-122"/>
              </a:rPr>
              <a:t>TrackIT</a:t>
            </a:r>
            <a:r>
              <a:rPr lang="zh-CN" altLang="en-US" sz="2400" smtClean="0">
                <a:ea typeface="宋体" charset="-122"/>
              </a:rPr>
              <a:t>：</a:t>
            </a:r>
            <a:r>
              <a:rPr lang="en-US" altLang="zh-CN" sz="2400" smtClean="0">
                <a:ea typeface="宋体" charset="-122"/>
                <a:hlinkClick r:id="rId7"/>
              </a:rPr>
              <a:t>http://trackit.sourceforge.net/</a:t>
            </a:r>
            <a:r>
              <a:rPr lang="en-US" altLang="zh-CN" sz="2400" smtClean="0">
                <a:ea typeface="宋体" charset="-122"/>
              </a:rPr>
              <a:t> </a:t>
            </a:r>
          </a:p>
          <a:p>
            <a:pPr algn="just">
              <a:lnSpc>
                <a:spcPct val="120000"/>
              </a:lnSpc>
              <a:buClr>
                <a:srgbClr val="91AC4E"/>
              </a:buClr>
              <a:buFont typeface="Wingdings" pitchFamily="2" charset="2"/>
              <a:buChar char="q"/>
            </a:pPr>
            <a:r>
              <a:rPr lang="en-US" altLang="zh-CN" sz="2400" smtClean="0">
                <a:ea typeface="宋体" charset="-122"/>
              </a:rPr>
              <a:t>Itracker</a:t>
            </a:r>
            <a:r>
              <a:rPr lang="zh-CN" altLang="en-US" sz="2400" smtClean="0">
                <a:ea typeface="宋体" charset="-122"/>
              </a:rPr>
              <a:t>：</a:t>
            </a:r>
            <a:r>
              <a:rPr lang="en-US" altLang="zh-CN" sz="2400" smtClean="0">
                <a:ea typeface="宋体" charset="-122"/>
                <a:hlinkClick r:id="rId8"/>
              </a:rPr>
              <a:t>http://www.itracker.org/</a:t>
            </a:r>
            <a:r>
              <a:rPr lang="en-US" altLang="zh-CN" sz="2400" smtClean="0">
                <a:ea typeface="宋体" charset="-122"/>
              </a:rPr>
              <a:t> </a:t>
            </a:r>
            <a:endParaRPr lang="zh-CN" altLang="en-US" sz="2400" smtClean="0">
              <a:ea typeface="宋体"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r>
              <a:rPr lang="zh-CN" altLang="en-US" sz="3600" smtClean="0">
                <a:solidFill>
                  <a:srgbClr val="FFFF00"/>
                </a:solidFill>
              </a:rPr>
              <a:t>商业化缺陷跟踪系统</a:t>
            </a:r>
            <a:r>
              <a:rPr lang="zh-CN" altLang="en-US" smtClean="0">
                <a:ea typeface="宋体" charset="-122"/>
              </a:rPr>
              <a:t> </a:t>
            </a:r>
          </a:p>
        </p:txBody>
      </p:sp>
      <p:sp>
        <p:nvSpPr>
          <p:cNvPr id="1995779" name="Rectangle 3"/>
          <p:cNvSpPr>
            <a:spLocks noGrp="1" noChangeArrowheads="1"/>
          </p:cNvSpPr>
          <p:nvPr>
            <p:ph type="body" idx="1"/>
          </p:nvPr>
        </p:nvSpPr>
        <p:spPr>
          <a:xfrm>
            <a:off x="755650" y="1628775"/>
            <a:ext cx="7848600" cy="4464050"/>
          </a:xfrm>
        </p:spPr>
        <p:txBody>
          <a:bodyPr/>
          <a:lstStyle/>
          <a:p>
            <a:pPr algn="just">
              <a:lnSpc>
                <a:spcPct val="120000"/>
              </a:lnSpc>
              <a:buClr>
                <a:srgbClr val="91AC4E"/>
              </a:buClr>
              <a:buFont typeface="Wingdings" pitchFamily="2" charset="2"/>
              <a:buChar char="q"/>
              <a:defRPr/>
            </a:pPr>
            <a:r>
              <a:rPr lang="en-US" altLang="zh-CN" sz="2400" dirty="0">
                <a:ea typeface="宋体"/>
                <a:cs typeface="宋体"/>
              </a:rPr>
              <a:t>JIRA</a:t>
            </a:r>
            <a:r>
              <a:rPr lang="zh-CN" altLang="en-US" sz="2400" dirty="0">
                <a:ea typeface="宋体"/>
                <a:cs typeface="宋体"/>
              </a:rPr>
              <a:t>：</a:t>
            </a:r>
            <a:r>
              <a:rPr lang="en-US" altLang="zh-CN" sz="2400" dirty="0">
                <a:ea typeface="宋体"/>
                <a:cs typeface="宋体"/>
                <a:hlinkClick r:id="rId3"/>
              </a:rPr>
              <a:t>http://www.atlassian.com</a:t>
            </a:r>
            <a:r>
              <a:rPr lang="en-US" altLang="zh-CN" sz="2400" dirty="0">
                <a:ea typeface="宋体"/>
                <a:cs typeface="宋体"/>
              </a:rPr>
              <a:t> </a:t>
            </a:r>
            <a:endParaRPr lang="zh-CN" altLang="en-US" sz="2400" dirty="0">
              <a:ea typeface="宋体"/>
              <a:cs typeface="宋体"/>
            </a:endParaRPr>
          </a:p>
          <a:p>
            <a:pPr algn="just">
              <a:lnSpc>
                <a:spcPct val="120000"/>
              </a:lnSpc>
              <a:buClr>
                <a:srgbClr val="91AC4E"/>
              </a:buClr>
              <a:buFont typeface="Wingdings" pitchFamily="2" charset="2"/>
              <a:buChar char="q"/>
              <a:defRPr/>
            </a:pPr>
            <a:r>
              <a:rPr lang="en-US" altLang="zh-CN" sz="2400" dirty="0">
                <a:ea typeface="宋体"/>
                <a:cs typeface="Arial"/>
              </a:rPr>
              <a:t>IBM </a:t>
            </a:r>
            <a:r>
              <a:rPr lang="en-US" altLang="zh-CN" sz="2400" dirty="0" err="1">
                <a:ea typeface="宋体"/>
                <a:cs typeface="Arial"/>
              </a:rPr>
              <a:t>ClearQuest</a:t>
            </a:r>
            <a:r>
              <a:rPr lang="zh-CN" altLang="en-US" sz="2400" dirty="0" smtClean="0">
                <a:ea typeface="宋体"/>
                <a:cs typeface="Arial"/>
              </a:rPr>
              <a:t>：</a:t>
            </a:r>
            <a:endParaRPr lang="en-US" altLang="zh-CN" sz="2400" dirty="0" smtClean="0">
              <a:ea typeface="宋体"/>
              <a:cs typeface="Arial"/>
            </a:endParaRPr>
          </a:p>
          <a:p>
            <a:pPr marL="444500" indent="0" algn="just">
              <a:lnSpc>
                <a:spcPct val="120000"/>
              </a:lnSpc>
              <a:buClr>
                <a:srgbClr val="91AC4E"/>
              </a:buClr>
              <a:buFontTx/>
              <a:buNone/>
              <a:defRPr/>
            </a:pPr>
            <a:r>
              <a:rPr lang="en-US" altLang="zh-CN" sz="1800" dirty="0" smtClean="0">
                <a:ea typeface="宋体"/>
                <a:cs typeface="Arial"/>
                <a:hlinkClick r:id="rId4"/>
              </a:rPr>
              <a:t>http</a:t>
            </a:r>
            <a:r>
              <a:rPr lang="en-US" altLang="zh-CN" sz="1800" dirty="0">
                <a:ea typeface="宋体"/>
                <a:cs typeface="Arial"/>
                <a:hlinkClick r:id="rId4"/>
              </a:rPr>
              <a:t>://www-01.ibm.com/software/awdtools/clearquest/</a:t>
            </a:r>
            <a:r>
              <a:rPr lang="en-US" altLang="zh-CN" sz="1800" dirty="0">
                <a:ea typeface="宋体"/>
                <a:cs typeface="Arial"/>
              </a:rPr>
              <a:t> </a:t>
            </a:r>
          </a:p>
          <a:p>
            <a:pPr algn="just">
              <a:lnSpc>
                <a:spcPct val="120000"/>
              </a:lnSpc>
              <a:buClr>
                <a:srgbClr val="91AC4E"/>
              </a:buClr>
              <a:buFont typeface="Wingdings" pitchFamily="2" charset="2"/>
              <a:buChar char="q"/>
              <a:defRPr/>
            </a:pPr>
            <a:r>
              <a:rPr lang="en-US" altLang="zh-CN" sz="2400" dirty="0">
                <a:ea typeface="宋体"/>
                <a:cs typeface="Arial"/>
              </a:rPr>
              <a:t>Compuware </a:t>
            </a:r>
            <a:r>
              <a:rPr lang="en-US" altLang="zh-CN" sz="2400" dirty="0" err="1">
                <a:ea typeface="宋体"/>
                <a:cs typeface="Arial"/>
              </a:rPr>
              <a:t>TrackRecord</a:t>
            </a:r>
            <a:r>
              <a:rPr lang="zh-CN" altLang="en-US" sz="2400" dirty="0" smtClean="0">
                <a:ea typeface="宋体"/>
                <a:cs typeface="Arial"/>
              </a:rPr>
              <a:t>：</a:t>
            </a:r>
            <a:endParaRPr lang="en-US" altLang="zh-CN" sz="2400" dirty="0">
              <a:ea typeface="宋体"/>
              <a:cs typeface="Arial"/>
            </a:endParaRPr>
          </a:p>
          <a:p>
            <a:pPr indent="0" algn="just">
              <a:lnSpc>
                <a:spcPct val="120000"/>
              </a:lnSpc>
              <a:buClr>
                <a:srgbClr val="91AC4E"/>
              </a:buClr>
              <a:buFontTx/>
              <a:buNone/>
              <a:defRPr/>
            </a:pPr>
            <a:r>
              <a:rPr lang="en-US" altLang="zh-CN" sz="1800" dirty="0" smtClean="0">
                <a:ea typeface="宋体"/>
                <a:cs typeface="Arial"/>
                <a:hlinkClick r:id="rId5"/>
              </a:rPr>
              <a:t>http</a:t>
            </a:r>
            <a:r>
              <a:rPr lang="en-US" altLang="zh-CN" sz="1800" dirty="0">
                <a:ea typeface="宋体"/>
                <a:cs typeface="Arial"/>
                <a:hlinkClick r:id="rId5"/>
              </a:rPr>
              <a:t>://www.compuware.com/trackrecord.htm</a:t>
            </a:r>
            <a:r>
              <a:rPr lang="en-US" altLang="zh-CN" sz="1800" dirty="0">
                <a:ea typeface="宋体"/>
                <a:cs typeface="Arial"/>
              </a:rPr>
              <a:t> </a:t>
            </a:r>
          </a:p>
          <a:p>
            <a:pPr algn="just">
              <a:lnSpc>
                <a:spcPct val="120000"/>
              </a:lnSpc>
              <a:buClr>
                <a:srgbClr val="91AC4E"/>
              </a:buClr>
              <a:buFont typeface="Wingdings" pitchFamily="2" charset="2"/>
              <a:buChar char="q"/>
              <a:defRPr/>
            </a:pPr>
            <a:r>
              <a:rPr lang="en-US" altLang="zh-CN" sz="2400" dirty="0">
                <a:ea typeface="宋体"/>
                <a:cs typeface="Arial"/>
              </a:rPr>
              <a:t>HP </a:t>
            </a:r>
            <a:r>
              <a:rPr lang="en-US" altLang="zh-CN" sz="2400" dirty="0" err="1">
                <a:ea typeface="宋体"/>
                <a:cs typeface="Arial"/>
              </a:rPr>
              <a:t>TestDirector</a:t>
            </a:r>
            <a:r>
              <a:rPr lang="zh-CN" altLang="en-US" sz="2400" dirty="0">
                <a:ea typeface="宋体"/>
                <a:cs typeface="Arial"/>
              </a:rPr>
              <a:t>：</a:t>
            </a:r>
            <a:r>
              <a:rPr lang="en-US" altLang="zh-CN" sz="2400" dirty="0">
                <a:ea typeface="宋体"/>
                <a:cs typeface="Arial"/>
              </a:rPr>
              <a:t>http://www.hp.com/</a:t>
            </a:r>
          </a:p>
          <a:p>
            <a:pPr algn="just">
              <a:lnSpc>
                <a:spcPct val="120000"/>
              </a:lnSpc>
              <a:buClr>
                <a:srgbClr val="91AC4E"/>
              </a:buClr>
              <a:buFont typeface="Wingdings" pitchFamily="2" charset="2"/>
              <a:buChar char="q"/>
              <a:defRPr/>
            </a:pPr>
            <a:r>
              <a:rPr lang="en-US" altLang="zh-CN" sz="2400" dirty="0" err="1">
                <a:ea typeface="宋体"/>
                <a:cs typeface="Arial"/>
              </a:rPr>
              <a:t>TestTrack</a:t>
            </a:r>
            <a:r>
              <a:rPr lang="en-US" altLang="zh-CN" sz="2400" dirty="0">
                <a:ea typeface="宋体"/>
                <a:cs typeface="Arial"/>
              </a:rPr>
              <a:t> Pro</a:t>
            </a:r>
            <a:r>
              <a:rPr lang="zh-CN" altLang="en-US" sz="2400" dirty="0">
                <a:ea typeface="宋体"/>
                <a:cs typeface="Arial"/>
              </a:rPr>
              <a:t>：</a:t>
            </a:r>
            <a:r>
              <a:rPr lang="en-US" altLang="zh-CN" sz="2400" dirty="0">
                <a:ea typeface="宋体"/>
                <a:cs typeface="Arial"/>
                <a:hlinkClick r:id="rId6"/>
              </a:rPr>
              <a:t>http://www.seapine.com/ttpro.html</a:t>
            </a:r>
            <a:r>
              <a:rPr lang="en-US" altLang="zh-CN" sz="2400" dirty="0">
                <a:ea typeface="宋体"/>
                <a:cs typeface="Arial"/>
              </a:rPr>
              <a:t> </a:t>
            </a:r>
          </a:p>
          <a:p>
            <a:pPr algn="just">
              <a:lnSpc>
                <a:spcPct val="120000"/>
              </a:lnSpc>
              <a:buClr>
                <a:srgbClr val="91AC4E"/>
              </a:buClr>
              <a:buFont typeface="Wingdings" pitchFamily="2" charset="2"/>
              <a:buChar char="q"/>
              <a:defRPr/>
            </a:pPr>
            <a:r>
              <a:rPr lang="en-US" altLang="zh-CN" sz="2400" dirty="0" err="1">
                <a:ea typeface="宋体"/>
                <a:cs typeface="Arial"/>
              </a:rPr>
              <a:t>DevTrack</a:t>
            </a:r>
            <a:r>
              <a:rPr lang="zh-CN" altLang="en-US" sz="2400" dirty="0" smtClean="0">
                <a:ea typeface="宋体"/>
                <a:cs typeface="Arial"/>
              </a:rPr>
              <a:t>：</a:t>
            </a:r>
            <a:r>
              <a:rPr lang="en-US" altLang="zh-CN" sz="1800" dirty="0" smtClean="0">
                <a:ea typeface="宋体"/>
                <a:cs typeface="Arial"/>
                <a:hlinkClick r:id="rId7"/>
              </a:rPr>
              <a:t>www.techexcel.com</a:t>
            </a:r>
            <a:r>
              <a:rPr lang="en-US" altLang="zh-CN" sz="1800" dirty="0">
                <a:ea typeface="宋体"/>
                <a:cs typeface="Arial"/>
                <a:hlinkClick r:id="rId7"/>
              </a:rPr>
              <a:t>/products/devsuite/devtrack.html</a:t>
            </a:r>
            <a:endParaRPr lang="en-US" altLang="zh-CN" sz="1800" dirty="0">
              <a:ea typeface="宋体"/>
              <a:cs typeface="Arial"/>
            </a:endParaRPr>
          </a:p>
          <a:p>
            <a:pPr algn="just">
              <a:lnSpc>
                <a:spcPct val="120000"/>
              </a:lnSpc>
              <a:buClr>
                <a:srgbClr val="91AC4E"/>
              </a:buClr>
              <a:buFont typeface="Wingdings" pitchFamily="2" charset="2"/>
              <a:buChar char="q"/>
              <a:defRPr/>
            </a:pPr>
            <a:r>
              <a:rPr lang="en-US" altLang="zh-CN" sz="2400" dirty="0">
                <a:ea typeface="宋体"/>
                <a:cs typeface="Arial"/>
              </a:rPr>
              <a:t>Borland Segue </a:t>
            </a:r>
            <a:r>
              <a:rPr lang="en-US" altLang="zh-CN" sz="2400" dirty="0" err="1">
                <a:ea typeface="宋体"/>
                <a:cs typeface="Arial"/>
              </a:rPr>
              <a:t>SilkCentral</a:t>
            </a:r>
            <a:r>
              <a:rPr lang="en-US" altLang="zh-CN" sz="2400" dirty="0">
                <a:ea typeface="宋体"/>
                <a:cs typeface="Arial"/>
              </a:rPr>
              <a:t>™ Issue Manager</a:t>
            </a:r>
            <a:r>
              <a:rPr lang="zh-CN" altLang="en-US" sz="2400" dirty="0" smtClean="0">
                <a:ea typeface="宋体"/>
                <a:cs typeface="Arial"/>
              </a:rPr>
              <a:t>等</a:t>
            </a:r>
            <a:endParaRPr lang="zh-CN" altLang="en-US" sz="2400" dirty="0">
              <a:ea typeface="宋体"/>
              <a:cs typeface="Aria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p:txBody>
          <a:bodyPr/>
          <a:lstStyle/>
          <a:p>
            <a:pPr marL="177800" algn="ctr">
              <a:lnSpc>
                <a:spcPct val="150000"/>
              </a:lnSpc>
            </a:pPr>
            <a:r>
              <a:rPr lang="zh-CN" altLang="en-US" sz="3600" smtClean="0">
                <a:solidFill>
                  <a:srgbClr val="FFFF00"/>
                </a:solidFill>
              </a:rPr>
              <a:t>小结 </a:t>
            </a:r>
          </a:p>
        </p:txBody>
      </p:sp>
      <p:sp>
        <p:nvSpPr>
          <p:cNvPr id="97282" name="Rectangle 3"/>
          <p:cNvSpPr>
            <a:spLocks noGrp="1" noChangeArrowheads="1"/>
          </p:cNvSpPr>
          <p:nvPr>
            <p:ph type="body" idx="1"/>
          </p:nvPr>
        </p:nvSpPr>
        <p:spPr>
          <a:xfrm>
            <a:off x="647700" y="2312988"/>
            <a:ext cx="7772400" cy="3240087"/>
          </a:xfrm>
        </p:spPr>
        <p:txBody>
          <a:bodyPr/>
          <a:lstStyle/>
          <a:p>
            <a:pPr algn="just">
              <a:lnSpc>
                <a:spcPct val="120000"/>
              </a:lnSpc>
              <a:buClr>
                <a:srgbClr val="91AC4E"/>
              </a:buClr>
              <a:buFont typeface="Wingdings" pitchFamily="2" charset="2"/>
              <a:buChar char="q"/>
            </a:pPr>
            <a:r>
              <a:rPr lang="zh-CN" altLang="en-US" sz="2400" smtClean="0">
                <a:ea typeface="宋体" charset="-122"/>
              </a:rPr>
              <a:t>本章讲解了应该遵循正规过程正确地描述、分离、分类、记录和跟踪软件缺陷，以保证它们有效地、快速地被修复、最终得到解决。</a:t>
            </a:r>
            <a:endParaRPr lang="en-US" altLang="zh-CN" sz="2400" smtClean="0">
              <a:ea typeface="宋体" charset="-122"/>
            </a:endParaRPr>
          </a:p>
          <a:p>
            <a:pPr algn="just">
              <a:lnSpc>
                <a:spcPct val="120000"/>
              </a:lnSpc>
              <a:buClr>
                <a:srgbClr val="91AC4E"/>
              </a:buClr>
              <a:buFont typeface="Wingdings" pitchFamily="2" charset="2"/>
              <a:buChar char="q"/>
            </a:pPr>
            <a:r>
              <a:rPr lang="zh-CN" altLang="en-US" sz="2400" smtClean="0">
                <a:ea typeface="宋体" charset="-122"/>
              </a:rPr>
              <a:t>需要建立软件缺陷跟踪数据库存储、搜索和分析软件缺陷，从而生成一系列的图表，分析项目的发展趋势，控制项目进度，并找到薄弱的领域，预防缺陷。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p:cNvSpPr>
            <a:spLocks noChangeArrowheads="1"/>
          </p:cNvSpPr>
          <p:nvPr/>
        </p:nvSpPr>
        <p:spPr bwMode="black">
          <a:xfrm>
            <a:off x="971550" y="3141663"/>
            <a:ext cx="2663825" cy="647700"/>
          </a:xfrm>
          <a:prstGeom prst="rect">
            <a:avLst/>
          </a:prstGeom>
          <a:noFill/>
          <a:ln w="9525">
            <a:noFill/>
            <a:miter lim="800000"/>
            <a:headEnd/>
            <a:tailEnd/>
          </a:ln>
        </p:spPr>
        <p:txBody>
          <a:bodyPr/>
          <a:lstStyle/>
          <a:p>
            <a:pPr marL="342900" indent="-342900">
              <a:lnSpc>
                <a:spcPct val="130000"/>
              </a:lnSpc>
              <a:spcBef>
                <a:spcPct val="20000"/>
              </a:spcBef>
            </a:pPr>
            <a:r>
              <a:rPr lang="en-US" altLang="zh-CN" sz="2800" i="0">
                <a:solidFill>
                  <a:schemeClr val="bg1"/>
                </a:solidFill>
                <a:latin typeface="Chalkduster"/>
                <a:ea typeface="Chalkduster"/>
                <a:cs typeface="Chalkduster"/>
              </a:rPr>
              <a:t>Thank you</a:t>
            </a:r>
          </a:p>
        </p:txBody>
      </p:sp>
      <p:sp>
        <p:nvSpPr>
          <p:cNvPr id="6" name="Rectangle 5"/>
          <p:cNvSpPr>
            <a:spLocks noChangeArrowheads="1"/>
          </p:cNvSpPr>
          <p:nvPr/>
        </p:nvSpPr>
        <p:spPr bwMode="black">
          <a:xfrm>
            <a:off x="971550" y="1989138"/>
            <a:ext cx="2808288" cy="1214437"/>
          </a:xfrm>
          <a:prstGeom prst="rect">
            <a:avLst/>
          </a:prstGeom>
          <a:noFill/>
          <a:ln w="9525">
            <a:noFill/>
            <a:miter lim="800000"/>
            <a:headEnd/>
            <a:tailEnd/>
          </a:ln>
        </p:spPr>
        <p:txBody>
          <a:bodyPr anchor="ctr"/>
          <a:lstStyle/>
          <a:p>
            <a:r>
              <a:rPr lang="en-US" altLang="zh-CN" sz="5400" i="0">
                <a:solidFill>
                  <a:schemeClr val="bg1"/>
                </a:solidFill>
                <a:latin typeface="Avenir Black Oblique"/>
                <a:ea typeface="黑体" pitchFamily="49" charset="-122"/>
                <a:cs typeface="Avenir Black Oblique"/>
              </a:rPr>
              <a:t>Q &amp; A</a:t>
            </a:r>
            <a:endParaRPr lang="zh-CN" altLang="en-US" sz="5400" i="0">
              <a:solidFill>
                <a:schemeClr val="bg1"/>
              </a:solidFill>
              <a:latin typeface="Avenir Black Oblique"/>
              <a:ea typeface="黑体" pitchFamily="49" charset="-122"/>
              <a:cs typeface="Avenir Black Oblique"/>
            </a:endParaRPr>
          </a:p>
        </p:txBody>
      </p:sp>
      <p:pic>
        <p:nvPicPr>
          <p:cNvPr id="98308" name="图片 7"/>
          <p:cNvPicPr>
            <a:picLocks noChangeAspect="1"/>
          </p:cNvPicPr>
          <p:nvPr/>
        </p:nvPicPr>
        <p:blipFill>
          <a:blip r:embed="rId3"/>
          <a:srcRect/>
          <a:stretch>
            <a:fillRect/>
          </a:stretch>
        </p:blipFill>
        <p:spPr bwMode="auto">
          <a:xfrm>
            <a:off x="4406900" y="1484313"/>
            <a:ext cx="4737100" cy="2736850"/>
          </a:xfrm>
          <a:prstGeom prst="rect">
            <a:avLst/>
          </a:prstGeom>
          <a:noFill/>
          <a:ln w="9525">
            <a:noFill/>
            <a:miter lim="800000"/>
            <a:headEnd/>
            <a:tailEnd/>
          </a:ln>
        </p:spPr>
      </p:pic>
      <p:pic>
        <p:nvPicPr>
          <p:cNvPr id="98309" name="图片 8"/>
          <p:cNvPicPr>
            <a:picLocks noChangeAspect="1"/>
          </p:cNvPicPr>
          <p:nvPr/>
        </p:nvPicPr>
        <p:blipFill>
          <a:blip r:embed="rId4"/>
          <a:srcRect/>
          <a:stretch>
            <a:fillRect/>
          </a:stretch>
        </p:blipFill>
        <p:spPr bwMode="auto">
          <a:xfrm>
            <a:off x="4787900" y="4724400"/>
            <a:ext cx="1800225" cy="1800225"/>
          </a:xfrm>
          <a:prstGeom prst="rect">
            <a:avLst/>
          </a:prstGeom>
          <a:noFill/>
          <a:ln w="9525">
            <a:noFill/>
            <a:miter lim="800000"/>
            <a:headEnd/>
            <a:tailEnd/>
          </a:ln>
        </p:spPr>
      </p:pic>
      <p:pic>
        <p:nvPicPr>
          <p:cNvPr id="98310" name="图片 9" descr="新浪微博二维码.png"/>
          <p:cNvPicPr>
            <a:picLocks noChangeAspect="1"/>
          </p:cNvPicPr>
          <p:nvPr/>
        </p:nvPicPr>
        <p:blipFill>
          <a:blip r:embed="rId5"/>
          <a:srcRect/>
          <a:stretch>
            <a:fillRect/>
          </a:stretch>
        </p:blipFill>
        <p:spPr bwMode="auto">
          <a:xfrm>
            <a:off x="2916238" y="4724400"/>
            <a:ext cx="1778000" cy="177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1000"/>
                                        <p:tgtEl>
                                          <p:spTgt spid="5">
                                            <p:txEl>
                                              <p:pRg st="0" end="0"/>
                                            </p:txEl>
                                          </p:spTgt>
                                        </p:tgtEl>
                                      </p:cBhvr>
                                    </p:animEffect>
                                    <p:anim calcmode="lin" valueType="num">
                                      <p:cBhvr>
                                        <p:cTn id="1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1763713" y="260350"/>
            <a:ext cx="6178550" cy="731838"/>
          </a:xfrm>
        </p:spPr>
        <p:txBody>
          <a:bodyPr/>
          <a:lstStyle/>
          <a:p>
            <a:pPr algn="ctr">
              <a:defRPr/>
            </a:pPr>
            <a:r>
              <a:rPr lang="zh-CN" altLang="en-US" sz="3600" b="1" kern="1200" dirty="0">
                <a:solidFill>
                  <a:srgbClr val="FFFF00"/>
                </a:solidFill>
                <a:latin typeface="Calibri" pitchFamily="34" charset="0"/>
                <a:ea typeface="宋体" pitchFamily="2" charset="-122"/>
                <a:cs typeface="+mn-cs"/>
              </a:rPr>
              <a:t>测试执行实践 </a:t>
            </a:r>
          </a:p>
        </p:txBody>
      </p:sp>
      <p:sp>
        <p:nvSpPr>
          <p:cNvPr id="384003" name="Rectangle 3"/>
          <p:cNvSpPr>
            <a:spLocks noGrp="1" noChangeArrowheads="1"/>
          </p:cNvSpPr>
          <p:nvPr>
            <p:ph type="body" idx="1"/>
          </p:nvPr>
        </p:nvSpPr>
        <p:spPr>
          <a:xfrm>
            <a:off x="468313" y="1557338"/>
            <a:ext cx="8424862" cy="4751387"/>
          </a:xfrm>
        </p:spPr>
        <p:txBody>
          <a:bodyPr/>
          <a:lstStyle/>
          <a:p>
            <a:pPr>
              <a:lnSpc>
                <a:spcPct val="120000"/>
              </a:lnSpc>
              <a:buClr>
                <a:srgbClr val="00B0F0"/>
              </a:buClr>
              <a:buSzPct val="80000"/>
              <a:buFont typeface="Wingdings" pitchFamily="2" charset="2"/>
              <a:buChar char="p"/>
              <a:tabLst>
                <a:tab pos="228600" algn="l"/>
              </a:tabLst>
            </a:pPr>
            <a:r>
              <a:rPr lang="zh-CN" altLang="en-US" sz="2400" smtClean="0">
                <a:latin typeface="楷体"/>
                <a:ea typeface="楷体"/>
                <a:cs typeface="楷体"/>
              </a:rPr>
              <a:t>执行前开一个动员会，严格审查测试环境</a:t>
            </a:r>
            <a:endParaRPr lang="en-US" altLang="zh-CN" sz="2400" smtClean="0">
              <a:latin typeface="楷体"/>
              <a:ea typeface="楷体"/>
              <a:cs typeface="楷体"/>
            </a:endParaRPr>
          </a:p>
          <a:p>
            <a:pPr>
              <a:lnSpc>
                <a:spcPct val="120000"/>
              </a:lnSpc>
              <a:buClr>
                <a:srgbClr val="00B0F0"/>
              </a:buClr>
              <a:buSzPct val="80000"/>
              <a:buFont typeface="Wingdings" pitchFamily="2" charset="2"/>
              <a:buChar char="p"/>
              <a:tabLst>
                <a:tab pos="228600" algn="l"/>
              </a:tabLst>
            </a:pPr>
            <a:r>
              <a:rPr lang="zh-CN" altLang="en-US" sz="2400" smtClean="0">
                <a:latin typeface="楷体"/>
                <a:ea typeface="楷体"/>
                <a:cs typeface="楷体"/>
              </a:rPr>
              <a:t>抽查性质的探索式测试，验证高风险区域的测试质量</a:t>
            </a:r>
          </a:p>
          <a:p>
            <a:pPr>
              <a:lnSpc>
                <a:spcPct val="120000"/>
              </a:lnSpc>
              <a:buClr>
                <a:srgbClr val="00B0F0"/>
              </a:buClr>
              <a:buSzPct val="80000"/>
              <a:buFont typeface="Wingdings" pitchFamily="2" charset="2"/>
              <a:buChar char="p"/>
              <a:tabLst>
                <a:tab pos="228600" algn="l"/>
              </a:tabLst>
            </a:pPr>
            <a:r>
              <a:rPr lang="zh-CN" altLang="en-US" sz="2400" smtClean="0">
                <a:latin typeface="楷体"/>
                <a:ea typeface="楷体"/>
                <a:cs typeface="楷体"/>
              </a:rPr>
              <a:t>交叉互换测试人员所测试的模块，可以发挥互补作用</a:t>
            </a:r>
            <a:endParaRPr lang="en-US" altLang="zh-CN" sz="2400" smtClean="0">
              <a:latin typeface="楷体"/>
              <a:ea typeface="楷体"/>
              <a:cs typeface="楷体"/>
            </a:endParaRPr>
          </a:p>
          <a:p>
            <a:pPr>
              <a:lnSpc>
                <a:spcPct val="120000"/>
              </a:lnSpc>
              <a:buClr>
                <a:srgbClr val="00B0F0"/>
              </a:buClr>
              <a:buSzPct val="80000"/>
              <a:buFont typeface="Wingdings" pitchFamily="2" charset="2"/>
              <a:buChar char="p"/>
              <a:tabLst>
                <a:tab pos="228600" algn="l"/>
              </a:tabLst>
            </a:pPr>
            <a:r>
              <a:rPr lang="zh-CN" altLang="en-US" sz="2400" smtClean="0">
                <a:latin typeface="楷体"/>
                <a:ea typeface="楷体"/>
                <a:cs typeface="楷体"/>
              </a:rPr>
              <a:t>良好的沟通，如每周例会，以及和开发人员的及时沟通</a:t>
            </a:r>
          </a:p>
          <a:p>
            <a:pPr>
              <a:lnSpc>
                <a:spcPct val="120000"/>
              </a:lnSpc>
              <a:buClr>
                <a:srgbClr val="00B0F0"/>
              </a:buClr>
              <a:buSzPct val="80000"/>
              <a:buFont typeface="Wingdings" pitchFamily="2" charset="2"/>
              <a:buChar char="p"/>
              <a:tabLst>
                <a:tab pos="228600" algn="l"/>
              </a:tabLst>
            </a:pPr>
            <a:r>
              <a:rPr lang="zh-CN" altLang="en-US" sz="2400" smtClean="0">
                <a:latin typeface="楷体"/>
                <a:ea typeface="楷体"/>
                <a:cs typeface="楷体"/>
              </a:rPr>
              <a:t>测试时间被压缩</a:t>
            </a:r>
            <a:r>
              <a:rPr lang="en-US" altLang="zh-CN" sz="2400" smtClean="0">
                <a:latin typeface="楷体"/>
                <a:ea typeface="楷体"/>
                <a:cs typeface="楷体"/>
                <a:sym typeface="Wingdings" pitchFamily="2" charset="2"/>
              </a:rPr>
              <a:t> </a:t>
            </a:r>
            <a:r>
              <a:rPr lang="zh-CN" altLang="en-US" sz="2400" smtClean="0">
                <a:latin typeface="楷体"/>
                <a:ea typeface="楷体"/>
                <a:cs typeface="楷体"/>
              </a:rPr>
              <a:t>测试策略的优化、计划调整</a:t>
            </a:r>
            <a:r>
              <a:rPr lang="en-US" altLang="zh-CN" sz="2400" smtClean="0">
                <a:latin typeface="楷体"/>
                <a:ea typeface="楷体"/>
                <a:cs typeface="楷体"/>
                <a:sym typeface="Wingdings" pitchFamily="2" charset="2"/>
              </a:rPr>
              <a:t> </a:t>
            </a:r>
            <a:r>
              <a:rPr lang="zh-CN" altLang="en-US" sz="2400" smtClean="0">
                <a:latin typeface="楷体"/>
                <a:ea typeface="楷体"/>
                <a:cs typeface="楷体"/>
              </a:rPr>
              <a:t>测试需求的优先级、调整测试范围</a:t>
            </a:r>
          </a:p>
          <a:p>
            <a:pPr>
              <a:lnSpc>
                <a:spcPct val="120000"/>
              </a:lnSpc>
              <a:buClr>
                <a:srgbClr val="00B0F0"/>
              </a:buClr>
              <a:buSzPct val="80000"/>
              <a:buFont typeface="Wingdings" pitchFamily="2" charset="2"/>
              <a:buChar char="p"/>
              <a:tabLst>
                <a:tab pos="228600" algn="l"/>
              </a:tabLst>
            </a:pPr>
            <a:r>
              <a:rPr lang="zh-CN" altLang="en-US" sz="2400" smtClean="0">
                <a:latin typeface="楷体"/>
                <a:ea typeface="楷体"/>
                <a:cs typeface="楷体"/>
              </a:rPr>
              <a:t>常规的缺陷审查，及时发现问题、纠正问题，使整个测试进程在控制轨道上发展。</a:t>
            </a:r>
          </a:p>
          <a:p>
            <a:pPr>
              <a:lnSpc>
                <a:spcPct val="120000"/>
              </a:lnSpc>
              <a:buClr>
                <a:srgbClr val="00B0F0"/>
              </a:buClr>
              <a:buSzPct val="80000"/>
              <a:buFont typeface="Wingdings" pitchFamily="2" charset="2"/>
              <a:buChar char="p"/>
              <a:tabLst>
                <a:tab pos="228600" algn="l"/>
              </a:tabLst>
            </a:pPr>
            <a:r>
              <a:rPr lang="zh-CN" altLang="en-US" sz="2400" smtClean="0">
                <a:latin typeface="楷体"/>
                <a:ea typeface="楷体"/>
                <a:cs typeface="楷体"/>
              </a:rPr>
              <a:t>阶段性结果分析，保证阶段性测试任务得到完整的执行并达到预定的目标。</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4003">
                                            <p:txEl>
                                              <p:pRg st="2" end="2"/>
                                            </p:txEl>
                                          </p:spTgt>
                                        </p:tgtEl>
                                        <p:attrNameLst>
                                          <p:attrName>style.visibility</p:attrName>
                                        </p:attrNameLst>
                                      </p:cBhvr>
                                      <p:to>
                                        <p:strVal val="visible"/>
                                      </p:to>
                                    </p:set>
                                    <p:animEffect transition="in" filter="wipe(up)">
                                      <p:cBhvr>
                                        <p:cTn id="7" dur="1000"/>
                                        <p:tgtEl>
                                          <p:spTgt spid="38400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84003">
                                            <p:txEl>
                                              <p:pRg st="3" end="3"/>
                                            </p:txEl>
                                          </p:spTgt>
                                        </p:tgtEl>
                                        <p:attrNameLst>
                                          <p:attrName>style.visibility</p:attrName>
                                        </p:attrNameLst>
                                      </p:cBhvr>
                                      <p:to>
                                        <p:strVal val="visible"/>
                                      </p:to>
                                    </p:set>
                                    <p:animEffect transition="in" filter="wipe(up)">
                                      <p:cBhvr>
                                        <p:cTn id="12" dur="1000"/>
                                        <p:tgtEl>
                                          <p:spTgt spid="38400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84003">
                                            <p:txEl>
                                              <p:pRg st="4" end="4"/>
                                            </p:txEl>
                                          </p:spTgt>
                                        </p:tgtEl>
                                        <p:attrNameLst>
                                          <p:attrName>style.visibility</p:attrName>
                                        </p:attrNameLst>
                                      </p:cBhvr>
                                      <p:to>
                                        <p:strVal val="visible"/>
                                      </p:to>
                                    </p:set>
                                    <p:animEffect transition="in" filter="wipe(up)">
                                      <p:cBhvr>
                                        <p:cTn id="17" dur="1000"/>
                                        <p:tgtEl>
                                          <p:spTgt spid="38400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84003">
                                            <p:txEl>
                                              <p:pRg st="5" end="5"/>
                                            </p:txEl>
                                          </p:spTgt>
                                        </p:tgtEl>
                                        <p:attrNameLst>
                                          <p:attrName>style.visibility</p:attrName>
                                        </p:attrNameLst>
                                      </p:cBhvr>
                                      <p:to>
                                        <p:strVal val="visible"/>
                                      </p:to>
                                    </p:set>
                                    <p:animEffect transition="in" filter="wipe(up)">
                                      <p:cBhvr>
                                        <p:cTn id="22" dur="1000"/>
                                        <p:tgtEl>
                                          <p:spTgt spid="38400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84003">
                                            <p:txEl>
                                              <p:pRg st="6" end="6"/>
                                            </p:txEl>
                                          </p:spTgt>
                                        </p:tgtEl>
                                        <p:attrNameLst>
                                          <p:attrName>style.visibility</p:attrName>
                                        </p:attrNameLst>
                                      </p:cBhvr>
                                      <p:to>
                                        <p:strVal val="visible"/>
                                      </p:to>
                                    </p:set>
                                    <p:animEffect transition="in" filter="wipe(up)">
                                      <p:cBhvr>
                                        <p:cTn id="27" dur="1000"/>
                                        <p:tgtEl>
                                          <p:spTgt spid="3840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611188" y="333375"/>
            <a:ext cx="7704137" cy="661988"/>
          </a:xfrm>
        </p:spPr>
        <p:txBody>
          <a:bodyPr/>
          <a:lstStyle/>
          <a:p>
            <a:pPr algn="ctr"/>
            <a:r>
              <a:rPr lang="en-US" altLang="zh-CN" sz="3200" b="1" smtClean="0">
                <a:solidFill>
                  <a:srgbClr val="FFFF00"/>
                </a:solidFill>
                <a:cs typeface="Arial" charset="0"/>
              </a:rPr>
              <a:t>13.1.2</a:t>
            </a:r>
            <a:r>
              <a:rPr lang="zh-CN" altLang="en-US" sz="3200" b="1" smtClean="0">
                <a:solidFill>
                  <a:srgbClr val="FFFF00"/>
                </a:solidFill>
                <a:cs typeface="Arial" charset="0"/>
              </a:rPr>
              <a:t> </a:t>
            </a:r>
            <a:r>
              <a:rPr lang="zh-CN" altLang="zh-CN" sz="3200" smtClean="0">
                <a:solidFill>
                  <a:srgbClr val="FFFF00"/>
                </a:solidFill>
              </a:rPr>
              <a:t>测试项目进度的管理方法 </a:t>
            </a:r>
            <a:endParaRPr lang="zh-CN" altLang="en-US" sz="3200" b="1" i="1" smtClean="0">
              <a:solidFill>
                <a:srgbClr val="FFFF00"/>
              </a:solidFill>
            </a:endParaRPr>
          </a:p>
        </p:txBody>
      </p:sp>
      <p:sp>
        <p:nvSpPr>
          <p:cNvPr id="26626" name="Rectangle 4"/>
          <p:cNvSpPr>
            <a:spLocks noChangeArrowheads="1"/>
          </p:cNvSpPr>
          <p:nvPr/>
        </p:nvSpPr>
        <p:spPr bwMode="auto">
          <a:xfrm>
            <a:off x="1979613" y="1484313"/>
            <a:ext cx="3384550" cy="1168400"/>
          </a:xfrm>
          <a:prstGeom prst="rect">
            <a:avLst/>
          </a:prstGeom>
          <a:noFill/>
          <a:ln w="9525">
            <a:noFill/>
            <a:miter lim="800000"/>
            <a:headEnd/>
            <a:tailEnd/>
          </a:ln>
        </p:spPr>
        <p:txBody>
          <a:bodyPr lIns="0" tIns="0" rIns="0" bIns="0">
            <a:spAutoFit/>
          </a:bodyPr>
          <a:lstStyle/>
          <a:p>
            <a:pPr>
              <a:lnSpc>
                <a:spcPct val="160000"/>
              </a:lnSpc>
              <a:buClr>
                <a:srgbClr val="91AC4E"/>
              </a:buClr>
              <a:buSzPct val="88000"/>
              <a:buFont typeface="Wingdings" pitchFamily="2" charset="2"/>
              <a:buChar char="p"/>
            </a:pPr>
            <a:r>
              <a:rPr lang="zh-CN" altLang="en-US" sz="2400" b="1"/>
              <a:t> 进度与质量关系</a:t>
            </a:r>
            <a:r>
              <a:rPr lang="zh-CN" altLang="en-US" sz="2400"/>
              <a:t> </a:t>
            </a:r>
            <a:endParaRPr lang="zh-CN" altLang="en-US" sz="2400" b="1"/>
          </a:p>
          <a:p>
            <a:pPr>
              <a:lnSpc>
                <a:spcPct val="160000"/>
              </a:lnSpc>
              <a:buClr>
                <a:srgbClr val="91AC4E"/>
              </a:buClr>
              <a:buSzPct val="88000"/>
              <a:buFont typeface="Wingdings" pitchFamily="2" charset="2"/>
              <a:buChar char="p"/>
            </a:pPr>
            <a:r>
              <a:rPr lang="zh-CN" altLang="en-US" sz="2400" b="1"/>
              <a:t> 进度与成本的关系</a:t>
            </a:r>
            <a:r>
              <a:rPr lang="zh-CN" altLang="en-US" sz="2400"/>
              <a:t> </a:t>
            </a:r>
          </a:p>
        </p:txBody>
      </p:sp>
      <p:sp>
        <p:nvSpPr>
          <p:cNvPr id="26627" name="Rectangle 6"/>
          <p:cNvSpPr>
            <a:spLocks noChangeArrowheads="1"/>
          </p:cNvSpPr>
          <p:nvPr/>
        </p:nvSpPr>
        <p:spPr bwMode="auto">
          <a:xfrm>
            <a:off x="0" y="2414588"/>
            <a:ext cx="9144000" cy="0"/>
          </a:xfrm>
          <a:prstGeom prst="rect">
            <a:avLst/>
          </a:prstGeom>
          <a:noFill/>
          <a:ln w="9525">
            <a:noFill/>
            <a:miter lim="800000"/>
            <a:headEnd/>
            <a:tailEnd/>
          </a:ln>
        </p:spPr>
        <p:txBody>
          <a:bodyPr wrap="none" lIns="0" tIns="0" rIns="0" bIns="0" anchor="ctr">
            <a:spAutoFit/>
          </a:bodyPr>
          <a:lstStyle/>
          <a:p>
            <a:endParaRPr lang="zh-CN" altLang="en-US"/>
          </a:p>
        </p:txBody>
      </p:sp>
      <p:pic>
        <p:nvPicPr>
          <p:cNvPr id="26628" name="Picture 7" descr="04401t01"/>
          <p:cNvPicPr>
            <a:picLocks noChangeAspect="1" noChangeArrowheads="1"/>
          </p:cNvPicPr>
          <p:nvPr/>
        </p:nvPicPr>
        <p:blipFill>
          <a:blip r:embed="rId3"/>
          <a:srcRect/>
          <a:stretch>
            <a:fillRect/>
          </a:stretch>
        </p:blipFill>
        <p:spPr bwMode="auto">
          <a:xfrm>
            <a:off x="1763713" y="2924175"/>
            <a:ext cx="5795962" cy="3152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1439863" y="333375"/>
            <a:ext cx="6372225" cy="661988"/>
          </a:xfrm>
        </p:spPr>
        <p:txBody>
          <a:bodyPr/>
          <a:lstStyle/>
          <a:p>
            <a:pPr algn="ctr"/>
            <a:r>
              <a:rPr lang="zh-CN" altLang="en-US" sz="3600" b="1" smtClean="0">
                <a:solidFill>
                  <a:srgbClr val="FFFF00"/>
                </a:solidFill>
              </a:rPr>
              <a:t>测试进度的 </a:t>
            </a:r>
            <a:r>
              <a:rPr lang="en-US" altLang="zh-CN" sz="3600" b="1" smtClean="0">
                <a:solidFill>
                  <a:srgbClr val="FFFF00"/>
                </a:solidFill>
              </a:rPr>
              <a:t>S</a:t>
            </a:r>
            <a:r>
              <a:rPr lang="zh-CN" altLang="en-US" sz="3600" b="1" smtClean="0">
                <a:solidFill>
                  <a:srgbClr val="FFFF00"/>
                </a:solidFill>
              </a:rPr>
              <a:t>曲线法</a:t>
            </a:r>
          </a:p>
        </p:txBody>
      </p:sp>
      <p:pic>
        <p:nvPicPr>
          <p:cNvPr id="28674" name="Picture 6"/>
          <p:cNvPicPr>
            <a:picLocks noChangeAspect="1" noChangeArrowheads="1"/>
          </p:cNvPicPr>
          <p:nvPr/>
        </p:nvPicPr>
        <p:blipFill>
          <a:blip r:embed="rId3"/>
          <a:srcRect/>
          <a:stretch>
            <a:fillRect/>
          </a:stretch>
        </p:blipFill>
        <p:spPr bwMode="auto">
          <a:xfrm>
            <a:off x="1042988" y="2276475"/>
            <a:ext cx="6769100" cy="4311650"/>
          </a:xfrm>
          <a:prstGeom prst="rect">
            <a:avLst/>
          </a:prstGeom>
          <a:noFill/>
          <a:ln w="9525">
            <a:noFill/>
            <a:miter lim="800000"/>
            <a:headEnd/>
            <a:tailEnd/>
          </a:ln>
        </p:spPr>
      </p:pic>
      <p:sp>
        <p:nvSpPr>
          <p:cNvPr id="34821" name="Rectangle 7"/>
          <p:cNvSpPr>
            <a:spLocks noChangeArrowheads="1"/>
          </p:cNvSpPr>
          <p:nvPr/>
        </p:nvSpPr>
        <p:spPr bwMode="auto">
          <a:xfrm>
            <a:off x="395288" y="1412875"/>
            <a:ext cx="8497887" cy="738188"/>
          </a:xfrm>
          <a:prstGeom prst="rect">
            <a:avLst/>
          </a:prstGeom>
          <a:noFill/>
          <a:ln w="9525">
            <a:noFill/>
            <a:miter lim="800000"/>
            <a:headEnd/>
            <a:tailEnd/>
          </a:ln>
        </p:spPr>
        <p:txBody>
          <a:bodyPr lIns="0" tIns="0" rIns="0" bIns="0" anchor="ctr">
            <a:spAutoFit/>
          </a:bodyPr>
          <a:lstStyle/>
          <a:p>
            <a:pPr>
              <a:defRPr/>
            </a:pPr>
            <a:r>
              <a:rPr lang="zh-CN" altLang="en-US" sz="2400" b="1" i="0" dirty="0">
                <a:solidFill>
                  <a:schemeClr val="accent1">
                    <a:lumMod val="50000"/>
                  </a:schemeClr>
                </a:solidFill>
                <a:ea typeface="宋体" pitchFamily="2" charset="-122"/>
              </a:rPr>
              <a:t>进度</a:t>
            </a:r>
            <a:r>
              <a:rPr lang="en-US" altLang="zh-CN" sz="2400" b="1" i="0" dirty="0">
                <a:solidFill>
                  <a:schemeClr val="accent1">
                    <a:lumMod val="50000"/>
                  </a:schemeClr>
                </a:solidFill>
                <a:ea typeface="宋体" pitchFamily="2" charset="-122"/>
              </a:rPr>
              <a:t>S</a:t>
            </a:r>
            <a:r>
              <a:rPr lang="zh-CN" altLang="en-US" sz="2400" b="1" i="0" dirty="0">
                <a:solidFill>
                  <a:schemeClr val="accent1">
                    <a:lumMod val="50000"/>
                  </a:schemeClr>
                </a:solidFill>
                <a:ea typeface="宋体" pitchFamily="2" charset="-122"/>
              </a:rPr>
              <a:t>曲线法通过对计划中、尝试的与实际的进度三者对比来实现的，其采用的基本数据主要是测试用例或测试点的数量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1258888" y="333375"/>
            <a:ext cx="6337300" cy="661988"/>
          </a:xfrm>
        </p:spPr>
        <p:txBody>
          <a:bodyPr/>
          <a:lstStyle/>
          <a:p>
            <a:pPr algn="ctr"/>
            <a:r>
              <a:rPr lang="zh-CN" altLang="en-US" sz="3600" b="1" smtClean="0">
                <a:solidFill>
                  <a:srgbClr val="FFFF00"/>
                </a:solidFill>
              </a:rPr>
              <a:t>测试进度的</a:t>
            </a:r>
            <a:r>
              <a:rPr lang="en-US" altLang="zh-CN" sz="3600" b="1" smtClean="0">
                <a:solidFill>
                  <a:srgbClr val="FFFF00"/>
                </a:solidFill>
              </a:rPr>
              <a:t>NOB</a:t>
            </a:r>
            <a:r>
              <a:rPr lang="zh-CN" altLang="en-US" sz="3600" b="1" smtClean="0">
                <a:solidFill>
                  <a:srgbClr val="FFFF00"/>
                </a:solidFill>
              </a:rPr>
              <a:t>曲线法</a:t>
            </a:r>
          </a:p>
        </p:txBody>
      </p:sp>
      <p:pic>
        <p:nvPicPr>
          <p:cNvPr id="30722" name="Picture 5"/>
          <p:cNvPicPr>
            <a:picLocks noChangeAspect="1" noChangeArrowheads="1"/>
          </p:cNvPicPr>
          <p:nvPr/>
        </p:nvPicPr>
        <p:blipFill>
          <a:blip r:embed="rId3"/>
          <a:srcRect/>
          <a:stretch>
            <a:fillRect/>
          </a:stretch>
        </p:blipFill>
        <p:spPr bwMode="auto">
          <a:xfrm>
            <a:off x="1187450" y="2024063"/>
            <a:ext cx="7164388" cy="4333875"/>
          </a:xfrm>
          <a:prstGeom prst="rect">
            <a:avLst/>
          </a:prstGeom>
          <a:noFill/>
          <a:ln w="9525">
            <a:noFill/>
            <a:miter lim="800000"/>
            <a:headEnd/>
            <a:tailEnd/>
          </a:ln>
        </p:spPr>
      </p:pic>
      <p:sp>
        <p:nvSpPr>
          <p:cNvPr id="30723" name="Rectangle 6"/>
          <p:cNvSpPr>
            <a:spLocks noChangeArrowheads="1"/>
          </p:cNvSpPr>
          <p:nvPr/>
        </p:nvSpPr>
        <p:spPr bwMode="auto">
          <a:xfrm>
            <a:off x="1187450" y="1665288"/>
            <a:ext cx="4130675" cy="365125"/>
          </a:xfrm>
          <a:prstGeom prst="rect">
            <a:avLst/>
          </a:prstGeom>
          <a:noFill/>
          <a:ln w="9525">
            <a:noFill/>
            <a:miter lim="800000"/>
            <a:headEnd/>
            <a:tailEnd/>
          </a:ln>
        </p:spPr>
        <p:txBody>
          <a:bodyPr wrap="none" lIns="0" tIns="0" rIns="0" bIns="0" anchor="ctr">
            <a:spAutoFit/>
          </a:bodyPr>
          <a:lstStyle/>
          <a:p>
            <a:r>
              <a:rPr lang="en-US" altLang="zh-CN" sz="2400" b="1"/>
              <a:t>NOB</a:t>
            </a:r>
            <a:r>
              <a:rPr lang="zh-CN" altLang="en-US" sz="2400" b="1"/>
              <a:t>，</a:t>
            </a:r>
            <a:r>
              <a:rPr lang="en-US" altLang="zh-CN" sz="2400" b="1"/>
              <a:t>Number of Open Bug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6">
  <a:themeElements>
    <a:clrScheme name="NordriDesign">
      <a:dk1>
        <a:srgbClr val="000000"/>
      </a:dk1>
      <a:lt1>
        <a:srgbClr val="FFFFFF"/>
      </a:lt1>
      <a:dk2>
        <a:srgbClr val="000000"/>
      </a:dk2>
      <a:lt2>
        <a:srgbClr val="808080"/>
      </a:lt2>
      <a:accent1>
        <a:srgbClr val="BBE0E3"/>
      </a:accent1>
      <a:accent2>
        <a:srgbClr val="3C8C92"/>
      </a:accent2>
      <a:accent3>
        <a:srgbClr val="FFFFFF"/>
      </a:accent3>
      <a:accent4>
        <a:srgbClr val="1E4649"/>
      </a:accent4>
      <a:accent5>
        <a:srgbClr val="BBE0E3"/>
      </a:accent5>
      <a:accent6>
        <a:srgbClr val="71BEC4"/>
      </a:accent6>
      <a:hlink>
        <a:srgbClr val="000000"/>
      </a:hlink>
      <a:folHlink>
        <a:srgbClr val="262626"/>
      </a:folHlink>
    </a:clrScheme>
    <a:fontScheme name="NordriDesign_免费商务模板系列">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20000"/>
            <a:lumOff val="8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1"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ordriDesign_免费商务模板系列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_免费商务模板系列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_免费商务模板系列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_免费商务模板系列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_免费商务模板系列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_免费商务模板系列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_免费商务模板系列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_免费商务模板系列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_免费商务模板系列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_免费商务模板系列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_免费商务模板系列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_免费商务模板系列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_免费商务模板系列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NordriDesign">
    <a:dk1>
      <a:srgbClr val="000000"/>
    </a:dk1>
    <a:lt1>
      <a:srgbClr val="FFFFFF"/>
    </a:lt1>
    <a:dk2>
      <a:srgbClr val="000000"/>
    </a:dk2>
    <a:lt2>
      <a:srgbClr val="808080"/>
    </a:lt2>
    <a:accent1>
      <a:srgbClr val="BBE0E3"/>
    </a:accent1>
    <a:accent2>
      <a:srgbClr val="3C8C92"/>
    </a:accent2>
    <a:accent3>
      <a:srgbClr val="FFFFFF"/>
    </a:accent3>
    <a:accent4>
      <a:srgbClr val="1E4649"/>
    </a:accent4>
    <a:accent5>
      <a:srgbClr val="BBE0E3"/>
    </a:accent5>
    <a:accent6>
      <a:srgbClr val="71BEC4"/>
    </a:accent6>
    <a:hlink>
      <a:srgbClr val="000000"/>
    </a:hlink>
    <a:folHlink>
      <a:srgbClr val="262626"/>
    </a:folHlink>
  </a:clrScheme>
</a:themeOverride>
</file>

<file path=docProps/app.xml><?xml version="1.0" encoding="utf-8"?>
<Properties xmlns="http://schemas.openxmlformats.org/officeDocument/2006/extended-properties" xmlns:vt="http://schemas.openxmlformats.org/officeDocument/2006/docPropsVTypes">
  <Template/>
  <TotalTime>16811</TotalTime>
  <Words>3422</Words>
  <Application>Microsoft Office PowerPoint</Application>
  <PresentationFormat>全屏显示(4:3)</PresentationFormat>
  <Paragraphs>486</Paragraphs>
  <Slides>59</Slides>
  <Notes>23</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59</vt:i4>
      </vt:variant>
    </vt:vector>
  </HeadingPairs>
  <TitlesOfParts>
    <vt:vector size="76" baseType="lpstr">
      <vt:lpstr>Avenir Black Oblique</vt:lpstr>
      <vt:lpstr>Chalkduster</vt:lpstr>
      <vt:lpstr>Elephant</vt:lpstr>
      <vt:lpstr>GungsuhChe</vt:lpstr>
      <vt:lpstr>黑体</vt:lpstr>
      <vt:lpstr>华文新魏</vt:lpstr>
      <vt:lpstr>楷体</vt:lpstr>
      <vt:lpstr>楷体_GB2312</vt:lpstr>
      <vt:lpstr>宋体</vt:lpstr>
      <vt:lpstr>Arial</vt:lpstr>
      <vt:lpstr>Arial Black</vt:lpstr>
      <vt:lpstr>Arial Narrow</vt:lpstr>
      <vt:lpstr>Calibri</vt:lpstr>
      <vt:lpstr>Tahoma</vt:lpstr>
      <vt:lpstr>Times New Roman</vt:lpstr>
      <vt:lpstr>Wingdings</vt:lpstr>
      <vt:lpstr>6</vt:lpstr>
      <vt:lpstr>第12章 回顾</vt:lpstr>
      <vt:lpstr>PowerPoint 演示文稿</vt:lpstr>
      <vt:lpstr>第13章 测试执行与缺陷报告、跟踪</vt:lpstr>
      <vt:lpstr>13.1 软件测试执行与跟踪</vt:lpstr>
      <vt:lpstr>13.1.1 软件测试过程的要点</vt:lpstr>
      <vt:lpstr>测试执行实践 </vt:lpstr>
      <vt:lpstr>13.1.2 测试项目进度的管理方法 </vt:lpstr>
      <vt:lpstr>测试进度的 S曲线法</vt:lpstr>
      <vt:lpstr>测试进度的NOB曲线法</vt:lpstr>
      <vt:lpstr>13.1.3  测试过程管理的工具 </vt:lpstr>
      <vt:lpstr>13.2  软件缺陷的描述</vt:lpstr>
      <vt:lpstr>对缺陷会关心哪些问题？</vt:lpstr>
      <vt:lpstr>13.2.1 软件缺陷的生命周期</vt:lpstr>
      <vt:lpstr>基本的缺陷生命周期 </vt:lpstr>
      <vt:lpstr>实际的缺陷生命周期</vt:lpstr>
      <vt:lpstr>其它例子</vt:lpstr>
      <vt:lpstr>实例 </vt:lpstr>
      <vt:lpstr>13.2.2 严重性和优先级</vt:lpstr>
      <vt:lpstr>13.2.3 缺陷的其它属性</vt:lpstr>
      <vt:lpstr>13.2.4  完整的缺陷信息</vt:lpstr>
      <vt:lpstr>还需要什么重要的信息？</vt:lpstr>
      <vt:lpstr>其它信息</vt:lpstr>
      <vt:lpstr>完整的缺陷信息</vt:lpstr>
      <vt:lpstr>软件缺陷报告 </vt:lpstr>
      <vt:lpstr>软件缺陷报告 </vt:lpstr>
      <vt:lpstr>13.2.5  缺陷描述的基本要求</vt:lpstr>
      <vt:lpstr>示例</vt:lpstr>
      <vt:lpstr>散漫的缺陷报告的示例</vt:lpstr>
      <vt:lpstr>13.3 软件缺陷的相关信息</vt:lpstr>
      <vt:lpstr>13.3.1 软件缺陷的图片信息</vt:lpstr>
      <vt:lpstr>13.3.2 使用WinDBG记录软件缺陷信息</vt:lpstr>
      <vt:lpstr>13.3.3 使用Soft-ICE记录软件缺陷信息</vt:lpstr>
      <vt:lpstr>13.3.4 分离和再现软件缺陷 </vt:lpstr>
      <vt:lpstr>分离和调试软件缺陷之间的区别 </vt:lpstr>
      <vt:lpstr>13.4 软件缺陷跟踪和分析</vt:lpstr>
      <vt:lpstr>软件缺陷的处理和跟踪 </vt:lpstr>
      <vt:lpstr>13.4.1 软件缺陷处理技巧 </vt:lpstr>
      <vt:lpstr>软件缺陷处理技巧 (2)</vt:lpstr>
      <vt:lpstr>13.4.2 缺陷趋势分析</vt:lpstr>
      <vt:lpstr>示例</vt:lpstr>
      <vt:lpstr>理想趋势图</vt:lpstr>
      <vt:lpstr>微软——BC</vt:lpstr>
      <vt:lpstr>PowerPoint 演示文稿</vt:lpstr>
      <vt:lpstr>13.4.3 缺陷分布分析</vt:lpstr>
      <vt:lpstr>示例：根本原因图表 </vt:lpstr>
      <vt:lpstr>缺陷报告</vt:lpstr>
      <vt:lpstr>13.4.3 缺陷跟踪方法</vt:lpstr>
      <vt:lpstr>Bug的优先排列</vt:lpstr>
      <vt:lpstr>“三国会议” </vt:lpstr>
      <vt:lpstr>“Bug scrub” 活动 </vt:lpstr>
      <vt:lpstr>必须……</vt:lpstr>
      <vt:lpstr>No ……</vt:lpstr>
      <vt:lpstr>13.5 软件缺陷跟踪系统 </vt:lpstr>
      <vt:lpstr>示例</vt:lpstr>
      <vt:lpstr>主要功能</vt:lpstr>
      <vt:lpstr>开源缺陷跟踪系统</vt:lpstr>
      <vt:lpstr>商业化缺陷跟踪系统 </vt:lpstr>
      <vt:lpstr>小结 </vt:lpstr>
      <vt:lpstr>PowerPoint 演示文稿</vt:lpstr>
    </vt:vector>
  </TitlesOfParts>
  <Company>Webex</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Kerryzhu</dc:creator>
  <cp:keywords>ppt幻灯设计/ppt模板设计</cp:keywords>
  <dc:description>Nordri设计工作室ppt模版发布供大家免费下载使用。版权为Nordri设计工作室所有。您可以自行使用、修改、复制本模版。转载、发表或以其它方式利用本模版上内容，如果您需更进一步的服务，请和我们联系。</dc:description>
  <cp:lastModifiedBy>微软用户</cp:lastModifiedBy>
  <cp:revision>344</cp:revision>
  <dcterms:created xsi:type="dcterms:W3CDTF">2011-09-26T13:26:34Z</dcterms:created>
  <dcterms:modified xsi:type="dcterms:W3CDTF">2019-01-11T03:06:58Z</dcterms:modified>
  <cp:category>免费模板</cp:category>
</cp:coreProperties>
</file>