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828" r:id="rId2"/>
    <p:sldId id="803" r:id="rId3"/>
    <p:sldId id="804" r:id="rId4"/>
    <p:sldId id="805" r:id="rId5"/>
    <p:sldId id="806" r:id="rId6"/>
    <p:sldId id="807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266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BF"/>
    <a:srgbClr val="F8F8F8"/>
    <a:srgbClr val="DDDDDD"/>
    <a:srgbClr val="5F5F5F"/>
    <a:srgbClr val="333333"/>
    <a:srgbClr val="FF66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40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itchFamily="2" charset="-122"/>
              </a:defRPr>
            </a:lvl1pPr>
          </a:lstStyle>
          <a:p>
            <a:pPr>
              <a:defRPr/>
            </a:pPr>
            <a:fld id="{118FC4E3-FD8A-4D00-A69B-C41A70270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25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9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2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33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794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07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780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98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68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75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399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76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399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082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449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80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34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49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224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14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72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10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75" y="406400"/>
            <a:ext cx="5556250" cy="4167188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47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E55B8-C3CD-4A7B-877E-F5E4BD0EDD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5115-63AA-4F30-B355-FF65A4385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0FD02-6CA6-4354-8F68-FB0540293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84B02-0775-438D-8787-CBB1397952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544C-7369-41E3-9EEA-370C6B7960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97830-CAFC-4203-8C58-DA470F1B14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3BEEB-4381-4C9F-814C-E5C034DAD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E7567-63A5-492F-970D-E7B07C2B73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4461A-E75C-4E04-93AA-21EF4A3885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C0776-58AE-407E-AD9A-AFF0B45D56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9FE99-8619-4849-BB4E-31AA698619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 rot="10800000">
            <a:off x="0" y="1214438"/>
            <a:ext cx="9144000" cy="5643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100000">
                <a:schemeClr val="bg1">
                  <a:alpha val="6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483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66713"/>
            <a:ext cx="710406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4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313" y="1285875"/>
            <a:ext cx="7104062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6545263"/>
            <a:ext cx="9144000" cy="268287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112F322-007B-46CF-B195-4BE228B038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486" name="图片 7" descr="professional.gif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016875" y="188913"/>
            <a:ext cx="11271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Zhu.Kerry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0" y="428604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</a:rPr>
              <a:t> 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3432677" y="4437112"/>
            <a:ext cx="5724128" cy="216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i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武汉工程大学计算机学院</a:t>
            </a:r>
            <a:endParaRPr lang="en-US" altLang="zh-CN" sz="3600" i="0" dirty="0" smtClean="0">
              <a:solidFill>
                <a:schemeClr val="tx2">
                  <a:lumMod val="65000"/>
                  <a:lumOff val="3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600" i="0" dirty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易国洪</a:t>
            </a:r>
            <a:endParaRPr lang="en-US" altLang="zh-CN" sz="3600" i="0" dirty="0">
              <a:solidFill>
                <a:schemeClr val="tx2">
                  <a:lumMod val="65000"/>
                  <a:lumOff val="3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600" i="0" dirty="0">
                <a:solidFill>
                  <a:schemeClr val="tx2">
                    <a:lumMod val="65000"/>
                    <a:lumOff val="35000"/>
                  </a:schemeClr>
                </a:solidFill>
                <a:latin typeface="华文新魏" pitchFamily="2" charset="-122"/>
                <a:ea typeface="华文新魏" pitchFamily="2" charset="-122"/>
              </a:rPr>
              <a:t>yiguohong@wit.edu.cn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2" y="1844824"/>
            <a:ext cx="4973058" cy="212737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-324544" y="1900446"/>
            <a:ext cx="4787901" cy="2016125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40000"/>
              </a:lnSpc>
              <a:defRPr/>
            </a:pPr>
            <a:r>
              <a:rPr lang="zh-CN" altLang="en-US" b="1" i="0" dirty="0" smtClean="0">
                <a:ea typeface="宋体" charset="-122"/>
              </a:rPr>
              <a:t>软件测试方法和技术</a:t>
            </a:r>
            <a:endParaRPr lang="en-US" altLang="zh-CN" sz="1200" b="1" i="0" dirty="0" smtClean="0">
              <a:solidFill>
                <a:srgbClr val="FFFF00"/>
              </a:solidFill>
              <a:ea typeface="宋体" charset="-122"/>
            </a:endParaRPr>
          </a:p>
          <a:p>
            <a:pPr algn="ctr">
              <a:lnSpc>
                <a:spcPct val="140000"/>
              </a:lnSpc>
              <a:defRPr/>
            </a:pPr>
            <a:r>
              <a:rPr lang="zh-CN" altLang="en-US" sz="3200" b="1" i="0" dirty="0" smtClean="0">
                <a:solidFill>
                  <a:srgbClr val="FFFF00"/>
                </a:solidFill>
                <a:ea typeface="宋体" charset="-122"/>
              </a:rPr>
              <a:t>第</a:t>
            </a:r>
            <a:r>
              <a:rPr lang="en-US" altLang="zh-CN" sz="3200" b="1" i="0" dirty="0" smtClean="0">
                <a:solidFill>
                  <a:srgbClr val="FFFF00"/>
                </a:solidFill>
                <a:ea typeface="宋体" charset="-122"/>
              </a:rPr>
              <a:t>14</a:t>
            </a:r>
            <a:r>
              <a:rPr lang="zh-CN" altLang="en-US" sz="3200" b="1" i="0" dirty="0" smtClean="0">
                <a:solidFill>
                  <a:srgbClr val="FFFF00"/>
                </a:solidFill>
                <a:ea typeface="宋体" charset="-122"/>
              </a:rPr>
              <a:t>章</a:t>
            </a:r>
            <a:r>
              <a:rPr lang="zh-CN" altLang="en-US" sz="3200" b="1" i="0" dirty="0" smtClean="0">
                <a:solidFill>
                  <a:srgbClr val="FFFF00"/>
                </a:solidFill>
                <a:latin typeface="+mj-ea"/>
              </a:rPr>
              <a:t>测试和软件质量</a:t>
            </a:r>
            <a:endParaRPr lang="en-US" altLang="zh-CN" sz="3200" b="1" i="0" dirty="0" smtClean="0">
              <a:solidFill>
                <a:srgbClr val="FFFF00"/>
              </a:solidFill>
              <a:latin typeface="+mj-ea"/>
            </a:endParaRPr>
          </a:p>
          <a:p>
            <a:pPr algn="ctr">
              <a:lnSpc>
                <a:spcPct val="140000"/>
              </a:lnSpc>
              <a:defRPr/>
            </a:pPr>
            <a:r>
              <a:rPr lang="zh-CN" altLang="en-US" sz="3200" b="1" i="0" dirty="0" smtClean="0">
                <a:solidFill>
                  <a:srgbClr val="FFFF00"/>
                </a:solidFill>
                <a:latin typeface="+mj-ea"/>
              </a:rPr>
              <a:t>分析报告</a:t>
            </a:r>
            <a:endParaRPr lang="zh-CN" altLang="en-US" sz="3200" b="1" i="0" dirty="0">
              <a:solidFill>
                <a:srgbClr val="FFFF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9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软件度量的过程</a:t>
            </a: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468313" y="1700213"/>
            <a:ext cx="8135937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itchFamily="2" charset="2"/>
              <a:buChar char="p"/>
            </a:pPr>
            <a:r>
              <a:rPr lang="zh-CN" altLang="en-US" sz="2400" b="1" i="0"/>
              <a:t>识别目标。</a:t>
            </a:r>
            <a:r>
              <a:rPr lang="zh-CN" altLang="en-US" sz="2000" i="0"/>
              <a:t>分析出度量的工作目标和列表，并由管理者审核确认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itchFamily="2" charset="2"/>
              <a:buChar char="p"/>
            </a:pPr>
            <a:r>
              <a:rPr lang="zh-CN" altLang="en-US" sz="2400" b="1" i="0"/>
              <a:t>定义度量过程。</a:t>
            </a:r>
            <a:r>
              <a:rPr lang="zh-CN" altLang="en-US" sz="2000" i="0"/>
              <a:t>定义其收集要素、收集过程、分析、反馈过程、</a:t>
            </a:r>
            <a:r>
              <a:rPr lang="en-US" altLang="zh-CN" sz="2000" i="0"/>
              <a:t>IT</a:t>
            </a:r>
            <a:r>
              <a:rPr lang="zh-CN" altLang="en-US" sz="2000" i="0"/>
              <a:t>支持体系，为具体的收集活动、分析、反馈活动和 </a:t>
            </a:r>
            <a:r>
              <a:rPr lang="en-US" altLang="zh-CN" sz="2000" i="0"/>
              <a:t>IT</a:t>
            </a:r>
            <a:r>
              <a:rPr lang="zh-CN" altLang="en-US" sz="2000" i="0"/>
              <a:t>设备、工具开发提供指导。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itchFamily="2" charset="2"/>
              <a:buChar char="p"/>
            </a:pPr>
            <a:r>
              <a:rPr lang="zh-CN" altLang="en-US" sz="2400" b="1" i="0"/>
              <a:t>搜集数据。</a:t>
            </a:r>
            <a:r>
              <a:rPr lang="zh-CN" altLang="en-US" sz="2000" i="0"/>
              <a:t>应用</a:t>
            </a:r>
            <a:r>
              <a:rPr lang="en-US" altLang="zh-CN" sz="2000" i="0"/>
              <a:t>IT</a:t>
            </a:r>
            <a:r>
              <a:rPr lang="zh-CN" altLang="en-US" sz="2000" i="0"/>
              <a:t>支持工具进行数据收集工作，并按指定的方式审查和存储。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itchFamily="2" charset="2"/>
              <a:buChar char="p"/>
            </a:pPr>
            <a:r>
              <a:rPr lang="zh-CN" altLang="en-US" sz="2400" b="1" i="0"/>
              <a:t>数据分析与反馈。</a:t>
            </a:r>
            <a:r>
              <a:rPr lang="zh-CN" altLang="en-US" sz="2000" i="0"/>
              <a:t>根据数据收集结果，按照已定义的分析方法进行数据分析，完成规定格式的图表，进行反馈。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5000"/>
              <a:buFont typeface="Wingdings" pitchFamily="2" charset="2"/>
              <a:buChar char="p"/>
            </a:pPr>
            <a:r>
              <a:rPr lang="zh-CN" altLang="en-US" sz="2400" b="1" i="0"/>
              <a:t>过程改进。</a:t>
            </a:r>
            <a:r>
              <a:rPr lang="zh-CN" altLang="en-US" sz="2000" i="0"/>
              <a:t>根据度量的分析报告，管理者基于度量数据做出决策。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14.1.2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软件质量的度量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7088" y="1881188"/>
            <a:ext cx="75247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ea typeface="宋体" pitchFamily="2" charset="-122"/>
              </a:rPr>
              <a:t>软件可靠性度量、复杂度度量、缺陷度量和规模度量</a:t>
            </a:r>
            <a:r>
              <a:rPr lang="zh-CN" altLang="en-US" sz="2400" dirty="0">
                <a:ea typeface="宋体" pitchFamily="2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b="1" dirty="0">
              <a:ea typeface="宋体" pitchFamily="2" charset="-122"/>
            </a:endParaRPr>
          </a:p>
          <a:p>
            <a:pPr marL="627063"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宋体" pitchFamily="2" charset="-122"/>
              </a:rPr>
              <a:t>Mi</a:t>
            </a:r>
            <a:r>
              <a:rPr lang="zh-CN" altLang="en-US" sz="2800" b="1" dirty="0">
                <a:solidFill>
                  <a:srgbClr val="0070C0"/>
                </a:solidFill>
                <a:ea typeface="宋体" pitchFamily="2" charset="-122"/>
              </a:rPr>
              <a:t>＝</a:t>
            </a:r>
            <a:r>
              <a:rPr lang="en-US" altLang="zh-CN" sz="2800" b="1" dirty="0">
                <a:solidFill>
                  <a:srgbClr val="0070C0"/>
                </a:solidFill>
                <a:ea typeface="宋体" pitchFamily="2" charset="-122"/>
              </a:rPr>
              <a:t>c1×f1</a:t>
            </a:r>
            <a:r>
              <a:rPr lang="zh-CN" altLang="en-US" sz="2800" b="1" dirty="0">
                <a:solidFill>
                  <a:srgbClr val="0070C0"/>
                </a:solidFill>
                <a:ea typeface="宋体" pitchFamily="2" charset="-122"/>
              </a:rPr>
              <a:t>＋</a:t>
            </a:r>
            <a:r>
              <a:rPr lang="en-US" altLang="zh-CN" sz="2800" b="1" dirty="0">
                <a:solidFill>
                  <a:srgbClr val="0070C0"/>
                </a:solidFill>
                <a:ea typeface="宋体" pitchFamily="2" charset="-122"/>
              </a:rPr>
              <a:t>c2×f2</a:t>
            </a:r>
            <a:r>
              <a:rPr lang="zh-CN" altLang="en-US" sz="2800" b="1" dirty="0">
                <a:solidFill>
                  <a:srgbClr val="0070C0"/>
                </a:solidFill>
                <a:ea typeface="宋体" pitchFamily="2" charset="-122"/>
              </a:rPr>
              <a:t>＋</a:t>
            </a:r>
            <a:r>
              <a:rPr lang="en-US" altLang="zh-CN" sz="2800" b="1" dirty="0">
                <a:solidFill>
                  <a:srgbClr val="0070C0"/>
                </a:solidFill>
                <a:ea typeface="宋体" pitchFamily="2" charset="-122"/>
              </a:rPr>
              <a:t>…</a:t>
            </a:r>
            <a:r>
              <a:rPr lang="zh-CN" altLang="en-US" sz="2800" b="1" dirty="0">
                <a:solidFill>
                  <a:srgbClr val="0070C0"/>
                </a:solidFill>
                <a:ea typeface="宋体" pitchFamily="2" charset="-122"/>
              </a:rPr>
              <a:t>＋</a:t>
            </a:r>
            <a:r>
              <a:rPr lang="en-US" altLang="zh-CN" sz="2800" b="1" dirty="0" err="1">
                <a:solidFill>
                  <a:srgbClr val="0070C0"/>
                </a:solidFill>
                <a:ea typeface="宋体" pitchFamily="2" charset="-122"/>
              </a:rPr>
              <a:t>cn×fn</a:t>
            </a:r>
            <a:r>
              <a:rPr lang="en-US" altLang="zh-CN" sz="2800" b="1" dirty="0">
                <a:solidFill>
                  <a:srgbClr val="0070C0"/>
                </a:solidFill>
                <a:ea typeface="宋体" pitchFamily="2" charset="-122"/>
              </a:rPr>
              <a:t> </a:t>
            </a:r>
          </a:p>
          <a:p>
            <a:pPr>
              <a:defRPr/>
            </a:pPr>
            <a:endParaRPr lang="en-US" altLang="zh-CN" sz="2800" b="1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Mi</a:t>
            </a:r>
            <a:r>
              <a:rPr lang="zh-CN" altLang="en-US" dirty="0">
                <a:ea typeface="宋体" pitchFamily="2" charset="-122"/>
              </a:rPr>
              <a:t>是一个软件质量因素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如</a:t>
            </a:r>
            <a:r>
              <a:rPr lang="en-US" altLang="zh-CN" dirty="0">
                <a:ea typeface="宋体" pitchFamily="2" charset="-122"/>
              </a:rPr>
              <a:t>SQRC</a:t>
            </a:r>
            <a:r>
              <a:rPr lang="zh-CN" altLang="en-US" dirty="0">
                <a:ea typeface="宋体" pitchFamily="2" charset="-122"/>
              </a:rPr>
              <a:t>层各项待计算值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， </a:t>
            </a:r>
            <a:r>
              <a:rPr lang="en-US" altLang="zh-CN" dirty="0">
                <a:ea typeface="宋体" pitchFamily="2" charset="-122"/>
              </a:rPr>
              <a:t>fn</a:t>
            </a:r>
            <a:r>
              <a:rPr lang="zh-CN" altLang="en-US" dirty="0">
                <a:ea typeface="宋体" pitchFamily="2" charset="-122"/>
              </a:rPr>
              <a:t>是影响质量因素的度量值（如</a:t>
            </a:r>
            <a:r>
              <a:rPr lang="en-US" altLang="zh-CN" dirty="0">
                <a:ea typeface="宋体" pitchFamily="2" charset="-122"/>
              </a:rPr>
              <a:t>SQDC</a:t>
            </a:r>
            <a:r>
              <a:rPr lang="zh-CN" altLang="en-US" dirty="0">
                <a:ea typeface="宋体" pitchFamily="2" charset="-122"/>
              </a:rPr>
              <a:t>层各项估计值），</a:t>
            </a:r>
            <a:r>
              <a:rPr lang="en-US" altLang="zh-CN" dirty="0" err="1">
                <a:ea typeface="宋体" pitchFamily="2" charset="-122"/>
              </a:rPr>
              <a:t>cn</a:t>
            </a:r>
            <a:r>
              <a:rPr lang="zh-CN" altLang="en-US" dirty="0">
                <a:ea typeface="宋体" pitchFamily="2" charset="-122"/>
              </a:rPr>
              <a:t>是加权因子。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14.1.3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质量度量的统计方法</a:t>
            </a:r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908175" y="1557338"/>
            <a:ext cx="56165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b="1" i="0"/>
              <a:t> </a:t>
            </a:r>
            <a:r>
              <a:rPr lang="zh-CN" altLang="en-US" sz="2000" i="0"/>
              <a:t>说明不完整或说明错误 </a:t>
            </a:r>
            <a:r>
              <a:rPr lang="en-US" altLang="zh-CN" sz="2000" i="0"/>
              <a:t>(IES)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与客户交流不够所产生的误解 </a:t>
            </a:r>
            <a:r>
              <a:rPr lang="en-US" altLang="zh-CN" sz="2000" i="0"/>
              <a:t>(MCC)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故意与说明偏离 </a:t>
            </a:r>
            <a:r>
              <a:rPr lang="en-US" altLang="zh-CN" sz="2000" i="0"/>
              <a:t>(IDS)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违反编程标准 </a:t>
            </a:r>
            <a:r>
              <a:rPr lang="en-US" altLang="zh-CN" sz="2000" i="0"/>
              <a:t>(VPS)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数据表示有错 </a:t>
            </a:r>
            <a:r>
              <a:rPr lang="en-US" altLang="zh-CN" sz="2000" i="0"/>
              <a:t>(EDR)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模块接口不一致 </a:t>
            </a:r>
            <a:r>
              <a:rPr lang="en-US" altLang="zh-CN" sz="2000" i="0"/>
              <a:t>(IMI)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设计逻辑有错 </a:t>
            </a:r>
            <a:r>
              <a:rPr lang="en-US" altLang="zh-CN" sz="2000" i="0"/>
              <a:t>(EDL)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不完整或错误的测试 </a:t>
            </a:r>
            <a:r>
              <a:rPr lang="en-US" altLang="zh-CN" sz="2000" i="0"/>
              <a:t>(IET)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不准确或不完整的文档 </a:t>
            </a:r>
            <a:r>
              <a:rPr lang="en-US" altLang="zh-CN" sz="2000" i="0"/>
              <a:t>(IID)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将设计翻译成程序设计语言中的错误 </a:t>
            </a:r>
            <a:r>
              <a:rPr lang="en-US" altLang="zh-CN" sz="2000" i="0"/>
              <a:t>(PLT)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不清晰或不一致的人机界面 </a:t>
            </a:r>
            <a:r>
              <a:rPr lang="en-US" altLang="zh-CN" sz="2000" i="0"/>
              <a:t>(HCI)</a:t>
            </a:r>
          </a:p>
          <a:p>
            <a:pPr>
              <a:lnSpc>
                <a:spcPct val="13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000" i="0"/>
              <a:t> 杂项 </a:t>
            </a:r>
            <a:r>
              <a:rPr lang="en-US" altLang="zh-CN" sz="2000" i="0"/>
              <a:t>(MIS)</a:t>
            </a:r>
            <a:endParaRPr lang="zh-CN" altLang="en-US" sz="20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质量度量的统计方法 （</a:t>
            </a: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2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）</a:t>
            </a:r>
            <a:endParaRPr lang="en-US" altLang="zh-CN" sz="3200" b="1" dirty="0">
              <a:solidFill>
                <a:srgbClr val="FFFF00"/>
              </a:solidFill>
              <a:latin typeface="+mj-ea"/>
            </a:endParaRPr>
          </a:p>
        </p:txBody>
      </p:sp>
      <p:graphicFrame>
        <p:nvGraphicFramePr>
          <p:cNvPr id="1700722" name="Group 882"/>
          <p:cNvGraphicFramePr>
            <a:graphicFrameLocks noGrp="1"/>
          </p:cNvGraphicFramePr>
          <p:nvPr>
            <p:ph idx="1"/>
          </p:nvPr>
        </p:nvGraphicFramePr>
        <p:xfrm>
          <a:off x="755650" y="1665288"/>
          <a:ext cx="7956550" cy="4751387"/>
        </p:xfrm>
        <a:graphic>
          <a:graphicData uri="http://schemas.openxmlformats.org/drawingml/2006/table">
            <a:tbl>
              <a:tblPr/>
              <a:tblGrid>
                <a:gridCol w="882650"/>
                <a:gridCol w="882650"/>
                <a:gridCol w="885825"/>
                <a:gridCol w="882650"/>
                <a:gridCol w="885825"/>
                <a:gridCol w="882650"/>
                <a:gridCol w="885825"/>
                <a:gridCol w="882650"/>
                <a:gridCol w="885825"/>
              </a:tblGrid>
              <a:tr h="327025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总计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严重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(S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(M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微小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(T</a:t>
                      </a:r>
                      <a:r>
                        <a:rPr kumimoji="0" lang="en-US" altLang="zh-CN" sz="1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错误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数量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百分比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数量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百分比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数量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百分比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数量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百分比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IES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296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28.2%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18.6%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146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23.4%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MCC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204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9.2%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17.0%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99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15.9%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IDS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4.8%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6.1%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5.0%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VPS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2.6%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3.7%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2.2%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EDR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182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13.7%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17.6%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8.7%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IMI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6.2%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7.2%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4.1%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47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7.5%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4.8%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3.3%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4.3%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IET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140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10.5%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8.7%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10.0%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11.6%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IID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4.1%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5.5%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3.7%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PLT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87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6.5%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11.3%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5.1%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39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6.3%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HCI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3.2%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5.3%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1.8%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MIS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81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6.1%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3.9%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9.6%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总计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1330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195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623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质量度量计算</a:t>
            </a:r>
          </a:p>
        </p:txBody>
      </p:sp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1008063" y="1881188"/>
            <a:ext cx="7559675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/>
              <a:t> 阶段错误度量 </a:t>
            </a:r>
            <a:endParaRPr lang="en-US" altLang="zh-CN" sz="2400" b="1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</a:pPr>
            <a:r>
              <a:rPr lang="en-US" altLang="zh-CN" sz="2400" b="1"/>
              <a:t>       </a:t>
            </a:r>
            <a:r>
              <a:rPr lang="zh-CN" altLang="en-US" sz="2400" b="1"/>
              <a:t> </a:t>
            </a:r>
            <a:r>
              <a:rPr lang="en-US" altLang="zh-CN" sz="2800" b="1"/>
              <a:t>PI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= W</a:t>
            </a:r>
            <a:r>
              <a:rPr lang="en-US" altLang="zh-CN" sz="2800" b="1" baseline="-25000"/>
              <a:t>s</a:t>
            </a:r>
            <a:r>
              <a:rPr lang="en-US" altLang="zh-CN" sz="2800" b="1"/>
              <a:t> (S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/E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) + W</a:t>
            </a:r>
            <a:r>
              <a:rPr lang="en-US" altLang="zh-CN" sz="2800" b="1" baseline="-25000"/>
              <a:t>m</a:t>
            </a:r>
            <a:r>
              <a:rPr lang="en-US" altLang="zh-CN" sz="2800" b="1"/>
              <a:t>(M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/E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) + W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(T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/E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)</a:t>
            </a:r>
            <a:endParaRPr lang="zh-CN" altLang="en-US" sz="2800" b="1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endParaRPr lang="zh-CN" altLang="en-US" sz="2400" b="1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/>
              <a:t> 总体质量度量 </a:t>
            </a:r>
            <a:endParaRPr lang="en-US" altLang="zh-CN" sz="2400" b="1"/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</a:pPr>
            <a:r>
              <a:rPr lang="en-US" altLang="zh-CN" sz="2400" b="1"/>
              <a:t>      E</a:t>
            </a:r>
            <a:r>
              <a:rPr lang="en-US" altLang="zh-CN" sz="2800" b="1" baseline="-25000"/>
              <a:t>p</a:t>
            </a:r>
            <a:r>
              <a:rPr lang="en-US" altLang="zh-CN" sz="2400" b="1"/>
              <a:t> = </a:t>
            </a:r>
            <a:r>
              <a:rPr lang="el-GR" altLang="zh-CN" sz="2400" b="1"/>
              <a:t>Σ</a:t>
            </a:r>
            <a:r>
              <a:rPr lang="en-US" altLang="zh-CN" sz="2400" b="1"/>
              <a:t> (i X PI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)/P</a:t>
            </a:r>
            <a:r>
              <a:rPr lang="en-US" altLang="zh-CN" sz="2800" b="1" baseline="-25000"/>
              <a:t>s</a:t>
            </a:r>
            <a:endParaRPr lang="zh-CN" altLang="en-US" sz="2800" b="1" baseline="-25000"/>
          </a:p>
        </p:txBody>
      </p:sp>
      <p:sp>
        <p:nvSpPr>
          <p:cNvPr id="6" name="TextBox 5"/>
          <p:cNvSpPr txBox="1"/>
          <p:nvPr/>
        </p:nvSpPr>
        <p:spPr>
          <a:xfrm>
            <a:off x="1042988" y="4760913"/>
            <a:ext cx="7777162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 = 1, 2, 3, 4, 5 </a:t>
            </a:r>
            <a:r>
              <a:rPr lang="zh-CN" altLang="en-US" sz="24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代表需求分析、设计、编程、测试、发布</a:t>
            </a:r>
            <a:endParaRPr lang="en-US" altLang="zh-CN" sz="2400" dirty="0">
              <a:solidFill>
                <a:schemeClr val="bg1">
                  <a:lumMod val="25000"/>
                </a:schemeClr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= 1, 2, 5, 10, 100)</a:t>
            </a:r>
          </a:p>
          <a:p>
            <a:pPr>
              <a:defRPr/>
            </a:pPr>
            <a:endParaRPr lang="en-US" altLang="zh-CN" sz="2400" dirty="0">
              <a:solidFill>
                <a:schemeClr val="bg1">
                  <a:lumMod val="25000"/>
                </a:schemeClr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W</a:t>
            </a:r>
            <a:r>
              <a:rPr lang="en-US" altLang="zh-CN" sz="2400" baseline="-250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s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, W</a:t>
            </a:r>
            <a:r>
              <a:rPr lang="en-US" altLang="zh-CN" sz="2400" baseline="-250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W</a:t>
            </a:r>
            <a:r>
              <a:rPr lang="en-US" altLang="zh-CN" sz="2400" baseline="-25000" dirty="0" err="1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i</a:t>
            </a:r>
            <a:r>
              <a:rPr lang="en-US" altLang="zh-CN" sz="2400" baseline="-250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25000"/>
                  </a:schemeClr>
                </a:solidFill>
                <a:ea typeface="宋体" pitchFamily="2" charset="-122"/>
              </a:rPr>
              <a:t>= 0.6, 0.3, 0.1</a:t>
            </a:r>
          </a:p>
          <a:p>
            <a:pPr>
              <a:defRPr/>
            </a:pP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14.2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评估系统测试的覆盖程度</a:t>
            </a:r>
          </a:p>
        </p:txBody>
      </p:sp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150938" y="2276475"/>
            <a:ext cx="61214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/>
              <a:t>14.2.1 </a:t>
            </a:r>
            <a:r>
              <a:rPr lang="zh-CN" altLang="en-US" sz="2400" b="1" i="0"/>
              <a:t>对软件需求的估算</a:t>
            </a:r>
          </a:p>
          <a:p>
            <a:pPr>
              <a:lnSpc>
                <a:spcPct val="150000"/>
              </a:lnSpc>
            </a:pPr>
            <a:r>
              <a:rPr lang="en-US" altLang="zh-CN" sz="2400" b="1" i="0"/>
              <a:t>14.2.2 </a:t>
            </a:r>
            <a:r>
              <a:rPr lang="zh-CN" altLang="en-US" sz="2400" b="1" i="0"/>
              <a:t>基于需求的测试覆盖评估</a:t>
            </a:r>
          </a:p>
          <a:p>
            <a:pPr>
              <a:lnSpc>
                <a:spcPct val="150000"/>
              </a:lnSpc>
            </a:pPr>
            <a:r>
              <a:rPr lang="en-US" altLang="zh-CN" sz="2400" b="1" i="0"/>
              <a:t>14.2.3 </a:t>
            </a:r>
            <a:r>
              <a:rPr lang="zh-CN" altLang="en-US" sz="2400" b="1" i="0"/>
              <a:t>基于代码的测试覆盖评估</a:t>
            </a:r>
          </a:p>
        </p:txBody>
      </p:sp>
      <p:pic>
        <p:nvPicPr>
          <p:cNvPr id="41987" name="Picture 5" descr="BD0552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1388" y="3968750"/>
            <a:ext cx="3133725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测试的评估</a:t>
            </a:r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863600" y="1736725"/>
            <a:ext cx="77057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/>
              <a:t>软件测试评估主要有两个目的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000" b="1" i="0"/>
              <a:t> </a:t>
            </a:r>
            <a:r>
              <a:rPr lang="zh-CN" altLang="en-US" sz="2000" i="0"/>
              <a:t>量化测试进程，判断测试进行的状态和进度</a:t>
            </a:r>
          </a:p>
          <a:p>
            <a:pPr>
              <a:lnSpc>
                <a:spcPct val="15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2000" i="0"/>
              <a:t> 为测试或质量分析报告生成所需的量化数据，如缺陷清除率、测试覆盖率等    </a:t>
            </a:r>
          </a:p>
        </p:txBody>
      </p:sp>
      <p:graphicFrame>
        <p:nvGraphicFramePr>
          <p:cNvPr id="1723513" name="Group 121"/>
          <p:cNvGraphicFramePr>
            <a:graphicFrameLocks noGrp="1"/>
          </p:cNvGraphicFramePr>
          <p:nvPr>
            <p:ph idx="1"/>
          </p:nvPr>
        </p:nvGraphicFramePr>
        <p:xfrm>
          <a:off x="1079500" y="4076700"/>
          <a:ext cx="7596188" cy="2414588"/>
        </p:xfrm>
        <a:graphic>
          <a:graphicData uri="http://schemas.openxmlformats.org/drawingml/2006/table">
            <a:tbl>
              <a:tblPr/>
              <a:tblGrid>
                <a:gridCol w="1636713"/>
                <a:gridCol w="4300537"/>
                <a:gridCol w="1658938"/>
              </a:tblGrid>
              <a:tr h="403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测试覆盖项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测试覆盖率指标测试描述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测试结果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界面覆盖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符合需求（界面图标、信息区、状态区）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静态功能覆盖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功能满足需求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动态功能覆盖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所有功能的转换功能正确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正常测试覆盖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所有硬件软件正常时处理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异常测试覆盖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硬件或软件异常时处理（不允许的操作）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测试结束判断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14.2.1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对软件需求的估算</a:t>
            </a:r>
          </a:p>
        </p:txBody>
      </p:sp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827088" y="1808163"/>
            <a:ext cx="795655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/>
              <a:t>假设有</a:t>
            </a:r>
            <a:r>
              <a:rPr lang="en-US" altLang="zh-CN" b="1"/>
              <a:t>R</a:t>
            </a:r>
            <a:r>
              <a:rPr lang="zh-CN" altLang="en-US" b="1"/>
              <a:t>个需求，功能需求的数目为</a:t>
            </a:r>
            <a:r>
              <a:rPr lang="en-US" altLang="zh-CN" b="1"/>
              <a:t>F,</a:t>
            </a:r>
            <a:r>
              <a:rPr lang="zh-CN" altLang="en-US" b="1"/>
              <a:t>非功能需求数为</a:t>
            </a:r>
            <a:r>
              <a:rPr lang="en-US" altLang="zh-CN" b="1"/>
              <a:t>N, </a:t>
            </a:r>
            <a:r>
              <a:rPr lang="zh-CN" altLang="en-US" b="1"/>
              <a:t>则：</a:t>
            </a:r>
            <a:r>
              <a:rPr lang="en-US" altLang="zh-CN" b="1"/>
              <a:t>R= F + N.</a:t>
            </a:r>
          </a:p>
          <a:p>
            <a:endParaRPr lang="zh-CN" altLang="en-US" b="1"/>
          </a:p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Q1</a:t>
            </a:r>
            <a:r>
              <a:rPr lang="zh-CN" altLang="en-US" sz="2800" b="1">
                <a:solidFill>
                  <a:srgbClr val="0070C0"/>
                </a:solidFill>
              </a:rPr>
              <a:t>＝ </a:t>
            </a:r>
            <a:r>
              <a:rPr lang="en-US" altLang="zh-CN" sz="2800" b="1">
                <a:solidFill>
                  <a:srgbClr val="0070C0"/>
                </a:solidFill>
              </a:rPr>
              <a:t>M/R</a:t>
            </a:r>
          </a:p>
          <a:p>
            <a:r>
              <a:rPr lang="zh-CN" altLang="en-US"/>
              <a:t>其中</a:t>
            </a:r>
            <a:r>
              <a:rPr lang="en-US" altLang="zh-CN"/>
              <a:t>Q1</a:t>
            </a:r>
            <a:r>
              <a:rPr lang="zh-CN" altLang="en-US"/>
              <a:t>表示需求的确定性，</a:t>
            </a:r>
            <a:r>
              <a:rPr lang="en-US" altLang="zh-CN"/>
              <a:t>M</a:t>
            </a:r>
            <a:r>
              <a:rPr lang="zh-CN" altLang="en-US"/>
              <a:t>是所有复审者都有相同解释的需求数目。</a:t>
            </a:r>
          </a:p>
          <a:p>
            <a:endParaRPr lang="zh-CN" altLang="en-US" b="1"/>
          </a:p>
          <a:p>
            <a:r>
              <a:rPr lang="zh-CN" altLang="en-US" b="1"/>
              <a:t>功能需求的完整性</a:t>
            </a:r>
            <a:r>
              <a:rPr lang="en-US" altLang="zh-CN" b="1"/>
              <a:t>Q2</a:t>
            </a:r>
            <a:r>
              <a:rPr lang="zh-CN" altLang="en-US" b="1"/>
              <a:t>：</a:t>
            </a:r>
          </a:p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Q2</a:t>
            </a:r>
            <a:r>
              <a:rPr lang="zh-CN" altLang="en-US" sz="2800" b="1">
                <a:solidFill>
                  <a:srgbClr val="0070C0"/>
                </a:solidFill>
              </a:rPr>
              <a:t>＝</a:t>
            </a:r>
            <a:r>
              <a:rPr lang="en-US" altLang="zh-CN" sz="2800" b="1">
                <a:solidFill>
                  <a:srgbClr val="0070C0"/>
                </a:solidFill>
              </a:rPr>
              <a:t>Fu/(Ni×Ns)</a:t>
            </a:r>
          </a:p>
          <a:p>
            <a:r>
              <a:rPr lang="zh-CN" altLang="en-US"/>
              <a:t>其中</a:t>
            </a:r>
            <a:r>
              <a:rPr lang="en-US" altLang="zh-CN"/>
              <a:t>Fu</a:t>
            </a:r>
            <a:r>
              <a:rPr lang="zh-CN" altLang="en-US"/>
              <a:t>是唯一功能需求的数目，</a:t>
            </a:r>
            <a:r>
              <a:rPr lang="en-US" altLang="zh-CN"/>
              <a:t>Ni</a:t>
            </a:r>
            <a:r>
              <a:rPr lang="zh-CN" altLang="en-US"/>
              <a:t>是由规格设计说明书定义的输入个数，</a:t>
            </a:r>
            <a:r>
              <a:rPr lang="en-US" altLang="zh-CN"/>
              <a:t>Ns</a:t>
            </a:r>
            <a:r>
              <a:rPr lang="zh-CN" altLang="en-US"/>
              <a:t>是被表示的状态的个数。</a:t>
            </a:r>
          </a:p>
          <a:p>
            <a:endParaRPr lang="zh-CN" altLang="en-US"/>
          </a:p>
          <a:p>
            <a:r>
              <a:rPr lang="zh-CN" altLang="en-US" b="1"/>
              <a:t>考虑非功能需求</a:t>
            </a:r>
            <a:r>
              <a:rPr lang="zh-CN" altLang="en-US"/>
              <a:t> </a:t>
            </a:r>
            <a:r>
              <a:rPr lang="en-US" altLang="zh-CN"/>
              <a:t>:</a:t>
            </a:r>
          </a:p>
          <a:p>
            <a:endParaRPr lang="zh-CN" altLang="en-US" b="1"/>
          </a:p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Q3</a:t>
            </a:r>
            <a:r>
              <a:rPr lang="zh-CN" altLang="en-US" sz="2800" b="1">
                <a:solidFill>
                  <a:srgbClr val="0070C0"/>
                </a:solidFill>
              </a:rPr>
              <a:t>＝</a:t>
            </a:r>
            <a:r>
              <a:rPr lang="en-US" altLang="zh-CN" sz="2800" b="1">
                <a:solidFill>
                  <a:srgbClr val="0070C0"/>
                </a:solidFill>
              </a:rPr>
              <a:t>Fc/(Fc</a:t>
            </a:r>
            <a:r>
              <a:rPr lang="zh-CN" altLang="en-US" sz="2800" b="1">
                <a:solidFill>
                  <a:srgbClr val="0070C0"/>
                </a:solidFill>
              </a:rPr>
              <a:t>＋</a:t>
            </a:r>
            <a:r>
              <a:rPr lang="en-US" altLang="zh-CN" sz="2800" b="1">
                <a:solidFill>
                  <a:srgbClr val="0070C0"/>
                </a:solidFill>
              </a:rPr>
              <a:t>Fnv)</a:t>
            </a:r>
          </a:p>
          <a:p>
            <a:r>
              <a:rPr lang="zh-CN" altLang="en-US"/>
              <a:t>其中</a:t>
            </a:r>
            <a:r>
              <a:rPr lang="en-US" altLang="zh-CN"/>
              <a:t>Fc</a:t>
            </a:r>
            <a:r>
              <a:rPr lang="zh-CN" altLang="en-US"/>
              <a:t>是已经确认为正确的需求的个数，</a:t>
            </a:r>
            <a:r>
              <a:rPr lang="en-US" altLang="zh-CN"/>
              <a:t>Fnv</a:t>
            </a:r>
            <a:r>
              <a:rPr lang="zh-CN" altLang="en-US"/>
              <a:t>是尚未被确认的需求的个数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14.2.2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基于需求的测试覆盖评估</a:t>
            </a:r>
          </a:p>
        </p:txBody>
      </p:sp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935038" y="2097088"/>
            <a:ext cx="7596187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zh-CN" altLang="en-US" sz="2000" i="0"/>
              <a:t>假定 </a:t>
            </a:r>
            <a:r>
              <a:rPr lang="en-US" altLang="zh-CN" sz="2000" i="0"/>
              <a:t>T</a:t>
            </a:r>
            <a:r>
              <a:rPr lang="en-US" altLang="zh-CN" sz="2000" i="0" baseline="-25000"/>
              <a:t>x</a:t>
            </a:r>
            <a:r>
              <a:rPr lang="zh-CN" altLang="en-US" sz="2000" i="0"/>
              <a:t>已执行的测试过程数或测试用例数，</a:t>
            </a:r>
            <a:r>
              <a:rPr lang="en-US" altLang="zh-CN" sz="2000" i="0"/>
              <a:t>R</a:t>
            </a:r>
            <a:r>
              <a:rPr lang="en-US" altLang="zh-CN" sz="2000" i="0" baseline="-25000"/>
              <a:t>ft</a:t>
            </a:r>
            <a:r>
              <a:rPr lang="zh-CN" altLang="en-US" sz="2000" i="0"/>
              <a:t>是测试需求的总数：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 sz="2800" b="1" i="0">
                <a:solidFill>
                  <a:srgbClr val="0070C0"/>
                </a:solidFill>
              </a:rPr>
              <a:t>已执行的测试覆盖 ＝ </a:t>
            </a:r>
            <a:r>
              <a:rPr lang="en-US" altLang="zh-CN" sz="2800" b="1" i="0">
                <a:solidFill>
                  <a:srgbClr val="0070C0"/>
                </a:solidFill>
              </a:rPr>
              <a:t>T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x</a:t>
            </a:r>
            <a:r>
              <a:rPr lang="zh-CN" altLang="en-US" sz="2800" b="1" i="0">
                <a:solidFill>
                  <a:srgbClr val="0070C0"/>
                </a:solidFill>
              </a:rPr>
              <a:t>／</a:t>
            </a:r>
            <a:r>
              <a:rPr lang="en-US" altLang="zh-CN" sz="2800" b="1" i="0">
                <a:solidFill>
                  <a:srgbClr val="0070C0"/>
                </a:solidFill>
              </a:rPr>
              <a:t>R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ft</a:t>
            </a:r>
          </a:p>
          <a:p>
            <a:pPr marL="457200" indent="-457200">
              <a:lnSpc>
                <a:spcPct val="130000"/>
              </a:lnSpc>
            </a:pPr>
            <a:endParaRPr lang="zh-CN" altLang="en-US" b="1" i="0"/>
          </a:p>
          <a:p>
            <a:pPr marL="457200" indent="-457200">
              <a:lnSpc>
                <a:spcPct val="130000"/>
              </a:lnSpc>
            </a:pPr>
            <a:r>
              <a:rPr lang="zh-CN" altLang="en-US" sz="2000" i="0"/>
              <a:t>假定 </a:t>
            </a:r>
            <a:r>
              <a:rPr lang="en-US" altLang="zh-CN" sz="2000" i="0"/>
              <a:t>T</a:t>
            </a:r>
            <a:r>
              <a:rPr lang="en-US" altLang="zh-CN" sz="2000" i="0" baseline="-25000"/>
              <a:t>s</a:t>
            </a:r>
            <a:r>
              <a:rPr lang="zh-CN" altLang="en-US" sz="2000" i="0"/>
              <a:t>是已执行的完全成功、没有缺陷的测试过程数或测试用例数。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 sz="2800" b="1" i="0">
                <a:solidFill>
                  <a:srgbClr val="0070C0"/>
                </a:solidFill>
              </a:rPr>
              <a:t>成功的测试覆盖 ＝ </a:t>
            </a:r>
            <a:r>
              <a:rPr lang="en-US" altLang="zh-CN" sz="2800" b="1" i="0">
                <a:solidFill>
                  <a:srgbClr val="0070C0"/>
                </a:solidFill>
              </a:rPr>
              <a:t>T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s</a:t>
            </a:r>
            <a:r>
              <a:rPr lang="zh-CN" altLang="en-US" sz="2800" b="1" i="0">
                <a:solidFill>
                  <a:srgbClr val="0070C0"/>
                </a:solidFill>
              </a:rPr>
              <a:t>／</a:t>
            </a:r>
            <a:r>
              <a:rPr lang="en-US" altLang="zh-CN" sz="2800" b="1" i="0">
                <a:solidFill>
                  <a:srgbClr val="0070C0"/>
                </a:solidFill>
              </a:rPr>
              <a:t>R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ft</a:t>
            </a:r>
            <a:endParaRPr lang="zh-CN" altLang="en-US" sz="2800" b="1" i="0" baseline="-25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4200"/>
            <a:ext cx="7704138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14.2.3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基于代码的测试覆盖评估</a:t>
            </a:r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827088" y="1628775"/>
            <a:ext cx="7813675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i="0"/>
              <a:t>基于代码的测试覆盖评测</a:t>
            </a:r>
            <a:r>
              <a:rPr lang="zh-CN" altLang="en-US" sz="2400" i="0"/>
              <a:t>是对被测试的程序代码语句、路径或条件的覆盖率分析。这种策略对于安全至上的系统来说非常重要。</a:t>
            </a:r>
          </a:p>
          <a:p>
            <a:pPr>
              <a:lnSpc>
                <a:spcPct val="150000"/>
              </a:lnSpc>
            </a:pPr>
            <a:endParaRPr lang="zh-CN" altLang="en-US" sz="2400" i="0"/>
          </a:p>
          <a:p>
            <a:pPr>
              <a:lnSpc>
                <a:spcPct val="140000"/>
              </a:lnSpc>
            </a:pPr>
            <a:r>
              <a:rPr lang="zh-CN" altLang="en-US" sz="2400" b="1" i="0"/>
              <a:t>基于代码的测试覆盖</a:t>
            </a:r>
            <a:r>
              <a:rPr lang="zh-CN" altLang="en-US" b="1" i="0"/>
              <a:t>通过以下公式计算：</a:t>
            </a:r>
          </a:p>
          <a:p>
            <a:pPr algn="ctr">
              <a:lnSpc>
                <a:spcPct val="140000"/>
              </a:lnSpc>
            </a:pPr>
            <a:r>
              <a:rPr lang="zh-CN" altLang="en-US" sz="2800" b="1" i="0">
                <a:solidFill>
                  <a:srgbClr val="0070C0"/>
                </a:solidFill>
              </a:rPr>
              <a:t>已执行的测试覆盖 ＝ </a:t>
            </a:r>
            <a:r>
              <a:rPr lang="en-US" altLang="zh-CN" sz="2800" b="1" i="0">
                <a:solidFill>
                  <a:srgbClr val="0070C0"/>
                </a:solidFill>
              </a:rPr>
              <a:t>T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c</a:t>
            </a:r>
            <a:r>
              <a:rPr lang="zh-CN" altLang="en-US" sz="2800" b="1" i="0">
                <a:solidFill>
                  <a:srgbClr val="0070C0"/>
                </a:solidFill>
              </a:rPr>
              <a:t>／</a:t>
            </a:r>
            <a:r>
              <a:rPr lang="en-US" altLang="zh-CN" sz="2800" b="1" i="0">
                <a:solidFill>
                  <a:srgbClr val="0070C0"/>
                </a:solidFill>
              </a:rPr>
              <a:t>T</a:t>
            </a:r>
            <a:r>
              <a:rPr lang="en-US" altLang="zh-CN" sz="2800" b="1" i="0" baseline="-25000">
                <a:solidFill>
                  <a:srgbClr val="0070C0"/>
                </a:solidFill>
              </a:rPr>
              <a:t>nc</a:t>
            </a:r>
          </a:p>
          <a:p>
            <a:pPr>
              <a:lnSpc>
                <a:spcPct val="140000"/>
              </a:lnSpc>
            </a:pPr>
            <a:r>
              <a:rPr lang="en-US" altLang="zh-CN" b="1" i="0"/>
              <a:t>    </a:t>
            </a:r>
            <a:r>
              <a:rPr lang="zh-CN" altLang="en-US" b="1" i="0"/>
              <a:t>其中</a:t>
            </a:r>
            <a:r>
              <a:rPr lang="en-US" altLang="zh-CN" b="1" i="0"/>
              <a:t>T</a:t>
            </a:r>
            <a:r>
              <a:rPr lang="en-US" altLang="zh-CN" b="1" i="0" baseline="-25000"/>
              <a:t>c</a:t>
            </a:r>
            <a:r>
              <a:rPr lang="zh-CN" altLang="en-US" b="1" i="0"/>
              <a:t>是用代码语句、条件分支、代码路径、数据状态判定点或数据元素名表示的已执行项目数，</a:t>
            </a:r>
            <a:r>
              <a:rPr lang="en-US" altLang="zh-CN" b="1" i="0"/>
              <a:t>T</a:t>
            </a:r>
            <a:r>
              <a:rPr lang="en-US" altLang="zh-CN" b="1" i="0" baseline="-25000"/>
              <a:t>nc</a:t>
            </a:r>
            <a:r>
              <a:rPr lang="zh-CN" altLang="en-US" b="1" i="0"/>
              <a:t>（</a:t>
            </a:r>
            <a:r>
              <a:rPr lang="en-US" altLang="zh-CN" b="1" i="0"/>
              <a:t>Total number of items in the code</a:t>
            </a:r>
            <a:r>
              <a:rPr lang="zh-CN" altLang="en-US" b="1" i="0"/>
              <a:t>）是代码中的项目总数。</a:t>
            </a:r>
            <a:r>
              <a:rPr lang="zh-CN" altLang="en-US" i="0"/>
              <a:t> </a:t>
            </a:r>
            <a:r>
              <a:rPr lang="zh-CN" altLang="en-US" sz="2400" i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1476375" y="366713"/>
            <a:ext cx="6096000" cy="561975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本章要解决的问题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755650" y="1557338"/>
            <a:ext cx="8208963" cy="4967287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²"/>
            </a:pPr>
            <a:r>
              <a:rPr lang="zh-CN" altLang="en-US" sz="2400" smtClean="0">
                <a:latin typeface="楷体"/>
                <a:ea typeface="楷体"/>
                <a:cs typeface="楷体"/>
              </a:rPr>
              <a:t>单元测试的代码行覆盖率是否达到所设定的目标？</a:t>
            </a:r>
          </a:p>
          <a:p>
            <a:pPr>
              <a:lnSpc>
                <a:spcPct val="140000"/>
              </a:lnSpc>
              <a:buFont typeface="Wingdings" pitchFamily="2" charset="2"/>
              <a:buChar char="²"/>
            </a:pPr>
            <a:r>
              <a:rPr lang="zh-CN" altLang="en-US" sz="2400" smtClean="0">
                <a:latin typeface="楷体"/>
                <a:ea typeface="楷体"/>
                <a:cs typeface="楷体"/>
              </a:rPr>
              <a:t>集成测试是否全面验证了所有接口及其参数？</a:t>
            </a:r>
          </a:p>
          <a:p>
            <a:pPr>
              <a:lnSpc>
                <a:spcPct val="140000"/>
              </a:lnSpc>
              <a:buFont typeface="Wingdings" pitchFamily="2" charset="2"/>
              <a:buChar char="²"/>
            </a:pPr>
            <a:r>
              <a:rPr lang="zh-CN" altLang="en-US" sz="2400" smtClean="0">
                <a:latin typeface="楷体"/>
                <a:ea typeface="楷体"/>
                <a:cs typeface="楷体"/>
              </a:rPr>
              <a:t>测试用例是否经过开发人员、产品经理的严格评审？</a:t>
            </a:r>
          </a:p>
          <a:p>
            <a:pPr>
              <a:lnSpc>
                <a:spcPct val="140000"/>
              </a:lnSpc>
              <a:buFont typeface="Wingdings" pitchFamily="2" charset="2"/>
              <a:buChar char="²"/>
            </a:pPr>
            <a:r>
              <a:rPr lang="zh-CN" altLang="en-US" sz="2400" smtClean="0">
                <a:latin typeface="楷体"/>
                <a:ea typeface="楷体"/>
                <a:cs typeface="楷体"/>
              </a:rPr>
              <a:t>系统测试是否包含了性能、兼容性、安全性、恢复性等各项测试？如果执行了，又是怎么进行的、结果如何？</a:t>
            </a:r>
          </a:p>
          <a:p>
            <a:pPr>
              <a:lnSpc>
                <a:spcPct val="140000"/>
              </a:lnSpc>
              <a:buFont typeface="Wingdings" pitchFamily="2" charset="2"/>
              <a:buChar char="²"/>
            </a:pPr>
            <a:r>
              <a:rPr lang="zh-CN" altLang="en-US" sz="2400" smtClean="0">
                <a:latin typeface="楷体"/>
                <a:ea typeface="楷体"/>
                <a:cs typeface="楷体"/>
              </a:rPr>
              <a:t>是否完成了测试计划所要求的各项测试内容？</a:t>
            </a:r>
          </a:p>
          <a:p>
            <a:pPr>
              <a:lnSpc>
                <a:spcPct val="140000"/>
              </a:lnSpc>
              <a:buFont typeface="Wingdings" pitchFamily="2" charset="2"/>
              <a:buChar char="²"/>
            </a:pPr>
            <a:r>
              <a:rPr lang="zh-CN" altLang="en-US" sz="2400" smtClean="0">
                <a:latin typeface="楷体"/>
                <a:ea typeface="楷体"/>
                <a:cs typeface="楷体"/>
              </a:rPr>
              <a:t>需要执行的测试用例是否百分之百地完成了？</a:t>
            </a:r>
          </a:p>
          <a:p>
            <a:pPr>
              <a:lnSpc>
                <a:spcPct val="140000"/>
              </a:lnSpc>
              <a:buFont typeface="Wingdings" pitchFamily="2" charset="2"/>
              <a:buChar char="²"/>
            </a:pPr>
            <a:r>
              <a:rPr lang="zh-CN" altLang="en-US" sz="2400" smtClean="0">
                <a:latin typeface="楷体"/>
                <a:ea typeface="楷体"/>
                <a:cs typeface="楷体"/>
              </a:rPr>
              <a:t>所有严重的</a:t>
            </a:r>
            <a:r>
              <a:rPr lang="en-US" altLang="zh-CN" sz="2400" smtClean="0">
                <a:latin typeface="楷体"/>
                <a:ea typeface="楷体"/>
                <a:cs typeface="楷体"/>
              </a:rPr>
              <a:t>Bug</a:t>
            </a:r>
            <a:r>
              <a:rPr lang="zh-CN" altLang="en-US" sz="2400" smtClean="0">
                <a:latin typeface="楷体"/>
                <a:ea typeface="楷体"/>
                <a:cs typeface="楷体"/>
              </a:rPr>
              <a:t>都修正了？</a:t>
            </a:r>
          </a:p>
          <a:p>
            <a:pPr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基于缺陷分析的产品质量评估</a:t>
            </a:r>
          </a:p>
        </p:txBody>
      </p:sp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684213" y="2349500"/>
            <a:ext cx="61214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i="0"/>
              <a:t>14.3.1 </a:t>
            </a:r>
            <a:r>
              <a:rPr lang="zh-CN" altLang="en-US" sz="2800" b="1" i="0"/>
              <a:t>缺陷评测的基线</a:t>
            </a:r>
          </a:p>
          <a:p>
            <a:pPr>
              <a:lnSpc>
                <a:spcPct val="140000"/>
              </a:lnSpc>
            </a:pPr>
            <a:r>
              <a:rPr lang="en-US" altLang="zh-CN" sz="2800" b="1" i="0"/>
              <a:t>14.3.2 </a:t>
            </a:r>
            <a:r>
              <a:rPr lang="zh-CN" altLang="en-US" sz="2800" b="1" i="0"/>
              <a:t>经典的种子公式</a:t>
            </a:r>
          </a:p>
          <a:p>
            <a:pPr>
              <a:lnSpc>
                <a:spcPct val="140000"/>
              </a:lnSpc>
            </a:pPr>
            <a:r>
              <a:rPr lang="en-US" altLang="zh-CN" sz="2800" b="1" i="0"/>
              <a:t>14.3.3 </a:t>
            </a:r>
            <a:r>
              <a:rPr lang="zh-CN" altLang="en-US" sz="2800" b="1" i="0"/>
              <a:t>基于缺陷清除率的估算方法</a:t>
            </a:r>
          </a:p>
          <a:p>
            <a:pPr>
              <a:lnSpc>
                <a:spcPct val="140000"/>
              </a:lnSpc>
            </a:pPr>
            <a:r>
              <a:rPr lang="en-US" altLang="zh-CN" sz="2800" b="1" i="0"/>
              <a:t>14.3.4 </a:t>
            </a:r>
            <a:r>
              <a:rPr lang="zh-CN" altLang="en-US" sz="2800" b="1" i="0"/>
              <a:t>软件产品性能评估</a:t>
            </a:r>
          </a:p>
        </p:txBody>
      </p:sp>
      <p:pic>
        <p:nvPicPr>
          <p:cNvPr id="52227" name="Picture 5" descr="BD0573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888" y="2565400"/>
            <a:ext cx="2951162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84200"/>
            <a:ext cx="7704138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14.3.1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缺陷评测的基线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827088" y="1628775"/>
            <a:ext cx="7813675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为软件产品的质量设置起点，在基线的基础上再设置新的目标，作为对系统评估是否通过的标准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8063" y="3176588"/>
          <a:ext cx="7559675" cy="3100387"/>
        </p:xfrm>
        <a:graphic>
          <a:graphicData uri="http://schemas.openxmlformats.org/drawingml/2006/table">
            <a:tbl>
              <a:tblPr/>
              <a:tblGrid>
                <a:gridCol w="2397125"/>
                <a:gridCol w="2212975"/>
                <a:gridCol w="2949575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条目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目标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低水平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缺陷清除效率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&gt;95%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&lt;70%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原有缺陷密度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每个功能点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每个功能点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超出风险之外的成本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&gt;=10%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全部需求功能点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&lt;1%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每个月平均值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&gt;=50%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全部程序文档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每个功能点页数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每个功能点页数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员工离职率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to 3%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每年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&gt;5%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/>
          <p:cNvSpPr>
            <a:spLocks noChangeArrowheads="1"/>
          </p:cNvSpPr>
          <p:nvPr/>
        </p:nvSpPr>
        <p:spPr bwMode="auto">
          <a:xfrm>
            <a:off x="792163" y="1844675"/>
            <a:ext cx="8027987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/>
              <a:t>已测试出的种子</a:t>
            </a:r>
            <a:r>
              <a:rPr lang="en-US" altLang="zh-CN" sz="2400" b="1"/>
              <a:t>Bug (s)       </a:t>
            </a:r>
            <a:r>
              <a:rPr lang="zh-CN" altLang="en-US" sz="2400" b="1"/>
              <a:t>已测试出的非种子</a:t>
            </a:r>
            <a:r>
              <a:rPr lang="en-US" altLang="zh-CN" sz="2400" b="1"/>
              <a:t>Bug (n)</a:t>
            </a:r>
          </a:p>
          <a:p>
            <a:pPr algn="ctr"/>
            <a:r>
              <a:rPr lang="zh-CN" altLang="en-US" sz="2400" b="1"/>
              <a:t>所有的种子</a:t>
            </a:r>
            <a:r>
              <a:rPr lang="en-US" altLang="zh-CN" sz="2400" b="1"/>
              <a:t>Bug (S)        </a:t>
            </a:r>
            <a:r>
              <a:rPr lang="zh-CN" altLang="en-US" sz="2400" b="1"/>
              <a:t>全部的非种子</a:t>
            </a:r>
            <a:r>
              <a:rPr lang="en-US" altLang="zh-CN" sz="2400" b="1"/>
              <a:t>Bug (N)</a:t>
            </a:r>
          </a:p>
          <a:p>
            <a:pPr algn="ctr"/>
            <a:endParaRPr lang="zh-CN" altLang="en-US" sz="2400" b="1"/>
          </a:p>
          <a:p>
            <a:r>
              <a:rPr lang="zh-CN" altLang="en-US" sz="2000" b="1"/>
              <a:t>则可以推出程序的总</a:t>
            </a:r>
            <a:r>
              <a:rPr lang="en-US" altLang="zh-CN" sz="2000" b="1"/>
              <a:t>Bug</a:t>
            </a:r>
            <a:r>
              <a:rPr lang="zh-CN" altLang="en-US" sz="2000" b="1"/>
              <a:t>数为：</a:t>
            </a:r>
          </a:p>
          <a:p>
            <a:pPr algn="ctr"/>
            <a:r>
              <a:rPr lang="en-US" altLang="zh-CN" sz="2800" b="1">
                <a:solidFill>
                  <a:srgbClr val="0070C0"/>
                </a:solidFill>
              </a:rPr>
              <a:t>N = S * n /s</a:t>
            </a:r>
          </a:p>
          <a:p>
            <a:r>
              <a:rPr lang="zh-CN" altLang="en-US" sz="2000"/>
              <a:t>其中</a:t>
            </a:r>
            <a:r>
              <a:rPr lang="en-US" altLang="zh-CN" sz="2000"/>
              <a:t>n</a:t>
            </a:r>
            <a:r>
              <a:rPr lang="zh-CN" altLang="en-US" sz="2000"/>
              <a:t>是所进行实际测试时发现的</a:t>
            </a:r>
            <a:r>
              <a:rPr lang="en-US" altLang="zh-CN" sz="2000"/>
              <a:t>Bug</a:t>
            </a:r>
            <a:r>
              <a:rPr lang="zh-CN" altLang="en-US" sz="2000"/>
              <a:t>总数。如果 </a:t>
            </a:r>
            <a:r>
              <a:rPr lang="en-US" altLang="zh-CN" sz="2000"/>
              <a:t>n = N, </a:t>
            </a:r>
            <a:r>
              <a:rPr lang="zh-CN" altLang="en-US" sz="2000"/>
              <a:t>说明所有的</a:t>
            </a:r>
            <a:r>
              <a:rPr lang="en-US" altLang="zh-CN" sz="2000"/>
              <a:t>Bug</a:t>
            </a:r>
            <a:r>
              <a:rPr lang="zh-CN" altLang="en-US" sz="2000"/>
              <a:t>已找出来，说明做的测试足够充分。</a:t>
            </a:r>
          </a:p>
          <a:p>
            <a:endParaRPr lang="zh-CN" altLang="en-US" sz="2400" b="1"/>
          </a:p>
          <a:p>
            <a:r>
              <a:rPr lang="zh-CN" altLang="en-US" sz="2000" b="1"/>
              <a:t>这种测试是否充分，可以用一个信心指数来表示，即用一个百分比表示，值越大，说明对产品质量的信心越高，最大值为</a:t>
            </a:r>
            <a:r>
              <a:rPr lang="en-US" altLang="zh-CN" sz="2000" b="1"/>
              <a:t>1</a:t>
            </a:r>
            <a:r>
              <a:rPr lang="zh-CN" altLang="en-US" sz="2000" b="1"/>
              <a:t>。</a:t>
            </a:r>
            <a:r>
              <a:rPr lang="zh-CN" altLang="en-US" sz="2400" b="1"/>
              <a:t>               </a:t>
            </a:r>
          </a:p>
          <a:p>
            <a:r>
              <a:rPr lang="zh-CN" altLang="en-US" sz="2400" b="1"/>
              <a:t> 	</a:t>
            </a:r>
            <a:r>
              <a:rPr lang="en-US" altLang="zh-CN" sz="2400" b="1"/>
              <a:t>= 1   if n&gt;N</a:t>
            </a:r>
          </a:p>
          <a:p>
            <a:r>
              <a:rPr lang="en-US" altLang="zh-CN" sz="2400" b="1"/>
              <a:t>C </a:t>
            </a:r>
          </a:p>
          <a:p>
            <a:r>
              <a:rPr lang="en-US" altLang="zh-CN" sz="2400" b="1"/>
              <a:t>	= S/(S-N+1),   if n&lt;=N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14.3.2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经典的种子公式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4500563" y="1952625"/>
            <a:ext cx="36036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=</a:t>
            </a:r>
          </a:p>
        </p:txBody>
      </p:sp>
      <p:sp>
        <p:nvSpPr>
          <p:cNvPr id="56324" name="Line 6"/>
          <p:cNvSpPr>
            <a:spLocks noChangeShapeType="1"/>
          </p:cNvSpPr>
          <p:nvPr/>
        </p:nvSpPr>
        <p:spPr bwMode="auto">
          <a:xfrm>
            <a:off x="1187450" y="2205038"/>
            <a:ext cx="3132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6325" name="Line 7"/>
          <p:cNvSpPr>
            <a:spLocks noChangeShapeType="1"/>
          </p:cNvSpPr>
          <p:nvPr/>
        </p:nvSpPr>
        <p:spPr bwMode="auto">
          <a:xfrm>
            <a:off x="5003800" y="2205038"/>
            <a:ext cx="3421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56326" name="AutoShape 8"/>
          <p:cNvSpPr>
            <a:spLocks/>
          </p:cNvSpPr>
          <p:nvPr/>
        </p:nvSpPr>
        <p:spPr bwMode="auto">
          <a:xfrm>
            <a:off x="1150938" y="5373688"/>
            <a:ext cx="433387" cy="863600"/>
          </a:xfrm>
          <a:prstGeom prst="leftBrace">
            <a:avLst>
              <a:gd name="adj1" fmla="val 1660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26035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14.3.3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基于缺陷清除率的估算方法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39750" y="1700213"/>
            <a:ext cx="7667625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>
              <a:lnSpc>
                <a:spcPct val="140000"/>
              </a:lnSpc>
              <a:defRPr/>
            </a:pPr>
            <a:r>
              <a:rPr lang="en-US" altLang="zh-CN" sz="2400" i="0" dirty="0">
                <a:ea typeface="宋体" pitchFamily="2" charset="-122"/>
              </a:rPr>
              <a:t>F</a:t>
            </a:r>
            <a:r>
              <a:rPr lang="zh-CN" altLang="en-US" sz="2400" i="0" dirty="0">
                <a:ea typeface="宋体" pitchFamily="2" charset="-122"/>
              </a:rPr>
              <a:t>为描述软件规模用的功能点；</a:t>
            </a:r>
            <a:r>
              <a:rPr lang="en-US" altLang="zh-CN" sz="2400" i="0" dirty="0">
                <a:ea typeface="宋体" pitchFamily="2" charset="-122"/>
              </a:rPr>
              <a:t>D1</a:t>
            </a:r>
            <a:r>
              <a:rPr lang="zh-CN" altLang="en-US" sz="2400" i="0" dirty="0">
                <a:ea typeface="宋体" pitchFamily="2" charset="-122"/>
              </a:rPr>
              <a:t>为在软件开发过程中发现的所有缺陷数；</a:t>
            </a:r>
            <a:r>
              <a:rPr lang="en-US" altLang="zh-CN" sz="2400" i="0" dirty="0">
                <a:ea typeface="宋体" pitchFamily="2" charset="-122"/>
              </a:rPr>
              <a:t>D2</a:t>
            </a:r>
            <a:r>
              <a:rPr lang="zh-CN" altLang="en-US" sz="2400" i="0" dirty="0">
                <a:ea typeface="宋体" pitchFamily="2" charset="-122"/>
              </a:rPr>
              <a:t>为软件发布后发现的缺陷数；</a:t>
            </a:r>
            <a:r>
              <a:rPr lang="en-US" altLang="zh-CN" sz="2400" i="0" dirty="0">
                <a:ea typeface="宋体" pitchFamily="2" charset="-122"/>
              </a:rPr>
              <a:t>D</a:t>
            </a:r>
            <a:r>
              <a:rPr lang="zh-CN" altLang="en-US" sz="2400" i="0" dirty="0">
                <a:ea typeface="宋体" pitchFamily="2" charset="-122"/>
              </a:rPr>
              <a:t>为发现的总缺陷数。</a:t>
            </a:r>
            <a:r>
              <a:rPr lang="en-US" altLang="zh-CN" sz="2400" i="0" dirty="0">
                <a:ea typeface="宋体" pitchFamily="2" charset="-122"/>
              </a:rPr>
              <a:t>D=D1+D2</a:t>
            </a:r>
          </a:p>
          <a:p>
            <a:pPr marL="177800">
              <a:lnSpc>
                <a:spcPct val="140000"/>
              </a:lnSpc>
              <a:defRPr/>
            </a:pPr>
            <a:endParaRPr lang="zh-CN" altLang="en-US" sz="2400" i="0" dirty="0">
              <a:ea typeface="宋体" pitchFamily="2" charset="-122"/>
            </a:endParaRPr>
          </a:p>
          <a:p>
            <a:pPr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i="0" dirty="0">
                <a:ea typeface="宋体" pitchFamily="2" charset="-122"/>
              </a:rPr>
              <a:t> </a:t>
            </a:r>
            <a:r>
              <a:rPr lang="zh-CN" altLang="en-US" sz="2400" b="1" i="0" dirty="0">
                <a:solidFill>
                  <a:srgbClr val="0070C0"/>
                </a:solidFill>
                <a:ea typeface="宋体" pitchFamily="2" charset="-122"/>
              </a:rPr>
              <a:t>质量 </a:t>
            </a:r>
            <a:r>
              <a:rPr lang="en-US" altLang="zh-CN" sz="2400" b="1" i="0" dirty="0">
                <a:solidFill>
                  <a:srgbClr val="0070C0"/>
                </a:solidFill>
                <a:ea typeface="宋体" pitchFamily="2" charset="-122"/>
              </a:rPr>
              <a:t>= D2/F</a:t>
            </a:r>
            <a:endParaRPr lang="zh-CN" altLang="en-US" sz="2400" b="1" i="0" dirty="0">
              <a:solidFill>
                <a:srgbClr val="0070C0"/>
              </a:solidFill>
              <a:ea typeface="宋体" pitchFamily="2" charset="-122"/>
            </a:endParaRPr>
          </a:p>
          <a:p>
            <a:pPr marL="0" lvl="1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i="0" dirty="0">
                <a:solidFill>
                  <a:srgbClr val="0070C0"/>
                </a:solidFill>
                <a:ea typeface="宋体" pitchFamily="2" charset="-122"/>
              </a:rPr>
              <a:t> 缺陷注入率 </a:t>
            </a:r>
            <a:r>
              <a:rPr lang="en-US" altLang="zh-CN" sz="2400" b="1" i="0" dirty="0">
                <a:solidFill>
                  <a:srgbClr val="0070C0"/>
                </a:solidFill>
                <a:ea typeface="宋体" pitchFamily="2" charset="-122"/>
              </a:rPr>
              <a:t>= D/F</a:t>
            </a:r>
            <a:endParaRPr lang="zh-CN" altLang="en-US" sz="2400" b="1" i="0" dirty="0">
              <a:solidFill>
                <a:srgbClr val="0070C0"/>
              </a:solidFill>
              <a:ea typeface="宋体" pitchFamily="2" charset="-122"/>
            </a:endParaRPr>
          </a:p>
          <a:p>
            <a:pPr marL="0" lvl="1">
              <a:lnSpc>
                <a:spcPct val="15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b="1" i="0" dirty="0">
                <a:solidFill>
                  <a:srgbClr val="0070C0"/>
                </a:solidFill>
                <a:ea typeface="宋体" pitchFamily="2" charset="-122"/>
              </a:rPr>
              <a:t> 整体缺陷清除率</a:t>
            </a:r>
            <a:r>
              <a:rPr lang="en-US" altLang="zh-CN" sz="2400" b="1" i="0" dirty="0">
                <a:solidFill>
                  <a:srgbClr val="0070C0"/>
                </a:solidFill>
                <a:ea typeface="宋体" pitchFamily="2" charset="-122"/>
              </a:rPr>
              <a:t>=D1/D</a:t>
            </a:r>
            <a:endParaRPr lang="zh-CN" altLang="en-US" sz="2400" b="1" i="0" dirty="0">
              <a:solidFill>
                <a:srgbClr val="0070C0"/>
              </a:solidFill>
              <a:ea typeface="宋体" pitchFamily="2" charset="-122"/>
            </a:endParaRPr>
          </a:p>
        </p:txBody>
      </p:sp>
      <p:graphicFrame>
        <p:nvGraphicFramePr>
          <p:cNvPr id="1732794" name="Group 186"/>
          <p:cNvGraphicFramePr>
            <a:graphicFrameLocks noGrp="1"/>
          </p:cNvGraphicFramePr>
          <p:nvPr>
            <p:ph idx="1"/>
          </p:nvPr>
        </p:nvGraphicFramePr>
        <p:xfrm>
          <a:off x="4284663" y="3429000"/>
          <a:ext cx="4654550" cy="2865438"/>
        </p:xfrm>
        <a:graphic>
          <a:graphicData uri="http://schemas.openxmlformats.org/drawingml/2006/table">
            <a:tbl>
              <a:tblPr/>
              <a:tblGrid>
                <a:gridCol w="1163637"/>
                <a:gridCol w="873125"/>
                <a:gridCol w="1163638"/>
                <a:gridCol w="1454150"/>
              </a:tblGrid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缺陷源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潜在缺陷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清除效率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(%)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被交付的缺陷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50000"/>
                      </a:srgbClr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需求报告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设计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1.25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编码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文档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0.60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错误修改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合计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5.00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0.75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2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2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14.3.4 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软件产品性能评估</a:t>
            </a: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827088" y="1736725"/>
            <a:ext cx="77406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i="0"/>
              <a:t>方法的基础是获取与性能表现相关的数据，一般和测试的执行结合起来做，或者是在执行测试时记录、保存各种数据，然后在评估测试活动中计算结果</a:t>
            </a:r>
          </a:p>
        </p:txBody>
      </p:sp>
      <p:pic>
        <p:nvPicPr>
          <p:cNvPr id="60419" name="Picture 5" descr="clip00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3860800"/>
            <a:ext cx="202882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3492500" y="3536950"/>
            <a:ext cx="45720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0"/>
              <a:t> 动态监测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0"/>
              <a:t> 响应时间／吞吐量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0"/>
              <a:t> 百分比报告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0"/>
              <a:t> 比较报告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0"/>
              <a:t> 追踪报告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14.4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测试报告的具体内容</a:t>
            </a:r>
          </a:p>
        </p:txBody>
      </p:sp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792163" y="1809750"/>
            <a:ext cx="7883525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40000"/>
              </a:lnSpc>
              <a:tabLst>
                <a:tab pos="685800" algn="l"/>
              </a:tabLst>
            </a:pPr>
            <a:r>
              <a:rPr lang="zh-CN" altLang="en-US" sz="2400" i="0"/>
              <a:t>在国家标准</a:t>
            </a:r>
            <a:r>
              <a:rPr lang="en-US" altLang="zh-CN" sz="2400" i="0"/>
              <a:t>GB/T 17544</a:t>
            </a:r>
            <a:r>
              <a:rPr lang="zh-CN" altLang="en-US" sz="2400" i="0"/>
              <a:t>－</a:t>
            </a:r>
            <a:r>
              <a:rPr lang="en-US" altLang="zh-CN" sz="2400" i="0"/>
              <a:t>1998</a:t>
            </a:r>
            <a:r>
              <a:rPr lang="zh-CN" altLang="en-US" sz="2400" i="0"/>
              <a:t>（附录</a:t>
            </a:r>
            <a:r>
              <a:rPr lang="en-US" altLang="zh-CN" sz="2400" i="0"/>
              <a:t>C</a:t>
            </a:r>
            <a:r>
              <a:rPr lang="zh-CN" altLang="en-US" sz="2400" i="0"/>
              <a:t>）对测试报告有了具体要求，对测试纪录、结果如实汇总分析，报告出来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产品标识；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用于测试的计算机系统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使用的文档及其标识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产品描述、用户文档、程序和数据的测试结果；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与要求不符的清单；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针对建议的要求不符的清单，产品未作符合性测试的说明；</a:t>
            </a:r>
          </a:p>
          <a:p>
            <a:pPr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  <a:tabLst>
                <a:tab pos="685800" algn="l"/>
              </a:tabLst>
            </a:pPr>
            <a:r>
              <a:rPr lang="zh-CN" altLang="en-US" sz="2000" b="1" i="0"/>
              <a:t> 测试结束日期。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476375" y="366713"/>
            <a:ext cx="6096000" cy="561975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作业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935038" y="2060575"/>
            <a:ext cx="6718300" cy="13255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smtClean="0"/>
              <a:t>思考题  </a:t>
            </a:r>
            <a:r>
              <a:rPr lang="en-US" altLang="zh-CN" sz="2800" smtClean="0"/>
              <a:t>2</a:t>
            </a:r>
            <a:r>
              <a:rPr lang="zh-CN" altLang="en-US" sz="2800" smtClean="0"/>
              <a:t>， </a:t>
            </a:r>
            <a:r>
              <a:rPr lang="en-US" altLang="zh-CN" sz="2800" smtClean="0"/>
              <a:t>6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black">
          <a:xfrm>
            <a:off x="3635375" y="3141663"/>
            <a:ext cx="25923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i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">
          <a:xfrm>
            <a:off x="3563938" y="1989138"/>
            <a:ext cx="273685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5400" b="1">
                <a:solidFill>
                  <a:srgbClr val="FFFF00"/>
                </a:solidFill>
                <a:latin typeface="Calibri" pitchFamily="34" charset="0"/>
              </a:rPr>
              <a:t>Q &amp; A</a:t>
            </a:r>
            <a:endParaRPr lang="zh-CN" altLang="en-US" sz="5400" b="1">
              <a:solidFill>
                <a:srgbClr val="FFFF00"/>
              </a:solidFill>
              <a:latin typeface="Calibri" pitchFamily="34" charset="0"/>
            </a:endParaRPr>
          </a:p>
        </p:txBody>
      </p:sp>
      <p:pic>
        <p:nvPicPr>
          <p:cNvPr id="65540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4724400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图片 5" descr="新浪微博二维码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6238" y="4724400"/>
            <a:ext cx="1778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04138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FFFF00"/>
                </a:solidFill>
                <a:latin typeface="+mj-ea"/>
              </a:rPr>
              <a:t>第</a:t>
            </a:r>
            <a:r>
              <a:rPr lang="en-US" altLang="zh-CN" sz="3200" b="1" dirty="0" smtClean="0">
                <a:solidFill>
                  <a:srgbClr val="FFFF00"/>
                </a:solidFill>
                <a:latin typeface="+mj-ea"/>
              </a:rPr>
              <a:t>14</a:t>
            </a:r>
            <a:r>
              <a:rPr lang="zh-CN" altLang="en-US" sz="3200" b="1" dirty="0" smtClean="0">
                <a:solidFill>
                  <a:srgbClr val="FFFF00"/>
                </a:solidFill>
                <a:latin typeface="+mj-ea"/>
              </a:rPr>
              <a:t>章 测试和软件质量分析报告</a:t>
            </a:r>
            <a:r>
              <a:rPr lang="zh-CN" altLang="en-US" sz="3200" dirty="0" smtClean="0">
                <a:solidFill>
                  <a:srgbClr val="FFFF00"/>
                </a:solidFill>
                <a:latin typeface="+mj-ea"/>
              </a:rPr>
              <a:t> </a:t>
            </a:r>
          </a:p>
        </p:txBody>
      </p:sp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827088" y="1989138"/>
            <a:ext cx="604837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/>
              <a:t>14.1 </a:t>
            </a:r>
            <a:r>
              <a:rPr lang="zh-CN" altLang="en-US" sz="2800" b="1" i="0"/>
              <a:t>软件产品的质量度量</a:t>
            </a:r>
          </a:p>
          <a:p>
            <a:pPr>
              <a:lnSpc>
                <a:spcPct val="150000"/>
              </a:lnSpc>
            </a:pPr>
            <a:r>
              <a:rPr lang="en-US" altLang="zh-CN" sz="2800" b="1" i="0"/>
              <a:t>14.2 </a:t>
            </a:r>
            <a:r>
              <a:rPr lang="zh-CN" altLang="en-US" sz="2800" b="1" i="0"/>
              <a:t>评估系统测试的覆盖程度</a:t>
            </a:r>
          </a:p>
          <a:p>
            <a:pPr>
              <a:lnSpc>
                <a:spcPct val="150000"/>
              </a:lnSpc>
            </a:pPr>
            <a:r>
              <a:rPr lang="en-US" altLang="zh-CN" sz="2800" b="1" i="0"/>
              <a:t>14.3  </a:t>
            </a:r>
            <a:r>
              <a:rPr lang="zh-CN" altLang="en-US" sz="2800" b="1" i="0"/>
              <a:t>基于缺陷分析的产品质量评估</a:t>
            </a:r>
          </a:p>
          <a:p>
            <a:pPr>
              <a:lnSpc>
                <a:spcPct val="150000"/>
              </a:lnSpc>
            </a:pPr>
            <a:r>
              <a:rPr lang="en-US" altLang="zh-CN" sz="2800" b="1" i="0"/>
              <a:t>14.4  </a:t>
            </a:r>
            <a:r>
              <a:rPr lang="zh-CN" altLang="en-US" sz="2800" b="1" i="0"/>
              <a:t>测试报告的具体内容</a:t>
            </a:r>
            <a:endParaRPr lang="en-US" altLang="zh-CN" sz="2800" b="1" i="0"/>
          </a:p>
          <a:p>
            <a:pPr>
              <a:lnSpc>
                <a:spcPct val="150000"/>
              </a:lnSpc>
            </a:pPr>
            <a:endParaRPr lang="zh-CN" altLang="en-US" sz="2400" b="1"/>
          </a:p>
        </p:txBody>
      </p:sp>
      <p:pic>
        <p:nvPicPr>
          <p:cNvPr id="17411" name="Picture 6" descr="MCBD06630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375" y="4113213"/>
            <a:ext cx="3095625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6483350"/>
            <a:ext cx="24685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/>
                <a:cs typeface="宋体"/>
                <a:hlinkClick r:id="rId4"/>
              </a:rPr>
              <a:t>Kerryzhu</a:t>
            </a:r>
            <a:r>
              <a:rPr lang="zh-CN" altLang="en-US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/>
                <a:cs typeface="宋体"/>
                <a:hlinkClick r:id="rId4"/>
              </a:rPr>
              <a:t>@</a:t>
            </a:r>
            <a:r>
              <a:rPr lang="en-US" altLang="zh-CN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/>
                <a:cs typeface="宋体"/>
                <a:hlinkClick r:id="rId4"/>
              </a:rPr>
              <a:t>vip</a:t>
            </a:r>
            <a:r>
              <a:rPr lang="en-US" altLang="en-US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/>
                <a:cs typeface="宋体"/>
                <a:hlinkClick r:id="rId4"/>
              </a:rPr>
              <a:t>.</a:t>
            </a:r>
            <a:r>
              <a:rPr lang="en-US" altLang="zh-CN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/>
                <a:cs typeface="宋体"/>
                <a:hlinkClick r:id="rId4"/>
              </a:rPr>
              <a:t>163.com</a:t>
            </a:r>
            <a:r>
              <a:rPr lang="zh-CN" altLang="zh-CN" i="0" dirty="0">
                <a:solidFill>
                  <a:schemeClr val="tx2">
                    <a:lumMod val="65000"/>
                    <a:lumOff val="35000"/>
                  </a:schemeClr>
                </a:solidFill>
                <a:ea typeface="宋体"/>
                <a:cs typeface="宋体"/>
              </a:rPr>
              <a:t>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14.1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软件产品的质量度量</a:t>
            </a: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719138" y="2673350"/>
            <a:ext cx="61214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14.1.1 </a:t>
            </a:r>
            <a:r>
              <a:rPr lang="zh-CN" altLang="en-US" sz="2800" b="1"/>
              <a:t>软件度量及其过程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en-US" altLang="zh-CN" sz="2800" b="1"/>
              <a:t>14.1.2 </a:t>
            </a:r>
            <a:r>
              <a:rPr lang="zh-CN" altLang="en-US" sz="2800" b="1"/>
              <a:t>软件质量的度量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en-US" altLang="zh-CN" sz="2800" b="1"/>
              <a:t>14.1.3 </a:t>
            </a:r>
            <a:r>
              <a:rPr lang="zh-CN" altLang="en-US" sz="2800" b="1"/>
              <a:t>质量度量的统计方法</a:t>
            </a:r>
          </a:p>
        </p:txBody>
      </p:sp>
      <p:graphicFrame>
        <p:nvGraphicFramePr>
          <p:cNvPr id="103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832475" y="2457450"/>
          <a:ext cx="2951163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" r:id="rId4" imgW="2941504" imgH="2626421" progId="">
                  <p:embed/>
                </p:oleObj>
              </mc:Choice>
              <mc:Fallback>
                <p:oleObj name="Clip" r:id="rId4" imgW="2941504" imgH="2626421" progId="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2457450"/>
                        <a:ext cx="2951163" cy="263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+mj-ea"/>
              </a:rPr>
              <a:t>14.1.1 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软件度量及其过程</a:t>
            </a:r>
            <a:endParaRPr lang="en-US" altLang="zh-CN" sz="3200" b="1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971550" y="1917700"/>
            <a:ext cx="7848600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  <a:tabLst>
                <a:tab pos="876300" algn="l"/>
              </a:tabLst>
            </a:pPr>
            <a:r>
              <a:rPr lang="zh-CN" altLang="en-US" sz="2800" i="0"/>
              <a:t>软件度量是对软件所包含的各种属性的</a:t>
            </a:r>
            <a:r>
              <a:rPr lang="zh-CN" altLang="en-US" sz="2800" b="1" i="0">
                <a:solidFill>
                  <a:srgbClr val="0070C0"/>
                </a:solidFill>
              </a:rPr>
              <a:t>量化</a:t>
            </a:r>
            <a:r>
              <a:rPr lang="zh-CN" altLang="en-US" sz="2800" i="0"/>
              <a:t>表示</a:t>
            </a:r>
            <a:endParaRPr lang="zh-CN" altLang="en-US" sz="2400" i="0"/>
          </a:p>
          <a:p>
            <a:pPr>
              <a:lnSpc>
                <a:spcPct val="130000"/>
              </a:lnSpc>
              <a:tabLst>
                <a:tab pos="876300" algn="l"/>
              </a:tabLst>
            </a:pPr>
            <a:endParaRPr lang="zh-CN" altLang="en-US" sz="2400" i="0"/>
          </a:p>
          <a:p>
            <a:pPr>
              <a:lnSpc>
                <a:spcPct val="130000"/>
              </a:lnSpc>
              <a:tabLst>
                <a:tab pos="876300" algn="l"/>
              </a:tabLst>
            </a:pPr>
            <a:endParaRPr lang="en-US" altLang="zh-CN" sz="2400" i="0"/>
          </a:p>
          <a:p>
            <a:pPr>
              <a:lnSpc>
                <a:spcPct val="130000"/>
              </a:lnSpc>
              <a:tabLst>
                <a:tab pos="876300" algn="l"/>
              </a:tabLst>
            </a:pPr>
            <a:r>
              <a:rPr lang="zh-CN" altLang="en-US" sz="2400" i="0"/>
              <a:t>软件度量可以帮助我们深入了解软件过程和产品的衡量指标，使组织能够更好地做出决策以达成目标：</a:t>
            </a:r>
          </a:p>
          <a:p>
            <a:pPr lvl="1">
              <a:lnSpc>
                <a:spcPct val="130000"/>
              </a:lnSpc>
              <a:buFontTx/>
              <a:buChar char="•"/>
              <a:tabLst>
                <a:tab pos="876300" algn="l"/>
              </a:tabLst>
            </a:pPr>
            <a:r>
              <a:rPr lang="zh-CN" altLang="en-US" sz="2000" i="0">
                <a:ea typeface="楷体_GB2312"/>
                <a:cs typeface="楷体_GB2312"/>
              </a:rPr>
              <a:t>  </a:t>
            </a:r>
            <a:r>
              <a:rPr lang="zh-CN" altLang="en-US" sz="2400" i="0">
                <a:ea typeface="楷体_GB2312"/>
                <a:cs typeface="楷体_GB2312"/>
              </a:rPr>
              <a:t>用数据指标表明验收标准；</a:t>
            </a:r>
          </a:p>
          <a:p>
            <a:pPr lvl="1">
              <a:lnSpc>
                <a:spcPct val="130000"/>
              </a:lnSpc>
              <a:buFontTx/>
              <a:buChar char="•"/>
              <a:tabLst>
                <a:tab pos="876300" algn="l"/>
              </a:tabLst>
            </a:pPr>
            <a:r>
              <a:rPr lang="zh-CN" altLang="en-US" sz="2400" i="0">
                <a:ea typeface="楷体_GB2312"/>
                <a:cs typeface="楷体_GB2312"/>
              </a:rPr>
              <a:t>  监控项目进度和预见风险；</a:t>
            </a:r>
          </a:p>
          <a:p>
            <a:pPr lvl="1">
              <a:lnSpc>
                <a:spcPct val="130000"/>
              </a:lnSpc>
              <a:buFontTx/>
              <a:buChar char="•"/>
              <a:tabLst>
                <a:tab pos="876300" algn="l"/>
              </a:tabLst>
            </a:pPr>
            <a:r>
              <a:rPr lang="zh-CN" altLang="en-US" sz="2400" i="0">
                <a:ea typeface="楷体_GB2312"/>
                <a:cs typeface="楷体_GB2312"/>
              </a:rPr>
              <a:t>  分配资源时进行量化均衡；</a:t>
            </a:r>
          </a:p>
          <a:p>
            <a:pPr lvl="1">
              <a:lnSpc>
                <a:spcPct val="130000"/>
              </a:lnSpc>
              <a:buFontTx/>
              <a:buChar char="•"/>
              <a:tabLst>
                <a:tab pos="876300" algn="l"/>
              </a:tabLst>
            </a:pPr>
            <a:r>
              <a:rPr lang="zh-CN" altLang="en-US" sz="2400" i="0">
                <a:ea typeface="楷体_GB2312"/>
                <a:cs typeface="楷体_GB2312"/>
              </a:rPr>
              <a:t>  预计和控制产品的过程、成本和质量。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1908175" y="2600325"/>
            <a:ext cx="5040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i="0">
                <a:solidFill>
                  <a:srgbClr val="00B050"/>
                </a:solidFill>
              </a:rPr>
              <a:t>定性 </a:t>
            </a:r>
            <a:r>
              <a:rPr lang="en-US" altLang="zh-CN" sz="2800" b="1" i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zh-CN" altLang="en-US" sz="2800" b="1" i="0">
                <a:solidFill>
                  <a:srgbClr val="00B050"/>
                </a:solidFill>
                <a:sym typeface="Wingdings" pitchFamily="2" charset="2"/>
              </a:rPr>
              <a:t>定量</a:t>
            </a:r>
            <a:endParaRPr lang="zh-CN" altLang="en-US" sz="2800" b="1" i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度量概念</a:t>
            </a:r>
          </a:p>
        </p:txBody>
      </p:sp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079500" y="1592263"/>
            <a:ext cx="7561263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i="0"/>
              <a:t>测量</a:t>
            </a:r>
            <a:r>
              <a:rPr lang="zh-CN" altLang="en-US" sz="2000" i="0"/>
              <a:t>（</a:t>
            </a:r>
            <a:r>
              <a:rPr lang="en-US" altLang="zh-CN" sz="2000" i="0"/>
              <a:t>Measurement</a:t>
            </a:r>
            <a:r>
              <a:rPr lang="zh-CN" altLang="en-US" sz="2000" i="0"/>
              <a:t>） ：确定一个测量的行为</a:t>
            </a:r>
            <a:endParaRPr lang="en-US" altLang="zh-CN" sz="2000" i="0"/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i="0"/>
              <a:t>度量</a:t>
            </a:r>
            <a:r>
              <a:rPr lang="zh-CN" altLang="en-US" sz="2000" i="0"/>
              <a:t>（</a:t>
            </a:r>
            <a:r>
              <a:rPr lang="en-US" altLang="zh-CN" sz="2000" i="0"/>
              <a:t>Metric</a:t>
            </a:r>
            <a:r>
              <a:rPr lang="zh-CN" altLang="en-US" sz="2000" i="0"/>
              <a:t>） ：某个给定属性的度的一个定量测量</a:t>
            </a:r>
            <a:endParaRPr lang="en-US" altLang="zh-CN" sz="2000" i="0"/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i="0"/>
              <a:t>指标 </a:t>
            </a:r>
            <a:r>
              <a:rPr lang="en-US" altLang="zh-CN" sz="2000" i="0"/>
              <a:t>(Indicator) </a:t>
            </a:r>
            <a:r>
              <a:rPr lang="zh-CN" altLang="en-US" sz="2000" i="0"/>
              <a:t>：具体测量的属性及其给定值</a:t>
            </a:r>
            <a:endParaRPr lang="en-US" altLang="zh-CN" sz="2000" i="0"/>
          </a:p>
        </p:txBody>
      </p:sp>
      <p:sp>
        <p:nvSpPr>
          <p:cNvPr id="6" name="矩形 5"/>
          <p:cNvSpPr/>
          <p:nvPr/>
        </p:nvSpPr>
        <p:spPr>
          <a:xfrm>
            <a:off x="611188" y="4005263"/>
            <a:ext cx="8281987" cy="2124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0" dirty="0">
                <a:ea typeface="宋体" pitchFamily="2" charset="-122"/>
              </a:rPr>
              <a:t>measure</a:t>
            </a:r>
            <a:r>
              <a:rPr lang="en-US" altLang="zh-CN" i="0" dirty="0">
                <a:ea typeface="宋体" pitchFamily="2" charset="-122"/>
              </a:rPr>
              <a:t>: </a:t>
            </a:r>
            <a:r>
              <a:rPr lang="zh-CN" altLang="en-US" i="0" dirty="0">
                <a:ea typeface="宋体" pitchFamily="2" charset="-122"/>
              </a:rPr>
              <a:t>文档页数</a:t>
            </a:r>
            <a:r>
              <a:rPr lang="en-US" altLang="zh-CN" i="0" dirty="0">
                <a:ea typeface="宋体" pitchFamily="2" charset="-122"/>
              </a:rPr>
              <a:t>, </a:t>
            </a:r>
            <a:r>
              <a:rPr lang="zh-CN" altLang="en-US" i="0" dirty="0">
                <a:ea typeface="宋体" pitchFamily="2" charset="-122"/>
              </a:rPr>
              <a:t>发现错误数</a:t>
            </a:r>
            <a:r>
              <a:rPr lang="en-US" altLang="zh-CN" i="0" dirty="0">
                <a:ea typeface="宋体" pitchFamily="2" charset="-122"/>
              </a:rPr>
              <a:t>,  </a:t>
            </a:r>
            <a:r>
              <a:rPr lang="zh-CN" altLang="en-US" i="0" dirty="0">
                <a:ea typeface="宋体" pitchFamily="2" charset="-122"/>
              </a:rPr>
              <a:t>每个人的准备时间 </a:t>
            </a:r>
            <a:br>
              <a:rPr lang="zh-CN" altLang="en-US" i="0" dirty="0">
                <a:ea typeface="宋体" pitchFamily="2" charset="-122"/>
              </a:rPr>
            </a:br>
            <a:r>
              <a:rPr lang="en-US" altLang="zh-CN" sz="2000" b="1" i="0" dirty="0">
                <a:ea typeface="宋体" pitchFamily="2" charset="-122"/>
              </a:rPr>
              <a:t>metrics</a:t>
            </a:r>
            <a:r>
              <a:rPr lang="en-US" altLang="zh-CN" i="0" dirty="0">
                <a:ea typeface="宋体" pitchFamily="2" charset="-122"/>
              </a:rPr>
              <a:t>:  preparation rate = </a:t>
            </a:r>
            <a:r>
              <a:rPr lang="zh-CN" altLang="en-US" i="0" dirty="0">
                <a:ea typeface="宋体" pitchFamily="2" charset="-122"/>
              </a:rPr>
              <a:t>总的准备时间 </a:t>
            </a:r>
            <a:r>
              <a:rPr lang="en-US" altLang="zh-CN" i="0" dirty="0">
                <a:ea typeface="宋体" pitchFamily="2" charset="-122"/>
              </a:rPr>
              <a:t>/ </a:t>
            </a:r>
            <a:r>
              <a:rPr lang="zh-CN" altLang="en-US" i="0" dirty="0">
                <a:ea typeface="宋体" pitchFamily="2" charset="-122"/>
              </a:rPr>
              <a:t>文档页数 </a:t>
            </a:r>
            <a:br>
              <a:rPr lang="zh-CN" altLang="en-US" i="0" dirty="0">
                <a:ea typeface="宋体" pitchFamily="2" charset="-122"/>
              </a:rPr>
            </a:br>
            <a:r>
              <a:rPr lang="zh-CN" altLang="en-US" i="0" dirty="0">
                <a:ea typeface="宋体" pitchFamily="2" charset="-122"/>
              </a:rPr>
              <a:t>              </a:t>
            </a:r>
            <a:r>
              <a:rPr lang="en-US" altLang="zh-CN" i="0" dirty="0">
                <a:ea typeface="宋体" pitchFamily="2" charset="-122"/>
              </a:rPr>
              <a:t>fault density = </a:t>
            </a:r>
            <a:r>
              <a:rPr lang="zh-CN" altLang="en-US" i="0" dirty="0">
                <a:ea typeface="宋体" pitchFamily="2" charset="-122"/>
              </a:rPr>
              <a:t>错误数 </a:t>
            </a:r>
            <a:r>
              <a:rPr lang="en-US" altLang="zh-CN" i="0" dirty="0">
                <a:ea typeface="宋体" pitchFamily="2" charset="-122"/>
              </a:rPr>
              <a:t>/ </a:t>
            </a:r>
            <a:r>
              <a:rPr lang="zh-CN" altLang="en-US" i="0" dirty="0">
                <a:ea typeface="宋体" pitchFamily="2" charset="-122"/>
              </a:rPr>
              <a:t>文档页数 </a:t>
            </a:r>
            <a:br>
              <a:rPr lang="zh-CN" altLang="en-US" i="0" dirty="0">
                <a:ea typeface="宋体" pitchFamily="2" charset="-122"/>
              </a:rPr>
            </a:br>
            <a:r>
              <a:rPr lang="en-US" altLang="zh-CN" sz="2000" b="1" i="0" dirty="0">
                <a:ea typeface="宋体" pitchFamily="2" charset="-122"/>
              </a:rPr>
              <a:t>indicator:</a:t>
            </a:r>
            <a:r>
              <a:rPr lang="zh-CN" altLang="en-US" i="0" dirty="0">
                <a:ea typeface="宋体" pitchFamily="2" charset="-122"/>
              </a:rPr>
              <a:t> </a:t>
            </a:r>
            <a:br>
              <a:rPr lang="zh-CN" altLang="en-US" i="0" dirty="0">
                <a:ea typeface="宋体" pitchFamily="2" charset="-122"/>
              </a:rPr>
            </a:br>
            <a:r>
              <a:rPr lang="zh-CN" altLang="en-US" i="0" dirty="0">
                <a:ea typeface="宋体" pitchFamily="2" charset="-122"/>
              </a:rPr>
              <a:t>  准备程度：由</a:t>
            </a:r>
            <a:r>
              <a:rPr lang="en-US" altLang="zh-CN" i="0" dirty="0" err="1">
                <a:ea typeface="宋体" pitchFamily="2" charset="-122"/>
              </a:rPr>
              <a:t>prepation</a:t>
            </a:r>
            <a:r>
              <a:rPr lang="en-US" altLang="zh-CN" i="0" dirty="0">
                <a:ea typeface="宋体" pitchFamily="2" charset="-122"/>
              </a:rPr>
              <a:t> rate</a:t>
            </a:r>
            <a:r>
              <a:rPr lang="zh-CN" altLang="en-US" i="0" dirty="0">
                <a:ea typeface="宋体" pitchFamily="2" charset="-122"/>
              </a:rPr>
              <a:t>这一个</a:t>
            </a:r>
            <a:r>
              <a:rPr lang="en-US" altLang="zh-CN" i="0" dirty="0">
                <a:ea typeface="宋体" pitchFamily="2" charset="-122"/>
              </a:rPr>
              <a:t>metrics</a:t>
            </a:r>
            <a:r>
              <a:rPr lang="zh-CN" altLang="en-US" i="0" dirty="0">
                <a:ea typeface="宋体" pitchFamily="2" charset="-122"/>
              </a:rPr>
              <a:t>表示 </a:t>
            </a:r>
            <a:br>
              <a:rPr lang="zh-CN" altLang="en-US" i="0" dirty="0">
                <a:ea typeface="宋体" pitchFamily="2" charset="-122"/>
              </a:rPr>
            </a:br>
            <a:r>
              <a:rPr lang="zh-CN" altLang="en-US" i="0" dirty="0">
                <a:ea typeface="宋体" pitchFamily="2" charset="-122"/>
              </a:rPr>
              <a:t>  查错有效性：</a:t>
            </a:r>
            <a:r>
              <a:rPr lang="en-US" altLang="zh-CN" i="0" dirty="0">
                <a:ea typeface="宋体" pitchFamily="2" charset="-122"/>
              </a:rPr>
              <a:t>fault density</a:t>
            </a:r>
            <a:r>
              <a:rPr lang="zh-CN" altLang="en-US" i="0" dirty="0">
                <a:ea typeface="宋体" pitchFamily="2" charset="-122"/>
              </a:rPr>
              <a:t>来表示 </a:t>
            </a:r>
            <a:br>
              <a:rPr lang="zh-CN" altLang="en-US" i="0" dirty="0">
                <a:ea typeface="宋体" pitchFamily="2" charset="-122"/>
              </a:rPr>
            </a:br>
            <a:r>
              <a:rPr lang="zh-CN" altLang="en-US" b="1" i="0" dirty="0">
                <a:ea typeface="宋体" pitchFamily="2" charset="-122"/>
              </a:rPr>
              <a:t>  </a:t>
            </a:r>
            <a:r>
              <a:rPr lang="zh-CN" altLang="en-US" i="0" dirty="0">
                <a:ea typeface="宋体" pitchFamily="2" charset="-122"/>
              </a:rPr>
              <a:t>正常程度：由</a:t>
            </a:r>
            <a:r>
              <a:rPr lang="en-US" altLang="zh-CN" i="0" dirty="0">
                <a:ea typeface="宋体" pitchFamily="2" charset="-122"/>
              </a:rPr>
              <a:t>prep rate</a:t>
            </a:r>
            <a:r>
              <a:rPr lang="zh-CN" altLang="en-US" i="0" dirty="0">
                <a:ea typeface="宋体" pitchFamily="2" charset="-122"/>
              </a:rPr>
              <a:t>和</a:t>
            </a:r>
            <a:r>
              <a:rPr lang="en-US" altLang="zh-CN" i="0" dirty="0">
                <a:ea typeface="宋体" pitchFamily="2" charset="-122"/>
              </a:rPr>
              <a:t>fault density</a:t>
            </a:r>
            <a:r>
              <a:rPr lang="zh-CN" altLang="en-US" i="0" dirty="0">
                <a:ea typeface="宋体" pitchFamily="2" charset="-122"/>
              </a:rPr>
              <a:t>两个</a:t>
            </a:r>
            <a:r>
              <a:rPr lang="en-US" altLang="zh-CN" i="0" dirty="0">
                <a:ea typeface="宋体" pitchFamily="2" charset="-122"/>
              </a:rPr>
              <a:t>metrics</a:t>
            </a:r>
            <a:r>
              <a:rPr lang="zh-CN" altLang="en-US" i="0" dirty="0">
                <a:ea typeface="宋体" pitchFamily="2" charset="-122"/>
              </a:rPr>
              <a:t>组成的二维空间里去判断</a:t>
            </a:r>
          </a:p>
        </p:txBody>
      </p: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684213" y="3644900"/>
            <a:ext cx="1366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i="0">
                <a:solidFill>
                  <a:srgbClr val="0070C0"/>
                </a:solidFill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软件度量的分类</a:t>
            </a:r>
          </a:p>
        </p:txBody>
      </p:sp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935038" y="2133600"/>
            <a:ext cx="7561262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altLang="zh-CN" sz="2400" b="1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3200" b="1" i="0"/>
              <a:t>软件过程度量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3200" b="1" i="0"/>
              <a:t>软件项目度量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8000"/>
              <a:buFont typeface="Wingdings" pitchFamily="2" charset="2"/>
              <a:buChar char="p"/>
            </a:pPr>
            <a:r>
              <a:rPr lang="zh-CN" altLang="en-US" sz="3200" b="1" i="0"/>
              <a:t> 产品质量度量</a:t>
            </a:r>
            <a:endParaRPr lang="zh-CN" altLang="en-US" sz="3200" i="0"/>
          </a:p>
        </p:txBody>
      </p:sp>
      <p:pic>
        <p:nvPicPr>
          <p:cNvPr id="26627" name="Picture 5" descr="j00788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2457450"/>
            <a:ext cx="3609975" cy="241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软件度量的内容</a:t>
            </a: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55650" y="1773238"/>
            <a:ext cx="7993063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itchFamily="2" charset="2"/>
              <a:buChar char="p"/>
            </a:pPr>
            <a:r>
              <a:rPr lang="zh-CN" altLang="zh-CN" sz="2400" b="1" i="0"/>
              <a:t>规模度量：</a:t>
            </a:r>
            <a:r>
              <a:rPr lang="zh-CN" altLang="zh-CN" sz="2000" i="0"/>
              <a:t>代码行数，功能点和对象点等</a:t>
            </a:r>
            <a:endParaRPr lang="zh-CN" altLang="en-US" sz="2000" i="0"/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itchFamily="2" charset="2"/>
              <a:buChar char="p"/>
            </a:pPr>
            <a:r>
              <a:rPr lang="zh-CN" altLang="en-US" sz="2400" b="1" i="0"/>
              <a:t>复杂度度量：</a:t>
            </a:r>
            <a:r>
              <a:rPr lang="zh-CN" altLang="en-US" sz="2000" i="0"/>
              <a:t>软件结构复杂度指标。</a:t>
            </a:r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itchFamily="2" charset="2"/>
              <a:buChar char="p"/>
            </a:pPr>
            <a:r>
              <a:rPr lang="zh-CN" altLang="en-US" sz="2400" b="1" i="0"/>
              <a:t>缺陷度量：</a:t>
            </a:r>
            <a:r>
              <a:rPr lang="zh-CN" altLang="en-US" sz="2000" i="0"/>
              <a:t>帮助确定产品缺陷变化的状态，并指示修复缺陷活动所需的工作量，分析产品缺陷分布的情况</a:t>
            </a:r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itchFamily="2" charset="2"/>
              <a:buChar char="p"/>
            </a:pPr>
            <a:r>
              <a:rPr lang="zh-CN" altLang="en-US" sz="2400" b="1" i="0"/>
              <a:t>工作量度量</a:t>
            </a:r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itchFamily="2" charset="2"/>
              <a:buChar char="p"/>
            </a:pPr>
            <a:r>
              <a:rPr lang="zh-CN" altLang="en-US" sz="2400" b="1" i="0"/>
              <a:t>进度度量</a:t>
            </a:r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itchFamily="2" charset="2"/>
              <a:buChar char="p"/>
            </a:pPr>
            <a:r>
              <a:rPr lang="zh-CN" altLang="en-US" sz="2400" b="1" i="0"/>
              <a:t>生产率度量：</a:t>
            </a:r>
            <a:r>
              <a:rPr lang="zh-CN" altLang="en-US" sz="2000" i="0"/>
              <a:t>代码行数／人</a:t>
            </a:r>
            <a:r>
              <a:rPr lang="en-US" altLang="zh-CN" sz="2000" i="0"/>
              <a:t>·</a:t>
            </a:r>
            <a:r>
              <a:rPr lang="zh-CN" altLang="en-US" sz="2000" i="0"/>
              <a:t>月，测试用例数</a:t>
            </a:r>
            <a:r>
              <a:rPr lang="en-US" altLang="zh-CN" sz="2000" i="0"/>
              <a:t>/</a:t>
            </a:r>
            <a:r>
              <a:rPr lang="zh-CN" altLang="en-US" sz="2000" i="0"/>
              <a:t>人</a:t>
            </a:r>
            <a:r>
              <a:rPr lang="en-US" altLang="zh-CN" sz="2000" i="0"/>
              <a:t>·</a:t>
            </a:r>
            <a:r>
              <a:rPr lang="zh-CN" altLang="en-US" sz="2000" i="0"/>
              <a:t>日；</a:t>
            </a:r>
          </a:p>
          <a:p>
            <a:pPr marL="457200" indent="-457200">
              <a:lnSpc>
                <a:spcPct val="130000"/>
              </a:lnSpc>
              <a:buClr>
                <a:srgbClr val="91AC4E"/>
              </a:buClr>
              <a:buSzPct val="87000"/>
              <a:buFont typeface="Wingdings" pitchFamily="2" charset="2"/>
              <a:buChar char="p"/>
            </a:pPr>
            <a:r>
              <a:rPr lang="zh-CN" altLang="en-US" sz="2400" b="1" i="0"/>
              <a:t>风险度量： </a:t>
            </a:r>
            <a:r>
              <a:rPr lang="zh-CN" altLang="en-US" sz="2000" i="0"/>
              <a:t>“风险发生的概率”和“风险发生后所带来的损失”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04137" cy="661988"/>
          </a:xfrm>
        </p:spPr>
        <p:txBody>
          <a:bodyPr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</a:rPr>
              <a:t>软件度量的分工</a:t>
            </a: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684213" y="1557338"/>
            <a:ext cx="7667625" cy="452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0"/>
              <a:t>度量工作小组</a:t>
            </a:r>
            <a:r>
              <a:rPr lang="zh-CN" altLang="en-US" sz="2000" i="0"/>
              <a:t>由专职的度量研究人员和项目协调人员组成，度量研究人员的主要职责是定义度量过程和指导进行度量活动，并对数据进行分析、反馈；项目协调人员的职责是为定义度量过程提供详细的需求信息，并负责度量过程在项目组的推行。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None/>
            </a:pP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zh-CN" altLang="en-US" sz="2400" b="1" i="0"/>
              <a:t>数据提供者</a:t>
            </a:r>
            <a:r>
              <a:rPr lang="zh-CN" altLang="en-US" sz="2000" i="0"/>
              <a:t>一般是项目中的研发人员，有时还会包括用户服务人员和最终用户。</a:t>
            </a:r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None/>
            </a:pPr>
            <a:endParaRPr lang="zh-CN" altLang="en-US" sz="2000" i="0"/>
          </a:p>
          <a:p>
            <a:pPr marL="457200" indent="-457200">
              <a:lnSpc>
                <a:spcPct val="140000"/>
              </a:lnSpc>
              <a:buClr>
                <a:srgbClr val="91AC4E"/>
              </a:buClr>
              <a:buSzPct val="80000"/>
              <a:buFont typeface="Wingdings" pitchFamily="2" charset="2"/>
              <a:buChar char="p"/>
            </a:pPr>
            <a:r>
              <a:rPr lang="en-US" altLang="zh-CN" sz="2400" b="1" i="0"/>
              <a:t>IT</a:t>
            </a:r>
            <a:r>
              <a:rPr lang="zh-CN" altLang="en-US" sz="2400" b="1" i="0"/>
              <a:t>支持者</a:t>
            </a:r>
            <a:r>
              <a:rPr lang="zh-CN" altLang="en-US" sz="2000" i="0"/>
              <a:t>确定数据提供的格式与数据存储方式，提供数据收集工具与数据存储设备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">
  <a:themeElements>
    <a:clrScheme name="Nordri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C8C92"/>
      </a:accent2>
      <a:accent3>
        <a:srgbClr val="FFFFFF"/>
      </a:accent3>
      <a:accent4>
        <a:srgbClr val="1E4649"/>
      </a:accent4>
      <a:accent5>
        <a:srgbClr val="BBE0E3"/>
      </a:accent5>
      <a:accent6>
        <a:srgbClr val="71BEC4"/>
      </a:accent6>
      <a:hlink>
        <a:srgbClr val="000000"/>
      </a:hlink>
      <a:folHlink>
        <a:srgbClr val="262626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</Template>
  <TotalTime>15768</TotalTime>
  <Words>2043</Words>
  <Application>Microsoft Office PowerPoint</Application>
  <PresentationFormat>全屏显示(4:3)</PresentationFormat>
  <Paragraphs>373</Paragraphs>
  <Slides>27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黑体</vt:lpstr>
      <vt:lpstr>华文新魏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6</vt:lpstr>
      <vt:lpstr>Clip</vt:lpstr>
      <vt:lpstr>PowerPoint 演示文稿</vt:lpstr>
      <vt:lpstr>本章要解决的问题</vt:lpstr>
      <vt:lpstr>第14章 测试和软件质量分析报告 </vt:lpstr>
      <vt:lpstr>14.1软件产品的质量度量</vt:lpstr>
      <vt:lpstr>14.1.1 软件度量及其过程</vt:lpstr>
      <vt:lpstr>度量概念</vt:lpstr>
      <vt:lpstr>软件度量的分类</vt:lpstr>
      <vt:lpstr>软件度量的内容</vt:lpstr>
      <vt:lpstr>软件度量的分工</vt:lpstr>
      <vt:lpstr>软件度量的过程</vt:lpstr>
      <vt:lpstr>14.1.2 软件质量的度量</vt:lpstr>
      <vt:lpstr>14.1.3 质量度量的统计方法</vt:lpstr>
      <vt:lpstr>质量度量的统计方法 （2）</vt:lpstr>
      <vt:lpstr>质量度量计算</vt:lpstr>
      <vt:lpstr>14.2 评估系统测试的覆盖程度</vt:lpstr>
      <vt:lpstr>测试的评估</vt:lpstr>
      <vt:lpstr>14.2.1 对软件需求的估算</vt:lpstr>
      <vt:lpstr>14.2.2 基于需求的测试覆盖评估</vt:lpstr>
      <vt:lpstr>14.2.3 基于代码的测试覆盖评估</vt:lpstr>
      <vt:lpstr>14.3 基于缺陷分析的产品质量评估</vt:lpstr>
      <vt:lpstr>14.3.1 缺陷评测的基线</vt:lpstr>
      <vt:lpstr>14.3.2 经典的种子公式</vt:lpstr>
      <vt:lpstr>14.3.3 基于缺陷清除率的估算方法</vt:lpstr>
      <vt:lpstr>14.3.4  软件产品性能评估</vt:lpstr>
      <vt:lpstr>14.4 测试报告的具体内容</vt:lpstr>
      <vt:lpstr>作业</vt:lpstr>
      <vt:lpstr>PowerPoint 演示文稿</vt:lpstr>
    </vt:vector>
  </TitlesOfParts>
  <Company>Webex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Kerryzhu</dc:creator>
  <cp:keywords>ppt幻灯设计/ppt模板设计</cp:keywords>
  <dc:description>Nordri设计工作室ppt模版发布供大家免费下载使用。版权为Nordri设计工作室所有。您可以自行使用、修改、复制本模版。转载、发表或以其它方式利用本模版上内容，如果您需更进一步的服务，请和我们联系。</dc:description>
  <cp:lastModifiedBy>微软用户</cp:lastModifiedBy>
  <cp:revision>323</cp:revision>
  <dcterms:created xsi:type="dcterms:W3CDTF">2011-09-26T13:26:34Z</dcterms:created>
  <dcterms:modified xsi:type="dcterms:W3CDTF">2019-01-11T03:08:04Z</dcterms:modified>
  <cp:category>免费模板</cp:category>
</cp:coreProperties>
</file>