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768" r:id="rId2"/>
    <p:sldId id="812" r:id="rId3"/>
    <p:sldId id="769" r:id="rId4"/>
    <p:sldId id="770" r:id="rId5"/>
    <p:sldId id="771" r:id="rId6"/>
    <p:sldId id="772" r:id="rId7"/>
    <p:sldId id="773" r:id="rId8"/>
    <p:sldId id="805" r:id="rId9"/>
    <p:sldId id="804" r:id="rId10"/>
    <p:sldId id="806" r:id="rId11"/>
    <p:sldId id="807" r:id="rId12"/>
    <p:sldId id="808" r:id="rId13"/>
    <p:sldId id="774" r:id="rId14"/>
    <p:sldId id="775" r:id="rId15"/>
    <p:sldId id="776" r:id="rId16"/>
    <p:sldId id="777" r:id="rId17"/>
    <p:sldId id="778" r:id="rId18"/>
    <p:sldId id="779" r:id="rId19"/>
    <p:sldId id="780" r:id="rId20"/>
    <p:sldId id="810" r:id="rId21"/>
    <p:sldId id="781" r:id="rId22"/>
    <p:sldId id="811" r:id="rId23"/>
    <p:sldId id="782" r:id="rId24"/>
    <p:sldId id="783" r:id="rId25"/>
    <p:sldId id="784" r:id="rId26"/>
    <p:sldId id="785" r:id="rId27"/>
    <p:sldId id="786" r:id="rId28"/>
    <p:sldId id="787" r:id="rId29"/>
    <p:sldId id="788" r:id="rId30"/>
    <p:sldId id="789" r:id="rId31"/>
    <p:sldId id="790" r:id="rId32"/>
    <p:sldId id="791" r:id="rId33"/>
    <p:sldId id="792" r:id="rId34"/>
    <p:sldId id="793" r:id="rId35"/>
    <p:sldId id="794" r:id="rId36"/>
    <p:sldId id="795" r:id="rId37"/>
    <p:sldId id="796" r:id="rId38"/>
    <p:sldId id="797" r:id="rId39"/>
    <p:sldId id="798" r:id="rId40"/>
    <p:sldId id="799" r:id="rId41"/>
    <p:sldId id="800" r:id="rId42"/>
    <p:sldId id="801" r:id="rId43"/>
    <p:sldId id="802" r:id="rId44"/>
    <p:sldId id="266" r:id="rId45"/>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83" autoAdjust="0"/>
  </p:normalViewPr>
  <p:slideViewPr>
    <p:cSldViewPr>
      <p:cViewPr varScale="1">
        <p:scale>
          <a:sx n="62" d="100"/>
          <a:sy n="62" d="100"/>
        </p:scale>
        <p:origin x="140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FC1E8347-1A91-44CB-BE93-8A70171D17A1}" type="slidenum">
              <a:rPr lang="en-US" altLang="zh-CN"/>
              <a:pPr/>
              <a:t>‹#›</a:t>
            </a:fld>
            <a:endParaRPr lang="en-US" altLang="zh-CN"/>
          </a:p>
        </p:txBody>
      </p:sp>
    </p:spTree>
    <p:extLst>
      <p:ext uri="{BB962C8B-B14F-4D97-AF65-F5344CB8AC3E}">
        <p14:creationId xmlns:p14="http://schemas.microsoft.com/office/powerpoint/2010/main" val="38585719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0875" y="406400"/>
            <a:ext cx="5556250" cy="4167188"/>
          </a:xfrm>
          <a:ln/>
        </p:spPr>
      </p:sp>
      <p:sp>
        <p:nvSpPr>
          <p:cNvPr id="378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5872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a:ln/>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78305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4588" y="685800"/>
            <a:ext cx="4570412" cy="3429000"/>
          </a:xfrm>
          <a:ln/>
        </p:spPr>
      </p:sp>
      <p:sp>
        <p:nvSpPr>
          <p:cNvPr id="450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21518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4588" y="685800"/>
            <a:ext cx="4570412" cy="3429000"/>
          </a:xfrm>
          <a:ln/>
        </p:spPr>
      </p:sp>
      <p:sp>
        <p:nvSpPr>
          <p:cNvPr id="460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48156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4588" y="685800"/>
            <a:ext cx="4570412" cy="3429000"/>
          </a:xfrm>
          <a:ln/>
        </p:spPr>
      </p:sp>
      <p:sp>
        <p:nvSpPr>
          <p:cNvPr id="460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7555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a:ln/>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62184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a:ln/>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49483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a:ln/>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77823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0875" y="406400"/>
            <a:ext cx="5556250" cy="4167188"/>
          </a:xfrm>
          <a:ln/>
        </p:spPr>
      </p:sp>
      <p:sp>
        <p:nvSpPr>
          <p:cNvPr id="501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886490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a:ln/>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338415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a:ln/>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81432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0875" y="406400"/>
            <a:ext cx="5556250" cy="4167188"/>
          </a:xfrm>
          <a:ln/>
        </p:spPr>
      </p:sp>
      <p:sp>
        <p:nvSpPr>
          <p:cNvPr id="3891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289664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692352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44588" y="685800"/>
            <a:ext cx="4570412" cy="3429000"/>
          </a:xfrm>
          <a:ln/>
        </p:spPr>
      </p:sp>
      <p:sp>
        <p:nvSpPr>
          <p:cNvPr id="5427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10494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a:ln/>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413483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a:ln/>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32416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a:ln/>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623591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a:ln/>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594872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a:ln/>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718037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a:ln/>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574931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Arial" charset="0"/>
                <a:ea typeface="宋体" pitchFamily="2" charset="-122"/>
                <a:cs typeface="+mn-cs"/>
              </a:rPr>
              <a:t>Oracle ASM</a:t>
            </a:r>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pPr/>
              <a:t>36</a:t>
            </a:fld>
            <a:endParaRPr lang="en-US" altLang="zh-CN"/>
          </a:p>
        </p:txBody>
      </p:sp>
    </p:spTree>
    <p:extLst>
      <p:ext uri="{BB962C8B-B14F-4D97-AF65-F5344CB8AC3E}">
        <p14:creationId xmlns:p14="http://schemas.microsoft.com/office/powerpoint/2010/main" val="32679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a:ln/>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93328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0875" y="406400"/>
            <a:ext cx="5556250" cy="4167188"/>
          </a:xfrm>
          <a:ln/>
        </p:spPr>
      </p:sp>
      <p:sp>
        <p:nvSpPr>
          <p:cNvPr id="3993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597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0875" y="406400"/>
            <a:ext cx="5556250" cy="4167188"/>
          </a:xfrm>
          <a:ln/>
        </p:spPr>
      </p:sp>
      <p:sp>
        <p:nvSpPr>
          <p:cNvPr id="6656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54042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a:ln/>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870996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a:ln/>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0517968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a:ln/>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38203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0875" y="406400"/>
            <a:ext cx="5556250" cy="4167188"/>
          </a:xfrm>
          <a:ln/>
        </p:spPr>
      </p:sp>
      <p:sp>
        <p:nvSpPr>
          <p:cNvPr id="4096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98208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0875" y="406400"/>
            <a:ext cx="5556250" cy="4167188"/>
          </a:xfrm>
          <a:ln/>
        </p:spPr>
      </p:sp>
      <p:sp>
        <p:nvSpPr>
          <p:cNvPr id="419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1690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50875" y="406400"/>
            <a:ext cx="5556250" cy="4167188"/>
          </a:xfrm>
          <a:ln/>
        </p:spPr>
      </p:sp>
      <p:sp>
        <p:nvSpPr>
          <p:cNvPr id="4301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00788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493A582-E14B-4E8B-B5C9-F13666E14CED}" type="slidenum">
              <a:rPr lang="zh-CN" altLang="en-US" smtClean="0"/>
              <a:pPr/>
              <a:t>10</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27443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493A582-E14B-4E8B-B5C9-F13666E14CED}" type="slidenum">
              <a:rPr lang="zh-CN" altLang="en-US" smtClean="0"/>
              <a:pPr/>
              <a:t>11</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ltLang="zh-CN" dirty="0" smtClean="0"/>
          </a:p>
          <a:p>
            <a:r>
              <a:rPr kumimoji="1" lang="en-US" altLang="zh-CN" sz="1200" kern="1200" dirty="0" smtClean="0">
                <a:solidFill>
                  <a:schemeClr val="tx1"/>
                </a:solidFill>
                <a:latin typeface="Times New Roman" pitchFamily="18" charset="0"/>
                <a:ea typeface="宋体" pitchFamily="2" charset="-122"/>
                <a:cs typeface="+mn-cs"/>
              </a:rPr>
              <a:t>What information needs to be collected to allow a user to register?</a:t>
            </a:r>
          </a:p>
          <a:p>
            <a:r>
              <a:rPr kumimoji="1" lang="en-US" altLang="zh-CN" sz="1200" kern="1200" dirty="0" smtClean="0">
                <a:solidFill>
                  <a:schemeClr val="tx1"/>
                </a:solidFill>
                <a:latin typeface="Times New Roman" pitchFamily="18" charset="0"/>
                <a:ea typeface="宋体" pitchFamily="2" charset="-122"/>
                <a:cs typeface="+mn-cs"/>
              </a:rPr>
              <a:t>Where does this information need to be collected/delivered?</a:t>
            </a:r>
          </a:p>
          <a:p>
            <a:r>
              <a:rPr kumimoji="1" lang="en-US" altLang="zh-CN" sz="1200" kern="1200" dirty="0" smtClean="0">
                <a:solidFill>
                  <a:schemeClr val="tx1"/>
                </a:solidFill>
                <a:latin typeface="Times New Roman" pitchFamily="18" charset="0"/>
                <a:ea typeface="宋体" pitchFamily="2" charset="-122"/>
                <a:cs typeface="+mn-cs"/>
              </a:rPr>
              <a:t>Can the user pay online as part of the registration process?</a:t>
            </a:r>
          </a:p>
          <a:p>
            <a:r>
              <a:rPr kumimoji="1" lang="en-US" altLang="zh-CN" sz="1200" kern="1200" dirty="0" smtClean="0">
                <a:solidFill>
                  <a:schemeClr val="tx1"/>
                </a:solidFill>
                <a:latin typeface="Times New Roman" pitchFamily="18" charset="0"/>
                <a:ea typeface="宋体" pitchFamily="2" charset="-122"/>
                <a:cs typeface="+mn-cs"/>
              </a:rPr>
              <a:t>Does the user need to be sent an acknowledgment?</a:t>
            </a:r>
          </a:p>
          <a:p>
            <a:endParaRPr lang="zh-CN" altLang="en-US" dirty="0" smtClean="0"/>
          </a:p>
        </p:txBody>
      </p:sp>
    </p:spTree>
    <p:extLst>
      <p:ext uri="{BB962C8B-B14F-4D97-AF65-F5344CB8AC3E}">
        <p14:creationId xmlns:p14="http://schemas.microsoft.com/office/powerpoint/2010/main" val="339609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dannorth.net</a:t>
            </a:r>
            <a:r>
              <a:rPr kumimoji="1" lang="en-US" altLang="zh-CN" dirty="0" smtClean="0"/>
              <a:t>/</a:t>
            </a:r>
            <a:r>
              <a:rPr kumimoji="1" lang="en-US" altLang="zh-CN" dirty="0" err="1" smtClean="0"/>
              <a:t>whats</a:t>
            </a:r>
            <a:r>
              <a:rPr kumimoji="1" lang="en-US" altLang="zh-CN" dirty="0" smtClean="0"/>
              <a:t>-in-a-story/</a:t>
            </a:r>
          </a:p>
          <a:p>
            <a:r>
              <a:rPr kumimoji="1" lang="en-US" altLang="zh-CN" dirty="0" smtClean="0"/>
              <a:t>http://</a:t>
            </a:r>
            <a:r>
              <a:rPr kumimoji="1" lang="en-US" altLang="zh-CN" dirty="0" err="1" smtClean="0"/>
              <a:t>en.wikipedia.org</a:t>
            </a:r>
            <a:r>
              <a:rPr kumimoji="1" lang="en-US" altLang="zh-CN" dirty="0" smtClean="0"/>
              <a:t>/wiki/Behavior-</a:t>
            </a:r>
            <a:r>
              <a:rPr kumimoji="1" lang="en-US" altLang="zh-CN" dirty="0" err="1" smtClean="0"/>
              <a:t>driven_development</a:t>
            </a:r>
            <a:endParaRPr kumimoji="1" lang="en-US" altLang="zh-CN" dirty="0" smtClean="0"/>
          </a:p>
          <a:p>
            <a:r>
              <a:rPr kumimoji="1" lang="en-US" altLang="zh-CN" dirty="0" smtClean="0"/>
              <a:t>http://</a:t>
            </a:r>
            <a:r>
              <a:rPr kumimoji="1" lang="en-US" altLang="zh-CN" dirty="0" err="1" smtClean="0"/>
              <a:t>leanagilechange.com</a:t>
            </a:r>
            <a:r>
              <a:rPr kumimoji="1" lang="en-US" altLang="zh-CN" dirty="0" smtClean="0"/>
              <a:t>/</a:t>
            </a:r>
            <a:r>
              <a:rPr kumimoji="1" lang="en-US" altLang="zh-CN" dirty="0" err="1" smtClean="0"/>
              <a:t>leanagilewiki</a:t>
            </a:r>
            <a:r>
              <a:rPr kumimoji="1" lang="en-US" altLang="zh-CN" dirty="0" smtClean="0"/>
              <a:t>/</a:t>
            </a:r>
            <a:r>
              <a:rPr kumimoji="1" lang="en-US" altLang="zh-CN" dirty="0" err="1" smtClean="0"/>
              <a:t>index.php?title</a:t>
            </a:r>
            <a:r>
              <a:rPr kumimoji="1" lang="en-US" altLang="zh-CN" dirty="0" smtClean="0"/>
              <a:t>=</a:t>
            </a:r>
            <a:r>
              <a:rPr kumimoji="1" lang="en-US" altLang="zh-CN" dirty="0" err="1" smtClean="0"/>
              <a:t>Behaviour_Driven_Development</a:t>
            </a:r>
            <a:endParaRPr kumimoji="1" lang="en-US" altLang="zh-CN" dirty="0" smtClean="0"/>
          </a:p>
          <a:p>
            <a:r>
              <a:rPr kumimoji="1" lang="en-US" altLang="zh-CN" dirty="0" smtClean="0"/>
              <a:t>http://</a:t>
            </a:r>
            <a:r>
              <a:rPr kumimoji="1" lang="en-US" altLang="zh-CN" dirty="0" err="1" smtClean="0"/>
              <a:t>behave.readthedocs.org</a:t>
            </a:r>
            <a:r>
              <a:rPr kumimoji="1" lang="en-US" altLang="zh-CN" dirty="0" smtClean="0"/>
              <a:t>/en/latest/</a:t>
            </a:r>
            <a:r>
              <a:rPr kumimoji="1" lang="en-US" altLang="zh-CN" dirty="0" err="1" smtClean="0"/>
              <a:t>philosophy.html</a:t>
            </a:r>
            <a:endParaRPr kumimoji="1" lang="en-US" altLang="zh-CN" dirty="0" smtClean="0"/>
          </a:p>
        </p:txBody>
      </p:sp>
      <p:sp>
        <p:nvSpPr>
          <p:cNvPr id="4" name="幻灯片编号占位符 3"/>
          <p:cNvSpPr>
            <a:spLocks noGrp="1"/>
          </p:cNvSpPr>
          <p:nvPr>
            <p:ph type="sldNum" sz="quarter" idx="10"/>
          </p:nvPr>
        </p:nvSpPr>
        <p:spPr/>
        <p:txBody>
          <a:bodyPr/>
          <a:lstStyle/>
          <a:p>
            <a:pPr>
              <a:defRPr/>
            </a:pPr>
            <a:fld id="{79AADC33-3FBD-4E5A-A659-EB68D2FBF269}" type="slidenum">
              <a:rPr lang="zh-CN" altLang="en-US" smtClean="0"/>
              <a:pPr>
                <a:defRPr/>
              </a:pPr>
              <a:t>12</a:t>
            </a:fld>
            <a:endParaRPr lang="en-US" altLang="zh-CN"/>
          </a:p>
        </p:txBody>
      </p:sp>
    </p:spTree>
    <p:extLst>
      <p:ext uri="{BB962C8B-B14F-4D97-AF65-F5344CB8AC3E}">
        <p14:creationId xmlns:p14="http://schemas.microsoft.com/office/powerpoint/2010/main" val="3229724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B14C24E8-9200-4018-AE21-A98EAB0A330B}" type="slidenum">
              <a:rPr lang="zh-CN" altLang="en-US"/>
              <a:pPr>
                <a:defRPr/>
              </a:pPr>
              <a:t>‹#›</a:t>
            </a:fld>
            <a:endParaRPr lang="en-US" altLang="zh-CN"/>
          </a:p>
        </p:txBody>
      </p:sp>
    </p:spTree>
    <p:extLst>
      <p:ext uri="{BB962C8B-B14F-4D97-AF65-F5344CB8AC3E}">
        <p14:creationId xmlns:p14="http://schemas.microsoft.com/office/powerpoint/2010/main" val="216453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11313"/>
            <a:ext cx="4019550" cy="471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7315200" y="6461125"/>
            <a:ext cx="1752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66216898-249B-4795-94AB-48B750746017}" type="slidenum">
              <a:rPr lang="zh-CN" altLang="en-US"/>
              <a:pPr>
                <a:defRPr/>
              </a:pPr>
              <a:t>‹#›</a:t>
            </a:fld>
            <a:endParaRPr lang="en-US" altLang="zh-CN"/>
          </a:p>
        </p:txBody>
      </p:sp>
      <p:sp>
        <p:nvSpPr>
          <p:cNvPr id="7" name="Rectangle 4"/>
          <p:cNvSpPr>
            <a:spLocks noGrp="1" noChangeArrowheads="1"/>
          </p:cNvSpPr>
          <p:nvPr>
            <p:ph type="dt" sz="half" idx="12"/>
          </p:nvPr>
        </p:nvSpPr>
        <p:spPr>
          <a:xfrm>
            <a:off x="293688" y="6477000"/>
            <a:ext cx="1905000" cy="26193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130307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pic>
        <p:nvPicPr>
          <p:cNvPr id="8" name="图片 7" descr="professional.gif"/>
          <p:cNvPicPr>
            <a:picLocks noChangeAspect="1"/>
          </p:cNvPicPr>
          <p:nvPr userDrawn="1"/>
        </p:nvPicPr>
        <p:blipFill>
          <a:blip r:embed="rId16"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www.worldusabilityday.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blogs.oracle.com/AlejandroVargas/2006/12/rac_asm_crash_and_recovery_tes.html"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http://www.chilton-computing.org.uk/gallery/ral76/med/r23447m.jp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5.jpe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55776" y="332656"/>
            <a:ext cx="4464050" cy="661988"/>
          </a:xfrm>
        </p:spPr>
        <p:txBody>
          <a:bodyPr/>
          <a:lstStyle/>
          <a:p>
            <a:pPr algn="ctr" eaLnBrk="1" hangingPunct="1"/>
            <a:r>
              <a:rPr lang="zh-CN" altLang="en-US" sz="3600" dirty="0" smtClean="0">
                <a:solidFill>
                  <a:srgbClr val="FFFF00"/>
                </a:solidFill>
              </a:rPr>
              <a:t>第</a:t>
            </a:r>
            <a:r>
              <a:rPr lang="en-US" altLang="zh-CN" sz="3600" dirty="0" smtClean="0">
                <a:solidFill>
                  <a:srgbClr val="FFFF00"/>
                </a:solidFill>
              </a:rPr>
              <a:t>6</a:t>
            </a:r>
            <a:r>
              <a:rPr lang="zh-CN" altLang="en-US" sz="3600" dirty="0" smtClean="0">
                <a:solidFill>
                  <a:srgbClr val="FFFF00"/>
                </a:solidFill>
              </a:rPr>
              <a:t>章 回顾</a:t>
            </a:r>
          </a:p>
        </p:txBody>
      </p:sp>
      <p:sp>
        <p:nvSpPr>
          <p:cNvPr id="4100" name="Text Box 6"/>
          <p:cNvSpPr txBox="1">
            <a:spLocks noChangeArrowheads="1"/>
          </p:cNvSpPr>
          <p:nvPr/>
        </p:nvSpPr>
        <p:spPr bwMode="auto">
          <a:xfrm>
            <a:off x="1358900" y="2297113"/>
            <a:ext cx="6121400" cy="2585323"/>
          </a:xfrm>
          <a:prstGeom prst="rect">
            <a:avLst/>
          </a:prstGeom>
          <a:noFill/>
          <a:ln w="9525">
            <a:noFill/>
            <a:miter lim="800000"/>
            <a:headEnd/>
            <a:tailEnd/>
          </a:ln>
        </p:spPr>
        <p:txBody>
          <a:bodyPr lIns="0" tIns="0" rIns="0" bIns="0">
            <a:spAutoFit/>
          </a:bodyPr>
          <a:lstStyle/>
          <a:p>
            <a:pPr marL="542925" indent="-542925">
              <a:spcBef>
                <a:spcPct val="50000"/>
              </a:spcBef>
              <a:buFontTx/>
              <a:buAutoNum type="circleNumDbPlain"/>
            </a:pPr>
            <a:r>
              <a:rPr lang="zh-CN" altLang="en-US" sz="2400" b="1" i="0" dirty="0" smtClean="0">
                <a:latin typeface="+mn-lt"/>
              </a:rPr>
              <a:t>功能测试与回归测试</a:t>
            </a:r>
            <a:endParaRPr lang="en-US" altLang="zh-CN" sz="2400" b="1" i="0" dirty="0">
              <a:latin typeface="+mn-lt"/>
            </a:endParaRPr>
          </a:p>
          <a:p>
            <a:pPr marL="542925" indent="-542925">
              <a:spcBef>
                <a:spcPct val="50000"/>
              </a:spcBef>
              <a:buFontTx/>
              <a:buAutoNum type="circleNumDbPlain"/>
            </a:pPr>
            <a:r>
              <a:rPr lang="zh-CN" altLang="en-US" sz="2400" b="1" i="0" dirty="0">
                <a:latin typeface="+mn-lt"/>
              </a:rPr>
              <a:t>性能测试、压力测试、容量测试</a:t>
            </a:r>
          </a:p>
          <a:p>
            <a:pPr marL="542925" indent="-542925">
              <a:spcBef>
                <a:spcPct val="50000"/>
              </a:spcBef>
              <a:buFontTx/>
              <a:buAutoNum type="circleNumDbPlain"/>
            </a:pPr>
            <a:r>
              <a:rPr lang="zh-CN" altLang="en-US" sz="2400" b="1" i="0" dirty="0" smtClean="0">
                <a:latin typeface="+mn-lt"/>
              </a:rPr>
              <a:t>安全性测试</a:t>
            </a:r>
            <a:endParaRPr lang="en-US" altLang="zh-CN" sz="2400" b="1" i="0" dirty="0">
              <a:latin typeface="+mn-lt"/>
            </a:endParaRPr>
          </a:p>
          <a:p>
            <a:pPr marL="542925" indent="-542925">
              <a:spcBef>
                <a:spcPct val="50000"/>
              </a:spcBef>
              <a:buFontTx/>
              <a:buAutoNum type="circleNumDbPlain"/>
            </a:pPr>
            <a:r>
              <a:rPr lang="zh-CN" altLang="en-US" sz="2400" b="1" i="0" dirty="0" smtClean="0">
                <a:latin typeface="+mn-lt"/>
              </a:rPr>
              <a:t>可靠性</a:t>
            </a:r>
            <a:r>
              <a:rPr lang="en-US" altLang="zh-CN" sz="2400" b="1" i="0" dirty="0" smtClean="0">
                <a:latin typeface="+mn-lt"/>
              </a:rPr>
              <a:t>/</a:t>
            </a:r>
            <a:r>
              <a:rPr lang="zh-CN" altLang="en-US" sz="2400" b="1" i="0" dirty="0"/>
              <a:t>容错性</a:t>
            </a:r>
            <a:r>
              <a:rPr lang="zh-CN" altLang="en-US" sz="2400" b="1" i="0" dirty="0" smtClean="0">
                <a:latin typeface="+mn-lt"/>
              </a:rPr>
              <a:t>测试</a:t>
            </a:r>
            <a:endParaRPr lang="en-US" altLang="zh-CN" sz="2400" b="1" i="0" dirty="0">
              <a:latin typeface="+mn-lt"/>
            </a:endParaRPr>
          </a:p>
          <a:p>
            <a:pPr marL="542925" indent="-542925">
              <a:spcBef>
                <a:spcPct val="50000"/>
              </a:spcBef>
              <a:buFontTx/>
              <a:buAutoNum type="circleNumDbPlain"/>
            </a:pPr>
            <a:r>
              <a:rPr lang="zh-CN" altLang="en-US" sz="2400" b="1" i="0" dirty="0" smtClean="0">
                <a:latin typeface="+mn-lt"/>
              </a:rPr>
              <a:t>兼容性测试</a:t>
            </a:r>
            <a:endParaRPr lang="zh-CN" altLang="en-US" sz="2400" b="1" i="0" dirty="0">
              <a:latin typeface="+mn-lt"/>
            </a:endParaRPr>
          </a:p>
        </p:txBody>
      </p:sp>
    </p:spTree>
    <p:extLst>
      <p:ext uri="{BB962C8B-B14F-4D97-AF65-F5344CB8AC3E}">
        <p14:creationId xmlns:p14="http://schemas.microsoft.com/office/powerpoint/2010/main" val="2703169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15616" y="404664"/>
            <a:ext cx="6732748" cy="479425"/>
          </a:xfrm>
        </p:spPr>
        <p:txBody>
          <a:bodyPr/>
          <a:lstStyle/>
          <a:p>
            <a:pPr algn="ctr"/>
            <a:r>
              <a:rPr lang="en-US" altLang="zh-CN" dirty="0" smtClean="0">
                <a:solidFill>
                  <a:srgbClr val="FFFF00"/>
                </a:solidFill>
              </a:rPr>
              <a:t>Agile</a:t>
            </a:r>
            <a:r>
              <a:rPr lang="zh-CN" altLang="en-US" dirty="0" smtClean="0">
                <a:solidFill>
                  <a:srgbClr val="FFFF00"/>
                </a:solidFill>
              </a:rPr>
              <a:t>验收测试</a:t>
            </a:r>
            <a:r>
              <a:rPr lang="en-US" altLang="zh-CN" dirty="0" smtClean="0">
                <a:solidFill>
                  <a:srgbClr val="FFFF00"/>
                </a:solidFill>
              </a:rPr>
              <a:t>-</a:t>
            </a:r>
            <a:r>
              <a:rPr lang="zh-CN" altLang="en-US" sz="3600" dirty="0" smtClean="0">
                <a:solidFill>
                  <a:srgbClr val="FFFF00"/>
                </a:solidFill>
              </a:rPr>
              <a:t>对</a:t>
            </a:r>
            <a:r>
              <a:rPr lang="en-US" altLang="zh-CN" sz="3600" dirty="0" smtClean="0">
                <a:solidFill>
                  <a:srgbClr val="FFFF00"/>
                </a:solidFill>
              </a:rPr>
              <a:t>User</a:t>
            </a:r>
            <a:r>
              <a:rPr lang="zh-CN" altLang="en-US" sz="3600" dirty="0" smtClean="0">
                <a:solidFill>
                  <a:srgbClr val="FFFF00"/>
                </a:solidFill>
              </a:rPr>
              <a:t> </a:t>
            </a:r>
            <a:r>
              <a:rPr lang="en-US" altLang="zh-CN" sz="3600" dirty="0" smtClean="0">
                <a:solidFill>
                  <a:srgbClr val="FFFF00"/>
                </a:solidFill>
              </a:rPr>
              <a:t>Story</a:t>
            </a:r>
            <a:r>
              <a:rPr lang="zh-CN" altLang="en-US" sz="3600" dirty="0" smtClean="0">
                <a:solidFill>
                  <a:srgbClr val="FFFF00"/>
                </a:solidFill>
              </a:rPr>
              <a:t>的验证</a:t>
            </a:r>
            <a:endParaRPr lang="zh-CN" altLang="en-US" sz="3600" dirty="0">
              <a:solidFill>
                <a:srgbClr val="FFFF00"/>
              </a:solidFill>
            </a:endParaRPr>
          </a:p>
        </p:txBody>
      </p:sp>
      <p:pic>
        <p:nvPicPr>
          <p:cNvPr id="8" name="图片 7" descr="屏幕快照 2013-11-05 下午1.53.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412776"/>
            <a:ext cx="7256880" cy="5220580"/>
          </a:xfrm>
          <a:prstGeom prst="rect">
            <a:avLst/>
          </a:prstGeom>
        </p:spPr>
      </p:pic>
    </p:spTree>
    <p:extLst>
      <p:ext uri="{BB962C8B-B14F-4D97-AF65-F5344CB8AC3E}">
        <p14:creationId xmlns:p14="http://schemas.microsoft.com/office/powerpoint/2010/main" val="3382637975"/>
      </p:ext>
    </p:extLst>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195736" y="476672"/>
            <a:ext cx="5170487" cy="479425"/>
          </a:xfrm>
        </p:spPr>
        <p:txBody>
          <a:bodyPr/>
          <a:lstStyle/>
          <a:p>
            <a:pPr algn="ctr"/>
            <a:r>
              <a:rPr lang="en-US" altLang="zh-CN" sz="3600" dirty="0">
                <a:solidFill>
                  <a:srgbClr val="FFFF00"/>
                </a:solidFill>
              </a:rPr>
              <a:t>User</a:t>
            </a:r>
            <a:r>
              <a:rPr lang="zh-CN" altLang="en-US" sz="3600" dirty="0">
                <a:solidFill>
                  <a:srgbClr val="FFFF00"/>
                </a:solidFill>
              </a:rPr>
              <a:t> </a:t>
            </a:r>
            <a:r>
              <a:rPr lang="en-US" altLang="zh-CN" sz="3600" dirty="0">
                <a:solidFill>
                  <a:srgbClr val="FFFF00"/>
                </a:solidFill>
              </a:rPr>
              <a:t>Story</a:t>
            </a:r>
            <a:r>
              <a:rPr lang="zh-CN" altLang="en-US" sz="3600" dirty="0">
                <a:solidFill>
                  <a:srgbClr val="FFFF00"/>
                </a:solidFill>
              </a:rPr>
              <a:t> 验收标准</a:t>
            </a:r>
          </a:p>
        </p:txBody>
      </p:sp>
      <p:pic>
        <p:nvPicPr>
          <p:cNvPr id="7" name="Picture 2" descr="http://thesherpaproject.com/wp-content/uploads/2009/04/who-what-why.png"/>
          <p:cNvPicPr>
            <a:picLocks noChangeAspect="1" noChangeArrowheads="1"/>
          </p:cNvPicPr>
          <p:nvPr/>
        </p:nvPicPr>
        <p:blipFill>
          <a:blip r:embed="rId3" cstate="print"/>
          <a:srcRect/>
          <a:stretch>
            <a:fillRect/>
          </a:stretch>
        </p:blipFill>
        <p:spPr bwMode="auto">
          <a:xfrm rot="533988">
            <a:off x="-48676" y="2504528"/>
            <a:ext cx="4103902" cy="2954810"/>
          </a:xfrm>
          <a:prstGeom prst="rect">
            <a:avLst/>
          </a:prstGeom>
          <a:noFill/>
          <a:ln w="9525">
            <a:noFill/>
            <a:miter lim="800000"/>
            <a:headEnd/>
            <a:tailEnd/>
          </a:ln>
        </p:spPr>
      </p:pic>
      <p:sp>
        <p:nvSpPr>
          <p:cNvPr id="3" name="矩形 2"/>
          <p:cNvSpPr/>
          <p:nvPr/>
        </p:nvSpPr>
        <p:spPr>
          <a:xfrm>
            <a:off x="141112" y="3077138"/>
            <a:ext cx="2952328" cy="1938992"/>
          </a:xfrm>
          <a:prstGeom prst="rect">
            <a:avLst/>
          </a:prstGeom>
          <a:solidFill>
            <a:srgbClr val="EAE47B"/>
          </a:solidFill>
        </p:spPr>
        <p:txBody>
          <a:bodyPr wrap="square">
            <a:spAutoFit/>
          </a:bodyPr>
          <a:lstStyle/>
          <a:p>
            <a:pPr algn="l"/>
            <a:r>
              <a:rPr lang="en-US" altLang="zh-CN" sz="2000" b="0" dirty="0"/>
              <a:t>As a conference attendee, I want to be able to register online, so I can register quickly and cut down on paperwork</a:t>
            </a:r>
            <a:endParaRPr lang="zh-CN" altLang="en-US" sz="2000" b="0" dirty="0"/>
          </a:p>
        </p:txBody>
      </p:sp>
      <p:sp>
        <p:nvSpPr>
          <p:cNvPr id="4" name="矩形 3"/>
          <p:cNvSpPr/>
          <p:nvPr/>
        </p:nvSpPr>
        <p:spPr>
          <a:xfrm>
            <a:off x="3362617" y="1844824"/>
            <a:ext cx="5770748" cy="3914918"/>
          </a:xfrm>
          <a:prstGeom prst="rect">
            <a:avLst/>
          </a:prstGeom>
          <a:solidFill>
            <a:schemeClr val="accent6">
              <a:lumMod val="20000"/>
              <a:lumOff val="80000"/>
            </a:schemeClr>
          </a:solidFill>
        </p:spPr>
        <p:txBody>
          <a:bodyPr wrap="square">
            <a:spAutoFit/>
          </a:bodyPr>
          <a:lstStyle/>
          <a:p>
            <a:pPr marL="457200" indent="-457200" algn="l">
              <a:lnSpc>
                <a:spcPct val="130000"/>
              </a:lnSpc>
              <a:buFont typeface="Wingdings" charset="2"/>
              <a:buAutoNum type="circleNumWdBlackPlain"/>
            </a:pPr>
            <a:r>
              <a:rPr lang="en-US" altLang="zh-CN" sz="2400" i="0" dirty="0">
                <a:latin typeface="+mn-lt"/>
              </a:rPr>
              <a:t>A user cannot submit a form without completing all the mandatory fields</a:t>
            </a:r>
          </a:p>
          <a:p>
            <a:pPr marL="457200" indent="-457200" algn="l">
              <a:lnSpc>
                <a:spcPct val="130000"/>
              </a:lnSpc>
              <a:buFont typeface="Wingdings" charset="2"/>
              <a:buAutoNum type="circleNumWdBlackPlain"/>
            </a:pPr>
            <a:r>
              <a:rPr lang="en-US" altLang="zh-CN" sz="2400" i="0" dirty="0">
                <a:latin typeface="+mn-lt"/>
              </a:rPr>
              <a:t>Information from the form is stored in the registrations database</a:t>
            </a:r>
          </a:p>
          <a:p>
            <a:pPr marL="457200" indent="-457200" algn="l">
              <a:lnSpc>
                <a:spcPct val="130000"/>
              </a:lnSpc>
              <a:buFont typeface="Wingdings" charset="2"/>
              <a:buAutoNum type="circleNumWdBlackPlain"/>
            </a:pPr>
            <a:r>
              <a:rPr lang="en-US" altLang="zh-CN" sz="2400" i="0" dirty="0">
                <a:latin typeface="+mn-lt"/>
              </a:rPr>
              <a:t>Protection against spam is working</a:t>
            </a:r>
          </a:p>
          <a:p>
            <a:pPr marL="457200" indent="-457200" algn="l">
              <a:lnSpc>
                <a:spcPct val="130000"/>
              </a:lnSpc>
              <a:buFont typeface="Wingdings" charset="2"/>
              <a:buAutoNum type="circleNumWdBlackPlain"/>
            </a:pPr>
            <a:r>
              <a:rPr lang="en-US" altLang="zh-CN" sz="2400" i="0" dirty="0">
                <a:latin typeface="+mn-lt"/>
              </a:rPr>
              <a:t>Payment can be made via credit card</a:t>
            </a:r>
          </a:p>
          <a:p>
            <a:pPr marL="457200" indent="-457200" algn="l">
              <a:lnSpc>
                <a:spcPct val="130000"/>
              </a:lnSpc>
              <a:buFont typeface="Wingdings" charset="2"/>
              <a:buAutoNum type="circleNumWdBlackPlain"/>
            </a:pPr>
            <a:r>
              <a:rPr lang="en-US" altLang="zh-CN" sz="2400" i="0" dirty="0">
                <a:latin typeface="+mn-lt"/>
              </a:rPr>
              <a:t>An acknowledgment email is sent to the user after submitting the form.</a:t>
            </a:r>
            <a:endParaRPr lang="zh-CN" altLang="en-US" sz="2400" i="0" dirty="0">
              <a:latin typeface="+mn-lt"/>
            </a:endParaRPr>
          </a:p>
        </p:txBody>
      </p:sp>
    </p:spTree>
    <p:extLst>
      <p:ext uri="{BB962C8B-B14F-4D97-AF65-F5344CB8AC3E}">
        <p14:creationId xmlns:p14="http://schemas.microsoft.com/office/powerpoint/2010/main" val="1477405798"/>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04664"/>
            <a:ext cx="6112768" cy="487363"/>
          </a:xfrm>
        </p:spPr>
        <p:txBody>
          <a:bodyPr/>
          <a:lstStyle/>
          <a:p>
            <a:pPr algn="ctr"/>
            <a:r>
              <a:rPr lang="en-US" altLang="zh-CN" sz="3600" dirty="0">
                <a:solidFill>
                  <a:srgbClr val="FFFF00"/>
                </a:solidFill>
              </a:rPr>
              <a:t>BDD</a:t>
            </a:r>
            <a:r>
              <a:rPr lang="zh-CN" altLang="en-US" sz="3600" dirty="0">
                <a:solidFill>
                  <a:srgbClr val="FFFF00"/>
                </a:solidFill>
              </a:rPr>
              <a:t> </a:t>
            </a:r>
            <a:r>
              <a:rPr lang="zh-CN" altLang="en-US" sz="3600" dirty="0" smtClean="0">
                <a:solidFill>
                  <a:srgbClr val="FFFF00"/>
                </a:solidFill>
              </a:rPr>
              <a:t>需求即测试</a:t>
            </a:r>
            <a:endParaRPr lang="zh-CN" altLang="en-US" sz="3600" dirty="0">
              <a:solidFill>
                <a:srgbClr val="FFFF00"/>
              </a:solidFill>
            </a:endParaRPr>
          </a:p>
        </p:txBody>
      </p:sp>
      <p:pic>
        <p:nvPicPr>
          <p:cNvPr id="7" name="图片 6" descr="屏幕快照 2013-11-05 下午2.13.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880828"/>
            <a:ext cx="4279900" cy="3213100"/>
          </a:xfrm>
          <a:prstGeom prst="rect">
            <a:avLst/>
          </a:prstGeom>
        </p:spPr>
      </p:pic>
      <p:pic>
        <p:nvPicPr>
          <p:cNvPr id="6" name="图片 5" descr="屏幕快照 2013-11-05 下午1.49.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456892"/>
            <a:ext cx="6027613" cy="4104456"/>
          </a:xfrm>
          <a:prstGeom prst="rect">
            <a:avLst/>
          </a:prstGeom>
        </p:spPr>
      </p:pic>
    </p:spTree>
    <p:extLst>
      <p:ext uri="{BB962C8B-B14F-4D97-AF65-F5344CB8AC3E}">
        <p14:creationId xmlns:p14="http://schemas.microsoft.com/office/powerpoint/2010/main" val="202131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9632" y="404664"/>
            <a:ext cx="6696844" cy="504056"/>
          </a:xfrm>
        </p:spPr>
        <p:txBody>
          <a:bodyPr/>
          <a:lstStyle/>
          <a:p>
            <a:pPr algn="ctr"/>
            <a:r>
              <a:rPr lang="en-US" altLang="zh-CN" sz="3600" dirty="0">
                <a:solidFill>
                  <a:srgbClr val="FFFF00"/>
                </a:solidFill>
              </a:rPr>
              <a:t>7.2 </a:t>
            </a:r>
            <a:r>
              <a:rPr lang="zh-CN" altLang="en-US" sz="3600" dirty="0">
                <a:solidFill>
                  <a:srgbClr val="FFFF00"/>
                </a:solidFill>
              </a:rPr>
              <a:t>产品规格说明书的验证</a:t>
            </a:r>
          </a:p>
        </p:txBody>
      </p:sp>
      <p:sp>
        <p:nvSpPr>
          <p:cNvPr id="10243" name="Rectangle 3"/>
          <p:cNvSpPr>
            <a:spLocks noChangeArrowheads="1"/>
          </p:cNvSpPr>
          <p:nvPr/>
        </p:nvSpPr>
        <p:spPr bwMode="auto">
          <a:xfrm>
            <a:off x="827584" y="1772816"/>
            <a:ext cx="7848600" cy="4233466"/>
          </a:xfrm>
          <a:prstGeom prst="rect">
            <a:avLst/>
          </a:prstGeom>
          <a:noFill/>
          <a:ln w="9525">
            <a:noFill/>
            <a:miter lim="800000"/>
            <a:headEnd/>
            <a:tailEnd/>
          </a:ln>
        </p:spPr>
        <p:txBody>
          <a:bodyPr>
            <a:spAutoFit/>
          </a:bodyPr>
          <a:lstStyle/>
          <a:p>
            <a:pPr>
              <a:spcBef>
                <a:spcPct val="50000"/>
              </a:spcBef>
            </a:pPr>
            <a:r>
              <a:rPr lang="zh-CN" altLang="en-US" sz="2800" b="1" i="0" u="sng" dirty="0" smtClean="0">
                <a:solidFill>
                  <a:srgbClr val="0000FF"/>
                </a:solidFill>
              </a:rPr>
              <a:t>产品规格说明书</a:t>
            </a:r>
            <a:r>
              <a:rPr lang="zh-CN" altLang="en-US" sz="2800" b="1" i="0" u="sng" dirty="0">
                <a:solidFill>
                  <a:srgbClr val="0000FF"/>
                </a:solidFill>
              </a:rPr>
              <a:t>的审核</a:t>
            </a:r>
            <a:endParaRPr lang="en-US" altLang="zh-CN" sz="2400" b="1" i="0" u="sng" dirty="0">
              <a:solidFill>
                <a:srgbClr val="0000FF"/>
              </a:solidFill>
            </a:endParaRPr>
          </a:p>
          <a:p>
            <a:pPr marL="444500" indent="-444500">
              <a:lnSpc>
                <a:spcPct val="130000"/>
              </a:lnSpc>
              <a:buClr>
                <a:srgbClr val="3366FF"/>
              </a:buClr>
              <a:buFont typeface="Wingdings" pitchFamily="2" charset="2"/>
              <a:buChar char="n"/>
            </a:pPr>
            <a:r>
              <a:rPr lang="zh-CN" altLang="en-US" sz="2200" b="1" i="0" dirty="0" smtClean="0"/>
              <a:t>从客户</a:t>
            </a:r>
            <a:r>
              <a:rPr lang="zh-CN" altLang="en-US" sz="2200" b="1" i="0" dirty="0"/>
              <a:t>的角度和立场进行审核</a:t>
            </a:r>
            <a:r>
              <a:rPr lang="zh-CN" altLang="en-US" sz="2200" b="1" i="0" dirty="0" smtClean="0"/>
              <a:t>工作</a:t>
            </a:r>
            <a:endParaRPr lang="zh-CN" altLang="en-US" sz="2200" b="1" i="0" dirty="0"/>
          </a:p>
          <a:p>
            <a:pPr marL="444500" indent="-444500">
              <a:lnSpc>
                <a:spcPct val="130000"/>
              </a:lnSpc>
              <a:buClr>
                <a:srgbClr val="3366FF"/>
              </a:buClr>
              <a:buFont typeface="Wingdings" pitchFamily="2" charset="2"/>
              <a:buChar char="n"/>
            </a:pPr>
            <a:r>
              <a:rPr lang="zh-CN" altLang="en-US" sz="2200" b="1" i="0" dirty="0" smtClean="0"/>
              <a:t>检验套用标准</a:t>
            </a:r>
            <a:r>
              <a:rPr lang="zh-CN" altLang="en-US" sz="2200" b="1" i="0" dirty="0"/>
              <a:t>的正确性，不要和行业规范相</a:t>
            </a:r>
            <a:r>
              <a:rPr lang="zh-CN" altLang="en-US" sz="2200" b="1" i="0" dirty="0" smtClean="0"/>
              <a:t>抵触</a:t>
            </a:r>
            <a:endParaRPr lang="zh-CN" altLang="en-US" sz="2200" b="1" i="0" dirty="0"/>
          </a:p>
          <a:p>
            <a:pPr marL="444500" indent="-444500">
              <a:lnSpc>
                <a:spcPct val="130000"/>
              </a:lnSpc>
              <a:buClr>
                <a:srgbClr val="3366FF"/>
              </a:buClr>
              <a:buFont typeface="Wingdings" pitchFamily="2" charset="2"/>
              <a:buChar char="n"/>
            </a:pPr>
            <a:r>
              <a:rPr lang="zh-CN" altLang="en-US" sz="2200" b="1" i="0" dirty="0" smtClean="0"/>
              <a:t>审查</a:t>
            </a:r>
            <a:r>
              <a:rPr lang="zh-CN" altLang="en-US" sz="2200" b="1" i="0" dirty="0"/>
              <a:t>、研究同类产品。</a:t>
            </a:r>
          </a:p>
          <a:p>
            <a:pPr marL="444500" indent="-444500">
              <a:lnSpc>
                <a:spcPct val="130000"/>
              </a:lnSpc>
              <a:buClr>
                <a:srgbClr val="3366FF"/>
              </a:buClr>
              <a:buFont typeface="Wingdings" pitchFamily="2" charset="2"/>
              <a:buChar char="n"/>
            </a:pPr>
            <a:r>
              <a:rPr lang="zh-CN" altLang="en-US" sz="2200" b="1" i="0" dirty="0" smtClean="0"/>
              <a:t>验证其完</a:t>
            </a:r>
            <a:r>
              <a:rPr lang="zh-CN" altLang="en-US" sz="2200" b="1" i="0" dirty="0"/>
              <a:t>整性、准确性、一致性、合理性等特性</a:t>
            </a:r>
            <a:r>
              <a:rPr lang="zh-CN" altLang="en-US" sz="2200" b="1" i="0" dirty="0" smtClean="0"/>
              <a:t>。</a:t>
            </a:r>
            <a:endParaRPr lang="zh-CN" altLang="en-US" sz="2200" b="1" dirty="0"/>
          </a:p>
          <a:p>
            <a:pPr>
              <a:spcBef>
                <a:spcPct val="50000"/>
              </a:spcBef>
            </a:pPr>
            <a:r>
              <a:rPr lang="zh-CN" altLang="en-US" sz="2800" b="1" i="0" u="sng" dirty="0" smtClean="0">
                <a:solidFill>
                  <a:srgbClr val="0000FF"/>
                </a:solidFill>
              </a:rPr>
              <a:t>产品规格说明书</a:t>
            </a:r>
            <a:r>
              <a:rPr lang="zh-CN" altLang="en-US" sz="2800" b="1" i="0" u="sng" dirty="0">
                <a:solidFill>
                  <a:srgbClr val="0000FF"/>
                </a:solidFill>
              </a:rPr>
              <a:t>的验证</a:t>
            </a:r>
            <a:endParaRPr lang="en-US" altLang="zh-CN" sz="2800" b="1" i="0" u="sng" dirty="0">
              <a:solidFill>
                <a:srgbClr val="0000FF"/>
              </a:solidFill>
            </a:endParaRPr>
          </a:p>
          <a:p>
            <a:pPr marL="444500" indent="-444500">
              <a:lnSpc>
                <a:spcPct val="130000"/>
              </a:lnSpc>
              <a:buClr>
                <a:srgbClr val="3366FF"/>
              </a:buClr>
              <a:buFont typeface="Wingdings" pitchFamily="2" charset="2"/>
              <a:buChar char="n"/>
            </a:pPr>
            <a:r>
              <a:rPr lang="zh-CN" altLang="en-US" sz="2200" b="1" i="0" dirty="0" smtClean="0"/>
              <a:t>已经实现</a:t>
            </a:r>
            <a:r>
              <a:rPr lang="zh-CN" altLang="en-US" sz="2200" b="1" i="0" dirty="0"/>
              <a:t>的</a:t>
            </a:r>
            <a:r>
              <a:rPr lang="zh-CN" altLang="en-US" sz="2200" b="1" i="0" dirty="0" smtClean="0"/>
              <a:t>特性标识为通过</a:t>
            </a:r>
            <a:endParaRPr lang="zh-CN" altLang="en-US" sz="2200" b="1" i="0" dirty="0"/>
          </a:p>
          <a:p>
            <a:pPr marL="444500" indent="-444500">
              <a:lnSpc>
                <a:spcPct val="130000"/>
              </a:lnSpc>
              <a:buClr>
                <a:srgbClr val="3366FF"/>
              </a:buClr>
              <a:buFont typeface="Wingdings" pitchFamily="2" charset="2"/>
              <a:buChar char="n"/>
            </a:pPr>
            <a:r>
              <a:rPr lang="zh-CN" altLang="en-US" sz="2200" b="1" i="0" dirty="0" smtClean="0"/>
              <a:t>特性没有实现、报告</a:t>
            </a:r>
            <a:r>
              <a:rPr lang="en-US" altLang="zh-CN" sz="2200" b="1" i="0" dirty="0"/>
              <a:t>bug</a:t>
            </a:r>
            <a:r>
              <a:rPr lang="zh-CN" altLang="en-US" sz="2200" b="1" i="0" dirty="0" smtClean="0"/>
              <a:t>并在报告中体现</a:t>
            </a:r>
            <a:endParaRPr lang="zh-CN" altLang="en-US" sz="2200" b="1" i="0" dirty="0"/>
          </a:p>
          <a:p>
            <a:pPr marL="444500" indent="-444500">
              <a:lnSpc>
                <a:spcPct val="130000"/>
              </a:lnSpc>
              <a:buClr>
                <a:srgbClr val="3366FF"/>
              </a:buClr>
              <a:buFont typeface="Wingdings" pitchFamily="2" charset="2"/>
              <a:buChar char="n"/>
            </a:pPr>
            <a:r>
              <a:rPr lang="zh-CN" altLang="en-US" sz="2200" b="1" i="0" dirty="0" smtClean="0"/>
              <a:t>特性基本实现，但与其不一致，报</a:t>
            </a:r>
            <a:r>
              <a:rPr lang="en-US" altLang="zh-CN" sz="2200" b="1" i="0" dirty="0"/>
              <a:t>bug</a:t>
            </a:r>
            <a:r>
              <a:rPr lang="zh-CN" altLang="en-US" sz="2200" b="1" i="0" dirty="0" smtClean="0"/>
              <a:t>并在报告中体现</a:t>
            </a:r>
            <a:endParaRPr lang="zh-CN" altLang="en-US" sz="2200" b="1" i="0" dirty="0"/>
          </a:p>
        </p:txBody>
      </p:sp>
    </p:spTree>
    <p:extLst>
      <p:ext uri="{BB962C8B-B14F-4D97-AF65-F5344CB8AC3E}">
        <p14:creationId xmlns:p14="http://schemas.microsoft.com/office/powerpoint/2010/main" val="2926472292"/>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35696" y="381001"/>
            <a:ext cx="5544616" cy="743744"/>
          </a:xfrm>
        </p:spPr>
        <p:txBody>
          <a:bodyPr/>
          <a:lstStyle/>
          <a:p>
            <a:pPr algn="ctr"/>
            <a:r>
              <a:rPr lang="zh-CN" altLang="en-US" sz="3600" dirty="0">
                <a:solidFill>
                  <a:srgbClr val="FFFF00"/>
                </a:solidFill>
              </a:rPr>
              <a:t>什么</a:t>
            </a:r>
            <a:r>
              <a:rPr lang="zh-CN" altLang="en-US" sz="3600" dirty="0" smtClean="0">
                <a:solidFill>
                  <a:srgbClr val="FFFF00"/>
                </a:solidFill>
              </a:rPr>
              <a:t>是易用性</a:t>
            </a:r>
            <a:r>
              <a:rPr lang="en-US" altLang="zh-CN" sz="3600" dirty="0">
                <a:solidFill>
                  <a:srgbClr val="FFFF00"/>
                </a:solidFill>
              </a:rPr>
              <a:t>( usability)?</a:t>
            </a:r>
          </a:p>
        </p:txBody>
      </p:sp>
      <p:sp>
        <p:nvSpPr>
          <p:cNvPr id="1616900" name="Rectangle 4"/>
          <p:cNvSpPr>
            <a:spLocks noChangeArrowheads="1"/>
          </p:cNvSpPr>
          <p:nvPr/>
        </p:nvSpPr>
        <p:spPr bwMode="auto">
          <a:xfrm>
            <a:off x="503548" y="2672916"/>
            <a:ext cx="4572000" cy="2332946"/>
          </a:xfrm>
          <a:prstGeom prst="rect">
            <a:avLst/>
          </a:prstGeom>
          <a:noFill/>
          <a:ln w="9525">
            <a:noFill/>
            <a:miter lim="800000"/>
            <a:headEnd/>
            <a:tailEnd/>
          </a:ln>
          <a:effectLst/>
        </p:spPr>
        <p:txBody>
          <a:bodyPr wrap="square">
            <a:spAutoFit/>
          </a:bodyPr>
          <a:lstStyle/>
          <a:p>
            <a:pPr lvl="1" eaLnBrk="0" hangingPunct="0">
              <a:spcBef>
                <a:spcPct val="40000"/>
              </a:spcBef>
              <a:buClr>
                <a:schemeClr val="accent1"/>
              </a:buClr>
              <a:buSzPct val="68000"/>
              <a:buFont typeface="Wingdings" pitchFamily="2" charset="2"/>
              <a:buChar char="p"/>
              <a:defRPr/>
            </a:pPr>
            <a:r>
              <a:rPr lang="en-US" altLang="zh-CN" sz="2800" b="1" i="0" dirty="0">
                <a:effectLst>
                  <a:outerShdw blurRad="38100" dist="38100" dir="2700000" algn="tl">
                    <a:srgbClr val="FFFFFF"/>
                  </a:outerShdw>
                </a:effectLst>
                <a:latin typeface="Arial" pitchFamily="34" charset="0"/>
                <a:ea typeface="宋体" pitchFamily="2" charset="-122"/>
              </a:rPr>
              <a:t> </a:t>
            </a:r>
            <a:r>
              <a:rPr lang="en-US" altLang="zh-CN" sz="2800" b="1" i="0" dirty="0" smtClean="0">
                <a:effectLst>
                  <a:outerShdw blurRad="38100" dist="38100" dir="2700000" algn="tl">
                    <a:srgbClr val="FFFFFF"/>
                  </a:outerShdw>
                </a:effectLst>
                <a:latin typeface="Arial" pitchFamily="34" charset="0"/>
                <a:ea typeface="宋体" pitchFamily="2" charset="-122"/>
              </a:rPr>
              <a:t> Easy </a:t>
            </a:r>
            <a:r>
              <a:rPr lang="en-US" altLang="zh-CN" sz="2800" b="1" i="0" dirty="0">
                <a:effectLst>
                  <a:outerShdw blurRad="38100" dist="38100" dir="2700000" algn="tl">
                    <a:srgbClr val="FFFFFF"/>
                  </a:outerShdw>
                </a:effectLst>
                <a:latin typeface="Arial" pitchFamily="34" charset="0"/>
                <a:ea typeface="宋体" pitchFamily="2" charset="-122"/>
              </a:rPr>
              <a:t>to discover</a:t>
            </a:r>
          </a:p>
          <a:p>
            <a:pPr lvl="1" eaLnBrk="0" hangingPunct="0">
              <a:spcBef>
                <a:spcPct val="40000"/>
              </a:spcBef>
              <a:buClr>
                <a:schemeClr val="accent1"/>
              </a:buClr>
              <a:buSzPct val="68000"/>
              <a:buFont typeface="Wingdings" pitchFamily="2" charset="2"/>
              <a:buChar char="p"/>
              <a:defRPr/>
            </a:pPr>
            <a:r>
              <a:rPr lang="en-US" altLang="zh-CN" sz="2800" b="1" i="0" dirty="0">
                <a:effectLst>
                  <a:outerShdw blurRad="38100" dist="38100" dir="2700000" algn="tl">
                    <a:srgbClr val="FFFFFF"/>
                  </a:outerShdw>
                </a:effectLst>
                <a:latin typeface="Arial" pitchFamily="34" charset="0"/>
                <a:ea typeface="宋体" pitchFamily="2" charset="-122"/>
              </a:rPr>
              <a:t> </a:t>
            </a:r>
            <a:r>
              <a:rPr lang="en-US" altLang="zh-CN" sz="2800" b="1" i="0" dirty="0" smtClean="0">
                <a:effectLst>
                  <a:outerShdw blurRad="38100" dist="38100" dir="2700000" algn="tl">
                    <a:srgbClr val="FFFFFF"/>
                  </a:outerShdw>
                </a:effectLst>
                <a:latin typeface="Arial" pitchFamily="34" charset="0"/>
                <a:ea typeface="宋体" pitchFamily="2" charset="-122"/>
              </a:rPr>
              <a:t> Easy </a:t>
            </a:r>
            <a:r>
              <a:rPr lang="en-US" altLang="zh-CN" sz="2800" b="1" i="0" dirty="0">
                <a:effectLst>
                  <a:outerShdw blurRad="38100" dist="38100" dir="2700000" algn="tl">
                    <a:srgbClr val="FFFFFF"/>
                  </a:outerShdw>
                </a:effectLst>
                <a:latin typeface="Arial" pitchFamily="34" charset="0"/>
                <a:ea typeface="宋体" pitchFamily="2" charset="-122"/>
              </a:rPr>
              <a:t>to learn</a:t>
            </a:r>
          </a:p>
          <a:p>
            <a:pPr lvl="1" eaLnBrk="0" hangingPunct="0">
              <a:spcBef>
                <a:spcPct val="40000"/>
              </a:spcBef>
              <a:buClr>
                <a:schemeClr val="accent1"/>
              </a:buClr>
              <a:buSzPct val="68000"/>
              <a:buFont typeface="Wingdings" pitchFamily="2" charset="2"/>
              <a:buChar char="p"/>
              <a:defRPr/>
            </a:pPr>
            <a:r>
              <a:rPr lang="en-US" altLang="zh-CN" sz="2800" b="1" i="0" dirty="0">
                <a:effectLst>
                  <a:outerShdw blurRad="38100" dist="38100" dir="2700000" algn="tl">
                    <a:srgbClr val="FFFFFF"/>
                  </a:outerShdw>
                </a:effectLst>
                <a:latin typeface="Arial" pitchFamily="34" charset="0"/>
                <a:ea typeface="宋体" pitchFamily="2" charset="-122"/>
              </a:rPr>
              <a:t> </a:t>
            </a:r>
            <a:r>
              <a:rPr lang="en-US" altLang="zh-CN" sz="2800" b="1" i="0" dirty="0" smtClean="0">
                <a:effectLst>
                  <a:outerShdw blurRad="38100" dist="38100" dir="2700000" algn="tl">
                    <a:srgbClr val="FFFFFF"/>
                  </a:outerShdw>
                </a:effectLst>
                <a:latin typeface="Arial" pitchFamily="34" charset="0"/>
                <a:ea typeface="宋体" pitchFamily="2" charset="-122"/>
              </a:rPr>
              <a:t> Easy </a:t>
            </a:r>
            <a:r>
              <a:rPr lang="en-US" altLang="zh-CN" sz="2800" b="1" i="0" dirty="0">
                <a:effectLst>
                  <a:outerShdw blurRad="38100" dist="38100" dir="2700000" algn="tl">
                    <a:srgbClr val="FFFFFF"/>
                  </a:outerShdw>
                </a:effectLst>
                <a:latin typeface="Arial" pitchFamily="34" charset="0"/>
                <a:ea typeface="宋体" pitchFamily="2" charset="-122"/>
              </a:rPr>
              <a:t>to use</a:t>
            </a:r>
          </a:p>
          <a:p>
            <a:pPr lvl="1" eaLnBrk="0" hangingPunct="0">
              <a:spcBef>
                <a:spcPct val="40000"/>
              </a:spcBef>
              <a:buClr>
                <a:schemeClr val="accent1"/>
              </a:buClr>
              <a:buSzPct val="68000"/>
              <a:buFont typeface="Wingdings" pitchFamily="2" charset="2"/>
              <a:buChar char="p"/>
              <a:defRPr/>
            </a:pPr>
            <a:r>
              <a:rPr lang="en-US" altLang="zh-CN" sz="2800" b="1" i="0" dirty="0">
                <a:effectLst>
                  <a:outerShdw blurRad="38100" dist="38100" dir="2700000" algn="tl">
                    <a:srgbClr val="FFFFFF"/>
                  </a:outerShdw>
                </a:effectLst>
                <a:latin typeface="Arial" pitchFamily="34" charset="0"/>
                <a:ea typeface="宋体" pitchFamily="2" charset="-122"/>
              </a:rPr>
              <a:t> </a:t>
            </a:r>
            <a:r>
              <a:rPr lang="en-US" altLang="zh-CN" sz="2800" b="1" i="0" dirty="0" smtClean="0">
                <a:effectLst>
                  <a:outerShdw blurRad="38100" dist="38100" dir="2700000" algn="tl">
                    <a:srgbClr val="FFFFFF"/>
                  </a:outerShdw>
                </a:effectLst>
                <a:latin typeface="Arial" pitchFamily="34" charset="0"/>
                <a:ea typeface="宋体" pitchFamily="2" charset="-122"/>
              </a:rPr>
              <a:t> Availability</a:t>
            </a:r>
            <a:endParaRPr lang="en-US" altLang="zh-CN" sz="2800" b="1" i="0" dirty="0">
              <a:effectLst>
                <a:outerShdw blurRad="38100" dist="38100" dir="2700000" algn="tl">
                  <a:srgbClr val="FFFFFF"/>
                </a:outerShdw>
              </a:effectLst>
              <a:latin typeface="Arial" pitchFamily="34" charset="0"/>
              <a:ea typeface="宋体" pitchFamily="2" charset="-122"/>
            </a:endParaRPr>
          </a:p>
        </p:txBody>
      </p:sp>
      <p:pic>
        <p:nvPicPr>
          <p:cNvPr id="55298" name="Picture 2" descr="http://www.foviance.com/wp-content/uploads/2009/03/usability-audit-1.jpg"/>
          <p:cNvPicPr>
            <a:picLocks noChangeAspect="1" noChangeArrowheads="1"/>
          </p:cNvPicPr>
          <p:nvPr/>
        </p:nvPicPr>
        <p:blipFill>
          <a:blip r:embed="rId3" cstate="print"/>
          <a:srcRect/>
          <a:stretch>
            <a:fillRect/>
          </a:stretch>
        </p:blipFill>
        <p:spPr bwMode="auto">
          <a:xfrm>
            <a:off x="5364088" y="1988840"/>
            <a:ext cx="3276364" cy="3294771"/>
          </a:xfrm>
          <a:prstGeom prst="rect">
            <a:avLst/>
          </a:prstGeom>
          <a:noFill/>
        </p:spPr>
      </p:pic>
    </p:spTree>
    <p:extLst>
      <p:ext uri="{BB962C8B-B14F-4D97-AF65-F5344CB8AC3E}">
        <p14:creationId xmlns:p14="http://schemas.microsoft.com/office/powerpoint/2010/main" val="55387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6900">
                                            <p:txEl>
                                              <p:pRg st="0" end="0"/>
                                            </p:txEl>
                                          </p:spTgt>
                                        </p:tgtEl>
                                        <p:attrNameLst>
                                          <p:attrName>style.visibility</p:attrName>
                                        </p:attrNameLst>
                                      </p:cBhvr>
                                      <p:to>
                                        <p:strVal val="visible"/>
                                      </p:to>
                                    </p:set>
                                    <p:anim calcmode="lin" valueType="num">
                                      <p:cBhvr additive="base">
                                        <p:cTn id="7" dur="1000" fill="hold"/>
                                        <p:tgtEl>
                                          <p:spTgt spid="1616900">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6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6900">
                                            <p:txEl>
                                              <p:pRg st="1" end="1"/>
                                            </p:txEl>
                                          </p:spTgt>
                                        </p:tgtEl>
                                        <p:attrNameLst>
                                          <p:attrName>style.visibility</p:attrName>
                                        </p:attrNameLst>
                                      </p:cBhvr>
                                      <p:to>
                                        <p:strVal val="visible"/>
                                      </p:to>
                                    </p:set>
                                    <p:anim calcmode="lin" valueType="num">
                                      <p:cBhvr additive="base">
                                        <p:cTn id="13" dur="1000" fill="hold"/>
                                        <p:tgtEl>
                                          <p:spTgt spid="1616900">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16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6900">
                                            <p:txEl>
                                              <p:pRg st="2" end="2"/>
                                            </p:txEl>
                                          </p:spTgt>
                                        </p:tgtEl>
                                        <p:attrNameLst>
                                          <p:attrName>style.visibility</p:attrName>
                                        </p:attrNameLst>
                                      </p:cBhvr>
                                      <p:to>
                                        <p:strVal val="visible"/>
                                      </p:to>
                                    </p:set>
                                    <p:anim calcmode="lin" valueType="num">
                                      <p:cBhvr additive="base">
                                        <p:cTn id="19" dur="1000" fill="hold"/>
                                        <p:tgtEl>
                                          <p:spTgt spid="1616900">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6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16900">
                                            <p:txEl>
                                              <p:pRg st="3" end="3"/>
                                            </p:txEl>
                                          </p:spTgt>
                                        </p:tgtEl>
                                        <p:attrNameLst>
                                          <p:attrName>style.visibility</p:attrName>
                                        </p:attrNameLst>
                                      </p:cBhvr>
                                      <p:to>
                                        <p:strVal val="visible"/>
                                      </p:to>
                                    </p:set>
                                    <p:anim calcmode="lin" valueType="num">
                                      <p:cBhvr additive="base">
                                        <p:cTn id="25" dur="1000" fill="hold"/>
                                        <p:tgtEl>
                                          <p:spTgt spid="1616900">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169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60648"/>
            <a:ext cx="6624736" cy="720080"/>
          </a:xfrm>
        </p:spPr>
        <p:txBody>
          <a:bodyPr/>
          <a:lstStyle/>
          <a:p>
            <a:pPr algn="ctr"/>
            <a:r>
              <a:rPr lang="en-US" altLang="en-US" sz="3600" dirty="0" smtClean="0">
                <a:solidFill>
                  <a:srgbClr val="FFFF00"/>
                </a:solidFill>
              </a:rPr>
              <a:t>易</a:t>
            </a:r>
            <a:r>
              <a:rPr lang="zh-CN" altLang="en-US" sz="3600" dirty="0" smtClean="0">
                <a:solidFill>
                  <a:srgbClr val="FFFF00"/>
                </a:solidFill>
              </a:rPr>
              <a:t>用性测试实验室</a:t>
            </a:r>
            <a:endParaRPr lang="zh-CN" altLang="en-US" sz="3600" dirty="0">
              <a:solidFill>
                <a:srgbClr val="FFFF00"/>
              </a:solidFill>
            </a:endParaRPr>
          </a:p>
        </p:txBody>
      </p:sp>
      <p:pic>
        <p:nvPicPr>
          <p:cNvPr id="1026" name="Picture 2" descr="http://www.archimuse.com/mw2009/papers/dowden/sayre.fig4.jpg"/>
          <p:cNvPicPr>
            <a:picLocks noChangeAspect="1" noChangeArrowheads="1"/>
          </p:cNvPicPr>
          <p:nvPr/>
        </p:nvPicPr>
        <p:blipFill>
          <a:blip r:embed="rId2" cstate="print"/>
          <a:srcRect/>
          <a:stretch>
            <a:fillRect/>
          </a:stretch>
        </p:blipFill>
        <p:spPr bwMode="auto">
          <a:xfrm>
            <a:off x="827584" y="1412776"/>
            <a:ext cx="5760640" cy="4596992"/>
          </a:xfrm>
          <a:prstGeom prst="rect">
            <a:avLst/>
          </a:prstGeom>
          <a:noFill/>
        </p:spPr>
      </p:pic>
      <p:pic>
        <p:nvPicPr>
          <p:cNvPr id="1028" name="Picture 4" descr="http://www.usabilitylabrental.com/sites/default/files/2008/02/photo1.jpg"/>
          <p:cNvPicPr>
            <a:picLocks noChangeAspect="1" noChangeArrowheads="1"/>
          </p:cNvPicPr>
          <p:nvPr/>
        </p:nvPicPr>
        <p:blipFill>
          <a:blip r:embed="rId3" cstate="print"/>
          <a:srcRect/>
          <a:stretch>
            <a:fillRect/>
          </a:stretch>
        </p:blipFill>
        <p:spPr bwMode="auto">
          <a:xfrm>
            <a:off x="5760132" y="4437112"/>
            <a:ext cx="3000375" cy="2171701"/>
          </a:xfrm>
          <a:prstGeom prst="rect">
            <a:avLst/>
          </a:prstGeom>
          <a:noFill/>
        </p:spPr>
      </p:pic>
    </p:spTree>
    <p:extLst>
      <p:ext uri="{BB962C8B-B14F-4D97-AF65-F5344CB8AC3E}">
        <p14:creationId xmlns:p14="http://schemas.microsoft.com/office/powerpoint/2010/main" val="133679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5616" y="381001"/>
            <a:ext cx="6656784" cy="671736"/>
          </a:xfrm>
        </p:spPr>
        <p:txBody>
          <a:bodyPr/>
          <a:lstStyle/>
          <a:p>
            <a:pPr algn="ctr"/>
            <a:r>
              <a:rPr lang="en-US" altLang="zh-CN" sz="3600" dirty="0" smtClean="0">
                <a:solidFill>
                  <a:srgbClr val="FFFF00"/>
                </a:solidFill>
              </a:rPr>
              <a:t>Microsoft</a:t>
            </a:r>
            <a:r>
              <a:rPr lang="zh-CN" altLang="en-US" sz="3600" dirty="0" smtClean="0">
                <a:solidFill>
                  <a:srgbClr val="FFFF00"/>
                </a:solidFill>
              </a:rPr>
              <a:t> 的易用性测试</a:t>
            </a:r>
            <a:endParaRPr lang="zh-CN" altLang="en-US" sz="3600" dirty="0">
              <a:solidFill>
                <a:srgbClr val="FFFF00"/>
              </a:solidFill>
            </a:endParaRPr>
          </a:p>
        </p:txBody>
      </p:sp>
      <p:pic>
        <p:nvPicPr>
          <p:cNvPr id="12291" name="Picture 3" descr="UsabilityLab"/>
          <p:cNvPicPr>
            <a:picLocks noChangeAspect="1" noChangeArrowheads="1"/>
          </p:cNvPicPr>
          <p:nvPr/>
        </p:nvPicPr>
        <p:blipFill>
          <a:blip r:embed="rId3" cstate="print"/>
          <a:srcRect/>
          <a:stretch>
            <a:fillRect/>
          </a:stretch>
        </p:blipFill>
        <p:spPr bwMode="auto">
          <a:xfrm>
            <a:off x="539552" y="3140968"/>
            <a:ext cx="8137525" cy="3116262"/>
          </a:xfrm>
          <a:prstGeom prst="rect">
            <a:avLst/>
          </a:prstGeom>
          <a:noFill/>
          <a:ln w="9525">
            <a:noFill/>
            <a:miter lim="800000"/>
            <a:headEnd/>
            <a:tailEnd/>
          </a:ln>
        </p:spPr>
      </p:pic>
      <p:sp>
        <p:nvSpPr>
          <p:cNvPr id="12292" name="Text Box 4"/>
          <p:cNvSpPr txBox="1">
            <a:spLocks noChangeArrowheads="1"/>
          </p:cNvSpPr>
          <p:nvPr/>
        </p:nvSpPr>
        <p:spPr bwMode="auto">
          <a:xfrm>
            <a:off x="971550" y="1592263"/>
            <a:ext cx="5638800" cy="1160462"/>
          </a:xfrm>
          <a:prstGeom prst="rect">
            <a:avLst/>
          </a:prstGeom>
          <a:noFill/>
          <a:ln w="9525">
            <a:noFill/>
            <a:miter lim="800000"/>
            <a:headEnd/>
            <a:tailEnd/>
          </a:ln>
        </p:spPr>
        <p:txBody>
          <a:bodyPr>
            <a:spAutoFit/>
          </a:bodyPr>
          <a:lstStyle/>
          <a:p>
            <a:pPr eaLnBrk="0" hangingPunct="0">
              <a:spcBef>
                <a:spcPct val="50000"/>
              </a:spcBef>
              <a:buFontTx/>
              <a:buChar char="-"/>
            </a:pPr>
            <a:r>
              <a:rPr lang="en-US" altLang="zh-CN" sz="2800" i="0" dirty="0">
                <a:solidFill>
                  <a:srgbClr val="800000"/>
                </a:solidFill>
              </a:rPr>
              <a:t>180 </a:t>
            </a:r>
            <a:r>
              <a:rPr lang="zh-CN" altLang="en-US" sz="2800" i="0" dirty="0" smtClean="0">
                <a:solidFill>
                  <a:srgbClr val="800000"/>
                </a:solidFill>
              </a:rPr>
              <a:t>易用性测试工程师</a:t>
            </a:r>
            <a:endParaRPr lang="en-US" altLang="zh-CN" sz="2800" i="0" dirty="0">
              <a:solidFill>
                <a:srgbClr val="800000"/>
              </a:solidFill>
            </a:endParaRPr>
          </a:p>
          <a:p>
            <a:pPr eaLnBrk="0" hangingPunct="0">
              <a:spcBef>
                <a:spcPct val="50000"/>
              </a:spcBef>
              <a:buFontTx/>
              <a:buChar char="-"/>
            </a:pPr>
            <a:r>
              <a:rPr lang="en-US" altLang="zh-CN" sz="2800" i="0" dirty="0">
                <a:solidFill>
                  <a:srgbClr val="800000"/>
                </a:solidFill>
              </a:rPr>
              <a:t> 25 </a:t>
            </a:r>
            <a:r>
              <a:rPr lang="zh-CN" altLang="en-US" sz="2800" i="0" dirty="0" smtClean="0">
                <a:solidFill>
                  <a:srgbClr val="800000"/>
                </a:solidFill>
              </a:rPr>
              <a:t>易用性测试实验室</a:t>
            </a:r>
            <a:endParaRPr lang="en-US" altLang="zh-CN" sz="2800" i="0" dirty="0">
              <a:solidFill>
                <a:srgbClr val="800000"/>
              </a:solidFill>
            </a:endParaRPr>
          </a:p>
        </p:txBody>
      </p:sp>
    </p:spTree>
    <p:extLst>
      <p:ext uri="{BB962C8B-B14F-4D97-AF65-F5344CB8AC3E}">
        <p14:creationId xmlns:p14="http://schemas.microsoft.com/office/powerpoint/2010/main" val="355697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3648" y="381001"/>
            <a:ext cx="6368752" cy="671736"/>
          </a:xfrm>
        </p:spPr>
        <p:txBody>
          <a:bodyPr/>
          <a:lstStyle/>
          <a:p>
            <a:pPr algn="ctr"/>
            <a:r>
              <a:rPr lang="en-US" altLang="zh-CN" sz="3600" dirty="0" smtClean="0">
                <a:solidFill>
                  <a:srgbClr val="FFFF00"/>
                </a:solidFill>
              </a:rPr>
              <a:t>World</a:t>
            </a:r>
            <a:r>
              <a:rPr lang="zh-CN" altLang="en-US" sz="3600" dirty="0" smtClean="0">
                <a:solidFill>
                  <a:srgbClr val="FFFF00"/>
                </a:solidFill>
              </a:rPr>
              <a:t> </a:t>
            </a:r>
            <a:r>
              <a:rPr lang="en-US" altLang="zh-CN" sz="3600" dirty="0" smtClean="0">
                <a:solidFill>
                  <a:srgbClr val="FFFF00"/>
                </a:solidFill>
              </a:rPr>
              <a:t>Usability </a:t>
            </a:r>
            <a:r>
              <a:rPr lang="en-US" altLang="zh-CN" sz="3600" dirty="0">
                <a:solidFill>
                  <a:srgbClr val="FFFF00"/>
                </a:solidFill>
              </a:rPr>
              <a:t>Day</a:t>
            </a:r>
            <a:endParaRPr lang="zh-CN" altLang="en-US" sz="3600" dirty="0">
              <a:solidFill>
                <a:srgbClr val="FFFF00"/>
              </a:solidFill>
            </a:endParaRPr>
          </a:p>
        </p:txBody>
      </p:sp>
      <p:pic>
        <p:nvPicPr>
          <p:cNvPr id="91142" name="Picture 6" descr="http://www.notcot.com/images/usabilityday06.jpg"/>
          <p:cNvPicPr>
            <a:picLocks noChangeAspect="1" noChangeArrowheads="1"/>
          </p:cNvPicPr>
          <p:nvPr/>
        </p:nvPicPr>
        <p:blipFill>
          <a:blip r:embed="rId3" cstate="print"/>
          <a:srcRect/>
          <a:stretch>
            <a:fillRect/>
          </a:stretch>
        </p:blipFill>
        <p:spPr bwMode="auto">
          <a:xfrm>
            <a:off x="4355976" y="1268760"/>
            <a:ext cx="4536504" cy="3024336"/>
          </a:xfrm>
          <a:prstGeom prst="rect">
            <a:avLst/>
          </a:prstGeom>
          <a:noFill/>
        </p:spPr>
      </p:pic>
      <p:sp>
        <p:nvSpPr>
          <p:cNvPr id="9" name="矩形 8"/>
          <p:cNvSpPr/>
          <p:nvPr/>
        </p:nvSpPr>
        <p:spPr>
          <a:xfrm>
            <a:off x="3131840" y="6381328"/>
            <a:ext cx="3514680" cy="369332"/>
          </a:xfrm>
          <a:prstGeom prst="rect">
            <a:avLst/>
          </a:prstGeom>
        </p:spPr>
        <p:txBody>
          <a:bodyPr wrap="none">
            <a:spAutoFit/>
          </a:bodyPr>
          <a:lstStyle/>
          <a:p>
            <a:r>
              <a:rPr lang="en-US" altLang="zh-CN" dirty="0" smtClean="0">
                <a:hlinkClick r:id="rId4"/>
              </a:rPr>
              <a:t>http://www.worldusabilityday.org/</a:t>
            </a:r>
            <a:endParaRPr lang="zh-CN" altLang="en-US" dirty="0"/>
          </a:p>
        </p:txBody>
      </p:sp>
      <p:pic>
        <p:nvPicPr>
          <p:cNvPr id="2" name="图片 1" descr="屏幕快照 2014-05-09 上午8.42.3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365104"/>
            <a:ext cx="3635896" cy="2038743"/>
          </a:xfrm>
          <a:prstGeom prst="rect">
            <a:avLst/>
          </a:prstGeom>
        </p:spPr>
      </p:pic>
      <p:pic>
        <p:nvPicPr>
          <p:cNvPr id="3" name="图片 2" descr="屏幕快照 2014-05-09 上午8.45.3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1268759"/>
            <a:ext cx="3960440" cy="5010195"/>
          </a:xfrm>
          <a:prstGeom prst="rect">
            <a:avLst/>
          </a:prstGeom>
        </p:spPr>
      </p:pic>
    </p:spTree>
    <p:extLst>
      <p:ext uri="{BB962C8B-B14F-4D97-AF65-F5344CB8AC3E}">
        <p14:creationId xmlns:p14="http://schemas.microsoft.com/office/powerpoint/2010/main" val="3292895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59632" y="404813"/>
            <a:ext cx="6625480" cy="719931"/>
          </a:xfrm>
        </p:spPr>
        <p:txBody>
          <a:bodyPr/>
          <a:lstStyle/>
          <a:p>
            <a:pPr algn="ctr"/>
            <a:r>
              <a:rPr lang="en-US" altLang="zh-CN" sz="3600" dirty="0">
                <a:solidFill>
                  <a:srgbClr val="FFFF00"/>
                </a:solidFill>
              </a:rPr>
              <a:t>7.3 </a:t>
            </a:r>
            <a:r>
              <a:rPr lang="zh-CN" altLang="en-US" sz="3600" dirty="0">
                <a:solidFill>
                  <a:srgbClr val="FFFF00"/>
                </a:solidFill>
              </a:rPr>
              <a:t>用户</a:t>
            </a:r>
            <a:r>
              <a:rPr lang="zh-CN" altLang="en-US" sz="3600" dirty="0" smtClean="0">
                <a:solidFill>
                  <a:srgbClr val="FFFF00"/>
                </a:solidFill>
              </a:rPr>
              <a:t>界面和易用性测试</a:t>
            </a:r>
            <a:endParaRPr lang="zh-CN" altLang="en-US" sz="3600" dirty="0">
              <a:solidFill>
                <a:srgbClr val="FFFF00"/>
              </a:solidFill>
            </a:endParaRPr>
          </a:p>
        </p:txBody>
      </p:sp>
      <p:sp>
        <p:nvSpPr>
          <p:cNvPr id="13315" name="Rectangle 3"/>
          <p:cNvSpPr>
            <a:spLocks noChangeArrowheads="1"/>
          </p:cNvSpPr>
          <p:nvPr/>
        </p:nvSpPr>
        <p:spPr bwMode="auto">
          <a:xfrm>
            <a:off x="684213" y="1700213"/>
            <a:ext cx="7848600" cy="4844403"/>
          </a:xfrm>
          <a:prstGeom prst="rect">
            <a:avLst/>
          </a:prstGeom>
          <a:noFill/>
          <a:ln w="9525">
            <a:noFill/>
            <a:miter lim="800000"/>
            <a:headEnd/>
            <a:tailEnd/>
          </a:ln>
        </p:spPr>
        <p:txBody>
          <a:bodyPr>
            <a:spAutoFit/>
          </a:bodyPr>
          <a:lstStyle/>
          <a:p>
            <a:pPr>
              <a:spcBef>
                <a:spcPct val="50000"/>
              </a:spcBef>
            </a:pPr>
            <a:r>
              <a:rPr lang="zh-CN" altLang="en-US" sz="2800" b="1" i="0" u="sng" dirty="0"/>
              <a:t>用户</a:t>
            </a:r>
            <a:r>
              <a:rPr lang="zh-CN" altLang="en-US" sz="2800" b="1" i="0" u="sng" dirty="0" smtClean="0"/>
              <a:t>界面的 </a:t>
            </a:r>
            <a:r>
              <a:rPr lang="en-US" altLang="zh-CN" sz="2800" b="1" i="0" u="sng" dirty="0" smtClean="0"/>
              <a:t>7</a:t>
            </a:r>
            <a:r>
              <a:rPr lang="zh-CN" altLang="en-US" sz="2800" b="1" i="0" u="sng" dirty="0"/>
              <a:t>个要素</a:t>
            </a:r>
            <a:r>
              <a:rPr lang="en-US" altLang="zh-CN" sz="2800" b="1" i="0" u="sng" dirty="0"/>
              <a:t>:</a:t>
            </a:r>
            <a:endParaRPr lang="en-US" altLang="zh-CN" sz="2400" b="1" i="0" u="sng" dirty="0"/>
          </a:p>
          <a:p>
            <a:pPr lvl="2">
              <a:lnSpc>
                <a:spcPct val="130000"/>
              </a:lnSpc>
              <a:spcBef>
                <a:spcPct val="20000"/>
              </a:spcBef>
              <a:buClr>
                <a:srgbClr val="3366FF"/>
              </a:buClr>
              <a:buFont typeface="Wingdings" pitchFamily="2" charset="2"/>
              <a:buChar char="n"/>
            </a:pPr>
            <a:r>
              <a:rPr lang="zh-CN" altLang="en-US" sz="2400" b="1" dirty="0"/>
              <a:t> </a:t>
            </a:r>
            <a:r>
              <a:rPr lang="zh-CN" altLang="en-US" sz="2400" b="1" i="0" dirty="0" smtClean="0"/>
              <a:t>符合标准和规范</a:t>
            </a:r>
            <a:endParaRPr lang="zh-CN" altLang="en-US" sz="2400" b="1" i="0" dirty="0"/>
          </a:p>
          <a:p>
            <a:pPr lvl="2">
              <a:lnSpc>
                <a:spcPct val="130000"/>
              </a:lnSpc>
              <a:spcBef>
                <a:spcPct val="20000"/>
              </a:spcBef>
              <a:buClr>
                <a:srgbClr val="3366FF"/>
              </a:buClr>
              <a:buFont typeface="Wingdings" pitchFamily="2" charset="2"/>
              <a:buChar char="n"/>
            </a:pPr>
            <a:r>
              <a:rPr lang="zh-CN" altLang="en-US" sz="2400" b="1" i="0" dirty="0"/>
              <a:t> 直观</a:t>
            </a:r>
            <a:r>
              <a:rPr lang="zh-CN" altLang="en-US" sz="2400" b="1" i="0" dirty="0" smtClean="0"/>
              <a:t>性</a:t>
            </a:r>
            <a:endParaRPr lang="zh-CN" altLang="en-US" sz="2400" b="1" i="0" dirty="0"/>
          </a:p>
          <a:p>
            <a:pPr lvl="2">
              <a:lnSpc>
                <a:spcPct val="130000"/>
              </a:lnSpc>
              <a:spcBef>
                <a:spcPct val="20000"/>
              </a:spcBef>
              <a:buClr>
                <a:srgbClr val="3366FF"/>
              </a:buClr>
              <a:buFont typeface="Wingdings" pitchFamily="2" charset="2"/>
              <a:buChar char="n"/>
            </a:pPr>
            <a:r>
              <a:rPr lang="zh-CN" altLang="en-US" sz="2400" b="1" i="0" dirty="0"/>
              <a:t> </a:t>
            </a:r>
            <a:r>
              <a:rPr lang="zh-CN" altLang="en-US" sz="2400" b="1" i="0" dirty="0" smtClean="0"/>
              <a:t>一致性</a:t>
            </a:r>
            <a:endParaRPr lang="zh-CN" altLang="en-US" sz="2400" b="1" i="0" dirty="0"/>
          </a:p>
          <a:p>
            <a:pPr lvl="2">
              <a:lnSpc>
                <a:spcPct val="130000"/>
              </a:lnSpc>
              <a:spcBef>
                <a:spcPct val="20000"/>
              </a:spcBef>
              <a:buClr>
                <a:srgbClr val="3366FF"/>
              </a:buClr>
              <a:buFont typeface="Wingdings" pitchFamily="2" charset="2"/>
              <a:buChar char="n"/>
            </a:pPr>
            <a:r>
              <a:rPr lang="zh-CN" altLang="en-US" sz="2400" b="1" i="0" dirty="0"/>
              <a:t> 灵</a:t>
            </a:r>
            <a:r>
              <a:rPr lang="zh-CN" altLang="en-US" sz="2400" b="1" i="0" dirty="0" smtClean="0"/>
              <a:t>活性</a:t>
            </a:r>
            <a:endParaRPr lang="zh-CN" altLang="en-US" sz="2400" b="1" i="0" dirty="0"/>
          </a:p>
          <a:p>
            <a:pPr lvl="2">
              <a:lnSpc>
                <a:spcPct val="130000"/>
              </a:lnSpc>
              <a:spcBef>
                <a:spcPct val="20000"/>
              </a:spcBef>
              <a:buClr>
                <a:srgbClr val="3366FF"/>
              </a:buClr>
              <a:buFont typeface="Wingdings" pitchFamily="2" charset="2"/>
              <a:buChar char="n"/>
            </a:pPr>
            <a:r>
              <a:rPr lang="zh-CN" altLang="en-US" sz="2400" b="1" i="0" dirty="0"/>
              <a:t> 舒适</a:t>
            </a:r>
            <a:r>
              <a:rPr lang="zh-CN" altLang="en-US" sz="2400" b="1" i="0" dirty="0" smtClean="0"/>
              <a:t>性</a:t>
            </a:r>
            <a:endParaRPr lang="zh-CN" altLang="en-US" sz="2400" b="1" i="0" dirty="0"/>
          </a:p>
          <a:p>
            <a:pPr lvl="2">
              <a:lnSpc>
                <a:spcPct val="130000"/>
              </a:lnSpc>
              <a:spcBef>
                <a:spcPct val="20000"/>
              </a:spcBef>
              <a:buClr>
                <a:srgbClr val="3366FF"/>
              </a:buClr>
              <a:buFont typeface="Wingdings" pitchFamily="2" charset="2"/>
              <a:buChar char="n"/>
            </a:pPr>
            <a:r>
              <a:rPr lang="en-US" altLang="zh-CN" sz="2400" b="1" i="0" dirty="0"/>
              <a:t> </a:t>
            </a:r>
            <a:r>
              <a:rPr lang="zh-CN" altLang="en-US" sz="2400" b="1" i="0" dirty="0"/>
              <a:t>正确</a:t>
            </a:r>
            <a:r>
              <a:rPr lang="zh-CN" altLang="en-US" sz="2400" b="1" i="0" dirty="0" smtClean="0"/>
              <a:t>性</a:t>
            </a:r>
            <a:endParaRPr lang="zh-CN" altLang="en-US" sz="2400" b="1" i="0" dirty="0"/>
          </a:p>
          <a:p>
            <a:pPr lvl="2">
              <a:lnSpc>
                <a:spcPct val="130000"/>
              </a:lnSpc>
              <a:spcBef>
                <a:spcPct val="20000"/>
              </a:spcBef>
              <a:buClr>
                <a:srgbClr val="3366FF"/>
              </a:buClr>
              <a:buFont typeface="Wingdings" pitchFamily="2" charset="2"/>
              <a:buChar char="n"/>
            </a:pPr>
            <a:r>
              <a:rPr lang="zh-CN" altLang="en-US" sz="2400" b="1" i="0" dirty="0"/>
              <a:t> 实</a:t>
            </a:r>
            <a:r>
              <a:rPr lang="zh-CN" altLang="en-US" sz="2400" b="1" i="0" dirty="0" smtClean="0"/>
              <a:t>用性</a:t>
            </a:r>
            <a:endParaRPr lang="zh-CN" altLang="en-US" sz="2400" b="1" i="0" dirty="0"/>
          </a:p>
          <a:p>
            <a:pPr>
              <a:spcBef>
                <a:spcPct val="20000"/>
              </a:spcBef>
              <a:buClr>
                <a:srgbClr val="3366FF"/>
              </a:buClr>
              <a:buFont typeface="Wingdings" pitchFamily="2" charset="2"/>
              <a:buNone/>
            </a:pPr>
            <a:r>
              <a:rPr lang="zh-CN" altLang="en-US" sz="2400" b="1" i="0" dirty="0" smtClean="0">
                <a:solidFill>
                  <a:srgbClr val="800000"/>
                </a:solidFill>
              </a:rPr>
              <a:t>易用性测试没</a:t>
            </a:r>
            <a:r>
              <a:rPr lang="zh-CN" altLang="en-US" sz="2400" b="1" i="0" dirty="0">
                <a:solidFill>
                  <a:srgbClr val="800000"/>
                </a:solidFill>
              </a:rPr>
              <a:t>有具体量化的指标，主观</a:t>
            </a:r>
            <a:r>
              <a:rPr lang="zh-CN" altLang="en-US" sz="2400" b="1" i="0" dirty="0" smtClean="0">
                <a:solidFill>
                  <a:srgbClr val="800000"/>
                </a:solidFill>
              </a:rPr>
              <a:t>性较强</a:t>
            </a:r>
            <a:endParaRPr lang="zh-CN" altLang="en-US" sz="2400" b="1" i="0" dirty="0">
              <a:solidFill>
                <a:srgbClr val="800000"/>
              </a:solidFill>
            </a:endParaRPr>
          </a:p>
        </p:txBody>
      </p:sp>
      <p:pic>
        <p:nvPicPr>
          <p:cNvPr id="13317" name="Picture 6" descr="http://homerluther.com/img/uploads/usability.jpg"/>
          <p:cNvPicPr>
            <a:picLocks noChangeAspect="1" noChangeArrowheads="1"/>
          </p:cNvPicPr>
          <p:nvPr/>
        </p:nvPicPr>
        <p:blipFill>
          <a:blip r:embed="rId3" cstate="print"/>
          <a:srcRect/>
          <a:stretch>
            <a:fillRect/>
          </a:stretch>
        </p:blipFill>
        <p:spPr bwMode="auto">
          <a:xfrm>
            <a:off x="4932040" y="1844824"/>
            <a:ext cx="3728199" cy="3889152"/>
          </a:xfrm>
          <a:prstGeom prst="rect">
            <a:avLst/>
          </a:prstGeom>
          <a:noFill/>
          <a:ln w="9525">
            <a:noFill/>
            <a:miter lim="800000"/>
            <a:headEnd/>
            <a:tailEnd/>
          </a:ln>
        </p:spPr>
      </p:pic>
    </p:spTree>
    <p:extLst>
      <p:ext uri="{BB962C8B-B14F-4D97-AF65-F5344CB8AC3E}">
        <p14:creationId xmlns:p14="http://schemas.microsoft.com/office/powerpoint/2010/main" val="813490737"/>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03647" y="404813"/>
            <a:ext cx="6481465" cy="575915"/>
          </a:xfrm>
        </p:spPr>
        <p:txBody>
          <a:bodyPr/>
          <a:lstStyle/>
          <a:p>
            <a:pPr algn="ctr"/>
            <a:r>
              <a:rPr lang="zh-CN" altLang="en-US" sz="3600" dirty="0">
                <a:solidFill>
                  <a:srgbClr val="FFFF00"/>
                </a:solidFill>
              </a:rPr>
              <a:t>符合标准和规范</a:t>
            </a:r>
          </a:p>
        </p:txBody>
      </p:sp>
      <p:sp>
        <p:nvSpPr>
          <p:cNvPr id="14339" name="Rectangle 3"/>
          <p:cNvSpPr>
            <a:spLocks noChangeArrowheads="1"/>
          </p:cNvSpPr>
          <p:nvPr/>
        </p:nvSpPr>
        <p:spPr bwMode="auto">
          <a:xfrm>
            <a:off x="611560" y="1628800"/>
            <a:ext cx="7848600" cy="4339650"/>
          </a:xfrm>
          <a:prstGeom prst="rect">
            <a:avLst/>
          </a:prstGeom>
          <a:noFill/>
          <a:ln w="9525">
            <a:noFill/>
            <a:miter lim="800000"/>
            <a:headEnd/>
            <a:tailEnd/>
          </a:ln>
        </p:spPr>
        <p:txBody>
          <a:bodyPr>
            <a:spAutoFit/>
          </a:bodyPr>
          <a:lstStyle/>
          <a:p>
            <a:pPr>
              <a:spcBef>
                <a:spcPct val="50000"/>
              </a:spcBef>
            </a:pPr>
            <a:r>
              <a:rPr lang="zh-CN" altLang="en-US" sz="2400" b="1" i="0" dirty="0"/>
              <a:t>通常标准是已经确立的，多数用户已经熟悉并接受了这些标准和规范、或已经认同了这些信息所代表的意义。</a:t>
            </a:r>
          </a:p>
          <a:p>
            <a:pPr>
              <a:spcBef>
                <a:spcPct val="50000"/>
              </a:spcBef>
            </a:pPr>
            <a:r>
              <a:rPr lang="zh-CN" altLang="en-US" sz="2400" b="1" i="0" dirty="0"/>
              <a:t>例：</a:t>
            </a:r>
          </a:p>
          <a:p>
            <a:pPr>
              <a:spcBef>
                <a:spcPct val="50000"/>
              </a:spcBef>
            </a:pPr>
            <a:endParaRPr lang="zh-CN" altLang="en-US" sz="2400" b="1" i="0" dirty="0"/>
          </a:p>
          <a:p>
            <a:pPr>
              <a:spcBef>
                <a:spcPct val="50000"/>
              </a:spcBef>
            </a:pPr>
            <a:endParaRPr lang="zh-CN" altLang="en-US" sz="2400" b="1" i="0" dirty="0"/>
          </a:p>
          <a:p>
            <a:pPr>
              <a:spcBef>
                <a:spcPct val="50000"/>
              </a:spcBef>
            </a:pPr>
            <a:endParaRPr lang="zh-CN" altLang="en-US" sz="2400" b="1" i="0" dirty="0"/>
          </a:p>
          <a:p>
            <a:pPr>
              <a:spcBef>
                <a:spcPct val="50000"/>
              </a:spcBef>
            </a:pPr>
            <a:r>
              <a:rPr lang="zh-CN" altLang="en-US" sz="2400" i="0" dirty="0"/>
              <a:t>如果软件在某一个平台上运行，就需要把该平台的标准和规范作为产品规格说明书的补充内容，在建立测试案例时和产品规格说明书一样作为依据</a:t>
            </a:r>
            <a:r>
              <a:rPr lang="zh-CN" altLang="en-US" i="0" dirty="0"/>
              <a:t> </a:t>
            </a:r>
            <a:endParaRPr lang="zh-CN" altLang="en-US" sz="2400" i="0" dirty="0"/>
          </a:p>
        </p:txBody>
      </p:sp>
      <p:pic>
        <p:nvPicPr>
          <p:cNvPr id="14341" name="Picture 5" descr="9-1"/>
          <p:cNvPicPr>
            <a:picLocks noChangeAspect="1" noChangeArrowheads="1"/>
          </p:cNvPicPr>
          <p:nvPr/>
        </p:nvPicPr>
        <p:blipFill>
          <a:blip r:embed="rId3" cstate="print"/>
          <a:srcRect/>
          <a:stretch>
            <a:fillRect/>
          </a:stretch>
        </p:blipFill>
        <p:spPr bwMode="auto">
          <a:xfrm>
            <a:off x="539552" y="2996952"/>
            <a:ext cx="8087184" cy="1368152"/>
          </a:xfrm>
          <a:prstGeom prst="rect">
            <a:avLst/>
          </a:prstGeom>
          <a:noFill/>
          <a:ln w="9525">
            <a:noFill/>
            <a:miter lim="800000"/>
            <a:headEnd/>
            <a:tailEnd/>
          </a:ln>
        </p:spPr>
      </p:pic>
    </p:spTree>
    <p:extLst>
      <p:ext uri="{BB962C8B-B14F-4D97-AF65-F5344CB8AC3E}">
        <p14:creationId xmlns:p14="http://schemas.microsoft.com/office/powerpoint/2010/main" val="2920041196"/>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6" name="Text Box 16"/>
          <p:cNvSpPr txBox="1">
            <a:spLocks noChangeArrowheads="1"/>
          </p:cNvSpPr>
          <p:nvPr/>
        </p:nvSpPr>
        <p:spPr bwMode="auto">
          <a:xfrm>
            <a:off x="3432677" y="4437112"/>
            <a:ext cx="5724128" cy="2160591"/>
          </a:xfrm>
          <a:prstGeom prst="rect">
            <a:avLst/>
          </a:prstGeom>
          <a:noFill/>
          <a:ln w="9525" algn="ctr">
            <a:noFill/>
            <a:miter lim="800000"/>
            <a:headEnd/>
            <a:tailEnd/>
          </a:ln>
          <a:effectLst/>
        </p:spPr>
        <p:txBody>
          <a:bodyPr wrap="square" lIns="0" tIns="0" rIns="0" bIns="0">
            <a:spAutoFit/>
          </a:bodyPr>
          <a:lstStyle/>
          <a:p>
            <a:pPr algn="ctr">
              <a:lnSpc>
                <a:spcPct val="130000"/>
              </a:lnSpc>
            </a:pPr>
            <a:r>
              <a:rPr lang="zh-CN" altLang="en-US" sz="3600" i="0" dirty="0" smtClean="0">
                <a:solidFill>
                  <a:schemeClr val="tx2">
                    <a:lumMod val="65000"/>
                    <a:lumOff val="35000"/>
                  </a:schemeClr>
                </a:solidFill>
                <a:latin typeface="华文新魏" pitchFamily="2" charset="-122"/>
                <a:ea typeface="华文新魏" pitchFamily="2" charset="-122"/>
              </a:rPr>
              <a:t>武汉工程大学计算机学院</a:t>
            </a:r>
            <a:endParaRPr lang="en-US" altLang="zh-CN" sz="3600" i="0" dirty="0" smtClean="0">
              <a:solidFill>
                <a:schemeClr val="tx2">
                  <a:lumMod val="65000"/>
                  <a:lumOff val="35000"/>
                </a:schemeClr>
              </a:solidFill>
              <a:latin typeface="华文新魏" pitchFamily="2" charset="-122"/>
              <a:ea typeface="华文新魏" pitchFamily="2" charset="-122"/>
            </a:endParaRPr>
          </a:p>
          <a:p>
            <a:pPr algn="ctr">
              <a:lnSpc>
                <a:spcPct val="130000"/>
              </a:lnSpc>
            </a:pPr>
            <a:r>
              <a:rPr lang="zh-CN" altLang="en-US" sz="3600" i="0" dirty="0">
                <a:solidFill>
                  <a:schemeClr val="tx2">
                    <a:lumMod val="65000"/>
                    <a:lumOff val="35000"/>
                  </a:schemeClr>
                </a:solidFill>
                <a:latin typeface="华文新魏" pitchFamily="2" charset="-122"/>
                <a:ea typeface="华文新魏" pitchFamily="2" charset="-122"/>
              </a:rPr>
              <a:t>易国洪</a:t>
            </a:r>
            <a:endParaRPr lang="en-US" altLang="zh-CN" sz="3600" i="0" dirty="0">
              <a:solidFill>
                <a:schemeClr val="tx2">
                  <a:lumMod val="65000"/>
                  <a:lumOff val="35000"/>
                </a:schemeClr>
              </a:solidFill>
              <a:latin typeface="华文新魏" pitchFamily="2" charset="-122"/>
              <a:ea typeface="华文新魏" pitchFamily="2" charset="-122"/>
            </a:endParaRPr>
          </a:p>
          <a:p>
            <a:pPr algn="ctr">
              <a:lnSpc>
                <a:spcPct val="130000"/>
              </a:lnSpc>
            </a:pPr>
            <a:r>
              <a:rPr lang="en-US" altLang="zh-CN" sz="3600" i="0" dirty="0">
                <a:solidFill>
                  <a:schemeClr val="tx2">
                    <a:lumMod val="65000"/>
                    <a:lumOff val="35000"/>
                  </a:schemeClr>
                </a:solidFill>
                <a:latin typeface="华文新魏" pitchFamily="2" charset="-122"/>
                <a:ea typeface="华文新魏" pitchFamily="2" charset="-122"/>
              </a:rPr>
              <a:t>yiguohong@wit.edu.cn</a:t>
            </a:r>
          </a:p>
        </p:txBody>
      </p:sp>
      <p:pic>
        <p:nvPicPr>
          <p:cNvPr id="3" name="图片 2"/>
          <p:cNvPicPr>
            <a:picLocks noChangeAspect="1"/>
          </p:cNvPicPr>
          <p:nvPr/>
        </p:nvPicPr>
        <p:blipFill>
          <a:blip r:embed="rId2"/>
          <a:stretch>
            <a:fillRect/>
          </a:stretch>
        </p:blipFill>
        <p:spPr>
          <a:xfrm>
            <a:off x="4170942" y="1844824"/>
            <a:ext cx="4973058" cy="2127370"/>
          </a:xfrm>
          <a:prstGeom prst="rect">
            <a:avLst/>
          </a:prstGeom>
        </p:spPr>
      </p:pic>
      <p:sp>
        <p:nvSpPr>
          <p:cNvPr id="7" name="标题 1"/>
          <p:cNvSpPr txBox="1">
            <a:spLocks/>
          </p:cNvSpPr>
          <p:nvPr/>
        </p:nvSpPr>
        <p:spPr>
          <a:xfrm>
            <a:off x="-216024" y="2044413"/>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a:lstStyle>
          <a:p>
            <a:pPr algn="ctr">
              <a:lnSpc>
                <a:spcPct val="140000"/>
              </a:lnSpc>
            </a:pPr>
            <a:r>
              <a:rPr lang="zh-CN" altLang="en-US" b="1" i="0" dirty="0" smtClean="0">
                <a:ea typeface="宋体" charset="-122"/>
              </a:rPr>
              <a:t>软件测试方法和技术</a:t>
            </a:r>
            <a:endParaRPr lang="en-US" altLang="zh-CN" b="1" i="0" dirty="0" smtClean="0">
              <a:ea typeface="宋体" charset="-122"/>
            </a:endParaRPr>
          </a:p>
          <a:p>
            <a:pPr algn="ctr">
              <a:lnSpc>
                <a:spcPct val="140000"/>
              </a:lnSpc>
            </a:pPr>
            <a:endParaRPr lang="en-US" altLang="zh-CN" sz="1200" b="1" i="0" dirty="0" smtClean="0">
              <a:solidFill>
                <a:srgbClr val="FFFF00"/>
              </a:solidFill>
              <a:ea typeface="宋体" charset="-122"/>
            </a:endParaRPr>
          </a:p>
          <a:p>
            <a:pPr algn="ctr">
              <a:lnSpc>
                <a:spcPct val="140000"/>
              </a:lnSpc>
            </a:pPr>
            <a:r>
              <a:rPr lang="zh-CN" altLang="en-US" sz="3600" b="1" i="0" dirty="0" smtClean="0">
                <a:solidFill>
                  <a:srgbClr val="FFFF00"/>
                </a:solidFill>
                <a:ea typeface="宋体" charset="-122"/>
              </a:rPr>
              <a:t>第</a:t>
            </a:r>
            <a:r>
              <a:rPr lang="en-US" altLang="zh-CN" sz="3600" b="1" i="0" dirty="0" smtClean="0">
                <a:solidFill>
                  <a:srgbClr val="FFFF00"/>
                </a:solidFill>
                <a:ea typeface="宋体" charset="-122"/>
              </a:rPr>
              <a:t>7</a:t>
            </a:r>
            <a:r>
              <a:rPr lang="zh-CN" altLang="en-US" sz="3600" b="1" i="0" dirty="0" smtClean="0">
                <a:solidFill>
                  <a:srgbClr val="FFFF00"/>
                </a:solidFill>
                <a:ea typeface="宋体" charset="-122"/>
              </a:rPr>
              <a:t>章 验收测试</a:t>
            </a:r>
            <a:endParaRPr lang="zh-CN" altLang="en-US" sz="3600" b="1" i="0" dirty="0">
              <a:solidFill>
                <a:srgbClr val="FFFF00"/>
              </a:solidFill>
              <a:ea typeface="宋体" charset="-122"/>
            </a:endParaRPr>
          </a:p>
        </p:txBody>
      </p:sp>
    </p:spTree>
    <p:extLst>
      <p:ext uri="{BB962C8B-B14F-4D97-AF65-F5344CB8AC3E}">
        <p14:creationId xmlns:p14="http://schemas.microsoft.com/office/powerpoint/2010/main" val="26942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6681936" cy="774923"/>
          </a:xfrm>
        </p:spPr>
        <p:txBody>
          <a:bodyPr/>
          <a:lstStyle/>
          <a:p>
            <a:pPr algn="ctr"/>
            <a:r>
              <a:rPr kumimoji="1" lang="zh-CN" altLang="en-US" sz="3600" dirty="0" smtClean="0">
                <a:solidFill>
                  <a:srgbClr val="FFFF00"/>
                </a:solidFill>
              </a:rPr>
              <a:t>示例</a:t>
            </a:r>
            <a:endParaRPr kumimoji="1" lang="zh-CN" altLang="en-US" sz="3600" dirty="0">
              <a:solidFill>
                <a:srgbClr val="FFFF00"/>
              </a:solidFill>
            </a:endParaRPr>
          </a:p>
        </p:txBody>
      </p:sp>
      <p:sp>
        <p:nvSpPr>
          <p:cNvPr id="7" name="幻灯片编号占位符 6"/>
          <p:cNvSpPr>
            <a:spLocks noGrp="1"/>
          </p:cNvSpPr>
          <p:nvPr>
            <p:ph type="sldNum" sz="quarter" idx="12"/>
          </p:nvPr>
        </p:nvSpPr>
        <p:spPr/>
        <p:txBody>
          <a:bodyPr/>
          <a:lstStyle/>
          <a:p>
            <a:pPr>
              <a:defRPr/>
            </a:pPr>
            <a:fld id="{B14C24E8-9200-4018-AE21-A98EAB0A330B}" type="slidenum">
              <a:rPr lang="zh-CN" altLang="en-US" smtClean="0"/>
              <a:pPr>
                <a:defRPr/>
              </a:pPr>
              <a:t>20</a:t>
            </a:fld>
            <a:endParaRPr lang="en-US" altLang="zh-CN"/>
          </a:p>
        </p:txBody>
      </p:sp>
      <p:pic>
        <p:nvPicPr>
          <p:cNvPr id="11" name="图片 10" descr="iphone_gui_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735088" cy="4176464"/>
          </a:xfrm>
          <a:prstGeom prst="rect">
            <a:avLst/>
          </a:prstGeom>
        </p:spPr>
      </p:pic>
    </p:spTree>
    <p:extLst>
      <p:ext uri="{BB962C8B-B14F-4D97-AF65-F5344CB8AC3E}">
        <p14:creationId xmlns:p14="http://schemas.microsoft.com/office/powerpoint/2010/main" val="328557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91680" y="332656"/>
            <a:ext cx="5941417" cy="575915"/>
          </a:xfrm>
        </p:spPr>
        <p:txBody>
          <a:bodyPr/>
          <a:lstStyle/>
          <a:p>
            <a:pPr algn="ctr"/>
            <a:r>
              <a:rPr lang="zh-CN" altLang="en-US" sz="3600" dirty="0">
                <a:solidFill>
                  <a:srgbClr val="FFFF00"/>
                </a:solidFill>
              </a:rPr>
              <a:t>直观性和一致性</a:t>
            </a:r>
          </a:p>
        </p:txBody>
      </p:sp>
      <p:sp>
        <p:nvSpPr>
          <p:cNvPr id="15363" name="Rectangle 3"/>
          <p:cNvSpPr>
            <a:spLocks noChangeArrowheads="1"/>
          </p:cNvSpPr>
          <p:nvPr/>
        </p:nvSpPr>
        <p:spPr bwMode="auto">
          <a:xfrm>
            <a:off x="719138" y="1881188"/>
            <a:ext cx="8029575" cy="3514808"/>
          </a:xfrm>
          <a:prstGeom prst="rect">
            <a:avLst/>
          </a:prstGeom>
          <a:noFill/>
          <a:ln w="9525">
            <a:noFill/>
            <a:miter lim="800000"/>
            <a:headEnd/>
            <a:tailEnd/>
          </a:ln>
        </p:spPr>
        <p:txBody>
          <a:bodyPr>
            <a:spAutoFit/>
          </a:bodyPr>
          <a:lstStyle/>
          <a:p>
            <a:pPr>
              <a:spcBef>
                <a:spcPct val="50000"/>
              </a:spcBef>
            </a:pPr>
            <a:r>
              <a:rPr lang="zh-CN" altLang="en-US" sz="2800" b="1" i="0" u="sng" dirty="0"/>
              <a:t>直观性</a:t>
            </a:r>
            <a:r>
              <a:rPr lang="zh-CN" altLang="en-US" sz="2800" b="1" i="0" dirty="0"/>
              <a:t>：</a:t>
            </a:r>
          </a:p>
          <a:p>
            <a:pPr>
              <a:spcBef>
                <a:spcPct val="50000"/>
              </a:spcBef>
            </a:pPr>
            <a:r>
              <a:rPr lang="en-US" altLang="zh-CN" sz="2400" b="1" i="0" dirty="0"/>
              <a:t>- </a:t>
            </a:r>
            <a:r>
              <a:rPr lang="zh-CN" altLang="en-US" sz="2400" b="1" i="0" dirty="0"/>
              <a:t>首先了解所需的功能或</a:t>
            </a:r>
            <a:r>
              <a:rPr lang="zh-CN" altLang="en-US" sz="2400" b="1" i="0" dirty="0" smtClean="0"/>
              <a:t>期待的响应</a:t>
            </a:r>
            <a:r>
              <a:rPr lang="zh-CN" altLang="en-US" sz="2400" b="1" i="0" dirty="0" smtClean="0">
                <a:solidFill>
                  <a:srgbClr val="3366FF"/>
                </a:solidFill>
              </a:rPr>
              <a:t>显著</a:t>
            </a:r>
            <a:r>
              <a:rPr lang="zh-CN" altLang="en-US" sz="2400" b="1" i="0" dirty="0" smtClean="0"/>
              <a:t>，</a:t>
            </a:r>
            <a:r>
              <a:rPr lang="zh-CN" altLang="en-US" sz="2400" b="1" i="0" dirty="0"/>
              <a:t>并在预期的地方出现。</a:t>
            </a:r>
          </a:p>
          <a:p>
            <a:pPr>
              <a:spcBef>
                <a:spcPct val="50000"/>
              </a:spcBef>
            </a:pPr>
            <a:r>
              <a:rPr lang="en-US" altLang="zh-CN" sz="2400" b="1" i="0" dirty="0"/>
              <a:t>- </a:t>
            </a:r>
            <a:r>
              <a:rPr lang="zh-CN" altLang="en-US" sz="2400" b="1" i="0" dirty="0"/>
              <a:t>其次要考虑用户界面的组织和布局是否合理。</a:t>
            </a:r>
          </a:p>
          <a:p>
            <a:pPr>
              <a:spcBef>
                <a:spcPct val="50000"/>
              </a:spcBef>
            </a:pPr>
            <a:endParaRPr lang="zh-CN" altLang="en-US" sz="2400" b="1" i="0" dirty="0"/>
          </a:p>
          <a:p>
            <a:pPr>
              <a:spcBef>
                <a:spcPct val="20000"/>
              </a:spcBef>
              <a:buClr>
                <a:srgbClr val="3366FF"/>
              </a:buClr>
              <a:buFont typeface="Wingdings" pitchFamily="2" charset="2"/>
              <a:buNone/>
            </a:pPr>
            <a:r>
              <a:rPr lang="zh-CN" altLang="en-US" sz="2800" b="1" i="0" u="sng" dirty="0"/>
              <a:t>一致性</a:t>
            </a:r>
            <a:r>
              <a:rPr lang="zh-CN" altLang="en-US" sz="2800" b="1" i="0" dirty="0"/>
              <a:t>：</a:t>
            </a:r>
          </a:p>
          <a:p>
            <a:pPr>
              <a:spcBef>
                <a:spcPct val="20000"/>
              </a:spcBef>
              <a:buClr>
                <a:srgbClr val="3366FF"/>
              </a:buClr>
              <a:buFont typeface="Wingdings" pitchFamily="2" charset="2"/>
              <a:buNone/>
            </a:pPr>
            <a:r>
              <a:rPr lang="en-US" altLang="zh-CN" sz="2400" b="1" i="0" dirty="0"/>
              <a:t>- </a:t>
            </a:r>
            <a:r>
              <a:rPr lang="zh-CN" altLang="en-US" sz="2400" b="1" i="0" dirty="0"/>
              <a:t>包括软件本身的一致性，以及软件与其他软件的一致性</a:t>
            </a:r>
            <a:r>
              <a:rPr lang="zh-CN" altLang="en-US" sz="2400" i="0" dirty="0"/>
              <a:t>。</a:t>
            </a:r>
          </a:p>
        </p:txBody>
      </p:sp>
    </p:spTree>
    <p:extLst>
      <p:ext uri="{BB962C8B-B14F-4D97-AF65-F5344CB8AC3E}">
        <p14:creationId xmlns:p14="http://schemas.microsoft.com/office/powerpoint/2010/main" val="1043894034"/>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6681936" cy="774923"/>
          </a:xfrm>
        </p:spPr>
        <p:txBody>
          <a:bodyPr/>
          <a:lstStyle/>
          <a:p>
            <a:pPr algn="ctr"/>
            <a:r>
              <a:rPr kumimoji="1" lang="zh-CN" altLang="en-US" sz="3600" dirty="0" smtClean="0">
                <a:solidFill>
                  <a:srgbClr val="FFFF00"/>
                </a:solidFill>
              </a:rPr>
              <a:t>示例</a:t>
            </a:r>
            <a:r>
              <a:rPr kumimoji="1" lang="en-US" altLang="zh-CN" sz="3600" dirty="0" smtClean="0">
                <a:solidFill>
                  <a:srgbClr val="FFFF00"/>
                </a:solidFill>
              </a:rPr>
              <a:t>1</a:t>
            </a:r>
            <a:endParaRPr kumimoji="1" lang="zh-CN" altLang="en-US" sz="3600" dirty="0">
              <a:solidFill>
                <a:srgbClr val="FFFF00"/>
              </a:solidFill>
            </a:endParaRPr>
          </a:p>
        </p:txBody>
      </p:sp>
      <p:sp>
        <p:nvSpPr>
          <p:cNvPr id="7" name="幻灯片编号占位符 6"/>
          <p:cNvSpPr>
            <a:spLocks noGrp="1"/>
          </p:cNvSpPr>
          <p:nvPr>
            <p:ph type="sldNum" sz="quarter" idx="12"/>
          </p:nvPr>
        </p:nvSpPr>
        <p:spPr/>
        <p:txBody>
          <a:bodyPr/>
          <a:lstStyle/>
          <a:p>
            <a:pPr>
              <a:defRPr/>
            </a:pPr>
            <a:fld id="{B14C24E8-9200-4018-AE21-A98EAB0A330B}" type="slidenum">
              <a:rPr lang="zh-CN" altLang="en-US" smtClean="0"/>
              <a:pPr>
                <a:defRPr/>
              </a:pPr>
              <a:t>22</a:t>
            </a:fld>
            <a:endParaRPr lang="en-US" altLang="zh-CN"/>
          </a:p>
        </p:txBody>
      </p:sp>
      <p:pic>
        <p:nvPicPr>
          <p:cNvPr id="12" name="图片 11" descr="屏幕快照 2014-05-09 上午8.51.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053" y="2348880"/>
            <a:ext cx="2235947" cy="2888100"/>
          </a:xfrm>
          <a:prstGeom prst="rect">
            <a:avLst/>
          </a:prstGeom>
        </p:spPr>
      </p:pic>
      <p:pic>
        <p:nvPicPr>
          <p:cNvPr id="13" name="图片 12" descr="1387269837_flatastic-mobile-ui-previ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 y="2276872"/>
            <a:ext cx="6902924" cy="2952327"/>
          </a:xfrm>
          <a:prstGeom prst="rect">
            <a:avLst/>
          </a:prstGeom>
        </p:spPr>
      </p:pic>
    </p:spTree>
    <p:extLst>
      <p:ext uri="{BB962C8B-B14F-4D97-AF65-F5344CB8AC3E}">
        <p14:creationId xmlns:p14="http://schemas.microsoft.com/office/powerpoint/2010/main" val="55594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404813"/>
            <a:ext cx="8101012" cy="823912"/>
          </a:xfrm>
        </p:spPr>
        <p:txBody>
          <a:bodyPr/>
          <a:lstStyle/>
          <a:p>
            <a:pPr algn="ctr"/>
            <a:r>
              <a:rPr lang="zh-CN" altLang="en-US" sz="3600" dirty="0">
                <a:solidFill>
                  <a:srgbClr val="FFFF00"/>
                </a:solidFill>
              </a:rPr>
              <a:t>直观</a:t>
            </a:r>
            <a:r>
              <a:rPr lang="zh-CN" altLang="en-US" sz="3600" dirty="0" smtClean="0">
                <a:solidFill>
                  <a:srgbClr val="FFFF00"/>
                </a:solidFill>
              </a:rPr>
              <a:t>性示例</a:t>
            </a:r>
            <a:r>
              <a:rPr lang="en-US" altLang="zh-CN" sz="3600" dirty="0" smtClean="0">
                <a:solidFill>
                  <a:srgbClr val="FFFF00"/>
                </a:solidFill>
              </a:rPr>
              <a:t>2</a:t>
            </a:r>
            <a:endParaRPr lang="zh-CN" altLang="en-US" sz="3600" dirty="0">
              <a:solidFill>
                <a:srgbClr val="FFFF00"/>
              </a:solidFill>
            </a:endParaRPr>
          </a:p>
        </p:txBody>
      </p:sp>
      <p:pic>
        <p:nvPicPr>
          <p:cNvPr id="16388" name="Picture 2" descr="7-2"/>
          <p:cNvPicPr>
            <a:picLocks noChangeAspect="1" noChangeArrowheads="1"/>
          </p:cNvPicPr>
          <p:nvPr/>
        </p:nvPicPr>
        <p:blipFill>
          <a:blip r:embed="rId3" cstate="print"/>
          <a:srcRect/>
          <a:stretch>
            <a:fillRect/>
          </a:stretch>
        </p:blipFill>
        <p:spPr bwMode="auto">
          <a:xfrm>
            <a:off x="611560" y="1556792"/>
            <a:ext cx="7870825" cy="4819650"/>
          </a:xfrm>
          <a:prstGeom prst="rect">
            <a:avLst/>
          </a:prstGeom>
          <a:noFill/>
          <a:ln w="9525">
            <a:noFill/>
            <a:miter lim="800000"/>
            <a:headEnd/>
            <a:tailEnd/>
          </a:ln>
        </p:spPr>
      </p:pic>
    </p:spTree>
    <p:extLst>
      <p:ext uri="{BB962C8B-B14F-4D97-AF65-F5344CB8AC3E}">
        <p14:creationId xmlns:p14="http://schemas.microsoft.com/office/powerpoint/2010/main" val="280697011"/>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7664" y="260648"/>
            <a:ext cx="6048027" cy="823912"/>
          </a:xfrm>
        </p:spPr>
        <p:txBody>
          <a:bodyPr/>
          <a:lstStyle/>
          <a:p>
            <a:pPr algn="ctr"/>
            <a:r>
              <a:rPr lang="zh-CN" altLang="en-US" sz="3600" dirty="0">
                <a:solidFill>
                  <a:srgbClr val="FFFF00"/>
                </a:solidFill>
              </a:rPr>
              <a:t>灵活性</a:t>
            </a:r>
          </a:p>
        </p:txBody>
      </p:sp>
      <p:sp>
        <p:nvSpPr>
          <p:cNvPr id="17411" name="Rectangle 3"/>
          <p:cNvSpPr>
            <a:spLocks noChangeArrowheads="1"/>
          </p:cNvSpPr>
          <p:nvPr/>
        </p:nvSpPr>
        <p:spPr bwMode="auto">
          <a:xfrm>
            <a:off x="323528" y="1484784"/>
            <a:ext cx="8496944" cy="2086725"/>
          </a:xfrm>
          <a:prstGeom prst="rect">
            <a:avLst/>
          </a:prstGeom>
          <a:noFill/>
          <a:ln w="9525">
            <a:noFill/>
            <a:miter lim="800000"/>
            <a:headEnd/>
            <a:tailEnd/>
          </a:ln>
        </p:spPr>
        <p:txBody>
          <a:bodyPr wrap="square">
            <a:spAutoFit/>
          </a:bodyPr>
          <a:lstStyle/>
          <a:p>
            <a:pPr>
              <a:lnSpc>
                <a:spcPct val="130000"/>
              </a:lnSpc>
              <a:spcBef>
                <a:spcPct val="50000"/>
              </a:spcBef>
            </a:pPr>
            <a:r>
              <a:rPr lang="zh-CN" altLang="en-US" sz="2400" i="0" dirty="0" smtClean="0"/>
              <a:t>用户可灵活地选择</a:t>
            </a:r>
            <a:r>
              <a:rPr lang="zh-CN" altLang="en-US" sz="2400" i="0" dirty="0"/>
              <a:t>不同的状态和方式，完成相应的功能。但灵活性也可能发展为复杂性，太</a:t>
            </a:r>
            <a:r>
              <a:rPr lang="zh-CN" altLang="en-US" sz="2400" i="0" dirty="0" smtClean="0"/>
              <a:t>多的状态和方式增加了用户</a:t>
            </a:r>
            <a:r>
              <a:rPr lang="zh-CN" altLang="en-US" sz="2400" i="0" dirty="0"/>
              <a:t>理解和</a:t>
            </a:r>
            <a:r>
              <a:rPr lang="zh-CN" altLang="en-US" sz="2400" i="0" dirty="0" smtClean="0"/>
              <a:t>掌握的困难，也增加了编程的难度和测试的工作量</a:t>
            </a:r>
            <a:endParaRPr lang="zh-CN" altLang="en-US" sz="2400" i="0" dirty="0"/>
          </a:p>
          <a:p>
            <a:pPr>
              <a:spcBef>
                <a:spcPct val="50000"/>
              </a:spcBef>
            </a:pPr>
            <a:r>
              <a:rPr lang="zh-CN" altLang="en-US" sz="2400" b="1" dirty="0"/>
              <a:t>例：</a:t>
            </a:r>
          </a:p>
        </p:txBody>
      </p:sp>
      <p:pic>
        <p:nvPicPr>
          <p:cNvPr id="2" name="图片 1" descr="屏幕快照 2014-04-25 下午10.26.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068960"/>
            <a:ext cx="6573071" cy="3492186"/>
          </a:xfrm>
          <a:prstGeom prst="rect">
            <a:avLst/>
          </a:prstGeom>
        </p:spPr>
      </p:pic>
    </p:spTree>
    <p:extLst>
      <p:ext uri="{BB962C8B-B14F-4D97-AF65-F5344CB8AC3E}">
        <p14:creationId xmlns:p14="http://schemas.microsoft.com/office/powerpoint/2010/main" val="3681650906"/>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47664" y="332656"/>
            <a:ext cx="5832649" cy="575915"/>
          </a:xfrm>
        </p:spPr>
        <p:txBody>
          <a:bodyPr/>
          <a:lstStyle/>
          <a:p>
            <a:pPr algn="ctr"/>
            <a:r>
              <a:rPr lang="zh-CN" altLang="en-US" sz="3600" dirty="0">
                <a:solidFill>
                  <a:srgbClr val="FFFF00"/>
                </a:solidFill>
              </a:rPr>
              <a:t>舒适性、正确性、实用性</a:t>
            </a:r>
          </a:p>
        </p:txBody>
      </p:sp>
      <p:sp>
        <p:nvSpPr>
          <p:cNvPr id="18435" name="Rectangle 3"/>
          <p:cNvSpPr>
            <a:spLocks noChangeArrowheads="1"/>
          </p:cNvSpPr>
          <p:nvPr/>
        </p:nvSpPr>
        <p:spPr bwMode="auto">
          <a:xfrm>
            <a:off x="827584" y="1700808"/>
            <a:ext cx="7740650" cy="4339650"/>
          </a:xfrm>
          <a:prstGeom prst="rect">
            <a:avLst/>
          </a:prstGeom>
          <a:noFill/>
          <a:ln w="9525">
            <a:noFill/>
            <a:miter lim="800000"/>
            <a:headEnd/>
            <a:tailEnd/>
          </a:ln>
        </p:spPr>
        <p:txBody>
          <a:bodyPr>
            <a:spAutoFit/>
          </a:bodyPr>
          <a:lstStyle/>
          <a:p>
            <a:pPr>
              <a:spcBef>
                <a:spcPct val="50000"/>
              </a:spcBef>
            </a:pPr>
            <a:r>
              <a:rPr lang="zh-CN" altLang="en-US" sz="2400" b="1" i="0" u="sng" dirty="0">
                <a:solidFill>
                  <a:srgbClr val="3366FF"/>
                </a:solidFill>
              </a:rPr>
              <a:t>舒适性</a:t>
            </a:r>
            <a:r>
              <a:rPr lang="zh-CN" altLang="en-US" sz="2400" b="1" i="0" dirty="0"/>
              <a:t>：</a:t>
            </a:r>
          </a:p>
          <a:p>
            <a:pPr>
              <a:spcBef>
                <a:spcPct val="50000"/>
              </a:spcBef>
            </a:pPr>
            <a:r>
              <a:rPr lang="zh-CN" altLang="en-US" sz="2400" i="0" dirty="0" smtClean="0">
                <a:latin typeface="楷体"/>
                <a:ea typeface="楷体"/>
                <a:cs typeface="楷体"/>
              </a:rPr>
              <a:t>恰</a:t>
            </a:r>
            <a:r>
              <a:rPr lang="zh-CN" altLang="en-US" sz="2400" i="0" dirty="0">
                <a:latin typeface="楷体"/>
                <a:ea typeface="楷体"/>
                <a:cs typeface="楷体"/>
              </a:rPr>
              <a:t>当的表现、合理的安排、必要的提示或更正能力等是要考虑的因素，包括容错处理和性能。</a:t>
            </a:r>
          </a:p>
          <a:p>
            <a:pPr>
              <a:spcBef>
                <a:spcPct val="50000"/>
              </a:spcBef>
            </a:pPr>
            <a:r>
              <a:rPr lang="zh-CN" altLang="en-US" sz="2400" b="1" i="0" u="sng" dirty="0">
                <a:solidFill>
                  <a:srgbClr val="3366FF"/>
                </a:solidFill>
              </a:rPr>
              <a:t>正确性</a:t>
            </a:r>
            <a:r>
              <a:rPr lang="zh-CN" altLang="en-US" sz="2400" b="1" i="0" dirty="0"/>
              <a:t>：</a:t>
            </a:r>
          </a:p>
          <a:p>
            <a:pPr>
              <a:spcBef>
                <a:spcPct val="50000"/>
              </a:spcBef>
            </a:pPr>
            <a:r>
              <a:rPr lang="zh-CN" altLang="en-US" sz="2400" i="0" dirty="0" smtClean="0">
                <a:latin typeface="楷体"/>
                <a:ea typeface="楷体"/>
                <a:cs typeface="楷体"/>
              </a:rPr>
              <a:t>正确</a:t>
            </a:r>
            <a:r>
              <a:rPr lang="zh-CN" altLang="en-US" sz="2400" i="0" dirty="0">
                <a:latin typeface="楷体"/>
                <a:ea typeface="楷体"/>
                <a:cs typeface="楷体"/>
              </a:rPr>
              <a:t>性的问题一般都很明显，比较容易发现。 </a:t>
            </a:r>
          </a:p>
          <a:p>
            <a:pPr>
              <a:spcBef>
                <a:spcPct val="50000"/>
              </a:spcBef>
            </a:pPr>
            <a:r>
              <a:rPr lang="zh-CN" altLang="en-US" sz="2400" b="1" i="0" u="sng" dirty="0">
                <a:solidFill>
                  <a:srgbClr val="3366FF"/>
                </a:solidFill>
              </a:rPr>
              <a:t>实用性</a:t>
            </a:r>
            <a:r>
              <a:rPr lang="zh-CN" altLang="en-US" sz="2400" b="1" i="0" dirty="0"/>
              <a:t>：</a:t>
            </a:r>
          </a:p>
          <a:p>
            <a:pPr>
              <a:spcBef>
                <a:spcPct val="50000"/>
              </a:spcBef>
            </a:pPr>
            <a:r>
              <a:rPr lang="zh-CN" altLang="en-US" sz="2400" i="0" dirty="0" smtClean="0">
                <a:latin typeface="楷体"/>
                <a:ea typeface="楷体"/>
                <a:cs typeface="楷体"/>
              </a:rPr>
              <a:t>实</a:t>
            </a:r>
            <a:r>
              <a:rPr lang="zh-CN" altLang="en-US" sz="2400" i="0" dirty="0">
                <a:latin typeface="楷体"/>
                <a:ea typeface="楷体"/>
                <a:cs typeface="楷体"/>
              </a:rPr>
              <a:t>用性不是指的是软件本身是否实用，而仅仅指的是具体特性是否实用。大型软件的开发或周期较长经过几次反复的软件开发中容易产生一些没有实用性的功能。 </a:t>
            </a:r>
          </a:p>
        </p:txBody>
      </p:sp>
    </p:spTree>
    <p:extLst>
      <p:ext uri="{BB962C8B-B14F-4D97-AF65-F5344CB8AC3E}">
        <p14:creationId xmlns:p14="http://schemas.microsoft.com/office/powerpoint/2010/main" val="1161295946"/>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1403648" y="366695"/>
            <a:ext cx="6168748" cy="561975"/>
          </a:xfrm>
        </p:spPr>
        <p:txBody>
          <a:bodyPr/>
          <a:lstStyle/>
          <a:p>
            <a:pPr algn="ctr"/>
            <a:r>
              <a:rPr lang="zh-CN" altLang="en-US" sz="3600" dirty="0">
                <a:solidFill>
                  <a:srgbClr val="FFFF00"/>
                </a:solidFill>
              </a:rPr>
              <a:t>舒适性例子</a:t>
            </a:r>
            <a:endParaRPr lang="en-US" altLang="zh-CN" sz="3600" dirty="0">
              <a:solidFill>
                <a:srgbClr val="FFFF00"/>
              </a:solidFill>
            </a:endParaRPr>
          </a:p>
        </p:txBody>
      </p:sp>
      <p:pic>
        <p:nvPicPr>
          <p:cNvPr id="19459" name="Picture 5" descr="c1"/>
          <p:cNvPicPr>
            <a:picLocks noChangeAspect="1" noChangeArrowheads="1"/>
          </p:cNvPicPr>
          <p:nvPr/>
        </p:nvPicPr>
        <p:blipFill>
          <a:blip r:embed="rId3" cstate="print"/>
          <a:srcRect/>
          <a:stretch>
            <a:fillRect/>
          </a:stretch>
        </p:blipFill>
        <p:spPr bwMode="auto">
          <a:xfrm>
            <a:off x="539552" y="2420888"/>
            <a:ext cx="3924300" cy="1831975"/>
          </a:xfrm>
          <a:prstGeom prst="rect">
            <a:avLst/>
          </a:prstGeom>
          <a:noFill/>
          <a:ln w="9525">
            <a:noFill/>
            <a:miter lim="800000"/>
            <a:headEnd/>
            <a:tailEnd/>
          </a:ln>
        </p:spPr>
      </p:pic>
      <p:pic>
        <p:nvPicPr>
          <p:cNvPr id="19460" name="Picture 6" descr="1"/>
          <p:cNvPicPr>
            <a:picLocks noGrp="1" noChangeAspect="1" noChangeArrowheads="1"/>
          </p:cNvPicPr>
          <p:nvPr>
            <p:ph sz="half" idx="2"/>
          </p:nvPr>
        </p:nvPicPr>
        <p:blipFill>
          <a:blip r:embed="rId4" cstate="print"/>
          <a:srcRect/>
          <a:stretch>
            <a:fillRect/>
          </a:stretch>
        </p:blipFill>
        <p:spPr>
          <a:xfrm>
            <a:off x="792163" y="4868863"/>
            <a:ext cx="7848600" cy="1770062"/>
          </a:xfrm>
          <a:noFill/>
        </p:spPr>
      </p:pic>
      <p:pic>
        <p:nvPicPr>
          <p:cNvPr id="19462" name="Picture 2" descr="c3"/>
          <p:cNvPicPr>
            <a:picLocks noGrp="1" noChangeAspect="1" noChangeArrowheads="1"/>
          </p:cNvPicPr>
          <p:nvPr>
            <p:ph sz="half" idx="1"/>
          </p:nvPr>
        </p:nvPicPr>
        <p:blipFill>
          <a:blip r:embed="rId5" cstate="print"/>
          <a:srcRect/>
          <a:stretch>
            <a:fillRect/>
          </a:stretch>
        </p:blipFill>
        <p:spPr>
          <a:xfrm>
            <a:off x="4824413" y="1628775"/>
            <a:ext cx="3455987" cy="3416300"/>
          </a:xfrm>
          <a:noFill/>
        </p:spPr>
      </p:pic>
    </p:spTree>
    <p:extLst>
      <p:ext uri="{BB962C8B-B14F-4D97-AF65-F5344CB8AC3E}">
        <p14:creationId xmlns:p14="http://schemas.microsoft.com/office/powerpoint/2010/main" val="888307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03648" y="366695"/>
            <a:ext cx="6168748" cy="561975"/>
          </a:xfrm>
        </p:spPr>
        <p:txBody>
          <a:bodyPr/>
          <a:lstStyle/>
          <a:p>
            <a:pPr algn="ctr"/>
            <a:r>
              <a:rPr lang="zh-CN" altLang="en-US" sz="3600" dirty="0">
                <a:solidFill>
                  <a:srgbClr val="FFFF00"/>
                </a:solidFill>
              </a:rPr>
              <a:t>简单性</a:t>
            </a:r>
          </a:p>
        </p:txBody>
      </p:sp>
      <p:sp>
        <p:nvSpPr>
          <p:cNvPr id="1623043" name="Text Box 3"/>
          <p:cNvSpPr txBox="1">
            <a:spLocks noChangeArrowheads="1"/>
          </p:cNvSpPr>
          <p:nvPr/>
        </p:nvSpPr>
        <p:spPr bwMode="auto">
          <a:xfrm>
            <a:off x="838200" y="1828800"/>
            <a:ext cx="4953000" cy="1004888"/>
          </a:xfrm>
          <a:prstGeom prst="rect">
            <a:avLst/>
          </a:prstGeom>
          <a:noFill/>
          <a:ln w="9525">
            <a:noFill/>
            <a:miter lim="800000"/>
            <a:headEnd/>
            <a:tailEnd/>
          </a:ln>
          <a:effectLst/>
        </p:spPr>
        <p:txBody>
          <a:bodyPr>
            <a:spAutoFit/>
          </a:bodyPr>
          <a:lstStyle/>
          <a:p>
            <a:pPr eaLnBrk="0" hangingPunct="0">
              <a:spcBef>
                <a:spcPct val="50000"/>
              </a:spcBef>
              <a:buClr>
                <a:schemeClr val="accent1"/>
              </a:buClr>
              <a:buFontTx/>
              <a:buChar char="•"/>
              <a:defRPr/>
            </a:pPr>
            <a:r>
              <a:rPr lang="en-US" altLang="zh-CN">
                <a:effectLst>
                  <a:outerShdw blurRad="38100" dist="38100" dir="2700000" algn="tl">
                    <a:srgbClr val="FFFFFF"/>
                  </a:outerShdw>
                </a:effectLst>
                <a:latin typeface="Verdana" pitchFamily="34" charset="0"/>
                <a:ea typeface="宋体" pitchFamily="2" charset="-122"/>
              </a:rPr>
              <a:t> </a:t>
            </a:r>
            <a:r>
              <a:rPr lang="en-US" altLang="zh-CN" sz="2400" b="1">
                <a:solidFill>
                  <a:srgbClr val="3333FF"/>
                </a:solidFill>
                <a:effectLst>
                  <a:outerShdw blurRad="38100" dist="38100" dir="2700000" algn="tl">
                    <a:srgbClr val="000000"/>
                  </a:outerShdw>
                </a:effectLst>
                <a:latin typeface="Verdana" pitchFamily="34" charset="0"/>
                <a:ea typeface="宋体" pitchFamily="2" charset="-122"/>
              </a:rPr>
              <a:t>1-click</a:t>
            </a:r>
          </a:p>
          <a:p>
            <a:pPr eaLnBrk="0" hangingPunct="0">
              <a:spcBef>
                <a:spcPct val="50000"/>
              </a:spcBef>
              <a:buClr>
                <a:schemeClr val="accent1"/>
              </a:buClr>
              <a:buFontTx/>
              <a:buChar char="•"/>
              <a:defRPr/>
            </a:pPr>
            <a:r>
              <a:rPr lang="en-US" altLang="zh-CN" sz="2400">
                <a:effectLst>
                  <a:outerShdw blurRad="38100" dist="38100" dir="2700000" algn="tl">
                    <a:srgbClr val="FFFFFF"/>
                  </a:outerShdw>
                </a:effectLst>
                <a:latin typeface="Verdana" pitchFamily="34" charset="0"/>
                <a:ea typeface="宋体" pitchFamily="2" charset="-122"/>
              </a:rPr>
              <a:t> Next </a:t>
            </a:r>
            <a:r>
              <a:rPr lang="en-US" altLang="zh-CN" sz="2400">
                <a:effectLst>
                  <a:outerShdw blurRad="38100" dist="38100" dir="2700000" algn="tl">
                    <a:srgbClr val="FFFFFF"/>
                  </a:outerShdw>
                </a:effectLst>
                <a:latin typeface="Verdana" pitchFamily="34" charset="0"/>
                <a:ea typeface="宋体" pitchFamily="2" charset="-122"/>
                <a:sym typeface="Wingdings" pitchFamily="2" charset="2"/>
              </a:rPr>
              <a:t> Next  Next …</a:t>
            </a:r>
            <a:endParaRPr lang="en-US" altLang="zh-CN">
              <a:effectLst>
                <a:outerShdw blurRad="38100" dist="38100" dir="2700000" algn="tl">
                  <a:srgbClr val="FFFFFF"/>
                </a:outerShdw>
              </a:effectLst>
              <a:latin typeface="Verdana" pitchFamily="34" charset="0"/>
              <a:ea typeface="宋体" pitchFamily="2" charset="-122"/>
            </a:endParaRPr>
          </a:p>
        </p:txBody>
      </p:sp>
      <p:pic>
        <p:nvPicPr>
          <p:cNvPr id="1623045" name="Picture 5"/>
          <p:cNvPicPr>
            <a:picLocks noChangeAspect="1" noChangeArrowheads="1"/>
          </p:cNvPicPr>
          <p:nvPr/>
        </p:nvPicPr>
        <p:blipFill>
          <a:blip r:embed="rId3" cstate="print"/>
          <a:srcRect/>
          <a:stretch>
            <a:fillRect/>
          </a:stretch>
        </p:blipFill>
        <p:spPr bwMode="auto">
          <a:xfrm>
            <a:off x="2362200" y="2895600"/>
            <a:ext cx="4267200" cy="3454400"/>
          </a:xfrm>
          <a:prstGeom prst="rect">
            <a:avLst/>
          </a:prstGeom>
          <a:noFill/>
          <a:ln w="9525">
            <a:noFill/>
            <a:miter lim="800000"/>
            <a:headEnd/>
            <a:tailEnd/>
          </a:ln>
        </p:spPr>
      </p:pic>
      <p:pic>
        <p:nvPicPr>
          <p:cNvPr id="1623046" name="Picture 6"/>
          <p:cNvPicPr>
            <a:picLocks noChangeAspect="1" noChangeArrowheads="1"/>
          </p:cNvPicPr>
          <p:nvPr/>
        </p:nvPicPr>
        <p:blipFill>
          <a:blip r:embed="rId4" cstate="print"/>
          <a:srcRect/>
          <a:stretch>
            <a:fillRect/>
          </a:stretch>
        </p:blipFill>
        <p:spPr bwMode="auto">
          <a:xfrm>
            <a:off x="838200" y="3048000"/>
            <a:ext cx="7924800" cy="2017713"/>
          </a:xfrm>
          <a:prstGeom prst="rect">
            <a:avLst/>
          </a:prstGeom>
          <a:noFill/>
          <a:ln w="9525">
            <a:noFill/>
            <a:miter lim="800000"/>
            <a:headEnd/>
            <a:tailEnd/>
          </a:ln>
        </p:spPr>
      </p:pic>
      <p:pic>
        <p:nvPicPr>
          <p:cNvPr id="1623047" name="Picture 7" descr="temp"/>
          <p:cNvPicPr>
            <a:picLocks noChangeAspect="1" noChangeArrowheads="1"/>
          </p:cNvPicPr>
          <p:nvPr/>
        </p:nvPicPr>
        <p:blipFill>
          <a:blip r:embed="rId5" cstate="print"/>
          <a:srcRect/>
          <a:stretch>
            <a:fillRect/>
          </a:stretch>
        </p:blipFill>
        <p:spPr bwMode="auto">
          <a:xfrm>
            <a:off x="1187624" y="1556792"/>
            <a:ext cx="6954838" cy="4933950"/>
          </a:xfrm>
          <a:prstGeom prst="rect">
            <a:avLst/>
          </a:prstGeom>
          <a:noFill/>
          <a:ln w="9525">
            <a:noFill/>
            <a:miter lim="800000"/>
            <a:headEnd/>
            <a:tailEnd/>
          </a:ln>
        </p:spPr>
      </p:pic>
    </p:spTree>
    <p:extLst>
      <p:ext uri="{BB962C8B-B14F-4D97-AF65-F5344CB8AC3E}">
        <p14:creationId xmlns:p14="http://schemas.microsoft.com/office/powerpoint/2010/main" val="39612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23045"/>
                                        </p:tgtEl>
                                        <p:attrNameLst>
                                          <p:attrName>style.visibility</p:attrName>
                                        </p:attrNameLst>
                                      </p:cBhvr>
                                      <p:to>
                                        <p:strVal val="visible"/>
                                      </p:to>
                                    </p:set>
                                    <p:anim calcmode="lin" valueType="num">
                                      <p:cBhvr>
                                        <p:cTn id="7" dur="500" fill="hold"/>
                                        <p:tgtEl>
                                          <p:spTgt spid="1623045"/>
                                        </p:tgtEl>
                                        <p:attrNameLst>
                                          <p:attrName>ppt_w</p:attrName>
                                        </p:attrNameLst>
                                      </p:cBhvr>
                                      <p:tavLst>
                                        <p:tav tm="0">
                                          <p:val>
                                            <p:fltVal val="0"/>
                                          </p:val>
                                        </p:tav>
                                        <p:tav tm="100000">
                                          <p:val>
                                            <p:strVal val="#ppt_w"/>
                                          </p:val>
                                        </p:tav>
                                      </p:tavLst>
                                    </p:anim>
                                    <p:anim calcmode="lin" valueType="num">
                                      <p:cBhvr>
                                        <p:cTn id="8" dur="500" fill="hold"/>
                                        <p:tgtEl>
                                          <p:spTgt spid="16230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23045"/>
                                        </p:tgtEl>
                                        <p:attrNameLst>
                                          <p:attrName>ppt_x</p:attrName>
                                        </p:attrNameLst>
                                      </p:cBhvr>
                                      <p:tavLst>
                                        <p:tav tm="0">
                                          <p:val>
                                            <p:strVal val="ppt_x"/>
                                          </p:val>
                                        </p:tav>
                                        <p:tav tm="100000">
                                          <p:val>
                                            <p:strVal val="ppt_x"/>
                                          </p:val>
                                        </p:tav>
                                      </p:tavLst>
                                    </p:anim>
                                    <p:anim calcmode="lin" valueType="num">
                                      <p:cBhvr additive="base">
                                        <p:cTn id="13" dur="500"/>
                                        <p:tgtEl>
                                          <p:spTgt spid="1623045"/>
                                        </p:tgtEl>
                                        <p:attrNameLst>
                                          <p:attrName>ppt_y</p:attrName>
                                        </p:attrNameLst>
                                      </p:cBhvr>
                                      <p:tavLst>
                                        <p:tav tm="0">
                                          <p:val>
                                            <p:strVal val="ppt_y"/>
                                          </p:val>
                                        </p:tav>
                                        <p:tav tm="100000">
                                          <p:val>
                                            <p:strVal val="1+ppt_h/2"/>
                                          </p:val>
                                        </p:tav>
                                      </p:tavLst>
                                    </p:anim>
                                    <p:set>
                                      <p:cBhvr>
                                        <p:cTn id="14" dur="1" fill="hold">
                                          <p:stCondLst>
                                            <p:cond delay="499"/>
                                          </p:stCondLst>
                                        </p:cTn>
                                        <p:tgtEl>
                                          <p:spTgt spid="1623045"/>
                                        </p:tgtEl>
                                        <p:attrNameLst>
                                          <p:attrName>style.visibility</p:attrName>
                                        </p:attrNameLst>
                                      </p:cBhvr>
                                      <p:to>
                                        <p:strVal val="hidden"/>
                                      </p:to>
                                    </p:set>
                                  </p:childTnLst>
                                </p:cTn>
                              </p:par>
                              <p:par>
                                <p:cTn id="15" presetID="2" presetClass="entr" presetSubtype="1" fill="hold" nodeType="withEffect">
                                  <p:stCondLst>
                                    <p:cond delay="0"/>
                                  </p:stCondLst>
                                  <p:childTnLst>
                                    <p:set>
                                      <p:cBhvr>
                                        <p:cTn id="16" dur="1" fill="hold">
                                          <p:stCondLst>
                                            <p:cond delay="0"/>
                                          </p:stCondLst>
                                        </p:cTn>
                                        <p:tgtEl>
                                          <p:spTgt spid="1623046"/>
                                        </p:tgtEl>
                                        <p:attrNameLst>
                                          <p:attrName>style.visibility</p:attrName>
                                        </p:attrNameLst>
                                      </p:cBhvr>
                                      <p:to>
                                        <p:strVal val="visible"/>
                                      </p:to>
                                    </p:set>
                                    <p:anim calcmode="lin" valueType="num">
                                      <p:cBhvr additive="base">
                                        <p:cTn id="17" dur="500" fill="hold"/>
                                        <p:tgtEl>
                                          <p:spTgt spid="1623046"/>
                                        </p:tgtEl>
                                        <p:attrNameLst>
                                          <p:attrName>ppt_x</p:attrName>
                                        </p:attrNameLst>
                                      </p:cBhvr>
                                      <p:tavLst>
                                        <p:tav tm="0">
                                          <p:val>
                                            <p:strVal val="#ppt_x"/>
                                          </p:val>
                                        </p:tav>
                                        <p:tav tm="100000">
                                          <p:val>
                                            <p:strVal val="#ppt_x"/>
                                          </p:val>
                                        </p:tav>
                                      </p:tavLst>
                                    </p:anim>
                                    <p:anim calcmode="lin" valueType="num">
                                      <p:cBhvr additive="base">
                                        <p:cTn id="18" dur="500" fill="hold"/>
                                        <p:tgtEl>
                                          <p:spTgt spid="162304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623046"/>
                                        </p:tgtEl>
                                        <p:attrNameLst>
                                          <p:attrName>ppt_x</p:attrName>
                                        </p:attrNameLst>
                                      </p:cBhvr>
                                      <p:tavLst>
                                        <p:tav tm="0">
                                          <p:val>
                                            <p:strVal val="ppt_x"/>
                                          </p:val>
                                        </p:tav>
                                        <p:tav tm="100000">
                                          <p:val>
                                            <p:strVal val="ppt_x"/>
                                          </p:val>
                                        </p:tav>
                                      </p:tavLst>
                                    </p:anim>
                                    <p:anim calcmode="lin" valueType="num">
                                      <p:cBhvr additive="base">
                                        <p:cTn id="23" dur="500"/>
                                        <p:tgtEl>
                                          <p:spTgt spid="1623046"/>
                                        </p:tgtEl>
                                        <p:attrNameLst>
                                          <p:attrName>ppt_y</p:attrName>
                                        </p:attrNameLst>
                                      </p:cBhvr>
                                      <p:tavLst>
                                        <p:tav tm="0">
                                          <p:val>
                                            <p:strVal val="ppt_y"/>
                                          </p:val>
                                        </p:tav>
                                        <p:tav tm="100000">
                                          <p:val>
                                            <p:strVal val="1+ppt_h/2"/>
                                          </p:val>
                                        </p:tav>
                                      </p:tavLst>
                                    </p:anim>
                                    <p:set>
                                      <p:cBhvr>
                                        <p:cTn id="24" dur="1" fill="hold">
                                          <p:stCondLst>
                                            <p:cond delay="499"/>
                                          </p:stCondLst>
                                        </p:cTn>
                                        <p:tgtEl>
                                          <p:spTgt spid="1623046"/>
                                        </p:tgtEl>
                                        <p:attrNameLst>
                                          <p:attrName>style.visibility</p:attrName>
                                        </p:attrNameLst>
                                      </p:cBhvr>
                                      <p:to>
                                        <p:strVal val="hidden"/>
                                      </p:to>
                                    </p:set>
                                  </p:childTnLst>
                                </p:cTn>
                              </p:par>
                              <p:par>
                                <p:cTn id="25" presetID="2" presetClass="entr" presetSubtype="1" fill="hold" nodeType="withEffect">
                                  <p:stCondLst>
                                    <p:cond delay="0"/>
                                  </p:stCondLst>
                                  <p:childTnLst>
                                    <p:set>
                                      <p:cBhvr>
                                        <p:cTn id="26" dur="1" fill="hold">
                                          <p:stCondLst>
                                            <p:cond delay="0"/>
                                          </p:stCondLst>
                                        </p:cTn>
                                        <p:tgtEl>
                                          <p:spTgt spid="1623047"/>
                                        </p:tgtEl>
                                        <p:attrNameLst>
                                          <p:attrName>style.visibility</p:attrName>
                                        </p:attrNameLst>
                                      </p:cBhvr>
                                      <p:to>
                                        <p:strVal val="visible"/>
                                      </p:to>
                                    </p:set>
                                    <p:anim calcmode="lin" valueType="num">
                                      <p:cBhvr additive="base">
                                        <p:cTn id="27" dur="1000" fill="hold"/>
                                        <p:tgtEl>
                                          <p:spTgt spid="1623047"/>
                                        </p:tgtEl>
                                        <p:attrNameLst>
                                          <p:attrName>ppt_x</p:attrName>
                                        </p:attrNameLst>
                                      </p:cBhvr>
                                      <p:tavLst>
                                        <p:tav tm="0">
                                          <p:val>
                                            <p:strVal val="#ppt_x"/>
                                          </p:val>
                                        </p:tav>
                                        <p:tav tm="100000">
                                          <p:val>
                                            <p:strVal val="#ppt_x"/>
                                          </p:val>
                                        </p:tav>
                                      </p:tavLst>
                                    </p:anim>
                                    <p:anim calcmode="lin" valueType="num">
                                      <p:cBhvr additive="base">
                                        <p:cTn id="28" dur="1000" fill="hold"/>
                                        <p:tgtEl>
                                          <p:spTgt spid="16230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91680" y="332656"/>
            <a:ext cx="5687987" cy="647923"/>
          </a:xfrm>
        </p:spPr>
        <p:txBody>
          <a:bodyPr/>
          <a:lstStyle/>
          <a:p>
            <a:pPr algn="ctr"/>
            <a:r>
              <a:rPr lang="zh-CN" altLang="en-US" sz="3600" dirty="0">
                <a:solidFill>
                  <a:srgbClr val="FFFF00"/>
                </a:solidFill>
              </a:rPr>
              <a:t>兼容性问题</a:t>
            </a:r>
          </a:p>
        </p:txBody>
      </p:sp>
      <p:pic>
        <p:nvPicPr>
          <p:cNvPr id="2051" name="Picture 3" descr="http://macosfile.it168.com/month_0806/20080626_821aaf230d860ec160d2UFCRmGFH8UWe.jpg"/>
          <p:cNvPicPr>
            <a:picLocks noChangeAspect="1" noChangeArrowheads="1"/>
          </p:cNvPicPr>
          <p:nvPr/>
        </p:nvPicPr>
        <p:blipFill>
          <a:blip r:embed="rId3" cstate="print"/>
          <a:srcRect/>
          <a:stretch>
            <a:fillRect/>
          </a:stretch>
        </p:blipFill>
        <p:spPr bwMode="auto">
          <a:xfrm>
            <a:off x="6804248" y="1844824"/>
            <a:ext cx="1921396" cy="2299271"/>
          </a:xfrm>
          <a:prstGeom prst="rect">
            <a:avLst/>
          </a:prstGeom>
          <a:noFill/>
        </p:spPr>
      </p:pic>
      <p:sp>
        <p:nvSpPr>
          <p:cNvPr id="2053" name="AutoShape 5" descr="data:image/jpg;base64,/9j/4AAQSkZJRgABAQAAAQABAAD/2wCEAAkGBhQPEBAQEBQUFRASFxYYGBYSEBUVEhQUFhUWFhQQGRQXHTIeGhojGxUVHzAgIycpLC04GB8xNTAqNSYrLCkBCQoKDgwOGg8PGi8lHiU1Miw1NSwpKSwsMDQwNSwqLCwsNCwpLCwtLCwvLDQpLCwsLCwsLCwqLCwsLCwsLCksLP/AABEIALQBGAMBIgACEQEDEQH/xAAcAAEAAgIDAQAAAAAAAAAAAAAABgcEBQEDCAL/xABJEAABAwIDBQMEDgYKAwAAAAABAAIDBBEFEiEGBxMxQSJRYRRxgZEIIzJCUnKCkpOhsbPB0RU1U2JzshYXJDM0Q3Si0vDCw+L/xAAaAQEAAgMBAAAAAAAAAAAAAAAAAQUDBAYC/8QAMREBAAIBAwICCAQHAAAAAAAAAAECAwQRIQUSMUETFFFhcYHR8CJSkeEGIzJCobHB/9oADAMBAAIRAxEAPwC8UREBERAREQEREBERAREQEREBERAREQEREBERAREQEREBERAREQEREBERAREQEREBERAREQEREBERAREQFwSuVjYkbQykcwx/8pRMRvOyOVm8+gie6N0pLmmxyRvc245jMBYr5bvToTykf9C/8lRdHSmRzWjUusB5ypPBsnKADa48A4/gqe+uyb7Vj/DsrdE0eOI9JeY+cfRaTd5NGeT3/RO/JdzNvqU8nP8Ao3KtI8Bkb7x3oY78lmQUDm82PHi5hA9ZWtk6hqqxv28fBgt0vQ/23mfnH0WphuMR1IJide3MEWcPQVnKscNkdDVUpabXMgPiMl7H1KzQrTQ6mdRi75jlQa3TxgydtZ4lyi4RbrScoiICIiAiIgIiICIiAiIgIiICIiAiIgIiICIiAiIgIiICxsS/uZfiP/lKyVj4h/dS/Ed/KVE+D1X+qHnvB4LPjPcQry2cga6nYS0E2HMA+9Cpuiiy2Pd+SufZf/DR+YfytVN023da7qv4i8MbY+SM+A35oWq2kpmiDRrR2m8gFulqdpzancbEhpBNgSbDmbDVWGsiZwXiPY5rTztlr8UJcbVdGPGX7sqc1uLcM5Wtvbnc/Uq8grWzVtLw8xy8UuuxwAuyw1IUzxZ4Y9xfcAm4NtCLDuWHoWL+TteGXrl7Umvb7PqTbTvbyY31laefeK+NwzQtLeuVxzW8L6LHw7Zh9YDJx523LtGvDWgZiGgAtPQLB2i2eNMGsL3SEi93kE87WuAF1uDFpL39HMbz81B3Z6177TwsfC8TZUxMmiN43i4PXuII6EEEWWWoXuvNqQN6Xk++eFNFUZ8cY8tqR5SsazvWJERFhehERAREQEREBERAREQEREBERAREQEREBERAREQF0Vw9qk+K77Cu9cOCiY3hMTtO6k6WluPQpvhG0T4o2xhjSBbUuPcB3eC+8X2LcXl9O9rWnmwx3sfA3GiwxsvVDlIz6Ef81zNdJrMNp9HMRv73UajWaXVVjvn/AG3P9K3fAb84/kstm0bX0jKpg0cB2XHUa2INvMVGXbL1mtpmfQD/AJrcYRsuWURpZHEWAs+wvcXOa3nPJb2njWdt4yTztx4eKrzV0sdvbPnztv4OjDMfinqBE+MBz7kEPNrgXIIus/HcbEWZjmBwHeSPHotFSbDyxVDZc+drM1gGAXzC175luNptmvKQSx1nHmD6rixVr0zeIj1qfv5K/qsU3j1Sfv5szDcTjNPx422va7c2t75bX86j+0VT5QQbWsLc7rY4Bs2+GnfA9xuQbPAGhLi4ENudBpoea09VsrWnM3ylhB0zNpmg+cXfzVtgvgx5Jt3bc8b7+CqzUy3rEM/doLU3ypfv5FMlotk8D8jhbGL2aLakFxNy5zzbqSSVvVp58kZMtrV8Jlu0jasQIiLC9iIiAiIgIiICIiAiIgIiICIiAiIgIiICIiAiIgLgrlEGpxuUjIOhutWJFm7SSZTH8r8FqsPjEs+Q8rD6y78lw+rxZdT1O2GLbR+yzxzFMHdsyS8f9C7p69zqV5POPLc36XNye7ktkMEj7j61y6FlOxxAJBsCO/8A7qrXF0ydNjyTlycTG3w97BbPF5jthG6DHg2WMNcHZs1wHA6AXuvraGtEcr8zst7Wu61xbotlS08D5NGZXG/IADvI0Gi7cVq43ExyR5svWw8+l1qxp9P6lFfTfh7vH/jU1+15/F+Fr8FxR09G7rlLrEG92iQgfUFhPk8frUnwmnjDM0QsHdO6x5WWPi2FRiOWQNAcGk6WtcBbGu6ZOox1yUycVr+uzSy4ZvWJiWkoMXMMjBqWvNiL+B1CmTHXAI5FVpNPeeAD4f4OVk0/uG+YfYs3QLWnTT3T5o0UzOPl2IiK/boiIgIiICIiAiIgIiICIiAozs7t1FW1dZRtY9ktI4g57WkAeWOey3QEAa/CCkyp+B/kcxxS9mQ4nWQTnoKaoe0Zz4MkDD6SgnlXtvFHicGF5XullYXF4tw2dl7g13W5DCdO8LbYZXumEhfE+LJI9gEmXttadJm5T7l3S+qrTCGGSvwiueCH19RWzC/MQim4dMz6JrT8or5mlc6nfAXObDU43JDM5ri08FziTHmGoDi1rfT4oLZDxz6JnHpVe7SYHTUNPirKV4iL6CVzqVhswWDwKoNv2SfcG1r28FgYlgzIKXC4gXgYlUU4rJuI4STXic8RF1+y1zuzYW00QWiHg8kDwqzxbDWUNe+koZG0kVVQ1DpLOLYYJGENhq7E2YbuLbi17d6x8Cohh1TQeU0BppHOELamkqxJDUSPYQGTtPaIcRmBcDY21QWpnHLqtFju1Bp54aWGB9RUStdJkY9jAyJha10jnvNubgAFAqHCIqvCK3E6kny8Gqfx87my074XvEcbDfsNaGt7I79ea76HAYKzE6CWqgYZajDuPKCCLz5oBnIvzAJCCw6HaCGUVBa6wp5HRyF/Za17Q0u1OhHaGqzoZmvaHMILSLgg3BHeCq82D2Rpc2KgQtaW1c0ILbhzYrROEY15XsVP6GibDG2JmjGCwubn1oI/tlJlMPyvwWv2ZkvVfJZ9sqyNvrjgOt2e0CelzYgfUVGqLE3ROzMNnd9r9/f5z61yua0YOoTmtHH7LbHjnJp+2FqLW4++0N/3goe3aqf9p/tb+S4nx2WUZXuJF72sB9iya3q2LLgvjis7zGzHj0d62iZmGwZPdzQOd13Yu/26Tz/gFpqKpvPG3r2j9Sk2P4M915YQC73zSbX8Qe9VmLRZM3TYrjjeYtu0Or47WnarpwXEmRZs5tfznqu3FtpoDFI0OJc5pAGU8yFGZsPqj/lD59vwWDPgNW7/ACm/Sf8Ayt7Fk6jGKMU4+NtvvlV1tnivbsxYKnNU04/f/wDFytyn9wzzD7FV2DbI1HlDJJWgNZcgNJcXOIIHTQaqYijrWytDZGmDO2+YtzCMSXLW9nqzTXuVv0vT2wYe20bctnT0mldpSRECK0bAiIgIiICIiAiIgIiICIiAtRJsrTOgqKZ0d4al73ytLndt8hBe697jUDlyW3VN76t6T6Vxw6iflmIvNK09qMEaRNPRxGpPMaW56BN8bxnC6SSmNTPDHLR5hE3inNGHM4ZHDab+501Cw8OxXBq2OakimgkbUSOkfG6VzXOle4EvbnIcHXAIy8uipfYjc7V4tH5S57YYHE5XyAufJY2LmtHMXvqSPSu3bTcnVYbC6pY9tRCzV5Y0tkjHwyw82jvB0QX7R7EUsUVREGPcKlpZK6WaSSV7MpbkMjjmAAJsAdLrOxDAIKin8llYHQWaA0k3GS2QhwNw4WBBBvoqZ3Lb05DMzDa15ex+kEjzdzXdIC482nkL8jYdRa0d4+OuocLrKmM2kayzD3Pe4Ma7zjNf0INRUVODYYZ4qiaMyzNySiomfUTOZawidmLnBv7uiyNj8FwyfJV0TnzMgcWx8SeeSOF9hfIyU2aQDztpdUHu62EdjlVKx0pjbG3PI8tzvJc6wAudSTc3J6K8KfAhs1g1cYJHSOYHytc9obZ7mtY3QaaGxQNpafBaeoe6slZHJI4Pkh8ok4cjxa0klMw5SdBzGvitrQ7SYbUE4lHPHaBvAMrnOYxjXua7hkOsNSG62XnbYPZF+O1z4nzFpyulkkcM7zqByJ1JLh1VtYruifS4NWUNE51RLPLFIA/JHbIW5hcm3IXQTLA2YfPVy1NFO1857UrYKlxjcSMglfE05c1hbNbopSqh3JbB1mGT1b6yIRtkjY1p4jHXIcSR2Seit5BjV+HsqIzHK3Mw9PsII5FRs7vYgTle8D47vzUtRYr4cd+bREvdcl68VlE/6v2ftH/Pd+aHd+z9o/57vzUsRePVcP5I/R79Pk/NKOYbsZHA7M03J5k3Lrd1ydFIrLlFmrStY2rG0MVrTad5cWSy5RekOLLlEQEREBERAREQEREBERAREQEREHVVTiNj3nkxpcfMBc/YvGlTUPr61z3H2ypm5nXWR9h6rj1L2Dj8ZdSVTRzMMoHnLHALyBss8NrqInkJ4b+biNQexcNoG08MUMYsyJjWNA6NaAB9i7Z4Wva5jwC1wIIPItIsR6ivsIUHjLGaV1DXTxsNnU07w09QY5DlP1BTjePUYpUCoqXeUfoqYRSC7v7OGvbG5oAvyzlRbeO8HF8RI5eUS/U4g/Wrl2uiLNj42u5inpL/AD4kFNbGRYi58v6K4+ezeJ5O6xy3OW+vK91u8epceFNMa3yzyXL7ZxX3jy3Huhfleyk/sa/8RX/w4/53Kzt7f6lxD+GPvGIPNWx0Ve6Z4wvjcfIc3AdZ3DzC9zflfKrPdXYrR4BXy1slTHUieHhvkeeIGEtDg035c1qfY5frKo/0zvvI1Ze/T9SVHx4fvWoIpuD2nqqyorG1VRLM1kbC0SPLg0l5BIuu7e5vikpJXUGHkCZn97NYOyEi/CYDpmF9SeXLne0f9jzUcKXE5DyZTtd81zj+CgGztKcRxSnZMS7ymobxCTqQ9+aTXzXQb6iw7HquPyyI1z2EXDxM8Zh3taXXcPMFLd1m+CoFUygxJxe2R2RkjxaWOQmwY89QTprqCr2iiDWhrQA0AAACwAGgAHcq7xzcjTVldLXPmmjdI5r8kORoDwBd2Ygm5Iv05oM/ehvIbg8DQwB9XNfhscey0DnK+3vQdLdT5iqiwylx7Hg6ojml4NyA4z8CG45tY1tr25aD0rVb58TdPjNUCbiHLE0dwa0E/wC4uPpU1wDf7TUdLBTMo5csMbWaSsFyBq7l1Nz6UEak2nxrZ+oYyqfI5p1DJ5DNDK0c8r76egghX/sftTHilJFVQ6B+jmE3Mbx7qM+bv6ggqh95W9mDGKRsApnxyMkD2vdI11tCHN0F9QfqCkXsa8SNq+mJOUcKRo6AnMx/rsz1ILxREQEREBERAREQEREBERAREQEREBERBw5txY8ivH22uAvwzEZ4NW5JM0Z74yc0bx6Leor2EoNvN3Zx4zE1zSI6uIHhyH3JHMxPt72+oPMekhBu9idqI8SooamNwLnNAkbfVkoFnsI6a3t3ggrK2k2hiw+mlqZ3BrIwSLnV7vextHUk6WXmd2yWM4TI7hRVUZ5F9Lncxw6ax6H0p/RfGcXkaJY6uS3J1TnZGzvN5LAehBo8Lw+XFcQbG3WWqlJJHvc7i57z4AEn0L0TvjpxHgFTG0WawQNA7g2WMAeoJuw3WMwdplkcJayQWc8DsRt6xsvrqebjzsOSzt7eGS1OEVUNPG6SV3Csxgu42lYTYeYEoKz9jV/iK/8Ahx/zuVnb2/1LiH8MfeMUF3CbLVVFPWuqqeWEPjjDTIwtDiHEkBWDvNoJKjCa2GFjpJXsAaxgu5xztNgPMCgpz2OX6yqP9M77yNWXv1/UlR8eH71qhe4rZGsoq+eSqp5YmOgc0OkYWgu4jDlv32B9Sn2+HCparCZ4aeN0srnRWYwXcQJGkm3gEFYex5puLJicfw6drfnOcPxUA2cqv0dilPJMCPJqhvEFtQGPyv08BdW1uF2WqqKorHVVPLC18bA0yMLQ4h5JA9C+t7m56SpldX4e3NI/WWG4Bc4f5rL6XPUdefVBcsUoc0OaQWuAIINwQdQQe5VXi+/dsOISUUNNx2tkbE17Jw3O82aQAWkaOJHPoqnposbij8jjbiLY/c8NrJg0A+9GmgVhbpNzssE7K/EG5HR6xQkguzdJX20Fug531NrIIFvnwx0GM1ZI0myytPeHNAP+4OHoV9bHYTQVtBS1DaWldnjZc+TREh4AD2ns8w4FYm9Ldq3GIWujIZVw34bne5c084n21t1B6ekqlqOhx3BXPjgjqo2k6iOLjQuPwhYFt/HmgvDa04VhUAnqqWmDHODAGUcLnuce5tuQAJK79hcbw6tEsuGRsZlytkLKUQnW5a0nKM3K+hNvSqPbsdjWOzMdVNmyjTiVTeFHG08y1lh6mjVegNjNkosKpGUsOtu095HakkNszz3cgAOgACDeoiICIiAiIgIiICIiAiIgIiICIiAiIgIiICIiAiIgIiICIiAiIgLBxrGYqKnlqah2WKJt3Hme4ADqSSAB3kLOUV3j7HPxajFLHKIvbGvc5zS4FrQ7s2BHUg+hRKYRBm+2oma6elwmplpG39tzO1A5nsxlot5zZTTYXbyDGIDLBdr2ECSN9s8biLjUaFpsbHwPIghbASQYZRsEj2RU9PG1uY9loDWgCw7zbkNT4qpt09V/asfxSGMto7SOjBGUEhz5Qy3K4bzHTOFPHKPJM9qN79LQ1Jo2RzVNSPdMp2B2Q2uWEk6ut0ANutlm7GbzaXFXvhjEkVTGCXQztDX2BsSLEg2JFxzHcor7H3DA6lqsQk7VTUzPBefdZW5XEX8XucTbnYdyxt58AosewWuis18zxHJbTMGvYwk25ksmLfkhPOIk9swuFRzZrbmDEamtp4A4+Rua1z7tMby4vF2EHUXYdVibb7BOxQs/tlRBG1paY4XWjfck5nC+p1soPuGw4U1bjdO0lzYZGRhxFiRHJUMDiB1NkjxJW5imKRUsMlRO8MhjGZzncgPtJJsABqbgKuP6/wCl1eKWsNMHZTNwmZAfnfVe/gsf2QFW98WH0LDYVc+p+Jla0EdReUH5IVlU+Bwx0oo2xt8nDOHkt2Sy2UgjrfW/nT3jnBcairYI6mneHwyC7XDTrYgg6ggggg9yzlUe4SR0TsWoCbsppxlvz1Mkbj6eE0q3E+AIiICIiAiIgIiICIiAiIgIiICIiAiIgIiICIiAiIgKO7e7YNwmikqnNzPuGRsvbPI6+UE9AACT4AqRKMbd7BxYzFFDNJJG2N5eOFl1OUt1zA9CfWolMIPgu7Wqxgx12PTSFru1HSRksaxp1Adb3GnRva5Xde4VkVuCMZQT0lNG1jDDJGxjAGtBcxwA9JPPxUBHsfaccq2t+kZ/xUm2J3cR4TJLJHUTzGVoaRO5pDQDe4sFM88I96Oex5rmuwyWG/tkM78zeoD2tLSR42cPklYe9dwqsbwGjZrIyTiPHcx0sZubfuwvK2WNbpJmVkldhFY6jkmJMjMpMZJN3EW6E65SCLk2tyWw2F3XigqJK6rndVV8gIMjxowEAOy3JJNhbMbaaABTvvMSeUwniqTc7+tdo/8AUf8AvqVbaiOxuwX6NqsRqeNxDXSZ8vCycPtyPtfMc395bkOSiPEnwRDf80xOwisIvHBUOzHzmN7R6RE/1K2G1TCwShw4ZbmzXGXLa+e/dbW61+0+zUOJUslJUAmN9tW6PY4atkaehB/EHQqtf6nMQ4XkX6Vd+j+WThuzZP2ds3LplzW8OieWw+9w7OLLjFaB7VUVAyE9bOkkIt5pWK3FqtmNm4cNpY6SnBEcY5u1c9x1dI4jmSfy5BbVT7oBERQCIiAiIgIiICIiAiIgIiICIiAiIgIiICIiAiIgIiICIiAiIgIiICIiAiIgIiICIiAiIgIiICIi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5" name="Picture 7" descr="http://strongwillow.net/voyage/wp-content/uploads/2010/10/openoffice4pu.png"/>
          <p:cNvPicPr>
            <a:picLocks noChangeAspect="1" noChangeArrowheads="1"/>
          </p:cNvPicPr>
          <p:nvPr/>
        </p:nvPicPr>
        <p:blipFill>
          <a:blip r:embed="rId4" cstate="print"/>
          <a:srcRect/>
          <a:stretch>
            <a:fillRect/>
          </a:stretch>
        </p:blipFill>
        <p:spPr bwMode="auto">
          <a:xfrm>
            <a:off x="683568" y="4473116"/>
            <a:ext cx="3129328" cy="2124236"/>
          </a:xfrm>
          <a:prstGeom prst="rect">
            <a:avLst/>
          </a:prstGeom>
          <a:noFill/>
        </p:spPr>
      </p:pic>
      <p:pic>
        <p:nvPicPr>
          <p:cNvPr id="2057" name="Picture 9" descr="http://www.x-berry.com/wordpress/wp-content/uploads/2010/04/ms-office-2010-RTM.jpg"/>
          <p:cNvPicPr>
            <a:picLocks noChangeAspect="1" noChangeArrowheads="1"/>
          </p:cNvPicPr>
          <p:nvPr/>
        </p:nvPicPr>
        <p:blipFill>
          <a:blip r:embed="rId5" cstate="print"/>
          <a:srcRect/>
          <a:stretch>
            <a:fillRect/>
          </a:stretch>
        </p:blipFill>
        <p:spPr bwMode="auto">
          <a:xfrm>
            <a:off x="755576" y="1772816"/>
            <a:ext cx="3524032" cy="2268252"/>
          </a:xfrm>
          <a:prstGeom prst="rect">
            <a:avLst/>
          </a:prstGeom>
          <a:noFill/>
        </p:spPr>
      </p:pic>
      <p:pic>
        <p:nvPicPr>
          <p:cNvPr id="2050" name="Picture 2" descr="http://macosfile.it168.com/month_0806/20080626_690e5e56ef15d394b7c1fIZAKxXxX3za.jpg"/>
          <p:cNvPicPr>
            <a:picLocks noChangeAspect="1" noChangeArrowheads="1"/>
          </p:cNvPicPr>
          <p:nvPr/>
        </p:nvPicPr>
        <p:blipFill>
          <a:blip r:embed="rId6" cstate="print"/>
          <a:srcRect/>
          <a:stretch>
            <a:fillRect/>
          </a:stretch>
        </p:blipFill>
        <p:spPr bwMode="auto">
          <a:xfrm>
            <a:off x="3887924" y="1772816"/>
            <a:ext cx="2340260" cy="2530583"/>
          </a:xfrm>
          <a:prstGeom prst="rect">
            <a:avLst/>
          </a:prstGeom>
          <a:noFill/>
        </p:spPr>
      </p:pic>
      <p:pic>
        <p:nvPicPr>
          <p:cNvPr id="2059" name="Picture 11" descr="http://d.lanrentuku.com/down/png/0905/Bluetooth_HTML/Regular_Document-Code-HTML.png"/>
          <p:cNvPicPr>
            <a:picLocks noChangeAspect="1" noChangeArrowheads="1"/>
          </p:cNvPicPr>
          <p:nvPr/>
        </p:nvPicPr>
        <p:blipFill>
          <a:blip r:embed="rId7" cstate="print"/>
          <a:srcRect/>
          <a:stretch>
            <a:fillRect/>
          </a:stretch>
        </p:blipFill>
        <p:spPr bwMode="auto">
          <a:xfrm>
            <a:off x="6740860" y="4419600"/>
            <a:ext cx="2213756" cy="2213756"/>
          </a:xfrm>
          <a:prstGeom prst="rect">
            <a:avLst/>
          </a:prstGeom>
          <a:noFill/>
        </p:spPr>
      </p:pic>
      <p:pic>
        <p:nvPicPr>
          <p:cNvPr id="2063" name="Picture 15" descr="http://new.51cto.com/files/uploadimg/20081126/1007468.jpg"/>
          <p:cNvPicPr>
            <a:picLocks noChangeAspect="1" noChangeArrowheads="1"/>
          </p:cNvPicPr>
          <p:nvPr/>
        </p:nvPicPr>
        <p:blipFill>
          <a:blip r:embed="rId8" cstate="print"/>
          <a:srcRect/>
          <a:stretch>
            <a:fillRect/>
          </a:stretch>
        </p:blipFill>
        <p:spPr bwMode="auto">
          <a:xfrm>
            <a:off x="4319972" y="4352342"/>
            <a:ext cx="1911459" cy="2505658"/>
          </a:xfrm>
          <a:prstGeom prst="rect">
            <a:avLst/>
          </a:prstGeom>
          <a:noFill/>
        </p:spPr>
      </p:pic>
    </p:spTree>
    <p:extLst>
      <p:ext uri="{BB962C8B-B14F-4D97-AF65-F5344CB8AC3E}">
        <p14:creationId xmlns:p14="http://schemas.microsoft.com/office/powerpoint/2010/main" val="1213513729"/>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03648" y="404813"/>
            <a:ext cx="6480720" cy="719931"/>
          </a:xfrm>
        </p:spPr>
        <p:txBody>
          <a:bodyPr/>
          <a:lstStyle/>
          <a:p>
            <a:pPr algn="ctr"/>
            <a:r>
              <a:rPr lang="en-US" altLang="zh-CN" sz="3600" dirty="0" smtClean="0">
                <a:solidFill>
                  <a:srgbClr val="FFFF00"/>
                </a:solidFill>
              </a:rPr>
              <a:t>7.4 </a:t>
            </a:r>
            <a:r>
              <a:rPr lang="zh-CN" altLang="en-US" sz="3600" dirty="0">
                <a:solidFill>
                  <a:srgbClr val="FFFF00"/>
                </a:solidFill>
              </a:rPr>
              <a:t>可安装性和可恢复性测试</a:t>
            </a:r>
          </a:p>
        </p:txBody>
      </p:sp>
      <p:sp>
        <p:nvSpPr>
          <p:cNvPr id="28675" name="Rectangle 3"/>
          <p:cNvSpPr>
            <a:spLocks noChangeArrowheads="1"/>
          </p:cNvSpPr>
          <p:nvPr/>
        </p:nvSpPr>
        <p:spPr bwMode="auto">
          <a:xfrm>
            <a:off x="1079613" y="2348880"/>
            <a:ext cx="3564396" cy="3108543"/>
          </a:xfrm>
          <a:prstGeom prst="rect">
            <a:avLst/>
          </a:prstGeom>
          <a:noFill/>
          <a:ln w="9525">
            <a:noFill/>
            <a:miter lim="800000"/>
            <a:headEnd/>
            <a:tailEnd/>
          </a:ln>
        </p:spPr>
        <p:txBody>
          <a:bodyPr wrap="square">
            <a:spAutoFit/>
          </a:bodyPr>
          <a:lstStyle/>
          <a:p>
            <a:pPr>
              <a:spcBef>
                <a:spcPct val="50000"/>
              </a:spcBef>
              <a:buClr>
                <a:srgbClr val="3366FF"/>
              </a:buClr>
              <a:buFont typeface="Wingdings" pitchFamily="2" charset="2"/>
              <a:buChar char="n"/>
            </a:pPr>
            <a:r>
              <a:rPr lang="zh-CN" altLang="en-US" sz="2400" b="1" i="0" dirty="0" smtClean="0"/>
              <a:t>  </a:t>
            </a:r>
            <a:r>
              <a:rPr lang="zh-CN" altLang="en-US" sz="2800" b="1" i="0" dirty="0" smtClean="0"/>
              <a:t>系统软件安装</a:t>
            </a:r>
          </a:p>
          <a:p>
            <a:pPr>
              <a:spcBef>
                <a:spcPct val="50000"/>
              </a:spcBef>
              <a:buClr>
                <a:srgbClr val="3366FF"/>
              </a:buClr>
              <a:buFont typeface="Wingdings" pitchFamily="2" charset="2"/>
              <a:buChar char="n"/>
            </a:pPr>
            <a:r>
              <a:rPr lang="zh-CN" altLang="en-US" sz="2800" b="1" i="0" dirty="0" smtClean="0"/>
              <a:t>  </a:t>
            </a:r>
            <a:r>
              <a:rPr lang="zh-CN" altLang="en-US" sz="2800" b="1" i="0" dirty="0"/>
              <a:t>应用软件安装</a:t>
            </a:r>
          </a:p>
          <a:p>
            <a:pPr>
              <a:spcBef>
                <a:spcPct val="50000"/>
              </a:spcBef>
              <a:buClr>
                <a:srgbClr val="3366FF"/>
              </a:buClr>
              <a:buFont typeface="Wingdings" pitchFamily="2" charset="2"/>
              <a:buChar char="n"/>
            </a:pPr>
            <a:r>
              <a:rPr lang="zh-CN" altLang="en-US" sz="2800" b="1" i="0" dirty="0"/>
              <a:t>  服务器的安装</a:t>
            </a:r>
          </a:p>
          <a:p>
            <a:pPr>
              <a:spcBef>
                <a:spcPct val="50000"/>
              </a:spcBef>
              <a:buClr>
                <a:srgbClr val="3366FF"/>
              </a:buClr>
              <a:buFont typeface="Wingdings" pitchFamily="2" charset="2"/>
              <a:buChar char="n"/>
            </a:pPr>
            <a:r>
              <a:rPr lang="zh-CN" altLang="en-US" sz="2800" b="1" i="0" dirty="0"/>
              <a:t>  客户端的安装</a:t>
            </a:r>
          </a:p>
          <a:p>
            <a:pPr>
              <a:spcBef>
                <a:spcPct val="50000"/>
              </a:spcBef>
              <a:buClr>
                <a:srgbClr val="3366FF"/>
              </a:buClr>
              <a:buFont typeface="Wingdings" pitchFamily="2" charset="2"/>
              <a:buChar char="n"/>
            </a:pPr>
            <a:r>
              <a:rPr lang="zh-CN" altLang="en-US" sz="2800" b="1" i="0" dirty="0"/>
              <a:t>  产品升级</a:t>
            </a:r>
            <a:r>
              <a:rPr lang="zh-CN" altLang="en-US" sz="2800" b="1" i="0" dirty="0" smtClean="0"/>
              <a:t>安装</a:t>
            </a:r>
            <a:endParaRPr lang="zh-CN" altLang="en-US" sz="2800" b="1" i="0" dirty="0"/>
          </a:p>
        </p:txBody>
      </p:sp>
      <p:pic>
        <p:nvPicPr>
          <p:cNvPr id="16386" name="Picture 2" descr="http://t2.gstatic.com/images?q=tbn:ANd9GcRKbBEna2J-dWCT5Gpo3DMu7DRe5XU9ROlKztk9dXjDQYaZw3-XeQ"/>
          <p:cNvPicPr>
            <a:picLocks noChangeAspect="1" noChangeArrowheads="1"/>
          </p:cNvPicPr>
          <p:nvPr/>
        </p:nvPicPr>
        <p:blipFill>
          <a:blip r:embed="rId3" cstate="print"/>
          <a:srcRect/>
          <a:stretch>
            <a:fillRect/>
          </a:stretch>
        </p:blipFill>
        <p:spPr bwMode="auto">
          <a:xfrm>
            <a:off x="4824028" y="2132856"/>
            <a:ext cx="3852428" cy="3635625"/>
          </a:xfrm>
          <a:prstGeom prst="rect">
            <a:avLst/>
          </a:prstGeom>
          <a:noFill/>
        </p:spPr>
      </p:pic>
    </p:spTree>
    <p:extLst>
      <p:ext uri="{BB962C8B-B14F-4D97-AF65-F5344CB8AC3E}">
        <p14:creationId xmlns:p14="http://schemas.microsoft.com/office/powerpoint/2010/main" val="1191736074"/>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31640" y="332656"/>
            <a:ext cx="6695653" cy="661988"/>
          </a:xfrm>
        </p:spPr>
        <p:txBody>
          <a:bodyPr/>
          <a:lstStyle/>
          <a:p>
            <a:pPr algn="ctr"/>
            <a:r>
              <a:rPr lang="zh-CN" altLang="en-US" sz="3600" dirty="0">
                <a:solidFill>
                  <a:srgbClr val="FFFF00"/>
                </a:solidFill>
              </a:rPr>
              <a:t>第</a:t>
            </a:r>
            <a:r>
              <a:rPr lang="en-US" altLang="zh-CN" sz="3600" dirty="0">
                <a:solidFill>
                  <a:srgbClr val="FFFF00"/>
                </a:solidFill>
              </a:rPr>
              <a:t>7</a:t>
            </a:r>
            <a:r>
              <a:rPr lang="zh-CN" altLang="en-US" sz="3600" dirty="0">
                <a:solidFill>
                  <a:srgbClr val="FFFF00"/>
                </a:solidFill>
              </a:rPr>
              <a:t>章 验收测试</a:t>
            </a:r>
          </a:p>
        </p:txBody>
      </p:sp>
      <p:sp>
        <p:nvSpPr>
          <p:cNvPr id="5124" name="Rectangle 5"/>
          <p:cNvSpPr>
            <a:spLocks noChangeArrowheads="1"/>
          </p:cNvSpPr>
          <p:nvPr/>
        </p:nvSpPr>
        <p:spPr bwMode="auto">
          <a:xfrm>
            <a:off x="755576" y="2204864"/>
            <a:ext cx="6445250" cy="2779222"/>
          </a:xfrm>
          <a:prstGeom prst="rect">
            <a:avLst/>
          </a:prstGeom>
          <a:noFill/>
          <a:ln w="9525">
            <a:noFill/>
            <a:miter lim="800000"/>
            <a:headEnd/>
            <a:tailEnd/>
          </a:ln>
        </p:spPr>
        <p:txBody>
          <a:bodyPr lIns="0" tIns="0" rIns="0" bIns="0">
            <a:spAutoFit/>
          </a:bodyPr>
          <a:lstStyle/>
          <a:p>
            <a:pPr>
              <a:lnSpc>
                <a:spcPct val="130000"/>
              </a:lnSpc>
            </a:pPr>
            <a:r>
              <a:rPr lang="en-US" altLang="zh-CN" sz="2800" i="0" dirty="0"/>
              <a:t>7.1 </a:t>
            </a:r>
            <a:r>
              <a:rPr lang="zh-CN" altLang="en-US" sz="2800" i="0" dirty="0"/>
              <a:t>验收测试的过程和主要内容</a:t>
            </a:r>
          </a:p>
          <a:p>
            <a:pPr>
              <a:lnSpc>
                <a:spcPct val="130000"/>
              </a:lnSpc>
            </a:pPr>
            <a:r>
              <a:rPr lang="en-US" altLang="zh-CN" sz="2800" i="0" dirty="0"/>
              <a:t>7.2 </a:t>
            </a:r>
            <a:r>
              <a:rPr lang="zh-CN" altLang="en-US" sz="2800" i="0" dirty="0"/>
              <a:t>产品规格说明书的验证</a:t>
            </a:r>
          </a:p>
          <a:p>
            <a:pPr>
              <a:lnSpc>
                <a:spcPct val="130000"/>
              </a:lnSpc>
            </a:pPr>
            <a:r>
              <a:rPr lang="en-US" altLang="zh-CN" sz="2800" i="0" dirty="0"/>
              <a:t>7.3 </a:t>
            </a:r>
            <a:r>
              <a:rPr lang="zh-CN" altLang="en-US" sz="2800" i="0" dirty="0"/>
              <a:t>用户界面和可用性测试</a:t>
            </a:r>
          </a:p>
          <a:p>
            <a:pPr>
              <a:lnSpc>
                <a:spcPct val="130000"/>
              </a:lnSpc>
            </a:pPr>
            <a:r>
              <a:rPr lang="en-US" altLang="zh-CN" sz="2800" i="0" dirty="0" smtClean="0"/>
              <a:t>7.4 </a:t>
            </a:r>
            <a:r>
              <a:rPr lang="zh-CN" altLang="en-US" sz="2800" i="0" dirty="0"/>
              <a:t>可安装性和可恢复性测试</a:t>
            </a:r>
          </a:p>
          <a:p>
            <a:pPr>
              <a:lnSpc>
                <a:spcPct val="130000"/>
              </a:lnSpc>
            </a:pPr>
            <a:r>
              <a:rPr lang="en-US" altLang="zh-CN" sz="2800" i="0" dirty="0" smtClean="0"/>
              <a:t>7.5 </a:t>
            </a:r>
            <a:r>
              <a:rPr lang="zh-CN" altLang="en-US" sz="2800" i="0" dirty="0"/>
              <a:t>文档测试</a:t>
            </a:r>
          </a:p>
        </p:txBody>
      </p:sp>
      <p:pic>
        <p:nvPicPr>
          <p:cNvPr id="5125" name="Picture 7" descr="http://www.myprogo.com/media/catalog/category/ProGoSolutionAcceptanceAndDeployment.gif"/>
          <p:cNvPicPr>
            <a:picLocks noChangeAspect="1" noChangeArrowheads="1"/>
          </p:cNvPicPr>
          <p:nvPr/>
        </p:nvPicPr>
        <p:blipFill>
          <a:blip r:embed="rId3" cstate="print"/>
          <a:srcRect/>
          <a:stretch>
            <a:fillRect/>
          </a:stretch>
        </p:blipFill>
        <p:spPr bwMode="auto">
          <a:xfrm>
            <a:off x="6109593" y="2204864"/>
            <a:ext cx="3034407" cy="3034407"/>
          </a:xfrm>
          <a:prstGeom prst="rect">
            <a:avLst/>
          </a:prstGeom>
          <a:noFill/>
          <a:ln w="9525">
            <a:noFill/>
            <a:miter lim="800000"/>
            <a:headEnd/>
            <a:tailEnd/>
          </a:ln>
        </p:spPr>
      </p:pic>
    </p:spTree>
    <p:extLst>
      <p:ext uri="{BB962C8B-B14F-4D97-AF65-F5344CB8AC3E}">
        <p14:creationId xmlns:p14="http://schemas.microsoft.com/office/powerpoint/2010/main" val="3495994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260648"/>
            <a:ext cx="5904011" cy="791939"/>
          </a:xfrm>
        </p:spPr>
        <p:txBody>
          <a:bodyPr/>
          <a:lstStyle/>
          <a:p>
            <a:pPr algn="ctr"/>
            <a:r>
              <a:rPr lang="zh-CN" altLang="en-US" sz="3600" dirty="0">
                <a:solidFill>
                  <a:srgbClr val="FFFF00"/>
                </a:solidFill>
              </a:rPr>
              <a:t>安装性测试</a:t>
            </a:r>
          </a:p>
        </p:txBody>
      </p:sp>
      <p:grpSp>
        <p:nvGrpSpPr>
          <p:cNvPr id="2" name="组 1"/>
          <p:cNvGrpSpPr/>
          <p:nvPr/>
        </p:nvGrpSpPr>
        <p:grpSpPr>
          <a:xfrm>
            <a:off x="1331640" y="1556792"/>
            <a:ext cx="6357333" cy="4824537"/>
            <a:chOff x="1367643" y="1700807"/>
            <a:chExt cx="6357333" cy="4824537"/>
          </a:xfrm>
        </p:grpSpPr>
        <p:pic>
          <p:nvPicPr>
            <p:cNvPr id="89090" name="Picture 2" descr="http://always-online.com/images/softwareinstall.jpg"/>
            <p:cNvPicPr>
              <a:picLocks noChangeAspect="1" noChangeArrowheads="1"/>
            </p:cNvPicPr>
            <p:nvPr/>
          </p:nvPicPr>
          <p:blipFill>
            <a:blip r:embed="rId3" cstate="print"/>
            <a:srcRect/>
            <a:stretch>
              <a:fillRect/>
            </a:stretch>
          </p:blipFill>
          <p:spPr bwMode="auto">
            <a:xfrm>
              <a:off x="1367643" y="1700807"/>
              <a:ext cx="6357333" cy="4824537"/>
            </a:xfrm>
            <a:prstGeom prst="rect">
              <a:avLst/>
            </a:prstGeom>
            <a:noFill/>
          </p:spPr>
        </p:pic>
        <p:sp>
          <p:nvSpPr>
            <p:cNvPr id="6" name="椭圆 5"/>
            <p:cNvSpPr/>
            <p:nvPr/>
          </p:nvSpPr>
          <p:spPr bwMode="auto">
            <a:xfrm>
              <a:off x="4139952" y="5769260"/>
              <a:ext cx="1116124"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椭圆 6"/>
            <p:cNvSpPr/>
            <p:nvPr/>
          </p:nvSpPr>
          <p:spPr bwMode="auto">
            <a:xfrm>
              <a:off x="6408204" y="5769260"/>
              <a:ext cx="1116124"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椭圆 7"/>
            <p:cNvSpPr/>
            <p:nvPr/>
          </p:nvSpPr>
          <p:spPr bwMode="auto">
            <a:xfrm>
              <a:off x="3383868" y="4761148"/>
              <a:ext cx="1620180"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3922784412"/>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260648"/>
            <a:ext cx="5457800" cy="774923"/>
          </a:xfrm>
        </p:spPr>
        <p:txBody>
          <a:bodyPr/>
          <a:lstStyle/>
          <a:p>
            <a:pPr algn="ctr"/>
            <a:r>
              <a:rPr lang="zh-CN" altLang="en-US" sz="3600" dirty="0">
                <a:solidFill>
                  <a:srgbClr val="FFFF00"/>
                </a:solidFill>
              </a:rPr>
              <a:t>卸载</a:t>
            </a:r>
          </a:p>
        </p:txBody>
      </p:sp>
      <p:sp>
        <p:nvSpPr>
          <p:cNvPr id="3" name="文本占位符 2"/>
          <p:cNvSpPr>
            <a:spLocks noGrp="1"/>
          </p:cNvSpPr>
          <p:nvPr>
            <p:ph type="body" sz="half" idx="1"/>
          </p:nvPr>
        </p:nvSpPr>
        <p:spPr>
          <a:xfrm>
            <a:off x="971600" y="5805264"/>
            <a:ext cx="7582036" cy="748680"/>
          </a:xfrm>
        </p:spPr>
        <p:txBody>
          <a:bodyPr/>
          <a:lstStyle/>
          <a:p>
            <a:pPr algn="ctr">
              <a:buNone/>
            </a:pPr>
            <a:r>
              <a:rPr lang="zh-CN" altLang="en-US" sz="3600" b="1" u="sng" dirty="0" smtClean="0">
                <a:solidFill>
                  <a:srgbClr val="FF0000"/>
                </a:solidFill>
              </a:rPr>
              <a:t>卸载最大的风险是什么？</a:t>
            </a:r>
            <a:endParaRPr lang="zh-CN" altLang="en-US" sz="3600" b="1" u="sng" dirty="0">
              <a:solidFill>
                <a:srgbClr val="FF0000"/>
              </a:solidFill>
            </a:endParaRPr>
          </a:p>
        </p:txBody>
      </p:sp>
      <p:pic>
        <p:nvPicPr>
          <p:cNvPr id="93186" name="Picture 2" descr="http://www2.incredimail.com/english/images/help_center_new/uninstall_incredimail_01.gif"/>
          <p:cNvPicPr>
            <a:picLocks noChangeAspect="1" noChangeArrowheads="1"/>
          </p:cNvPicPr>
          <p:nvPr/>
        </p:nvPicPr>
        <p:blipFill>
          <a:blip r:embed="rId2" cstate="print"/>
          <a:srcRect/>
          <a:stretch>
            <a:fillRect/>
          </a:stretch>
        </p:blipFill>
        <p:spPr bwMode="auto">
          <a:xfrm>
            <a:off x="2195736" y="1556792"/>
            <a:ext cx="5114925" cy="4038601"/>
          </a:xfrm>
          <a:prstGeom prst="rect">
            <a:avLst/>
          </a:prstGeom>
          <a:noFill/>
        </p:spPr>
      </p:pic>
    </p:spTree>
    <p:extLst>
      <p:ext uri="{BB962C8B-B14F-4D97-AF65-F5344CB8AC3E}">
        <p14:creationId xmlns:p14="http://schemas.microsoft.com/office/powerpoint/2010/main" val="83165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9632" y="332656"/>
            <a:ext cx="6480075" cy="719931"/>
          </a:xfrm>
        </p:spPr>
        <p:txBody>
          <a:bodyPr/>
          <a:lstStyle/>
          <a:p>
            <a:pPr algn="ctr"/>
            <a:r>
              <a:rPr lang="zh-CN" altLang="en-US" sz="3600" dirty="0">
                <a:solidFill>
                  <a:srgbClr val="FFFF00"/>
                </a:solidFill>
              </a:rPr>
              <a:t>可安装性测试</a:t>
            </a:r>
          </a:p>
        </p:txBody>
      </p:sp>
      <p:sp>
        <p:nvSpPr>
          <p:cNvPr id="29699" name="Rectangle 3"/>
          <p:cNvSpPr>
            <a:spLocks noChangeArrowheads="1"/>
          </p:cNvSpPr>
          <p:nvPr/>
        </p:nvSpPr>
        <p:spPr bwMode="auto">
          <a:xfrm>
            <a:off x="755576" y="1484784"/>
            <a:ext cx="7848600" cy="4819781"/>
          </a:xfrm>
          <a:prstGeom prst="rect">
            <a:avLst/>
          </a:prstGeom>
          <a:noFill/>
          <a:ln w="9525">
            <a:noFill/>
            <a:miter lim="800000"/>
            <a:headEnd/>
            <a:tailEnd/>
          </a:ln>
        </p:spPr>
        <p:txBody>
          <a:bodyPr>
            <a:spAutoFit/>
          </a:bodyPr>
          <a:lstStyle/>
          <a:p>
            <a:pPr>
              <a:lnSpc>
                <a:spcPct val="120000"/>
              </a:lnSpc>
              <a:spcBef>
                <a:spcPct val="25000"/>
              </a:spcBef>
              <a:buClr>
                <a:srgbClr val="3366FF"/>
              </a:buClr>
              <a:buFont typeface="Wingdings" pitchFamily="2" charset="2"/>
              <a:buChar char="n"/>
            </a:pPr>
            <a:r>
              <a:rPr lang="zh-CN" altLang="en-US" sz="2400" i="0" dirty="0" smtClean="0">
                <a:latin typeface="楷体"/>
                <a:ea typeface="楷体"/>
                <a:cs typeface="楷体"/>
              </a:rPr>
              <a:t> 安装说明书有无对安装环境限制和特别要求？</a:t>
            </a:r>
            <a:endParaRPr lang="zh-CN" altLang="en-US" sz="2400" i="0" dirty="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a:latin typeface="楷体"/>
                <a:ea typeface="楷体"/>
                <a:cs typeface="楷体"/>
              </a:rPr>
              <a:t> </a:t>
            </a:r>
            <a:r>
              <a:rPr lang="zh-CN" altLang="en-US" sz="2400" i="0" dirty="0" smtClean="0">
                <a:latin typeface="楷体"/>
                <a:ea typeface="楷体"/>
                <a:cs typeface="楷体"/>
              </a:rPr>
              <a:t>过程是否简单</a:t>
            </a:r>
            <a:r>
              <a:rPr lang="zh-CN" altLang="en-US" sz="2400" i="0" dirty="0">
                <a:latin typeface="楷体"/>
                <a:ea typeface="楷体"/>
                <a:cs typeface="楷体"/>
              </a:rPr>
              <a:t>、易</a:t>
            </a:r>
            <a:r>
              <a:rPr lang="zh-CN" altLang="en-US" sz="2400" i="0" dirty="0" smtClean="0">
                <a:latin typeface="楷体"/>
                <a:ea typeface="楷体"/>
                <a:cs typeface="楷体"/>
              </a:rPr>
              <a:t>掌握？</a:t>
            </a:r>
            <a:endParaRPr lang="zh-CN" altLang="en-US" sz="2400" i="0" dirty="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a:latin typeface="楷体"/>
                <a:ea typeface="楷体"/>
                <a:cs typeface="楷体"/>
              </a:rPr>
              <a:t> </a:t>
            </a:r>
            <a:r>
              <a:rPr lang="zh-CN" altLang="en-US" sz="2400" i="0" dirty="0" smtClean="0">
                <a:latin typeface="楷体"/>
                <a:ea typeface="楷体"/>
                <a:cs typeface="楷体"/>
              </a:rPr>
              <a:t>过</a:t>
            </a:r>
            <a:r>
              <a:rPr lang="zh-CN" altLang="en-US" sz="2400" i="0" dirty="0">
                <a:latin typeface="楷体"/>
                <a:ea typeface="楷体"/>
                <a:cs typeface="楷体"/>
              </a:rPr>
              <a:t>程中是否有明显的、合理的提示</a:t>
            </a:r>
            <a:r>
              <a:rPr lang="zh-CN" altLang="en-US" sz="2400" i="0" dirty="0" smtClean="0">
                <a:latin typeface="楷体"/>
                <a:ea typeface="楷体"/>
                <a:cs typeface="楷体"/>
              </a:rPr>
              <a:t>信息？</a:t>
            </a:r>
            <a:endParaRPr lang="zh-CN" altLang="en-US" sz="2400" i="0" dirty="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a:latin typeface="楷体"/>
                <a:ea typeface="楷体"/>
                <a:cs typeface="楷体"/>
              </a:rPr>
              <a:t> </a:t>
            </a:r>
            <a:r>
              <a:rPr lang="zh-CN" altLang="en-US" sz="2400" i="0" dirty="0" smtClean="0">
                <a:latin typeface="楷体"/>
                <a:ea typeface="楷体"/>
                <a:cs typeface="楷体"/>
              </a:rPr>
              <a:t>是否会出现不可预见</a:t>
            </a:r>
            <a:r>
              <a:rPr lang="zh-CN" altLang="en-US" sz="2400" i="0" dirty="0">
                <a:latin typeface="楷体"/>
                <a:ea typeface="楷体"/>
                <a:cs typeface="楷体"/>
              </a:rPr>
              <a:t>或不可修复的</a:t>
            </a:r>
            <a:r>
              <a:rPr lang="zh-CN" altLang="en-US" sz="2400" i="0" dirty="0" smtClean="0">
                <a:latin typeface="楷体"/>
                <a:ea typeface="楷体"/>
                <a:cs typeface="楷体"/>
              </a:rPr>
              <a:t>错误？</a:t>
            </a:r>
            <a:endParaRPr lang="en-US" altLang="zh-CN" sz="2400" i="0" dirty="0" smtClean="0">
              <a:latin typeface="楷体"/>
              <a:ea typeface="楷体"/>
              <a:cs typeface="楷体"/>
            </a:endParaRPr>
          </a:p>
          <a:p>
            <a:pPr>
              <a:lnSpc>
                <a:spcPct val="120000"/>
              </a:lnSpc>
              <a:spcBef>
                <a:spcPct val="25000"/>
              </a:spcBef>
              <a:buClr>
                <a:srgbClr val="3366FF"/>
              </a:buClr>
              <a:buFont typeface="Wingdings" pitchFamily="2" charset="2"/>
              <a:buChar char="n"/>
            </a:pPr>
            <a:r>
              <a:rPr lang="en-US" altLang="zh-CN" sz="2400" i="0" dirty="0" smtClean="0">
                <a:latin typeface="楷体"/>
                <a:ea typeface="楷体"/>
                <a:cs typeface="楷体"/>
              </a:rPr>
              <a:t>  </a:t>
            </a:r>
            <a:r>
              <a:rPr lang="zh-CN" altLang="en-US" sz="2400" i="0" dirty="0" smtClean="0">
                <a:latin typeface="楷体"/>
                <a:ea typeface="楷体"/>
                <a:cs typeface="楷体"/>
              </a:rPr>
              <a:t>安装</a:t>
            </a:r>
            <a:r>
              <a:rPr lang="zh-CN" altLang="en-US" sz="2400" i="0" dirty="0">
                <a:latin typeface="楷体"/>
                <a:ea typeface="楷体"/>
                <a:cs typeface="楷体"/>
              </a:rPr>
              <a:t>程序是否</a:t>
            </a:r>
            <a:r>
              <a:rPr lang="zh-CN" altLang="en-US" sz="2400" i="0" dirty="0" smtClean="0">
                <a:latin typeface="楷体"/>
                <a:ea typeface="楷体"/>
                <a:cs typeface="楷体"/>
              </a:rPr>
              <a:t>占用与原系统冲突的资源</a:t>
            </a:r>
            <a:r>
              <a:rPr lang="en-US" altLang="zh-CN" sz="2400" i="0" dirty="0" smtClean="0">
                <a:latin typeface="楷体"/>
                <a:ea typeface="楷体"/>
                <a:cs typeface="楷体"/>
              </a:rPr>
              <a:t>(</a:t>
            </a:r>
            <a:r>
              <a:rPr lang="zh-CN" altLang="en-US" sz="2400" i="0" dirty="0" smtClean="0">
                <a:latin typeface="楷体"/>
                <a:ea typeface="楷体"/>
                <a:cs typeface="楷体"/>
              </a:rPr>
              <a:t>如端口</a:t>
            </a:r>
            <a:r>
              <a:rPr lang="en-US" altLang="zh-CN" sz="2400" i="0" dirty="0" smtClean="0">
                <a:latin typeface="楷体"/>
                <a:ea typeface="楷体"/>
                <a:cs typeface="楷体"/>
              </a:rPr>
              <a:t>)</a:t>
            </a:r>
            <a:r>
              <a:rPr lang="zh-CN" altLang="en-US" sz="2400" i="0" dirty="0" smtClean="0">
                <a:latin typeface="楷体"/>
                <a:ea typeface="楷体"/>
                <a:cs typeface="楷体"/>
              </a:rPr>
              <a:t>？</a:t>
            </a:r>
            <a:endParaRPr lang="en-US" altLang="zh-CN" sz="2400" i="0" dirty="0" smtClean="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smtClean="0">
                <a:latin typeface="楷体"/>
                <a:ea typeface="楷体"/>
                <a:cs typeface="楷体"/>
              </a:rPr>
              <a:t> 安装中途是否可退出？是否能够后退？</a:t>
            </a:r>
            <a:endParaRPr lang="en-US" altLang="zh-CN" sz="2400" i="0" dirty="0" smtClean="0">
              <a:latin typeface="楷体"/>
              <a:ea typeface="楷体"/>
              <a:cs typeface="楷体"/>
            </a:endParaRPr>
          </a:p>
          <a:p>
            <a:pPr>
              <a:lnSpc>
                <a:spcPct val="120000"/>
              </a:lnSpc>
              <a:spcBef>
                <a:spcPct val="25000"/>
              </a:spcBef>
              <a:buClr>
                <a:srgbClr val="3366FF"/>
              </a:buClr>
              <a:buFont typeface="Wingdings" pitchFamily="2" charset="2"/>
              <a:buChar char="n"/>
            </a:pPr>
            <a:r>
              <a:rPr lang="en-US" altLang="zh-CN" sz="2400" i="0" dirty="0" smtClean="0">
                <a:latin typeface="楷体"/>
                <a:ea typeface="楷体"/>
                <a:cs typeface="楷体"/>
              </a:rPr>
              <a:t>  </a:t>
            </a:r>
            <a:r>
              <a:rPr lang="zh-CN" altLang="en-US" sz="2400" i="0" dirty="0" smtClean="0">
                <a:latin typeface="楷体"/>
                <a:ea typeface="楷体"/>
                <a:cs typeface="楷体"/>
              </a:rPr>
              <a:t>能否安全卸载测试？</a:t>
            </a:r>
            <a:endParaRPr lang="zh-CN" altLang="en-US" sz="2400" i="0" dirty="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a:latin typeface="楷体"/>
                <a:ea typeface="楷体"/>
                <a:cs typeface="楷体"/>
              </a:rPr>
              <a:t> </a:t>
            </a:r>
            <a:r>
              <a:rPr lang="zh-CN" altLang="en-US" sz="2400" i="0" dirty="0" smtClean="0">
                <a:latin typeface="楷体"/>
                <a:ea typeface="楷体"/>
                <a:cs typeface="楷体"/>
              </a:rPr>
              <a:t>升级安装</a:t>
            </a:r>
            <a:r>
              <a:rPr lang="zh-CN" altLang="en-US" sz="2400" i="0" dirty="0">
                <a:latin typeface="楷体"/>
                <a:ea typeface="楷体"/>
                <a:cs typeface="楷体"/>
              </a:rPr>
              <a:t>后原有程序是否可正常</a:t>
            </a:r>
            <a:r>
              <a:rPr lang="zh-CN" altLang="en-US" sz="2400" i="0" dirty="0" smtClean="0">
                <a:latin typeface="楷体"/>
                <a:ea typeface="楷体"/>
                <a:cs typeface="楷体"/>
              </a:rPr>
              <a:t>运行？</a:t>
            </a:r>
            <a:endParaRPr lang="zh-CN" altLang="en-US" sz="2400" i="0" dirty="0">
              <a:latin typeface="楷体"/>
              <a:ea typeface="楷体"/>
              <a:cs typeface="楷体"/>
            </a:endParaRPr>
          </a:p>
          <a:p>
            <a:pPr>
              <a:lnSpc>
                <a:spcPct val="120000"/>
              </a:lnSpc>
              <a:spcBef>
                <a:spcPct val="25000"/>
              </a:spcBef>
              <a:buClr>
                <a:srgbClr val="3366FF"/>
              </a:buClr>
              <a:buFont typeface="Wingdings" pitchFamily="2" charset="2"/>
              <a:buChar char="n"/>
            </a:pPr>
            <a:r>
              <a:rPr lang="zh-CN" altLang="en-US" sz="2400" i="0" dirty="0">
                <a:latin typeface="楷体"/>
                <a:ea typeface="楷体"/>
                <a:cs typeface="楷体"/>
              </a:rPr>
              <a:t> </a:t>
            </a:r>
            <a:r>
              <a:rPr lang="zh-CN" altLang="en-US" sz="2400" i="0" dirty="0" smtClean="0">
                <a:latin typeface="楷体"/>
                <a:ea typeface="楷体"/>
                <a:cs typeface="楷体"/>
              </a:rPr>
              <a:t>许可证号码与注册号码的验证</a:t>
            </a:r>
            <a:endParaRPr lang="zh-CN" altLang="en-US" sz="2400" i="0" dirty="0">
              <a:latin typeface="楷体"/>
              <a:ea typeface="楷体"/>
              <a:cs typeface="楷体"/>
            </a:endParaRPr>
          </a:p>
        </p:txBody>
      </p:sp>
    </p:spTree>
    <p:extLst>
      <p:ext uri="{BB962C8B-B14F-4D97-AF65-F5344CB8AC3E}">
        <p14:creationId xmlns:p14="http://schemas.microsoft.com/office/powerpoint/2010/main" val="2107073097"/>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5656" y="332656"/>
            <a:ext cx="6264051" cy="719931"/>
          </a:xfrm>
        </p:spPr>
        <p:txBody>
          <a:bodyPr/>
          <a:lstStyle/>
          <a:p>
            <a:pPr algn="ctr"/>
            <a:r>
              <a:rPr lang="zh-CN" altLang="en-US" sz="3600" dirty="0">
                <a:solidFill>
                  <a:srgbClr val="FFFF00"/>
                </a:solidFill>
              </a:rPr>
              <a:t>可恢复性测试</a:t>
            </a:r>
          </a:p>
        </p:txBody>
      </p:sp>
      <p:sp>
        <p:nvSpPr>
          <p:cNvPr id="30723" name="Rectangle 3"/>
          <p:cNvSpPr>
            <a:spLocks noChangeArrowheads="1"/>
          </p:cNvSpPr>
          <p:nvPr/>
        </p:nvSpPr>
        <p:spPr bwMode="auto">
          <a:xfrm>
            <a:off x="467544" y="1808820"/>
            <a:ext cx="8280920" cy="3976473"/>
          </a:xfrm>
          <a:prstGeom prst="rect">
            <a:avLst/>
          </a:prstGeom>
          <a:noFill/>
          <a:ln w="9525">
            <a:noFill/>
            <a:miter lim="800000"/>
            <a:headEnd/>
            <a:tailEnd/>
          </a:ln>
        </p:spPr>
        <p:txBody>
          <a:bodyPr wrap="square">
            <a:spAutoFit/>
          </a:bodyPr>
          <a:lstStyle/>
          <a:p>
            <a:pPr marL="444500" indent="-444500">
              <a:spcBef>
                <a:spcPct val="50000"/>
              </a:spcBef>
              <a:buClr>
                <a:srgbClr val="3366FF"/>
              </a:buClr>
              <a:buFont typeface="Wingdings" pitchFamily="2" charset="2"/>
              <a:buChar char="n"/>
            </a:pPr>
            <a:r>
              <a:rPr lang="zh-CN" altLang="zh-CN" sz="2400" b="1" i="0" dirty="0" smtClean="0">
                <a:latin typeface="宋体"/>
                <a:ea typeface="宋体"/>
                <a:cs typeface="宋体"/>
              </a:rPr>
              <a:t>检查系统</a:t>
            </a:r>
            <a:r>
              <a:rPr lang="zh-CN" altLang="zh-CN" sz="2400" b="1" i="0" dirty="0">
                <a:latin typeface="宋体"/>
                <a:ea typeface="宋体"/>
                <a:cs typeface="宋体"/>
              </a:rPr>
              <a:t>的容错能力。</a:t>
            </a:r>
            <a:r>
              <a:rPr lang="zh-CN" altLang="zh-CN" sz="2400" i="0" dirty="0">
                <a:latin typeface="宋体"/>
                <a:ea typeface="宋体"/>
                <a:cs typeface="宋体"/>
              </a:rPr>
              <a:t>当系统出错时，能否在指定</a:t>
            </a:r>
            <a:r>
              <a:rPr lang="zh-CN" altLang="zh-CN" sz="2400" i="0" dirty="0" smtClean="0">
                <a:latin typeface="宋体"/>
                <a:ea typeface="宋体"/>
                <a:cs typeface="宋体"/>
              </a:rPr>
              <a:t>时间内</a:t>
            </a:r>
            <a:r>
              <a:rPr lang="zh-CN" altLang="zh-CN" sz="2400" i="0" dirty="0">
                <a:latin typeface="宋体"/>
                <a:ea typeface="宋体"/>
                <a:cs typeface="宋体"/>
              </a:rPr>
              <a:t>修正错误或重新启动系统。</a:t>
            </a:r>
            <a:endParaRPr lang="zh-CN" altLang="en-US" sz="2400" i="0" dirty="0">
              <a:latin typeface="宋体"/>
              <a:ea typeface="宋体"/>
              <a:cs typeface="宋体"/>
            </a:endParaRPr>
          </a:p>
          <a:p>
            <a:pPr marL="444500" indent="-444500">
              <a:spcBef>
                <a:spcPct val="50000"/>
              </a:spcBef>
              <a:buClr>
                <a:srgbClr val="3366FF"/>
              </a:buClr>
              <a:buFont typeface="Wingdings" pitchFamily="2" charset="2"/>
              <a:buChar char="n"/>
            </a:pPr>
            <a:r>
              <a:rPr lang="zh-CN" altLang="zh-CN" sz="2400" b="1" i="0" dirty="0" smtClean="0">
                <a:latin typeface="宋体"/>
                <a:ea typeface="宋体"/>
                <a:cs typeface="宋体"/>
              </a:rPr>
              <a:t>恢复测试</a:t>
            </a:r>
            <a:r>
              <a:rPr lang="en-US" altLang="zh-CN" sz="2400" b="1" i="0" dirty="0" smtClean="0">
                <a:latin typeface="宋体"/>
                <a:ea typeface="宋体"/>
                <a:cs typeface="宋体"/>
              </a:rPr>
              <a:t>:</a:t>
            </a:r>
            <a:r>
              <a:rPr lang="zh-CN" altLang="zh-CN" sz="2400" i="0" dirty="0" smtClean="0">
                <a:latin typeface="宋体"/>
                <a:ea typeface="宋体"/>
                <a:cs typeface="宋体"/>
              </a:rPr>
              <a:t>通过各种手段</a:t>
            </a:r>
            <a:r>
              <a:rPr lang="zh-CN" altLang="zh-CN" sz="2400" i="0" dirty="0">
                <a:latin typeface="宋体"/>
                <a:ea typeface="宋体"/>
                <a:cs typeface="宋体"/>
              </a:rPr>
              <a:t>、</a:t>
            </a:r>
            <a:r>
              <a:rPr lang="zh-CN" altLang="zh-CN" sz="2400" i="0" dirty="0" smtClean="0">
                <a:latin typeface="宋体"/>
                <a:ea typeface="宋体"/>
                <a:cs typeface="宋体"/>
              </a:rPr>
              <a:t>让软件强</a:t>
            </a:r>
            <a:r>
              <a:rPr lang="zh-CN" altLang="zh-CN" sz="2400" i="0" dirty="0">
                <a:latin typeface="宋体"/>
                <a:ea typeface="宋体"/>
                <a:cs typeface="宋体"/>
              </a:rPr>
              <a:t>制性地发生故障，然后验证系统是否能尽快恢复</a:t>
            </a:r>
            <a:r>
              <a:rPr lang="zh-CN" altLang="zh-CN" sz="2800" b="1" dirty="0"/>
              <a:t>。</a:t>
            </a:r>
            <a:endParaRPr lang="zh-CN" altLang="en-US" sz="2800" b="1" dirty="0"/>
          </a:p>
          <a:p>
            <a:pPr marL="901700" lvl="1" indent="-358775">
              <a:lnSpc>
                <a:spcPct val="120000"/>
              </a:lnSpc>
              <a:spcBef>
                <a:spcPct val="50000"/>
              </a:spcBef>
              <a:buClr>
                <a:srgbClr val="3366FF"/>
              </a:buClr>
              <a:buFont typeface="Wingdings" pitchFamily="2" charset="2"/>
              <a:buChar char="p"/>
            </a:pPr>
            <a:r>
              <a:rPr lang="zh-CN" altLang="zh-CN" sz="2400" i="0" dirty="0" smtClean="0">
                <a:latin typeface="楷体"/>
                <a:ea typeface="楷体"/>
                <a:cs typeface="楷体"/>
              </a:rPr>
              <a:t>对于自动恢复需验证</a:t>
            </a:r>
            <a:r>
              <a:rPr lang="zh-CN" altLang="zh-CN" sz="2400" i="0" dirty="0">
                <a:latin typeface="楷体"/>
                <a:ea typeface="楷体"/>
                <a:cs typeface="楷体"/>
              </a:rPr>
              <a:t>重新初始化、检查点、数据恢复和重新启动等机制的正确性；</a:t>
            </a:r>
            <a:endParaRPr lang="zh-CN" altLang="en-US" sz="2400" i="0" dirty="0">
              <a:latin typeface="楷体"/>
              <a:ea typeface="楷体"/>
              <a:cs typeface="楷体"/>
            </a:endParaRPr>
          </a:p>
          <a:p>
            <a:pPr marL="901700" lvl="1" indent="-358775">
              <a:lnSpc>
                <a:spcPct val="120000"/>
              </a:lnSpc>
              <a:spcBef>
                <a:spcPct val="50000"/>
              </a:spcBef>
              <a:buClr>
                <a:srgbClr val="3366FF"/>
              </a:buClr>
              <a:buFont typeface="Wingdings" pitchFamily="2" charset="2"/>
              <a:buChar char="p"/>
            </a:pPr>
            <a:r>
              <a:rPr lang="zh-CN" altLang="zh-CN" sz="2400" i="0" dirty="0" smtClean="0">
                <a:latin typeface="楷体"/>
                <a:ea typeface="楷体"/>
                <a:cs typeface="楷体"/>
              </a:rPr>
              <a:t>对于人工干预</a:t>
            </a:r>
            <a:r>
              <a:rPr lang="zh-CN" altLang="zh-CN" sz="2400" i="0" dirty="0">
                <a:latin typeface="楷体"/>
                <a:ea typeface="楷体"/>
                <a:cs typeface="楷体"/>
              </a:rPr>
              <a:t>的恢复系统，还需估测平均修复时间，确定其是否在可接受的范围内。</a:t>
            </a:r>
            <a:endParaRPr lang="zh-CN" altLang="en-US" sz="2400" i="0" dirty="0">
              <a:latin typeface="楷体"/>
              <a:ea typeface="楷体"/>
              <a:cs typeface="楷体"/>
            </a:endParaRPr>
          </a:p>
        </p:txBody>
      </p:sp>
    </p:spTree>
    <p:extLst>
      <p:ext uri="{BB962C8B-B14F-4D97-AF65-F5344CB8AC3E}">
        <p14:creationId xmlns:p14="http://schemas.microsoft.com/office/powerpoint/2010/main" val="383402204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47664" y="260648"/>
            <a:ext cx="6445473" cy="647923"/>
          </a:xfrm>
        </p:spPr>
        <p:txBody>
          <a:bodyPr/>
          <a:lstStyle/>
          <a:p>
            <a:pPr algn="ctr"/>
            <a:r>
              <a:rPr lang="zh-CN" altLang="en-US" sz="3600" dirty="0">
                <a:solidFill>
                  <a:srgbClr val="FFFF00"/>
                </a:solidFill>
              </a:rPr>
              <a:t>可恢复性测试</a:t>
            </a:r>
          </a:p>
        </p:txBody>
      </p:sp>
      <p:pic>
        <p:nvPicPr>
          <p:cNvPr id="103426" name="Picture 2" descr="http://www.zenitharca.com/i/SBS_flow.jpg"/>
          <p:cNvPicPr>
            <a:picLocks noChangeAspect="1" noChangeArrowheads="1"/>
          </p:cNvPicPr>
          <p:nvPr/>
        </p:nvPicPr>
        <p:blipFill>
          <a:blip r:embed="rId3" cstate="print"/>
          <a:srcRect/>
          <a:stretch>
            <a:fillRect/>
          </a:stretch>
        </p:blipFill>
        <p:spPr bwMode="auto">
          <a:xfrm>
            <a:off x="4572000" y="2240868"/>
            <a:ext cx="4150541" cy="3168352"/>
          </a:xfrm>
          <a:prstGeom prst="rect">
            <a:avLst/>
          </a:prstGeom>
          <a:noFill/>
        </p:spPr>
      </p:pic>
      <p:sp>
        <p:nvSpPr>
          <p:cNvPr id="6" name="Rectangle 3"/>
          <p:cNvSpPr>
            <a:spLocks noChangeArrowheads="1"/>
          </p:cNvSpPr>
          <p:nvPr/>
        </p:nvSpPr>
        <p:spPr bwMode="auto">
          <a:xfrm>
            <a:off x="1187624" y="1916832"/>
            <a:ext cx="3060340" cy="3733330"/>
          </a:xfrm>
          <a:prstGeom prst="rect">
            <a:avLst/>
          </a:prstGeom>
          <a:noFill/>
          <a:ln w="9525">
            <a:noFill/>
            <a:miter lim="800000"/>
            <a:headEnd/>
            <a:tailEnd/>
          </a:ln>
        </p:spPr>
        <p:txBody>
          <a:bodyPr wrap="square">
            <a:spAutoFit/>
          </a:bodyPr>
          <a:lstStyle/>
          <a:p>
            <a:pPr>
              <a:lnSpc>
                <a:spcPct val="120000"/>
              </a:lnSpc>
              <a:spcBef>
                <a:spcPct val="25000"/>
              </a:spcBef>
              <a:buClr>
                <a:srgbClr val="3366FF"/>
              </a:buClr>
              <a:buFont typeface="Wingdings" pitchFamily="2" charset="2"/>
              <a:buChar char="n"/>
            </a:pPr>
            <a:r>
              <a:rPr lang="zh-CN" altLang="en-US" sz="2400" i="0" dirty="0" smtClean="0"/>
              <a:t> </a:t>
            </a:r>
            <a:r>
              <a:rPr lang="en-US" altLang="zh-CN" sz="2800" i="0" dirty="0" smtClean="0">
                <a:latin typeface="+mn-lt"/>
              </a:rPr>
              <a:t>Process</a:t>
            </a:r>
            <a:r>
              <a:rPr lang="zh-CN" altLang="en-US" sz="2800" i="0" dirty="0" smtClean="0">
                <a:latin typeface="+mn-lt"/>
              </a:rPr>
              <a:t> </a:t>
            </a:r>
            <a:endParaRPr lang="en-US" altLang="zh-CN" sz="2800" i="0" dirty="0" smtClean="0">
              <a:latin typeface="+mn-lt"/>
            </a:endParaRPr>
          </a:p>
          <a:p>
            <a:pPr>
              <a:lnSpc>
                <a:spcPct val="120000"/>
              </a:lnSpc>
              <a:spcBef>
                <a:spcPct val="25000"/>
              </a:spcBef>
              <a:buClr>
                <a:srgbClr val="3366FF"/>
              </a:buClr>
              <a:buFont typeface="Wingdings" pitchFamily="2" charset="2"/>
              <a:buChar char="n"/>
            </a:pPr>
            <a:r>
              <a:rPr lang="en-US" altLang="zh-CN" sz="2800" i="0" dirty="0" smtClean="0">
                <a:latin typeface="+mn-lt"/>
              </a:rPr>
              <a:t> Component</a:t>
            </a:r>
          </a:p>
          <a:p>
            <a:pPr>
              <a:lnSpc>
                <a:spcPct val="120000"/>
              </a:lnSpc>
              <a:spcBef>
                <a:spcPct val="25000"/>
              </a:spcBef>
              <a:buClr>
                <a:srgbClr val="3366FF"/>
              </a:buClr>
              <a:buFont typeface="Wingdings" pitchFamily="2" charset="2"/>
              <a:buChar char="n"/>
            </a:pPr>
            <a:r>
              <a:rPr lang="en-US" altLang="zh-CN" sz="2800" i="0" dirty="0" smtClean="0">
                <a:latin typeface="+mn-lt"/>
              </a:rPr>
              <a:t> Service</a:t>
            </a:r>
          </a:p>
          <a:p>
            <a:pPr>
              <a:lnSpc>
                <a:spcPct val="120000"/>
              </a:lnSpc>
              <a:spcBef>
                <a:spcPct val="25000"/>
              </a:spcBef>
              <a:buClr>
                <a:srgbClr val="3366FF"/>
              </a:buClr>
              <a:buFont typeface="Wingdings" pitchFamily="2" charset="2"/>
              <a:buChar char="n"/>
            </a:pPr>
            <a:r>
              <a:rPr lang="en-US" altLang="zh-CN" sz="2800" i="0" dirty="0" smtClean="0">
                <a:latin typeface="+mn-lt"/>
              </a:rPr>
              <a:t> System</a:t>
            </a:r>
          </a:p>
          <a:p>
            <a:pPr>
              <a:lnSpc>
                <a:spcPct val="120000"/>
              </a:lnSpc>
              <a:spcBef>
                <a:spcPct val="25000"/>
              </a:spcBef>
              <a:buClr>
                <a:srgbClr val="3366FF"/>
              </a:buClr>
              <a:buFont typeface="Wingdings" pitchFamily="2" charset="2"/>
              <a:buChar char="n"/>
            </a:pPr>
            <a:r>
              <a:rPr lang="en-US" altLang="zh-CN" sz="2800" i="0" dirty="0" smtClean="0">
                <a:latin typeface="+mn-lt"/>
              </a:rPr>
              <a:t> Cluster</a:t>
            </a:r>
          </a:p>
          <a:p>
            <a:pPr>
              <a:lnSpc>
                <a:spcPct val="120000"/>
              </a:lnSpc>
              <a:spcBef>
                <a:spcPct val="25000"/>
              </a:spcBef>
              <a:buClr>
                <a:srgbClr val="3366FF"/>
              </a:buClr>
              <a:buFont typeface="Wingdings" pitchFamily="2" charset="2"/>
              <a:buChar char="n"/>
            </a:pPr>
            <a:r>
              <a:rPr lang="en-US" altLang="zh-CN" sz="2800" i="0" dirty="0" smtClean="0">
                <a:latin typeface="+mn-lt"/>
              </a:rPr>
              <a:t> Data Center</a:t>
            </a:r>
            <a:endParaRPr lang="zh-CN" altLang="en-US" sz="2800" i="0" dirty="0">
              <a:latin typeface="+mn-lt"/>
            </a:endParaRPr>
          </a:p>
        </p:txBody>
      </p:sp>
    </p:spTree>
    <p:extLst>
      <p:ext uri="{BB962C8B-B14F-4D97-AF65-F5344CB8AC3E}">
        <p14:creationId xmlns:p14="http://schemas.microsoft.com/office/powerpoint/2010/main" val="1297203521"/>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88640"/>
            <a:ext cx="5745832" cy="990947"/>
          </a:xfrm>
        </p:spPr>
        <p:txBody>
          <a:bodyPr/>
          <a:lstStyle/>
          <a:p>
            <a:pPr algn="ctr"/>
            <a:r>
              <a:rPr lang="zh-CN" altLang="en-US" sz="3600" dirty="0">
                <a:solidFill>
                  <a:srgbClr val="FFFF00"/>
                </a:solidFill>
              </a:rPr>
              <a:t>示例</a:t>
            </a:r>
          </a:p>
        </p:txBody>
      </p:sp>
      <p:pic>
        <p:nvPicPr>
          <p:cNvPr id="6" name="Picture 2" descr="http://blogs.oracle.com/alejandroVargas/images/CrashandRecoveryTestScenari.jpg"/>
          <p:cNvPicPr>
            <a:picLocks noChangeAspect="1" noChangeArrowheads="1"/>
          </p:cNvPicPr>
          <p:nvPr/>
        </p:nvPicPr>
        <p:blipFill>
          <a:blip r:embed="rId2" cstate="print"/>
          <a:srcRect/>
          <a:stretch>
            <a:fillRect/>
          </a:stretch>
        </p:blipFill>
        <p:spPr bwMode="auto">
          <a:xfrm>
            <a:off x="611560" y="1268760"/>
            <a:ext cx="7776864" cy="5425142"/>
          </a:xfrm>
          <a:prstGeom prst="rect">
            <a:avLst/>
          </a:prstGeom>
          <a:noFill/>
        </p:spPr>
      </p:pic>
      <p:sp>
        <p:nvSpPr>
          <p:cNvPr id="8" name="椭圆 7"/>
          <p:cNvSpPr/>
          <p:nvPr/>
        </p:nvSpPr>
        <p:spPr bwMode="auto">
          <a:xfrm>
            <a:off x="3131840" y="2564904"/>
            <a:ext cx="756084" cy="1116124"/>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椭圆 8"/>
          <p:cNvSpPr/>
          <p:nvPr/>
        </p:nvSpPr>
        <p:spPr bwMode="auto">
          <a:xfrm>
            <a:off x="4968044" y="2528900"/>
            <a:ext cx="756084" cy="1116124"/>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525018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260648"/>
            <a:ext cx="4809728" cy="846931"/>
          </a:xfrm>
        </p:spPr>
        <p:txBody>
          <a:bodyPr/>
          <a:lstStyle/>
          <a:p>
            <a:r>
              <a:rPr lang="zh-CN" altLang="en-US" sz="3600" dirty="0">
                <a:solidFill>
                  <a:srgbClr val="FFFF00"/>
                </a:solidFill>
              </a:rPr>
              <a:t>示例</a:t>
            </a:r>
            <a:r>
              <a:rPr lang="zh-CN" altLang="en-US" sz="3200" dirty="0" smtClean="0"/>
              <a:t>（</a:t>
            </a:r>
            <a:r>
              <a:rPr lang="en-US" altLang="zh-CN" sz="3200" dirty="0" smtClean="0"/>
              <a:t>backup test</a:t>
            </a:r>
            <a:r>
              <a:rPr lang="zh-CN" altLang="en-US" sz="3200" dirty="0" smtClean="0"/>
              <a:t>）</a:t>
            </a:r>
            <a:endParaRPr lang="zh-CN" altLang="en-US" sz="3200" dirty="0"/>
          </a:p>
        </p:txBody>
      </p:sp>
      <p:sp>
        <p:nvSpPr>
          <p:cNvPr id="3" name="文本占位符 2"/>
          <p:cNvSpPr>
            <a:spLocks noGrp="1"/>
          </p:cNvSpPr>
          <p:nvPr>
            <p:ph type="body" sz="half" idx="1"/>
          </p:nvPr>
        </p:nvSpPr>
        <p:spPr>
          <a:xfrm>
            <a:off x="1151620" y="1988840"/>
            <a:ext cx="7092788" cy="2880320"/>
          </a:xfrm>
        </p:spPr>
        <p:txBody>
          <a:bodyPr/>
          <a:lstStyle/>
          <a:p>
            <a:pPr>
              <a:lnSpc>
                <a:spcPct val="120000"/>
              </a:lnSpc>
              <a:spcBef>
                <a:spcPct val="25000"/>
              </a:spcBef>
              <a:buClr>
                <a:srgbClr val="3366FF"/>
              </a:buClr>
              <a:buFont typeface="Wingdings" pitchFamily="2" charset="2"/>
              <a:buChar char="n"/>
            </a:pPr>
            <a:r>
              <a:rPr lang="en-US" altLang="zh-CN" sz="2400" kern="1200" dirty="0" smtClean="0">
                <a:ea typeface="宋体" pitchFamily="2" charset="-122"/>
              </a:rPr>
              <a:t>Database </a:t>
            </a:r>
            <a:r>
              <a:rPr lang="en-US" altLang="zh-CN" sz="2400" kern="1200" dirty="0">
                <a:ea typeface="宋体" pitchFamily="2" charset="-122"/>
              </a:rPr>
              <a:t>Cold Backup on File System</a:t>
            </a:r>
          </a:p>
          <a:p>
            <a:pPr>
              <a:lnSpc>
                <a:spcPct val="120000"/>
              </a:lnSpc>
              <a:spcBef>
                <a:spcPct val="25000"/>
              </a:spcBef>
              <a:buClr>
                <a:srgbClr val="3366FF"/>
              </a:buClr>
              <a:buFont typeface="Wingdings" pitchFamily="2" charset="2"/>
              <a:buChar char="n"/>
            </a:pPr>
            <a:r>
              <a:rPr lang="zh-CN" altLang="en-US" sz="2400" kern="1200" dirty="0" smtClean="0">
                <a:ea typeface="宋体" pitchFamily="2" charset="-122"/>
              </a:rPr>
              <a:t> </a:t>
            </a:r>
            <a:r>
              <a:rPr lang="en-US" altLang="zh-CN" sz="2400" kern="1200" dirty="0" smtClean="0">
                <a:ea typeface="宋体" pitchFamily="2" charset="-122"/>
              </a:rPr>
              <a:t>Vmractest1 </a:t>
            </a:r>
            <a:r>
              <a:rPr lang="en-US" altLang="zh-CN" sz="2400" kern="1200" dirty="0">
                <a:ea typeface="宋体" pitchFamily="2" charset="-122"/>
              </a:rPr>
              <a:t>and Vmractest2 software backup</a:t>
            </a:r>
          </a:p>
          <a:p>
            <a:pPr>
              <a:lnSpc>
                <a:spcPct val="120000"/>
              </a:lnSpc>
              <a:spcBef>
                <a:spcPct val="25000"/>
              </a:spcBef>
              <a:buClr>
                <a:srgbClr val="3366FF"/>
              </a:buClr>
              <a:buFont typeface="Wingdings" pitchFamily="2" charset="2"/>
              <a:buChar char="n"/>
            </a:pPr>
            <a:r>
              <a:rPr lang="zh-CN" altLang="en-US" sz="2400" kern="1200" dirty="0" smtClean="0">
                <a:ea typeface="宋体" pitchFamily="2" charset="-122"/>
              </a:rPr>
              <a:t> </a:t>
            </a:r>
            <a:r>
              <a:rPr lang="en-US" altLang="zh-CN" sz="2400" kern="1200" dirty="0" smtClean="0">
                <a:ea typeface="宋体" pitchFamily="2" charset="-122"/>
              </a:rPr>
              <a:t>OCR </a:t>
            </a:r>
            <a:r>
              <a:rPr lang="en-US" altLang="zh-CN" sz="2400" kern="1200" dirty="0">
                <a:ea typeface="宋体" pitchFamily="2" charset="-122"/>
              </a:rPr>
              <a:t>(</a:t>
            </a:r>
            <a:r>
              <a:rPr lang="en-US" altLang="zh-CN" kern="1200" dirty="0">
                <a:ea typeface="宋体" pitchFamily="2" charset="-122"/>
              </a:rPr>
              <a:t>Oracle Cluster Registry</a:t>
            </a:r>
            <a:r>
              <a:rPr lang="en-US" altLang="zh-CN" sz="2400" kern="1200" dirty="0">
                <a:ea typeface="宋体" pitchFamily="2" charset="-122"/>
              </a:rPr>
              <a:t>) backups</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Voting Disk backups</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ASM </a:t>
            </a:r>
            <a:r>
              <a:rPr lang="en-US" altLang="zh-CN" sz="2400" kern="1200" dirty="0" smtClean="0">
                <a:ea typeface="宋体" pitchFamily="2" charset="-122"/>
              </a:rPr>
              <a:t>(</a:t>
            </a:r>
            <a:r>
              <a:rPr lang="en-US" altLang="zh-CN" dirty="0"/>
              <a:t>Automatic Storage Management</a:t>
            </a:r>
            <a:r>
              <a:rPr lang="en-US" altLang="zh-CN" sz="2400" kern="1200" dirty="0" smtClean="0">
                <a:ea typeface="宋体" pitchFamily="2" charset="-122"/>
              </a:rPr>
              <a:t>) </a:t>
            </a:r>
            <a:r>
              <a:rPr lang="en-US" altLang="zh-CN" sz="2400" kern="1200" dirty="0" err="1">
                <a:ea typeface="宋体" pitchFamily="2" charset="-122"/>
              </a:rPr>
              <a:t>Spfile</a:t>
            </a:r>
            <a:r>
              <a:rPr lang="en-US" altLang="zh-CN" sz="2400" kern="1200" dirty="0">
                <a:ea typeface="宋体" pitchFamily="2" charset="-122"/>
              </a:rPr>
              <a:t> backups </a:t>
            </a:r>
            <a:endParaRPr lang="zh-CN" altLang="en-US" sz="2400" kern="1200" dirty="0">
              <a:ea typeface="宋体" pitchFamily="2" charset="-122"/>
            </a:endParaRPr>
          </a:p>
        </p:txBody>
      </p:sp>
      <p:sp>
        <p:nvSpPr>
          <p:cNvPr id="4" name="矩形 3"/>
          <p:cNvSpPr/>
          <p:nvPr/>
        </p:nvSpPr>
        <p:spPr>
          <a:xfrm>
            <a:off x="2267744" y="5733256"/>
            <a:ext cx="4795583" cy="369332"/>
          </a:xfrm>
          <a:prstGeom prst="rect">
            <a:avLst/>
          </a:prstGeom>
        </p:spPr>
        <p:txBody>
          <a:bodyPr wrap="none">
            <a:spAutoFit/>
          </a:bodyPr>
          <a:lstStyle/>
          <a:p>
            <a:r>
              <a:rPr lang="en-US" altLang="zh-CN" i="0" dirty="0" err="1" smtClean="0"/>
              <a:t>Spfile</a:t>
            </a:r>
            <a:r>
              <a:rPr lang="zh-CN" altLang="en-US" i="0" dirty="0" smtClean="0"/>
              <a:t>：</a:t>
            </a:r>
            <a:r>
              <a:rPr lang="en-US" altLang="zh-CN" dirty="0"/>
              <a:t>Persistent initialization parameter </a:t>
            </a:r>
            <a:r>
              <a:rPr lang="en-US" altLang="zh-CN" dirty="0" smtClean="0"/>
              <a:t>file</a:t>
            </a:r>
            <a:endParaRPr lang="en-US" altLang="zh-CN" dirty="0"/>
          </a:p>
        </p:txBody>
      </p:sp>
    </p:spTree>
    <p:extLst>
      <p:ext uri="{BB962C8B-B14F-4D97-AF65-F5344CB8AC3E}">
        <p14:creationId xmlns:p14="http://schemas.microsoft.com/office/powerpoint/2010/main" val="3836930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404664"/>
            <a:ext cx="3801616" cy="630907"/>
          </a:xfrm>
        </p:spPr>
        <p:txBody>
          <a:bodyPr/>
          <a:lstStyle/>
          <a:p>
            <a:pPr algn="ctr"/>
            <a:r>
              <a:rPr lang="zh-CN" altLang="en-US" sz="3600" dirty="0">
                <a:solidFill>
                  <a:srgbClr val="FFFF00"/>
                </a:solidFill>
              </a:rPr>
              <a:t>示例</a:t>
            </a:r>
            <a:r>
              <a:rPr lang="zh-CN" altLang="en-US" sz="3200" dirty="0" smtClean="0"/>
              <a:t>（</a:t>
            </a:r>
            <a:r>
              <a:rPr lang="en-US" altLang="zh-CN" sz="3200" dirty="0" smtClean="0"/>
              <a:t>crash</a:t>
            </a:r>
            <a:r>
              <a:rPr lang="zh-CN" altLang="en-US" sz="3200" dirty="0" smtClean="0"/>
              <a:t>）</a:t>
            </a:r>
            <a:endParaRPr lang="zh-CN" altLang="en-US" sz="3200" dirty="0"/>
          </a:p>
        </p:txBody>
      </p:sp>
      <p:sp>
        <p:nvSpPr>
          <p:cNvPr id="3" name="文本占位符 2"/>
          <p:cNvSpPr>
            <a:spLocks noGrp="1"/>
          </p:cNvSpPr>
          <p:nvPr>
            <p:ph type="body" sz="half" idx="1"/>
          </p:nvPr>
        </p:nvSpPr>
        <p:spPr>
          <a:xfrm>
            <a:off x="1007604" y="1988841"/>
            <a:ext cx="3960440" cy="3420380"/>
          </a:xfrm>
        </p:spPr>
        <p:txBody>
          <a:bodyPr/>
          <a:lstStyle/>
          <a:p>
            <a:pPr>
              <a:lnSpc>
                <a:spcPct val="120000"/>
              </a:lnSpc>
              <a:spcBef>
                <a:spcPct val="25000"/>
              </a:spcBef>
              <a:buClr>
                <a:srgbClr val="3366FF"/>
              </a:buClr>
              <a:buFont typeface="Wingdings" pitchFamily="2" charset="2"/>
              <a:buChar char="n"/>
            </a:pPr>
            <a:r>
              <a:rPr lang="en-US" altLang="zh-CN" dirty="0" smtClean="0"/>
              <a:t> </a:t>
            </a:r>
            <a:r>
              <a:rPr lang="en-US" altLang="zh-CN" sz="2400" kern="1200" dirty="0">
                <a:ea typeface="宋体" pitchFamily="2" charset="-122"/>
              </a:rPr>
              <a:t>Database loss </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OCR loss </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Voting Disk loss </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ASM </a:t>
            </a:r>
            <a:r>
              <a:rPr lang="en-US" altLang="zh-CN" sz="2400" kern="1200" dirty="0" err="1">
                <a:ea typeface="宋体" pitchFamily="2" charset="-122"/>
              </a:rPr>
              <a:t>Spfile</a:t>
            </a:r>
            <a:r>
              <a:rPr lang="en-US" altLang="zh-CN" sz="2400" kern="1200" dirty="0">
                <a:ea typeface="宋体" pitchFamily="2" charset="-122"/>
              </a:rPr>
              <a:t> loss</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Software loss.</a:t>
            </a:r>
          </a:p>
          <a:p>
            <a:pPr>
              <a:lnSpc>
                <a:spcPct val="120000"/>
              </a:lnSpc>
              <a:spcBef>
                <a:spcPct val="25000"/>
              </a:spcBef>
              <a:buClr>
                <a:srgbClr val="3366FF"/>
              </a:buClr>
              <a:buFont typeface="Wingdings" pitchFamily="2" charset="2"/>
              <a:buChar char="n"/>
            </a:pPr>
            <a:r>
              <a:rPr lang="en-US" altLang="zh-CN" sz="2400" kern="1200" dirty="0">
                <a:ea typeface="宋体" pitchFamily="2" charset="-122"/>
              </a:rPr>
              <a:t> Node crash   </a:t>
            </a:r>
            <a:endParaRPr lang="zh-CN" altLang="en-US" sz="2400" kern="1200" dirty="0">
              <a:ea typeface="宋体" pitchFamily="2" charset="-122"/>
            </a:endParaRPr>
          </a:p>
        </p:txBody>
      </p:sp>
      <p:sp>
        <p:nvSpPr>
          <p:cNvPr id="5" name="矩形 4"/>
          <p:cNvSpPr/>
          <p:nvPr/>
        </p:nvSpPr>
        <p:spPr>
          <a:xfrm>
            <a:off x="107504" y="6093296"/>
            <a:ext cx="8820472" cy="338554"/>
          </a:xfrm>
          <a:prstGeom prst="rect">
            <a:avLst/>
          </a:prstGeom>
        </p:spPr>
        <p:txBody>
          <a:bodyPr wrap="square">
            <a:spAutoFit/>
          </a:bodyPr>
          <a:lstStyle/>
          <a:p>
            <a:r>
              <a:rPr lang="en-US" altLang="zh-CN" sz="1600" dirty="0" smtClean="0">
                <a:hlinkClick r:id="rId2"/>
              </a:rPr>
              <a:t>REF: http://blogs.oracle.com/AlejandroVargas/2006/12/rac_asm_crash_and_recovery_tes.html</a:t>
            </a:r>
            <a:endParaRPr lang="zh-CN" altLang="en-US" sz="1600" dirty="0"/>
          </a:p>
        </p:txBody>
      </p:sp>
      <p:pic>
        <p:nvPicPr>
          <p:cNvPr id="94210" name="Picture 2" descr="http://t1.gstatic.com/images?q=tbn:ANd9GcRExdSpyjvAhK-k4FoTbtkRgjbK0IXksjELj8CfMuj7FwogPvOp"/>
          <p:cNvPicPr>
            <a:picLocks noChangeAspect="1" noChangeArrowheads="1"/>
          </p:cNvPicPr>
          <p:nvPr/>
        </p:nvPicPr>
        <p:blipFill>
          <a:blip r:embed="rId3" cstate="print"/>
          <a:srcRect/>
          <a:stretch>
            <a:fillRect/>
          </a:stretch>
        </p:blipFill>
        <p:spPr bwMode="auto">
          <a:xfrm>
            <a:off x="5364088" y="1664804"/>
            <a:ext cx="2880320" cy="3945440"/>
          </a:xfrm>
          <a:prstGeom prst="rect">
            <a:avLst/>
          </a:prstGeom>
          <a:noFill/>
        </p:spPr>
      </p:pic>
    </p:spTree>
    <p:extLst>
      <p:ext uri="{BB962C8B-B14F-4D97-AF65-F5344CB8AC3E}">
        <p14:creationId xmlns:p14="http://schemas.microsoft.com/office/powerpoint/2010/main" val="3743099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332656"/>
            <a:ext cx="5673824" cy="630907"/>
          </a:xfrm>
        </p:spPr>
        <p:txBody>
          <a:bodyPr/>
          <a:lstStyle/>
          <a:p>
            <a:pPr algn="ctr"/>
            <a:r>
              <a:rPr lang="zh-CN" altLang="en-US" sz="3600" dirty="0">
                <a:solidFill>
                  <a:srgbClr val="FFFF00"/>
                </a:solidFill>
              </a:rPr>
              <a:t>示例</a:t>
            </a:r>
            <a:r>
              <a:rPr lang="zh-CN" altLang="en-US" sz="3200" dirty="0" smtClean="0"/>
              <a:t>（</a:t>
            </a:r>
            <a:r>
              <a:rPr lang="en-US" altLang="zh-CN" sz="3200" dirty="0" smtClean="0"/>
              <a:t>Repair</a:t>
            </a:r>
            <a:r>
              <a:rPr lang="zh-CN" altLang="en-US" sz="3200" dirty="0" smtClean="0"/>
              <a:t>）</a:t>
            </a:r>
            <a:endParaRPr lang="zh-CN" altLang="en-US" sz="3200" dirty="0"/>
          </a:p>
        </p:txBody>
      </p:sp>
      <p:pic>
        <p:nvPicPr>
          <p:cNvPr id="101378" name="Picture 2" descr="http://downloadsoftwarestore.com/software_images/38/01/00010138/Paradox_Doctor-screenshot.gif"/>
          <p:cNvPicPr>
            <a:picLocks noChangeAspect="1" noChangeArrowheads="1"/>
          </p:cNvPicPr>
          <p:nvPr/>
        </p:nvPicPr>
        <p:blipFill>
          <a:blip r:embed="rId2" cstate="print"/>
          <a:srcRect/>
          <a:stretch>
            <a:fillRect/>
          </a:stretch>
        </p:blipFill>
        <p:spPr bwMode="auto">
          <a:xfrm>
            <a:off x="1907704" y="1268760"/>
            <a:ext cx="4898752" cy="5472608"/>
          </a:xfrm>
          <a:prstGeom prst="rect">
            <a:avLst/>
          </a:prstGeom>
          <a:noFill/>
        </p:spPr>
      </p:pic>
    </p:spTree>
    <p:extLst>
      <p:ext uri="{BB962C8B-B14F-4D97-AF65-F5344CB8AC3E}">
        <p14:creationId xmlns:p14="http://schemas.microsoft.com/office/powerpoint/2010/main" val="2430384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47664" y="332656"/>
            <a:ext cx="6301457" cy="647923"/>
          </a:xfrm>
        </p:spPr>
        <p:txBody>
          <a:bodyPr/>
          <a:lstStyle/>
          <a:p>
            <a:pPr algn="ctr"/>
            <a:r>
              <a:rPr lang="en-US" altLang="zh-CN" sz="3600" dirty="0" smtClean="0">
                <a:solidFill>
                  <a:srgbClr val="FFFF00"/>
                </a:solidFill>
              </a:rPr>
              <a:t>7.5  </a:t>
            </a:r>
            <a:r>
              <a:rPr lang="zh-CN" altLang="en-US" sz="3600" dirty="0">
                <a:solidFill>
                  <a:srgbClr val="FFFF00"/>
                </a:solidFill>
              </a:rPr>
              <a:t>文档测试</a:t>
            </a:r>
          </a:p>
        </p:txBody>
      </p:sp>
      <p:sp>
        <p:nvSpPr>
          <p:cNvPr id="31747" name="Rectangle 3"/>
          <p:cNvSpPr>
            <a:spLocks noChangeArrowheads="1"/>
          </p:cNvSpPr>
          <p:nvPr/>
        </p:nvSpPr>
        <p:spPr bwMode="auto">
          <a:xfrm>
            <a:off x="1403648" y="1484784"/>
            <a:ext cx="5869335" cy="4721292"/>
          </a:xfrm>
          <a:prstGeom prst="rect">
            <a:avLst/>
          </a:prstGeom>
          <a:noFill/>
          <a:ln w="9525">
            <a:noFill/>
            <a:miter lim="800000"/>
            <a:headEnd/>
            <a:tailEnd/>
          </a:ln>
        </p:spPr>
        <p:txBody>
          <a:bodyPr wrap="square">
            <a:spAutoFit/>
          </a:bodyPr>
          <a:lstStyle/>
          <a:p>
            <a:pPr marL="628650" lvl="1" indent="-514350">
              <a:lnSpc>
                <a:spcPct val="140000"/>
              </a:lnSpc>
              <a:spcBef>
                <a:spcPts val="0"/>
              </a:spcBef>
              <a:buClr>
                <a:srgbClr val="3366FF"/>
              </a:buClr>
              <a:buFont typeface="Wingdings" pitchFamily="2" charset="2"/>
              <a:buChar char="p"/>
            </a:pPr>
            <a:r>
              <a:rPr lang="zh-CN" altLang="en-US" sz="2400" i="0" dirty="0"/>
              <a:t>联机帮助文档或用户手册</a:t>
            </a:r>
            <a:r>
              <a:rPr lang="zh-CN" altLang="zh-CN" sz="2400" i="0" dirty="0"/>
              <a:t>；</a:t>
            </a:r>
            <a:endParaRPr lang="zh-CN" altLang="en-US" sz="2400" i="0" dirty="0"/>
          </a:p>
          <a:p>
            <a:pPr marL="628650" lvl="1" indent="-514350">
              <a:lnSpc>
                <a:spcPct val="140000"/>
              </a:lnSpc>
              <a:spcBef>
                <a:spcPts val="0"/>
              </a:spcBef>
              <a:buClr>
                <a:srgbClr val="3366FF"/>
              </a:buClr>
              <a:buFont typeface="Wingdings" pitchFamily="2" charset="2"/>
              <a:buChar char="p"/>
            </a:pPr>
            <a:r>
              <a:rPr lang="zh-CN" altLang="en-US" sz="2400" i="0" dirty="0" smtClean="0"/>
              <a:t>指南和向导</a:t>
            </a:r>
            <a:r>
              <a:rPr lang="zh-CN" altLang="en-US" sz="2400" i="0" dirty="0"/>
              <a:t>；</a:t>
            </a:r>
          </a:p>
          <a:p>
            <a:pPr marL="628650" lvl="1" indent="-514350">
              <a:lnSpc>
                <a:spcPct val="140000"/>
              </a:lnSpc>
              <a:spcBef>
                <a:spcPts val="0"/>
              </a:spcBef>
              <a:buClr>
                <a:srgbClr val="3366FF"/>
              </a:buClr>
              <a:buFont typeface="Wingdings" pitchFamily="2" charset="2"/>
              <a:buChar char="p"/>
            </a:pPr>
            <a:r>
              <a:rPr lang="zh-CN" altLang="en-US" sz="2400" i="0" dirty="0" smtClean="0"/>
              <a:t>安装</a:t>
            </a:r>
            <a:r>
              <a:rPr lang="zh-CN" altLang="en-US" sz="2400" i="0" dirty="0"/>
              <a:t>、设置指南；</a:t>
            </a:r>
          </a:p>
          <a:p>
            <a:pPr marL="628650" lvl="1" indent="-514350">
              <a:lnSpc>
                <a:spcPct val="140000"/>
              </a:lnSpc>
              <a:spcBef>
                <a:spcPts val="0"/>
              </a:spcBef>
              <a:buClr>
                <a:srgbClr val="3366FF"/>
              </a:buClr>
              <a:buFont typeface="Wingdings" pitchFamily="2" charset="2"/>
              <a:buChar char="p"/>
            </a:pPr>
            <a:r>
              <a:rPr lang="zh-CN" altLang="en-US" sz="2400" i="0" dirty="0" smtClean="0"/>
              <a:t>示例及模板</a:t>
            </a:r>
            <a:r>
              <a:rPr lang="zh-CN" altLang="en-US" sz="2400" i="0" dirty="0"/>
              <a:t>；</a:t>
            </a:r>
          </a:p>
          <a:p>
            <a:pPr marL="628650" lvl="1" indent="-514350">
              <a:lnSpc>
                <a:spcPct val="140000"/>
              </a:lnSpc>
              <a:spcBef>
                <a:spcPts val="0"/>
              </a:spcBef>
              <a:buClr>
                <a:srgbClr val="3366FF"/>
              </a:buClr>
              <a:buFont typeface="Wingdings" pitchFamily="2" charset="2"/>
              <a:buChar char="p"/>
            </a:pPr>
            <a:r>
              <a:rPr lang="zh-CN" altLang="en-US" sz="2400" i="0" dirty="0" smtClean="0"/>
              <a:t>错误</a:t>
            </a:r>
            <a:r>
              <a:rPr lang="zh-CN" altLang="en-US" sz="2400" i="0" dirty="0"/>
              <a:t>提示信息；</a:t>
            </a:r>
          </a:p>
          <a:p>
            <a:pPr marL="628650" lvl="1" indent="-514350">
              <a:lnSpc>
                <a:spcPct val="140000"/>
              </a:lnSpc>
              <a:spcBef>
                <a:spcPts val="0"/>
              </a:spcBef>
              <a:buClr>
                <a:srgbClr val="3366FF"/>
              </a:buClr>
              <a:buFont typeface="Wingdings" pitchFamily="2" charset="2"/>
              <a:buChar char="p"/>
            </a:pPr>
            <a:r>
              <a:rPr lang="zh-CN" altLang="en-US" sz="2400" i="0" dirty="0" smtClean="0"/>
              <a:t>用于演示</a:t>
            </a:r>
            <a:r>
              <a:rPr lang="zh-CN" altLang="en-US" sz="2400" i="0" dirty="0"/>
              <a:t>的图像和声音；</a:t>
            </a:r>
          </a:p>
          <a:p>
            <a:pPr marL="628650" lvl="1" indent="-514350">
              <a:lnSpc>
                <a:spcPct val="140000"/>
              </a:lnSpc>
              <a:spcBef>
                <a:spcPts val="0"/>
              </a:spcBef>
              <a:buClr>
                <a:srgbClr val="3366FF"/>
              </a:buClr>
              <a:buFont typeface="Wingdings" pitchFamily="2" charset="2"/>
              <a:buChar char="p"/>
            </a:pPr>
            <a:r>
              <a:rPr lang="zh-CN" altLang="en-US" sz="2400" i="0" dirty="0" smtClean="0"/>
              <a:t>授权</a:t>
            </a:r>
            <a:r>
              <a:rPr lang="en-US" altLang="zh-CN" sz="2400" i="0" dirty="0"/>
              <a:t>/</a:t>
            </a:r>
            <a:r>
              <a:rPr lang="zh-CN" altLang="en-US" sz="2400" i="0" dirty="0"/>
              <a:t>注册登记表及用户许可协议；</a:t>
            </a:r>
          </a:p>
          <a:p>
            <a:pPr marL="628650" lvl="1" indent="-514350">
              <a:lnSpc>
                <a:spcPct val="140000"/>
              </a:lnSpc>
              <a:spcBef>
                <a:spcPts val="0"/>
              </a:spcBef>
              <a:buClr>
                <a:srgbClr val="3366FF"/>
              </a:buClr>
              <a:buFont typeface="Wingdings" pitchFamily="2" charset="2"/>
              <a:buChar char="p"/>
            </a:pPr>
            <a:r>
              <a:rPr lang="zh-CN" altLang="en-US" sz="2400" i="0" dirty="0" smtClean="0"/>
              <a:t>软</a:t>
            </a:r>
            <a:r>
              <a:rPr lang="zh-CN" altLang="en-US" sz="2400" i="0" dirty="0"/>
              <a:t>件的包装、广告宣传材料；</a:t>
            </a:r>
          </a:p>
          <a:p>
            <a:pPr marL="628650" lvl="1" indent="-514350">
              <a:lnSpc>
                <a:spcPct val="140000"/>
              </a:lnSpc>
              <a:spcBef>
                <a:spcPts val="0"/>
              </a:spcBef>
              <a:buClr>
                <a:srgbClr val="3366FF"/>
              </a:buClr>
              <a:buFont typeface="Wingdings" pitchFamily="2" charset="2"/>
              <a:buChar char="p"/>
            </a:pPr>
            <a:r>
              <a:rPr lang="en-US" altLang="zh-CN" sz="2400" i="0" dirty="0" smtClean="0"/>
              <a:t>…</a:t>
            </a:r>
            <a:r>
              <a:rPr lang="en-US" altLang="zh-CN" sz="2400" i="0" dirty="0"/>
              <a:t>…</a:t>
            </a:r>
            <a:endParaRPr lang="zh-CN" altLang="en-US" sz="2400" i="0" dirty="0"/>
          </a:p>
        </p:txBody>
      </p:sp>
    </p:spTree>
    <p:extLst>
      <p:ext uri="{BB962C8B-B14F-4D97-AF65-F5344CB8AC3E}">
        <p14:creationId xmlns:p14="http://schemas.microsoft.com/office/powerpoint/2010/main" val="3705050398"/>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1403648" y="404664"/>
            <a:ext cx="6407993" cy="575469"/>
          </a:xfrm>
        </p:spPr>
        <p:txBody>
          <a:bodyPr/>
          <a:lstStyle/>
          <a:p>
            <a:pPr algn="ctr">
              <a:lnSpc>
                <a:spcPct val="120000"/>
              </a:lnSpc>
            </a:pPr>
            <a:r>
              <a:rPr lang="zh-CN" altLang="en-US" sz="3600" dirty="0">
                <a:solidFill>
                  <a:srgbClr val="FFFF00"/>
                </a:solidFill>
              </a:rPr>
              <a:t>什么是验收测试</a:t>
            </a:r>
          </a:p>
        </p:txBody>
      </p:sp>
      <p:sp>
        <p:nvSpPr>
          <p:cNvPr id="6147" name="Rectangle 5"/>
          <p:cNvSpPr>
            <a:spLocks noChangeArrowheads="1"/>
          </p:cNvSpPr>
          <p:nvPr/>
        </p:nvSpPr>
        <p:spPr bwMode="auto">
          <a:xfrm>
            <a:off x="323528" y="1412776"/>
            <a:ext cx="8352928" cy="1618905"/>
          </a:xfrm>
          <a:prstGeom prst="rect">
            <a:avLst/>
          </a:prstGeom>
          <a:noFill/>
          <a:ln w="9525" algn="ctr">
            <a:noFill/>
            <a:miter lim="800000"/>
            <a:headEnd/>
            <a:tailEnd/>
          </a:ln>
        </p:spPr>
        <p:txBody>
          <a:bodyPr wrap="square">
            <a:spAutoFit/>
          </a:bodyPr>
          <a:lstStyle/>
          <a:p>
            <a:pPr marL="85725">
              <a:lnSpc>
                <a:spcPct val="140000"/>
              </a:lnSpc>
              <a:spcAft>
                <a:spcPct val="20000"/>
              </a:spcAft>
              <a:buClr>
                <a:schemeClr val="accent1"/>
              </a:buClr>
              <a:buSzPct val="75000"/>
            </a:pPr>
            <a:r>
              <a:rPr lang="zh-CN" altLang="en-US" sz="2400" b="1" i="0" u="sng" dirty="0" smtClean="0">
                <a:solidFill>
                  <a:srgbClr val="3366FF"/>
                </a:solidFill>
              </a:rPr>
              <a:t>验收测试</a:t>
            </a:r>
            <a:r>
              <a:rPr lang="zh-CN" altLang="en-US" sz="2400" b="1" i="0" dirty="0" smtClean="0"/>
              <a:t> </a:t>
            </a:r>
            <a:r>
              <a:rPr lang="en-US" altLang="zh-CN" sz="2400" b="1" i="0" dirty="0" smtClean="0"/>
              <a:t>(</a:t>
            </a:r>
            <a:r>
              <a:rPr lang="en-US" altLang="zh-CN" sz="2400" b="1" i="0" dirty="0"/>
              <a:t>Acceptance Test)</a:t>
            </a:r>
            <a:r>
              <a:rPr lang="en-US" altLang="zh-CN" sz="2400" b="1" i="0" dirty="0" smtClean="0"/>
              <a:t>:</a:t>
            </a:r>
            <a:r>
              <a:rPr lang="zh-CN" altLang="en-US" sz="2400" b="1" i="0" dirty="0" smtClean="0"/>
              <a:t> 在软件产品完成了系统功能和非功能测试之</a:t>
            </a:r>
            <a:r>
              <a:rPr lang="zh-CN" altLang="en-US" sz="2400" b="1" i="0" dirty="0"/>
              <a:t>后、产品发布之前所进行的软件测试活动它是技术测试</a:t>
            </a:r>
            <a:r>
              <a:rPr lang="zh-CN" altLang="en-US" sz="2400" b="1" i="0" dirty="0" smtClean="0"/>
              <a:t>的最后一个阶段</a:t>
            </a:r>
            <a:r>
              <a:rPr lang="zh-CN" altLang="zh-CN" sz="2400" b="1" i="0" dirty="0"/>
              <a:t>，</a:t>
            </a:r>
            <a:r>
              <a:rPr lang="zh-CN" altLang="en-US" sz="2400" b="1" i="0" dirty="0" smtClean="0"/>
              <a:t>也称为交付测试</a:t>
            </a:r>
            <a:r>
              <a:rPr lang="zh-CN" altLang="en-US" sz="2400" b="1" i="0" dirty="0"/>
              <a:t>。</a:t>
            </a:r>
            <a:r>
              <a:rPr lang="zh-CN" altLang="en-US" sz="2400" i="0" dirty="0"/>
              <a:t> </a:t>
            </a:r>
          </a:p>
        </p:txBody>
      </p:sp>
      <p:pic>
        <p:nvPicPr>
          <p:cNvPr id="6149" name="Picture 7" descr="http://www.chilton-computing.org.uk/gallery/ral76/med/r23447m.jpg"/>
          <p:cNvPicPr>
            <a:picLocks noChangeAspect="1" noChangeArrowheads="1"/>
          </p:cNvPicPr>
          <p:nvPr/>
        </p:nvPicPr>
        <p:blipFill>
          <a:blip r:embed="rId3" r:link="rId4" cstate="print"/>
          <a:srcRect/>
          <a:stretch>
            <a:fillRect/>
          </a:stretch>
        </p:blipFill>
        <p:spPr bwMode="auto">
          <a:xfrm>
            <a:off x="1979712" y="3212976"/>
            <a:ext cx="5058424" cy="3312368"/>
          </a:xfrm>
          <a:prstGeom prst="rect">
            <a:avLst/>
          </a:prstGeom>
          <a:noFill/>
          <a:ln w="9525">
            <a:noFill/>
            <a:miter lim="800000"/>
            <a:headEnd/>
            <a:tailEnd/>
          </a:ln>
        </p:spPr>
      </p:pic>
    </p:spTree>
    <p:extLst>
      <p:ext uri="{BB962C8B-B14F-4D97-AF65-F5344CB8AC3E}">
        <p14:creationId xmlns:p14="http://schemas.microsoft.com/office/powerpoint/2010/main" val="1445824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3648" y="404813"/>
            <a:ext cx="6264696" cy="647923"/>
          </a:xfrm>
        </p:spPr>
        <p:txBody>
          <a:bodyPr/>
          <a:lstStyle/>
          <a:p>
            <a:pPr algn="ctr"/>
            <a:r>
              <a:rPr lang="zh-CN" altLang="en-US" sz="3600" dirty="0">
                <a:solidFill>
                  <a:srgbClr val="FFFF00"/>
                </a:solidFill>
              </a:rPr>
              <a:t>怎样进行文档测试</a:t>
            </a:r>
          </a:p>
        </p:txBody>
      </p:sp>
      <p:sp>
        <p:nvSpPr>
          <p:cNvPr id="32771" name="Rectangle 3"/>
          <p:cNvSpPr>
            <a:spLocks noChangeArrowheads="1"/>
          </p:cNvSpPr>
          <p:nvPr/>
        </p:nvSpPr>
        <p:spPr bwMode="auto">
          <a:xfrm>
            <a:off x="611560" y="1988840"/>
            <a:ext cx="7993063" cy="3323987"/>
          </a:xfrm>
          <a:prstGeom prst="rect">
            <a:avLst/>
          </a:prstGeom>
          <a:noFill/>
          <a:ln w="9525">
            <a:noFill/>
            <a:miter lim="800000"/>
            <a:headEnd/>
            <a:tailEnd/>
          </a:ln>
        </p:spPr>
        <p:txBody>
          <a:bodyPr>
            <a:spAutoFit/>
          </a:bodyPr>
          <a:lstStyle/>
          <a:p>
            <a:pPr>
              <a:spcBef>
                <a:spcPct val="50000"/>
              </a:spcBef>
              <a:buClr>
                <a:srgbClr val="3366FF"/>
              </a:buClr>
              <a:buFont typeface="Wingdings" pitchFamily="2" charset="2"/>
              <a:buNone/>
            </a:pPr>
            <a:r>
              <a:rPr lang="zh-CN" altLang="en-US" sz="2400" b="1" i="0" dirty="0"/>
              <a:t>好的文档能达到提高易用性、提高可靠性、</a:t>
            </a:r>
            <a:r>
              <a:rPr lang="zh-CN" altLang="en-US" sz="2400" b="1" i="0" dirty="0" smtClean="0"/>
              <a:t>降低技术支持费</a:t>
            </a:r>
            <a:r>
              <a:rPr lang="zh-CN" altLang="en-US" sz="2400" b="1" i="0" dirty="0"/>
              <a:t>用的目的，从而提高了产品的整体质量。</a:t>
            </a:r>
            <a:r>
              <a:rPr lang="zh-CN" altLang="en-US" sz="2400" i="0" dirty="0"/>
              <a:t> </a:t>
            </a:r>
          </a:p>
          <a:p>
            <a:pPr>
              <a:spcBef>
                <a:spcPct val="50000"/>
              </a:spcBef>
              <a:buClr>
                <a:srgbClr val="3366FF"/>
              </a:buClr>
              <a:buFont typeface="Wingdings" pitchFamily="2" charset="2"/>
              <a:buNone/>
            </a:pPr>
            <a:r>
              <a:rPr lang="zh-CN" altLang="en-US" sz="2400" b="1" i="0" dirty="0" smtClean="0"/>
              <a:t>主要检查文档</a:t>
            </a:r>
            <a:r>
              <a:rPr lang="en-US" altLang="zh-CN" sz="2400" b="1" i="0" dirty="0" smtClean="0"/>
              <a:t>:</a:t>
            </a:r>
            <a:endParaRPr lang="zh-CN" altLang="en-US" sz="2400" b="1" i="0" dirty="0"/>
          </a:p>
          <a:p>
            <a:pPr lvl="2">
              <a:spcBef>
                <a:spcPct val="50000"/>
              </a:spcBef>
              <a:buClr>
                <a:srgbClr val="3366FF"/>
              </a:buClr>
              <a:buFont typeface="Wingdings" pitchFamily="2" charset="2"/>
              <a:buChar char="p"/>
            </a:pPr>
            <a:r>
              <a:rPr lang="zh-CN" altLang="en-US" sz="2800" b="1" i="0" dirty="0" smtClean="0">
                <a:solidFill>
                  <a:srgbClr val="0070C0"/>
                </a:solidFill>
              </a:rPr>
              <a:t> 正确性</a:t>
            </a:r>
            <a:endParaRPr lang="zh-CN" altLang="en-US" sz="2800" b="1" i="0" dirty="0">
              <a:solidFill>
                <a:srgbClr val="0070C0"/>
              </a:solidFill>
            </a:endParaRPr>
          </a:p>
          <a:p>
            <a:pPr lvl="2">
              <a:spcBef>
                <a:spcPct val="50000"/>
              </a:spcBef>
              <a:buClr>
                <a:srgbClr val="3366FF"/>
              </a:buClr>
              <a:buFont typeface="Wingdings" pitchFamily="2" charset="2"/>
              <a:buChar char="p"/>
            </a:pPr>
            <a:r>
              <a:rPr lang="zh-CN" altLang="en-US" sz="2800" b="1" i="0" dirty="0" smtClean="0">
                <a:solidFill>
                  <a:srgbClr val="0070C0"/>
                </a:solidFill>
              </a:rPr>
              <a:t> 完备性</a:t>
            </a:r>
            <a:endParaRPr lang="zh-CN" altLang="en-US" sz="2800" b="1" i="0" dirty="0">
              <a:solidFill>
                <a:srgbClr val="0070C0"/>
              </a:solidFill>
            </a:endParaRPr>
          </a:p>
          <a:p>
            <a:pPr lvl="2">
              <a:spcBef>
                <a:spcPct val="50000"/>
              </a:spcBef>
              <a:buClr>
                <a:srgbClr val="3366FF"/>
              </a:buClr>
              <a:buFont typeface="Wingdings" pitchFamily="2" charset="2"/>
              <a:buChar char="p"/>
            </a:pPr>
            <a:r>
              <a:rPr lang="zh-CN" altLang="en-US" sz="2800" b="1" i="0" dirty="0" smtClean="0">
                <a:solidFill>
                  <a:srgbClr val="0070C0"/>
                </a:solidFill>
              </a:rPr>
              <a:t> 可理解性</a:t>
            </a:r>
            <a:endParaRPr lang="zh-CN" altLang="en-US" sz="2800" b="1" i="0" dirty="0">
              <a:solidFill>
                <a:srgbClr val="0070C0"/>
              </a:solidFill>
            </a:endParaRPr>
          </a:p>
        </p:txBody>
      </p:sp>
    </p:spTree>
    <p:extLst>
      <p:ext uri="{BB962C8B-B14F-4D97-AF65-F5344CB8AC3E}">
        <p14:creationId xmlns:p14="http://schemas.microsoft.com/office/powerpoint/2010/main" val="4200228628"/>
      </p:ext>
    </p:extLst>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5657" y="332656"/>
            <a:ext cx="6408712" cy="719931"/>
          </a:xfrm>
        </p:spPr>
        <p:txBody>
          <a:bodyPr/>
          <a:lstStyle/>
          <a:p>
            <a:pPr algn="ctr"/>
            <a:r>
              <a:rPr lang="en-US" altLang="zh-CN" sz="3600" dirty="0">
                <a:solidFill>
                  <a:srgbClr val="FFFF00"/>
                </a:solidFill>
              </a:rPr>
              <a:t>α/β</a:t>
            </a:r>
            <a:r>
              <a:rPr lang="zh-CN" altLang="en-US" sz="3600" dirty="0" smtClean="0">
                <a:solidFill>
                  <a:srgbClr val="FFFF00"/>
                </a:solidFill>
              </a:rPr>
              <a:t>测试</a:t>
            </a:r>
            <a:endParaRPr lang="zh-CN" altLang="en-US" sz="3600" dirty="0">
              <a:solidFill>
                <a:srgbClr val="FFFF00"/>
              </a:solidFill>
            </a:endParaRPr>
          </a:p>
        </p:txBody>
      </p:sp>
      <p:sp>
        <p:nvSpPr>
          <p:cNvPr id="33795" name="Rectangle 3"/>
          <p:cNvSpPr>
            <a:spLocks noChangeArrowheads="1"/>
          </p:cNvSpPr>
          <p:nvPr/>
        </p:nvSpPr>
        <p:spPr bwMode="auto">
          <a:xfrm>
            <a:off x="611560" y="1844824"/>
            <a:ext cx="8027988" cy="3988784"/>
          </a:xfrm>
          <a:prstGeom prst="rect">
            <a:avLst/>
          </a:prstGeom>
          <a:noFill/>
          <a:ln w="9525">
            <a:noFill/>
            <a:miter lim="800000"/>
            <a:headEnd/>
            <a:tailEnd/>
          </a:ln>
        </p:spPr>
        <p:txBody>
          <a:bodyPr>
            <a:spAutoFit/>
          </a:bodyPr>
          <a:lstStyle/>
          <a:p>
            <a:pPr>
              <a:lnSpc>
                <a:spcPct val="130000"/>
              </a:lnSpc>
              <a:spcBef>
                <a:spcPct val="50000"/>
              </a:spcBef>
              <a:buClr>
                <a:srgbClr val="3366FF"/>
              </a:buClr>
              <a:buFont typeface="Wingdings" pitchFamily="2" charset="2"/>
              <a:buNone/>
            </a:pPr>
            <a:r>
              <a:rPr lang="en-US" altLang="zh-CN" sz="2400" b="1" i="0" u="sng" dirty="0" smtClean="0">
                <a:solidFill>
                  <a:srgbClr val="3366FF"/>
                </a:solidFill>
              </a:rPr>
              <a:t>α</a:t>
            </a:r>
            <a:r>
              <a:rPr lang="zh-CN" altLang="en-US" sz="2400" b="1" i="0" u="sng" dirty="0" smtClean="0">
                <a:solidFill>
                  <a:srgbClr val="3366FF"/>
                </a:solidFill>
              </a:rPr>
              <a:t> 测试</a:t>
            </a:r>
            <a:r>
              <a:rPr lang="en-US" altLang="zh-CN" sz="2400" b="1" i="0" dirty="0" smtClean="0"/>
              <a:t>: </a:t>
            </a:r>
            <a:r>
              <a:rPr lang="zh-CN" altLang="en-US" sz="2400" i="0" dirty="0" smtClean="0"/>
              <a:t>开发</a:t>
            </a:r>
            <a:r>
              <a:rPr lang="zh-CN" altLang="en-US" sz="2400" i="0" dirty="0"/>
              <a:t>公司组织内部人员模拟各类用户行对即将面市软件产品（称为</a:t>
            </a:r>
            <a:r>
              <a:rPr lang="en-US" altLang="zh-CN" sz="2400" i="0" dirty="0"/>
              <a:t>α</a:t>
            </a:r>
            <a:r>
              <a:rPr lang="zh-CN" altLang="en-US" sz="2400" i="0" dirty="0"/>
              <a:t>版本）进行测试，试图发现错误并</a:t>
            </a:r>
            <a:r>
              <a:rPr lang="zh-CN" altLang="en-US" sz="2400" i="0" dirty="0" smtClean="0"/>
              <a:t>修正</a:t>
            </a:r>
            <a:endParaRPr lang="zh-CN" altLang="en-US" sz="2400" i="0" dirty="0"/>
          </a:p>
          <a:p>
            <a:pPr>
              <a:lnSpc>
                <a:spcPct val="130000"/>
              </a:lnSpc>
              <a:spcBef>
                <a:spcPct val="50000"/>
              </a:spcBef>
              <a:buClr>
                <a:srgbClr val="3366FF"/>
              </a:buClr>
              <a:buFont typeface="Wingdings" pitchFamily="2" charset="2"/>
              <a:buNone/>
            </a:pPr>
            <a:r>
              <a:rPr lang="zh-CN" altLang="en-US" sz="2400" i="0" dirty="0"/>
              <a:t>经过</a:t>
            </a:r>
            <a:r>
              <a:rPr lang="en-US" altLang="zh-CN" sz="2400" i="0" dirty="0"/>
              <a:t>α</a:t>
            </a:r>
            <a:r>
              <a:rPr lang="zh-CN" altLang="en-US" sz="2400" i="0" dirty="0"/>
              <a:t>测试调整的软件产品称为</a:t>
            </a:r>
            <a:r>
              <a:rPr lang="en-US" altLang="zh-CN" sz="2400" i="0" dirty="0"/>
              <a:t>β</a:t>
            </a:r>
            <a:r>
              <a:rPr lang="zh-CN" altLang="en-US" sz="2400" i="0" dirty="0" smtClean="0"/>
              <a:t>版本</a:t>
            </a:r>
            <a:endParaRPr lang="en-US" altLang="zh-CN" sz="2400" i="0" dirty="0" smtClean="0"/>
          </a:p>
          <a:p>
            <a:pPr>
              <a:lnSpc>
                <a:spcPct val="130000"/>
              </a:lnSpc>
              <a:spcBef>
                <a:spcPct val="50000"/>
              </a:spcBef>
              <a:buClr>
                <a:srgbClr val="3366FF"/>
              </a:buClr>
              <a:buFont typeface="Wingdings" pitchFamily="2" charset="2"/>
              <a:buNone/>
            </a:pPr>
            <a:r>
              <a:rPr lang="en-US" altLang="zh-CN" sz="2400" b="1" i="0" u="sng" dirty="0" smtClean="0">
                <a:solidFill>
                  <a:srgbClr val="3366FF"/>
                </a:solidFill>
              </a:rPr>
              <a:t>β</a:t>
            </a:r>
            <a:r>
              <a:rPr lang="zh-CN" altLang="en-US" sz="2400" b="1" i="0" u="sng" dirty="0" smtClean="0">
                <a:solidFill>
                  <a:srgbClr val="3366FF"/>
                </a:solidFill>
              </a:rPr>
              <a:t> 测试</a:t>
            </a:r>
            <a:r>
              <a:rPr lang="zh-CN" altLang="en-US" sz="2400" b="1" i="0" dirty="0" smtClean="0"/>
              <a:t>：</a:t>
            </a:r>
            <a:r>
              <a:rPr lang="zh-CN" altLang="en-US" sz="2400" i="0" dirty="0" smtClean="0"/>
              <a:t>组织外部的</a:t>
            </a:r>
            <a:r>
              <a:rPr lang="zh-CN" altLang="en-US" sz="2400" i="0" dirty="0"/>
              <a:t>典型用户在日常工作中实际使用</a:t>
            </a:r>
            <a:r>
              <a:rPr lang="en-US" altLang="zh-CN" sz="2400" i="0" dirty="0"/>
              <a:t>β</a:t>
            </a:r>
            <a:r>
              <a:rPr lang="zh-CN" altLang="en-US" sz="2400" i="0" dirty="0"/>
              <a:t>版本，并要求用户报告异常情况</a:t>
            </a:r>
            <a:r>
              <a:rPr lang="zh-CN" altLang="en-US" sz="2400" i="0" dirty="0" smtClean="0"/>
              <a:t>、反馈使用意见</a:t>
            </a:r>
            <a:r>
              <a:rPr lang="zh-CN" altLang="en-US" sz="2400" i="0" dirty="0"/>
              <a:t>。然后软件开发公司再对</a:t>
            </a:r>
            <a:r>
              <a:rPr lang="en-US" altLang="zh-CN" sz="2400" i="0" dirty="0"/>
              <a:t>β</a:t>
            </a:r>
            <a:r>
              <a:rPr lang="zh-CN" altLang="en-US" sz="2400" i="0" dirty="0"/>
              <a:t>版本进行改错和完善。</a:t>
            </a:r>
          </a:p>
          <a:p>
            <a:pPr>
              <a:lnSpc>
                <a:spcPct val="130000"/>
              </a:lnSpc>
              <a:spcBef>
                <a:spcPct val="50000"/>
              </a:spcBef>
              <a:buClr>
                <a:srgbClr val="3366FF"/>
              </a:buClr>
              <a:buFont typeface="Wingdings" pitchFamily="2" charset="2"/>
              <a:buNone/>
            </a:pPr>
            <a:r>
              <a:rPr lang="zh-CN" altLang="en-US" sz="2400" i="0" dirty="0" smtClean="0"/>
              <a:t>验收测试</a:t>
            </a:r>
            <a:r>
              <a:rPr lang="zh-CN" altLang="en-US" sz="2400" i="0" dirty="0"/>
              <a:t>报告，也称为发布报告（</a:t>
            </a:r>
            <a:r>
              <a:rPr lang="en-US" altLang="zh-CN" sz="2400" i="0" dirty="0"/>
              <a:t>Release Report</a:t>
            </a:r>
            <a:r>
              <a:rPr lang="zh-CN" altLang="en-US" sz="2400" i="0" dirty="0"/>
              <a:t>）</a:t>
            </a:r>
            <a:r>
              <a:rPr lang="zh-CN" altLang="en-US" sz="2400" b="1" i="0" dirty="0"/>
              <a:t> </a:t>
            </a:r>
          </a:p>
        </p:txBody>
      </p:sp>
    </p:spTree>
    <p:extLst>
      <p:ext uri="{BB962C8B-B14F-4D97-AF65-F5344CB8AC3E}">
        <p14:creationId xmlns:p14="http://schemas.microsoft.com/office/powerpoint/2010/main" val="2273776536"/>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672" y="404664"/>
            <a:ext cx="5832003" cy="575915"/>
          </a:xfrm>
        </p:spPr>
        <p:txBody>
          <a:bodyPr/>
          <a:lstStyle/>
          <a:p>
            <a:pPr algn="ctr"/>
            <a:r>
              <a:rPr lang="zh-CN" altLang="en-US" sz="3600" dirty="0" smtClean="0">
                <a:solidFill>
                  <a:srgbClr val="FFFF00"/>
                </a:solidFill>
              </a:rPr>
              <a:t>示例：游戏公测</a:t>
            </a:r>
            <a:endParaRPr lang="zh-CN" altLang="en-US" sz="3600" dirty="0">
              <a:solidFill>
                <a:srgbClr val="FFFF00"/>
              </a:solidFill>
            </a:endParaRPr>
          </a:p>
        </p:txBody>
      </p:sp>
      <p:pic>
        <p:nvPicPr>
          <p:cNvPr id="98306" name="Picture 2" descr="http://images.17173.com/2011/news/2011/03/06/allan0306qq_02s.jpg"/>
          <p:cNvPicPr>
            <a:picLocks noChangeAspect="1" noChangeArrowheads="1"/>
          </p:cNvPicPr>
          <p:nvPr/>
        </p:nvPicPr>
        <p:blipFill>
          <a:blip r:embed="rId3" cstate="print"/>
          <a:srcRect/>
          <a:stretch>
            <a:fillRect/>
          </a:stretch>
        </p:blipFill>
        <p:spPr bwMode="auto">
          <a:xfrm>
            <a:off x="683568" y="1412776"/>
            <a:ext cx="6117638" cy="5193196"/>
          </a:xfrm>
          <a:prstGeom prst="rect">
            <a:avLst/>
          </a:prstGeom>
          <a:noFill/>
        </p:spPr>
      </p:pic>
      <p:pic>
        <p:nvPicPr>
          <p:cNvPr id="6" name="Picture 2" descr="http://i0.sinaimg.cn/gm/2010/1029/20101029175918.jpg"/>
          <p:cNvPicPr>
            <a:picLocks noChangeAspect="1" noChangeArrowheads="1"/>
          </p:cNvPicPr>
          <p:nvPr/>
        </p:nvPicPr>
        <p:blipFill>
          <a:blip r:embed="rId4" cstate="print"/>
          <a:srcRect/>
          <a:stretch>
            <a:fillRect/>
          </a:stretch>
        </p:blipFill>
        <p:spPr bwMode="auto">
          <a:xfrm>
            <a:off x="6771842" y="2420888"/>
            <a:ext cx="2349260" cy="3132348"/>
          </a:xfrm>
          <a:prstGeom prst="rect">
            <a:avLst/>
          </a:prstGeom>
          <a:noFill/>
        </p:spPr>
      </p:pic>
    </p:spTree>
    <p:extLst>
      <p:ext uri="{BB962C8B-B14F-4D97-AF65-F5344CB8AC3E}">
        <p14:creationId xmlns:p14="http://schemas.microsoft.com/office/powerpoint/2010/main" val="4247238968"/>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5616" y="260648"/>
            <a:ext cx="6696099" cy="863947"/>
          </a:xfrm>
        </p:spPr>
        <p:txBody>
          <a:bodyPr/>
          <a:lstStyle/>
          <a:p>
            <a:pPr algn="ctr"/>
            <a:r>
              <a:rPr lang="zh-CN" altLang="en-US" sz="3600" dirty="0" smtClean="0">
                <a:solidFill>
                  <a:srgbClr val="FFFF00"/>
                </a:solidFill>
              </a:rPr>
              <a:t>示例：</a:t>
            </a:r>
            <a:r>
              <a:rPr lang="zh-CN" altLang="en-US" sz="3200" dirty="0" smtClean="0">
                <a:solidFill>
                  <a:srgbClr val="FFFF00"/>
                </a:solidFill>
              </a:rPr>
              <a:t>后期测试里程碑</a:t>
            </a:r>
            <a:endParaRPr lang="zh-CN" altLang="en-US" sz="3200" dirty="0">
              <a:solidFill>
                <a:srgbClr val="FFFF00"/>
              </a:solidFill>
            </a:endParaRPr>
          </a:p>
        </p:txBody>
      </p:sp>
      <p:pic>
        <p:nvPicPr>
          <p:cNvPr id="100356" name="Picture 4" descr="http://windows8search.com/wp-content/uploads/2011/02/win8milestones.png"/>
          <p:cNvPicPr>
            <a:picLocks noChangeAspect="1" noChangeArrowheads="1"/>
          </p:cNvPicPr>
          <p:nvPr/>
        </p:nvPicPr>
        <p:blipFill>
          <a:blip r:embed="rId3" cstate="print"/>
          <a:srcRect/>
          <a:stretch>
            <a:fillRect/>
          </a:stretch>
        </p:blipFill>
        <p:spPr bwMode="auto">
          <a:xfrm>
            <a:off x="251520" y="1628800"/>
            <a:ext cx="8537654" cy="4591213"/>
          </a:xfrm>
          <a:prstGeom prst="rect">
            <a:avLst/>
          </a:prstGeom>
          <a:noFill/>
        </p:spPr>
      </p:pic>
    </p:spTree>
    <p:extLst>
      <p:ext uri="{BB962C8B-B14F-4D97-AF65-F5344CB8AC3E}">
        <p14:creationId xmlns:p14="http://schemas.microsoft.com/office/powerpoint/2010/main" val="2195586391"/>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black">
          <a:xfrm>
            <a:off x="971600" y="3140968"/>
            <a:ext cx="2664297"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30000"/>
              </a:lnSpc>
              <a:spcBef>
                <a:spcPct val="20000"/>
              </a:spcBef>
            </a:pPr>
            <a:r>
              <a:rPr lang="en-US" altLang="zh-CN" sz="2800" i="0" dirty="0">
                <a:solidFill>
                  <a:schemeClr val="bg1"/>
                </a:solidFill>
                <a:latin typeface="Chalkduster"/>
                <a:cs typeface="Chalkduster"/>
              </a:rPr>
              <a:t>Thank you</a:t>
            </a:r>
          </a:p>
        </p:txBody>
      </p:sp>
      <p:sp>
        <p:nvSpPr>
          <p:cNvPr id="6" name="Rectangle 5"/>
          <p:cNvSpPr>
            <a:spLocks noChangeArrowheads="1"/>
          </p:cNvSpPr>
          <p:nvPr/>
        </p:nvSpPr>
        <p:spPr bwMode="black">
          <a:xfrm>
            <a:off x="971600" y="1988840"/>
            <a:ext cx="2808312" cy="121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5400" i="0" dirty="0">
                <a:solidFill>
                  <a:schemeClr val="bg1"/>
                </a:solidFill>
                <a:latin typeface="Avenir Black Oblique"/>
                <a:ea typeface="黑体" charset="0"/>
                <a:cs typeface="Avenir Black Oblique"/>
              </a:rPr>
              <a:t>Q &amp; A</a:t>
            </a:r>
            <a:endParaRPr lang="zh-CN" altLang="en-US" sz="5400" i="0" dirty="0">
              <a:solidFill>
                <a:schemeClr val="bg1"/>
              </a:solidFill>
              <a:latin typeface="Avenir Black Oblique"/>
              <a:ea typeface="黑体" charset="0"/>
              <a:cs typeface="Avenir Black Oblique"/>
            </a:endParaRPr>
          </a:p>
        </p:txBody>
      </p:sp>
      <p:pic>
        <p:nvPicPr>
          <p:cNvPr id="8" name="图片 7"/>
          <p:cNvPicPr>
            <a:picLocks noChangeAspect="1"/>
          </p:cNvPicPr>
          <p:nvPr/>
        </p:nvPicPr>
        <p:blipFill>
          <a:blip r:embed="rId3"/>
          <a:stretch>
            <a:fillRect/>
          </a:stretch>
        </p:blipFill>
        <p:spPr>
          <a:xfrm>
            <a:off x="4407316" y="1484784"/>
            <a:ext cx="4736684" cy="2736304"/>
          </a:xfrm>
          <a:prstGeom prst="rect">
            <a:avLst/>
          </a:prstGeom>
        </p:spPr>
      </p:pic>
      <p:pic>
        <p:nvPicPr>
          <p:cNvPr id="9" name="图片 8"/>
          <p:cNvPicPr>
            <a:picLocks noChangeAspect="1"/>
          </p:cNvPicPr>
          <p:nvPr/>
        </p:nvPicPr>
        <p:blipFill>
          <a:blip r:embed="rId4"/>
          <a:stretch>
            <a:fillRect/>
          </a:stretch>
        </p:blipFill>
        <p:spPr>
          <a:xfrm>
            <a:off x="4788024" y="4725144"/>
            <a:ext cx="1800200" cy="1800200"/>
          </a:xfrm>
          <a:prstGeom prst="rect">
            <a:avLst/>
          </a:prstGeom>
        </p:spPr>
      </p:pic>
      <p:pic>
        <p:nvPicPr>
          <p:cNvPr id="10" name="图片 9" descr="新浪微博二维码.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4725144"/>
            <a:ext cx="1778000"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43608" y="260648"/>
            <a:ext cx="6769248" cy="719931"/>
          </a:xfrm>
        </p:spPr>
        <p:txBody>
          <a:bodyPr/>
          <a:lstStyle/>
          <a:p>
            <a:pPr algn="ctr"/>
            <a:r>
              <a:rPr lang="en-US" altLang="zh-CN" sz="3600" dirty="0">
                <a:solidFill>
                  <a:srgbClr val="FFFF00"/>
                </a:solidFill>
              </a:rPr>
              <a:t>7.1 </a:t>
            </a:r>
            <a:r>
              <a:rPr lang="zh-CN" altLang="en-US" sz="3600" dirty="0">
                <a:solidFill>
                  <a:srgbClr val="FFFF00"/>
                </a:solidFill>
              </a:rPr>
              <a:t>验收测试的过程和主要内容</a:t>
            </a:r>
            <a:endParaRPr lang="en-US" altLang="zh-CN" sz="3600" dirty="0">
              <a:solidFill>
                <a:srgbClr val="FFFF00"/>
              </a:solidFill>
            </a:endParaRPr>
          </a:p>
        </p:txBody>
      </p:sp>
      <p:sp>
        <p:nvSpPr>
          <p:cNvPr id="7171" name="Text Box 4"/>
          <p:cNvSpPr txBox="1">
            <a:spLocks noChangeArrowheads="1"/>
          </p:cNvSpPr>
          <p:nvPr/>
        </p:nvSpPr>
        <p:spPr bwMode="auto">
          <a:xfrm>
            <a:off x="467544" y="1772816"/>
            <a:ext cx="8208912" cy="3923724"/>
          </a:xfrm>
          <a:prstGeom prst="rect">
            <a:avLst/>
          </a:prstGeom>
          <a:noFill/>
          <a:ln w="9525">
            <a:noFill/>
            <a:miter lim="800000"/>
            <a:headEnd/>
            <a:tailEnd/>
          </a:ln>
        </p:spPr>
        <p:txBody>
          <a:bodyPr wrap="square" lIns="0" tIns="0" rIns="0" bIns="0">
            <a:spAutoFit/>
          </a:bodyPr>
          <a:lstStyle/>
          <a:p>
            <a:pPr marL="457200" indent="-457200">
              <a:lnSpc>
                <a:spcPts val="2200"/>
              </a:lnSpc>
              <a:buClr>
                <a:schemeClr val="accent1"/>
              </a:buClr>
              <a:buSzPct val="75000"/>
            </a:pPr>
            <a:r>
              <a:rPr lang="zh-CN" altLang="en-US" sz="2800" b="1" i="0" u="sng" dirty="0">
                <a:solidFill>
                  <a:srgbClr val="3366FF"/>
                </a:solidFill>
                <a:latin typeface="宋体" charset="-122"/>
              </a:rPr>
              <a:t>前提</a:t>
            </a:r>
            <a:r>
              <a:rPr lang="en-US" altLang="zh-CN" sz="2400" b="1" i="0" dirty="0">
                <a:latin typeface="宋体" charset="-122"/>
              </a:rPr>
              <a:t>:</a:t>
            </a:r>
          </a:p>
          <a:p>
            <a:pPr marL="457200" indent="-457200">
              <a:lnSpc>
                <a:spcPts val="2200"/>
              </a:lnSpc>
              <a:buClr>
                <a:schemeClr val="accent1"/>
              </a:buClr>
              <a:buSzPct val="75000"/>
            </a:pPr>
            <a:endParaRPr lang="zh-CN" altLang="en-US" sz="2400" b="1" i="0" dirty="0">
              <a:latin typeface="宋体" charset="-122"/>
            </a:endParaRPr>
          </a:p>
          <a:p>
            <a:pPr marL="457200" indent="-457200">
              <a:lnSpc>
                <a:spcPts val="2200"/>
              </a:lnSpc>
              <a:buClr>
                <a:schemeClr val="accent1"/>
              </a:buClr>
              <a:buSzPct val="75000"/>
            </a:pPr>
            <a:r>
              <a:rPr lang="zh-CN" altLang="en-US" sz="2400" b="1" i="0" dirty="0">
                <a:latin typeface="宋体" charset="-122"/>
              </a:rPr>
              <a:t>    系统或软件产品已通过了系统测试的软件系统。</a:t>
            </a:r>
            <a:endParaRPr lang="en-US" altLang="zh-CN" sz="2400" b="1" i="0" dirty="0">
              <a:latin typeface="宋体" charset="-122"/>
            </a:endParaRPr>
          </a:p>
          <a:p>
            <a:pPr marL="457200" indent="-457200">
              <a:lnSpc>
                <a:spcPts val="2200"/>
              </a:lnSpc>
              <a:buClr>
                <a:schemeClr val="accent1"/>
              </a:buClr>
              <a:buSzPct val="75000"/>
            </a:pPr>
            <a:endParaRPr lang="zh-CN" altLang="en-US" sz="2400" b="1" i="0" dirty="0">
              <a:latin typeface="宋体" charset="-122"/>
            </a:endParaRPr>
          </a:p>
          <a:p>
            <a:pPr marL="457200" indent="-457200">
              <a:lnSpc>
                <a:spcPts val="2200"/>
              </a:lnSpc>
              <a:buClr>
                <a:schemeClr val="accent1"/>
              </a:buClr>
              <a:buSzPct val="75000"/>
            </a:pPr>
            <a:r>
              <a:rPr lang="zh-CN" altLang="en-US" sz="2800" b="1" i="0" u="sng" dirty="0">
                <a:solidFill>
                  <a:srgbClr val="3366FF"/>
                </a:solidFill>
                <a:latin typeface="宋体" charset="-122"/>
              </a:rPr>
              <a:t>测试内容</a:t>
            </a:r>
            <a:r>
              <a:rPr lang="en-US" altLang="zh-CN" sz="2400" b="1" i="0" dirty="0">
                <a:latin typeface="宋体" charset="-122"/>
              </a:rPr>
              <a:t>:</a:t>
            </a:r>
          </a:p>
          <a:p>
            <a:pPr marL="457200" indent="-457200">
              <a:lnSpc>
                <a:spcPts val="2200"/>
              </a:lnSpc>
              <a:buClr>
                <a:schemeClr val="accent1"/>
              </a:buClr>
              <a:buSzPct val="75000"/>
            </a:pPr>
            <a:endParaRPr lang="zh-CN" altLang="en-US" sz="2400" b="1" i="0" dirty="0">
              <a:latin typeface="宋体" charset="-122"/>
            </a:endParaRPr>
          </a:p>
          <a:p>
            <a:pPr marL="457200" indent="-457200">
              <a:lnSpc>
                <a:spcPts val="3500"/>
              </a:lnSpc>
              <a:buClr>
                <a:schemeClr val="accent1"/>
              </a:buClr>
              <a:buSzPct val="75000"/>
            </a:pPr>
            <a:r>
              <a:rPr lang="zh-CN" altLang="en-US" sz="2400" b="1" i="0" dirty="0">
                <a:latin typeface="宋体" charset="-122"/>
              </a:rPr>
              <a:t>	验证系统是否达到了用户需求规格说明书（可能包括项目或产品验收准则）中的要求，</a:t>
            </a:r>
            <a:r>
              <a:rPr lang="zh-CN" altLang="en-US" sz="2400" b="1" i="0" dirty="0" smtClean="0">
                <a:latin typeface="宋体" charset="-122"/>
              </a:rPr>
              <a:t>测试尽可能</a:t>
            </a:r>
            <a:r>
              <a:rPr lang="zh-CN" altLang="en-US" sz="2400" b="1" i="0" dirty="0">
                <a:latin typeface="宋体" charset="-122"/>
              </a:rPr>
              <a:t>地发现软件中存留的缺陷，从而为软件进一步改善提供帮助，并保证系统或软件产品最终被用户接受。主要包括易用性测试</a:t>
            </a:r>
            <a:r>
              <a:rPr lang="zh-CN" altLang="en-US" sz="2400" b="1" i="0" dirty="0" smtClean="0">
                <a:latin typeface="宋体" charset="-122"/>
              </a:rPr>
              <a:t>、安装测试</a:t>
            </a:r>
            <a:r>
              <a:rPr lang="zh-CN" altLang="en-US" sz="2400" b="1" i="0" dirty="0">
                <a:latin typeface="宋体" charset="-122"/>
              </a:rPr>
              <a:t>、文档（</a:t>
            </a:r>
            <a:r>
              <a:rPr lang="zh-CN" altLang="en-US" sz="2400" b="1" i="0" dirty="0" smtClean="0">
                <a:latin typeface="宋体" charset="-122"/>
              </a:rPr>
              <a:t>如用户手册）</a:t>
            </a:r>
            <a:r>
              <a:rPr lang="zh-CN" altLang="en-US" sz="2400" b="1" i="0" dirty="0">
                <a:latin typeface="宋体" charset="-122"/>
              </a:rPr>
              <a:t>测试等几个方面的内容。 </a:t>
            </a:r>
          </a:p>
        </p:txBody>
      </p:sp>
    </p:spTree>
    <p:extLst>
      <p:ext uri="{BB962C8B-B14F-4D97-AF65-F5344CB8AC3E}">
        <p14:creationId xmlns:p14="http://schemas.microsoft.com/office/powerpoint/2010/main" val="1998553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03648" y="404813"/>
            <a:ext cx="6408440" cy="503907"/>
          </a:xfrm>
        </p:spPr>
        <p:txBody>
          <a:bodyPr/>
          <a:lstStyle/>
          <a:p>
            <a:pPr algn="ctr"/>
            <a:r>
              <a:rPr lang="zh-CN" altLang="en-US" sz="3600" dirty="0">
                <a:solidFill>
                  <a:srgbClr val="FFFF00"/>
                </a:solidFill>
              </a:rPr>
              <a:t>测试步骤</a:t>
            </a:r>
          </a:p>
        </p:txBody>
      </p:sp>
      <p:sp>
        <p:nvSpPr>
          <p:cNvPr id="8195" name="Rectangle 3"/>
          <p:cNvSpPr>
            <a:spLocks noGrp="1" noChangeArrowheads="1"/>
          </p:cNvSpPr>
          <p:nvPr>
            <p:ph type="body" idx="1"/>
          </p:nvPr>
        </p:nvSpPr>
        <p:spPr>
          <a:xfrm>
            <a:off x="611560" y="1340768"/>
            <a:ext cx="8136904" cy="5040560"/>
          </a:xfrm>
        </p:spPr>
        <p:txBody>
          <a:bodyPr/>
          <a:lstStyle/>
          <a:p>
            <a:pPr marL="444500" indent="-444500">
              <a:lnSpc>
                <a:spcPct val="130000"/>
              </a:lnSpc>
              <a:spcBef>
                <a:spcPct val="0"/>
              </a:spcBef>
              <a:buClr>
                <a:srgbClr val="3366FF"/>
              </a:buClr>
              <a:buSzTx/>
              <a:buFont typeface="Wingdings" pitchFamily="2" charset="2"/>
              <a:buChar char="n"/>
            </a:pPr>
            <a:r>
              <a:rPr lang="zh-CN" altLang="en-US" sz="2400" kern="1200" dirty="0" smtClean="0">
                <a:ea typeface="楷体"/>
                <a:cs typeface="楷体"/>
              </a:rPr>
              <a:t>制定测试计划及验收通过准则，通过客户评审</a:t>
            </a:r>
            <a:endParaRPr lang="zh-CN" altLang="en-US" sz="2400" kern="1200" dirty="0">
              <a:ea typeface="楷体"/>
              <a:cs typeface="楷体"/>
            </a:endParaRPr>
          </a:p>
          <a:p>
            <a:pPr marL="444500" indent="-444500">
              <a:lnSpc>
                <a:spcPct val="130000"/>
              </a:lnSpc>
              <a:spcBef>
                <a:spcPct val="0"/>
              </a:spcBef>
              <a:buClr>
                <a:srgbClr val="3366FF"/>
              </a:buClr>
              <a:buSzTx/>
              <a:buFont typeface="Wingdings" pitchFamily="2" charset="2"/>
              <a:buChar char="n"/>
            </a:pPr>
            <a:r>
              <a:rPr lang="zh-CN" altLang="en-GB" sz="2400" kern="1200" dirty="0" smtClean="0">
                <a:ea typeface="楷体"/>
                <a:cs typeface="楷体"/>
              </a:rPr>
              <a:t>设计测试用例并</a:t>
            </a:r>
            <a:r>
              <a:rPr lang="zh-CN" altLang="en-US" sz="2400" kern="1200" dirty="0" smtClean="0">
                <a:ea typeface="楷体"/>
                <a:cs typeface="楷体"/>
              </a:rPr>
              <a:t>通</a:t>
            </a:r>
            <a:r>
              <a:rPr lang="zh-CN" altLang="en-GB" sz="2400" kern="1200" dirty="0" smtClean="0">
                <a:ea typeface="楷体"/>
                <a:cs typeface="楷体"/>
              </a:rPr>
              <a:t>过评审</a:t>
            </a:r>
            <a:endParaRPr lang="zh-CN" altLang="en-GB" sz="2400" kern="1200" dirty="0">
              <a:ea typeface="楷体"/>
              <a:cs typeface="楷体"/>
            </a:endParaRPr>
          </a:p>
          <a:p>
            <a:pPr marL="444500" indent="-444500">
              <a:lnSpc>
                <a:spcPct val="130000"/>
              </a:lnSpc>
              <a:spcBef>
                <a:spcPct val="0"/>
              </a:spcBef>
              <a:buClr>
                <a:srgbClr val="3366FF"/>
              </a:buClr>
              <a:buSzTx/>
              <a:buFont typeface="Wingdings" pitchFamily="2" charset="2"/>
              <a:buChar char="n"/>
            </a:pPr>
            <a:r>
              <a:rPr lang="zh-CN" altLang="en-GB" sz="2400" kern="1200" dirty="0" smtClean="0">
                <a:ea typeface="楷体"/>
                <a:cs typeface="楷体"/>
              </a:rPr>
              <a:t>准备测试环境</a:t>
            </a:r>
            <a:r>
              <a:rPr lang="zh-CN" altLang="en-US" sz="2400" kern="1200" dirty="0" smtClean="0">
                <a:ea typeface="楷体"/>
                <a:cs typeface="楷体"/>
              </a:rPr>
              <a:t>与</a:t>
            </a:r>
            <a:r>
              <a:rPr lang="zh-CN" altLang="en-GB" sz="2400" kern="1200" dirty="0" smtClean="0">
                <a:ea typeface="楷体"/>
                <a:cs typeface="楷体"/>
              </a:rPr>
              <a:t>数据</a:t>
            </a:r>
            <a:r>
              <a:rPr lang="zh-CN" altLang="en-GB" sz="2400" kern="1200" dirty="0">
                <a:ea typeface="楷体"/>
                <a:cs typeface="楷体"/>
              </a:rPr>
              <a:t>，执行测试用例，</a:t>
            </a:r>
            <a:r>
              <a:rPr lang="zh-CN" altLang="en-GB" sz="2400" kern="1200" dirty="0" smtClean="0">
                <a:ea typeface="楷体"/>
                <a:cs typeface="楷体"/>
              </a:rPr>
              <a:t>记录测试结果</a:t>
            </a:r>
            <a:endParaRPr lang="zh-CN" altLang="en-GB" sz="2400" kern="1200" dirty="0">
              <a:ea typeface="楷体"/>
              <a:cs typeface="楷体"/>
            </a:endParaRPr>
          </a:p>
          <a:p>
            <a:pPr marL="444500" indent="-444500">
              <a:lnSpc>
                <a:spcPct val="130000"/>
              </a:lnSpc>
              <a:spcBef>
                <a:spcPct val="0"/>
              </a:spcBef>
              <a:buClr>
                <a:srgbClr val="3366FF"/>
              </a:buClr>
              <a:buSzTx/>
              <a:buFont typeface="Wingdings" pitchFamily="2" charset="2"/>
              <a:buChar char="n"/>
            </a:pPr>
            <a:r>
              <a:rPr lang="zh-CN" altLang="en-GB" sz="2400" kern="1200" dirty="0">
                <a:ea typeface="楷体"/>
                <a:cs typeface="楷体"/>
              </a:rPr>
              <a:t>分析测试结果，根据验收通过准则分析测试结果，作出验收是否通过及测试评价。</a:t>
            </a:r>
          </a:p>
          <a:p>
            <a:pPr marL="952500" lvl="1" indent="-495300" eaLnBrk="1" hangingPunct="1">
              <a:lnSpc>
                <a:spcPct val="120000"/>
              </a:lnSpc>
              <a:spcBef>
                <a:spcPct val="0"/>
              </a:spcBef>
              <a:buClr>
                <a:schemeClr val="tx1"/>
              </a:buClr>
              <a:buFont typeface="Wingdings" pitchFamily="2" charset="2"/>
              <a:buChar char="l"/>
            </a:pPr>
            <a:r>
              <a:rPr lang="zh-CN" altLang="en-US" dirty="0" smtClean="0">
                <a:solidFill>
                  <a:schemeClr val="accent1">
                    <a:lumMod val="50000"/>
                  </a:schemeClr>
                </a:solidFill>
                <a:latin typeface="楷体"/>
                <a:ea typeface="楷体"/>
                <a:cs typeface="楷体"/>
              </a:rPr>
              <a:t>测试项目通过；</a:t>
            </a:r>
          </a:p>
          <a:p>
            <a:pPr marL="952500" lvl="1" indent="-495300" eaLnBrk="1" hangingPunct="1">
              <a:lnSpc>
                <a:spcPct val="120000"/>
              </a:lnSpc>
              <a:spcBef>
                <a:spcPct val="0"/>
              </a:spcBef>
              <a:buClr>
                <a:schemeClr val="tx1"/>
              </a:buClr>
              <a:buFont typeface="Wingdings" pitchFamily="2" charset="2"/>
              <a:buChar char="l"/>
            </a:pPr>
            <a:r>
              <a:rPr lang="zh-CN" altLang="en-US" dirty="0" smtClean="0">
                <a:solidFill>
                  <a:schemeClr val="accent1">
                    <a:lumMod val="50000"/>
                  </a:schemeClr>
                </a:solidFill>
                <a:latin typeface="楷体"/>
                <a:ea typeface="楷体"/>
                <a:cs typeface="楷体"/>
              </a:rPr>
              <a:t>测试项目没有通过，但存在变通方法，在维护后期或下一个版本改进；</a:t>
            </a:r>
            <a:endParaRPr lang="en-US" altLang="zh-CN" dirty="0" smtClean="0">
              <a:solidFill>
                <a:schemeClr val="accent1">
                  <a:lumMod val="50000"/>
                </a:schemeClr>
              </a:solidFill>
              <a:latin typeface="楷体"/>
              <a:ea typeface="楷体"/>
              <a:cs typeface="楷体"/>
            </a:endParaRPr>
          </a:p>
          <a:p>
            <a:pPr marL="952500" lvl="1" indent="-495300">
              <a:lnSpc>
                <a:spcPct val="120000"/>
              </a:lnSpc>
              <a:spcBef>
                <a:spcPct val="0"/>
              </a:spcBef>
              <a:buClr>
                <a:schemeClr val="tx1"/>
              </a:buClr>
              <a:buFont typeface="Wingdings" pitchFamily="2" charset="2"/>
              <a:buChar char="l"/>
            </a:pPr>
            <a:r>
              <a:rPr lang="zh-CN" altLang="en-US" dirty="0">
                <a:solidFill>
                  <a:schemeClr val="accent1">
                    <a:lumMod val="50000"/>
                  </a:schemeClr>
                </a:solidFill>
                <a:latin typeface="楷体"/>
                <a:ea typeface="楷体"/>
                <a:cs typeface="楷体"/>
              </a:rPr>
              <a:t>测试项目没有通过，并且不存在变通方法，需要很大的修改</a:t>
            </a:r>
            <a:r>
              <a:rPr lang="zh-CN" altLang="en-US" dirty="0" smtClean="0">
                <a:solidFill>
                  <a:schemeClr val="accent1">
                    <a:lumMod val="50000"/>
                  </a:schemeClr>
                </a:solidFill>
                <a:latin typeface="楷体"/>
                <a:ea typeface="楷体"/>
                <a:cs typeface="楷体"/>
              </a:rPr>
              <a:t>；</a:t>
            </a:r>
          </a:p>
          <a:p>
            <a:pPr marL="952500" lvl="1" indent="-495300" eaLnBrk="1" hangingPunct="1">
              <a:lnSpc>
                <a:spcPct val="120000"/>
              </a:lnSpc>
              <a:spcBef>
                <a:spcPct val="0"/>
              </a:spcBef>
              <a:buClr>
                <a:schemeClr val="tx1"/>
              </a:buClr>
              <a:buFont typeface="Wingdings" pitchFamily="2" charset="2"/>
              <a:buChar char="l"/>
            </a:pPr>
            <a:r>
              <a:rPr lang="zh-CN" altLang="en-US" dirty="0" smtClean="0">
                <a:solidFill>
                  <a:schemeClr val="accent1">
                    <a:lumMod val="50000"/>
                  </a:schemeClr>
                </a:solidFill>
                <a:latin typeface="楷体"/>
                <a:ea typeface="楷体"/>
                <a:cs typeface="楷体"/>
              </a:rPr>
              <a:t>测试项目无法评估或者无法给出完整的评估。此时须给出原因</a:t>
            </a:r>
            <a:r>
              <a:rPr lang="zh-CN" altLang="en-US" sz="1700" dirty="0" smtClean="0">
                <a:solidFill>
                  <a:schemeClr val="accent1">
                    <a:lumMod val="50000"/>
                  </a:schemeClr>
                </a:solidFill>
              </a:rPr>
              <a:t> </a:t>
            </a:r>
            <a:endParaRPr lang="zh-CN" altLang="en-US" sz="2100" dirty="0" smtClean="0">
              <a:solidFill>
                <a:schemeClr val="accent1">
                  <a:lumMod val="50000"/>
                </a:schemeClr>
              </a:solidFill>
            </a:endParaRPr>
          </a:p>
          <a:p>
            <a:pPr marL="444500" indent="-444500">
              <a:lnSpc>
                <a:spcPct val="140000"/>
              </a:lnSpc>
              <a:spcBef>
                <a:spcPct val="0"/>
              </a:spcBef>
              <a:buClr>
                <a:srgbClr val="3366FF"/>
              </a:buClr>
              <a:buFont typeface="Wingdings" pitchFamily="2" charset="2"/>
              <a:buChar char="n"/>
            </a:pPr>
            <a:r>
              <a:rPr lang="zh-CN" altLang="en-US" sz="2400" kern="1200" dirty="0" smtClean="0">
                <a:ea typeface="楷体"/>
                <a:cs typeface="楷体"/>
              </a:rPr>
              <a:t>提交测试报告</a:t>
            </a:r>
            <a:endParaRPr lang="zh-CN" altLang="en-US" sz="2400" kern="1200" dirty="0">
              <a:ea typeface="楷体"/>
              <a:cs typeface="楷体"/>
            </a:endParaRPr>
          </a:p>
        </p:txBody>
      </p:sp>
    </p:spTree>
    <p:extLst>
      <p:ext uri="{BB962C8B-B14F-4D97-AF65-F5344CB8AC3E}">
        <p14:creationId xmlns:p14="http://schemas.microsoft.com/office/powerpoint/2010/main" val="19149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75655" y="404813"/>
            <a:ext cx="6409457" cy="575915"/>
          </a:xfrm>
        </p:spPr>
        <p:txBody>
          <a:bodyPr/>
          <a:lstStyle/>
          <a:p>
            <a:pPr algn="ctr"/>
            <a:r>
              <a:rPr lang="zh-CN" altLang="en-US" sz="3600" dirty="0">
                <a:solidFill>
                  <a:srgbClr val="FFFF00"/>
                </a:solidFill>
              </a:rPr>
              <a:t>验收标准和注意事项</a:t>
            </a:r>
          </a:p>
        </p:txBody>
      </p:sp>
      <p:sp>
        <p:nvSpPr>
          <p:cNvPr id="9219" name="Rectangle 3"/>
          <p:cNvSpPr>
            <a:spLocks noChangeArrowheads="1"/>
          </p:cNvSpPr>
          <p:nvPr/>
        </p:nvSpPr>
        <p:spPr bwMode="auto">
          <a:xfrm>
            <a:off x="611560" y="1412776"/>
            <a:ext cx="7992888" cy="5029069"/>
          </a:xfrm>
          <a:prstGeom prst="rect">
            <a:avLst/>
          </a:prstGeom>
          <a:noFill/>
          <a:ln w="9525">
            <a:noFill/>
            <a:miter lim="800000"/>
            <a:headEnd/>
            <a:tailEnd/>
          </a:ln>
        </p:spPr>
        <p:txBody>
          <a:bodyPr wrap="square">
            <a:spAutoFit/>
          </a:bodyPr>
          <a:lstStyle/>
          <a:p>
            <a:pPr marL="457200" indent="-457200">
              <a:spcBef>
                <a:spcPct val="50000"/>
              </a:spcBef>
            </a:pPr>
            <a:r>
              <a:rPr lang="zh-CN" altLang="en-US" sz="2800" b="1" i="0" u="sng" dirty="0">
                <a:solidFill>
                  <a:srgbClr val="0000FF"/>
                </a:solidFill>
              </a:rPr>
              <a:t>验收测试完成标准</a:t>
            </a:r>
            <a:r>
              <a:rPr lang="en-US" altLang="zh-CN" sz="2400" b="1" dirty="0"/>
              <a:t>:</a:t>
            </a:r>
          </a:p>
          <a:p>
            <a:pPr marL="914400" lvl="1" indent="-457200">
              <a:lnSpc>
                <a:spcPct val="130000"/>
              </a:lnSpc>
              <a:buClr>
                <a:srgbClr val="3366FF"/>
              </a:buClr>
              <a:buFont typeface="Wingdings" pitchFamily="2" charset="2"/>
              <a:buChar char="n"/>
            </a:pPr>
            <a:r>
              <a:rPr lang="zh-CN" altLang="en-US" sz="2400" b="1" i="0" dirty="0"/>
              <a:t>完全执行了验收测试计划中的每个测试</a:t>
            </a:r>
            <a:r>
              <a:rPr lang="zh-CN" altLang="en-US" sz="2400" b="1" i="0" dirty="0" smtClean="0"/>
              <a:t>用例</a:t>
            </a:r>
            <a:endParaRPr lang="zh-CN" altLang="en-US" sz="2400" b="1" i="0" dirty="0"/>
          </a:p>
          <a:p>
            <a:pPr marL="914400" lvl="1" indent="-457200">
              <a:lnSpc>
                <a:spcPct val="130000"/>
              </a:lnSpc>
              <a:buClr>
                <a:srgbClr val="3366FF"/>
              </a:buClr>
              <a:buFont typeface="Wingdings" pitchFamily="2" charset="2"/>
              <a:buChar char="n"/>
            </a:pPr>
            <a:r>
              <a:rPr lang="zh-CN" altLang="en-US" sz="2400" b="1" i="0" dirty="0"/>
              <a:t>在验收测试中发现</a:t>
            </a:r>
            <a:r>
              <a:rPr lang="zh-CN" altLang="en-US" sz="2400" b="1" i="0" dirty="0" smtClean="0"/>
              <a:t>的错误已经得到修改并且通过了测试、或经过评估留待下</a:t>
            </a:r>
            <a:r>
              <a:rPr lang="zh-CN" altLang="en-US" sz="2400" b="1" i="0" dirty="0"/>
              <a:t>一版</a:t>
            </a:r>
            <a:r>
              <a:rPr lang="zh-CN" altLang="en-US" sz="2400" b="1" i="0" dirty="0" smtClean="0"/>
              <a:t>本中修改</a:t>
            </a:r>
            <a:r>
              <a:rPr lang="zh-CN" altLang="en-US" sz="2400" b="1" i="0" dirty="0"/>
              <a:t> </a:t>
            </a:r>
          </a:p>
          <a:p>
            <a:pPr marL="914400" lvl="1" indent="-457200">
              <a:lnSpc>
                <a:spcPct val="130000"/>
              </a:lnSpc>
              <a:buClr>
                <a:srgbClr val="3366FF"/>
              </a:buClr>
              <a:buFont typeface="Wingdings" pitchFamily="2" charset="2"/>
              <a:buChar char="n"/>
            </a:pPr>
            <a:r>
              <a:rPr lang="zh-CN" altLang="en-US" sz="2400" b="1" i="0" dirty="0" smtClean="0"/>
              <a:t>完成软件验收测试报告</a:t>
            </a:r>
            <a:endParaRPr lang="zh-CN" altLang="en-US" sz="2400" b="1" i="0" dirty="0"/>
          </a:p>
          <a:p>
            <a:pPr marL="914400" lvl="1" indent="-457200">
              <a:buClr>
                <a:srgbClr val="3366FF"/>
              </a:buClr>
              <a:buFont typeface="Wingdings" pitchFamily="2" charset="2"/>
              <a:buNone/>
            </a:pPr>
            <a:endParaRPr lang="zh-CN" altLang="en-US" sz="2400" b="1" dirty="0"/>
          </a:p>
          <a:p>
            <a:pPr marL="457200" indent="-457200">
              <a:spcBef>
                <a:spcPct val="20000"/>
              </a:spcBef>
              <a:buClr>
                <a:srgbClr val="3366FF"/>
              </a:buClr>
              <a:buFont typeface="Wingdings" pitchFamily="2" charset="2"/>
              <a:buNone/>
            </a:pPr>
            <a:r>
              <a:rPr lang="zh-CN" altLang="en-US" sz="2800" b="1" i="0" u="sng" dirty="0">
                <a:solidFill>
                  <a:srgbClr val="0000FF"/>
                </a:solidFill>
              </a:rPr>
              <a:t>注意事项</a:t>
            </a:r>
            <a:r>
              <a:rPr lang="zh-CN" altLang="en-US" sz="2800" b="1" i="0" dirty="0">
                <a:solidFill>
                  <a:srgbClr val="0000FF"/>
                </a:solidFill>
              </a:rPr>
              <a:t>：</a:t>
            </a:r>
          </a:p>
          <a:p>
            <a:pPr marL="457200" indent="-457200">
              <a:spcBef>
                <a:spcPct val="20000"/>
              </a:spcBef>
              <a:buClr>
                <a:srgbClr val="3366FF"/>
              </a:buClr>
              <a:buFont typeface="Wingdings" pitchFamily="2" charset="2"/>
              <a:buChar char="n"/>
            </a:pPr>
            <a:r>
              <a:rPr lang="zh-CN" altLang="en-US" sz="2400" b="1" i="0" dirty="0"/>
              <a:t>必须编写正式的、单独的验收测试报告</a:t>
            </a:r>
          </a:p>
          <a:p>
            <a:pPr marL="457200" indent="-457200">
              <a:spcBef>
                <a:spcPct val="20000"/>
              </a:spcBef>
              <a:buClr>
                <a:srgbClr val="3366FF"/>
              </a:buClr>
              <a:buFont typeface="Wingdings" pitchFamily="2" charset="2"/>
              <a:buChar char="n"/>
            </a:pPr>
            <a:r>
              <a:rPr lang="zh-CN" altLang="en-US" sz="2400" b="1" i="0" dirty="0"/>
              <a:t>验收测试必须在实际用户运行环境中进行</a:t>
            </a:r>
          </a:p>
          <a:p>
            <a:pPr marL="457200" indent="-457200">
              <a:spcBef>
                <a:spcPct val="20000"/>
              </a:spcBef>
              <a:buClr>
                <a:srgbClr val="3366FF"/>
              </a:buClr>
              <a:buFont typeface="Wingdings" pitchFamily="2" charset="2"/>
              <a:buChar char="n"/>
            </a:pPr>
            <a:r>
              <a:rPr lang="zh-CN" altLang="en-US" sz="2400" b="1" i="0" dirty="0"/>
              <a:t>由用户和测试部门共同执行。如公司自开发产品，应由测试人员，产品设计部门，市场部门等共同进</a:t>
            </a:r>
            <a:r>
              <a:rPr lang="zh-CN" altLang="en-US" sz="2400" b="1" i="0" dirty="0" smtClean="0"/>
              <a:t>行</a:t>
            </a:r>
            <a:endParaRPr lang="zh-CN" altLang="en-US" sz="2400" b="1" dirty="0"/>
          </a:p>
        </p:txBody>
      </p:sp>
    </p:spTree>
    <p:extLst>
      <p:ext uri="{BB962C8B-B14F-4D97-AF65-F5344CB8AC3E}">
        <p14:creationId xmlns:p14="http://schemas.microsoft.com/office/powerpoint/2010/main" val="3850143004"/>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404664"/>
            <a:ext cx="6384772" cy="561975"/>
          </a:xfrm>
        </p:spPr>
        <p:txBody>
          <a:bodyPr/>
          <a:lstStyle/>
          <a:p>
            <a:pPr algn="ctr"/>
            <a:r>
              <a:rPr lang="zh-CN" altLang="en-US" sz="3600" dirty="0">
                <a:solidFill>
                  <a:srgbClr val="FFFF00"/>
                </a:solidFill>
              </a:rPr>
              <a:t>敏捷中的验收测试</a:t>
            </a: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8</a:t>
            </a:fld>
            <a:endParaRPr lang="en-US" altLang="zh-CN"/>
          </a:p>
        </p:txBody>
      </p:sp>
      <p:grpSp>
        <p:nvGrpSpPr>
          <p:cNvPr id="5" name="组 4"/>
          <p:cNvGrpSpPr/>
          <p:nvPr/>
        </p:nvGrpSpPr>
        <p:grpSpPr>
          <a:xfrm>
            <a:off x="604838" y="1443038"/>
            <a:ext cx="8013700" cy="4689475"/>
            <a:chOff x="604838" y="1443038"/>
            <a:chExt cx="8013700" cy="4689475"/>
          </a:xfrm>
        </p:grpSpPr>
        <p:sp>
          <p:nvSpPr>
            <p:cNvPr id="6" name="AutoShape 2"/>
            <p:cNvSpPr>
              <a:spLocks noChangeArrowheads="1"/>
            </p:cNvSpPr>
            <p:nvPr/>
          </p:nvSpPr>
          <p:spPr bwMode="auto">
            <a:xfrm>
              <a:off x="5537200" y="4310063"/>
              <a:ext cx="1676400" cy="758825"/>
            </a:xfrm>
            <a:prstGeom prst="rightArrow">
              <a:avLst>
                <a:gd name="adj1" fmla="val 50000"/>
                <a:gd name="adj2" fmla="val 35143"/>
              </a:avLst>
            </a:prstGeom>
            <a:solidFill>
              <a:srgbClr val="92D050"/>
            </a:solidFill>
            <a:ln w="31750">
              <a:solidFill>
                <a:schemeClr val="tx1"/>
              </a:solidFill>
              <a:miter lim="800000"/>
              <a:headEnd/>
              <a:tailEnd/>
            </a:ln>
          </p:spPr>
          <p:txBody>
            <a:bodyPr wrap="none" anchor="ctr"/>
            <a:lstStyle/>
            <a:p>
              <a:endParaRPr lang="zh-CN">
                <a:latin typeface="Calibri" charset="0"/>
              </a:endParaRPr>
            </a:p>
          </p:txBody>
        </p:sp>
        <p:sp>
          <p:nvSpPr>
            <p:cNvPr id="7" name="Rectangle 3"/>
            <p:cNvSpPr>
              <a:spLocks noChangeArrowheads="1"/>
            </p:cNvSpPr>
            <p:nvPr/>
          </p:nvSpPr>
          <p:spPr bwMode="auto">
            <a:xfrm>
              <a:off x="4192588" y="4519613"/>
              <a:ext cx="1052512" cy="381000"/>
            </a:xfrm>
            <a:prstGeom prst="rect">
              <a:avLst/>
            </a:prstGeom>
            <a:solidFill>
              <a:srgbClr val="92D050"/>
            </a:solidFill>
            <a:ln w="31750">
              <a:solidFill>
                <a:schemeClr val="tx1"/>
              </a:solidFill>
              <a:miter lim="800000"/>
              <a:headEnd/>
              <a:tailEnd/>
            </a:ln>
          </p:spPr>
          <p:txBody>
            <a:bodyPr wrap="none" anchor="ctr"/>
            <a:lstStyle/>
            <a:p>
              <a:endParaRPr lang="zh-CN">
                <a:latin typeface="Calibri" charset="0"/>
              </a:endParaRPr>
            </a:p>
          </p:txBody>
        </p:sp>
        <p:sp>
          <p:nvSpPr>
            <p:cNvPr id="8" name="AutoShape 4"/>
            <p:cNvSpPr>
              <a:spLocks noChangeArrowheads="1"/>
            </p:cNvSpPr>
            <p:nvPr/>
          </p:nvSpPr>
          <p:spPr bwMode="auto">
            <a:xfrm rot="5961081" flipH="1" flipV="1">
              <a:off x="3984625" y="1450976"/>
              <a:ext cx="1279525" cy="12636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rgbClr val="92D050"/>
            </a:solidFill>
            <a:ln w="31750">
              <a:solidFill>
                <a:schemeClr val="tx1"/>
              </a:solidFill>
              <a:miter lim="800000"/>
              <a:headEnd/>
              <a:tailEnd/>
            </a:ln>
          </p:spPr>
          <p:txBody>
            <a:bodyPr wrap="none" anchor="ctr"/>
            <a:lstStyle/>
            <a:p>
              <a:endParaRPr lang="zh-CN">
                <a:latin typeface="Calibri" charset="0"/>
              </a:endParaRPr>
            </a:p>
          </p:txBody>
        </p:sp>
        <p:sp>
          <p:nvSpPr>
            <p:cNvPr id="9" name="AutoShape 5"/>
            <p:cNvSpPr>
              <a:spLocks noChangeAspect="1" noChangeArrowheads="1"/>
            </p:cNvSpPr>
            <p:nvPr/>
          </p:nvSpPr>
          <p:spPr bwMode="auto">
            <a:xfrm>
              <a:off x="604838" y="5614988"/>
              <a:ext cx="919162"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zh-CN">
                <a:latin typeface="Calibri" charset="0"/>
              </a:endParaRPr>
            </a:p>
          </p:txBody>
        </p:sp>
        <p:sp>
          <p:nvSpPr>
            <p:cNvPr id="10" name="AutoShape 7"/>
            <p:cNvSpPr>
              <a:spLocks noChangeAspect="1" noChangeArrowheads="1"/>
            </p:cNvSpPr>
            <p:nvPr/>
          </p:nvSpPr>
          <p:spPr bwMode="auto">
            <a:xfrm>
              <a:off x="915988" y="5199063"/>
              <a:ext cx="919162"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zh-CN">
                <a:latin typeface="Calibri" charset="0"/>
              </a:endParaRPr>
            </a:p>
          </p:txBody>
        </p:sp>
        <p:sp>
          <p:nvSpPr>
            <p:cNvPr id="11" name="AutoShape 8"/>
            <p:cNvSpPr>
              <a:spLocks noChangeAspect="1" noChangeArrowheads="1"/>
            </p:cNvSpPr>
            <p:nvPr/>
          </p:nvSpPr>
          <p:spPr bwMode="auto">
            <a:xfrm>
              <a:off x="685800" y="4797425"/>
              <a:ext cx="919163"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zh-CN">
                <a:latin typeface="Calibri" charset="0"/>
              </a:endParaRPr>
            </a:p>
          </p:txBody>
        </p:sp>
        <p:sp>
          <p:nvSpPr>
            <p:cNvPr id="12" name="AutoShape 9"/>
            <p:cNvSpPr>
              <a:spLocks noChangeAspect="1" noChangeArrowheads="1"/>
            </p:cNvSpPr>
            <p:nvPr/>
          </p:nvSpPr>
          <p:spPr bwMode="auto">
            <a:xfrm>
              <a:off x="1143000" y="4395788"/>
              <a:ext cx="919163" cy="517525"/>
            </a:xfrm>
            <a:prstGeom prst="cube">
              <a:avLst>
                <a:gd name="adj" fmla="val 25000"/>
              </a:avLst>
            </a:prstGeom>
            <a:solidFill>
              <a:srgbClr val="CCFFFF"/>
            </a:solidFill>
            <a:ln w="31750">
              <a:solidFill>
                <a:srgbClr val="336666"/>
              </a:solidFill>
              <a:miter lim="800000"/>
              <a:headEnd/>
              <a:tailEnd/>
            </a:ln>
          </p:spPr>
          <p:txBody>
            <a:bodyPr wrap="none" anchor="ctr"/>
            <a:lstStyle/>
            <a:p>
              <a:endParaRPr lang="zh-CN">
                <a:latin typeface="Calibri" charset="0"/>
              </a:endParaRPr>
            </a:p>
          </p:txBody>
        </p:sp>
        <p:grpSp>
          <p:nvGrpSpPr>
            <p:cNvPr id="13" name="Group 11"/>
            <p:cNvGrpSpPr>
              <a:grpSpLocks noChangeAspect="1"/>
            </p:cNvGrpSpPr>
            <p:nvPr/>
          </p:nvGrpSpPr>
          <p:grpSpPr bwMode="auto">
            <a:xfrm>
              <a:off x="3290888" y="4313238"/>
              <a:ext cx="895350" cy="665162"/>
              <a:chOff x="2550" y="2556"/>
              <a:chExt cx="810" cy="602"/>
            </a:xfrm>
          </p:grpSpPr>
          <p:sp>
            <p:nvSpPr>
              <p:cNvPr id="27" name="AutoShape 12"/>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zh-CN">
                  <a:latin typeface="Calibri" charset="0"/>
                </a:endParaRPr>
              </a:p>
            </p:txBody>
          </p:sp>
          <p:sp>
            <p:nvSpPr>
              <p:cNvPr id="28" name="AutoShape 13"/>
              <p:cNvSpPr>
                <a:spLocks noChangeAspect="1" noChangeArrowheads="1"/>
              </p:cNvSpPr>
              <p:nvPr/>
            </p:nvSpPr>
            <p:spPr bwMode="auto">
              <a:xfrm>
                <a:off x="2642" y="2739"/>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zh-CN">
                  <a:latin typeface="Calibri" charset="0"/>
                </a:endParaRPr>
              </a:p>
            </p:txBody>
          </p:sp>
          <p:sp>
            <p:nvSpPr>
              <p:cNvPr id="29" name="AutoShape 14"/>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zh-CN">
                  <a:latin typeface="Calibri" charset="0"/>
                </a:endParaRPr>
              </a:p>
            </p:txBody>
          </p:sp>
          <p:sp>
            <p:nvSpPr>
              <p:cNvPr id="30" name="AutoShape 15"/>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zh-CN">
                  <a:latin typeface="Calibri" charset="0"/>
                </a:endParaRPr>
              </a:p>
            </p:txBody>
          </p:sp>
        </p:grpSp>
        <p:sp>
          <p:nvSpPr>
            <p:cNvPr id="14" name="Text Box 16"/>
            <p:cNvSpPr txBox="1">
              <a:spLocks noChangeArrowheads="1"/>
            </p:cNvSpPr>
            <p:nvPr/>
          </p:nvSpPr>
          <p:spPr bwMode="auto">
            <a:xfrm>
              <a:off x="4932040" y="2852936"/>
              <a:ext cx="128527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zh-CN" altLang="en-US" sz="1800" b="1" i="0" dirty="0" smtClean="0">
                  <a:solidFill>
                    <a:srgbClr val="800000"/>
                  </a:solidFill>
                  <a:latin typeface="宋体"/>
                  <a:ea typeface="宋体"/>
                  <a:cs typeface="宋体"/>
                </a:rPr>
                <a:t>全过程持续</a:t>
              </a:r>
              <a:r>
                <a:rPr lang="zh-CN" altLang="en-US" sz="1800" b="1" i="0" dirty="0">
                  <a:solidFill>
                    <a:srgbClr val="800000"/>
                  </a:solidFill>
                  <a:latin typeface="宋体"/>
                  <a:ea typeface="宋体"/>
                  <a:cs typeface="宋体"/>
                </a:rPr>
                <a:t>的单元</a:t>
              </a:r>
              <a:r>
                <a:rPr lang="en-US" altLang="zh-CN" sz="1800" b="1" i="0" dirty="0">
                  <a:solidFill>
                    <a:srgbClr val="800000"/>
                  </a:solidFill>
                  <a:latin typeface="宋体"/>
                  <a:ea typeface="宋体"/>
                  <a:cs typeface="宋体"/>
                </a:rPr>
                <a:t>/</a:t>
              </a:r>
              <a:r>
                <a:rPr lang="zh-CN" altLang="en-US" sz="1800" b="1" i="0" dirty="0">
                  <a:solidFill>
                    <a:srgbClr val="800000"/>
                  </a:solidFill>
                  <a:latin typeface="宋体"/>
                  <a:ea typeface="宋体"/>
                  <a:cs typeface="宋体"/>
                </a:rPr>
                <a:t>系统测试</a:t>
              </a:r>
              <a:endParaRPr lang="en-US" altLang="zh-CN" sz="1800" b="1" i="0" dirty="0">
                <a:solidFill>
                  <a:srgbClr val="800000"/>
                </a:solidFill>
                <a:latin typeface="宋体"/>
                <a:ea typeface="宋体"/>
                <a:cs typeface="宋体"/>
              </a:endParaRPr>
            </a:p>
          </p:txBody>
        </p:sp>
        <p:sp>
          <p:nvSpPr>
            <p:cNvPr id="15" name="Text Box 17"/>
            <p:cNvSpPr txBox="1">
              <a:spLocks noChangeArrowheads="1"/>
            </p:cNvSpPr>
            <p:nvPr/>
          </p:nvSpPr>
          <p:spPr bwMode="auto">
            <a:xfrm>
              <a:off x="4237038" y="1851025"/>
              <a:ext cx="59531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altLang="zh-CN" sz="1600">
                  <a:latin typeface="Calibri" charset="0"/>
                </a:rPr>
                <a:t>Daily</a:t>
              </a:r>
            </a:p>
          </p:txBody>
        </p:sp>
        <p:sp>
          <p:nvSpPr>
            <p:cNvPr id="16" name="AutoShape 18"/>
            <p:cNvSpPr>
              <a:spLocks noChangeArrowheads="1"/>
            </p:cNvSpPr>
            <p:nvPr/>
          </p:nvSpPr>
          <p:spPr bwMode="auto">
            <a:xfrm rot="15490853" flipV="1">
              <a:off x="4314032" y="2029619"/>
              <a:ext cx="2508250" cy="27320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rgbClr val="92D050"/>
            </a:solidFill>
            <a:ln w="31750">
              <a:solidFill>
                <a:schemeClr val="tx1"/>
              </a:solidFill>
              <a:miter lim="800000"/>
              <a:headEnd/>
              <a:tailEnd/>
            </a:ln>
          </p:spPr>
          <p:txBody>
            <a:bodyPr wrap="none" anchor="ctr"/>
            <a:lstStyle/>
            <a:p>
              <a:endParaRPr lang="zh-CN">
                <a:latin typeface="Calibri" charset="0"/>
              </a:endParaRPr>
            </a:p>
          </p:txBody>
        </p:sp>
        <p:sp>
          <p:nvSpPr>
            <p:cNvPr id="17" name="AutoShape 19"/>
            <p:cNvSpPr>
              <a:spLocks noChangeArrowheads="1"/>
            </p:cNvSpPr>
            <p:nvPr/>
          </p:nvSpPr>
          <p:spPr bwMode="auto">
            <a:xfrm>
              <a:off x="2147888" y="4246563"/>
              <a:ext cx="1066800" cy="758825"/>
            </a:xfrm>
            <a:prstGeom prst="rightArrow">
              <a:avLst>
                <a:gd name="adj1" fmla="val 50000"/>
                <a:gd name="adj2" fmla="val 35146"/>
              </a:avLst>
            </a:prstGeom>
            <a:solidFill>
              <a:srgbClr val="92D050"/>
            </a:solidFill>
            <a:ln w="31750">
              <a:solidFill>
                <a:schemeClr val="tx1"/>
              </a:solidFill>
              <a:miter lim="800000"/>
              <a:headEnd/>
              <a:tailEnd/>
            </a:ln>
          </p:spPr>
          <p:txBody>
            <a:bodyPr wrap="none" anchor="ctr"/>
            <a:lstStyle/>
            <a:p>
              <a:endParaRPr lang="zh-CN">
                <a:latin typeface="Calibri" charset="0"/>
              </a:endParaRPr>
            </a:p>
          </p:txBody>
        </p:sp>
        <p:sp>
          <p:nvSpPr>
            <p:cNvPr id="18" name="AutoShape 20"/>
            <p:cNvSpPr>
              <a:spLocks noChangeAspect="1" noChangeArrowheads="1"/>
            </p:cNvSpPr>
            <p:nvPr/>
          </p:nvSpPr>
          <p:spPr bwMode="auto">
            <a:xfrm>
              <a:off x="7286625" y="4351338"/>
              <a:ext cx="919163" cy="517525"/>
            </a:xfrm>
            <a:prstGeom prst="cube">
              <a:avLst>
                <a:gd name="adj" fmla="val 25000"/>
              </a:avLst>
            </a:prstGeom>
            <a:solidFill>
              <a:srgbClr val="FFFFFF"/>
            </a:solidFill>
            <a:ln w="31750">
              <a:solidFill>
                <a:schemeClr val="tx1"/>
              </a:solidFill>
              <a:miter lim="800000"/>
              <a:headEnd/>
              <a:tailEnd/>
            </a:ln>
          </p:spPr>
          <p:txBody>
            <a:bodyPr wrap="none" anchor="ctr"/>
            <a:lstStyle/>
            <a:p>
              <a:endParaRPr lang="zh-CN">
                <a:latin typeface="Calibri" charset="0"/>
              </a:endParaRPr>
            </a:p>
          </p:txBody>
        </p:sp>
        <p:sp>
          <p:nvSpPr>
            <p:cNvPr id="19" name="AutoShape 21"/>
            <p:cNvSpPr>
              <a:spLocks/>
            </p:cNvSpPr>
            <p:nvPr/>
          </p:nvSpPr>
          <p:spPr bwMode="auto">
            <a:xfrm>
              <a:off x="1843088" y="4989513"/>
              <a:ext cx="304800" cy="1143000"/>
            </a:xfrm>
            <a:prstGeom prst="rightBrace">
              <a:avLst>
                <a:gd name="adj1" fmla="val 3125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atin typeface="Calibri" charset="0"/>
              </a:endParaRPr>
            </a:p>
          </p:txBody>
        </p:sp>
        <p:sp>
          <p:nvSpPr>
            <p:cNvPr id="20" name="Text Box 22"/>
            <p:cNvSpPr txBox="1">
              <a:spLocks noChangeArrowheads="1"/>
            </p:cNvSpPr>
            <p:nvPr/>
          </p:nvSpPr>
          <p:spPr bwMode="auto">
            <a:xfrm>
              <a:off x="2147888" y="5294313"/>
              <a:ext cx="13350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600">
                  <a:latin typeface="Calibri" charset="0"/>
                </a:rPr>
                <a:t>产品</a:t>
              </a:r>
              <a:r>
                <a:rPr lang="en-US" altLang="zh-CN" sz="1600">
                  <a:latin typeface="Calibri" charset="0"/>
                </a:rPr>
                <a:t> Backlog</a:t>
              </a:r>
            </a:p>
            <a:p>
              <a:pPr eaLnBrk="1" hangingPunct="1"/>
              <a:r>
                <a:rPr lang="en-US" altLang="zh-CN" sz="1600">
                  <a:latin typeface="Calibri" charset="0"/>
                </a:rPr>
                <a:t>(</a:t>
              </a:r>
              <a:r>
                <a:rPr lang="zh-CN" altLang="en-US" sz="1600">
                  <a:latin typeface="Calibri" charset="0"/>
                </a:rPr>
                <a:t>确定优先级</a:t>
              </a:r>
              <a:r>
                <a:rPr lang="en-US" altLang="zh-CN" sz="1600">
                  <a:latin typeface="Calibri" charset="0"/>
                </a:rPr>
                <a:t>)</a:t>
              </a:r>
            </a:p>
          </p:txBody>
        </p:sp>
        <p:sp>
          <p:nvSpPr>
            <p:cNvPr id="21" name="Text Box 23"/>
            <p:cNvSpPr txBox="1">
              <a:spLocks noChangeArrowheads="1"/>
            </p:cNvSpPr>
            <p:nvPr/>
          </p:nvSpPr>
          <p:spPr bwMode="auto">
            <a:xfrm>
              <a:off x="755576" y="3645024"/>
              <a:ext cx="122460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800" b="1" i="0" dirty="0">
                  <a:solidFill>
                    <a:srgbClr val="800000"/>
                  </a:solidFill>
                  <a:latin typeface="宋体"/>
                  <a:ea typeface="宋体"/>
                  <a:cs typeface="宋体"/>
                </a:rPr>
                <a:t>测试需求测试任务</a:t>
              </a:r>
              <a:endParaRPr lang="en-US" altLang="zh-CN" sz="1800" b="1" i="0" dirty="0">
                <a:solidFill>
                  <a:srgbClr val="800000"/>
                </a:solidFill>
                <a:latin typeface="宋体"/>
                <a:ea typeface="宋体"/>
                <a:cs typeface="宋体"/>
              </a:endParaRPr>
            </a:p>
          </p:txBody>
        </p:sp>
        <p:sp>
          <p:nvSpPr>
            <p:cNvPr id="22" name="Text Box 24"/>
            <p:cNvSpPr txBox="1">
              <a:spLocks noChangeArrowheads="1"/>
            </p:cNvSpPr>
            <p:nvPr/>
          </p:nvSpPr>
          <p:spPr bwMode="auto">
            <a:xfrm>
              <a:off x="3135313" y="3911600"/>
              <a:ext cx="12206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800" b="1" i="0" dirty="0">
                  <a:solidFill>
                    <a:srgbClr val="800000"/>
                  </a:solidFill>
                  <a:latin typeface="宋体"/>
                  <a:ea typeface="宋体"/>
                  <a:cs typeface="宋体"/>
                </a:rPr>
                <a:t>测试计划</a:t>
              </a:r>
              <a:endParaRPr lang="en-US" altLang="zh-CN" sz="1800" b="1" i="0" dirty="0">
                <a:solidFill>
                  <a:srgbClr val="800000"/>
                </a:solidFill>
                <a:latin typeface="宋体"/>
                <a:ea typeface="宋体"/>
                <a:cs typeface="宋体"/>
              </a:endParaRPr>
            </a:p>
          </p:txBody>
        </p:sp>
        <p:sp>
          <p:nvSpPr>
            <p:cNvPr id="23" name="Text Box 25"/>
            <p:cNvSpPr txBox="1">
              <a:spLocks noChangeArrowheads="1"/>
            </p:cNvSpPr>
            <p:nvPr/>
          </p:nvSpPr>
          <p:spPr bwMode="auto">
            <a:xfrm>
              <a:off x="7118350" y="4913313"/>
              <a:ext cx="15001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600">
                  <a:latin typeface="Calibri" charset="0"/>
                </a:rPr>
                <a:t>可发布的产品阶段性成果</a:t>
              </a:r>
              <a:endParaRPr lang="en-US" altLang="zh-CN" sz="1600">
                <a:latin typeface="Calibri" charset="0"/>
              </a:endParaRPr>
            </a:p>
          </p:txBody>
        </p:sp>
        <p:sp>
          <p:nvSpPr>
            <p:cNvPr id="24" name="Text Box 26"/>
            <p:cNvSpPr txBox="1">
              <a:spLocks noChangeArrowheads="1"/>
            </p:cNvSpPr>
            <p:nvPr/>
          </p:nvSpPr>
          <p:spPr bwMode="auto">
            <a:xfrm>
              <a:off x="2915816" y="1628800"/>
              <a:ext cx="12827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800" b="1" i="0" dirty="0">
                  <a:solidFill>
                    <a:srgbClr val="800000"/>
                  </a:solidFill>
                  <a:latin typeface="宋体"/>
                  <a:ea typeface="宋体"/>
                  <a:cs typeface="宋体"/>
                </a:rPr>
                <a:t>回归测试</a:t>
              </a:r>
              <a:r>
                <a:rPr lang="en-US" altLang="zh-CN" sz="1800" b="1" i="0" dirty="0">
                  <a:solidFill>
                    <a:srgbClr val="800000"/>
                  </a:solidFill>
                  <a:latin typeface="宋体"/>
                  <a:ea typeface="宋体"/>
                  <a:cs typeface="宋体"/>
                </a:rPr>
                <a:t>+BVT</a:t>
              </a:r>
            </a:p>
          </p:txBody>
        </p:sp>
        <p:sp>
          <p:nvSpPr>
            <p:cNvPr id="25" name="Text Box 26"/>
            <p:cNvSpPr txBox="1">
              <a:spLocks noChangeArrowheads="1"/>
            </p:cNvSpPr>
            <p:nvPr/>
          </p:nvSpPr>
          <p:spPr bwMode="auto">
            <a:xfrm>
              <a:off x="5652120" y="4941168"/>
              <a:ext cx="11303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800" b="1" i="0" dirty="0">
                  <a:solidFill>
                    <a:srgbClr val="800000"/>
                  </a:solidFill>
                  <a:latin typeface="宋体"/>
                  <a:ea typeface="宋体"/>
                  <a:cs typeface="宋体"/>
                </a:rPr>
                <a:t>验收测试</a:t>
              </a:r>
              <a:endParaRPr lang="en-US" altLang="zh-CN" sz="1800" b="1" i="0" dirty="0">
                <a:solidFill>
                  <a:srgbClr val="800000"/>
                </a:solidFill>
                <a:latin typeface="宋体"/>
                <a:ea typeface="宋体"/>
                <a:cs typeface="宋体"/>
              </a:endParaRPr>
            </a:p>
          </p:txBody>
        </p:sp>
        <p:sp>
          <p:nvSpPr>
            <p:cNvPr id="26" name="Text Box 24"/>
            <p:cNvSpPr txBox="1">
              <a:spLocks noChangeArrowheads="1"/>
            </p:cNvSpPr>
            <p:nvPr/>
          </p:nvSpPr>
          <p:spPr bwMode="auto">
            <a:xfrm>
              <a:off x="4139952" y="4941168"/>
              <a:ext cx="12080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zh-CN" altLang="en-US" sz="1800" b="1" i="0" dirty="0">
                  <a:solidFill>
                    <a:srgbClr val="800000"/>
                  </a:solidFill>
                  <a:latin typeface="宋体"/>
                  <a:ea typeface="宋体"/>
                  <a:cs typeface="宋体"/>
                </a:rPr>
                <a:t>测试用例</a:t>
              </a:r>
              <a:endParaRPr lang="en-US" altLang="zh-CN" sz="1800" b="1" i="0" dirty="0">
                <a:solidFill>
                  <a:srgbClr val="800000"/>
                </a:solidFill>
                <a:latin typeface="宋体"/>
                <a:ea typeface="宋体"/>
                <a:cs typeface="宋体"/>
              </a:endParaRPr>
            </a:p>
          </p:txBody>
        </p:sp>
      </p:grpSp>
    </p:spTree>
    <p:extLst>
      <p:ext uri="{BB962C8B-B14F-4D97-AF65-F5344CB8AC3E}">
        <p14:creationId xmlns:p14="http://schemas.microsoft.com/office/powerpoint/2010/main" val="341109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83568" y="2348880"/>
            <a:ext cx="7776864" cy="3960440"/>
          </a:xfrm>
        </p:spPr>
        <p:txBody>
          <a:bodyPr/>
          <a:lstStyle/>
          <a:p>
            <a:pPr marL="444500" indent="-444500">
              <a:lnSpc>
                <a:spcPct val="140000"/>
              </a:lnSpc>
              <a:spcBef>
                <a:spcPct val="0"/>
              </a:spcBef>
              <a:buClr>
                <a:srgbClr val="3366FF"/>
              </a:buClr>
              <a:buFont typeface="Wingdings" pitchFamily="2" charset="2"/>
              <a:buChar char="n"/>
            </a:pPr>
            <a:r>
              <a:rPr lang="zh-CN" altLang="en-US" sz="2400" b="1" kern="1200" dirty="0" smtClean="0">
                <a:ea typeface="楷体"/>
                <a:cs typeface="楷体"/>
              </a:rPr>
              <a:t>验收测试</a:t>
            </a:r>
            <a:r>
              <a:rPr lang="zh-CN" altLang="en-US" sz="2400" b="1" kern="1200" dirty="0">
                <a:ea typeface="楷体"/>
                <a:cs typeface="楷体"/>
              </a:rPr>
              <a:t>即可了有关故事的一些假设，</a:t>
            </a:r>
            <a:r>
              <a:rPr lang="zh-CN" altLang="en-US" sz="2400" b="1" kern="1200" dirty="0" smtClean="0">
                <a:ea typeface="楷体"/>
                <a:cs typeface="楷体"/>
              </a:rPr>
              <a:t>这些假设可能还没有和开发人员讨论过</a:t>
            </a:r>
            <a:endParaRPr lang="en-US" altLang="zh-CN" sz="2400" b="1" kern="1200" dirty="0">
              <a:ea typeface="楷体"/>
              <a:cs typeface="楷体"/>
            </a:endParaRPr>
          </a:p>
          <a:p>
            <a:pPr marL="444500" indent="-444500">
              <a:lnSpc>
                <a:spcPct val="140000"/>
              </a:lnSpc>
              <a:spcBef>
                <a:spcPct val="0"/>
              </a:spcBef>
              <a:buClr>
                <a:srgbClr val="3366FF"/>
              </a:buClr>
              <a:buFont typeface="Wingdings" pitchFamily="2" charset="2"/>
              <a:buChar char="n"/>
            </a:pPr>
            <a:r>
              <a:rPr lang="zh-CN" altLang="en-US" sz="2400" b="1" kern="1200" dirty="0" smtClean="0">
                <a:ea typeface="楷体"/>
                <a:cs typeface="楷体"/>
              </a:rPr>
              <a:t>验收测试提供可检查故事是否被完整实现</a:t>
            </a:r>
            <a:r>
              <a:rPr lang="zh-CN" altLang="en-US" sz="2400" b="1" kern="1200" dirty="0">
                <a:ea typeface="楷体"/>
                <a:cs typeface="楷体"/>
              </a:rPr>
              <a:t>的</a:t>
            </a:r>
            <a:r>
              <a:rPr lang="zh-CN" altLang="en-US" sz="2400" b="1" kern="1200" dirty="0" smtClean="0">
                <a:ea typeface="楷体"/>
                <a:cs typeface="楷体"/>
              </a:rPr>
              <a:t>基本标准</a:t>
            </a:r>
            <a:endParaRPr lang="en-US" altLang="zh-CN" sz="2400" b="1" kern="1200" dirty="0">
              <a:ea typeface="楷体"/>
              <a:cs typeface="楷体"/>
            </a:endParaRPr>
          </a:p>
          <a:p>
            <a:pPr marL="444500" indent="-444500">
              <a:lnSpc>
                <a:spcPct val="140000"/>
              </a:lnSpc>
              <a:spcBef>
                <a:spcPct val="0"/>
              </a:spcBef>
              <a:buClr>
                <a:srgbClr val="3366FF"/>
              </a:buClr>
              <a:buFont typeface="Wingdings" pitchFamily="2" charset="2"/>
              <a:buChar char="n"/>
            </a:pPr>
            <a:r>
              <a:rPr lang="zh-CN" altLang="en-US" sz="2400" b="1" kern="1200" dirty="0" smtClean="0">
                <a:ea typeface="楷体"/>
                <a:cs typeface="楷体"/>
              </a:rPr>
              <a:t>验收测试应有客户来写而不是开发人员</a:t>
            </a:r>
            <a:endParaRPr lang="en-US" altLang="zh-CN" sz="2400" b="1" kern="1200" dirty="0">
              <a:ea typeface="楷体"/>
              <a:cs typeface="楷体"/>
            </a:endParaRPr>
          </a:p>
          <a:p>
            <a:pPr marL="444500" indent="-444500">
              <a:lnSpc>
                <a:spcPct val="140000"/>
              </a:lnSpc>
              <a:spcBef>
                <a:spcPct val="0"/>
              </a:spcBef>
              <a:buClr>
                <a:srgbClr val="3366FF"/>
              </a:buClr>
              <a:buFont typeface="Wingdings" pitchFamily="2" charset="2"/>
              <a:buChar char="n"/>
            </a:pPr>
            <a:r>
              <a:rPr lang="zh-CN" altLang="en-US" sz="2400" b="1" kern="1200" dirty="0" smtClean="0">
                <a:ea typeface="楷体"/>
                <a:cs typeface="楷体"/>
              </a:rPr>
              <a:t>验收测试应该在程序写代码之前就写好</a:t>
            </a:r>
            <a:endParaRPr lang="en-US" altLang="zh-CN" sz="2400" b="1" kern="1200" dirty="0">
              <a:ea typeface="楷体"/>
              <a:cs typeface="楷体"/>
            </a:endParaRPr>
          </a:p>
          <a:p>
            <a:pPr marL="444500" indent="-444500">
              <a:lnSpc>
                <a:spcPct val="140000"/>
              </a:lnSpc>
              <a:spcBef>
                <a:spcPct val="0"/>
              </a:spcBef>
              <a:buClr>
                <a:srgbClr val="3366FF"/>
              </a:buClr>
              <a:buFont typeface="Wingdings" pitchFamily="2" charset="2"/>
              <a:buChar char="n"/>
            </a:pPr>
            <a:r>
              <a:rPr lang="zh-CN" altLang="en-US" sz="2400" b="1" kern="1200" dirty="0" smtClean="0">
                <a:ea typeface="楷体"/>
                <a:cs typeface="楷体"/>
              </a:rPr>
              <a:t>如果</a:t>
            </a:r>
            <a:r>
              <a:rPr lang="zh-CN" altLang="en-US" sz="2400" b="1" kern="1200" dirty="0">
                <a:ea typeface="楷体"/>
                <a:cs typeface="楷体"/>
              </a:rPr>
              <a:t>新的验收测试对阐明故事的细节活意图没有任何帮助，就不用再写</a:t>
            </a:r>
          </a:p>
        </p:txBody>
      </p:sp>
      <p:sp>
        <p:nvSpPr>
          <p:cNvPr id="7" name="幻灯片编号占位符 6"/>
          <p:cNvSpPr>
            <a:spLocks noGrp="1"/>
          </p:cNvSpPr>
          <p:nvPr>
            <p:ph type="sldNum" sz="quarter" idx="12"/>
          </p:nvPr>
        </p:nvSpPr>
        <p:spPr/>
        <p:txBody>
          <a:bodyPr/>
          <a:lstStyle/>
          <a:p>
            <a:pPr>
              <a:defRPr/>
            </a:pPr>
            <a:fld id="{B14C24E8-9200-4018-AE21-A98EAB0A330B}" type="slidenum">
              <a:rPr lang="zh-CN" altLang="en-US" smtClean="0"/>
              <a:pPr>
                <a:defRPr/>
              </a:pPr>
              <a:t>9</a:t>
            </a:fld>
            <a:endParaRPr lang="en-US" altLang="zh-CN" dirty="0"/>
          </a:p>
        </p:txBody>
      </p:sp>
      <p:sp>
        <p:nvSpPr>
          <p:cNvPr id="8" name="标题 1"/>
          <p:cNvSpPr>
            <a:spLocks noGrp="1"/>
          </p:cNvSpPr>
          <p:nvPr>
            <p:ph type="title"/>
          </p:nvPr>
        </p:nvSpPr>
        <p:spPr>
          <a:xfrm>
            <a:off x="1331640" y="404664"/>
            <a:ext cx="6384772" cy="561975"/>
          </a:xfrm>
        </p:spPr>
        <p:txBody>
          <a:bodyPr/>
          <a:lstStyle/>
          <a:p>
            <a:pPr algn="ctr"/>
            <a:r>
              <a:rPr lang="zh-CN" altLang="en-US" sz="3600" dirty="0">
                <a:solidFill>
                  <a:srgbClr val="FFFF00"/>
                </a:solidFill>
              </a:rPr>
              <a:t>敏捷</a:t>
            </a:r>
            <a:r>
              <a:rPr lang="zh-CN" altLang="en-US" sz="3600" dirty="0" smtClean="0">
                <a:solidFill>
                  <a:srgbClr val="FFFF00"/>
                </a:solidFill>
              </a:rPr>
              <a:t>中的验收测试</a:t>
            </a:r>
            <a:r>
              <a:rPr lang="en-US" altLang="zh-CN" dirty="0" smtClean="0">
                <a:solidFill>
                  <a:srgbClr val="FFFF00"/>
                </a:solidFill>
              </a:rPr>
              <a:t>-</a:t>
            </a:r>
            <a:r>
              <a:rPr lang="zh-CN" altLang="en-US" dirty="0" smtClean="0">
                <a:solidFill>
                  <a:srgbClr val="FFFF00"/>
                </a:solidFill>
              </a:rPr>
              <a:t>续</a:t>
            </a:r>
            <a:endParaRPr lang="zh-CN" altLang="en-US" dirty="0">
              <a:solidFill>
                <a:srgbClr val="FFFF00"/>
              </a:solidFill>
            </a:endParaRPr>
          </a:p>
        </p:txBody>
      </p:sp>
    </p:spTree>
    <p:extLst>
      <p:ext uri="{BB962C8B-B14F-4D97-AF65-F5344CB8AC3E}">
        <p14:creationId xmlns:p14="http://schemas.microsoft.com/office/powerpoint/2010/main" val="1143342511"/>
      </p:ext>
    </p:extLst>
  </p:cSld>
  <p:clrMapOvr>
    <a:masterClrMapping/>
  </p:clrMapOvr>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Template>
  <TotalTime>16918</TotalTime>
  <Words>1509</Words>
  <Application>Microsoft Office PowerPoint</Application>
  <PresentationFormat>全屏显示(4:3)</PresentationFormat>
  <Paragraphs>229</Paragraphs>
  <Slides>44</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Avenir Black Oblique</vt:lpstr>
      <vt:lpstr>Chalkduster</vt:lpstr>
      <vt:lpstr>MS PGothic</vt:lpstr>
      <vt:lpstr>黑体</vt:lpstr>
      <vt:lpstr>华文新魏</vt:lpstr>
      <vt:lpstr>楷体</vt:lpstr>
      <vt:lpstr>宋体</vt:lpstr>
      <vt:lpstr>Arial</vt:lpstr>
      <vt:lpstr>Calibri</vt:lpstr>
      <vt:lpstr>Times New Roman</vt:lpstr>
      <vt:lpstr>Verdana</vt:lpstr>
      <vt:lpstr>Wingdings</vt:lpstr>
      <vt:lpstr>6</vt:lpstr>
      <vt:lpstr>第6章 回顾</vt:lpstr>
      <vt:lpstr>PowerPoint 演示文稿</vt:lpstr>
      <vt:lpstr>第7章 验收测试</vt:lpstr>
      <vt:lpstr>什么是验收测试</vt:lpstr>
      <vt:lpstr>7.1 验收测试的过程和主要内容</vt:lpstr>
      <vt:lpstr>测试步骤</vt:lpstr>
      <vt:lpstr>验收标准和注意事项</vt:lpstr>
      <vt:lpstr>敏捷中的验收测试</vt:lpstr>
      <vt:lpstr>敏捷中的验收测试-续</vt:lpstr>
      <vt:lpstr>Agile验收测试-对User Story的验证</vt:lpstr>
      <vt:lpstr>User Story 验收标准</vt:lpstr>
      <vt:lpstr>BDD 需求即测试</vt:lpstr>
      <vt:lpstr>7.2 产品规格说明书的验证</vt:lpstr>
      <vt:lpstr>什么是易用性( usability)?</vt:lpstr>
      <vt:lpstr>易用性测试实验室</vt:lpstr>
      <vt:lpstr>Microsoft 的易用性测试</vt:lpstr>
      <vt:lpstr>World Usability Day</vt:lpstr>
      <vt:lpstr>7.3 用户界面和易用性测试</vt:lpstr>
      <vt:lpstr>符合标准和规范</vt:lpstr>
      <vt:lpstr>示例</vt:lpstr>
      <vt:lpstr>直观性和一致性</vt:lpstr>
      <vt:lpstr>示例1</vt:lpstr>
      <vt:lpstr>直观性示例2</vt:lpstr>
      <vt:lpstr>灵活性</vt:lpstr>
      <vt:lpstr>舒适性、正确性、实用性</vt:lpstr>
      <vt:lpstr>舒适性例子</vt:lpstr>
      <vt:lpstr>简单性</vt:lpstr>
      <vt:lpstr>兼容性问题</vt:lpstr>
      <vt:lpstr>7.4 可安装性和可恢复性测试</vt:lpstr>
      <vt:lpstr>安装性测试</vt:lpstr>
      <vt:lpstr>卸载</vt:lpstr>
      <vt:lpstr>可安装性测试</vt:lpstr>
      <vt:lpstr>可恢复性测试</vt:lpstr>
      <vt:lpstr>可恢复性测试</vt:lpstr>
      <vt:lpstr>示例</vt:lpstr>
      <vt:lpstr>示例（backup test）</vt:lpstr>
      <vt:lpstr>示例（crash）</vt:lpstr>
      <vt:lpstr>示例（Repair）</vt:lpstr>
      <vt:lpstr>7.5  文档测试</vt:lpstr>
      <vt:lpstr>怎样进行文档测试</vt:lpstr>
      <vt:lpstr>α/β测试</vt:lpstr>
      <vt:lpstr>示例：游戏公测</vt:lpstr>
      <vt:lpstr>示例：后期测试里程碑</vt:lpstr>
      <vt:lpstr>PowerPoint 演示文稿</vt:lpstr>
    </vt:vector>
  </TitlesOfParts>
  <Company>Webex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微软用户</cp:lastModifiedBy>
  <cp:revision>339</cp:revision>
  <dcterms:created xsi:type="dcterms:W3CDTF">2011-09-26T13:26:34Z</dcterms:created>
  <dcterms:modified xsi:type="dcterms:W3CDTF">2019-01-11T03:00:26Z</dcterms:modified>
  <cp:category>免费模板</cp:category>
</cp:coreProperties>
</file>