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818" r:id="rId2"/>
    <p:sldId id="771" r:id="rId3"/>
    <p:sldId id="772" r:id="rId4"/>
    <p:sldId id="773" r:id="rId5"/>
    <p:sldId id="774" r:id="rId6"/>
    <p:sldId id="775" r:id="rId7"/>
    <p:sldId id="776" r:id="rId8"/>
    <p:sldId id="777" r:id="rId9"/>
    <p:sldId id="778" r:id="rId10"/>
    <p:sldId id="779" r:id="rId11"/>
    <p:sldId id="780" r:id="rId12"/>
    <p:sldId id="782" r:id="rId13"/>
    <p:sldId id="817" r:id="rId14"/>
    <p:sldId id="814" r:id="rId15"/>
    <p:sldId id="815" r:id="rId16"/>
    <p:sldId id="816" r:id="rId17"/>
    <p:sldId id="783" r:id="rId18"/>
    <p:sldId id="785" r:id="rId19"/>
    <p:sldId id="786" r:id="rId20"/>
    <p:sldId id="787" r:id="rId21"/>
    <p:sldId id="788" r:id="rId22"/>
    <p:sldId id="789" r:id="rId23"/>
    <p:sldId id="790" r:id="rId24"/>
    <p:sldId id="791" r:id="rId25"/>
    <p:sldId id="793" r:id="rId26"/>
    <p:sldId id="794" r:id="rId27"/>
    <p:sldId id="795" r:id="rId28"/>
    <p:sldId id="796" r:id="rId29"/>
    <p:sldId id="797" r:id="rId30"/>
    <p:sldId id="798" r:id="rId31"/>
    <p:sldId id="799" r:id="rId32"/>
    <p:sldId id="800" r:id="rId33"/>
    <p:sldId id="801" r:id="rId34"/>
    <p:sldId id="802" r:id="rId35"/>
    <p:sldId id="803" r:id="rId36"/>
    <p:sldId id="804" r:id="rId37"/>
    <p:sldId id="805" r:id="rId38"/>
    <p:sldId id="806" r:id="rId39"/>
    <p:sldId id="807" r:id="rId40"/>
    <p:sldId id="808" r:id="rId41"/>
    <p:sldId id="809" r:id="rId42"/>
    <p:sldId id="810" r:id="rId43"/>
    <p:sldId id="811" r:id="rId44"/>
    <p:sldId id="812" r:id="rId45"/>
    <p:sldId id="813" r:id="rId46"/>
    <p:sldId id="266" r:id="rId47"/>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charset="0"/>
        <a:ea typeface="宋体" pitchFamily="2" charset="-122"/>
        <a:cs typeface="+mn-cs"/>
      </a:defRPr>
    </a:lvl1pPr>
    <a:lvl2pPr marL="457200" algn="l" rtl="0" fontAlgn="base">
      <a:spcBef>
        <a:spcPct val="0"/>
      </a:spcBef>
      <a:spcAft>
        <a:spcPct val="0"/>
      </a:spcAft>
      <a:defRPr i="1" kern="1200">
        <a:solidFill>
          <a:schemeClr val="tx1"/>
        </a:solidFill>
        <a:latin typeface="Arial" charset="0"/>
        <a:ea typeface="宋体" pitchFamily="2" charset="-122"/>
        <a:cs typeface="+mn-cs"/>
      </a:defRPr>
    </a:lvl2pPr>
    <a:lvl3pPr marL="914400" algn="l" rtl="0" fontAlgn="base">
      <a:spcBef>
        <a:spcPct val="0"/>
      </a:spcBef>
      <a:spcAft>
        <a:spcPct val="0"/>
      </a:spcAft>
      <a:defRPr i="1" kern="1200">
        <a:solidFill>
          <a:schemeClr val="tx1"/>
        </a:solidFill>
        <a:latin typeface="Arial" charset="0"/>
        <a:ea typeface="宋体" pitchFamily="2" charset="-122"/>
        <a:cs typeface="+mn-cs"/>
      </a:defRPr>
    </a:lvl3pPr>
    <a:lvl4pPr marL="1371600" algn="l" rtl="0" fontAlgn="base">
      <a:spcBef>
        <a:spcPct val="0"/>
      </a:spcBef>
      <a:spcAft>
        <a:spcPct val="0"/>
      </a:spcAft>
      <a:defRPr i="1" kern="1200">
        <a:solidFill>
          <a:schemeClr val="tx1"/>
        </a:solidFill>
        <a:latin typeface="Arial" charset="0"/>
        <a:ea typeface="宋体" pitchFamily="2" charset="-122"/>
        <a:cs typeface="+mn-cs"/>
      </a:defRPr>
    </a:lvl4pPr>
    <a:lvl5pPr marL="1828800" algn="l" rtl="0" fontAlgn="base">
      <a:spcBef>
        <a:spcPct val="0"/>
      </a:spcBef>
      <a:spcAft>
        <a:spcPct val="0"/>
      </a:spcAft>
      <a:defRPr i="1" kern="1200">
        <a:solidFill>
          <a:schemeClr val="tx1"/>
        </a:solidFill>
        <a:latin typeface="Arial" charset="0"/>
        <a:ea typeface="宋体" pitchFamily="2" charset="-122"/>
        <a:cs typeface="+mn-cs"/>
      </a:defRPr>
    </a:lvl5pPr>
    <a:lvl6pPr marL="2286000" algn="l" defTabSz="914400" rtl="0" eaLnBrk="1" latinLnBrk="0" hangingPunct="1">
      <a:defRPr i="1" kern="1200">
        <a:solidFill>
          <a:schemeClr val="tx1"/>
        </a:solidFill>
        <a:latin typeface="Arial" charset="0"/>
        <a:ea typeface="宋体" pitchFamily="2" charset="-122"/>
        <a:cs typeface="+mn-cs"/>
      </a:defRPr>
    </a:lvl6pPr>
    <a:lvl7pPr marL="2743200" algn="l" defTabSz="914400" rtl="0" eaLnBrk="1" latinLnBrk="0" hangingPunct="1">
      <a:defRPr i="1" kern="1200">
        <a:solidFill>
          <a:schemeClr val="tx1"/>
        </a:solidFill>
        <a:latin typeface="Arial" charset="0"/>
        <a:ea typeface="宋体" pitchFamily="2" charset="-122"/>
        <a:cs typeface="+mn-cs"/>
      </a:defRPr>
    </a:lvl7pPr>
    <a:lvl8pPr marL="3200400" algn="l" defTabSz="914400" rtl="0" eaLnBrk="1" latinLnBrk="0" hangingPunct="1">
      <a:defRPr i="1" kern="1200">
        <a:solidFill>
          <a:schemeClr val="tx1"/>
        </a:solidFill>
        <a:latin typeface="Arial" charset="0"/>
        <a:ea typeface="宋体" pitchFamily="2" charset="-122"/>
        <a:cs typeface="+mn-cs"/>
      </a:defRPr>
    </a:lvl8pPr>
    <a:lvl9pPr marL="3657600" algn="l" defTabSz="914400" rtl="0" eaLnBrk="1" latinLnBrk="0" hangingPunct="1">
      <a:defRPr i="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83" autoAdjust="0"/>
  </p:normalViewPr>
  <p:slideViewPr>
    <p:cSldViewPr>
      <p:cViewPr varScale="1">
        <p:scale>
          <a:sx n="62" d="100"/>
          <a:sy n="62" d="100"/>
        </p:scale>
        <p:origin x="1400"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vl1pPr>
          </a:lstStyle>
          <a:p>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vl1pPr>
          </a:lstStyle>
          <a:p>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vl1pPr>
          </a:lstStyle>
          <a:p>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vl1pPr>
          </a:lstStyle>
          <a:p>
            <a:fld id="{FC1E8347-1A91-44CB-BE93-8A70171D17A1}" type="slidenum">
              <a:rPr lang="en-US" altLang="zh-CN"/>
              <a:pPr/>
              <a:t>‹#›</a:t>
            </a:fld>
            <a:endParaRPr lang="en-US" altLang="zh-CN"/>
          </a:p>
        </p:txBody>
      </p:sp>
    </p:spTree>
    <p:extLst>
      <p:ext uri="{BB962C8B-B14F-4D97-AF65-F5344CB8AC3E}">
        <p14:creationId xmlns:p14="http://schemas.microsoft.com/office/powerpoint/2010/main" val="38585719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44588" y="685800"/>
            <a:ext cx="4570412" cy="3429000"/>
          </a:xfrm>
          <a:ln/>
        </p:spPr>
      </p:sp>
      <p:sp>
        <p:nvSpPr>
          <p:cNvPr id="45059" name="Rectangle 3"/>
          <p:cNvSpPr>
            <a:spLocks noGrp="1" noChangeArrowheads="1"/>
          </p:cNvSpPr>
          <p:nvPr>
            <p:ph type="body" idx="1"/>
          </p:nvPr>
        </p:nvSpPr>
        <p:spPr bwMode="auto">
          <a:xfrm>
            <a:off x="914400" y="4344301"/>
            <a:ext cx="5029200" cy="4113423"/>
          </a:xfrm>
          <a:prstGeom prst="rect">
            <a:avLst/>
          </a:prstGeo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3284012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650875" y="406400"/>
            <a:ext cx="5556250" cy="4167188"/>
          </a:xfrm>
          <a:ln/>
        </p:spPr>
      </p:sp>
      <p:sp>
        <p:nvSpPr>
          <p:cNvPr id="54275"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2816738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650875" y="406400"/>
            <a:ext cx="5556250" cy="4167188"/>
          </a:xfrm>
          <a:ln/>
        </p:spPr>
      </p:sp>
      <p:sp>
        <p:nvSpPr>
          <p:cNvPr id="5632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1473993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650875" y="406400"/>
            <a:ext cx="5556250" cy="4167188"/>
          </a:xfrm>
          <a:ln/>
        </p:spPr>
      </p:sp>
      <p:sp>
        <p:nvSpPr>
          <p:cNvPr id="58371"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1692054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650875" y="406400"/>
            <a:ext cx="5556250" cy="4167188"/>
          </a:xfrm>
          <a:ln/>
        </p:spPr>
      </p:sp>
      <p:sp>
        <p:nvSpPr>
          <p:cNvPr id="57347"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1781998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650875" y="406400"/>
            <a:ext cx="5556250" cy="4167188"/>
          </a:xfrm>
          <a:ln/>
        </p:spPr>
      </p:sp>
      <p:sp>
        <p:nvSpPr>
          <p:cNvPr id="59395"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1121694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144588" y="685800"/>
            <a:ext cx="4570412" cy="3429000"/>
          </a:xfrm>
          <a:ln/>
        </p:spPr>
      </p:sp>
      <p:sp>
        <p:nvSpPr>
          <p:cNvPr id="60419" name="Rectangle 3"/>
          <p:cNvSpPr>
            <a:spLocks noGrp="1" noChangeArrowheads="1"/>
          </p:cNvSpPr>
          <p:nvPr>
            <p:ph type="body" idx="1"/>
          </p:nvPr>
        </p:nvSpPr>
        <p:spPr bwMode="auto">
          <a:xfrm>
            <a:off x="914400" y="4344301"/>
            <a:ext cx="5029200" cy="4113423"/>
          </a:xfrm>
          <a:prstGeom prst="rect">
            <a:avLst/>
          </a:prstGeo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2145723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44588" y="685800"/>
            <a:ext cx="4570412" cy="3429000"/>
          </a:xfrm>
          <a:ln/>
        </p:spPr>
      </p:sp>
      <p:sp>
        <p:nvSpPr>
          <p:cNvPr id="61443" name="Rectangle 3"/>
          <p:cNvSpPr>
            <a:spLocks noGrp="1" noChangeArrowheads="1"/>
          </p:cNvSpPr>
          <p:nvPr>
            <p:ph type="body" idx="1"/>
          </p:nvPr>
        </p:nvSpPr>
        <p:spPr bwMode="auto">
          <a:xfrm>
            <a:off x="914400" y="4344301"/>
            <a:ext cx="5029200" cy="4113423"/>
          </a:xfrm>
          <a:prstGeom prst="rect">
            <a:avLst/>
          </a:prstGeo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246447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650875" y="406400"/>
            <a:ext cx="5556250" cy="4167188"/>
          </a:xfrm>
          <a:ln/>
        </p:spPr>
      </p:sp>
      <p:sp>
        <p:nvSpPr>
          <p:cNvPr id="62467"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smtClean="0"/>
          </a:p>
        </p:txBody>
      </p:sp>
    </p:spTree>
    <p:extLst>
      <p:ext uri="{BB962C8B-B14F-4D97-AF65-F5344CB8AC3E}">
        <p14:creationId xmlns:p14="http://schemas.microsoft.com/office/powerpoint/2010/main" val="512089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650875" y="406400"/>
            <a:ext cx="5556250" cy="4167188"/>
          </a:xfrm>
          <a:ln/>
        </p:spPr>
      </p:sp>
      <p:sp>
        <p:nvSpPr>
          <p:cNvPr id="63491"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501281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43000" y="685800"/>
            <a:ext cx="4572000" cy="3429000"/>
          </a:xfrm>
          <a:ln/>
        </p:spPr>
      </p:sp>
      <p:sp>
        <p:nvSpPr>
          <p:cNvPr id="64515" name="Rectangle 3"/>
          <p:cNvSpPr>
            <a:spLocks noGrp="1" noChangeArrowheads="1"/>
          </p:cNvSpPr>
          <p:nvPr>
            <p:ph type="body" idx="1"/>
          </p:nvPr>
        </p:nvSpPr>
        <p:spPr bwMode="auto">
          <a:xfrm>
            <a:off x="913266" y="4342182"/>
            <a:ext cx="5031468" cy="4115542"/>
          </a:xfrm>
          <a:prstGeom prst="rect">
            <a:avLst/>
          </a:prstGeom>
          <a:solidFill>
            <a:srgbClr val="FFFFFF"/>
          </a:solidFill>
          <a:ln>
            <a:solidFill>
              <a:srgbClr val="000000"/>
            </a:solidFill>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330392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650875" y="406400"/>
            <a:ext cx="5556250" cy="4167188"/>
          </a:xfrm>
          <a:ln/>
        </p:spPr>
      </p:sp>
      <p:sp>
        <p:nvSpPr>
          <p:cNvPr id="4608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smtClean="0"/>
          </a:p>
        </p:txBody>
      </p:sp>
    </p:spTree>
    <p:extLst>
      <p:ext uri="{BB962C8B-B14F-4D97-AF65-F5344CB8AC3E}">
        <p14:creationId xmlns:p14="http://schemas.microsoft.com/office/powerpoint/2010/main" val="4008287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650875" y="406400"/>
            <a:ext cx="5556250" cy="4167188"/>
          </a:xfrm>
          <a:ln/>
        </p:spPr>
      </p:sp>
      <p:sp>
        <p:nvSpPr>
          <p:cNvPr id="65539"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3821820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650875" y="406400"/>
            <a:ext cx="5556250" cy="4167188"/>
          </a:xfrm>
          <a:ln/>
        </p:spPr>
      </p:sp>
      <p:sp>
        <p:nvSpPr>
          <p:cNvPr id="67587"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638590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650875" y="406400"/>
            <a:ext cx="5556250" cy="4167188"/>
          </a:xfrm>
          <a:ln/>
        </p:spPr>
      </p:sp>
      <p:sp>
        <p:nvSpPr>
          <p:cNvPr id="68611"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2358917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650875" y="406400"/>
            <a:ext cx="5556250" cy="4167188"/>
          </a:xfrm>
          <a:ln/>
        </p:spPr>
      </p:sp>
      <p:sp>
        <p:nvSpPr>
          <p:cNvPr id="69635"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3424379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44588" y="685800"/>
            <a:ext cx="4570412" cy="3429000"/>
          </a:xfrm>
          <a:ln/>
        </p:spPr>
      </p:sp>
      <p:sp>
        <p:nvSpPr>
          <p:cNvPr id="7065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2521413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650875" y="406400"/>
            <a:ext cx="5556250" cy="4167188"/>
          </a:xfrm>
          <a:ln/>
        </p:spPr>
      </p:sp>
      <p:sp>
        <p:nvSpPr>
          <p:cNvPr id="7168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1102932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650875" y="406400"/>
            <a:ext cx="5556250" cy="4167188"/>
          </a:xfrm>
          <a:ln/>
        </p:spPr>
      </p:sp>
      <p:sp>
        <p:nvSpPr>
          <p:cNvPr id="72707"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2886568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650875" y="406400"/>
            <a:ext cx="5556250" cy="4167188"/>
          </a:xfrm>
          <a:ln/>
        </p:spPr>
      </p:sp>
      <p:sp>
        <p:nvSpPr>
          <p:cNvPr id="73731"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1839512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44588" y="685800"/>
            <a:ext cx="4570412" cy="3429000"/>
          </a:xfrm>
          <a:ln/>
        </p:spPr>
      </p:sp>
      <p:sp>
        <p:nvSpPr>
          <p:cNvPr id="7475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1373437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44588" y="685800"/>
            <a:ext cx="4570412" cy="3429000"/>
          </a:xfrm>
          <a:ln/>
        </p:spPr>
      </p:sp>
      <p:sp>
        <p:nvSpPr>
          <p:cNvPr id="7475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286939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44588" y="685800"/>
            <a:ext cx="4570412" cy="3429000"/>
          </a:xfrm>
          <a:ln/>
        </p:spPr>
      </p:sp>
      <p:sp>
        <p:nvSpPr>
          <p:cNvPr id="47107" name="Rectangle 3"/>
          <p:cNvSpPr>
            <a:spLocks noGrp="1" noChangeArrowheads="1"/>
          </p:cNvSpPr>
          <p:nvPr>
            <p:ph type="body" idx="1"/>
          </p:nvPr>
        </p:nvSpPr>
        <p:spPr bwMode="auto">
          <a:xfrm>
            <a:off x="914400" y="4344301"/>
            <a:ext cx="5029200" cy="4113423"/>
          </a:xfrm>
          <a:prstGeom prst="rect">
            <a:avLst/>
          </a:prstGeo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30469589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650875" y="406400"/>
            <a:ext cx="5556250" cy="4167188"/>
          </a:xfrm>
          <a:ln/>
        </p:spPr>
      </p:sp>
      <p:sp>
        <p:nvSpPr>
          <p:cNvPr id="75779"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1110141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650875" y="406400"/>
            <a:ext cx="5556250" cy="4167188"/>
          </a:xfrm>
          <a:ln/>
        </p:spPr>
      </p:sp>
      <p:sp>
        <p:nvSpPr>
          <p:cNvPr id="75779"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503952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650875" y="406400"/>
            <a:ext cx="5556250" cy="4167188"/>
          </a:xfrm>
          <a:ln/>
        </p:spPr>
      </p:sp>
      <p:sp>
        <p:nvSpPr>
          <p:cNvPr id="75779"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37887229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650875" y="406400"/>
            <a:ext cx="5556250" cy="4167188"/>
          </a:xfrm>
          <a:ln/>
        </p:spPr>
      </p:sp>
      <p:sp>
        <p:nvSpPr>
          <p:cNvPr id="75779"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1807867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650875" y="406400"/>
            <a:ext cx="5556250" cy="4167188"/>
          </a:xfrm>
          <a:ln/>
        </p:spPr>
      </p:sp>
      <p:sp>
        <p:nvSpPr>
          <p:cNvPr id="7680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smtClean="0"/>
          </a:p>
        </p:txBody>
      </p:sp>
    </p:spTree>
    <p:extLst>
      <p:ext uri="{BB962C8B-B14F-4D97-AF65-F5344CB8AC3E}">
        <p14:creationId xmlns:p14="http://schemas.microsoft.com/office/powerpoint/2010/main" val="36185828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650875" y="406400"/>
            <a:ext cx="5556250" cy="4167188"/>
          </a:xfrm>
          <a:ln/>
        </p:spPr>
      </p:sp>
      <p:sp>
        <p:nvSpPr>
          <p:cNvPr id="77827"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3134667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650875" y="406400"/>
            <a:ext cx="5556250" cy="4167188"/>
          </a:xfrm>
          <a:ln/>
        </p:spPr>
      </p:sp>
      <p:sp>
        <p:nvSpPr>
          <p:cNvPr id="78851"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2835662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650875" y="406400"/>
            <a:ext cx="5556250" cy="4167188"/>
          </a:xfrm>
          <a:ln/>
        </p:spPr>
      </p:sp>
      <p:sp>
        <p:nvSpPr>
          <p:cNvPr id="79875"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238129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650875" y="406400"/>
            <a:ext cx="5556250" cy="4167188"/>
          </a:xfrm>
          <a:ln/>
        </p:spPr>
      </p:sp>
      <p:sp>
        <p:nvSpPr>
          <p:cNvPr id="80899"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smtClean="0"/>
          </a:p>
        </p:txBody>
      </p:sp>
    </p:spTree>
    <p:extLst>
      <p:ext uri="{BB962C8B-B14F-4D97-AF65-F5344CB8AC3E}">
        <p14:creationId xmlns:p14="http://schemas.microsoft.com/office/powerpoint/2010/main" val="15531582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650875" y="406400"/>
            <a:ext cx="5556250" cy="4167188"/>
          </a:xfrm>
          <a:ln/>
        </p:spPr>
      </p:sp>
      <p:sp>
        <p:nvSpPr>
          <p:cNvPr id="80899"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smtClean="0"/>
          </a:p>
        </p:txBody>
      </p:sp>
    </p:spTree>
    <p:extLst>
      <p:ext uri="{BB962C8B-B14F-4D97-AF65-F5344CB8AC3E}">
        <p14:creationId xmlns:p14="http://schemas.microsoft.com/office/powerpoint/2010/main" val="1963226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650875" y="406400"/>
            <a:ext cx="5556250" cy="4167188"/>
          </a:xfrm>
          <a:ln/>
        </p:spPr>
      </p:sp>
      <p:sp>
        <p:nvSpPr>
          <p:cNvPr id="48131"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25910108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650875" y="406400"/>
            <a:ext cx="5556250" cy="4167188"/>
          </a:xfrm>
          <a:ln/>
        </p:spPr>
      </p:sp>
      <p:sp>
        <p:nvSpPr>
          <p:cNvPr id="8192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3017540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650875" y="406400"/>
            <a:ext cx="5556250" cy="4167188"/>
          </a:xfrm>
          <a:ln/>
        </p:spPr>
      </p:sp>
      <p:sp>
        <p:nvSpPr>
          <p:cNvPr id="49155"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87652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143000" y="685800"/>
            <a:ext cx="4572000" cy="3429000"/>
          </a:xfrm>
          <a:ln/>
        </p:spPr>
      </p:sp>
      <p:sp>
        <p:nvSpPr>
          <p:cNvPr id="50179" name="Rectangle 3"/>
          <p:cNvSpPr>
            <a:spLocks noGrp="1" noChangeArrowheads="1"/>
          </p:cNvSpPr>
          <p:nvPr>
            <p:ph type="body" idx="1"/>
          </p:nvPr>
        </p:nvSpPr>
        <p:spPr bwMode="auto">
          <a:xfrm>
            <a:off x="913266" y="4342182"/>
            <a:ext cx="5031468" cy="4115542"/>
          </a:xfrm>
          <a:prstGeom prst="rect">
            <a:avLst/>
          </a:prstGeom>
          <a:solidFill>
            <a:srgbClr val="FFFFFF"/>
          </a:solidFill>
          <a:ln>
            <a:solidFill>
              <a:srgbClr val="000000"/>
            </a:solidFill>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1071867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44588" y="685800"/>
            <a:ext cx="4570412" cy="3429000"/>
          </a:xfrm>
          <a:ln/>
        </p:spPr>
      </p:sp>
      <p:sp>
        <p:nvSpPr>
          <p:cNvPr id="51203" name="Rectangle 3"/>
          <p:cNvSpPr>
            <a:spLocks noGrp="1" noChangeArrowheads="1"/>
          </p:cNvSpPr>
          <p:nvPr>
            <p:ph type="body" idx="1"/>
          </p:nvPr>
        </p:nvSpPr>
        <p:spPr bwMode="auto">
          <a:xfrm>
            <a:off x="914400" y="4344301"/>
            <a:ext cx="5029200" cy="4113423"/>
          </a:xfrm>
          <a:prstGeom prst="rect">
            <a:avLst/>
          </a:prstGeo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2318484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650875" y="406400"/>
            <a:ext cx="5556250" cy="4167188"/>
          </a:xfrm>
          <a:ln/>
        </p:spPr>
      </p:sp>
      <p:sp>
        <p:nvSpPr>
          <p:cNvPr id="52227"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3596415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2000" cy="3429000"/>
          </a:xfrm>
          <a:ln/>
        </p:spPr>
      </p:sp>
      <p:sp>
        <p:nvSpPr>
          <p:cNvPr id="53251"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760437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D1E6CAB9-9132-46E3-BCD4-3479EF203F4C}"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F499E825-57BE-49E6-AEFA-D82D37F4983F}"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B8FFC119-967E-4DAE-9D42-D98ECBEF65A7}"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926499EB-077B-44BD-8A96-2852250257FC}"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a:xfrm>
            <a:off x="0" y="6545263"/>
            <a:ext cx="9144000" cy="268287"/>
          </a:xfrm>
          <a:prstGeom prst="rect">
            <a:avLst/>
          </a:prstGeom>
        </p:spPr>
        <p:txBody>
          <a:bodyPr/>
          <a:lstStyle>
            <a:lvl1pPr>
              <a:defRPr/>
            </a:lvl1pPr>
          </a:lstStyle>
          <a:p>
            <a:fld id="{B8AFCD7E-E895-4511-8F89-9E6F0EBC66C2}"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a:xfrm>
            <a:off x="0" y="6545263"/>
            <a:ext cx="9144000" cy="268287"/>
          </a:xfrm>
          <a:prstGeom prst="rect">
            <a:avLst/>
          </a:prstGeom>
        </p:spPr>
        <p:txBody>
          <a:bodyPr/>
          <a:lstStyle>
            <a:lvl1pPr>
              <a:defRPr/>
            </a:lvl1pPr>
          </a:lstStyle>
          <a:p>
            <a:fld id="{2D27094D-FE74-4D01-A432-3D2227A9A018}"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0" y="6545263"/>
            <a:ext cx="9144000" cy="268287"/>
          </a:xfrm>
          <a:prstGeom prst="rect">
            <a:avLst/>
          </a:prstGeom>
        </p:spPr>
        <p:txBody>
          <a:bodyPr/>
          <a:lstStyle>
            <a:lvl1pPr>
              <a:defRPr/>
            </a:lvl1pPr>
          </a:lstStyle>
          <a:p>
            <a:fld id="{768BECB6-6F87-4AA7-A36C-D5289AC9CF42}"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EE097193-BA27-49F9-A8AA-7A67EE9A4C99}"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bwMode="auto">
          <a:xfrm rot="10800000">
            <a:off x="0" y="1214422"/>
            <a:ext cx="9144000" cy="5643578"/>
          </a:xfrm>
          <a:prstGeom prst="rect">
            <a:avLst/>
          </a:prstGeom>
          <a:gradFill flip="none" rotWithShape="1">
            <a:gsLst>
              <a:gs pos="0">
                <a:schemeClr val="bg1">
                  <a:alpha val="87000"/>
                </a:schemeClr>
              </a:gs>
              <a:gs pos="100000">
                <a:schemeClr val="bg1">
                  <a:alpha val="62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charset="0"/>
              <a:ea typeface="宋体" pitchFamily="2" charset="-122"/>
            </a:endParaRPr>
          </a:p>
        </p:txBody>
      </p:sp>
      <p:sp>
        <p:nvSpPr>
          <p:cNvPr id="1051" name="Rectangle 27"/>
          <p:cNvSpPr>
            <a:spLocks noGrp="1" noChangeArrowheads="1"/>
          </p:cNvSpPr>
          <p:nvPr>
            <p:ph type="title"/>
          </p:nvPr>
        </p:nvSpPr>
        <p:spPr bwMode="auto">
          <a:xfrm>
            <a:off x="468313" y="366695"/>
            <a:ext cx="7104083" cy="561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55" name="Rectangle 31"/>
          <p:cNvSpPr>
            <a:spLocks noGrp="1" noChangeArrowheads="1"/>
          </p:cNvSpPr>
          <p:nvPr>
            <p:ph type="body" idx="1"/>
          </p:nvPr>
        </p:nvSpPr>
        <p:spPr bwMode="auto">
          <a:xfrm>
            <a:off x="1357290" y="1285860"/>
            <a:ext cx="7104084" cy="4784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5" name="灯片编号占位符 4"/>
          <p:cNvSpPr>
            <a:spLocks noGrp="1"/>
          </p:cNvSpPr>
          <p:nvPr>
            <p:ph type="sldNum" sz="quarter" idx="4"/>
          </p:nvPr>
        </p:nvSpPr>
        <p:spPr>
          <a:xfrm>
            <a:off x="0" y="6545263"/>
            <a:ext cx="9144000" cy="268287"/>
          </a:xfrm>
          <a:prstGeom prst="rect">
            <a:avLst/>
          </a:prstGeom>
        </p:spPr>
        <p:txBody>
          <a:bodyPr/>
          <a:lstStyle>
            <a:lvl1pPr>
              <a:defRPr/>
            </a:lvl1pPr>
          </a:lstStyle>
          <a:p>
            <a:fld id="{DBE2DA07-CE19-4C9B-A0EC-06D3955056CF}" type="slidenum">
              <a:rPr lang="en-US" altLang="zh-CN"/>
              <a:pPr/>
              <a:t>‹#›</a:t>
            </a:fld>
            <a:endParaRPr lang="en-US" altLang="zh-CN"/>
          </a:p>
        </p:txBody>
      </p:sp>
      <p:pic>
        <p:nvPicPr>
          <p:cNvPr id="8" name="图片 7" descr="professional.gif"/>
          <p:cNvPicPr>
            <a:picLocks noChangeAspect="1"/>
          </p:cNvPicPr>
          <p:nvPr userDrawn="1"/>
        </p:nvPicPr>
        <p:blipFill>
          <a:blip r:embed="rId14" cstate="print"/>
          <a:stretch>
            <a:fillRect/>
          </a:stretch>
        </p:blipFill>
        <p:spPr>
          <a:xfrm>
            <a:off x="8016451" y="188640"/>
            <a:ext cx="1127549" cy="10527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charset="0"/>
          <a:ea typeface="黑体" pitchFamily="2" charset="-122"/>
        </a:defRPr>
      </a:lvl2pPr>
      <a:lvl3pPr algn="l" rtl="0" eaLnBrk="1" fontAlgn="base" hangingPunct="1">
        <a:spcBef>
          <a:spcPct val="0"/>
        </a:spcBef>
        <a:spcAft>
          <a:spcPct val="0"/>
        </a:spcAft>
        <a:defRPr sz="2800">
          <a:solidFill>
            <a:schemeClr val="bg1"/>
          </a:solidFill>
          <a:latin typeface="Arial" charset="0"/>
          <a:ea typeface="黑体" pitchFamily="2" charset="-122"/>
        </a:defRPr>
      </a:lvl3pPr>
      <a:lvl4pPr algn="l" rtl="0" eaLnBrk="1" fontAlgn="base" hangingPunct="1">
        <a:spcBef>
          <a:spcPct val="0"/>
        </a:spcBef>
        <a:spcAft>
          <a:spcPct val="0"/>
        </a:spcAft>
        <a:defRPr sz="2800">
          <a:solidFill>
            <a:schemeClr val="bg1"/>
          </a:solidFill>
          <a:latin typeface="Arial" charset="0"/>
          <a:ea typeface="黑体" pitchFamily="2" charset="-122"/>
        </a:defRPr>
      </a:lvl4pPr>
      <a:lvl5pPr algn="l" rtl="0" eaLnBrk="1" fontAlgn="base" hangingPunct="1">
        <a:spcBef>
          <a:spcPct val="0"/>
        </a:spcBef>
        <a:spcAft>
          <a:spcPct val="0"/>
        </a:spcAft>
        <a:defRPr sz="2800">
          <a:solidFill>
            <a:schemeClr val="bg1"/>
          </a:solidFill>
          <a:latin typeface="Arial" charset="0"/>
          <a:ea typeface="黑体" pitchFamily="2" charset="-122"/>
        </a:defRPr>
      </a:lvl5pPr>
      <a:lvl6pPr marL="457200" algn="l" rtl="0" eaLnBrk="1" fontAlgn="base" hangingPunct="1">
        <a:spcBef>
          <a:spcPct val="0"/>
        </a:spcBef>
        <a:spcAft>
          <a:spcPct val="0"/>
        </a:spcAft>
        <a:defRPr sz="2800">
          <a:solidFill>
            <a:schemeClr val="bg1"/>
          </a:solidFill>
          <a:latin typeface="Arial" charset="0"/>
          <a:ea typeface="黑体" pitchFamily="2" charset="-122"/>
        </a:defRPr>
      </a:lvl6pPr>
      <a:lvl7pPr marL="914400" algn="l" rtl="0" eaLnBrk="1" fontAlgn="base" hangingPunct="1">
        <a:spcBef>
          <a:spcPct val="0"/>
        </a:spcBef>
        <a:spcAft>
          <a:spcPct val="0"/>
        </a:spcAft>
        <a:defRPr sz="2800">
          <a:solidFill>
            <a:schemeClr val="bg1"/>
          </a:solidFill>
          <a:latin typeface="Arial" charset="0"/>
          <a:ea typeface="黑体" pitchFamily="2" charset="-122"/>
        </a:defRPr>
      </a:lvl7pPr>
      <a:lvl8pPr marL="1371600" algn="l" rtl="0" eaLnBrk="1" fontAlgn="base" hangingPunct="1">
        <a:spcBef>
          <a:spcPct val="0"/>
        </a:spcBef>
        <a:spcAft>
          <a:spcPct val="0"/>
        </a:spcAft>
        <a:defRPr sz="2800">
          <a:solidFill>
            <a:schemeClr val="bg1"/>
          </a:solidFill>
          <a:latin typeface="Arial" charset="0"/>
          <a:ea typeface="黑体" pitchFamily="2" charset="-122"/>
        </a:defRPr>
      </a:lvl8pPr>
      <a:lvl9pPr marL="1828800" algn="l" rtl="0" eaLnBrk="1" fontAlgn="base" hangingPunct="1">
        <a:spcBef>
          <a:spcPct val="0"/>
        </a:spcBef>
        <a:spcAft>
          <a:spcPct val="0"/>
        </a:spcAft>
        <a:defRPr sz="2800">
          <a:solidFill>
            <a:schemeClr val="bg1"/>
          </a:solidFill>
          <a:latin typeface="Arial" charset="0"/>
          <a:ea typeface="黑体" pitchFamily="2" charset="-122"/>
        </a:defRPr>
      </a:lvl9pPr>
    </p:titleStyle>
    <p:bodyStyle>
      <a:lvl1pPr marL="342900" indent="-342900" algn="l" rtl="0" eaLnBrk="1" fontAlgn="base" hangingPunct="1">
        <a:spcBef>
          <a:spcPct val="20000"/>
        </a:spcBef>
        <a:spcAft>
          <a:spcPct val="0"/>
        </a:spcAft>
        <a:defRPr sz="2000">
          <a:solidFill>
            <a:schemeClr val="tx1"/>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ea typeface="+mn-ea"/>
        </a:defRPr>
      </a:lvl2pPr>
      <a:lvl3pPr marL="1143000" indent="-228600" algn="l" rtl="0" eaLnBrk="1" fontAlgn="base" hangingPunct="1">
        <a:spcBef>
          <a:spcPct val="20000"/>
        </a:spcBef>
        <a:spcAft>
          <a:spcPct val="0"/>
        </a:spcAft>
        <a:defRPr sz="20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iki.ccw.com.cn/%E5%AD%97%E8%8A%82"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www.rfc-editor.org/rfc/rfc3629.tx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3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l10n.openoffice.org/localization/L10n_testplan.html" TargetMode="External"/><Relationship Id="rId4" Type="http://schemas.openxmlformats.org/officeDocument/2006/relationships/hyperlink" Target="https://wiki.mozilla.org/Firefox:2.0_QA_Activities:L10n_Test_Pla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w3.org/International/articles/unicode-migration/"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NULL" TargetMode="External"/><Relationship Id="rId3" Type="http://schemas.openxmlformats.org/officeDocument/2006/relationships/hyperlink" Target="http://www.w3.org/International/" TargetMode="External"/><Relationship Id="rId7" Type="http://schemas.openxmlformats.org/officeDocument/2006/relationships/hyperlink" Target="http://en.wikipedia.org/wiki/Internationalization_and_localization"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hyperlink" Target="http://blogs.msdn.com/b/kierans/" TargetMode="External"/><Relationship Id="rId5" Type="http://schemas.openxmlformats.org/officeDocument/2006/relationships/hyperlink" Target="http://www.gala-global.org/" TargetMode="External"/><Relationship Id="rId4" Type="http://schemas.openxmlformats.org/officeDocument/2006/relationships/hyperlink" Target="https://confluence.sakaiproject.org/display/I18N/Home" TargetMode="External"/><Relationship Id="rId9" Type="http://schemas.openxmlformats.org/officeDocument/2006/relationships/hyperlink" Target="http://java.sun.com/developer/technicalArticles/Intl/IntlIntro/"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04"/>
            <a:ext cx="9144000" cy="519112"/>
          </a:xfrm>
          <a:prstGeom prst="rect">
            <a:avLst/>
          </a:prstGeom>
          <a:noFill/>
          <a:ln w="9525">
            <a:noFill/>
            <a:miter lim="800000"/>
            <a:headEnd/>
            <a:tailEn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noProof="0" dirty="0" smtClean="0">
                <a:ln>
                  <a:noFill/>
                </a:ln>
                <a:solidFill>
                  <a:srgbClr val="FFFFFF"/>
                </a:solidFill>
                <a:effectLst/>
                <a:uLnTx/>
                <a:uFillTx/>
                <a:latin typeface="+mj-lt"/>
                <a:ea typeface="+mn-ea"/>
              </a:rPr>
              <a:t>     </a:t>
            </a:r>
            <a:endParaRPr kumimoji="0" lang="zh-CN" altLang="en-US" sz="2400" b="0" i="0" u="none" strike="noStrike" kern="0" cap="none" spc="0" normalizeH="0" baseline="0" noProof="0" dirty="0">
              <a:ln>
                <a:noFill/>
              </a:ln>
              <a:solidFill>
                <a:srgbClr val="FFFFFF"/>
              </a:solidFill>
              <a:effectLst/>
              <a:uLnTx/>
              <a:uFillTx/>
              <a:latin typeface="+mj-lt"/>
              <a:ea typeface="+mn-ea"/>
            </a:endParaRPr>
          </a:p>
        </p:txBody>
      </p:sp>
      <p:sp>
        <p:nvSpPr>
          <p:cNvPr id="6" name="Text Box 16"/>
          <p:cNvSpPr txBox="1">
            <a:spLocks noChangeArrowheads="1"/>
          </p:cNvSpPr>
          <p:nvPr/>
        </p:nvSpPr>
        <p:spPr bwMode="auto">
          <a:xfrm>
            <a:off x="3432677" y="4437112"/>
            <a:ext cx="5724128" cy="2160591"/>
          </a:xfrm>
          <a:prstGeom prst="rect">
            <a:avLst/>
          </a:prstGeom>
          <a:noFill/>
          <a:ln w="9525" algn="ctr">
            <a:noFill/>
            <a:miter lim="800000"/>
            <a:headEnd/>
            <a:tailEnd/>
          </a:ln>
          <a:effectLst/>
        </p:spPr>
        <p:txBody>
          <a:bodyPr wrap="square" lIns="0" tIns="0" rIns="0" bIns="0">
            <a:spAutoFit/>
          </a:bodyPr>
          <a:lstStyle/>
          <a:p>
            <a:pPr algn="ctr">
              <a:lnSpc>
                <a:spcPct val="130000"/>
              </a:lnSpc>
            </a:pPr>
            <a:r>
              <a:rPr lang="zh-CN" altLang="en-US" sz="3600" i="0" dirty="0" smtClean="0">
                <a:solidFill>
                  <a:schemeClr val="tx2">
                    <a:lumMod val="65000"/>
                    <a:lumOff val="35000"/>
                  </a:schemeClr>
                </a:solidFill>
                <a:latin typeface="华文新魏" pitchFamily="2" charset="-122"/>
                <a:ea typeface="华文新魏" pitchFamily="2" charset="-122"/>
              </a:rPr>
              <a:t>武汉工程大学计算机学院</a:t>
            </a:r>
            <a:endParaRPr lang="en-US" altLang="zh-CN" sz="3600" i="0" dirty="0" smtClean="0">
              <a:solidFill>
                <a:schemeClr val="tx2">
                  <a:lumMod val="65000"/>
                  <a:lumOff val="35000"/>
                </a:schemeClr>
              </a:solidFill>
              <a:latin typeface="华文新魏" pitchFamily="2" charset="-122"/>
              <a:ea typeface="华文新魏" pitchFamily="2" charset="-122"/>
            </a:endParaRPr>
          </a:p>
          <a:p>
            <a:pPr algn="ctr">
              <a:lnSpc>
                <a:spcPct val="130000"/>
              </a:lnSpc>
            </a:pPr>
            <a:r>
              <a:rPr lang="zh-CN" altLang="en-US" sz="3600" i="0" dirty="0">
                <a:solidFill>
                  <a:schemeClr val="tx2">
                    <a:lumMod val="65000"/>
                    <a:lumOff val="35000"/>
                  </a:schemeClr>
                </a:solidFill>
                <a:latin typeface="华文新魏" pitchFamily="2" charset="-122"/>
                <a:ea typeface="华文新魏" pitchFamily="2" charset="-122"/>
              </a:rPr>
              <a:t>易国洪</a:t>
            </a:r>
            <a:endParaRPr lang="en-US" altLang="zh-CN" sz="3600" i="0" dirty="0">
              <a:solidFill>
                <a:schemeClr val="tx2">
                  <a:lumMod val="65000"/>
                  <a:lumOff val="35000"/>
                </a:schemeClr>
              </a:solidFill>
              <a:latin typeface="华文新魏" pitchFamily="2" charset="-122"/>
              <a:ea typeface="华文新魏" pitchFamily="2" charset="-122"/>
            </a:endParaRPr>
          </a:p>
          <a:p>
            <a:pPr algn="ctr">
              <a:lnSpc>
                <a:spcPct val="130000"/>
              </a:lnSpc>
            </a:pPr>
            <a:r>
              <a:rPr lang="en-US" altLang="zh-CN" sz="3600" i="0" dirty="0">
                <a:solidFill>
                  <a:schemeClr val="tx2">
                    <a:lumMod val="65000"/>
                    <a:lumOff val="35000"/>
                  </a:schemeClr>
                </a:solidFill>
                <a:latin typeface="华文新魏" pitchFamily="2" charset="-122"/>
                <a:ea typeface="华文新魏" pitchFamily="2" charset="-122"/>
              </a:rPr>
              <a:t>yiguohong@wit.edu.cn</a:t>
            </a:r>
          </a:p>
        </p:txBody>
      </p:sp>
      <p:pic>
        <p:nvPicPr>
          <p:cNvPr id="3" name="图片 2"/>
          <p:cNvPicPr>
            <a:picLocks noChangeAspect="1"/>
          </p:cNvPicPr>
          <p:nvPr/>
        </p:nvPicPr>
        <p:blipFill>
          <a:blip r:embed="rId2"/>
          <a:stretch>
            <a:fillRect/>
          </a:stretch>
        </p:blipFill>
        <p:spPr>
          <a:xfrm>
            <a:off x="4170942" y="1844824"/>
            <a:ext cx="4973058" cy="2127370"/>
          </a:xfrm>
          <a:prstGeom prst="rect">
            <a:avLst/>
          </a:prstGeom>
        </p:spPr>
      </p:pic>
      <p:sp>
        <p:nvSpPr>
          <p:cNvPr id="7" name="标题 1"/>
          <p:cNvSpPr txBox="1">
            <a:spLocks/>
          </p:cNvSpPr>
          <p:nvPr/>
        </p:nvSpPr>
        <p:spPr>
          <a:xfrm>
            <a:off x="-251114" y="2132856"/>
            <a:ext cx="4788024" cy="1728192"/>
          </a:xfrm>
          <a:prstGeom prst="rect">
            <a:avLst/>
          </a:prstGeom>
        </p:spPr>
        <p:txBody>
          <a:bodyPr/>
          <a:lst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charset="0"/>
                <a:ea typeface="黑体" pitchFamily="2" charset="-122"/>
              </a:defRPr>
            </a:lvl2pPr>
            <a:lvl3pPr algn="l" rtl="0" eaLnBrk="1" fontAlgn="base" hangingPunct="1">
              <a:spcBef>
                <a:spcPct val="0"/>
              </a:spcBef>
              <a:spcAft>
                <a:spcPct val="0"/>
              </a:spcAft>
              <a:defRPr sz="2800">
                <a:solidFill>
                  <a:schemeClr val="bg1"/>
                </a:solidFill>
                <a:latin typeface="Arial" charset="0"/>
                <a:ea typeface="黑体" pitchFamily="2" charset="-122"/>
              </a:defRPr>
            </a:lvl3pPr>
            <a:lvl4pPr algn="l" rtl="0" eaLnBrk="1" fontAlgn="base" hangingPunct="1">
              <a:spcBef>
                <a:spcPct val="0"/>
              </a:spcBef>
              <a:spcAft>
                <a:spcPct val="0"/>
              </a:spcAft>
              <a:defRPr sz="2800">
                <a:solidFill>
                  <a:schemeClr val="bg1"/>
                </a:solidFill>
                <a:latin typeface="Arial" charset="0"/>
                <a:ea typeface="黑体" pitchFamily="2" charset="-122"/>
              </a:defRPr>
            </a:lvl4pPr>
            <a:lvl5pPr algn="l" rtl="0" eaLnBrk="1" fontAlgn="base" hangingPunct="1">
              <a:spcBef>
                <a:spcPct val="0"/>
              </a:spcBef>
              <a:spcAft>
                <a:spcPct val="0"/>
              </a:spcAft>
              <a:defRPr sz="2800">
                <a:solidFill>
                  <a:schemeClr val="bg1"/>
                </a:solidFill>
                <a:latin typeface="Arial" charset="0"/>
                <a:ea typeface="黑体" pitchFamily="2" charset="-122"/>
              </a:defRPr>
            </a:lvl5pPr>
            <a:lvl6pPr marL="457200" algn="l" rtl="0" eaLnBrk="1" fontAlgn="base" hangingPunct="1">
              <a:spcBef>
                <a:spcPct val="0"/>
              </a:spcBef>
              <a:spcAft>
                <a:spcPct val="0"/>
              </a:spcAft>
              <a:defRPr sz="2800">
                <a:solidFill>
                  <a:schemeClr val="bg1"/>
                </a:solidFill>
                <a:latin typeface="Arial" charset="0"/>
                <a:ea typeface="黑体" pitchFamily="2" charset="-122"/>
              </a:defRPr>
            </a:lvl6pPr>
            <a:lvl7pPr marL="914400" algn="l" rtl="0" eaLnBrk="1" fontAlgn="base" hangingPunct="1">
              <a:spcBef>
                <a:spcPct val="0"/>
              </a:spcBef>
              <a:spcAft>
                <a:spcPct val="0"/>
              </a:spcAft>
              <a:defRPr sz="2800">
                <a:solidFill>
                  <a:schemeClr val="bg1"/>
                </a:solidFill>
                <a:latin typeface="Arial" charset="0"/>
                <a:ea typeface="黑体" pitchFamily="2" charset="-122"/>
              </a:defRPr>
            </a:lvl7pPr>
            <a:lvl8pPr marL="1371600" algn="l" rtl="0" eaLnBrk="1" fontAlgn="base" hangingPunct="1">
              <a:spcBef>
                <a:spcPct val="0"/>
              </a:spcBef>
              <a:spcAft>
                <a:spcPct val="0"/>
              </a:spcAft>
              <a:defRPr sz="2800">
                <a:solidFill>
                  <a:schemeClr val="bg1"/>
                </a:solidFill>
                <a:latin typeface="Arial" charset="0"/>
                <a:ea typeface="黑体" pitchFamily="2" charset="-122"/>
              </a:defRPr>
            </a:lvl8pPr>
            <a:lvl9pPr marL="1828800" algn="l" rtl="0" eaLnBrk="1" fontAlgn="base" hangingPunct="1">
              <a:spcBef>
                <a:spcPct val="0"/>
              </a:spcBef>
              <a:spcAft>
                <a:spcPct val="0"/>
              </a:spcAft>
              <a:defRPr sz="2800">
                <a:solidFill>
                  <a:schemeClr val="bg1"/>
                </a:solidFill>
                <a:latin typeface="Arial" charset="0"/>
                <a:ea typeface="黑体" pitchFamily="2" charset="-122"/>
              </a:defRPr>
            </a:lvl9pPr>
          </a:lstStyle>
          <a:p>
            <a:pPr algn="ctr">
              <a:lnSpc>
                <a:spcPct val="140000"/>
              </a:lnSpc>
            </a:pPr>
            <a:r>
              <a:rPr lang="zh-CN" altLang="en-US" b="1" i="0" dirty="0" smtClean="0">
                <a:ea typeface="宋体" charset="-122"/>
              </a:rPr>
              <a:t>软件测试方法和技术</a:t>
            </a:r>
            <a:endParaRPr lang="en-US" altLang="zh-CN" b="1" i="0" dirty="0" smtClean="0">
              <a:ea typeface="宋体" charset="-122"/>
            </a:endParaRPr>
          </a:p>
          <a:p>
            <a:pPr algn="ctr">
              <a:lnSpc>
                <a:spcPct val="140000"/>
              </a:lnSpc>
            </a:pPr>
            <a:endParaRPr lang="en-US" altLang="zh-CN" sz="1200" b="1" i="0" dirty="0" smtClean="0">
              <a:solidFill>
                <a:srgbClr val="FFFF00"/>
              </a:solidFill>
              <a:ea typeface="宋体" charset="-122"/>
            </a:endParaRPr>
          </a:p>
          <a:p>
            <a:pPr algn="ctr">
              <a:lnSpc>
                <a:spcPct val="140000"/>
              </a:lnSpc>
            </a:pPr>
            <a:r>
              <a:rPr lang="zh-CN" altLang="en-US" sz="2400" b="1" i="0" dirty="0" smtClean="0">
                <a:solidFill>
                  <a:srgbClr val="FFFF00"/>
                </a:solidFill>
                <a:ea typeface="宋体" charset="-122"/>
              </a:rPr>
              <a:t>第</a:t>
            </a:r>
            <a:r>
              <a:rPr lang="zh-CN" altLang="zh-CN" sz="2400" b="1" i="0" dirty="0">
                <a:solidFill>
                  <a:srgbClr val="FFFF00"/>
                </a:solidFill>
                <a:ea typeface="宋体" charset="-122"/>
              </a:rPr>
              <a:t>8</a:t>
            </a:r>
            <a:r>
              <a:rPr lang="zh-CN" altLang="en-US" sz="2400" b="1" i="0" dirty="0" smtClean="0">
                <a:solidFill>
                  <a:srgbClr val="FFFF00"/>
                </a:solidFill>
                <a:ea typeface="宋体" charset="-122"/>
              </a:rPr>
              <a:t>章</a:t>
            </a:r>
            <a:r>
              <a:rPr lang="zh-CN" altLang="en-US" b="1" i="0" dirty="0" smtClean="0">
                <a:solidFill>
                  <a:srgbClr val="FFFF00"/>
                </a:solidFill>
                <a:ea typeface="宋体" charset="-122"/>
              </a:rPr>
              <a:t> 国际化和本地化测试</a:t>
            </a:r>
            <a:endParaRPr lang="zh-CN" altLang="en-US" b="1" i="0" dirty="0">
              <a:solidFill>
                <a:srgbClr val="FFFF00"/>
              </a:solidFill>
              <a:ea typeface="宋体" charset="-122"/>
            </a:endParaRPr>
          </a:p>
        </p:txBody>
      </p:sp>
    </p:spTree>
    <p:extLst>
      <p:ext uri="{BB962C8B-B14F-4D97-AF65-F5344CB8AC3E}">
        <p14:creationId xmlns:p14="http://schemas.microsoft.com/office/powerpoint/2010/main" val="64075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123728" y="332656"/>
            <a:ext cx="5040660" cy="667544"/>
          </a:xfrm>
        </p:spPr>
        <p:txBody>
          <a:bodyPr/>
          <a:lstStyle/>
          <a:p>
            <a:pPr algn="ctr"/>
            <a:r>
              <a:rPr lang="zh-CN" altLang="en-US" sz="3200" b="1" dirty="0">
                <a:solidFill>
                  <a:srgbClr val="FFFF00"/>
                </a:solidFill>
              </a:rPr>
              <a:t>国际化功能实例</a:t>
            </a:r>
          </a:p>
        </p:txBody>
      </p:sp>
      <p:pic>
        <p:nvPicPr>
          <p:cNvPr id="12291" name="Picture 3" descr="temp"/>
          <p:cNvPicPr>
            <a:picLocks noChangeAspect="1" noChangeArrowheads="1"/>
          </p:cNvPicPr>
          <p:nvPr/>
        </p:nvPicPr>
        <p:blipFill>
          <a:blip r:embed="rId3" cstate="print"/>
          <a:srcRect/>
          <a:stretch>
            <a:fillRect/>
          </a:stretch>
        </p:blipFill>
        <p:spPr bwMode="auto">
          <a:xfrm>
            <a:off x="755576" y="1628800"/>
            <a:ext cx="7632848" cy="4194885"/>
          </a:xfrm>
          <a:prstGeom prst="rect">
            <a:avLst/>
          </a:prstGeom>
          <a:noFill/>
          <a:ln w="9525">
            <a:noFill/>
            <a:miter lim="800000"/>
            <a:headEnd/>
            <a:tailEnd/>
          </a:ln>
        </p:spPr>
      </p:pic>
    </p:spTree>
    <p:extLst>
      <p:ext uri="{BB962C8B-B14F-4D97-AF65-F5344CB8AC3E}">
        <p14:creationId xmlns:p14="http://schemas.microsoft.com/office/powerpoint/2010/main" val="1242128971"/>
      </p:ext>
    </p:extLst>
  </p:cSld>
  <p:clrMapOvr>
    <a:masterClrMapping/>
  </p:clrMapOvr>
  <p:transition>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39752" y="332656"/>
            <a:ext cx="4932362" cy="661987"/>
          </a:xfrm>
        </p:spPr>
        <p:txBody>
          <a:bodyPr/>
          <a:lstStyle/>
          <a:p>
            <a:pPr algn="ctr"/>
            <a:r>
              <a:rPr lang="en-US" altLang="zh-CN" sz="3200" b="1" dirty="0">
                <a:solidFill>
                  <a:srgbClr val="FFFF00"/>
                </a:solidFill>
              </a:rPr>
              <a:t>L10N</a:t>
            </a:r>
            <a:endParaRPr lang="zh-CN" altLang="en-US" sz="3200" b="1" dirty="0">
              <a:solidFill>
                <a:srgbClr val="FFFF00"/>
              </a:solidFill>
            </a:endParaRPr>
          </a:p>
        </p:txBody>
      </p:sp>
      <p:sp>
        <p:nvSpPr>
          <p:cNvPr id="13316" name="Rectangle 15"/>
          <p:cNvSpPr>
            <a:spLocks noChangeArrowheads="1"/>
          </p:cNvSpPr>
          <p:nvPr/>
        </p:nvSpPr>
        <p:spPr bwMode="auto">
          <a:xfrm>
            <a:off x="1115616" y="1988840"/>
            <a:ext cx="6732587" cy="3231654"/>
          </a:xfrm>
          <a:prstGeom prst="rect">
            <a:avLst/>
          </a:prstGeom>
          <a:noFill/>
          <a:ln w="9525">
            <a:noFill/>
            <a:miter lim="800000"/>
            <a:headEnd/>
            <a:tailEnd/>
          </a:ln>
        </p:spPr>
        <p:txBody>
          <a:bodyPr lIns="0" tIns="0" rIns="0" bIns="0" anchor="ctr">
            <a:spAutoFit/>
          </a:bodyPr>
          <a:lstStyle/>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t> </a:t>
            </a:r>
            <a:r>
              <a:rPr lang="zh-CN" altLang="en-US" sz="2400" i="0" dirty="0">
                <a:latin typeface="+mn-lt"/>
                <a:ea typeface="楷体"/>
                <a:cs typeface="楷体"/>
              </a:rPr>
              <a:t>翻译</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 地区文化、宗教</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 度量衡和时区等</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 软件用户界面（</a:t>
            </a:r>
            <a:r>
              <a:rPr lang="en-US" altLang="zh-CN" sz="2400" i="0" dirty="0">
                <a:latin typeface="+mn-lt"/>
                <a:ea typeface="楷体"/>
                <a:cs typeface="楷体"/>
              </a:rPr>
              <a:t>UI</a:t>
            </a:r>
            <a:r>
              <a:rPr lang="zh-CN" altLang="en-US" sz="2400" i="0" dirty="0">
                <a:latin typeface="+mn-lt"/>
                <a:ea typeface="楷体"/>
                <a:cs typeface="楷体"/>
              </a:rPr>
              <a:t>）</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 联机文档 </a:t>
            </a:r>
            <a:r>
              <a:rPr lang="en-US" altLang="zh-CN" sz="2400" i="0" dirty="0">
                <a:latin typeface="+mn-lt"/>
                <a:ea typeface="楷体"/>
                <a:cs typeface="楷体"/>
              </a:rPr>
              <a:t>(</a:t>
            </a:r>
            <a:r>
              <a:rPr lang="zh-CN" altLang="en-US" sz="2400" i="0" dirty="0">
                <a:latin typeface="+mn-lt"/>
                <a:ea typeface="楷体"/>
                <a:cs typeface="楷体"/>
              </a:rPr>
              <a:t>帮助文档和功能性的</a:t>
            </a:r>
            <a:r>
              <a:rPr lang="en-US" altLang="zh-CN" sz="2400" i="0" dirty="0">
                <a:latin typeface="+mn-lt"/>
                <a:ea typeface="楷体"/>
                <a:cs typeface="楷体"/>
              </a:rPr>
              <a:t>PDF</a:t>
            </a:r>
            <a:r>
              <a:rPr lang="zh-CN" altLang="en-US" sz="2400" i="0" dirty="0">
                <a:latin typeface="+mn-lt"/>
                <a:ea typeface="楷体"/>
                <a:cs typeface="楷体"/>
              </a:rPr>
              <a:t>文档</a:t>
            </a:r>
            <a:r>
              <a:rPr lang="en-US" altLang="zh-CN" sz="2400" i="0" dirty="0">
                <a:latin typeface="+mn-lt"/>
                <a:ea typeface="楷体"/>
                <a:cs typeface="楷体"/>
              </a:rPr>
              <a:t>) </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 热键设置 </a:t>
            </a:r>
          </a:p>
        </p:txBody>
      </p:sp>
    </p:spTree>
    <p:extLst>
      <p:ext uri="{BB962C8B-B14F-4D97-AF65-F5344CB8AC3E}">
        <p14:creationId xmlns:p14="http://schemas.microsoft.com/office/powerpoint/2010/main" val="2828866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051720" y="260648"/>
            <a:ext cx="5040213" cy="661987"/>
          </a:xfrm>
        </p:spPr>
        <p:txBody>
          <a:bodyPr/>
          <a:lstStyle/>
          <a:p>
            <a:pPr algn="ctr"/>
            <a:r>
              <a:rPr lang="en-US" altLang="zh-CN" sz="3200" b="1" dirty="0" smtClean="0">
                <a:solidFill>
                  <a:srgbClr val="FFFF00"/>
                </a:solidFill>
              </a:rPr>
              <a:t>8.1.2 </a:t>
            </a:r>
            <a:r>
              <a:rPr lang="zh-CN" altLang="en-US" sz="3200" b="1" dirty="0">
                <a:solidFill>
                  <a:srgbClr val="FFFF00"/>
                </a:solidFill>
              </a:rPr>
              <a:t>字符集问题</a:t>
            </a:r>
          </a:p>
        </p:txBody>
      </p:sp>
      <p:sp>
        <p:nvSpPr>
          <p:cNvPr id="15364" name="矩形 5"/>
          <p:cNvSpPr>
            <a:spLocks noChangeArrowheads="1"/>
          </p:cNvSpPr>
          <p:nvPr/>
        </p:nvSpPr>
        <p:spPr bwMode="auto">
          <a:xfrm>
            <a:off x="539552" y="1844824"/>
            <a:ext cx="7343775" cy="3797963"/>
          </a:xfrm>
          <a:prstGeom prst="rect">
            <a:avLst/>
          </a:prstGeom>
          <a:noFill/>
          <a:ln w="9525">
            <a:noFill/>
            <a:miter lim="800000"/>
            <a:headEnd/>
            <a:tailEnd/>
          </a:ln>
        </p:spPr>
        <p:txBody>
          <a:bodyPr>
            <a:spAutoFit/>
          </a:bodyPr>
          <a:lstStyle/>
          <a:p>
            <a:r>
              <a:rPr lang="zh-CN" altLang="en-US" sz="2800" i="0" dirty="0"/>
              <a:t>字符集是操作系统中所使用的字符映射表</a:t>
            </a:r>
            <a:endParaRPr lang="en-US" altLang="zh-CN" sz="2800" i="0" dirty="0"/>
          </a:p>
          <a:p>
            <a:endParaRPr lang="zh-CN" altLang="en-US" sz="2800" i="0" dirty="0"/>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en-US" altLang="zh-CN" sz="2400" i="0" dirty="0" smtClean="0">
                <a:latin typeface="+mn-lt"/>
                <a:ea typeface="楷体"/>
                <a:cs typeface="楷体"/>
              </a:rPr>
              <a:t>ASCII</a:t>
            </a:r>
            <a:r>
              <a:rPr lang="zh-CN" altLang="en-US" sz="2400" i="0" dirty="0">
                <a:latin typeface="+mn-lt"/>
                <a:ea typeface="楷体"/>
                <a:cs typeface="楷体"/>
              </a:rPr>
              <a:t>字符集</a:t>
            </a:r>
            <a:endParaRPr lang="en-US" altLang="zh-CN" sz="2400" i="0" dirty="0">
              <a:latin typeface="+mn-lt"/>
              <a:ea typeface="楷体"/>
              <a:cs typeface="楷体"/>
            </a:endParaRP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en-US" altLang="zh-CN" sz="2400" i="0" dirty="0" smtClean="0">
                <a:latin typeface="+mn-lt"/>
                <a:ea typeface="楷体"/>
                <a:cs typeface="楷体"/>
              </a:rPr>
              <a:t>Gb2312 </a:t>
            </a:r>
            <a:endParaRPr lang="en-US" altLang="zh-CN" sz="2400" i="0" dirty="0">
              <a:latin typeface="+mn-lt"/>
              <a:ea typeface="楷体"/>
              <a:cs typeface="楷体"/>
            </a:endParaRP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en-US" altLang="zh-CN" sz="2400" i="0" dirty="0" smtClean="0">
                <a:latin typeface="+mn-lt"/>
                <a:ea typeface="楷体"/>
                <a:cs typeface="楷体"/>
              </a:rPr>
              <a:t>ISO8859</a:t>
            </a:r>
            <a:r>
              <a:rPr lang="en-US" altLang="zh-CN" sz="2400" i="0" dirty="0">
                <a:latin typeface="+mn-lt"/>
                <a:ea typeface="楷体"/>
                <a:cs typeface="楷体"/>
              </a:rPr>
              <a:t>-X </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en-US" altLang="zh-CN" sz="2400" i="0" dirty="0" smtClean="0">
                <a:latin typeface="+mn-lt"/>
                <a:ea typeface="楷体"/>
                <a:cs typeface="楷体"/>
              </a:rPr>
              <a:t>Unicode</a:t>
            </a:r>
            <a:endParaRPr lang="en-US" altLang="zh-CN" sz="2400" i="0" dirty="0">
              <a:latin typeface="+mn-lt"/>
              <a:ea typeface="楷体"/>
              <a:cs typeface="楷体"/>
            </a:endParaRP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en-US" altLang="zh-CN" sz="2400" i="0" dirty="0" smtClean="0">
                <a:latin typeface="+mn-lt"/>
                <a:ea typeface="楷体"/>
                <a:cs typeface="楷体"/>
              </a:rPr>
              <a:t>UTF</a:t>
            </a:r>
            <a:r>
              <a:rPr lang="en-US" altLang="zh-CN" sz="2400" i="0" dirty="0">
                <a:latin typeface="+mn-lt"/>
                <a:ea typeface="楷体"/>
                <a:cs typeface="楷体"/>
              </a:rPr>
              <a:t>-8/ UTF-16/ UTF-32</a:t>
            </a:r>
            <a:endParaRPr lang="zh-CN" altLang="en-US" sz="2400" i="0" dirty="0">
              <a:latin typeface="+mn-lt"/>
              <a:ea typeface="楷体"/>
              <a:cs typeface="楷体"/>
            </a:endParaRPr>
          </a:p>
        </p:txBody>
      </p:sp>
      <p:pic>
        <p:nvPicPr>
          <p:cNvPr id="2" name="图片 1"/>
          <p:cNvPicPr>
            <a:picLocks noChangeAspect="1"/>
          </p:cNvPicPr>
          <p:nvPr/>
        </p:nvPicPr>
        <p:blipFill>
          <a:blip r:embed="rId3"/>
          <a:stretch>
            <a:fillRect/>
          </a:stretch>
        </p:blipFill>
        <p:spPr>
          <a:xfrm>
            <a:off x="4583602" y="2924944"/>
            <a:ext cx="4577854" cy="2521492"/>
          </a:xfrm>
          <a:prstGeom prst="rect">
            <a:avLst/>
          </a:prstGeom>
        </p:spPr>
      </p:pic>
    </p:spTree>
    <p:extLst>
      <p:ext uri="{BB962C8B-B14F-4D97-AF65-F5344CB8AC3E}">
        <p14:creationId xmlns:p14="http://schemas.microsoft.com/office/powerpoint/2010/main" val="3051868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47664" y="332656"/>
            <a:ext cx="6119812" cy="661987"/>
          </a:xfrm>
        </p:spPr>
        <p:txBody>
          <a:bodyPr/>
          <a:lstStyle/>
          <a:p>
            <a:pPr algn="ctr"/>
            <a:r>
              <a:rPr lang="zh-CN" altLang="en-US" sz="3200" b="1" dirty="0">
                <a:solidFill>
                  <a:srgbClr val="FFFF00"/>
                </a:solidFill>
              </a:rPr>
              <a:t>字符集问题标准</a:t>
            </a:r>
          </a:p>
        </p:txBody>
      </p:sp>
      <p:sp>
        <p:nvSpPr>
          <p:cNvPr id="5" name="Rectangle 7"/>
          <p:cNvSpPr>
            <a:spLocks noChangeArrowheads="1"/>
          </p:cNvSpPr>
          <p:nvPr/>
        </p:nvSpPr>
        <p:spPr bwMode="gray">
          <a:xfrm>
            <a:off x="467544" y="1988840"/>
            <a:ext cx="8064896" cy="3888432"/>
          </a:xfrm>
          <a:prstGeom prst="rect">
            <a:avLst/>
          </a:prstGeom>
          <a:noFill/>
          <a:ln w="9525">
            <a:noFill/>
            <a:miter lim="800000"/>
            <a:headEnd/>
            <a:tailEnd/>
          </a:ln>
        </p:spPr>
        <p:txBody>
          <a:bodyPr/>
          <a:lstStyle/>
          <a:p>
            <a:pPr marL="342900" lvl="3"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en-US" altLang="zh-CN" sz="2400" i="0" dirty="0">
                <a:latin typeface="+mn-lt"/>
                <a:ea typeface="楷体"/>
                <a:cs typeface="楷体"/>
              </a:rPr>
              <a:t>ISO/IEC 10646-1:2003</a:t>
            </a:r>
            <a:r>
              <a:rPr lang="zh-CN" altLang="en-US" sz="2400" i="0" dirty="0">
                <a:latin typeface="+mn-lt"/>
                <a:ea typeface="楷体"/>
                <a:cs typeface="楷体"/>
              </a:rPr>
              <a:t>定义了</a:t>
            </a:r>
            <a:r>
              <a:rPr lang="en-US" altLang="zh-CN" sz="2400" i="0" dirty="0">
                <a:latin typeface="+mn-lt"/>
                <a:ea typeface="楷体"/>
                <a:cs typeface="楷体"/>
              </a:rPr>
              <a:t>4</a:t>
            </a:r>
            <a:r>
              <a:rPr lang="zh-CN" altLang="en-US" sz="2400" i="0" dirty="0">
                <a:latin typeface="+mn-lt"/>
                <a:ea typeface="楷体"/>
                <a:cs typeface="楷体"/>
                <a:hlinkClick r:id="rId3" tooltip="字节"/>
              </a:rPr>
              <a:t>字节</a:t>
            </a:r>
            <a:r>
              <a:rPr lang="zh-CN" altLang="en-US" sz="2400" i="0" dirty="0">
                <a:latin typeface="+mn-lt"/>
                <a:ea typeface="楷体"/>
                <a:cs typeface="楷体"/>
              </a:rPr>
              <a:t>编码的通用字符集（</a:t>
            </a:r>
            <a:r>
              <a:rPr lang="en-US" altLang="zh-CN" sz="2400" i="0" dirty="0">
                <a:latin typeface="+mn-lt"/>
                <a:ea typeface="楷体"/>
                <a:cs typeface="楷体"/>
              </a:rPr>
              <a:t>Universal Character Set</a:t>
            </a:r>
            <a:r>
              <a:rPr lang="zh-CN" altLang="en-US" sz="2400" i="0" dirty="0">
                <a:latin typeface="+mn-lt"/>
                <a:ea typeface="楷体"/>
                <a:cs typeface="楷体"/>
              </a:rPr>
              <a:t>，</a:t>
            </a:r>
            <a:r>
              <a:rPr lang="en-US" altLang="zh-CN" sz="2400" i="0" dirty="0">
                <a:latin typeface="+mn-lt"/>
                <a:ea typeface="楷体"/>
                <a:cs typeface="楷体"/>
              </a:rPr>
              <a:t>UCS</a:t>
            </a:r>
            <a:r>
              <a:rPr lang="zh-CN" altLang="en-US" sz="2400" i="0" dirty="0">
                <a:latin typeface="+mn-lt"/>
                <a:ea typeface="楷体"/>
                <a:cs typeface="楷体"/>
              </a:rPr>
              <a:t>），也称通用多八位编码字符集</a:t>
            </a:r>
            <a:r>
              <a:rPr lang="zh-CN" altLang="en-US" sz="2000" i="0" dirty="0">
                <a:latin typeface="+mn-lt"/>
                <a:ea typeface="楷体"/>
                <a:cs typeface="楷体"/>
              </a:rPr>
              <a:t>（</a:t>
            </a:r>
            <a:r>
              <a:rPr lang="en-US" altLang="zh-CN" sz="2000" i="0" dirty="0">
                <a:latin typeface="+mn-lt"/>
                <a:ea typeface="楷体"/>
                <a:cs typeface="楷体"/>
              </a:rPr>
              <a:t>Universal Multiple-Octet Coded Character Set</a:t>
            </a:r>
            <a:r>
              <a:rPr lang="zh-CN" altLang="en-US" sz="2000" i="0" dirty="0">
                <a:latin typeface="+mn-lt"/>
                <a:ea typeface="楷体"/>
                <a:cs typeface="楷体"/>
              </a:rPr>
              <a:t>）</a:t>
            </a:r>
          </a:p>
          <a:p>
            <a:pPr marL="342900" lvl="3"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en-US" altLang="zh-CN" sz="2400" i="0" dirty="0">
                <a:latin typeface="+mn-lt"/>
                <a:ea typeface="楷体"/>
                <a:cs typeface="楷体"/>
              </a:rPr>
              <a:t>ISO 639-1:2002</a:t>
            </a:r>
            <a:r>
              <a:rPr lang="zh-CN" altLang="en-US" sz="2400" i="0" dirty="0">
                <a:latin typeface="+mn-lt"/>
                <a:ea typeface="楷体"/>
                <a:cs typeface="楷体"/>
              </a:rPr>
              <a:t>，</a:t>
            </a:r>
            <a:r>
              <a:rPr lang="en-US" altLang="zh-CN" sz="2400" i="0" dirty="0">
                <a:latin typeface="+mn-lt"/>
                <a:ea typeface="楷体"/>
                <a:cs typeface="楷体"/>
              </a:rPr>
              <a:t>2</a:t>
            </a:r>
            <a:r>
              <a:rPr lang="zh-CN" altLang="en-US" sz="2400" i="0" dirty="0">
                <a:latin typeface="+mn-lt"/>
                <a:ea typeface="楷体"/>
                <a:cs typeface="楷体"/>
              </a:rPr>
              <a:t>字母语种代码（</a:t>
            </a:r>
            <a:r>
              <a:rPr lang="en-US" altLang="zh-CN" sz="2400" i="0" dirty="0">
                <a:latin typeface="+mn-lt"/>
                <a:ea typeface="楷体"/>
                <a:cs typeface="楷体"/>
              </a:rPr>
              <a:t>alpha-2</a:t>
            </a:r>
            <a:r>
              <a:rPr lang="zh-CN" altLang="en-US" sz="2400" i="0" dirty="0">
                <a:latin typeface="+mn-lt"/>
                <a:ea typeface="楷体"/>
                <a:cs typeface="楷体"/>
              </a:rPr>
              <a:t>）</a:t>
            </a:r>
            <a:r>
              <a:rPr lang="zh-CN" altLang="en-US" sz="2400" i="0" dirty="0" smtClean="0">
                <a:latin typeface="+mn-lt"/>
                <a:ea typeface="楷体"/>
                <a:cs typeface="楷体"/>
              </a:rPr>
              <a:t>标准</a:t>
            </a:r>
            <a:endParaRPr lang="en-US" altLang="zh-CN" sz="2400" i="0" dirty="0" smtClean="0">
              <a:latin typeface="+mn-lt"/>
              <a:ea typeface="楷体"/>
              <a:cs typeface="楷体"/>
            </a:endParaRPr>
          </a:p>
          <a:p>
            <a:pPr marL="342900" lvl="3"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en-US" altLang="zh-CN" sz="2400" i="0" dirty="0" smtClean="0">
                <a:latin typeface="+mn-lt"/>
                <a:ea typeface="楷体"/>
                <a:cs typeface="楷体"/>
              </a:rPr>
              <a:t>ISO </a:t>
            </a:r>
            <a:r>
              <a:rPr lang="en-US" altLang="zh-CN" sz="2400" i="0" dirty="0">
                <a:latin typeface="+mn-lt"/>
                <a:ea typeface="楷体"/>
                <a:cs typeface="楷体"/>
              </a:rPr>
              <a:t>3166-1:1997 </a:t>
            </a:r>
            <a:r>
              <a:rPr lang="zh-CN" altLang="en-US" sz="2400" i="0" dirty="0">
                <a:latin typeface="+mn-lt"/>
                <a:ea typeface="楷体"/>
                <a:cs typeface="楷体"/>
              </a:rPr>
              <a:t>，</a:t>
            </a:r>
            <a:r>
              <a:rPr lang="zh-CN" altLang="en-US" sz="2400" i="0" dirty="0" smtClean="0">
                <a:latin typeface="+mn-lt"/>
                <a:ea typeface="楷体"/>
                <a:cs typeface="楷体"/>
              </a:rPr>
              <a:t>国家代码标准</a:t>
            </a:r>
            <a:endParaRPr lang="zh-CN" altLang="en-US" sz="2400" i="0" dirty="0">
              <a:latin typeface="+mn-lt"/>
              <a:ea typeface="楷体"/>
              <a:cs typeface="楷体"/>
            </a:endParaRPr>
          </a:p>
          <a:p>
            <a:pPr marL="342900" lvl="3"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en-US" altLang="zh-CN" sz="2400" i="0" dirty="0">
                <a:latin typeface="+mn-lt"/>
                <a:ea typeface="楷体"/>
                <a:cs typeface="楷体"/>
              </a:rPr>
              <a:t>RFC 3066</a:t>
            </a:r>
            <a:r>
              <a:rPr lang="zh-CN" altLang="en-US" sz="2400" i="0" dirty="0">
                <a:latin typeface="+mn-lt"/>
                <a:ea typeface="楷体"/>
                <a:cs typeface="楷体"/>
              </a:rPr>
              <a:t>，</a:t>
            </a:r>
            <a:r>
              <a:rPr lang="zh-CN" altLang="en-US" sz="2400" i="0" dirty="0" smtClean="0">
                <a:latin typeface="+mn-lt"/>
                <a:ea typeface="楷体"/>
                <a:cs typeface="楷体"/>
              </a:rPr>
              <a:t>语言鉴定标签标准</a:t>
            </a:r>
            <a:endParaRPr lang="en-US" altLang="zh-CN" sz="2400" i="0" dirty="0" smtClean="0">
              <a:latin typeface="+mn-lt"/>
              <a:ea typeface="楷体"/>
              <a:cs typeface="楷体"/>
            </a:endParaRPr>
          </a:p>
          <a:p>
            <a:pPr marL="342900" lvl="3"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en-US" altLang="zh-CN" sz="2400" i="0" dirty="0">
                <a:ea typeface="楷体"/>
                <a:cs typeface="楷体"/>
              </a:rPr>
              <a:t>RFC </a:t>
            </a:r>
            <a:r>
              <a:rPr lang="en-US" altLang="zh-CN" sz="2400" i="0" dirty="0" smtClean="0">
                <a:ea typeface="楷体"/>
                <a:cs typeface="楷体"/>
              </a:rPr>
              <a:t>36</a:t>
            </a:r>
            <a:r>
              <a:rPr lang="zh-CN" altLang="zh-CN" sz="2400" i="0" dirty="0" smtClean="0">
                <a:ea typeface="楷体"/>
                <a:cs typeface="楷体"/>
              </a:rPr>
              <a:t>2</a:t>
            </a:r>
            <a:r>
              <a:rPr lang="en-US" altLang="zh-CN" sz="2400" i="0" dirty="0" smtClean="0">
                <a:ea typeface="楷体"/>
                <a:cs typeface="楷体"/>
              </a:rPr>
              <a:t>9</a:t>
            </a:r>
            <a:r>
              <a:rPr lang="zh-CN" altLang="en-US" sz="2400" i="0" dirty="0" smtClean="0">
                <a:ea typeface="楷体"/>
                <a:cs typeface="楷体"/>
              </a:rPr>
              <a:t>，</a:t>
            </a:r>
            <a:r>
              <a:rPr lang="en-US" altLang="zh-CN" sz="2400" i="0" dirty="0" smtClean="0">
                <a:ea typeface="楷体"/>
                <a:cs typeface="楷体"/>
              </a:rPr>
              <a:t>UTF-8</a:t>
            </a:r>
            <a:endParaRPr lang="zh-CN" altLang="en-US" sz="2400" i="0" dirty="0">
              <a:ea typeface="楷体"/>
              <a:cs typeface="楷体"/>
            </a:endParaRPr>
          </a:p>
        </p:txBody>
      </p:sp>
    </p:spTree>
    <p:extLst>
      <p:ext uri="{BB962C8B-B14F-4D97-AF65-F5344CB8AC3E}">
        <p14:creationId xmlns:p14="http://schemas.microsoft.com/office/powerpoint/2010/main" val="14848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366695"/>
            <a:ext cx="5880716" cy="561975"/>
          </a:xfrm>
        </p:spPr>
        <p:txBody>
          <a:bodyPr/>
          <a:lstStyle/>
          <a:p>
            <a:pPr algn="ctr"/>
            <a:r>
              <a:rPr kumimoji="1" lang="en-US" altLang="zh-CN" sz="3600" dirty="0" smtClean="0">
                <a:solidFill>
                  <a:srgbClr val="FFFF00"/>
                </a:solidFill>
              </a:rPr>
              <a:t>ASCII</a:t>
            </a:r>
            <a:endParaRPr kumimoji="1" lang="zh-CN" altLang="en-US" sz="3600" dirty="0">
              <a:solidFill>
                <a:srgbClr val="FFFF00"/>
              </a:solidFill>
            </a:endParaRPr>
          </a:p>
        </p:txBody>
      </p:sp>
      <p:sp>
        <p:nvSpPr>
          <p:cNvPr id="4" name="幻灯片编号占位符 3"/>
          <p:cNvSpPr>
            <a:spLocks noGrp="1"/>
          </p:cNvSpPr>
          <p:nvPr>
            <p:ph type="sldNum" sz="quarter" idx="10"/>
          </p:nvPr>
        </p:nvSpPr>
        <p:spPr/>
        <p:txBody>
          <a:bodyPr/>
          <a:lstStyle/>
          <a:p>
            <a:fld id="{DBE2DA07-CE19-4C9B-A0EC-06D3955056CF}" type="slidenum">
              <a:rPr lang="en-US" altLang="zh-CN" smtClean="0"/>
              <a:pPr/>
              <a:t>14</a:t>
            </a:fld>
            <a:endParaRPr lang="en-US" altLang="zh-CN"/>
          </a:p>
        </p:txBody>
      </p:sp>
      <p:pic>
        <p:nvPicPr>
          <p:cNvPr id="5" name="图片 4" descr="屏幕快照 2014-04-26 下午5.50.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302979"/>
            <a:ext cx="8417681" cy="5531904"/>
          </a:xfrm>
          <a:prstGeom prst="rect">
            <a:avLst/>
          </a:prstGeom>
        </p:spPr>
      </p:pic>
    </p:spTree>
    <p:extLst>
      <p:ext uri="{BB962C8B-B14F-4D97-AF65-F5344CB8AC3E}">
        <p14:creationId xmlns:p14="http://schemas.microsoft.com/office/powerpoint/2010/main" val="1028717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366695"/>
            <a:ext cx="6024732" cy="561975"/>
          </a:xfrm>
        </p:spPr>
        <p:txBody>
          <a:bodyPr/>
          <a:lstStyle/>
          <a:p>
            <a:pPr algn="ctr"/>
            <a:r>
              <a:rPr kumimoji="1" lang="en-US" altLang="zh-CN" sz="3600" dirty="0" smtClean="0">
                <a:solidFill>
                  <a:srgbClr val="FFFF00"/>
                </a:solidFill>
              </a:rPr>
              <a:t>Unicode</a:t>
            </a:r>
            <a:endParaRPr kumimoji="1" lang="zh-CN" altLang="en-US" sz="3600" dirty="0">
              <a:solidFill>
                <a:srgbClr val="FFFF00"/>
              </a:solidFill>
            </a:endParaRPr>
          </a:p>
        </p:txBody>
      </p:sp>
      <p:sp>
        <p:nvSpPr>
          <p:cNvPr id="3" name="内容占位符 2"/>
          <p:cNvSpPr>
            <a:spLocks noGrp="1"/>
          </p:cNvSpPr>
          <p:nvPr>
            <p:ph idx="1"/>
          </p:nvPr>
        </p:nvSpPr>
        <p:spPr>
          <a:xfrm>
            <a:off x="179512" y="5805264"/>
            <a:ext cx="8784976" cy="792088"/>
          </a:xfrm>
        </p:spPr>
        <p:txBody>
          <a:bodyPr/>
          <a:lstStyle/>
          <a:p>
            <a:pPr algn="ctr"/>
            <a:r>
              <a:rPr lang="en-US" altLang="zh-CN" dirty="0">
                <a:ea typeface="楷体"/>
                <a:cs typeface="楷体"/>
              </a:rPr>
              <a:t>UCS-4</a:t>
            </a:r>
            <a:r>
              <a:rPr lang="zh-CN" altLang="en-US" sz="1600" dirty="0">
                <a:ea typeface="楷体"/>
                <a:cs typeface="楷体"/>
              </a:rPr>
              <a:t>（</a:t>
            </a:r>
            <a:r>
              <a:rPr lang="en-US" altLang="zh-CN" sz="1600" dirty="0">
                <a:ea typeface="楷体"/>
                <a:cs typeface="楷体"/>
              </a:rPr>
              <a:t>Unicode Character Set</a:t>
            </a:r>
            <a:r>
              <a:rPr lang="zh-CN" altLang="en-US" sz="1600" dirty="0" smtClean="0">
                <a:ea typeface="楷体"/>
                <a:cs typeface="楷体"/>
              </a:rPr>
              <a:t>）</a:t>
            </a:r>
            <a:r>
              <a:rPr lang="en-US" altLang="zh-CN" dirty="0" smtClean="0">
                <a:ea typeface="楷体"/>
                <a:cs typeface="楷体"/>
              </a:rPr>
              <a:t>0</a:t>
            </a:r>
            <a:r>
              <a:rPr lang="en-US" altLang="zh-CN" dirty="0">
                <a:ea typeface="楷体"/>
                <a:cs typeface="楷体"/>
              </a:rPr>
              <a:t>×</a:t>
            </a:r>
            <a:r>
              <a:rPr lang="en-US" altLang="zh-CN" dirty="0" smtClean="0">
                <a:ea typeface="楷体"/>
                <a:cs typeface="楷体"/>
              </a:rPr>
              <a:t>0</a:t>
            </a:r>
            <a:r>
              <a:rPr lang="zh-CN" altLang="en-US" dirty="0" smtClean="0">
                <a:ea typeface="楷体"/>
                <a:cs typeface="楷体"/>
              </a:rPr>
              <a:t> </a:t>
            </a:r>
            <a:r>
              <a:rPr lang="en-US" altLang="zh-CN" dirty="0" smtClean="0">
                <a:ea typeface="楷体"/>
                <a:cs typeface="楷体"/>
              </a:rPr>
              <a:t>-</a:t>
            </a:r>
            <a:r>
              <a:rPr lang="zh-CN" altLang="en-US" dirty="0" smtClean="0">
                <a:ea typeface="楷体"/>
                <a:cs typeface="楷体"/>
              </a:rPr>
              <a:t> </a:t>
            </a:r>
            <a:r>
              <a:rPr lang="en-US" altLang="zh-CN" dirty="0" smtClean="0">
                <a:ea typeface="楷体"/>
                <a:cs typeface="楷体"/>
              </a:rPr>
              <a:t>0x10FFFF</a:t>
            </a:r>
            <a:r>
              <a:rPr lang="zh-CN" altLang="en-US" dirty="0" smtClean="0">
                <a:ea typeface="楷体"/>
                <a:cs typeface="楷体"/>
              </a:rPr>
              <a:t>；</a:t>
            </a:r>
            <a:r>
              <a:rPr lang="en-US" altLang="zh-CN" dirty="0" smtClean="0">
                <a:ea typeface="楷体"/>
                <a:cs typeface="楷体"/>
              </a:rPr>
              <a:t>1</a:t>
            </a:r>
            <a:r>
              <a:rPr lang="en-US" altLang="zh-CN" baseline="30000" dirty="0" smtClean="0">
                <a:ea typeface="楷体"/>
                <a:cs typeface="楷体"/>
              </a:rPr>
              <a:t>st</a:t>
            </a:r>
            <a:r>
              <a:rPr lang="zh-CN" altLang="en-US" dirty="0" smtClean="0">
                <a:ea typeface="楷体"/>
                <a:cs typeface="楷体"/>
              </a:rPr>
              <a:t>字节：</a:t>
            </a:r>
            <a:r>
              <a:rPr lang="en-US" altLang="zh-CN" dirty="0" smtClean="0">
                <a:ea typeface="楷体"/>
                <a:cs typeface="楷体"/>
              </a:rPr>
              <a:t>0-16</a:t>
            </a:r>
            <a:r>
              <a:rPr lang="zh-CN" altLang="en-US" dirty="0" smtClean="0">
                <a:ea typeface="楷体"/>
                <a:cs typeface="楷体"/>
              </a:rPr>
              <a:t>个</a:t>
            </a:r>
            <a:r>
              <a:rPr lang="zh-CN" altLang="en-US" dirty="0">
                <a:ea typeface="楷体"/>
                <a:cs typeface="楷体"/>
              </a:rPr>
              <a:t>平面，</a:t>
            </a:r>
            <a:r>
              <a:rPr lang="zh-CN" altLang="en-US" dirty="0" smtClean="0">
                <a:ea typeface="楷体"/>
                <a:cs typeface="楷体"/>
              </a:rPr>
              <a:t>后两个字节：</a:t>
            </a:r>
            <a:r>
              <a:rPr lang="en-US" altLang="zh-CN" dirty="0" smtClean="0">
                <a:ea typeface="楷体"/>
                <a:cs typeface="楷体"/>
              </a:rPr>
              <a:t>0-FF</a:t>
            </a:r>
            <a:r>
              <a:rPr lang="zh-CN" altLang="en-US" dirty="0" smtClean="0">
                <a:ea typeface="楷体"/>
                <a:cs typeface="楷体"/>
              </a:rPr>
              <a:t>行，</a:t>
            </a:r>
            <a:r>
              <a:rPr lang="en-US" altLang="zh-CN" dirty="0" smtClean="0">
                <a:ea typeface="楷体"/>
                <a:cs typeface="楷体"/>
              </a:rPr>
              <a:t>0-FF</a:t>
            </a:r>
            <a:r>
              <a:rPr lang="zh-CN" altLang="en-US" dirty="0" smtClean="0">
                <a:ea typeface="楷体"/>
                <a:cs typeface="楷体"/>
              </a:rPr>
              <a:t>列。</a:t>
            </a:r>
            <a:r>
              <a:rPr lang="en-US" altLang="zh-CN" dirty="0" smtClean="0">
                <a:ea typeface="楷体"/>
                <a:cs typeface="楷体"/>
              </a:rPr>
              <a:t>0</a:t>
            </a:r>
            <a:r>
              <a:rPr lang="zh-CN" altLang="en-US" dirty="0" smtClean="0">
                <a:ea typeface="楷体"/>
                <a:cs typeface="楷体"/>
              </a:rPr>
              <a:t>平面：</a:t>
            </a:r>
            <a:r>
              <a:rPr lang="en-US" altLang="zh-CN" dirty="0" smtClean="0"/>
              <a:t>BMP</a:t>
            </a:r>
            <a:r>
              <a:rPr lang="zh-CN" altLang="en-US" sz="1600" dirty="0"/>
              <a:t>（</a:t>
            </a:r>
            <a:r>
              <a:rPr lang="en-US" altLang="zh-CN" sz="1600" dirty="0"/>
              <a:t>Basic Multilingual Plane</a:t>
            </a:r>
            <a:r>
              <a:rPr lang="zh-CN" altLang="en-US" sz="1600" dirty="0" smtClean="0"/>
              <a:t>）</a:t>
            </a:r>
            <a:r>
              <a:rPr lang="zh-CN" altLang="zh-CN" sz="1600" dirty="0" smtClean="0"/>
              <a:t>=</a:t>
            </a:r>
            <a:r>
              <a:rPr lang="zh-CN" altLang="en-US" sz="1600" dirty="0" smtClean="0"/>
              <a:t> </a:t>
            </a:r>
            <a:r>
              <a:rPr lang="en-US" altLang="zh-CN" dirty="0" smtClean="0"/>
              <a:t>UCS</a:t>
            </a:r>
            <a:r>
              <a:rPr lang="en-US" altLang="zh-CN" dirty="0"/>
              <a:t>-2</a:t>
            </a:r>
            <a:endParaRPr kumimoji="1" lang="zh-CN" altLang="en-US" dirty="0">
              <a:ea typeface="楷体"/>
              <a:cs typeface="楷体"/>
            </a:endParaRPr>
          </a:p>
        </p:txBody>
      </p:sp>
      <p:sp>
        <p:nvSpPr>
          <p:cNvPr id="4" name="幻灯片编号占位符 3"/>
          <p:cNvSpPr>
            <a:spLocks noGrp="1"/>
          </p:cNvSpPr>
          <p:nvPr>
            <p:ph type="sldNum" sz="quarter" idx="10"/>
          </p:nvPr>
        </p:nvSpPr>
        <p:spPr/>
        <p:txBody>
          <a:bodyPr/>
          <a:lstStyle/>
          <a:p>
            <a:fld id="{DBE2DA07-CE19-4C9B-A0EC-06D3955056CF}" type="slidenum">
              <a:rPr lang="en-US" altLang="zh-CN" smtClean="0"/>
              <a:pPr/>
              <a:t>15</a:t>
            </a:fld>
            <a:endParaRPr lang="en-US" altLang="zh-CN" dirty="0"/>
          </a:p>
        </p:txBody>
      </p:sp>
      <p:pic>
        <p:nvPicPr>
          <p:cNvPr id="5" name="图片 4" descr="unicode-charset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1340768"/>
            <a:ext cx="5844475" cy="4392488"/>
          </a:xfrm>
          <a:prstGeom prst="rect">
            <a:avLst/>
          </a:prstGeom>
        </p:spPr>
      </p:pic>
    </p:spTree>
    <p:extLst>
      <p:ext uri="{BB962C8B-B14F-4D97-AF65-F5344CB8AC3E}">
        <p14:creationId xmlns:p14="http://schemas.microsoft.com/office/powerpoint/2010/main" val="1136445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366695"/>
            <a:ext cx="6024732" cy="561975"/>
          </a:xfrm>
        </p:spPr>
        <p:txBody>
          <a:bodyPr/>
          <a:lstStyle/>
          <a:p>
            <a:pPr algn="ctr"/>
            <a:r>
              <a:rPr kumimoji="1" lang="en-US" altLang="zh-CN" sz="3600" dirty="0" smtClean="0">
                <a:solidFill>
                  <a:srgbClr val="FFFF00"/>
                </a:solidFill>
              </a:rPr>
              <a:t>UTF-8</a:t>
            </a:r>
            <a:endParaRPr kumimoji="1" lang="zh-CN" altLang="en-US" sz="3600" dirty="0">
              <a:solidFill>
                <a:srgbClr val="FFFF00"/>
              </a:solidFill>
            </a:endParaRPr>
          </a:p>
        </p:txBody>
      </p:sp>
      <p:sp>
        <p:nvSpPr>
          <p:cNvPr id="4" name="幻灯片编号占位符 3"/>
          <p:cNvSpPr>
            <a:spLocks noGrp="1"/>
          </p:cNvSpPr>
          <p:nvPr>
            <p:ph type="sldNum" sz="quarter" idx="10"/>
          </p:nvPr>
        </p:nvSpPr>
        <p:spPr/>
        <p:txBody>
          <a:bodyPr/>
          <a:lstStyle/>
          <a:p>
            <a:fld id="{DBE2DA07-CE19-4C9B-A0EC-06D3955056CF}" type="slidenum">
              <a:rPr lang="en-US" altLang="zh-CN" smtClean="0"/>
              <a:pPr/>
              <a:t>16</a:t>
            </a:fld>
            <a:endParaRPr lang="en-US" altLang="zh-CN"/>
          </a:p>
        </p:txBody>
      </p:sp>
      <p:pic>
        <p:nvPicPr>
          <p:cNvPr id="7" name="图片 6" descr="屏幕快照 2014-04-26 下午6.11.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700808"/>
            <a:ext cx="7560840" cy="2260766"/>
          </a:xfrm>
          <a:prstGeom prst="rect">
            <a:avLst/>
          </a:prstGeom>
        </p:spPr>
      </p:pic>
      <p:pic>
        <p:nvPicPr>
          <p:cNvPr id="8" name="图片 7" descr="屏幕快照 2014-04-26 下午6.15.5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4653136"/>
            <a:ext cx="5053419" cy="1800200"/>
          </a:xfrm>
          <a:prstGeom prst="rect">
            <a:avLst/>
          </a:prstGeom>
        </p:spPr>
      </p:pic>
      <p:sp>
        <p:nvSpPr>
          <p:cNvPr id="9" name="圆角矩形 8"/>
          <p:cNvSpPr/>
          <p:nvPr/>
        </p:nvSpPr>
        <p:spPr>
          <a:xfrm>
            <a:off x="1043608" y="3212976"/>
            <a:ext cx="6192688" cy="288032"/>
          </a:xfrm>
          <a:prstGeom prst="roundRect">
            <a:avLst/>
          </a:prstGeom>
          <a:solidFill>
            <a:srgbClr val="FFFF00">
              <a:alpha val="29000"/>
            </a:srgb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2339752" y="3933056"/>
            <a:ext cx="4503632" cy="400110"/>
          </a:xfrm>
          <a:prstGeom prst="rect">
            <a:avLst/>
          </a:prstGeom>
        </p:spPr>
        <p:txBody>
          <a:bodyPr wrap="none">
            <a:spAutoFit/>
          </a:bodyPr>
          <a:lstStyle/>
          <a:p>
            <a:r>
              <a:rPr lang="en-US" altLang="zh-CN" sz="2000" i="0" dirty="0">
                <a:hlinkClick r:id="rId4"/>
              </a:rPr>
              <a:t>http://www.rfc-editor.org/rfc/rfc3629.</a:t>
            </a:r>
            <a:r>
              <a:rPr lang="en-US" altLang="zh-CN" sz="2000" i="0" dirty="0" smtClean="0">
                <a:hlinkClick r:id="rId4"/>
              </a:rPr>
              <a:t>txt</a:t>
            </a:r>
            <a:r>
              <a:rPr lang="zh-CN" altLang="en-US" sz="2000" i="0" dirty="0" smtClean="0"/>
              <a:t> </a:t>
            </a:r>
            <a:endParaRPr lang="zh-CN" altLang="en-US" sz="2000" i="0" dirty="0"/>
          </a:p>
        </p:txBody>
      </p:sp>
    </p:spTree>
    <p:extLst>
      <p:ext uri="{BB962C8B-B14F-4D97-AF65-F5344CB8AC3E}">
        <p14:creationId xmlns:p14="http://schemas.microsoft.com/office/powerpoint/2010/main" val="398439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91680" y="260648"/>
            <a:ext cx="6119812" cy="661987"/>
          </a:xfrm>
        </p:spPr>
        <p:txBody>
          <a:bodyPr/>
          <a:lstStyle/>
          <a:p>
            <a:pPr algn="ctr"/>
            <a:r>
              <a:rPr lang="en-US" altLang="zh-CN" sz="3200" b="1" dirty="0" smtClean="0">
                <a:solidFill>
                  <a:srgbClr val="FFFF00"/>
                </a:solidFill>
              </a:rPr>
              <a:t>8.1.3 </a:t>
            </a:r>
            <a:r>
              <a:rPr lang="zh-CN" altLang="en-US" sz="3200" b="1" dirty="0">
                <a:solidFill>
                  <a:srgbClr val="FFFF00"/>
                </a:solidFill>
              </a:rPr>
              <a:t>软件国际化标准</a:t>
            </a:r>
          </a:p>
        </p:txBody>
      </p:sp>
      <p:sp>
        <p:nvSpPr>
          <p:cNvPr id="5" name="Rectangle 3"/>
          <p:cNvSpPr txBox="1">
            <a:spLocks noChangeArrowheads="1"/>
          </p:cNvSpPr>
          <p:nvPr/>
        </p:nvSpPr>
        <p:spPr bwMode="auto">
          <a:xfrm>
            <a:off x="899592" y="2420888"/>
            <a:ext cx="6263927" cy="3025055"/>
          </a:xfrm>
          <a:prstGeom prst="rect">
            <a:avLst/>
          </a:prstGeom>
          <a:noFill/>
          <a:ln w="9525">
            <a:noFill/>
            <a:miter lim="800000"/>
            <a:headEnd/>
            <a:tailEnd/>
          </a:ln>
        </p:spPr>
        <p:txBody>
          <a:bodyPr/>
          <a:lstStyle/>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切换语言的机制。</a:t>
            </a: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与语言无关的输出接口。</a:t>
            </a: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与语言无关的输入接口和标准的输入协议</a:t>
            </a: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资源文件的国际化</a:t>
            </a: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支持和包容本地化数据格式 </a:t>
            </a:r>
          </a:p>
        </p:txBody>
      </p:sp>
    </p:spTree>
    <p:extLst>
      <p:ext uri="{BB962C8B-B14F-4D97-AF65-F5344CB8AC3E}">
        <p14:creationId xmlns:p14="http://schemas.microsoft.com/office/powerpoint/2010/main" val="276758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0" fill="hold" grpId="0" nodeType="clickEffect">
                                  <p:stCondLst>
                                    <p:cond delay="0"/>
                                  </p:stCondLst>
                                  <p:childTnLst>
                                    <p:anim calcmode="lin" valueType="num">
                                      <p:cBhvr>
                                        <p:cTn id="6" dur="500"/>
                                        <p:tgtEl>
                                          <p:spTgt spid="5">
                                            <p:txEl>
                                              <p:pRg st="0" end="0"/>
                                            </p:txEl>
                                          </p:spTgt>
                                        </p:tgtEl>
                                        <p:attrNameLst>
                                          <p:attrName>ppt_w</p:attrName>
                                        </p:attrNameLst>
                                      </p:cBhvr>
                                      <p:tavLst>
                                        <p:tav tm="0">
                                          <p:val>
                                            <p:strVal val="ppt_w"/>
                                          </p:val>
                                        </p:tav>
                                        <p:tav tm="100000">
                                          <p:val>
                                            <p:fltVal val="0"/>
                                          </p:val>
                                        </p:tav>
                                      </p:tavLst>
                                    </p:anim>
                                    <p:anim calcmode="lin" valueType="num">
                                      <p:cBhvr>
                                        <p:cTn id="7" dur="500"/>
                                        <p:tgtEl>
                                          <p:spTgt spid="5">
                                            <p:txEl>
                                              <p:pRg st="0" end="0"/>
                                            </p:txEl>
                                          </p:spTgt>
                                        </p:tgtEl>
                                        <p:attrNameLst>
                                          <p:attrName>ppt_h</p:attrName>
                                        </p:attrNameLst>
                                      </p:cBhvr>
                                      <p:tavLst>
                                        <p:tav tm="0">
                                          <p:val>
                                            <p:strVal val="ppt_h"/>
                                          </p:val>
                                        </p:tav>
                                        <p:tav tm="100000">
                                          <p:val>
                                            <p:fltVal val="0"/>
                                          </p:val>
                                        </p:tav>
                                      </p:tavLst>
                                    </p:anim>
                                    <p:animEffect transition="out" filter="fade">
                                      <p:cBhvr>
                                        <p:cTn id="8" dur="500"/>
                                        <p:tgtEl>
                                          <p:spTgt spid="5">
                                            <p:txEl>
                                              <p:pRg st="0" end="0"/>
                                            </p:txEl>
                                          </p:spTgt>
                                        </p:tgtEl>
                                      </p:cBhvr>
                                    </p:animEffect>
                                    <p:set>
                                      <p:cBhvr>
                                        <p:cTn id="9" dur="1" fill="hold">
                                          <p:stCondLst>
                                            <p:cond delay="499"/>
                                          </p:stCondLst>
                                        </p:cTn>
                                        <p:tgtEl>
                                          <p:spTgt spid="5">
                                            <p:txEl>
                                              <p:pRg st="0" end="0"/>
                                            </p:txEl>
                                          </p:spTgt>
                                        </p:tgtEl>
                                        <p:attrNameLst>
                                          <p:attrName>style.visibility</p:attrName>
                                        </p:attrNameLst>
                                      </p:cBhvr>
                                      <p:to>
                                        <p:strVal val="hidden"/>
                                      </p:to>
                                    </p:set>
                                  </p:childTnLst>
                                </p:cTn>
                              </p:par>
                              <p:par>
                                <p:cTn id="10" presetID="53" presetClass="exit" presetSubtype="0" fill="hold" grpId="0" nodeType="withEffect">
                                  <p:stCondLst>
                                    <p:cond delay="0"/>
                                  </p:stCondLst>
                                  <p:childTnLst>
                                    <p:anim calcmode="lin" valueType="num">
                                      <p:cBhvr>
                                        <p:cTn id="11" dur="500"/>
                                        <p:tgtEl>
                                          <p:spTgt spid="5">
                                            <p:txEl>
                                              <p:pRg st="1" end="1"/>
                                            </p:txEl>
                                          </p:spTgt>
                                        </p:tgtEl>
                                        <p:attrNameLst>
                                          <p:attrName>ppt_w</p:attrName>
                                        </p:attrNameLst>
                                      </p:cBhvr>
                                      <p:tavLst>
                                        <p:tav tm="0">
                                          <p:val>
                                            <p:strVal val="ppt_w"/>
                                          </p:val>
                                        </p:tav>
                                        <p:tav tm="100000">
                                          <p:val>
                                            <p:fltVal val="0"/>
                                          </p:val>
                                        </p:tav>
                                      </p:tavLst>
                                    </p:anim>
                                    <p:anim calcmode="lin" valueType="num">
                                      <p:cBhvr>
                                        <p:cTn id="12" dur="500"/>
                                        <p:tgtEl>
                                          <p:spTgt spid="5">
                                            <p:txEl>
                                              <p:pRg st="1" end="1"/>
                                            </p:txEl>
                                          </p:spTgt>
                                        </p:tgtEl>
                                        <p:attrNameLst>
                                          <p:attrName>ppt_h</p:attrName>
                                        </p:attrNameLst>
                                      </p:cBhvr>
                                      <p:tavLst>
                                        <p:tav tm="0">
                                          <p:val>
                                            <p:strVal val="ppt_h"/>
                                          </p:val>
                                        </p:tav>
                                        <p:tav tm="100000">
                                          <p:val>
                                            <p:fltVal val="0"/>
                                          </p:val>
                                        </p:tav>
                                      </p:tavLst>
                                    </p:anim>
                                    <p:animEffect transition="out" filter="fade">
                                      <p:cBhvr>
                                        <p:cTn id="13" dur="500"/>
                                        <p:tgtEl>
                                          <p:spTgt spid="5">
                                            <p:txEl>
                                              <p:pRg st="1" end="1"/>
                                            </p:txEl>
                                          </p:spTgt>
                                        </p:tgtEl>
                                      </p:cBhvr>
                                    </p:animEffect>
                                    <p:set>
                                      <p:cBhvr>
                                        <p:cTn id="14" dur="1" fill="hold">
                                          <p:stCondLst>
                                            <p:cond delay="499"/>
                                          </p:stCondLst>
                                        </p:cTn>
                                        <p:tgtEl>
                                          <p:spTgt spid="5">
                                            <p:txEl>
                                              <p:pRg st="1" end="1"/>
                                            </p:txEl>
                                          </p:spTgt>
                                        </p:tgtEl>
                                        <p:attrNameLst>
                                          <p:attrName>style.visibility</p:attrName>
                                        </p:attrNameLst>
                                      </p:cBhvr>
                                      <p:to>
                                        <p:strVal val="hidden"/>
                                      </p:to>
                                    </p:set>
                                  </p:childTnLst>
                                </p:cTn>
                              </p:par>
                              <p:par>
                                <p:cTn id="15" presetID="53" presetClass="exit" presetSubtype="0" fill="hold" grpId="0" nodeType="withEffect">
                                  <p:stCondLst>
                                    <p:cond delay="0"/>
                                  </p:stCondLst>
                                  <p:childTnLst>
                                    <p:anim calcmode="lin" valueType="num">
                                      <p:cBhvr>
                                        <p:cTn id="16" dur="500"/>
                                        <p:tgtEl>
                                          <p:spTgt spid="5">
                                            <p:txEl>
                                              <p:pRg st="2" end="2"/>
                                            </p:txEl>
                                          </p:spTgt>
                                        </p:tgtEl>
                                        <p:attrNameLst>
                                          <p:attrName>ppt_w</p:attrName>
                                        </p:attrNameLst>
                                      </p:cBhvr>
                                      <p:tavLst>
                                        <p:tav tm="0">
                                          <p:val>
                                            <p:strVal val="ppt_w"/>
                                          </p:val>
                                        </p:tav>
                                        <p:tav tm="100000">
                                          <p:val>
                                            <p:fltVal val="0"/>
                                          </p:val>
                                        </p:tav>
                                      </p:tavLst>
                                    </p:anim>
                                    <p:anim calcmode="lin" valueType="num">
                                      <p:cBhvr>
                                        <p:cTn id="17" dur="500"/>
                                        <p:tgtEl>
                                          <p:spTgt spid="5">
                                            <p:txEl>
                                              <p:pRg st="2" end="2"/>
                                            </p:txEl>
                                          </p:spTgt>
                                        </p:tgtEl>
                                        <p:attrNameLst>
                                          <p:attrName>ppt_h</p:attrName>
                                        </p:attrNameLst>
                                      </p:cBhvr>
                                      <p:tavLst>
                                        <p:tav tm="0">
                                          <p:val>
                                            <p:strVal val="ppt_h"/>
                                          </p:val>
                                        </p:tav>
                                        <p:tav tm="100000">
                                          <p:val>
                                            <p:fltVal val="0"/>
                                          </p:val>
                                        </p:tav>
                                      </p:tavLst>
                                    </p:anim>
                                    <p:animEffect transition="out" filter="fade">
                                      <p:cBhvr>
                                        <p:cTn id="18" dur="500"/>
                                        <p:tgtEl>
                                          <p:spTgt spid="5">
                                            <p:txEl>
                                              <p:pRg st="2" end="2"/>
                                            </p:txEl>
                                          </p:spTgt>
                                        </p:tgtEl>
                                      </p:cBhvr>
                                    </p:animEffect>
                                    <p:set>
                                      <p:cBhvr>
                                        <p:cTn id="19" dur="1" fill="hold">
                                          <p:stCondLst>
                                            <p:cond delay="499"/>
                                          </p:stCondLst>
                                        </p:cTn>
                                        <p:tgtEl>
                                          <p:spTgt spid="5">
                                            <p:txEl>
                                              <p:pRg st="2" end="2"/>
                                            </p:txEl>
                                          </p:spTgt>
                                        </p:tgtEl>
                                        <p:attrNameLst>
                                          <p:attrName>style.visibility</p:attrName>
                                        </p:attrNameLst>
                                      </p:cBhvr>
                                      <p:to>
                                        <p:strVal val="hidden"/>
                                      </p:to>
                                    </p:set>
                                  </p:childTnLst>
                                </p:cTn>
                              </p:par>
                              <p:par>
                                <p:cTn id="20" presetID="53" presetClass="exit" presetSubtype="0" fill="hold" grpId="0" nodeType="withEffect">
                                  <p:stCondLst>
                                    <p:cond delay="0"/>
                                  </p:stCondLst>
                                  <p:childTnLst>
                                    <p:anim calcmode="lin" valueType="num">
                                      <p:cBhvr>
                                        <p:cTn id="21" dur="500"/>
                                        <p:tgtEl>
                                          <p:spTgt spid="5">
                                            <p:txEl>
                                              <p:pRg st="3" end="3"/>
                                            </p:txEl>
                                          </p:spTgt>
                                        </p:tgtEl>
                                        <p:attrNameLst>
                                          <p:attrName>ppt_w</p:attrName>
                                        </p:attrNameLst>
                                      </p:cBhvr>
                                      <p:tavLst>
                                        <p:tav tm="0">
                                          <p:val>
                                            <p:strVal val="ppt_w"/>
                                          </p:val>
                                        </p:tav>
                                        <p:tav tm="100000">
                                          <p:val>
                                            <p:fltVal val="0"/>
                                          </p:val>
                                        </p:tav>
                                      </p:tavLst>
                                    </p:anim>
                                    <p:anim calcmode="lin" valueType="num">
                                      <p:cBhvr>
                                        <p:cTn id="22" dur="500"/>
                                        <p:tgtEl>
                                          <p:spTgt spid="5">
                                            <p:txEl>
                                              <p:pRg st="3" end="3"/>
                                            </p:txEl>
                                          </p:spTgt>
                                        </p:tgtEl>
                                        <p:attrNameLst>
                                          <p:attrName>ppt_h</p:attrName>
                                        </p:attrNameLst>
                                      </p:cBhvr>
                                      <p:tavLst>
                                        <p:tav tm="0">
                                          <p:val>
                                            <p:strVal val="ppt_h"/>
                                          </p:val>
                                        </p:tav>
                                        <p:tav tm="100000">
                                          <p:val>
                                            <p:fltVal val="0"/>
                                          </p:val>
                                        </p:tav>
                                      </p:tavLst>
                                    </p:anim>
                                    <p:animEffect transition="out" filter="fade">
                                      <p:cBhvr>
                                        <p:cTn id="23" dur="500"/>
                                        <p:tgtEl>
                                          <p:spTgt spid="5">
                                            <p:txEl>
                                              <p:pRg st="3" end="3"/>
                                            </p:txEl>
                                          </p:spTgt>
                                        </p:tgtEl>
                                      </p:cBhvr>
                                    </p:animEffect>
                                    <p:set>
                                      <p:cBhvr>
                                        <p:cTn id="24" dur="1" fill="hold">
                                          <p:stCondLst>
                                            <p:cond delay="499"/>
                                          </p:stCondLst>
                                        </p:cTn>
                                        <p:tgtEl>
                                          <p:spTgt spid="5">
                                            <p:txEl>
                                              <p:pRg st="3" end="3"/>
                                            </p:txEl>
                                          </p:spTgt>
                                        </p:tgtEl>
                                        <p:attrNameLst>
                                          <p:attrName>style.visibility</p:attrName>
                                        </p:attrNameLst>
                                      </p:cBhvr>
                                      <p:to>
                                        <p:strVal val="hidden"/>
                                      </p:to>
                                    </p:set>
                                  </p:childTnLst>
                                </p:cTn>
                              </p:par>
                              <p:par>
                                <p:cTn id="25" presetID="53" presetClass="exit" presetSubtype="0" fill="hold" grpId="0" nodeType="withEffect">
                                  <p:stCondLst>
                                    <p:cond delay="0"/>
                                  </p:stCondLst>
                                  <p:childTnLst>
                                    <p:anim calcmode="lin" valueType="num">
                                      <p:cBhvr>
                                        <p:cTn id="26" dur="500"/>
                                        <p:tgtEl>
                                          <p:spTgt spid="5">
                                            <p:txEl>
                                              <p:pRg st="4" end="4"/>
                                            </p:txEl>
                                          </p:spTgt>
                                        </p:tgtEl>
                                        <p:attrNameLst>
                                          <p:attrName>ppt_w</p:attrName>
                                        </p:attrNameLst>
                                      </p:cBhvr>
                                      <p:tavLst>
                                        <p:tav tm="0">
                                          <p:val>
                                            <p:strVal val="ppt_w"/>
                                          </p:val>
                                        </p:tav>
                                        <p:tav tm="100000">
                                          <p:val>
                                            <p:fltVal val="0"/>
                                          </p:val>
                                        </p:tav>
                                      </p:tavLst>
                                    </p:anim>
                                    <p:anim calcmode="lin" valueType="num">
                                      <p:cBhvr>
                                        <p:cTn id="27" dur="500"/>
                                        <p:tgtEl>
                                          <p:spTgt spid="5">
                                            <p:txEl>
                                              <p:pRg st="4" end="4"/>
                                            </p:txEl>
                                          </p:spTgt>
                                        </p:tgtEl>
                                        <p:attrNameLst>
                                          <p:attrName>ppt_h</p:attrName>
                                        </p:attrNameLst>
                                      </p:cBhvr>
                                      <p:tavLst>
                                        <p:tav tm="0">
                                          <p:val>
                                            <p:strVal val="ppt_h"/>
                                          </p:val>
                                        </p:tav>
                                        <p:tav tm="100000">
                                          <p:val>
                                            <p:fltVal val="0"/>
                                          </p:val>
                                        </p:tav>
                                      </p:tavLst>
                                    </p:anim>
                                    <p:animEffect transition="out" filter="fade">
                                      <p:cBhvr>
                                        <p:cTn id="28" dur="500"/>
                                        <p:tgtEl>
                                          <p:spTgt spid="5">
                                            <p:txEl>
                                              <p:pRg st="4" end="4"/>
                                            </p:txEl>
                                          </p:spTgt>
                                        </p:tgtEl>
                                      </p:cBhvr>
                                    </p:animEffect>
                                    <p:set>
                                      <p:cBhvr>
                                        <p:cTn id="29" dur="1" fill="hold">
                                          <p:stCondLst>
                                            <p:cond delay="499"/>
                                          </p:stCondLst>
                                        </p:cTn>
                                        <p:tgtEl>
                                          <p:spTgt spid="5">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195736" y="260648"/>
            <a:ext cx="4824189" cy="755997"/>
          </a:xfrm>
        </p:spPr>
        <p:txBody>
          <a:bodyPr/>
          <a:lstStyle/>
          <a:p>
            <a:pPr algn="ctr"/>
            <a:r>
              <a:rPr lang="en-US" altLang="zh-CN" sz="3200" b="1" dirty="0">
                <a:solidFill>
                  <a:srgbClr val="FFFF00"/>
                </a:solidFill>
              </a:rPr>
              <a:t>I18N </a:t>
            </a:r>
            <a:r>
              <a:rPr lang="zh-CN" altLang="en-US" sz="3200" b="1" dirty="0">
                <a:solidFill>
                  <a:srgbClr val="FFFF00"/>
                </a:solidFill>
              </a:rPr>
              <a:t>测试</a:t>
            </a:r>
          </a:p>
        </p:txBody>
      </p:sp>
      <p:grpSp>
        <p:nvGrpSpPr>
          <p:cNvPr id="18436" name="Group 16"/>
          <p:cNvGrpSpPr>
            <a:grpSpLocks/>
          </p:cNvGrpSpPr>
          <p:nvPr/>
        </p:nvGrpSpPr>
        <p:grpSpPr bwMode="auto">
          <a:xfrm>
            <a:off x="683568" y="1628800"/>
            <a:ext cx="8194675" cy="4513262"/>
            <a:chOff x="422" y="1320"/>
            <a:chExt cx="5162" cy="2843"/>
          </a:xfrm>
        </p:grpSpPr>
        <p:grpSp>
          <p:nvGrpSpPr>
            <p:cNvPr id="18437" name="Group 6"/>
            <p:cNvGrpSpPr>
              <a:grpSpLocks/>
            </p:cNvGrpSpPr>
            <p:nvPr/>
          </p:nvGrpSpPr>
          <p:grpSpPr bwMode="auto">
            <a:xfrm>
              <a:off x="513" y="1320"/>
              <a:ext cx="4581" cy="340"/>
              <a:chOff x="489" y="2134"/>
              <a:chExt cx="4581" cy="340"/>
            </a:xfrm>
          </p:grpSpPr>
          <p:sp>
            <p:nvSpPr>
              <p:cNvPr id="18443" name="Line 8"/>
              <p:cNvSpPr>
                <a:spLocks noChangeShapeType="1"/>
              </p:cNvSpPr>
              <p:nvPr/>
            </p:nvSpPr>
            <p:spPr bwMode="auto">
              <a:xfrm>
                <a:off x="2784" y="2160"/>
                <a:ext cx="0" cy="288"/>
              </a:xfrm>
              <a:prstGeom prst="line">
                <a:avLst/>
              </a:prstGeom>
              <a:noFill/>
              <a:ln w="9525">
                <a:solidFill>
                  <a:schemeClr val="tx1"/>
                </a:solidFill>
                <a:round/>
                <a:headEnd/>
                <a:tailEnd/>
              </a:ln>
            </p:spPr>
            <p:txBody>
              <a:bodyPr wrap="none" anchor="ctr"/>
              <a:lstStyle/>
              <a:p>
                <a:endParaRPr lang="zh-CN" altLang="en-US"/>
              </a:p>
            </p:txBody>
          </p:sp>
          <p:sp>
            <p:nvSpPr>
              <p:cNvPr id="18444" name="Line 9"/>
              <p:cNvSpPr>
                <a:spLocks noChangeShapeType="1"/>
              </p:cNvSpPr>
              <p:nvPr/>
            </p:nvSpPr>
            <p:spPr bwMode="auto">
              <a:xfrm>
                <a:off x="1632" y="2448"/>
                <a:ext cx="2352" cy="0"/>
              </a:xfrm>
              <a:prstGeom prst="line">
                <a:avLst/>
              </a:prstGeom>
              <a:noFill/>
              <a:ln w="9525">
                <a:solidFill>
                  <a:schemeClr val="tx1"/>
                </a:solidFill>
                <a:round/>
                <a:headEnd/>
                <a:tailEnd/>
              </a:ln>
            </p:spPr>
            <p:txBody>
              <a:bodyPr wrap="none" anchor="ctr"/>
              <a:lstStyle/>
              <a:p>
                <a:endParaRPr lang="zh-CN" altLang="en-US"/>
              </a:p>
            </p:txBody>
          </p:sp>
          <p:sp>
            <p:nvSpPr>
              <p:cNvPr id="18445" name="Text Box 10"/>
              <p:cNvSpPr txBox="1">
                <a:spLocks noChangeArrowheads="1"/>
              </p:cNvSpPr>
              <p:nvPr/>
            </p:nvSpPr>
            <p:spPr bwMode="auto">
              <a:xfrm>
                <a:off x="489" y="2134"/>
                <a:ext cx="1081" cy="288"/>
              </a:xfrm>
              <a:prstGeom prst="rect">
                <a:avLst/>
              </a:prstGeom>
              <a:noFill/>
              <a:ln w="9525">
                <a:noFill/>
                <a:miter lim="800000"/>
                <a:headEnd/>
                <a:tailEnd/>
              </a:ln>
            </p:spPr>
            <p:txBody>
              <a:bodyPr wrap="none">
                <a:spAutoFit/>
              </a:bodyPr>
              <a:lstStyle/>
              <a:p>
                <a:pPr algn="ctr"/>
                <a:r>
                  <a:rPr lang="zh-CN" altLang="en-US" sz="2400" b="1" i="0" dirty="0"/>
                  <a:t>国际化支持</a:t>
                </a:r>
              </a:p>
            </p:txBody>
          </p:sp>
          <p:sp>
            <p:nvSpPr>
              <p:cNvPr id="18446" name="Text Box 11"/>
              <p:cNvSpPr txBox="1">
                <a:spLocks noChangeArrowheads="1"/>
              </p:cNvSpPr>
              <p:nvPr/>
            </p:nvSpPr>
            <p:spPr bwMode="auto">
              <a:xfrm>
                <a:off x="3957" y="2183"/>
                <a:ext cx="1113" cy="291"/>
              </a:xfrm>
              <a:prstGeom prst="rect">
                <a:avLst/>
              </a:prstGeom>
              <a:noFill/>
              <a:ln w="9525">
                <a:noFill/>
                <a:miter lim="800000"/>
                <a:headEnd/>
                <a:tailEnd/>
              </a:ln>
            </p:spPr>
            <p:txBody>
              <a:bodyPr wrap="square">
                <a:spAutoFit/>
              </a:bodyPr>
              <a:lstStyle/>
              <a:p>
                <a:pPr algn="ctr"/>
                <a:r>
                  <a:rPr lang="zh-CN" altLang="en-US" sz="2400" b="1" i="0" dirty="0" smtClean="0"/>
                  <a:t>本地化测试</a:t>
                </a:r>
                <a:endParaRPr lang="zh-CN" altLang="en-US" sz="2400" b="1" i="0" dirty="0"/>
              </a:p>
            </p:txBody>
          </p:sp>
        </p:grpSp>
        <p:sp>
          <p:nvSpPr>
            <p:cNvPr id="18438" name="Text Box 12"/>
            <p:cNvSpPr txBox="1">
              <a:spLocks noChangeArrowheads="1"/>
            </p:cNvSpPr>
            <p:nvPr/>
          </p:nvSpPr>
          <p:spPr bwMode="auto">
            <a:xfrm>
              <a:off x="422" y="2046"/>
              <a:ext cx="1973" cy="1791"/>
            </a:xfrm>
            <a:prstGeom prst="rect">
              <a:avLst/>
            </a:prstGeom>
            <a:solidFill>
              <a:srgbClr val="CCFFFF"/>
            </a:solidFill>
            <a:ln w="9525">
              <a:noFill/>
              <a:miter lim="800000"/>
              <a:headEnd/>
              <a:tailEnd/>
            </a:ln>
          </p:spPr>
          <p:txBody>
            <a:bodyPr>
              <a:spAutoFit/>
            </a:bodyPr>
            <a:lstStyle/>
            <a:p>
              <a:pPr>
                <a:spcBef>
                  <a:spcPct val="50000"/>
                </a:spcBef>
                <a:buFontTx/>
                <a:buChar char="•"/>
              </a:pPr>
              <a:r>
                <a:rPr lang="zh-CN" altLang="en-US" sz="1200" dirty="0"/>
                <a:t> </a:t>
              </a:r>
              <a:r>
                <a:rPr lang="en-US" altLang="zh-CN" b="1" dirty="0"/>
                <a:t>MBC</a:t>
              </a:r>
              <a:r>
                <a:rPr lang="zh-CN" altLang="en-US" dirty="0">
                  <a:solidFill>
                    <a:schemeClr val="folHlink"/>
                  </a:solidFill>
                </a:rPr>
                <a:t>字符集和脚本</a:t>
              </a:r>
              <a:r>
                <a:rPr lang="en-US" altLang="zh-CN" dirty="0"/>
                <a:t>?</a:t>
              </a:r>
            </a:p>
            <a:p>
              <a:pPr>
                <a:spcBef>
                  <a:spcPct val="50000"/>
                </a:spcBef>
                <a:buFontTx/>
                <a:buChar char="•"/>
              </a:pPr>
              <a:r>
                <a:rPr lang="en-US" altLang="zh-CN" dirty="0"/>
                <a:t> MBC </a:t>
              </a:r>
              <a:r>
                <a:rPr lang="zh-CN" altLang="en-US" dirty="0"/>
                <a:t>输入和显示</a:t>
              </a:r>
              <a:r>
                <a:rPr lang="en-US" altLang="zh-CN" dirty="0"/>
                <a:t>?</a:t>
              </a:r>
            </a:p>
            <a:p>
              <a:pPr>
                <a:spcBef>
                  <a:spcPct val="50000"/>
                </a:spcBef>
                <a:buFontTx/>
                <a:buChar char="•"/>
              </a:pPr>
              <a:r>
                <a:rPr lang="en-US" altLang="zh-CN" dirty="0"/>
                <a:t> MBC </a:t>
              </a:r>
              <a:r>
                <a:rPr lang="zh-CN" altLang="en-US" dirty="0"/>
                <a:t>文件（夹）及其处理</a:t>
              </a:r>
              <a:r>
                <a:rPr lang="en-US" altLang="zh-CN" dirty="0"/>
                <a:t>?</a:t>
              </a:r>
            </a:p>
            <a:p>
              <a:pPr>
                <a:spcBef>
                  <a:spcPct val="50000"/>
                </a:spcBef>
                <a:buFontTx/>
                <a:buChar char="•"/>
              </a:pPr>
              <a:r>
                <a:rPr lang="en-US" altLang="zh-CN" dirty="0"/>
                <a:t> </a:t>
              </a:r>
              <a:r>
                <a:rPr lang="zh-CN" altLang="en-US" dirty="0"/>
                <a:t>区域设置</a:t>
              </a:r>
              <a:r>
                <a:rPr lang="en-US" altLang="zh-CN" dirty="0"/>
                <a:t>?</a:t>
              </a:r>
            </a:p>
            <a:p>
              <a:pPr>
                <a:spcBef>
                  <a:spcPct val="50000"/>
                </a:spcBef>
                <a:buFontTx/>
                <a:buChar char="•"/>
              </a:pPr>
              <a:r>
                <a:rPr lang="en-US" altLang="zh-CN" dirty="0"/>
                <a:t> </a:t>
              </a:r>
              <a:r>
                <a:rPr lang="zh-CN" altLang="en-US" dirty="0"/>
                <a:t>索引和排序</a:t>
              </a:r>
              <a:r>
                <a:rPr lang="en-US" altLang="zh-CN" dirty="0"/>
                <a:t>?</a:t>
              </a:r>
            </a:p>
            <a:p>
              <a:pPr>
                <a:spcBef>
                  <a:spcPct val="50000"/>
                </a:spcBef>
                <a:buFontTx/>
                <a:buChar char="•"/>
              </a:pPr>
              <a:r>
                <a:rPr lang="zh-CN" altLang="en-US" dirty="0"/>
                <a:t> 本地化</a:t>
              </a:r>
              <a:r>
                <a:rPr lang="en-US" altLang="zh-CN" dirty="0"/>
                <a:t>OS?</a:t>
              </a:r>
            </a:p>
            <a:p>
              <a:pPr>
                <a:spcBef>
                  <a:spcPct val="50000"/>
                </a:spcBef>
                <a:buFontTx/>
                <a:buChar char="•"/>
              </a:pPr>
              <a:r>
                <a:rPr lang="en-US" altLang="zh-CN" dirty="0"/>
                <a:t> </a:t>
              </a:r>
              <a:r>
                <a:rPr lang="zh-CN" altLang="en-US" dirty="0"/>
                <a:t>键盘支持</a:t>
              </a:r>
              <a:r>
                <a:rPr lang="en-US" altLang="zh-CN" dirty="0"/>
                <a:t>?</a:t>
              </a:r>
            </a:p>
          </p:txBody>
        </p:sp>
        <p:sp>
          <p:nvSpPr>
            <p:cNvPr id="18439" name="Text Box 13"/>
            <p:cNvSpPr txBox="1">
              <a:spLocks noChangeArrowheads="1"/>
            </p:cNvSpPr>
            <p:nvPr/>
          </p:nvSpPr>
          <p:spPr bwMode="auto">
            <a:xfrm>
              <a:off x="3461" y="2046"/>
              <a:ext cx="2123" cy="1791"/>
            </a:xfrm>
            <a:prstGeom prst="rect">
              <a:avLst/>
            </a:prstGeom>
            <a:solidFill>
              <a:srgbClr val="CCFFFF"/>
            </a:solidFill>
            <a:ln w="9525">
              <a:noFill/>
              <a:miter lim="800000"/>
              <a:headEnd/>
              <a:tailEnd/>
            </a:ln>
          </p:spPr>
          <p:txBody>
            <a:bodyPr>
              <a:spAutoFit/>
            </a:bodyPr>
            <a:lstStyle/>
            <a:p>
              <a:pPr>
                <a:spcBef>
                  <a:spcPct val="50000"/>
                </a:spcBef>
                <a:buFontTx/>
                <a:buChar char="•"/>
              </a:pPr>
              <a:r>
                <a:rPr lang="zh-CN" altLang="en-US" dirty="0"/>
                <a:t>本地化资源</a:t>
              </a:r>
              <a:r>
                <a:rPr lang="en-US" altLang="zh-CN" dirty="0"/>
                <a:t>?</a:t>
              </a:r>
            </a:p>
            <a:p>
              <a:pPr>
                <a:spcBef>
                  <a:spcPct val="50000"/>
                </a:spcBef>
                <a:buFontTx/>
                <a:buChar char="•"/>
              </a:pPr>
              <a:r>
                <a:rPr lang="zh-CN" altLang="en-US" dirty="0"/>
                <a:t>区域设置 </a:t>
              </a:r>
              <a:r>
                <a:rPr lang="en-US" altLang="zh-CN" dirty="0"/>
                <a:t>hard-coded?</a:t>
              </a:r>
            </a:p>
            <a:p>
              <a:pPr>
                <a:spcBef>
                  <a:spcPct val="50000"/>
                </a:spcBef>
                <a:buFontTx/>
                <a:buChar char="•"/>
              </a:pPr>
              <a:r>
                <a:rPr lang="en-US" altLang="zh-CN" dirty="0"/>
                <a:t> </a:t>
              </a:r>
              <a:r>
                <a:rPr lang="zh-CN" altLang="en-US" dirty="0"/>
                <a:t>链接</a:t>
              </a:r>
              <a:r>
                <a:rPr lang="en-US" altLang="zh-CN" dirty="0"/>
                <a:t>/</a:t>
              </a:r>
              <a:r>
                <a:rPr lang="zh-CN" altLang="en-US" dirty="0"/>
                <a:t>串联字符串</a:t>
              </a:r>
              <a:r>
                <a:rPr lang="en-US" altLang="zh-CN" dirty="0"/>
                <a:t>?</a:t>
              </a:r>
            </a:p>
            <a:p>
              <a:pPr>
                <a:spcBef>
                  <a:spcPct val="50000"/>
                </a:spcBef>
                <a:buFontTx/>
                <a:buChar char="•"/>
              </a:pPr>
              <a:r>
                <a:rPr lang="zh-CN" altLang="en-US" dirty="0"/>
                <a:t> 资源文件包含非本地化内容</a:t>
              </a:r>
              <a:r>
                <a:rPr lang="en-US" altLang="zh-CN" dirty="0"/>
                <a:t>?</a:t>
              </a:r>
            </a:p>
            <a:p>
              <a:pPr>
                <a:spcBef>
                  <a:spcPct val="50000"/>
                </a:spcBef>
                <a:buFontTx/>
                <a:buChar char="•"/>
              </a:pPr>
              <a:r>
                <a:rPr lang="en-US" altLang="zh-CN" dirty="0"/>
                <a:t>  </a:t>
              </a:r>
              <a:r>
                <a:rPr lang="zh-CN" altLang="en-US" dirty="0"/>
                <a:t>文字扩展余地</a:t>
              </a:r>
              <a:r>
                <a:rPr lang="en-US" altLang="zh-CN" dirty="0"/>
                <a:t>?</a:t>
              </a:r>
            </a:p>
            <a:p>
              <a:pPr>
                <a:spcBef>
                  <a:spcPct val="50000"/>
                </a:spcBef>
                <a:buFontTx/>
                <a:buChar char="•"/>
              </a:pPr>
              <a:r>
                <a:rPr lang="en-US" altLang="zh-CN" dirty="0"/>
                <a:t> </a:t>
              </a:r>
              <a:r>
                <a:rPr lang="zh-CN" altLang="en-US" dirty="0"/>
                <a:t>非层次图像的文字</a:t>
              </a:r>
              <a:r>
                <a:rPr lang="en-US" altLang="zh-CN" dirty="0"/>
                <a:t>?</a:t>
              </a:r>
            </a:p>
            <a:p>
              <a:pPr>
                <a:spcBef>
                  <a:spcPct val="50000"/>
                </a:spcBef>
                <a:buFontTx/>
                <a:buChar char="•"/>
              </a:pPr>
              <a:r>
                <a:rPr lang="en-US" altLang="zh-CN" dirty="0"/>
                <a:t> </a:t>
              </a:r>
              <a:r>
                <a:rPr lang="zh-CN" altLang="en-US" dirty="0"/>
                <a:t>其它组件</a:t>
              </a:r>
              <a:r>
                <a:rPr lang="en-US" altLang="zh-CN" dirty="0"/>
                <a:t>?</a:t>
              </a:r>
            </a:p>
          </p:txBody>
        </p:sp>
        <p:sp>
          <p:nvSpPr>
            <p:cNvPr id="18440" name="Rectangle 14"/>
            <p:cNvSpPr>
              <a:spLocks noChangeArrowheads="1"/>
            </p:cNvSpPr>
            <p:nvPr/>
          </p:nvSpPr>
          <p:spPr bwMode="auto">
            <a:xfrm>
              <a:off x="2151" y="1660"/>
              <a:ext cx="1200" cy="624"/>
            </a:xfrm>
            <a:prstGeom prst="rect">
              <a:avLst/>
            </a:prstGeom>
            <a:solidFill>
              <a:srgbClr val="FFCC99"/>
            </a:solidFill>
            <a:ln w="9525">
              <a:solidFill>
                <a:schemeClr val="tx1"/>
              </a:solidFill>
              <a:miter lim="800000"/>
              <a:headEnd/>
              <a:tailEnd/>
            </a:ln>
          </p:spPr>
          <p:txBody>
            <a:bodyPr wrap="none" anchor="ctr"/>
            <a:lstStyle/>
            <a:p>
              <a:pPr algn="ctr"/>
              <a:r>
                <a:rPr lang="en-US" altLang="zh-CN" sz="1600" b="1"/>
                <a:t>Pseudo-translation</a:t>
              </a:r>
            </a:p>
            <a:p>
              <a:pPr algn="ctr"/>
              <a:r>
                <a:rPr lang="en-US" altLang="zh-CN" sz="1600" b="1"/>
                <a:t>(Catalyst)</a:t>
              </a:r>
              <a:r>
                <a:rPr lang="zh-CN" altLang="en-US" sz="1600" b="1"/>
                <a:t>重要部分</a:t>
              </a:r>
            </a:p>
          </p:txBody>
        </p:sp>
        <p:sp>
          <p:nvSpPr>
            <p:cNvPr id="18441" name="Text Box 15"/>
            <p:cNvSpPr txBox="1">
              <a:spLocks noChangeArrowheads="1"/>
            </p:cNvSpPr>
            <p:nvPr/>
          </p:nvSpPr>
          <p:spPr bwMode="auto">
            <a:xfrm>
              <a:off x="467" y="3951"/>
              <a:ext cx="2744" cy="212"/>
            </a:xfrm>
            <a:prstGeom prst="rect">
              <a:avLst/>
            </a:prstGeom>
            <a:noFill/>
            <a:ln w="9525">
              <a:noFill/>
              <a:miter lim="800000"/>
              <a:headEnd/>
              <a:tailEnd/>
            </a:ln>
          </p:spPr>
          <p:txBody>
            <a:bodyPr>
              <a:spAutoFit/>
            </a:bodyPr>
            <a:lstStyle/>
            <a:p>
              <a:pPr eaLnBrk="0" hangingPunct="0">
                <a:spcBef>
                  <a:spcPct val="50000"/>
                </a:spcBef>
              </a:pPr>
              <a:r>
                <a:rPr lang="en-US" altLang="zh-CN" sz="1600" dirty="0">
                  <a:solidFill>
                    <a:schemeClr val="folHlink"/>
                  </a:solidFill>
                </a:rPr>
                <a:t>MBC- Multiple Byte character</a:t>
              </a:r>
              <a:r>
                <a:rPr lang="zh-CN" altLang="en-US" sz="1600" dirty="0">
                  <a:solidFill>
                    <a:schemeClr val="folHlink"/>
                  </a:solidFill>
                </a:rPr>
                <a:t>多字节字符集</a:t>
              </a:r>
            </a:p>
          </p:txBody>
        </p:sp>
      </p:grpSp>
    </p:spTree>
    <p:extLst>
      <p:ext uri="{BB962C8B-B14F-4D97-AF65-F5344CB8AC3E}">
        <p14:creationId xmlns:p14="http://schemas.microsoft.com/office/powerpoint/2010/main" val="809451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835695" y="366695"/>
            <a:ext cx="5736701" cy="561975"/>
          </a:xfrm>
        </p:spPr>
        <p:txBody>
          <a:bodyPr/>
          <a:lstStyle/>
          <a:p>
            <a:pPr algn="ctr"/>
            <a:r>
              <a:rPr lang="zh-CN" altLang="en-US" sz="3200" b="1" dirty="0">
                <a:solidFill>
                  <a:srgbClr val="FFFF00"/>
                </a:solidFill>
              </a:rPr>
              <a:t>国际化测试方法</a:t>
            </a:r>
          </a:p>
        </p:txBody>
      </p:sp>
      <p:sp>
        <p:nvSpPr>
          <p:cNvPr id="19459" name="Rectangle 3"/>
          <p:cNvSpPr>
            <a:spLocks noGrp="1" noChangeArrowheads="1"/>
          </p:cNvSpPr>
          <p:nvPr>
            <p:ph type="body" idx="1"/>
          </p:nvPr>
        </p:nvSpPr>
        <p:spPr>
          <a:xfrm>
            <a:off x="251520" y="2060848"/>
            <a:ext cx="4680520" cy="3671887"/>
          </a:xfrm>
        </p:spPr>
        <p:txBody>
          <a:bodyPr/>
          <a:lstStyle/>
          <a:p>
            <a:pPr eaLnBrk="0" hangingPunct="0">
              <a:lnSpc>
                <a:spcPct val="13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设计评审和代码审查 </a:t>
            </a:r>
          </a:p>
          <a:p>
            <a:pPr eaLnBrk="0" hangingPunct="0">
              <a:lnSpc>
                <a:spcPct val="13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针对源语言的功能测试，如不同的区域设置、不同的时区显示</a:t>
            </a:r>
          </a:p>
          <a:p>
            <a:pPr eaLnBrk="0" hangingPunct="0">
              <a:lnSpc>
                <a:spcPct val="13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针对伪翻译（</a:t>
            </a:r>
            <a:r>
              <a:rPr lang="en-US" altLang="zh-CN" sz="2400" kern="1200" dirty="0" smtClean="0">
                <a:ea typeface="楷体"/>
                <a:cs typeface="楷体"/>
              </a:rPr>
              <a:t>pseudo-code</a:t>
            </a:r>
            <a:r>
              <a:rPr lang="zh-CN" altLang="en-US" sz="2400" kern="1200" dirty="0">
                <a:ea typeface="楷体"/>
                <a:cs typeface="楷体"/>
              </a:rPr>
              <a:t>，</a:t>
            </a:r>
            <a:r>
              <a:rPr lang="en-US" altLang="zh-CN" sz="2400" kern="1200" dirty="0">
                <a:ea typeface="楷体"/>
                <a:cs typeface="楷体"/>
              </a:rPr>
              <a:t>pseudo-translation</a:t>
            </a:r>
            <a:r>
              <a:rPr lang="zh-CN" altLang="en-US" sz="2400" kern="1200" dirty="0">
                <a:ea typeface="楷体"/>
                <a:cs typeface="楷体"/>
              </a:rPr>
              <a:t>）版本的测试</a:t>
            </a:r>
          </a:p>
        </p:txBody>
      </p:sp>
      <p:sp>
        <p:nvSpPr>
          <p:cNvPr id="19460" name="Rectangle 5"/>
          <p:cNvSpPr>
            <a:spLocks noChangeArrowheads="1"/>
          </p:cNvSpPr>
          <p:nvPr/>
        </p:nvSpPr>
        <p:spPr bwMode="auto">
          <a:xfrm>
            <a:off x="0" y="1819275"/>
            <a:ext cx="9144000" cy="0"/>
          </a:xfrm>
          <a:prstGeom prst="rect">
            <a:avLst/>
          </a:prstGeom>
          <a:noFill/>
          <a:ln w="9525" algn="ctr">
            <a:noFill/>
            <a:miter lim="800000"/>
            <a:headEnd/>
            <a:tailEnd/>
          </a:ln>
        </p:spPr>
        <p:txBody>
          <a:bodyPr wrap="none" lIns="0" tIns="0" rIns="0" bIns="0" anchor="ctr">
            <a:spAutoFit/>
          </a:bodyPr>
          <a:lstStyle/>
          <a:p>
            <a:endParaRPr lang="zh-CN" altLang="en-US"/>
          </a:p>
        </p:txBody>
      </p:sp>
      <p:pic>
        <p:nvPicPr>
          <p:cNvPr id="19461" name="Picture 4"/>
          <p:cNvPicPr>
            <a:picLocks noChangeAspect="1" noChangeArrowheads="1"/>
          </p:cNvPicPr>
          <p:nvPr/>
        </p:nvPicPr>
        <p:blipFill>
          <a:blip r:embed="rId3" cstate="print"/>
          <a:srcRect/>
          <a:stretch>
            <a:fillRect/>
          </a:stretch>
        </p:blipFill>
        <p:spPr bwMode="auto">
          <a:xfrm>
            <a:off x="5004048" y="2060848"/>
            <a:ext cx="3909901" cy="3384376"/>
          </a:xfrm>
          <a:prstGeom prst="rect">
            <a:avLst/>
          </a:prstGeom>
          <a:noFill/>
          <a:ln w="9525">
            <a:noFill/>
            <a:miter lim="800000"/>
            <a:headEnd/>
            <a:tailEnd/>
          </a:ln>
        </p:spPr>
      </p:pic>
    </p:spTree>
    <p:extLst>
      <p:ext uri="{BB962C8B-B14F-4D97-AF65-F5344CB8AC3E}">
        <p14:creationId xmlns:p14="http://schemas.microsoft.com/office/powerpoint/2010/main" val="3812606142"/>
      </p:ext>
    </p:extLst>
  </p:cSld>
  <p:clrMapOvr>
    <a:masterClrMapping/>
  </p:clrMapOvr>
  <p:transition>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31640" y="366695"/>
            <a:ext cx="6240756" cy="561975"/>
          </a:xfrm>
        </p:spPr>
        <p:txBody>
          <a:bodyPr/>
          <a:lstStyle/>
          <a:p>
            <a:pPr algn="ctr"/>
            <a:r>
              <a:rPr lang="zh-CN" altLang="en-US" sz="3200" b="1" dirty="0" smtClean="0">
                <a:solidFill>
                  <a:srgbClr val="FFFF00"/>
                </a:solidFill>
              </a:rPr>
              <a:t>国际化生活的体验</a:t>
            </a:r>
          </a:p>
        </p:txBody>
      </p:sp>
      <p:sp>
        <p:nvSpPr>
          <p:cNvPr id="2008067" name="Rectangle 3"/>
          <p:cNvSpPr>
            <a:spLocks noGrp="1" noChangeArrowheads="1"/>
          </p:cNvSpPr>
          <p:nvPr>
            <p:ph type="body" idx="1"/>
          </p:nvPr>
        </p:nvSpPr>
        <p:spPr>
          <a:xfrm>
            <a:off x="467544" y="2420888"/>
            <a:ext cx="5400675" cy="3384376"/>
          </a:xfrm>
        </p:spPr>
        <p:txBody>
          <a:bodyPr/>
          <a:lstStyle/>
          <a:p>
            <a:pPr eaLnBrk="0" hangingPunct="0">
              <a:lnSpc>
                <a:spcPct val="13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去美国旅行，最感不适应会有什么？</a:t>
            </a:r>
          </a:p>
          <a:p>
            <a:pPr eaLnBrk="0" hangingPunct="0">
              <a:lnSpc>
                <a:spcPct val="130000"/>
              </a:lnSpc>
              <a:buClr>
                <a:schemeClr val="accent1">
                  <a:lumMod val="50000"/>
                </a:schemeClr>
              </a:buClr>
              <a:buSzPct val="90000"/>
              <a:buFont typeface="Wingdings" charset="2"/>
              <a:buChar char="p"/>
              <a:tabLst>
                <a:tab pos="685800" algn="l"/>
              </a:tabLst>
            </a:pPr>
            <a:r>
              <a:rPr lang="en-US" altLang="zh-CN" sz="2400" kern="1200" dirty="0">
                <a:ea typeface="楷体"/>
                <a:cs typeface="楷体"/>
              </a:rPr>
              <a:t>2/3/2009  </a:t>
            </a:r>
            <a:r>
              <a:rPr lang="zh-CN" altLang="en-US" sz="2400" kern="1200" dirty="0">
                <a:ea typeface="楷体"/>
                <a:cs typeface="楷体"/>
              </a:rPr>
              <a:t>代表哪一天，</a:t>
            </a:r>
            <a:r>
              <a:rPr lang="en-US" altLang="zh-CN" sz="2400" kern="1200" dirty="0">
                <a:ea typeface="楷体"/>
                <a:cs typeface="楷体"/>
              </a:rPr>
              <a:t>2</a:t>
            </a:r>
            <a:r>
              <a:rPr lang="zh-CN" altLang="en-US" sz="2400" kern="1200" dirty="0">
                <a:ea typeface="楷体"/>
                <a:cs typeface="楷体"/>
              </a:rPr>
              <a:t>月</a:t>
            </a:r>
            <a:r>
              <a:rPr lang="en-US" altLang="zh-CN" sz="2400" kern="1200" dirty="0">
                <a:ea typeface="楷体"/>
                <a:cs typeface="楷体"/>
              </a:rPr>
              <a:t>3</a:t>
            </a:r>
            <a:r>
              <a:rPr lang="zh-CN" altLang="en-US" sz="2400" kern="1200" dirty="0">
                <a:ea typeface="楷体"/>
                <a:cs typeface="楷体"/>
              </a:rPr>
              <a:t>日或</a:t>
            </a:r>
            <a:r>
              <a:rPr lang="en-US" altLang="zh-CN" sz="2400" kern="1200" dirty="0">
                <a:ea typeface="楷体"/>
                <a:cs typeface="楷体"/>
              </a:rPr>
              <a:t>3</a:t>
            </a:r>
            <a:r>
              <a:rPr lang="zh-CN" altLang="en-US" sz="2400" kern="1200" dirty="0">
                <a:ea typeface="楷体"/>
                <a:cs typeface="楷体"/>
              </a:rPr>
              <a:t>月</a:t>
            </a:r>
            <a:r>
              <a:rPr lang="en-US" altLang="zh-CN" sz="2400" kern="1200" dirty="0">
                <a:ea typeface="楷体"/>
                <a:cs typeface="楷体"/>
              </a:rPr>
              <a:t>2</a:t>
            </a:r>
            <a:r>
              <a:rPr lang="zh-CN" altLang="en-US" sz="2400" kern="1200" dirty="0">
                <a:ea typeface="楷体"/>
                <a:cs typeface="楷体"/>
              </a:rPr>
              <a:t>日？</a:t>
            </a:r>
          </a:p>
          <a:p>
            <a:pPr eaLnBrk="0" hangingPunct="0">
              <a:lnSpc>
                <a:spcPct val="13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乔治</a:t>
            </a:r>
            <a:r>
              <a:rPr lang="en-US" altLang="zh-CN" sz="2400" kern="1200" dirty="0">
                <a:ea typeface="楷体"/>
                <a:cs typeface="楷体"/>
              </a:rPr>
              <a:t>·</a:t>
            </a:r>
            <a:r>
              <a:rPr lang="zh-CN" altLang="en-US" sz="2400" kern="1200" dirty="0">
                <a:ea typeface="楷体"/>
                <a:cs typeface="楷体"/>
              </a:rPr>
              <a:t>布什（</a:t>
            </a:r>
            <a:r>
              <a:rPr lang="en-US" altLang="zh-CN" sz="2400" kern="1200" dirty="0">
                <a:ea typeface="楷体"/>
                <a:cs typeface="楷体"/>
              </a:rPr>
              <a:t>George Bush</a:t>
            </a:r>
            <a:r>
              <a:rPr lang="zh-CN" altLang="en-US" sz="2400" kern="1200" dirty="0">
                <a:ea typeface="楷体"/>
                <a:cs typeface="楷体"/>
              </a:rPr>
              <a:t>） 属于哪个家族？</a:t>
            </a:r>
          </a:p>
          <a:p>
            <a:pPr eaLnBrk="0" hangingPunct="0">
              <a:lnSpc>
                <a:spcPct val="13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收到邮件，出现乱码 </a:t>
            </a:r>
            <a:r>
              <a:rPr lang="en-US" altLang="zh-CN" sz="2400" kern="1200" dirty="0">
                <a:ea typeface="楷体"/>
                <a:cs typeface="楷体"/>
              </a:rPr>
              <a:t>…</a:t>
            </a:r>
            <a:r>
              <a:rPr lang="en-US" altLang="zh-CN" dirty="0" smtClean="0"/>
              <a:t>…</a:t>
            </a:r>
          </a:p>
        </p:txBody>
      </p:sp>
      <p:pic>
        <p:nvPicPr>
          <p:cNvPr id="2" name="图片 1" descr="屏幕快照 2014-04-26 下午5.25.3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1484784"/>
            <a:ext cx="3112123" cy="5051690"/>
          </a:xfrm>
          <a:prstGeom prst="rect">
            <a:avLst/>
          </a:prstGeom>
        </p:spPr>
      </p:pic>
    </p:spTree>
    <p:extLst>
      <p:ext uri="{BB962C8B-B14F-4D97-AF65-F5344CB8AC3E}">
        <p14:creationId xmlns:p14="http://schemas.microsoft.com/office/powerpoint/2010/main" val="3862165481"/>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08067">
                                            <p:txEl>
                                              <p:pRg st="1" end="1"/>
                                            </p:txEl>
                                          </p:spTgt>
                                        </p:tgtEl>
                                        <p:attrNameLst>
                                          <p:attrName>style.visibility</p:attrName>
                                        </p:attrNameLst>
                                      </p:cBhvr>
                                      <p:to>
                                        <p:strVal val="visible"/>
                                      </p:to>
                                    </p:set>
                                    <p:anim calcmode="lin" valueType="num">
                                      <p:cBhvr additive="base">
                                        <p:cTn id="7" dur="500" fill="hold"/>
                                        <p:tgtEl>
                                          <p:spTgt spid="2008067">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08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008067">
                                            <p:txEl>
                                              <p:pRg st="2" end="2"/>
                                            </p:txEl>
                                          </p:spTgt>
                                        </p:tgtEl>
                                        <p:attrNameLst>
                                          <p:attrName>style.visibility</p:attrName>
                                        </p:attrNameLst>
                                      </p:cBhvr>
                                      <p:to>
                                        <p:strVal val="visible"/>
                                      </p:to>
                                    </p:set>
                                    <p:anim calcmode="lin" valueType="num">
                                      <p:cBhvr additive="base">
                                        <p:cTn id="13" dur="500" fill="hold"/>
                                        <p:tgtEl>
                                          <p:spTgt spid="2008067">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08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08067">
                                            <p:txEl>
                                              <p:pRg st="3" end="3"/>
                                            </p:txEl>
                                          </p:spTgt>
                                        </p:tgtEl>
                                        <p:attrNameLst>
                                          <p:attrName>style.visibility</p:attrName>
                                        </p:attrNameLst>
                                      </p:cBhvr>
                                      <p:to>
                                        <p:strVal val="visible"/>
                                      </p:to>
                                    </p:set>
                                    <p:anim calcmode="lin" valueType="num">
                                      <p:cBhvr additive="base">
                                        <p:cTn id="19" dur="500" fill="hold"/>
                                        <p:tgtEl>
                                          <p:spTgt spid="200806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080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7" descr="7-8"/>
          <p:cNvPicPr>
            <a:picLocks noChangeAspect="1" noChangeArrowheads="1"/>
          </p:cNvPicPr>
          <p:nvPr/>
        </p:nvPicPr>
        <p:blipFill>
          <a:blip r:embed="rId3" cstate="print"/>
          <a:srcRect/>
          <a:stretch>
            <a:fillRect/>
          </a:stretch>
        </p:blipFill>
        <p:spPr bwMode="auto">
          <a:xfrm>
            <a:off x="4000218" y="2276872"/>
            <a:ext cx="5143782" cy="3672408"/>
          </a:xfrm>
          <a:prstGeom prst="rect">
            <a:avLst/>
          </a:prstGeom>
          <a:noFill/>
          <a:ln w="9525">
            <a:noFill/>
            <a:miter lim="800000"/>
            <a:headEnd/>
            <a:tailEnd/>
          </a:ln>
        </p:spPr>
      </p:pic>
      <p:sp>
        <p:nvSpPr>
          <p:cNvPr id="20483" name="Rectangle 2"/>
          <p:cNvSpPr>
            <a:spLocks noGrp="1" noChangeArrowheads="1"/>
          </p:cNvSpPr>
          <p:nvPr>
            <p:ph type="title"/>
          </p:nvPr>
        </p:nvSpPr>
        <p:spPr>
          <a:xfrm>
            <a:off x="1619672" y="366695"/>
            <a:ext cx="5952724" cy="561975"/>
          </a:xfrm>
        </p:spPr>
        <p:txBody>
          <a:bodyPr/>
          <a:lstStyle/>
          <a:p>
            <a:pPr algn="ctr"/>
            <a:r>
              <a:rPr lang="zh-CN" altLang="en-US" sz="3200" b="1" dirty="0">
                <a:solidFill>
                  <a:srgbClr val="FFFF00"/>
                </a:solidFill>
              </a:rPr>
              <a:t>国际化测试点</a:t>
            </a:r>
          </a:p>
        </p:txBody>
      </p:sp>
      <p:sp>
        <p:nvSpPr>
          <p:cNvPr id="20484" name="Rectangle 3"/>
          <p:cNvSpPr>
            <a:spLocks noGrp="1" noChangeArrowheads="1"/>
          </p:cNvSpPr>
          <p:nvPr>
            <p:ph type="body" idx="1"/>
          </p:nvPr>
        </p:nvSpPr>
        <p:spPr>
          <a:xfrm>
            <a:off x="539552" y="1196752"/>
            <a:ext cx="4248150" cy="5661248"/>
          </a:xfrm>
        </p:spPr>
        <p:txBody>
          <a:bodyPr/>
          <a:lstStyle/>
          <a:p>
            <a:pPr eaLnBrk="0" hangingPunct="0">
              <a:lnSpc>
                <a:spcPct val="12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双向识别功能 </a:t>
            </a:r>
          </a:p>
          <a:p>
            <a:pPr eaLnBrk="0" hangingPunct="0">
              <a:lnSpc>
                <a:spcPct val="12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硬编码 </a:t>
            </a:r>
          </a:p>
          <a:p>
            <a:pPr eaLnBrk="0" hangingPunct="0">
              <a:lnSpc>
                <a:spcPct val="12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语言切换方式</a:t>
            </a:r>
          </a:p>
          <a:p>
            <a:pPr eaLnBrk="0" hangingPunct="0">
              <a:lnSpc>
                <a:spcPct val="120000"/>
              </a:lnSpc>
              <a:buClr>
                <a:schemeClr val="accent1">
                  <a:lumMod val="50000"/>
                </a:schemeClr>
              </a:buClr>
              <a:buSzPct val="90000"/>
              <a:buFont typeface="Wingdings" charset="2"/>
              <a:buChar char="p"/>
              <a:tabLst>
                <a:tab pos="685800" algn="l"/>
              </a:tabLst>
            </a:pPr>
            <a:r>
              <a:rPr lang="zh-CN" altLang="en-US" sz="2400" kern="1200" dirty="0" smtClean="0">
                <a:ea typeface="楷体"/>
                <a:cs typeface="楷体"/>
              </a:rPr>
              <a:t>多字节和单字节</a:t>
            </a:r>
            <a:r>
              <a:rPr lang="zh-CN" altLang="en-US" sz="2400" kern="1200" dirty="0">
                <a:ea typeface="楷体"/>
                <a:cs typeface="楷体"/>
              </a:rPr>
              <a:t>文字的混合</a:t>
            </a:r>
          </a:p>
          <a:p>
            <a:pPr eaLnBrk="0" hangingPunct="0">
              <a:lnSpc>
                <a:spcPct val="12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输入法编辑器（</a:t>
            </a:r>
            <a:r>
              <a:rPr lang="en-US" altLang="zh-CN" sz="2400" kern="1200" dirty="0">
                <a:ea typeface="楷体"/>
                <a:cs typeface="楷体"/>
              </a:rPr>
              <a:t>IME</a:t>
            </a:r>
            <a:r>
              <a:rPr lang="zh-CN" altLang="en-US" sz="2400" kern="1200" dirty="0">
                <a:ea typeface="楷体"/>
                <a:cs typeface="楷体"/>
              </a:rPr>
              <a:t>）</a:t>
            </a:r>
          </a:p>
          <a:p>
            <a:pPr eaLnBrk="0" hangingPunct="0">
              <a:lnSpc>
                <a:spcPct val="120000"/>
              </a:lnSpc>
              <a:buClr>
                <a:schemeClr val="accent1">
                  <a:lumMod val="50000"/>
                </a:schemeClr>
              </a:buClr>
              <a:buSzPct val="90000"/>
              <a:buFont typeface="Wingdings" charset="2"/>
              <a:buChar char="p"/>
              <a:tabLst>
                <a:tab pos="685800" algn="l"/>
              </a:tabLst>
            </a:pPr>
            <a:r>
              <a:rPr lang="zh-CN" altLang="en-US" sz="2400" kern="1200" dirty="0" smtClean="0">
                <a:ea typeface="楷体"/>
                <a:cs typeface="楷体"/>
              </a:rPr>
              <a:t>大小写转换、换</a:t>
            </a:r>
            <a:r>
              <a:rPr lang="zh-CN" altLang="en-US" sz="2400" kern="1200" dirty="0">
                <a:ea typeface="楷体"/>
                <a:cs typeface="楷体"/>
              </a:rPr>
              <a:t>行</a:t>
            </a:r>
          </a:p>
          <a:p>
            <a:pPr eaLnBrk="0" hangingPunct="0">
              <a:lnSpc>
                <a:spcPct val="12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快捷组合键</a:t>
            </a:r>
          </a:p>
          <a:p>
            <a:pPr eaLnBrk="0" hangingPunct="0">
              <a:lnSpc>
                <a:spcPct val="12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纸张大小</a:t>
            </a:r>
          </a:p>
          <a:p>
            <a:pPr eaLnBrk="0" hangingPunct="0">
              <a:lnSpc>
                <a:spcPct val="12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电话号码</a:t>
            </a:r>
          </a:p>
          <a:p>
            <a:pPr eaLnBrk="0" hangingPunct="0">
              <a:lnSpc>
                <a:spcPct val="12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词序问题</a:t>
            </a:r>
          </a:p>
          <a:p>
            <a:pPr eaLnBrk="0" hangingPunct="0">
              <a:lnSpc>
                <a:spcPct val="120000"/>
              </a:lnSpc>
              <a:buClr>
                <a:schemeClr val="accent1">
                  <a:lumMod val="50000"/>
                </a:schemeClr>
              </a:buClr>
              <a:buSzPct val="90000"/>
              <a:buFont typeface="Wingdings" charset="2"/>
              <a:buChar char="p"/>
              <a:tabLst>
                <a:tab pos="685800" algn="l"/>
              </a:tabLst>
            </a:pPr>
            <a:r>
              <a:rPr lang="en-US" altLang="zh-CN" sz="2400" kern="1200" dirty="0">
                <a:ea typeface="楷体"/>
                <a:cs typeface="楷体"/>
              </a:rPr>
              <a:t>……</a:t>
            </a:r>
          </a:p>
        </p:txBody>
      </p:sp>
      <p:sp>
        <p:nvSpPr>
          <p:cNvPr id="20485" name="Rectangle 4"/>
          <p:cNvSpPr>
            <a:spLocks noChangeArrowheads="1"/>
          </p:cNvSpPr>
          <p:nvPr/>
        </p:nvSpPr>
        <p:spPr bwMode="auto">
          <a:xfrm>
            <a:off x="251520" y="1484784"/>
            <a:ext cx="9144000" cy="0"/>
          </a:xfrm>
          <a:prstGeom prst="rect">
            <a:avLst/>
          </a:prstGeom>
          <a:noFill/>
          <a:ln w="9525" algn="ctr">
            <a:noFill/>
            <a:miter lim="800000"/>
            <a:headEnd/>
            <a:tailEnd/>
          </a:ln>
        </p:spPr>
        <p:txBody>
          <a:bodyPr wrap="none" lIns="0" tIns="0" rIns="0" bIns="0" anchor="ctr">
            <a:spAutoFit/>
          </a:bodyPr>
          <a:lstStyle/>
          <a:p>
            <a:endParaRPr lang="zh-CN" altLang="en-US"/>
          </a:p>
        </p:txBody>
      </p:sp>
      <p:sp>
        <p:nvSpPr>
          <p:cNvPr id="20486" name="Rectangle 8"/>
          <p:cNvSpPr>
            <a:spLocks noChangeArrowheads="1"/>
          </p:cNvSpPr>
          <p:nvPr/>
        </p:nvSpPr>
        <p:spPr bwMode="auto">
          <a:xfrm>
            <a:off x="0" y="2028825"/>
            <a:ext cx="9144000" cy="0"/>
          </a:xfrm>
          <a:prstGeom prst="rect">
            <a:avLst/>
          </a:prstGeom>
          <a:noFill/>
          <a:ln w="9525" algn="ctr">
            <a:noFill/>
            <a:miter lim="800000"/>
            <a:headEnd/>
            <a:tailEnd/>
          </a:ln>
        </p:spPr>
        <p:txBody>
          <a:bodyPr wrap="none" lIns="0" tIns="0" rIns="0" bIns="0" anchor="ctr">
            <a:spAutoFit/>
          </a:bodyPr>
          <a:lstStyle/>
          <a:p>
            <a:endParaRPr lang="zh-CN" altLang="en-US"/>
          </a:p>
        </p:txBody>
      </p:sp>
    </p:spTree>
    <p:extLst>
      <p:ext uri="{BB962C8B-B14F-4D97-AF65-F5344CB8AC3E}">
        <p14:creationId xmlns:p14="http://schemas.microsoft.com/office/powerpoint/2010/main" val="2380108460"/>
      </p:ext>
    </p:extLst>
  </p:cSld>
  <p:clrMapOvr>
    <a:masterClrMapping/>
  </p:clrMapOvr>
  <p:transition>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619672" y="366695"/>
            <a:ext cx="5952724" cy="561975"/>
          </a:xfrm>
        </p:spPr>
        <p:txBody>
          <a:bodyPr/>
          <a:lstStyle/>
          <a:p>
            <a:pPr algn="ctr"/>
            <a:r>
              <a:rPr lang="zh-CN" altLang="en-US" sz="3200" b="1" dirty="0">
                <a:solidFill>
                  <a:srgbClr val="FFFF00"/>
                </a:solidFill>
              </a:rPr>
              <a:t>示例</a:t>
            </a:r>
          </a:p>
        </p:txBody>
      </p:sp>
      <p:pic>
        <p:nvPicPr>
          <p:cNvPr id="21507" name="Picture 4" descr="7-2"/>
          <p:cNvPicPr>
            <a:picLocks noChangeAspect="1" noChangeArrowheads="1"/>
          </p:cNvPicPr>
          <p:nvPr/>
        </p:nvPicPr>
        <p:blipFill>
          <a:blip r:embed="rId3" cstate="print"/>
          <a:srcRect/>
          <a:stretch>
            <a:fillRect/>
          </a:stretch>
        </p:blipFill>
        <p:spPr bwMode="auto">
          <a:xfrm>
            <a:off x="1259632" y="1196752"/>
            <a:ext cx="6119812" cy="5581650"/>
          </a:xfrm>
          <a:prstGeom prst="rect">
            <a:avLst/>
          </a:prstGeom>
          <a:noFill/>
          <a:ln w="9525">
            <a:noFill/>
            <a:miter lim="800000"/>
            <a:headEnd/>
            <a:tailEnd/>
          </a:ln>
        </p:spPr>
      </p:pic>
    </p:spTree>
    <p:extLst>
      <p:ext uri="{BB962C8B-B14F-4D97-AF65-F5344CB8AC3E}">
        <p14:creationId xmlns:p14="http://schemas.microsoft.com/office/powerpoint/2010/main" val="1776455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475656" y="260648"/>
            <a:ext cx="6372250" cy="661987"/>
          </a:xfrm>
        </p:spPr>
        <p:txBody>
          <a:bodyPr/>
          <a:lstStyle/>
          <a:p>
            <a:pPr algn="ctr"/>
            <a:r>
              <a:rPr lang="en-US" altLang="zh-CN" sz="3200" b="1" dirty="0" smtClean="0">
                <a:solidFill>
                  <a:srgbClr val="FFFF00"/>
                </a:solidFill>
              </a:rPr>
              <a:t>8.1.4 </a:t>
            </a:r>
            <a:r>
              <a:rPr lang="zh-CN" altLang="en-US" sz="3200" b="1" dirty="0">
                <a:solidFill>
                  <a:srgbClr val="FFFF00"/>
                </a:solidFill>
              </a:rPr>
              <a:t>软件本地化基本步骤</a:t>
            </a:r>
          </a:p>
        </p:txBody>
      </p:sp>
      <p:sp>
        <p:nvSpPr>
          <p:cNvPr id="22532" name="Rectangle 4"/>
          <p:cNvSpPr>
            <a:spLocks noChangeArrowheads="1"/>
          </p:cNvSpPr>
          <p:nvPr/>
        </p:nvSpPr>
        <p:spPr bwMode="auto">
          <a:xfrm>
            <a:off x="503238" y="1648114"/>
            <a:ext cx="8173218" cy="4339649"/>
          </a:xfrm>
          <a:prstGeom prst="rect">
            <a:avLst/>
          </a:prstGeom>
          <a:noFill/>
          <a:ln w="9525">
            <a:noFill/>
            <a:miter lim="800000"/>
            <a:headEnd/>
            <a:tailEnd/>
          </a:ln>
        </p:spPr>
        <p:txBody>
          <a:bodyPr wrap="square" lIns="0" tIns="0" rIns="0" bIns="0" anchor="ctr">
            <a:spAutoFit/>
          </a:bodyPr>
          <a:lstStyle/>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t> </a:t>
            </a:r>
            <a:r>
              <a:rPr lang="zh-CN" altLang="en-US" sz="2400" i="0" dirty="0">
                <a:latin typeface="+mn-lt"/>
                <a:ea typeface="楷体"/>
                <a:cs typeface="楷体"/>
              </a:rPr>
              <a:t>建立</a:t>
            </a:r>
            <a:r>
              <a:rPr lang="zh-CN" altLang="en-US" sz="2400" i="0" dirty="0">
                <a:solidFill>
                  <a:srgbClr val="3366FF"/>
                </a:solidFill>
                <a:latin typeface="+mn-lt"/>
                <a:ea typeface="楷体"/>
                <a:cs typeface="楷体"/>
              </a:rPr>
              <a:t>配置管理体系</a:t>
            </a:r>
            <a:r>
              <a:rPr lang="zh-CN" altLang="en-US" sz="2400" i="0" dirty="0">
                <a:latin typeface="+mn-lt"/>
                <a:ea typeface="楷体"/>
                <a:cs typeface="楷体"/>
              </a:rPr>
              <a:t>，跟踪目标语言各个</a:t>
            </a:r>
            <a:r>
              <a:rPr lang="zh-CN" altLang="en-US" sz="2400" i="0" dirty="0" smtClean="0">
                <a:latin typeface="+mn-lt"/>
                <a:ea typeface="楷体"/>
                <a:cs typeface="楷体"/>
              </a:rPr>
              <a:t>版本的源代码</a:t>
            </a:r>
            <a:endParaRPr lang="zh-CN" altLang="en-US" sz="2400" i="0" dirty="0">
              <a:latin typeface="+mn-lt"/>
              <a:ea typeface="楷体"/>
              <a:cs typeface="楷体"/>
            </a:endParaRP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 </a:t>
            </a:r>
            <a:r>
              <a:rPr lang="zh-CN" altLang="en-US" sz="2400" i="0" dirty="0" smtClean="0">
                <a:latin typeface="+mn-lt"/>
                <a:ea typeface="楷体"/>
                <a:cs typeface="楷体"/>
              </a:rPr>
              <a:t>创造和维护</a:t>
            </a:r>
            <a:r>
              <a:rPr lang="zh-CN" altLang="en-US" sz="2400" i="0" dirty="0" smtClean="0">
                <a:solidFill>
                  <a:srgbClr val="3366FF"/>
                </a:solidFill>
                <a:latin typeface="+mn-lt"/>
                <a:ea typeface="楷体"/>
                <a:cs typeface="楷体"/>
              </a:rPr>
              <a:t>术语表</a:t>
            </a:r>
            <a:endParaRPr lang="en-US" altLang="zh-CN" sz="2400" i="0" dirty="0">
              <a:solidFill>
                <a:srgbClr val="3366FF"/>
              </a:solidFill>
              <a:latin typeface="+mn-lt"/>
              <a:ea typeface="楷体"/>
              <a:cs typeface="楷体"/>
            </a:endParaRP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 </a:t>
            </a:r>
            <a:r>
              <a:rPr lang="zh-CN" altLang="en-US" sz="2400" i="0" dirty="0">
                <a:solidFill>
                  <a:srgbClr val="3366FF"/>
                </a:solidFill>
                <a:latin typeface="+mn-lt"/>
                <a:ea typeface="楷体"/>
                <a:cs typeface="楷体"/>
              </a:rPr>
              <a:t>源语言代码和资源文件分离</a:t>
            </a:r>
            <a:r>
              <a:rPr lang="zh-CN" altLang="en-US" sz="2400" i="0" dirty="0">
                <a:latin typeface="+mn-lt"/>
                <a:ea typeface="楷体"/>
                <a:cs typeface="楷体"/>
              </a:rPr>
              <a:t>、或提取需要本地化的</a:t>
            </a:r>
            <a:r>
              <a:rPr lang="zh-CN" altLang="en-US" sz="2400" i="0" dirty="0" smtClean="0">
                <a:latin typeface="+mn-lt"/>
                <a:ea typeface="楷体"/>
                <a:cs typeface="楷体"/>
              </a:rPr>
              <a:t>文本</a:t>
            </a:r>
            <a:endParaRPr lang="zh-CN" altLang="en-US" sz="2400" i="0" dirty="0">
              <a:latin typeface="+mn-lt"/>
              <a:ea typeface="楷体"/>
              <a:cs typeface="楷体"/>
            </a:endParaRP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 把分离或提取的文本、图片等翻译成目标语</a:t>
            </a:r>
            <a:r>
              <a:rPr lang="zh-CN" altLang="en-US" sz="2400" i="0" dirty="0" smtClean="0">
                <a:latin typeface="+mn-lt"/>
                <a:ea typeface="楷体"/>
                <a:cs typeface="楷体"/>
              </a:rPr>
              <a:t>言</a:t>
            </a:r>
            <a:endParaRPr lang="zh-CN" altLang="en-US" sz="2400" i="0" dirty="0">
              <a:latin typeface="+mn-lt"/>
              <a:ea typeface="楷体"/>
              <a:cs typeface="楷体"/>
            </a:endParaRP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 把翻译好的文本、图片重新检入目标语言的源代码</a:t>
            </a:r>
            <a:r>
              <a:rPr lang="zh-CN" altLang="en-US" sz="2400" i="0" dirty="0" smtClean="0">
                <a:latin typeface="+mn-lt"/>
                <a:ea typeface="楷体"/>
                <a:cs typeface="楷体"/>
              </a:rPr>
              <a:t>版本</a:t>
            </a:r>
            <a:endParaRPr lang="zh-CN" altLang="en-US" sz="2400" i="0" dirty="0">
              <a:latin typeface="+mn-lt"/>
              <a:ea typeface="楷体"/>
              <a:cs typeface="楷体"/>
            </a:endParaRP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 如果需要，编译目标语</a:t>
            </a:r>
            <a:r>
              <a:rPr lang="zh-CN" altLang="en-US" sz="2400" i="0" dirty="0" smtClean="0">
                <a:latin typeface="+mn-lt"/>
                <a:ea typeface="楷体"/>
                <a:cs typeface="楷体"/>
              </a:rPr>
              <a:t>言的源代码</a:t>
            </a:r>
            <a:endParaRPr lang="en-US" altLang="zh-CN" sz="2400" i="0" dirty="0">
              <a:latin typeface="+mn-lt"/>
              <a:ea typeface="楷体"/>
              <a:cs typeface="楷体"/>
            </a:endParaRP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 测试翻译后的软件，调整</a:t>
            </a:r>
            <a:r>
              <a:rPr lang="en-US" altLang="zh-CN" sz="2400" i="0" dirty="0">
                <a:latin typeface="+mn-lt"/>
                <a:ea typeface="楷体"/>
                <a:cs typeface="楷体"/>
              </a:rPr>
              <a:t>UI </a:t>
            </a:r>
            <a:r>
              <a:rPr lang="zh-CN" altLang="en-US" sz="2400" i="0" dirty="0">
                <a:latin typeface="+mn-lt"/>
                <a:ea typeface="楷体"/>
                <a:cs typeface="楷体"/>
              </a:rPr>
              <a:t>以适应翻译后的</a:t>
            </a:r>
            <a:r>
              <a:rPr lang="zh-CN" altLang="en-US" sz="2400" i="0" dirty="0" smtClean="0">
                <a:latin typeface="+mn-lt"/>
                <a:ea typeface="楷体"/>
                <a:cs typeface="楷体"/>
              </a:rPr>
              <a:t>文本</a:t>
            </a:r>
            <a:endParaRPr lang="zh-CN" altLang="en-US" sz="2400" i="0" dirty="0">
              <a:latin typeface="+mn-lt"/>
              <a:ea typeface="楷体"/>
              <a:cs typeface="楷体"/>
            </a:endParaRP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 测试本地化后的软件，确保格式</a:t>
            </a:r>
            <a:r>
              <a:rPr lang="zh-CN" altLang="en-US" sz="2400" i="0" dirty="0" smtClean="0">
                <a:latin typeface="+mn-lt"/>
                <a:ea typeface="楷体"/>
                <a:cs typeface="楷体"/>
              </a:rPr>
              <a:t>和内容都正确</a:t>
            </a:r>
            <a:endParaRPr lang="zh-CN" altLang="en-US" sz="2400" i="0" dirty="0"/>
          </a:p>
        </p:txBody>
      </p:sp>
    </p:spTree>
    <p:extLst>
      <p:ext uri="{BB962C8B-B14F-4D97-AF65-F5344CB8AC3E}">
        <p14:creationId xmlns:p14="http://schemas.microsoft.com/office/powerpoint/2010/main" val="32734704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843808" y="404664"/>
            <a:ext cx="4075113" cy="576263"/>
          </a:xfrm>
        </p:spPr>
        <p:txBody>
          <a:bodyPr/>
          <a:lstStyle/>
          <a:p>
            <a:pPr algn="ctr"/>
            <a:r>
              <a:rPr lang="zh-CN" altLang="en-US" sz="3200" b="1" dirty="0">
                <a:solidFill>
                  <a:srgbClr val="FFFF00"/>
                </a:solidFill>
              </a:rPr>
              <a:t>本地化过程</a:t>
            </a:r>
          </a:p>
        </p:txBody>
      </p:sp>
      <p:sp>
        <p:nvSpPr>
          <p:cNvPr id="1630211" name="Rectangle 3">
            <a:hlinkClick r:id="rId3" action="ppaction://hlinksldjump"/>
          </p:cNvPr>
          <p:cNvSpPr>
            <a:spLocks noChangeArrowheads="1"/>
          </p:cNvSpPr>
          <p:nvPr/>
        </p:nvSpPr>
        <p:spPr bwMode="auto">
          <a:xfrm>
            <a:off x="3211513" y="2646363"/>
            <a:ext cx="2601912" cy="457200"/>
          </a:xfrm>
          <a:prstGeom prst="rect">
            <a:avLst/>
          </a:prstGeom>
          <a:gradFill rotWithShape="0">
            <a:gsLst>
              <a:gs pos="0">
                <a:srgbClr val="A9C9E2"/>
              </a:gs>
              <a:gs pos="100000">
                <a:srgbClr val="FFFFFF"/>
              </a:gs>
            </a:gsLst>
            <a:lin ang="5400000" scaled="1"/>
          </a:gradFill>
          <a:ln w="9525">
            <a:solidFill>
              <a:srgbClr val="666699"/>
            </a:solidFill>
            <a:miter lim="800000"/>
            <a:headEnd/>
            <a:tailEnd/>
          </a:ln>
          <a:effectLst>
            <a:outerShdw dist="107763" dir="2700000" algn="ctr" rotWithShape="0">
              <a:schemeClr val="bg2"/>
            </a:outerShdw>
          </a:effectLst>
        </p:spPr>
        <p:txBody>
          <a:bodyPr wrap="none" lIns="0" tIns="0" rIns="0" bIns="0" anchor="ctr"/>
          <a:lstStyle/>
          <a:p>
            <a:pPr algn="ctr" eaLnBrk="0" hangingPunct="0">
              <a:lnSpc>
                <a:spcPct val="95000"/>
              </a:lnSpc>
              <a:buClr>
                <a:srgbClr val="FF9218"/>
              </a:buClr>
              <a:defRPr/>
            </a:pPr>
            <a:r>
              <a:rPr lang="zh-CN" altLang="en-US" sz="2000" i="0">
                <a:cs typeface="Times New Roman" pitchFamily="18" charset="0"/>
              </a:rPr>
              <a:t>核心功能测试</a:t>
            </a:r>
            <a:endParaRPr lang="zh-CN" altLang="en-IE" sz="2000" i="0">
              <a:latin typeface="Times" pitchFamily="18" charset="0"/>
              <a:ea typeface="Osaka" charset="-128"/>
              <a:cs typeface="Times New Roman" pitchFamily="18" charset="0"/>
            </a:endParaRPr>
          </a:p>
        </p:txBody>
      </p:sp>
      <p:sp>
        <p:nvSpPr>
          <p:cNvPr id="1630213" name="Rectangle 5">
            <a:hlinkClick r:id="rId4" action="ppaction://hlinksldjump"/>
          </p:cNvPr>
          <p:cNvSpPr>
            <a:spLocks noChangeArrowheads="1"/>
          </p:cNvSpPr>
          <p:nvPr/>
        </p:nvSpPr>
        <p:spPr bwMode="auto">
          <a:xfrm>
            <a:off x="3211513" y="3644900"/>
            <a:ext cx="2663825" cy="457200"/>
          </a:xfrm>
          <a:prstGeom prst="rect">
            <a:avLst/>
          </a:prstGeom>
          <a:gradFill rotWithShape="0">
            <a:gsLst>
              <a:gs pos="0">
                <a:srgbClr val="E18D39"/>
              </a:gs>
              <a:gs pos="100000">
                <a:srgbClr val="FFFFFF"/>
              </a:gs>
            </a:gsLst>
            <a:lin ang="5400000" scaled="1"/>
          </a:gradFill>
          <a:ln w="9525">
            <a:solidFill>
              <a:srgbClr val="666699"/>
            </a:solidFill>
            <a:miter lim="800000"/>
            <a:headEnd/>
            <a:tailEnd/>
          </a:ln>
          <a:effectLst>
            <a:outerShdw dist="107763" dir="2700000" algn="ctr" rotWithShape="0">
              <a:schemeClr val="bg2"/>
            </a:outerShdw>
          </a:effectLst>
        </p:spPr>
        <p:txBody>
          <a:bodyPr wrap="none" lIns="0" tIns="0" rIns="0" bIns="0" anchor="ctr"/>
          <a:lstStyle/>
          <a:p>
            <a:pPr algn="ctr" eaLnBrk="0" hangingPunct="0">
              <a:lnSpc>
                <a:spcPct val="95000"/>
              </a:lnSpc>
              <a:buClr>
                <a:srgbClr val="FF9218"/>
              </a:buClr>
              <a:defRPr/>
            </a:pPr>
            <a:r>
              <a:rPr lang="zh-CN" altLang="en-IE" sz="2000" b="1" i="0">
                <a:cs typeface="Times New Roman" pitchFamily="18" charset="0"/>
              </a:rPr>
              <a:t>国际化测试</a:t>
            </a:r>
            <a:endParaRPr lang="en-IE" altLang="zh-CN" sz="2000" b="1" i="0">
              <a:latin typeface="Times" pitchFamily="18" charset="0"/>
              <a:cs typeface="Times New Roman" pitchFamily="18" charset="0"/>
            </a:endParaRPr>
          </a:p>
        </p:txBody>
      </p:sp>
      <p:sp>
        <p:nvSpPr>
          <p:cNvPr id="1630214" name="Rectangle 6">
            <a:hlinkClick r:id="rId5" action="ppaction://hlinksldjump"/>
          </p:cNvPr>
          <p:cNvSpPr>
            <a:spLocks noChangeArrowheads="1"/>
          </p:cNvSpPr>
          <p:nvPr/>
        </p:nvSpPr>
        <p:spPr bwMode="auto">
          <a:xfrm>
            <a:off x="3211513" y="4703763"/>
            <a:ext cx="2601912" cy="457200"/>
          </a:xfrm>
          <a:prstGeom prst="rect">
            <a:avLst/>
          </a:prstGeom>
          <a:gradFill rotWithShape="0">
            <a:gsLst>
              <a:gs pos="0">
                <a:schemeClr val="accent1"/>
              </a:gs>
              <a:gs pos="100000">
                <a:srgbClr val="FFFFFF"/>
              </a:gs>
            </a:gsLst>
            <a:lin ang="5400000" scaled="1"/>
          </a:gradFill>
          <a:ln w="9525">
            <a:solidFill>
              <a:srgbClr val="666699"/>
            </a:solidFill>
            <a:miter lim="800000"/>
            <a:headEnd/>
            <a:tailEnd/>
          </a:ln>
          <a:effectLst>
            <a:outerShdw dist="107763" dir="2700000" algn="ctr" rotWithShape="0">
              <a:schemeClr val="bg2"/>
            </a:outerShdw>
          </a:effectLst>
        </p:spPr>
        <p:txBody>
          <a:bodyPr wrap="none" lIns="0" tIns="0" rIns="0" bIns="0" anchor="ctr"/>
          <a:lstStyle/>
          <a:p>
            <a:pPr algn="ctr" eaLnBrk="0" hangingPunct="0">
              <a:lnSpc>
                <a:spcPct val="95000"/>
              </a:lnSpc>
              <a:buClr>
                <a:srgbClr val="FF9218"/>
              </a:buClr>
              <a:defRPr/>
            </a:pPr>
            <a:r>
              <a:rPr lang="zh-CN" altLang="en-US" sz="2000" b="1" i="0">
                <a:latin typeface="Arial" charset="0"/>
                <a:cs typeface="Times New Roman" pitchFamily="18" charset="0"/>
              </a:rPr>
              <a:t>本地化测试</a:t>
            </a:r>
            <a:endParaRPr lang="zh-CN" altLang="en-IE" sz="2000" b="1" i="0">
              <a:latin typeface="Arial" charset="0"/>
              <a:cs typeface="Times New Roman" pitchFamily="18" charset="0"/>
            </a:endParaRPr>
          </a:p>
        </p:txBody>
      </p:sp>
      <p:sp>
        <p:nvSpPr>
          <p:cNvPr id="23558" name="Line 7"/>
          <p:cNvSpPr>
            <a:spLocks noChangeShapeType="1"/>
          </p:cNvSpPr>
          <p:nvPr/>
        </p:nvSpPr>
        <p:spPr bwMode="auto">
          <a:xfrm flipH="1">
            <a:off x="4576763" y="4221163"/>
            <a:ext cx="1587" cy="482600"/>
          </a:xfrm>
          <a:prstGeom prst="line">
            <a:avLst/>
          </a:prstGeom>
          <a:noFill/>
          <a:ln w="38100">
            <a:solidFill>
              <a:schemeClr val="bg2"/>
            </a:solidFill>
            <a:round/>
            <a:headEnd/>
            <a:tailEnd type="triangle" w="med" len="med"/>
          </a:ln>
        </p:spPr>
        <p:txBody>
          <a:bodyPr anchor="ctr"/>
          <a:lstStyle/>
          <a:p>
            <a:endParaRPr lang="zh-CN" altLang="en-US"/>
          </a:p>
        </p:txBody>
      </p:sp>
      <p:sp>
        <p:nvSpPr>
          <p:cNvPr id="23559" name="AutoShape 8"/>
          <p:cNvSpPr>
            <a:spLocks noChangeArrowheads="1"/>
          </p:cNvSpPr>
          <p:nvPr/>
        </p:nvSpPr>
        <p:spPr bwMode="auto">
          <a:xfrm>
            <a:off x="3311525" y="1579563"/>
            <a:ext cx="2390775" cy="533400"/>
          </a:xfrm>
          <a:prstGeom prst="flowChartAlternateProcess">
            <a:avLst/>
          </a:prstGeom>
          <a:noFill/>
          <a:ln w="9525">
            <a:noFill/>
            <a:miter lim="800000"/>
            <a:headEnd/>
            <a:tailEnd/>
          </a:ln>
        </p:spPr>
        <p:txBody>
          <a:bodyPr wrap="none" anchor="ctr"/>
          <a:lstStyle/>
          <a:p>
            <a:endParaRPr lang="zh-CN" altLang="en-US"/>
          </a:p>
        </p:txBody>
      </p:sp>
      <p:sp>
        <p:nvSpPr>
          <p:cNvPr id="1630217" name="Text Box 9"/>
          <p:cNvSpPr txBox="1">
            <a:spLocks noChangeArrowheads="1"/>
          </p:cNvSpPr>
          <p:nvPr/>
        </p:nvSpPr>
        <p:spPr bwMode="auto">
          <a:xfrm>
            <a:off x="3419872" y="1628800"/>
            <a:ext cx="2339102" cy="461665"/>
          </a:xfrm>
          <a:prstGeom prst="rect">
            <a:avLst/>
          </a:prstGeom>
          <a:solidFill>
            <a:schemeClr val="accent6">
              <a:lumMod val="20000"/>
              <a:lumOff val="80000"/>
            </a:schemeClr>
          </a:solidFill>
          <a:ln w="9525">
            <a:solidFill>
              <a:schemeClr val="tx1"/>
            </a:solidFill>
            <a:miter lim="800000"/>
            <a:headEnd/>
            <a:tailEnd/>
          </a:ln>
          <a:effectLst>
            <a:outerShdw dist="107763" dir="2700000" algn="ctr" rotWithShape="0">
              <a:schemeClr val="bg2"/>
            </a:outerShdw>
          </a:effectLst>
        </p:spPr>
        <p:txBody>
          <a:bodyPr wrap="none">
            <a:spAutoFit/>
          </a:bodyPr>
          <a:lstStyle/>
          <a:p>
            <a:pPr algn="r">
              <a:defRPr/>
            </a:pPr>
            <a:r>
              <a:rPr lang="zh-CN" altLang="en-IE" sz="2400" i="0">
                <a:latin typeface="Arial" charset="0"/>
              </a:rPr>
              <a:t>国际化</a:t>
            </a:r>
            <a:r>
              <a:rPr lang="zh-CN" altLang="en-IE" sz="2400" i="0">
                <a:latin typeface="Arial" charset="0"/>
                <a:cs typeface="Times New Roman" pitchFamily="18" charset="0"/>
              </a:rPr>
              <a:t>软件设计</a:t>
            </a:r>
          </a:p>
        </p:txBody>
      </p:sp>
      <p:sp>
        <p:nvSpPr>
          <p:cNvPr id="23561" name="Line 10"/>
          <p:cNvSpPr>
            <a:spLocks noChangeShapeType="1"/>
          </p:cNvSpPr>
          <p:nvPr/>
        </p:nvSpPr>
        <p:spPr bwMode="auto">
          <a:xfrm>
            <a:off x="4578350" y="2133600"/>
            <a:ext cx="0" cy="503238"/>
          </a:xfrm>
          <a:prstGeom prst="line">
            <a:avLst/>
          </a:prstGeom>
          <a:noFill/>
          <a:ln w="38100">
            <a:solidFill>
              <a:schemeClr val="bg2"/>
            </a:solidFill>
            <a:round/>
            <a:headEnd/>
            <a:tailEnd type="triangle" w="med" len="med"/>
          </a:ln>
        </p:spPr>
        <p:txBody>
          <a:bodyPr anchor="ctr"/>
          <a:lstStyle/>
          <a:p>
            <a:endParaRPr lang="zh-CN" altLang="en-US"/>
          </a:p>
        </p:txBody>
      </p:sp>
      <p:sp>
        <p:nvSpPr>
          <p:cNvPr id="1630219" name="Text Box 11"/>
          <p:cNvSpPr txBox="1">
            <a:spLocks noChangeArrowheads="1"/>
          </p:cNvSpPr>
          <p:nvPr/>
        </p:nvSpPr>
        <p:spPr bwMode="auto">
          <a:xfrm>
            <a:off x="3491880" y="5661248"/>
            <a:ext cx="2053767" cy="400110"/>
          </a:xfrm>
          <a:prstGeom prst="rect">
            <a:avLst/>
          </a:prstGeom>
          <a:gradFill rotWithShape="0">
            <a:gsLst>
              <a:gs pos="0">
                <a:srgbClr val="D4EACC"/>
              </a:gs>
              <a:gs pos="100000">
                <a:srgbClr val="FFFFFF"/>
              </a:gs>
            </a:gsLst>
            <a:lin ang="5400000" scaled="1"/>
          </a:gradFill>
          <a:ln w="9525">
            <a:solidFill>
              <a:schemeClr val="tx1"/>
            </a:solidFill>
            <a:miter lim="800000"/>
            <a:headEnd/>
            <a:tailEnd/>
          </a:ln>
          <a:effectLst>
            <a:outerShdw dist="107763" dir="2700000" algn="ctr" rotWithShape="0">
              <a:schemeClr val="bg2"/>
            </a:outerShdw>
          </a:effectLst>
        </p:spPr>
        <p:txBody>
          <a:bodyPr wrap="none">
            <a:spAutoFit/>
          </a:bodyPr>
          <a:lstStyle/>
          <a:p>
            <a:pPr algn="r">
              <a:defRPr/>
            </a:pPr>
            <a:r>
              <a:rPr lang="zh-CN" altLang="en-IE" sz="2000" b="1" i="0">
                <a:solidFill>
                  <a:srgbClr val="98082A"/>
                </a:solidFill>
                <a:latin typeface="Arial" charset="0"/>
                <a:cs typeface="Times New Roman" pitchFamily="18" charset="0"/>
              </a:rPr>
              <a:t>全球化软件发布</a:t>
            </a:r>
          </a:p>
        </p:txBody>
      </p:sp>
      <p:sp>
        <p:nvSpPr>
          <p:cNvPr id="23563" name="Line 12"/>
          <p:cNvSpPr>
            <a:spLocks noChangeShapeType="1"/>
          </p:cNvSpPr>
          <p:nvPr/>
        </p:nvSpPr>
        <p:spPr bwMode="auto">
          <a:xfrm>
            <a:off x="4578350" y="5157788"/>
            <a:ext cx="0" cy="503237"/>
          </a:xfrm>
          <a:prstGeom prst="line">
            <a:avLst/>
          </a:prstGeom>
          <a:noFill/>
          <a:ln w="38100">
            <a:solidFill>
              <a:schemeClr val="bg2"/>
            </a:solidFill>
            <a:round/>
            <a:headEnd/>
            <a:tailEnd type="triangle" w="med" len="med"/>
          </a:ln>
        </p:spPr>
        <p:txBody>
          <a:bodyPr anchor="ctr"/>
          <a:lstStyle/>
          <a:p>
            <a:endParaRPr lang="zh-CN" altLang="en-US"/>
          </a:p>
        </p:txBody>
      </p:sp>
      <p:sp>
        <p:nvSpPr>
          <p:cNvPr id="23564" name="Rectangle 13"/>
          <p:cNvSpPr>
            <a:spLocks noChangeArrowheads="1"/>
          </p:cNvSpPr>
          <p:nvPr/>
        </p:nvSpPr>
        <p:spPr bwMode="auto">
          <a:xfrm>
            <a:off x="1843088" y="2349500"/>
            <a:ext cx="5184775" cy="3095625"/>
          </a:xfrm>
          <a:prstGeom prst="rect">
            <a:avLst/>
          </a:prstGeom>
          <a:noFill/>
          <a:ln w="19050">
            <a:solidFill>
              <a:srgbClr val="E18D39"/>
            </a:solidFill>
            <a:prstDash val="sysDot"/>
            <a:miter lim="800000"/>
            <a:headEnd/>
            <a:tailEnd/>
          </a:ln>
        </p:spPr>
        <p:txBody>
          <a:bodyPr wrap="none" anchor="ctr"/>
          <a:lstStyle/>
          <a:p>
            <a:endParaRPr lang="zh-CN" altLang="en-US"/>
          </a:p>
        </p:txBody>
      </p:sp>
      <p:sp>
        <p:nvSpPr>
          <p:cNvPr id="23565" name="Line 14"/>
          <p:cNvSpPr>
            <a:spLocks noChangeShapeType="1"/>
          </p:cNvSpPr>
          <p:nvPr/>
        </p:nvSpPr>
        <p:spPr bwMode="auto">
          <a:xfrm flipV="1">
            <a:off x="5875338" y="5013325"/>
            <a:ext cx="1331912" cy="1588"/>
          </a:xfrm>
          <a:prstGeom prst="line">
            <a:avLst/>
          </a:prstGeom>
          <a:noFill/>
          <a:ln w="38100">
            <a:solidFill>
              <a:schemeClr val="bg2"/>
            </a:solidFill>
            <a:round/>
            <a:headEnd/>
            <a:tailEnd type="triangle" w="med" len="med"/>
          </a:ln>
        </p:spPr>
        <p:txBody>
          <a:bodyPr anchor="ctr"/>
          <a:lstStyle/>
          <a:p>
            <a:endParaRPr lang="zh-CN" altLang="en-US"/>
          </a:p>
        </p:txBody>
      </p:sp>
      <p:sp>
        <p:nvSpPr>
          <p:cNvPr id="1630228" name="Rectangle 20"/>
          <p:cNvSpPr>
            <a:spLocks noGrp="1" noChangeArrowheads="1"/>
          </p:cNvSpPr>
          <p:nvPr>
            <p:ph type="body" idx="1"/>
          </p:nvPr>
        </p:nvSpPr>
        <p:spPr>
          <a:xfrm>
            <a:off x="7170738" y="4833938"/>
            <a:ext cx="1505718" cy="347662"/>
          </a:xfrm>
          <a:gradFill rotWithShape="0">
            <a:gsLst>
              <a:gs pos="0">
                <a:srgbClr val="FFCCFF"/>
              </a:gs>
              <a:gs pos="100000">
                <a:schemeClr val="bg1"/>
              </a:gs>
            </a:gsLst>
            <a:lin ang="5400000" scaled="1"/>
          </a:gradFill>
          <a:ln cap="flat">
            <a:solidFill>
              <a:schemeClr val="tx1"/>
            </a:solidFill>
          </a:ln>
          <a:effectLst>
            <a:outerShdw dist="107763" dir="2700000" algn="ctr" rotWithShape="0">
              <a:schemeClr val="bg2"/>
            </a:outerShdw>
          </a:effectLst>
        </p:spPr>
        <p:txBody>
          <a:bodyPr/>
          <a:lstStyle/>
          <a:p>
            <a:pPr algn="ctr" eaLnBrk="1" hangingPunct="1">
              <a:spcBef>
                <a:spcPct val="0"/>
              </a:spcBef>
              <a:buClrTx/>
              <a:buSzTx/>
              <a:buFontTx/>
              <a:buNone/>
              <a:defRPr/>
            </a:pPr>
            <a:r>
              <a:rPr lang="zh-CN" altLang="en-US" smtClean="0">
                <a:latin typeface="楷体"/>
                <a:ea typeface="楷体"/>
                <a:cs typeface="楷体"/>
              </a:rPr>
              <a:t>翻译测试</a:t>
            </a:r>
          </a:p>
        </p:txBody>
      </p:sp>
      <p:sp>
        <p:nvSpPr>
          <p:cNvPr id="23567" name="Line 23"/>
          <p:cNvSpPr>
            <a:spLocks noChangeShapeType="1"/>
          </p:cNvSpPr>
          <p:nvPr/>
        </p:nvSpPr>
        <p:spPr bwMode="auto">
          <a:xfrm>
            <a:off x="4578350" y="3176588"/>
            <a:ext cx="0" cy="503237"/>
          </a:xfrm>
          <a:prstGeom prst="line">
            <a:avLst/>
          </a:prstGeom>
          <a:noFill/>
          <a:ln w="38100">
            <a:solidFill>
              <a:schemeClr val="bg2"/>
            </a:solidFill>
            <a:round/>
            <a:headEnd/>
            <a:tailEnd type="triangle" w="med" len="med"/>
          </a:ln>
        </p:spPr>
        <p:txBody>
          <a:bodyPr anchor="ctr"/>
          <a:lstStyle/>
          <a:p>
            <a:endParaRPr lang="zh-CN" altLang="en-US"/>
          </a:p>
        </p:txBody>
      </p:sp>
    </p:spTree>
    <p:extLst>
      <p:ext uri="{BB962C8B-B14F-4D97-AF65-F5344CB8AC3E}">
        <p14:creationId xmlns:p14="http://schemas.microsoft.com/office/powerpoint/2010/main" val="978516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195736" y="332656"/>
            <a:ext cx="4859238" cy="683989"/>
          </a:xfrm>
        </p:spPr>
        <p:txBody>
          <a:bodyPr/>
          <a:lstStyle/>
          <a:p>
            <a:pPr algn="ctr"/>
            <a:r>
              <a:rPr lang="en-US" altLang="zh-CN" sz="3200" b="1" dirty="0" smtClean="0">
                <a:solidFill>
                  <a:srgbClr val="FFFF00"/>
                </a:solidFill>
              </a:rPr>
              <a:t>8.1.5 </a:t>
            </a:r>
            <a:r>
              <a:rPr lang="zh-CN" altLang="en-US" sz="3200" b="1" dirty="0">
                <a:solidFill>
                  <a:srgbClr val="FFFF00"/>
                </a:solidFill>
              </a:rPr>
              <a:t>软件本地化测试</a:t>
            </a:r>
          </a:p>
        </p:txBody>
      </p:sp>
      <p:sp>
        <p:nvSpPr>
          <p:cNvPr id="24580" name="Rectangle 4"/>
          <p:cNvSpPr>
            <a:spLocks noChangeArrowheads="1"/>
          </p:cNvSpPr>
          <p:nvPr/>
        </p:nvSpPr>
        <p:spPr bwMode="auto">
          <a:xfrm>
            <a:off x="467544" y="2089969"/>
            <a:ext cx="7771358" cy="3077766"/>
          </a:xfrm>
          <a:prstGeom prst="rect">
            <a:avLst/>
          </a:prstGeom>
          <a:noFill/>
          <a:ln w="9525">
            <a:noFill/>
            <a:miter lim="800000"/>
            <a:headEnd/>
            <a:tailEnd/>
          </a:ln>
        </p:spPr>
        <p:txBody>
          <a:bodyPr wrap="none" lIns="0" tIns="0" rIns="0" bIns="0" anchor="ctr">
            <a:spAutoFit/>
          </a:bodyPr>
          <a:lstStyle/>
          <a:p>
            <a:pPr lvl="1">
              <a:lnSpc>
                <a:spcPct val="140000"/>
              </a:lnSpc>
              <a:buClr>
                <a:srgbClr val="91AC4E"/>
              </a:buClr>
              <a:buSzPct val="86000"/>
              <a:buFont typeface="Wingdings" pitchFamily="2" charset="2"/>
              <a:buChar char="p"/>
              <a:tabLst>
                <a:tab pos="701675" algn="l"/>
              </a:tabLst>
            </a:pPr>
            <a:r>
              <a:rPr lang="zh-CN" altLang="en-US" sz="2400" dirty="0"/>
              <a:t> </a:t>
            </a:r>
            <a:r>
              <a:rPr lang="zh-CN" altLang="en-US" sz="2400" b="1" i="0" dirty="0"/>
              <a:t>功能性测试</a:t>
            </a:r>
            <a:r>
              <a:rPr lang="zh-CN" altLang="en-US" sz="2400" i="0" dirty="0"/>
              <a:t>，所有基本功能、安装、升级等测试；</a:t>
            </a:r>
          </a:p>
          <a:p>
            <a:pPr lvl="1">
              <a:lnSpc>
                <a:spcPct val="140000"/>
              </a:lnSpc>
              <a:buClr>
                <a:srgbClr val="91AC4E"/>
              </a:buClr>
              <a:buSzPct val="86000"/>
              <a:buFont typeface="Wingdings" pitchFamily="2" charset="2"/>
              <a:buChar char="p"/>
              <a:tabLst>
                <a:tab pos="701675" algn="l"/>
              </a:tabLst>
            </a:pPr>
            <a:r>
              <a:rPr lang="zh-CN" altLang="en-US" sz="2400" i="0" dirty="0"/>
              <a:t> </a:t>
            </a:r>
            <a:r>
              <a:rPr lang="zh-CN" altLang="en-US" sz="2400" b="1" i="0" dirty="0"/>
              <a:t>翻译测试</a:t>
            </a:r>
            <a:r>
              <a:rPr lang="zh-CN" altLang="en-US" sz="2400" i="0" dirty="0"/>
              <a:t>，包括语言完整性、术语准确性等的检查；</a:t>
            </a:r>
          </a:p>
          <a:p>
            <a:pPr lvl="1">
              <a:lnSpc>
                <a:spcPct val="140000"/>
              </a:lnSpc>
              <a:buClr>
                <a:srgbClr val="91AC4E"/>
              </a:buClr>
              <a:buSzPct val="86000"/>
              <a:buFont typeface="Wingdings" pitchFamily="2" charset="2"/>
              <a:buChar char="p"/>
              <a:tabLst>
                <a:tab pos="701675" algn="l"/>
              </a:tabLst>
            </a:pPr>
            <a:r>
              <a:rPr lang="zh-CN" altLang="en-US" sz="2400" i="0" dirty="0"/>
              <a:t> </a:t>
            </a:r>
            <a:r>
              <a:rPr lang="zh-CN" altLang="en-US" sz="2400" b="1" i="0" dirty="0"/>
              <a:t>可用性测试</a:t>
            </a:r>
            <a:r>
              <a:rPr lang="zh-CN" altLang="en-US" sz="2400" i="0" dirty="0"/>
              <a:t>，包括用户界面、度量衡和时区等；</a:t>
            </a:r>
          </a:p>
          <a:p>
            <a:pPr lvl="1">
              <a:lnSpc>
                <a:spcPct val="140000"/>
              </a:lnSpc>
              <a:buClr>
                <a:srgbClr val="91AC4E"/>
              </a:buClr>
              <a:buSzPct val="86000"/>
              <a:buFont typeface="Wingdings" pitchFamily="2" charset="2"/>
              <a:buChar char="p"/>
              <a:tabLst>
                <a:tab pos="701675" algn="l"/>
              </a:tabLst>
            </a:pPr>
            <a:r>
              <a:rPr lang="zh-CN" altLang="en-US" sz="2400" i="0" dirty="0"/>
              <a:t> </a:t>
            </a:r>
            <a:r>
              <a:rPr lang="zh-CN" altLang="en-US" sz="2400" b="1" i="0" dirty="0"/>
              <a:t>兼容性调试</a:t>
            </a:r>
            <a:r>
              <a:rPr lang="zh-CN" altLang="en-US" sz="2400" i="0" dirty="0"/>
              <a:t>，包括硬件兼容性、版本兼容性等测试；</a:t>
            </a:r>
          </a:p>
          <a:p>
            <a:pPr lvl="1">
              <a:lnSpc>
                <a:spcPct val="140000"/>
              </a:lnSpc>
              <a:buClr>
                <a:srgbClr val="91AC4E"/>
              </a:buClr>
              <a:buSzPct val="86000"/>
              <a:buFont typeface="Wingdings" pitchFamily="2" charset="2"/>
              <a:buChar char="p"/>
              <a:tabLst>
                <a:tab pos="701675" algn="l"/>
              </a:tabLst>
            </a:pPr>
            <a:r>
              <a:rPr lang="zh-CN" altLang="en-US" sz="2400" i="0" dirty="0"/>
              <a:t> </a:t>
            </a:r>
            <a:r>
              <a:rPr lang="zh-CN" altLang="en-US" sz="2400" b="1" i="0" dirty="0"/>
              <a:t>文化、宗教、喜好等适用性测试</a:t>
            </a:r>
          </a:p>
          <a:p>
            <a:pPr lvl="1">
              <a:lnSpc>
                <a:spcPct val="140000"/>
              </a:lnSpc>
              <a:buClr>
                <a:srgbClr val="91AC4E"/>
              </a:buClr>
              <a:buSzPct val="86000"/>
              <a:buFont typeface="Wingdings" pitchFamily="2" charset="2"/>
              <a:buChar char="p"/>
              <a:tabLst>
                <a:tab pos="701675" algn="l"/>
              </a:tabLst>
            </a:pPr>
            <a:r>
              <a:rPr lang="zh-CN" altLang="en-US" sz="2400" i="0" dirty="0"/>
              <a:t> </a:t>
            </a:r>
            <a:r>
              <a:rPr lang="zh-CN" altLang="en-US" sz="2400" b="1" i="0" dirty="0"/>
              <a:t>手册验证</a:t>
            </a:r>
            <a:r>
              <a:rPr lang="zh-CN" altLang="en-US" sz="2400" i="0" dirty="0"/>
              <a:t>，包括联机文件、在线帮助、</a:t>
            </a:r>
            <a:r>
              <a:rPr lang="en-US" altLang="zh-CN" sz="2400" i="0" dirty="0"/>
              <a:t>PDF</a:t>
            </a:r>
            <a:r>
              <a:rPr lang="zh-CN" altLang="en-US" sz="2400" i="0" dirty="0"/>
              <a:t>文件等测试</a:t>
            </a:r>
          </a:p>
        </p:txBody>
      </p:sp>
    </p:spTree>
    <p:extLst>
      <p:ext uri="{BB962C8B-B14F-4D97-AF65-F5344CB8AC3E}">
        <p14:creationId xmlns:p14="http://schemas.microsoft.com/office/powerpoint/2010/main" val="14418665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75656" y="332656"/>
            <a:ext cx="6119812" cy="661987"/>
          </a:xfrm>
        </p:spPr>
        <p:txBody>
          <a:bodyPr/>
          <a:lstStyle/>
          <a:p>
            <a:pPr algn="ctr"/>
            <a:r>
              <a:rPr lang="zh-CN" altLang="en-US" sz="3200" b="1" dirty="0">
                <a:solidFill>
                  <a:srgbClr val="FFFF00"/>
                </a:solidFill>
              </a:rPr>
              <a:t>软件本地化测试</a:t>
            </a:r>
          </a:p>
        </p:txBody>
      </p:sp>
      <p:sp>
        <p:nvSpPr>
          <p:cNvPr id="26628" name="Rectangle 4"/>
          <p:cNvSpPr>
            <a:spLocks noChangeArrowheads="1"/>
          </p:cNvSpPr>
          <p:nvPr/>
        </p:nvSpPr>
        <p:spPr bwMode="auto">
          <a:xfrm>
            <a:off x="1115616" y="1772816"/>
            <a:ext cx="3672011" cy="3323987"/>
          </a:xfrm>
          <a:prstGeom prst="rect">
            <a:avLst/>
          </a:prstGeom>
          <a:noFill/>
          <a:ln w="9525">
            <a:noFill/>
            <a:miter lim="800000"/>
            <a:headEnd/>
            <a:tailEnd/>
          </a:ln>
        </p:spPr>
        <p:txBody>
          <a:bodyPr wrap="square">
            <a:spAutoFit/>
          </a:bodyPr>
          <a:lstStyle/>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en-US" altLang="zh-CN" sz="2400" i="0" dirty="0">
                <a:latin typeface="Verdana" pitchFamily="34" charset="0"/>
              </a:rPr>
              <a:t> </a:t>
            </a:r>
            <a:r>
              <a:rPr lang="en-US" altLang="zh-CN" sz="2400" i="0" dirty="0">
                <a:latin typeface="+mn-lt"/>
                <a:ea typeface="楷体"/>
                <a:cs typeface="楷体"/>
              </a:rPr>
              <a:t>I18n </a:t>
            </a:r>
            <a:r>
              <a:rPr lang="zh-CN" altLang="en-US" sz="2400" i="0" dirty="0">
                <a:latin typeface="+mn-lt"/>
                <a:ea typeface="楷体"/>
                <a:cs typeface="楷体"/>
              </a:rPr>
              <a:t>测试</a:t>
            </a:r>
            <a:endParaRPr lang="en-US" altLang="zh-CN" sz="2400" i="0" dirty="0">
              <a:latin typeface="+mn-lt"/>
              <a:ea typeface="楷体"/>
              <a:cs typeface="楷体"/>
            </a:endParaRP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en-US" altLang="zh-CN" sz="2400" i="0" dirty="0">
                <a:latin typeface="+mn-lt"/>
                <a:ea typeface="楷体"/>
                <a:cs typeface="楷体"/>
              </a:rPr>
              <a:t> L10n </a:t>
            </a:r>
            <a:r>
              <a:rPr lang="zh-CN" altLang="en-US" sz="2400" i="0" dirty="0">
                <a:latin typeface="+mn-lt"/>
                <a:ea typeface="楷体"/>
                <a:cs typeface="楷体"/>
              </a:rPr>
              <a:t>测试</a:t>
            </a:r>
            <a:endParaRPr lang="en-US" altLang="zh-CN" sz="2400" i="0" dirty="0">
              <a:latin typeface="+mn-lt"/>
              <a:ea typeface="楷体"/>
              <a:cs typeface="楷体"/>
            </a:endParaRP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 语言</a:t>
            </a:r>
            <a:r>
              <a:rPr lang="en-US" altLang="zh-CN" sz="2400" i="0" dirty="0">
                <a:latin typeface="+mn-lt"/>
                <a:ea typeface="楷体"/>
                <a:cs typeface="楷体"/>
              </a:rPr>
              <a:t>/</a:t>
            </a:r>
            <a:r>
              <a:rPr lang="zh-CN" altLang="en-US" sz="2400" i="0" dirty="0">
                <a:latin typeface="+mn-lt"/>
                <a:ea typeface="楷体"/>
                <a:cs typeface="楷体"/>
              </a:rPr>
              <a:t>翻译的 测试</a:t>
            </a:r>
            <a:endParaRPr lang="en-US" altLang="zh-CN" sz="2400" i="0" dirty="0">
              <a:latin typeface="+mn-lt"/>
              <a:ea typeface="楷体"/>
              <a:cs typeface="楷体"/>
            </a:endParaRP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en-US" altLang="zh-CN" sz="2400" i="0" dirty="0">
                <a:latin typeface="+mn-lt"/>
                <a:ea typeface="楷体"/>
                <a:cs typeface="楷体"/>
              </a:rPr>
              <a:t> </a:t>
            </a:r>
            <a:r>
              <a:rPr lang="zh-CN" altLang="en-US" sz="2400" i="0" dirty="0">
                <a:latin typeface="+mn-lt"/>
                <a:ea typeface="楷体"/>
                <a:cs typeface="楷体"/>
              </a:rPr>
              <a:t>美观</a:t>
            </a:r>
            <a:r>
              <a:rPr lang="en-US" altLang="zh-CN" sz="2400" i="0" dirty="0">
                <a:latin typeface="+mn-lt"/>
                <a:ea typeface="楷体"/>
                <a:cs typeface="楷体"/>
              </a:rPr>
              <a:t>/</a:t>
            </a:r>
            <a:r>
              <a:rPr lang="zh-CN" altLang="en-US" sz="2400" i="0" dirty="0">
                <a:latin typeface="+mn-lt"/>
                <a:ea typeface="楷体"/>
                <a:cs typeface="楷体"/>
              </a:rPr>
              <a:t>界面 测试</a:t>
            </a:r>
            <a:endParaRPr lang="en-US" altLang="zh-CN" sz="2400" i="0" dirty="0">
              <a:latin typeface="+mn-lt"/>
              <a:ea typeface="楷体"/>
              <a:cs typeface="楷体"/>
            </a:endParaRP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en-US" altLang="zh-CN" sz="2400" i="0" dirty="0">
                <a:latin typeface="+mn-lt"/>
                <a:ea typeface="楷体"/>
                <a:cs typeface="楷体"/>
              </a:rPr>
              <a:t> </a:t>
            </a:r>
            <a:r>
              <a:rPr lang="zh-CN" altLang="en-US" sz="2400" i="0" dirty="0">
                <a:latin typeface="+mn-lt"/>
                <a:ea typeface="楷体"/>
                <a:cs typeface="楷体"/>
              </a:rPr>
              <a:t>功能 测试</a:t>
            </a:r>
            <a:endParaRPr lang="en-US" altLang="zh-CN" sz="2400" i="0" dirty="0">
              <a:latin typeface="+mn-lt"/>
              <a:ea typeface="楷体"/>
              <a:cs typeface="楷体"/>
            </a:endParaRP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en-US" altLang="zh-CN" sz="2400" i="0" dirty="0">
                <a:latin typeface="+mn-lt"/>
                <a:ea typeface="楷体"/>
                <a:cs typeface="楷体"/>
              </a:rPr>
              <a:t> </a:t>
            </a:r>
            <a:r>
              <a:rPr lang="zh-CN" altLang="en-US" sz="2400" i="0" dirty="0">
                <a:latin typeface="+mn-lt"/>
                <a:ea typeface="楷体"/>
                <a:cs typeface="楷体"/>
              </a:rPr>
              <a:t>发布 测试</a:t>
            </a:r>
          </a:p>
        </p:txBody>
      </p:sp>
      <p:pic>
        <p:nvPicPr>
          <p:cNvPr id="3074" name="Picture 2" descr="http://www.xbosoft.com/images/Localization_testing.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916832"/>
            <a:ext cx="4536504" cy="292030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矩形 1"/>
          <p:cNvSpPr/>
          <p:nvPr/>
        </p:nvSpPr>
        <p:spPr>
          <a:xfrm>
            <a:off x="1115616" y="5445224"/>
            <a:ext cx="7416427" cy="369332"/>
          </a:xfrm>
          <a:prstGeom prst="rect">
            <a:avLst/>
          </a:prstGeom>
        </p:spPr>
        <p:txBody>
          <a:bodyPr wrap="square">
            <a:spAutoFit/>
          </a:bodyPr>
          <a:lstStyle/>
          <a:p>
            <a:r>
              <a:rPr lang="en-US" altLang="zh-CN" dirty="0">
                <a:hlinkClick r:id="rId4"/>
              </a:rPr>
              <a:t>https://wiki.mozilla.org/Firefox:2.0_QA_Activities:L10n_Test_Plan</a:t>
            </a:r>
            <a:endParaRPr lang="zh-CN" altLang="en-US" dirty="0"/>
          </a:p>
        </p:txBody>
      </p:sp>
      <p:sp>
        <p:nvSpPr>
          <p:cNvPr id="3" name="矩形 2"/>
          <p:cNvSpPr/>
          <p:nvPr/>
        </p:nvSpPr>
        <p:spPr>
          <a:xfrm>
            <a:off x="1121729" y="5994488"/>
            <a:ext cx="6624080" cy="369332"/>
          </a:xfrm>
          <a:prstGeom prst="rect">
            <a:avLst/>
          </a:prstGeom>
        </p:spPr>
        <p:txBody>
          <a:bodyPr wrap="square">
            <a:spAutoFit/>
          </a:bodyPr>
          <a:lstStyle/>
          <a:p>
            <a:r>
              <a:rPr lang="en-US" altLang="zh-CN" dirty="0">
                <a:hlinkClick r:id="rId5"/>
              </a:rPr>
              <a:t>http://l10n.openoffice.org/localization/L10n_testplan.html</a:t>
            </a:r>
            <a:endParaRPr lang="zh-CN" altLang="en-US" dirty="0"/>
          </a:p>
        </p:txBody>
      </p:sp>
    </p:spTree>
    <p:extLst>
      <p:ext uri="{BB962C8B-B14F-4D97-AF65-F5344CB8AC3E}">
        <p14:creationId xmlns:p14="http://schemas.microsoft.com/office/powerpoint/2010/main" val="5932971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260648"/>
            <a:ext cx="6322598" cy="609924"/>
          </a:xfrm>
        </p:spPr>
        <p:txBody>
          <a:bodyPr/>
          <a:lstStyle/>
          <a:p>
            <a:pPr algn="ctr"/>
            <a:r>
              <a:rPr lang="en-US" altLang="zh-CN" sz="3200" b="1" dirty="0">
                <a:solidFill>
                  <a:srgbClr val="FFFF00"/>
                </a:solidFill>
              </a:rPr>
              <a:t>I18N </a:t>
            </a:r>
            <a:r>
              <a:rPr lang="zh-CN" altLang="en-US" sz="3200" b="1" dirty="0">
                <a:solidFill>
                  <a:srgbClr val="FFFF00"/>
                </a:solidFill>
              </a:rPr>
              <a:t>测试 </a:t>
            </a:r>
            <a:r>
              <a:rPr lang="en-US" altLang="zh-CN" sz="3200" b="1" dirty="0">
                <a:solidFill>
                  <a:srgbClr val="FFFF00"/>
                </a:solidFill>
              </a:rPr>
              <a:t>vs. L10N </a:t>
            </a:r>
            <a:r>
              <a:rPr lang="zh-CN" altLang="en-US" sz="3200" b="1" dirty="0">
                <a:solidFill>
                  <a:srgbClr val="FFFF00"/>
                </a:solidFill>
              </a:rPr>
              <a:t>测试</a:t>
            </a:r>
          </a:p>
        </p:txBody>
      </p:sp>
      <p:graphicFrame>
        <p:nvGraphicFramePr>
          <p:cNvPr id="4" name="表格 3"/>
          <p:cNvGraphicFramePr>
            <a:graphicFrameLocks noGrp="1"/>
          </p:cNvGraphicFramePr>
          <p:nvPr>
            <p:extLst>
              <p:ext uri="{D42A27DB-BD31-4B8C-83A1-F6EECF244321}">
                <p14:modId xmlns:p14="http://schemas.microsoft.com/office/powerpoint/2010/main" val="402629228"/>
              </p:ext>
            </p:extLst>
          </p:nvPr>
        </p:nvGraphicFramePr>
        <p:xfrm>
          <a:off x="-1" y="1268761"/>
          <a:ext cx="9144002" cy="5539158"/>
        </p:xfrm>
        <a:graphic>
          <a:graphicData uri="http://schemas.openxmlformats.org/drawingml/2006/table">
            <a:tbl>
              <a:tblPr/>
              <a:tblGrid>
                <a:gridCol w="922789"/>
                <a:gridCol w="2624457"/>
                <a:gridCol w="2325414"/>
                <a:gridCol w="1549156"/>
                <a:gridCol w="1722186"/>
              </a:tblGrid>
              <a:tr h="391970">
                <a:tc>
                  <a:txBody>
                    <a:bodyPr/>
                    <a:lstStyle/>
                    <a:p>
                      <a:pPr algn="ctr"/>
                      <a:r>
                        <a:rPr lang="en-US" sz="1200" b="1" dirty="0">
                          <a:latin typeface="+mn-lt"/>
                        </a:rPr>
                        <a:t>Category</a:t>
                      </a:r>
                    </a:p>
                  </a:txBody>
                  <a:tcPr marL="8997" marR="8997" marT="8997" marB="8997" anchor="ctr">
                    <a:lnL>
                      <a:noFill/>
                    </a:lnL>
                    <a:lnR>
                      <a:noFill/>
                    </a:lnR>
                    <a:lnT>
                      <a:noFill/>
                    </a:lnT>
                    <a:lnB>
                      <a:noFill/>
                    </a:lnB>
                    <a:solidFill>
                      <a:schemeClr val="accent1">
                        <a:lumMod val="20000"/>
                        <a:lumOff val="80000"/>
                      </a:schemeClr>
                    </a:solidFill>
                  </a:tcPr>
                </a:tc>
                <a:tc>
                  <a:txBody>
                    <a:bodyPr/>
                    <a:lstStyle/>
                    <a:p>
                      <a:pPr algn="ctr"/>
                      <a:r>
                        <a:rPr lang="en-US" sz="1200" b="1" dirty="0">
                          <a:latin typeface="+mn-lt"/>
                        </a:rPr>
                        <a:t>I18n functional testing </a:t>
                      </a:r>
                    </a:p>
                  </a:txBody>
                  <a:tcPr marL="8997" marR="8997" marT="8997" marB="8997" anchor="ctr">
                    <a:lnL>
                      <a:noFill/>
                    </a:lnL>
                    <a:lnR>
                      <a:noFill/>
                    </a:lnR>
                    <a:lnT>
                      <a:noFill/>
                    </a:lnT>
                    <a:lnB>
                      <a:noFill/>
                    </a:lnB>
                    <a:solidFill>
                      <a:schemeClr val="accent1">
                        <a:lumMod val="20000"/>
                        <a:lumOff val="80000"/>
                      </a:schemeClr>
                    </a:solidFill>
                  </a:tcPr>
                </a:tc>
                <a:tc>
                  <a:txBody>
                    <a:bodyPr/>
                    <a:lstStyle/>
                    <a:p>
                      <a:pPr algn="ctr"/>
                      <a:r>
                        <a:rPr lang="en-US" sz="1200" b="1" dirty="0">
                          <a:latin typeface="+mn-lt"/>
                        </a:rPr>
                        <a:t>Pseudo l10n testing </a:t>
                      </a:r>
                    </a:p>
                  </a:txBody>
                  <a:tcPr marL="8997" marR="8997" marT="8997" marB="8997" anchor="ctr">
                    <a:lnL>
                      <a:noFill/>
                    </a:lnL>
                    <a:lnR>
                      <a:noFill/>
                    </a:lnR>
                    <a:lnT>
                      <a:noFill/>
                    </a:lnT>
                    <a:lnB>
                      <a:noFill/>
                    </a:lnB>
                    <a:solidFill>
                      <a:schemeClr val="accent1">
                        <a:lumMod val="20000"/>
                        <a:lumOff val="80000"/>
                      </a:schemeClr>
                    </a:solidFill>
                  </a:tcPr>
                </a:tc>
                <a:tc>
                  <a:txBody>
                    <a:bodyPr/>
                    <a:lstStyle/>
                    <a:p>
                      <a:pPr algn="ctr"/>
                      <a:r>
                        <a:rPr lang="en-US" sz="1200" b="1" dirty="0">
                          <a:latin typeface="+mn-lt"/>
                        </a:rPr>
                        <a:t>L10n message testing </a:t>
                      </a:r>
                    </a:p>
                  </a:txBody>
                  <a:tcPr marL="8997" marR="8997" marT="8997" marB="8997" anchor="ctr">
                    <a:lnL>
                      <a:noFill/>
                    </a:lnL>
                    <a:lnR>
                      <a:noFill/>
                    </a:lnR>
                    <a:lnT>
                      <a:noFill/>
                    </a:lnT>
                    <a:lnB>
                      <a:noFill/>
                    </a:lnB>
                    <a:solidFill>
                      <a:schemeClr val="accent1">
                        <a:lumMod val="20000"/>
                        <a:lumOff val="80000"/>
                      </a:schemeClr>
                    </a:solidFill>
                  </a:tcPr>
                </a:tc>
                <a:tc>
                  <a:txBody>
                    <a:bodyPr/>
                    <a:lstStyle/>
                    <a:p>
                      <a:pPr algn="ctr"/>
                      <a:r>
                        <a:rPr lang="en-US" sz="1200" b="1" dirty="0">
                          <a:latin typeface="+mn-lt"/>
                        </a:rPr>
                        <a:t>L10n functional testing </a:t>
                      </a:r>
                    </a:p>
                  </a:txBody>
                  <a:tcPr marL="8997" marR="8997" marT="8997" marB="8997" anchor="ctr">
                    <a:lnL>
                      <a:noFill/>
                    </a:lnL>
                    <a:lnR>
                      <a:noFill/>
                    </a:lnR>
                    <a:lnT>
                      <a:noFill/>
                    </a:lnT>
                    <a:lnB>
                      <a:noFill/>
                    </a:lnB>
                    <a:solidFill>
                      <a:schemeClr val="accent1">
                        <a:lumMod val="20000"/>
                        <a:lumOff val="80000"/>
                      </a:schemeClr>
                    </a:solidFill>
                  </a:tcPr>
                </a:tc>
              </a:tr>
              <a:tr h="1768269">
                <a:tc>
                  <a:txBody>
                    <a:bodyPr/>
                    <a:lstStyle/>
                    <a:p>
                      <a:pPr algn="ctr"/>
                      <a:r>
                        <a:rPr lang="en-US" sz="1400" b="1" dirty="0">
                          <a:latin typeface="+mn-lt"/>
                        </a:rPr>
                        <a:t>What to </a:t>
                      </a:r>
                      <a:r>
                        <a:rPr lang="en-US" sz="1400" b="1" dirty="0" smtClean="0">
                          <a:latin typeface="+mn-lt"/>
                        </a:rPr>
                        <a:t>test</a:t>
                      </a:r>
                      <a:endParaRPr lang="en-US" sz="1400" b="1" dirty="0">
                        <a:latin typeface="+mn-lt"/>
                      </a:endParaRPr>
                    </a:p>
                  </a:txBody>
                  <a:tcPr marL="8997" marR="8997" marT="8997" marB="8997" anchor="ctr">
                    <a:lnL>
                      <a:noFill/>
                    </a:lnL>
                    <a:lnR>
                      <a:noFill/>
                    </a:lnR>
                    <a:lnT>
                      <a:noFill/>
                    </a:lnT>
                    <a:lnB>
                      <a:noFill/>
                    </a:lnB>
                    <a:solidFill>
                      <a:srgbClr val="CCECFF"/>
                    </a:solidFill>
                  </a:tcPr>
                </a:tc>
                <a:tc>
                  <a:txBody>
                    <a:bodyPr/>
                    <a:lstStyle/>
                    <a:p>
                      <a:r>
                        <a:rPr lang="en-US" sz="1400" dirty="0">
                          <a:latin typeface="+mn-lt"/>
                        </a:rPr>
                        <a:t>Installation </a:t>
                      </a:r>
                      <a:r>
                        <a:rPr lang="en-US" sz="1400" dirty="0" smtClean="0">
                          <a:latin typeface="+mn-lt"/>
                        </a:rPr>
                        <a:t>and uninstallation </a:t>
                      </a:r>
                      <a:r>
                        <a:rPr lang="en-US" sz="1400" dirty="0">
                          <a:latin typeface="+mn-lt"/>
                        </a:rPr>
                        <a:t>of </a:t>
                      </a:r>
                      <a:r>
                        <a:rPr lang="en-US" sz="1400" dirty="0" smtClean="0">
                          <a:latin typeface="+mn-lt"/>
                        </a:rPr>
                        <a:t>l10n support </a:t>
                      </a:r>
                      <a:r>
                        <a:rPr lang="en-US" sz="1400" dirty="0">
                          <a:latin typeface="+mn-lt"/>
                        </a:rPr>
                        <a:t>in CLI/GUI/Silent modes, all functions especially input</a:t>
                      </a:r>
                      <a:r>
                        <a:rPr lang="en-US" sz="1400" dirty="0" smtClean="0">
                          <a:latin typeface="+mn-lt"/>
                        </a:rPr>
                        <a:t>, output </a:t>
                      </a:r>
                      <a:r>
                        <a:rPr lang="en-US" sz="1400" dirty="0">
                          <a:latin typeface="+mn-lt"/>
                        </a:rPr>
                        <a:t>(fonts, display and printing) and internal conversion or processing of non </a:t>
                      </a:r>
                      <a:r>
                        <a:rPr lang="en-US" sz="1400" dirty="0" smtClean="0">
                          <a:latin typeface="+mn-lt"/>
                        </a:rPr>
                        <a:t>ASCII characters </a:t>
                      </a:r>
                      <a:r>
                        <a:rPr lang="en-US" sz="1400" dirty="0">
                          <a:latin typeface="+mn-lt"/>
                        </a:rPr>
                        <a:t>in non English environment</a:t>
                      </a:r>
                      <a:r>
                        <a:rPr lang="en-US" sz="1400" dirty="0" smtClean="0">
                          <a:latin typeface="+mn-lt"/>
                        </a:rPr>
                        <a:t>.</a:t>
                      </a:r>
                      <a:endParaRPr lang="en-US" sz="1400" dirty="0">
                        <a:latin typeface="+mn-lt"/>
                      </a:endParaRPr>
                    </a:p>
                  </a:txBody>
                  <a:tcPr marL="8997" marR="8997" marT="8997" marB="8997" anchor="ctr">
                    <a:lnL>
                      <a:noFill/>
                    </a:lnL>
                    <a:lnR>
                      <a:noFill/>
                    </a:lnR>
                    <a:lnT>
                      <a:noFill/>
                    </a:lnT>
                    <a:lnB>
                      <a:noFill/>
                    </a:lnB>
                  </a:tcPr>
                </a:tc>
                <a:tc>
                  <a:txBody>
                    <a:bodyPr/>
                    <a:lstStyle/>
                    <a:p>
                      <a:r>
                        <a:rPr lang="en-US" sz="1400" dirty="0">
                          <a:latin typeface="+mn-lt"/>
                        </a:rPr>
                        <a:t>Hardcoded </a:t>
                      </a:r>
                      <a:r>
                        <a:rPr lang="en-US" sz="1400" dirty="0" smtClean="0">
                          <a:latin typeface="+mn-lt"/>
                        </a:rPr>
                        <a:t>messages</a:t>
                      </a:r>
                      <a:r>
                        <a:rPr lang="zh-CN" altLang="en-US" sz="1400" dirty="0" smtClean="0">
                          <a:latin typeface="+mn-lt"/>
                        </a:rPr>
                        <a:t>/</a:t>
                      </a:r>
                      <a:r>
                        <a:rPr lang="en-US" sz="1400" dirty="0" smtClean="0">
                          <a:latin typeface="+mn-lt"/>
                        </a:rPr>
                        <a:t>button</a:t>
                      </a:r>
                      <a:r>
                        <a:rPr lang="en-US" sz="1400" dirty="0">
                          <a:latin typeface="+mn-lt"/>
                        </a:rPr>
                        <a:t>/menu/label</a:t>
                      </a:r>
                      <a:br>
                        <a:rPr lang="en-US" sz="1400" dirty="0">
                          <a:latin typeface="+mn-lt"/>
                        </a:rPr>
                      </a:br>
                      <a:r>
                        <a:rPr lang="en-US" sz="1400" dirty="0">
                          <a:latin typeface="+mn-lt"/>
                        </a:rPr>
                        <a:t>width, </a:t>
                      </a:r>
                      <a:r>
                        <a:rPr lang="en-US" sz="1400" dirty="0" smtClean="0">
                          <a:latin typeface="+mn-lt"/>
                        </a:rPr>
                        <a:t>garbage, </a:t>
                      </a:r>
                      <a:r>
                        <a:rPr lang="en-US" sz="1400" dirty="0">
                          <a:latin typeface="+mn-lt"/>
                        </a:rPr>
                        <a:t>white boxes, question marks, mismatched encodings or </a:t>
                      </a:r>
                      <a:r>
                        <a:rPr lang="en-US" sz="1400" dirty="0" smtClean="0">
                          <a:latin typeface="+mn-lt"/>
                        </a:rPr>
                        <a:t>bad layouts </a:t>
                      </a:r>
                      <a:r>
                        <a:rPr lang="en-US" sz="1400" dirty="0">
                          <a:latin typeface="+mn-lt"/>
                        </a:rPr>
                        <a:t>in CLI/GUI installation, CLI commands, BUI, Error messages, </a:t>
                      </a:r>
                      <a:r>
                        <a:rPr lang="en-US" sz="1400" dirty="0" smtClean="0">
                          <a:latin typeface="+mn-lt"/>
                        </a:rPr>
                        <a:t>OLH, etc</a:t>
                      </a:r>
                      <a:r>
                        <a:rPr lang="en-US" sz="1400" dirty="0">
                          <a:latin typeface="+mn-lt"/>
                        </a:rPr>
                        <a:t>.</a:t>
                      </a:r>
                    </a:p>
                  </a:txBody>
                  <a:tcPr marL="8997" marR="8997" marT="8997" marB="8997" anchor="ctr">
                    <a:lnL>
                      <a:noFill/>
                    </a:lnL>
                    <a:lnR>
                      <a:noFill/>
                    </a:lnR>
                    <a:lnT>
                      <a:noFill/>
                    </a:lnT>
                    <a:lnB>
                      <a:noFill/>
                    </a:lnB>
                  </a:tcPr>
                </a:tc>
                <a:tc>
                  <a:txBody>
                    <a:bodyPr/>
                    <a:lstStyle/>
                    <a:p>
                      <a:r>
                        <a:rPr lang="en-US" sz="1400" dirty="0">
                          <a:latin typeface="+mn-lt"/>
                        </a:rPr>
                        <a:t>Correct and consistent translations of all</a:t>
                      </a:r>
                      <a:br>
                        <a:rPr lang="en-US" sz="1400" dirty="0">
                          <a:latin typeface="+mn-lt"/>
                        </a:rPr>
                      </a:br>
                      <a:r>
                        <a:rPr lang="en-US" sz="1400" dirty="0">
                          <a:latin typeface="+mn-lt"/>
                        </a:rPr>
                        <a:t>of the messages.</a:t>
                      </a:r>
                    </a:p>
                  </a:txBody>
                  <a:tcPr marL="8997" marR="8997" marT="8997" marB="8997" anchor="ctr">
                    <a:lnL>
                      <a:noFill/>
                    </a:lnL>
                    <a:lnR>
                      <a:noFill/>
                    </a:lnR>
                    <a:lnT>
                      <a:noFill/>
                    </a:lnT>
                    <a:lnB>
                      <a:noFill/>
                    </a:lnB>
                  </a:tcPr>
                </a:tc>
                <a:tc>
                  <a:txBody>
                    <a:bodyPr/>
                    <a:lstStyle/>
                    <a:p>
                      <a:r>
                        <a:rPr lang="en-US" sz="1400" dirty="0">
                          <a:latin typeface="+mn-lt"/>
                        </a:rPr>
                        <a:t>All of the Locale data, all of the input</a:t>
                      </a:r>
                      <a:br>
                        <a:rPr lang="en-US" sz="1400" dirty="0">
                          <a:latin typeface="+mn-lt"/>
                        </a:rPr>
                      </a:br>
                      <a:r>
                        <a:rPr lang="en-US" sz="1400" dirty="0">
                          <a:latin typeface="+mn-lt"/>
                        </a:rPr>
                        <a:t>methods, the fonts, display, and printing in all applications, all of the</a:t>
                      </a:r>
                      <a:br>
                        <a:rPr lang="en-US" sz="1400" dirty="0">
                          <a:latin typeface="+mn-lt"/>
                        </a:rPr>
                      </a:br>
                      <a:r>
                        <a:rPr lang="en-US" sz="1400" dirty="0">
                          <a:latin typeface="+mn-lt"/>
                        </a:rPr>
                        <a:t>converters, etc</a:t>
                      </a:r>
                      <a:r>
                        <a:rPr lang="en-US" sz="1400" dirty="0" smtClean="0">
                          <a:latin typeface="+mn-lt"/>
                        </a:rPr>
                        <a:t>.</a:t>
                      </a:r>
                      <a:endParaRPr lang="en-US" sz="1400" dirty="0">
                        <a:latin typeface="+mn-lt"/>
                      </a:endParaRPr>
                    </a:p>
                  </a:txBody>
                  <a:tcPr marL="8997" marR="8997" marT="8997" marB="8997" anchor="ctr">
                    <a:lnL>
                      <a:noFill/>
                    </a:lnL>
                    <a:lnR>
                      <a:noFill/>
                    </a:lnR>
                    <a:lnT>
                      <a:noFill/>
                    </a:lnT>
                    <a:lnB>
                      <a:noFill/>
                    </a:lnB>
                  </a:tcPr>
                </a:tc>
              </a:tr>
              <a:tr h="635323">
                <a:tc>
                  <a:txBody>
                    <a:bodyPr/>
                    <a:lstStyle/>
                    <a:p>
                      <a:pPr algn="ctr"/>
                      <a:r>
                        <a:rPr lang="en-US" sz="1200" b="1" dirty="0">
                          <a:latin typeface="+mn-lt"/>
                        </a:rPr>
                        <a:t>Who </a:t>
                      </a:r>
                      <a:r>
                        <a:rPr lang="en-US" sz="1200" b="1" dirty="0" smtClean="0">
                          <a:latin typeface="+mn-lt"/>
                        </a:rPr>
                        <a:t>write</a:t>
                      </a:r>
                      <a:r>
                        <a:rPr lang="en-US" altLang="zh-CN" sz="1200" b="1" dirty="0" smtClean="0">
                          <a:latin typeface="+mn-lt"/>
                        </a:rPr>
                        <a:t>s</a:t>
                      </a:r>
                      <a:r>
                        <a:rPr lang="en-US" sz="1200" b="1" dirty="0" smtClean="0">
                          <a:latin typeface="+mn-lt"/>
                        </a:rPr>
                        <a:t> </a:t>
                      </a:r>
                      <a:r>
                        <a:rPr lang="en-US" sz="1200" b="1" dirty="0">
                          <a:latin typeface="+mn-lt"/>
                        </a:rPr>
                        <a:t>test cases</a:t>
                      </a:r>
                    </a:p>
                  </a:txBody>
                  <a:tcPr marL="8997" marR="8997" marT="8997" marB="8997" anchor="ctr">
                    <a:lnL>
                      <a:noFill/>
                    </a:lnL>
                    <a:lnR>
                      <a:noFill/>
                    </a:lnR>
                    <a:lnT>
                      <a:noFill/>
                    </a:lnT>
                    <a:lnB>
                      <a:noFill/>
                    </a:lnB>
                    <a:solidFill>
                      <a:srgbClr val="CCECFF"/>
                    </a:solidFill>
                  </a:tcPr>
                </a:tc>
                <a:tc>
                  <a:txBody>
                    <a:bodyPr/>
                    <a:lstStyle/>
                    <a:p>
                      <a:r>
                        <a:rPr lang="en-US" sz="1400" dirty="0">
                          <a:latin typeface="+mn-lt"/>
                        </a:rPr>
                        <a:t>I18n developers, base team or </a:t>
                      </a:r>
                      <a:r>
                        <a:rPr lang="en-US" sz="1400" dirty="0" smtClean="0">
                          <a:latin typeface="+mn-lt"/>
                        </a:rPr>
                        <a:t> </a:t>
                      </a:r>
                      <a:r>
                        <a:rPr lang="en-US" sz="1400" dirty="0">
                          <a:latin typeface="+mn-lt"/>
                        </a:rPr>
                        <a:t>SQEs </a:t>
                      </a:r>
                      <a:r>
                        <a:rPr lang="en-US" sz="1200" dirty="0">
                          <a:latin typeface="+mn-lt"/>
                        </a:rPr>
                        <a:t>(Software Quality Engineers</a:t>
                      </a:r>
                      <a:r>
                        <a:rPr lang="en-US" sz="1200" dirty="0" smtClean="0">
                          <a:latin typeface="+mn-lt"/>
                        </a:rPr>
                        <a:t>)</a:t>
                      </a:r>
                      <a:endParaRPr lang="en-US" sz="1200" dirty="0">
                        <a:latin typeface="+mn-lt"/>
                      </a:endParaRPr>
                    </a:p>
                  </a:txBody>
                  <a:tcPr marL="8997" marR="8997" marT="8997" marB="8997" anchor="ctr">
                    <a:lnL>
                      <a:noFill/>
                    </a:lnL>
                    <a:lnR>
                      <a:noFill/>
                    </a:lnR>
                    <a:lnT>
                      <a:noFill/>
                    </a:lnT>
                    <a:lnB>
                      <a:noFill/>
                    </a:lnB>
                  </a:tcPr>
                </a:tc>
                <a:tc>
                  <a:txBody>
                    <a:bodyPr/>
                    <a:lstStyle/>
                    <a:p>
                      <a:r>
                        <a:rPr lang="en-US" sz="1400" dirty="0">
                          <a:latin typeface="+mn-lt"/>
                        </a:rPr>
                        <a:t>I18n developers, base SQEs</a:t>
                      </a:r>
                    </a:p>
                  </a:txBody>
                  <a:tcPr marL="8997" marR="8997" marT="8997" marB="8997" anchor="ctr">
                    <a:lnL>
                      <a:noFill/>
                    </a:lnL>
                    <a:lnR>
                      <a:noFill/>
                    </a:lnR>
                    <a:lnT>
                      <a:noFill/>
                    </a:lnT>
                    <a:lnB>
                      <a:noFill/>
                    </a:lnB>
                  </a:tcPr>
                </a:tc>
                <a:tc>
                  <a:txBody>
                    <a:bodyPr/>
                    <a:lstStyle/>
                    <a:p>
                      <a:r>
                        <a:rPr lang="en-US" sz="1400" dirty="0">
                          <a:latin typeface="+mn-lt"/>
                        </a:rPr>
                        <a:t>I18n developers, base SQEs</a:t>
                      </a:r>
                    </a:p>
                  </a:txBody>
                  <a:tcPr marL="8997" marR="8997" marT="8997" marB="8997" anchor="ctr">
                    <a:lnL>
                      <a:noFill/>
                    </a:lnL>
                    <a:lnR>
                      <a:noFill/>
                    </a:lnR>
                    <a:lnT>
                      <a:noFill/>
                    </a:lnT>
                    <a:lnB>
                      <a:noFill/>
                    </a:lnB>
                  </a:tcPr>
                </a:tc>
                <a:tc>
                  <a:txBody>
                    <a:bodyPr/>
                    <a:lstStyle/>
                    <a:p>
                      <a:r>
                        <a:rPr lang="en-US" sz="1400" dirty="0">
                          <a:latin typeface="+mn-lt"/>
                        </a:rPr>
                        <a:t>L10n developers, l10n SQEs</a:t>
                      </a:r>
                    </a:p>
                  </a:txBody>
                  <a:tcPr marL="8997" marR="8997" marT="8997" marB="8997" anchor="ctr">
                    <a:lnL>
                      <a:noFill/>
                    </a:lnL>
                    <a:lnR>
                      <a:noFill/>
                    </a:lnR>
                    <a:lnT>
                      <a:noFill/>
                    </a:lnT>
                    <a:lnB>
                      <a:noFill/>
                    </a:lnB>
                  </a:tcPr>
                </a:tc>
              </a:tr>
              <a:tr h="635323">
                <a:tc>
                  <a:txBody>
                    <a:bodyPr/>
                    <a:lstStyle/>
                    <a:p>
                      <a:pPr algn="ctr"/>
                      <a:r>
                        <a:rPr lang="en-US" sz="1400" b="1" dirty="0">
                          <a:latin typeface="+mn-lt"/>
                        </a:rPr>
                        <a:t>Who to do the testing</a:t>
                      </a:r>
                      <a:br>
                        <a:rPr lang="en-US" sz="1400" b="1" dirty="0">
                          <a:latin typeface="+mn-lt"/>
                        </a:rPr>
                      </a:br>
                      <a:endParaRPr lang="en-US" sz="1400" b="1" dirty="0">
                        <a:latin typeface="+mn-lt"/>
                      </a:endParaRPr>
                    </a:p>
                  </a:txBody>
                  <a:tcPr marL="8997" marR="8997" marT="8997" marB="8997" anchor="ctr">
                    <a:lnL>
                      <a:noFill/>
                    </a:lnL>
                    <a:lnR>
                      <a:noFill/>
                    </a:lnR>
                    <a:lnT>
                      <a:noFill/>
                    </a:lnT>
                    <a:lnB>
                      <a:noFill/>
                    </a:lnB>
                    <a:solidFill>
                      <a:srgbClr val="CCECFF"/>
                    </a:solidFill>
                  </a:tcPr>
                </a:tc>
                <a:tc>
                  <a:txBody>
                    <a:bodyPr/>
                    <a:lstStyle/>
                    <a:p>
                      <a:r>
                        <a:rPr lang="en-US" sz="1400" dirty="0">
                          <a:latin typeface="+mn-lt"/>
                        </a:rPr>
                        <a:t>I18n developers, base team or i18n SQAs (Software Quality </a:t>
                      </a:r>
                      <a:r>
                        <a:rPr lang="en-US" sz="1400" dirty="0" err="1">
                          <a:latin typeface="+mn-lt"/>
                        </a:rPr>
                        <a:t>Asurances</a:t>
                      </a:r>
                      <a:r>
                        <a:rPr lang="en-US" sz="1400" dirty="0" smtClean="0">
                          <a:latin typeface="+mn-lt"/>
                        </a:rPr>
                        <a:t>)</a:t>
                      </a:r>
                      <a:endParaRPr lang="en-US" sz="1400" dirty="0">
                        <a:latin typeface="+mn-lt"/>
                      </a:endParaRPr>
                    </a:p>
                  </a:txBody>
                  <a:tcPr marL="8997" marR="8997" marT="8997" marB="8997" anchor="ctr">
                    <a:lnL>
                      <a:noFill/>
                    </a:lnL>
                    <a:lnR>
                      <a:noFill/>
                    </a:lnR>
                    <a:lnT>
                      <a:noFill/>
                    </a:lnT>
                    <a:lnB>
                      <a:noFill/>
                    </a:lnB>
                  </a:tcPr>
                </a:tc>
                <a:tc>
                  <a:txBody>
                    <a:bodyPr/>
                    <a:lstStyle/>
                    <a:p>
                      <a:r>
                        <a:rPr lang="en-US" sz="1400" dirty="0">
                          <a:latin typeface="+mn-lt"/>
                        </a:rPr>
                        <a:t>I18n developers, base SQEs, l10n SQEs, l10n</a:t>
                      </a:r>
                      <a:br>
                        <a:rPr lang="en-US" sz="1400" dirty="0">
                          <a:latin typeface="+mn-lt"/>
                        </a:rPr>
                      </a:br>
                      <a:r>
                        <a:rPr lang="en-US" sz="1400" dirty="0" err="1">
                          <a:latin typeface="+mn-lt"/>
                        </a:rPr>
                        <a:t>Ces</a:t>
                      </a:r>
                      <a:r>
                        <a:rPr lang="en-US" sz="1400" dirty="0">
                          <a:latin typeface="+mn-lt"/>
                        </a:rPr>
                        <a:t>, l10n tech leads, </a:t>
                      </a:r>
                      <a:r>
                        <a:rPr lang="en-US" sz="1400" dirty="0" err="1">
                          <a:latin typeface="+mn-lt"/>
                        </a:rPr>
                        <a:t>etc</a:t>
                      </a:r>
                      <a:endParaRPr lang="en-US" sz="1400" dirty="0">
                        <a:latin typeface="+mn-lt"/>
                      </a:endParaRPr>
                    </a:p>
                  </a:txBody>
                  <a:tcPr marL="8997" marR="8997" marT="8997" marB="8997" anchor="ctr">
                    <a:lnL>
                      <a:noFill/>
                    </a:lnL>
                    <a:lnR>
                      <a:noFill/>
                    </a:lnR>
                    <a:lnT>
                      <a:noFill/>
                    </a:lnT>
                    <a:lnB>
                      <a:noFill/>
                    </a:lnB>
                  </a:tcPr>
                </a:tc>
                <a:tc>
                  <a:txBody>
                    <a:bodyPr/>
                    <a:lstStyle/>
                    <a:p>
                      <a:r>
                        <a:rPr lang="en-US" sz="1400" dirty="0">
                          <a:latin typeface="+mn-lt"/>
                        </a:rPr>
                        <a:t>L10n SQAs</a:t>
                      </a:r>
                    </a:p>
                  </a:txBody>
                  <a:tcPr marL="8997" marR="8997" marT="8997" marB="8997" anchor="ctr">
                    <a:lnL>
                      <a:noFill/>
                    </a:lnL>
                    <a:lnR>
                      <a:noFill/>
                    </a:lnR>
                    <a:lnT>
                      <a:noFill/>
                    </a:lnT>
                    <a:lnB>
                      <a:noFill/>
                    </a:lnB>
                  </a:tcPr>
                </a:tc>
                <a:tc>
                  <a:txBody>
                    <a:bodyPr/>
                    <a:lstStyle/>
                    <a:p>
                      <a:r>
                        <a:rPr lang="en-US" sz="1400" dirty="0">
                          <a:latin typeface="+mn-lt"/>
                        </a:rPr>
                        <a:t>10n developers, l10n SQAs </a:t>
                      </a:r>
                      <a:br>
                        <a:rPr lang="en-US" sz="1400" dirty="0">
                          <a:latin typeface="+mn-lt"/>
                        </a:rPr>
                      </a:br>
                      <a:endParaRPr lang="en-US" sz="1400" dirty="0">
                        <a:latin typeface="+mn-lt"/>
                      </a:endParaRPr>
                    </a:p>
                  </a:txBody>
                  <a:tcPr marL="8997" marR="8997" marT="8997" marB="8997" anchor="ctr">
                    <a:lnL>
                      <a:noFill/>
                    </a:lnL>
                    <a:lnR>
                      <a:noFill/>
                    </a:lnR>
                    <a:lnT>
                      <a:noFill/>
                    </a:lnT>
                    <a:lnB>
                      <a:noFill/>
                    </a:lnB>
                  </a:tcPr>
                </a:tc>
              </a:tr>
              <a:tr h="635323">
                <a:tc>
                  <a:txBody>
                    <a:bodyPr/>
                    <a:lstStyle/>
                    <a:p>
                      <a:pPr algn="ctr"/>
                      <a:r>
                        <a:rPr lang="en-US" sz="1400" b="1" dirty="0">
                          <a:latin typeface="+mn-lt"/>
                        </a:rPr>
                        <a:t>Where to test</a:t>
                      </a:r>
                    </a:p>
                  </a:txBody>
                  <a:tcPr marL="8997" marR="8997" marT="8997" marB="8997" anchor="ctr">
                    <a:lnL>
                      <a:noFill/>
                    </a:lnL>
                    <a:lnR>
                      <a:noFill/>
                    </a:lnR>
                    <a:lnT>
                      <a:noFill/>
                    </a:lnT>
                    <a:lnB>
                      <a:noFill/>
                    </a:lnB>
                    <a:solidFill>
                      <a:srgbClr val="CCECFF"/>
                    </a:solidFill>
                  </a:tcPr>
                </a:tc>
                <a:tc>
                  <a:txBody>
                    <a:bodyPr/>
                    <a:lstStyle/>
                    <a:p>
                      <a:r>
                        <a:rPr lang="en-US" sz="1200" dirty="0">
                          <a:latin typeface="+mn-lt"/>
                        </a:rPr>
                        <a:t>In one Asian multiple byte locale of each OS release on all</a:t>
                      </a:r>
                      <a:br>
                        <a:rPr lang="en-US" sz="1200" dirty="0">
                          <a:latin typeface="+mn-lt"/>
                        </a:rPr>
                      </a:br>
                      <a:r>
                        <a:rPr lang="en-US" sz="1200" dirty="0">
                          <a:latin typeface="+mn-lt"/>
                        </a:rPr>
                        <a:t>platforms</a:t>
                      </a:r>
                    </a:p>
                  </a:txBody>
                  <a:tcPr marL="8997" marR="8997" marT="8997" marB="8997" anchor="ctr">
                    <a:lnL>
                      <a:noFill/>
                    </a:lnL>
                    <a:lnR>
                      <a:noFill/>
                    </a:lnR>
                    <a:lnT>
                      <a:noFill/>
                    </a:lnT>
                    <a:lnB>
                      <a:noFill/>
                    </a:lnB>
                  </a:tcPr>
                </a:tc>
                <a:tc>
                  <a:txBody>
                    <a:bodyPr/>
                    <a:lstStyle/>
                    <a:p>
                      <a:r>
                        <a:rPr lang="en-US" sz="1400">
                          <a:latin typeface="+mn-lt"/>
                        </a:rPr>
                        <a:t>In one locale of one OS release On all platforms</a:t>
                      </a:r>
                    </a:p>
                  </a:txBody>
                  <a:tcPr marL="8997" marR="8997" marT="8997" marB="8997" anchor="ctr">
                    <a:lnL>
                      <a:noFill/>
                    </a:lnL>
                    <a:lnR>
                      <a:noFill/>
                    </a:lnR>
                    <a:lnT>
                      <a:noFill/>
                    </a:lnT>
                    <a:lnB>
                      <a:noFill/>
                    </a:lnB>
                  </a:tcPr>
                </a:tc>
                <a:tc>
                  <a:txBody>
                    <a:bodyPr/>
                    <a:lstStyle/>
                    <a:p>
                      <a:r>
                        <a:rPr lang="en-US" sz="1200" dirty="0">
                          <a:latin typeface="+mn-lt"/>
                        </a:rPr>
                        <a:t>One language in one release on one platform</a:t>
                      </a:r>
                    </a:p>
                  </a:txBody>
                  <a:tcPr marL="8997" marR="8997" marT="8997" marB="8997" anchor="ctr">
                    <a:lnL>
                      <a:noFill/>
                    </a:lnL>
                    <a:lnR>
                      <a:noFill/>
                    </a:lnR>
                    <a:lnT>
                      <a:noFill/>
                    </a:lnT>
                    <a:lnB>
                      <a:noFill/>
                    </a:lnB>
                  </a:tcPr>
                </a:tc>
                <a:tc>
                  <a:txBody>
                    <a:bodyPr/>
                    <a:lstStyle/>
                    <a:p>
                      <a:r>
                        <a:rPr lang="en-US" sz="1400" dirty="0">
                          <a:latin typeface="+mn-lt"/>
                        </a:rPr>
                        <a:t>all releases on all platforms</a:t>
                      </a:r>
                    </a:p>
                  </a:txBody>
                  <a:tcPr marL="8997" marR="8997" marT="8997" marB="8997" anchor="ctr">
                    <a:lnL>
                      <a:noFill/>
                    </a:lnL>
                    <a:lnR>
                      <a:noFill/>
                    </a:lnR>
                    <a:lnT>
                      <a:noFill/>
                    </a:lnT>
                    <a:lnB>
                      <a:noFill/>
                    </a:lnB>
                  </a:tcPr>
                </a:tc>
              </a:tr>
              <a:tr h="841307">
                <a:tc>
                  <a:txBody>
                    <a:bodyPr/>
                    <a:lstStyle/>
                    <a:p>
                      <a:pPr algn="ctr"/>
                      <a:r>
                        <a:rPr lang="en-US" sz="1400" b="1" dirty="0">
                          <a:latin typeface="+mn-lt"/>
                        </a:rPr>
                        <a:t>When to test</a:t>
                      </a:r>
                    </a:p>
                  </a:txBody>
                  <a:tcPr marL="8997" marR="8997" marT="8997" marB="8997" anchor="ctr">
                    <a:lnL>
                      <a:noFill/>
                    </a:lnL>
                    <a:lnR>
                      <a:noFill/>
                    </a:lnR>
                    <a:lnT>
                      <a:noFill/>
                    </a:lnT>
                    <a:lnB>
                      <a:noFill/>
                    </a:lnB>
                    <a:solidFill>
                      <a:srgbClr val="CCECFF"/>
                    </a:solidFill>
                  </a:tcPr>
                </a:tc>
                <a:tc>
                  <a:txBody>
                    <a:bodyPr/>
                    <a:lstStyle/>
                    <a:p>
                      <a:r>
                        <a:rPr lang="en-US" sz="1400" dirty="0">
                          <a:latin typeface="+mn-lt"/>
                        </a:rPr>
                        <a:t>When the features are implemented or bugs</a:t>
                      </a:r>
                      <a:br>
                        <a:rPr lang="en-US" sz="1400" dirty="0">
                          <a:latin typeface="+mn-lt"/>
                        </a:rPr>
                      </a:br>
                      <a:r>
                        <a:rPr lang="en-US" sz="1400" dirty="0">
                          <a:latin typeface="+mn-lt"/>
                        </a:rPr>
                        <a:t>are fixed, before l10n message engineering is started</a:t>
                      </a:r>
                    </a:p>
                  </a:txBody>
                  <a:tcPr marL="8997" marR="8997" marT="8997" marB="8997" anchor="ctr">
                    <a:lnL>
                      <a:noFill/>
                    </a:lnL>
                    <a:lnR>
                      <a:noFill/>
                    </a:lnR>
                    <a:lnT>
                      <a:noFill/>
                    </a:lnT>
                    <a:lnB>
                      <a:noFill/>
                    </a:lnB>
                  </a:tcPr>
                </a:tc>
                <a:tc>
                  <a:txBody>
                    <a:bodyPr/>
                    <a:lstStyle/>
                    <a:p>
                      <a:r>
                        <a:rPr lang="en-US" sz="1400" dirty="0">
                          <a:latin typeface="+mn-lt"/>
                        </a:rPr>
                        <a:t>During development, while messages are being</a:t>
                      </a:r>
                      <a:br>
                        <a:rPr lang="en-US" sz="1400" dirty="0">
                          <a:latin typeface="+mn-lt"/>
                        </a:rPr>
                      </a:br>
                      <a:r>
                        <a:rPr lang="en-US" sz="1400" dirty="0">
                          <a:latin typeface="+mn-lt"/>
                        </a:rPr>
                        <a:t>translated, before l10n testing is started</a:t>
                      </a:r>
                    </a:p>
                  </a:txBody>
                  <a:tcPr marL="8997" marR="8997" marT="8997" marB="8997" anchor="ctr">
                    <a:lnL>
                      <a:noFill/>
                    </a:lnL>
                    <a:lnR>
                      <a:noFill/>
                    </a:lnR>
                    <a:lnT>
                      <a:noFill/>
                    </a:lnT>
                    <a:lnB>
                      <a:noFill/>
                    </a:lnB>
                  </a:tcPr>
                </a:tc>
                <a:tc>
                  <a:txBody>
                    <a:bodyPr/>
                    <a:lstStyle/>
                    <a:p>
                      <a:r>
                        <a:rPr lang="en-US" sz="1400">
                          <a:latin typeface="+mn-lt"/>
                        </a:rPr>
                        <a:t>After the message translations are integrated</a:t>
                      </a:r>
                    </a:p>
                  </a:txBody>
                  <a:tcPr marL="8997" marR="8997" marT="8997" marB="8997" anchor="ctr">
                    <a:lnL>
                      <a:noFill/>
                    </a:lnL>
                    <a:lnR>
                      <a:noFill/>
                    </a:lnR>
                    <a:lnT>
                      <a:noFill/>
                    </a:lnT>
                    <a:lnB>
                      <a:noFill/>
                    </a:lnB>
                  </a:tcPr>
                </a:tc>
                <a:tc>
                  <a:txBody>
                    <a:bodyPr/>
                    <a:lstStyle/>
                    <a:p>
                      <a:r>
                        <a:rPr lang="en-US" sz="1400" dirty="0">
                          <a:latin typeface="+mn-lt"/>
                        </a:rPr>
                        <a:t>When the features are implemented or bugs</a:t>
                      </a:r>
                      <a:br>
                        <a:rPr lang="en-US" sz="1400" dirty="0">
                          <a:latin typeface="+mn-lt"/>
                        </a:rPr>
                      </a:br>
                      <a:r>
                        <a:rPr lang="en-US" sz="1400" dirty="0">
                          <a:latin typeface="+mn-lt"/>
                        </a:rPr>
                        <a:t>are fixed</a:t>
                      </a:r>
                    </a:p>
                  </a:txBody>
                  <a:tcPr marL="8997" marR="8997" marT="8997" marB="8997" anchor="ctr">
                    <a:lnL>
                      <a:noFill/>
                    </a:lnL>
                    <a:lnR>
                      <a:noFill/>
                    </a:lnR>
                    <a:lnT>
                      <a:noFill/>
                    </a:lnT>
                    <a:lnB>
                      <a:noFill/>
                    </a:lnB>
                  </a:tcPr>
                </a:tc>
              </a:tr>
              <a:tr h="578766">
                <a:tc>
                  <a:txBody>
                    <a:bodyPr/>
                    <a:lstStyle/>
                    <a:p>
                      <a:pPr algn="ctr"/>
                      <a:r>
                        <a:rPr lang="en-US" sz="1400" b="1" dirty="0">
                          <a:latin typeface="+mn-lt"/>
                        </a:rPr>
                        <a:t>How often to test</a:t>
                      </a:r>
                    </a:p>
                  </a:txBody>
                  <a:tcPr marL="8997" marR="8997" marT="8997" marB="8997" anchor="ctr">
                    <a:lnL>
                      <a:noFill/>
                    </a:lnL>
                    <a:lnR>
                      <a:noFill/>
                    </a:lnR>
                    <a:lnT>
                      <a:noFill/>
                    </a:lnT>
                    <a:lnB>
                      <a:noFill/>
                    </a:lnB>
                    <a:solidFill>
                      <a:srgbClr val="CCECFF"/>
                    </a:solidFill>
                  </a:tcPr>
                </a:tc>
                <a:tc>
                  <a:txBody>
                    <a:bodyPr/>
                    <a:lstStyle/>
                    <a:p>
                      <a:r>
                        <a:rPr lang="en-US" sz="1400" dirty="0">
                          <a:latin typeface="+mn-lt"/>
                        </a:rPr>
                        <a:t>Whenever there are new features or bug fixes</a:t>
                      </a:r>
                    </a:p>
                  </a:txBody>
                  <a:tcPr marL="8997" marR="8997" marT="8997" marB="8997" anchor="ctr">
                    <a:lnL>
                      <a:noFill/>
                    </a:lnL>
                    <a:lnR>
                      <a:noFill/>
                    </a:lnR>
                    <a:lnT>
                      <a:noFill/>
                    </a:lnT>
                    <a:lnB>
                      <a:noFill/>
                    </a:lnB>
                  </a:tcPr>
                </a:tc>
                <a:tc>
                  <a:txBody>
                    <a:bodyPr/>
                    <a:lstStyle/>
                    <a:p>
                      <a:r>
                        <a:rPr lang="en-US" sz="1400">
                          <a:latin typeface="+mn-lt"/>
                        </a:rPr>
                        <a:t>Whenever there are message updates</a:t>
                      </a:r>
                    </a:p>
                  </a:txBody>
                  <a:tcPr marL="8997" marR="8997" marT="8997" marB="8997" anchor="ctr">
                    <a:lnL>
                      <a:noFill/>
                    </a:lnL>
                    <a:lnR>
                      <a:noFill/>
                    </a:lnR>
                    <a:lnT>
                      <a:noFill/>
                    </a:lnT>
                    <a:lnB>
                      <a:noFill/>
                    </a:lnB>
                  </a:tcPr>
                </a:tc>
                <a:tc>
                  <a:txBody>
                    <a:bodyPr/>
                    <a:lstStyle/>
                    <a:p>
                      <a:r>
                        <a:rPr lang="en-US" sz="1200" dirty="0">
                          <a:latin typeface="+mn-lt"/>
                        </a:rPr>
                        <a:t>Rotate sub test groups among builds</a:t>
                      </a:r>
                    </a:p>
                  </a:txBody>
                  <a:tcPr marL="8997" marR="8997" marT="8997" marB="8997" anchor="ctr">
                    <a:lnL>
                      <a:noFill/>
                    </a:lnL>
                    <a:lnR>
                      <a:noFill/>
                    </a:lnR>
                    <a:lnT>
                      <a:noFill/>
                    </a:lnT>
                    <a:lnB>
                      <a:noFill/>
                    </a:lnB>
                  </a:tcPr>
                </a:tc>
                <a:tc>
                  <a:txBody>
                    <a:bodyPr/>
                    <a:lstStyle/>
                    <a:p>
                      <a:r>
                        <a:rPr lang="en-US" sz="1200" dirty="0">
                          <a:latin typeface="+mn-lt"/>
                        </a:rPr>
                        <a:t>Whenever there are new features or bug fixes</a:t>
                      </a:r>
                    </a:p>
                  </a:txBody>
                  <a:tcPr marL="8997" marR="8997" marT="8997" marB="8997" anchor="ctr">
                    <a:lnL>
                      <a:noFill/>
                    </a:lnL>
                    <a:lnR>
                      <a:noFill/>
                    </a:lnR>
                    <a:lnT>
                      <a:noFill/>
                    </a:lnT>
                    <a:lnB>
                      <a:noFill/>
                    </a:lnB>
                  </a:tcPr>
                </a:tc>
              </a:tr>
            </a:tbl>
          </a:graphicData>
        </a:graphic>
      </p:graphicFrame>
      <p:sp>
        <p:nvSpPr>
          <p:cNvPr id="5" name="Rectangle 1"/>
          <p:cNvSpPr>
            <a:spLocks noChangeArrowheads="1"/>
          </p:cNvSpPr>
          <p:nvPr/>
        </p:nvSpPr>
        <p:spPr bwMode="auto">
          <a:xfrm>
            <a:off x="3883025" y="1600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471841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47664" y="260648"/>
            <a:ext cx="5904656" cy="661988"/>
          </a:xfrm>
        </p:spPr>
        <p:txBody>
          <a:bodyPr/>
          <a:lstStyle/>
          <a:p>
            <a:pPr algn="ctr"/>
            <a:r>
              <a:rPr lang="en-US" altLang="zh-CN" sz="3200" b="1" dirty="0" smtClean="0">
                <a:solidFill>
                  <a:srgbClr val="FFFF00"/>
                </a:solidFill>
              </a:rPr>
              <a:t>8.2 </a:t>
            </a:r>
            <a:r>
              <a:rPr lang="zh-CN" altLang="en-US" sz="3200" b="1" dirty="0">
                <a:solidFill>
                  <a:srgbClr val="FFFF00"/>
                </a:solidFill>
              </a:rPr>
              <a:t>翻译验证</a:t>
            </a:r>
          </a:p>
        </p:txBody>
      </p:sp>
      <p:grpSp>
        <p:nvGrpSpPr>
          <p:cNvPr id="2" name="组 1"/>
          <p:cNvGrpSpPr/>
          <p:nvPr/>
        </p:nvGrpSpPr>
        <p:grpSpPr>
          <a:xfrm>
            <a:off x="395536" y="2852936"/>
            <a:ext cx="3733800" cy="1941513"/>
            <a:chOff x="1511300" y="2241550"/>
            <a:chExt cx="3733800" cy="1941513"/>
          </a:xfrm>
        </p:grpSpPr>
        <p:sp>
          <p:nvSpPr>
            <p:cNvPr id="27652" name="Rectangle 5"/>
            <p:cNvSpPr>
              <a:spLocks noChangeArrowheads="1"/>
            </p:cNvSpPr>
            <p:nvPr/>
          </p:nvSpPr>
          <p:spPr bwMode="auto">
            <a:xfrm>
              <a:off x="1511300" y="2241550"/>
              <a:ext cx="2290763" cy="430213"/>
            </a:xfrm>
            <a:prstGeom prst="rect">
              <a:avLst/>
            </a:prstGeom>
            <a:noFill/>
            <a:ln w="9525">
              <a:noFill/>
              <a:miter lim="800000"/>
              <a:headEnd/>
              <a:tailEnd/>
            </a:ln>
          </p:spPr>
          <p:txBody>
            <a:bodyPr wrap="none" lIns="0" tIns="0" rIns="0" bIns="0" anchor="ctr">
              <a:spAutoFit/>
            </a:bodyPr>
            <a:lstStyle/>
            <a:p>
              <a:pPr>
                <a:buClr>
                  <a:srgbClr val="91AC4E"/>
                </a:buClr>
                <a:buSzPct val="90000"/>
                <a:buFont typeface="Wingdings" pitchFamily="2" charset="2"/>
                <a:buChar char="p"/>
              </a:pPr>
              <a:r>
                <a:rPr lang="zh-CN" altLang="en-US" sz="2800" b="1" i="0"/>
                <a:t> 翻译的内容</a:t>
              </a:r>
              <a:r>
                <a:rPr lang="zh-CN" altLang="en-US" sz="2800" i="0"/>
                <a:t> </a:t>
              </a:r>
            </a:p>
          </p:txBody>
        </p:sp>
        <p:sp>
          <p:nvSpPr>
            <p:cNvPr id="27653" name="Rectangle 6"/>
            <p:cNvSpPr>
              <a:spLocks noChangeArrowheads="1"/>
            </p:cNvSpPr>
            <p:nvPr/>
          </p:nvSpPr>
          <p:spPr bwMode="auto">
            <a:xfrm>
              <a:off x="1511300" y="2997200"/>
              <a:ext cx="3733800" cy="430213"/>
            </a:xfrm>
            <a:prstGeom prst="rect">
              <a:avLst/>
            </a:prstGeom>
            <a:noFill/>
            <a:ln w="9525">
              <a:noFill/>
              <a:miter lim="800000"/>
              <a:headEnd/>
              <a:tailEnd/>
            </a:ln>
          </p:spPr>
          <p:txBody>
            <a:bodyPr wrap="none" lIns="0" tIns="0" rIns="0" bIns="0" anchor="ctr">
              <a:spAutoFit/>
            </a:bodyPr>
            <a:lstStyle/>
            <a:p>
              <a:pPr>
                <a:buClr>
                  <a:srgbClr val="91AC4E"/>
                </a:buClr>
                <a:buSzPct val="90000"/>
                <a:buFont typeface="Wingdings" pitchFamily="2" charset="2"/>
                <a:buChar char="p"/>
              </a:pPr>
              <a:r>
                <a:rPr lang="zh-CN" altLang="en-US" sz="2800" b="1" i="0" dirty="0"/>
                <a:t> 目标语言的文化心理</a:t>
              </a:r>
              <a:r>
                <a:rPr lang="zh-CN" altLang="en-US" sz="2800" i="0" dirty="0"/>
                <a:t> </a:t>
              </a:r>
            </a:p>
          </p:txBody>
        </p:sp>
        <p:sp>
          <p:nvSpPr>
            <p:cNvPr id="27654" name="Rectangle 7"/>
            <p:cNvSpPr>
              <a:spLocks noChangeArrowheads="1"/>
            </p:cNvSpPr>
            <p:nvPr/>
          </p:nvSpPr>
          <p:spPr bwMode="auto">
            <a:xfrm>
              <a:off x="1511300" y="3752850"/>
              <a:ext cx="1930400" cy="430213"/>
            </a:xfrm>
            <a:prstGeom prst="rect">
              <a:avLst/>
            </a:prstGeom>
            <a:noFill/>
            <a:ln w="9525">
              <a:noFill/>
              <a:miter lim="800000"/>
              <a:headEnd/>
              <a:tailEnd/>
            </a:ln>
          </p:spPr>
          <p:txBody>
            <a:bodyPr wrap="none" lIns="0" tIns="0" rIns="0" bIns="0" anchor="ctr">
              <a:spAutoFit/>
            </a:bodyPr>
            <a:lstStyle/>
            <a:p>
              <a:pPr>
                <a:buClr>
                  <a:srgbClr val="91AC4E"/>
                </a:buClr>
                <a:buSzPct val="90000"/>
                <a:buFont typeface="Wingdings" pitchFamily="2" charset="2"/>
                <a:buChar char="p"/>
              </a:pPr>
              <a:r>
                <a:rPr lang="zh-CN" altLang="en-US" sz="2800" b="1" i="0"/>
                <a:t> 特殊符号</a:t>
              </a:r>
              <a:r>
                <a:rPr lang="zh-CN" altLang="en-US" sz="2800" i="0"/>
                <a:t> </a:t>
              </a:r>
            </a:p>
          </p:txBody>
        </p:sp>
      </p:grpSp>
      <p:pic>
        <p:nvPicPr>
          <p:cNvPr id="27655" name="Picture 12" descr="680458"/>
          <p:cNvPicPr>
            <a:picLocks noChangeAspect="1" noChangeArrowheads="1"/>
          </p:cNvPicPr>
          <p:nvPr/>
        </p:nvPicPr>
        <p:blipFill>
          <a:blip r:embed="rId3" cstate="print"/>
          <a:srcRect/>
          <a:stretch>
            <a:fillRect/>
          </a:stretch>
        </p:blipFill>
        <p:spPr bwMode="auto">
          <a:xfrm>
            <a:off x="4499993" y="2348880"/>
            <a:ext cx="4644008" cy="2851150"/>
          </a:xfrm>
          <a:prstGeom prst="rect">
            <a:avLst/>
          </a:prstGeom>
          <a:noFill/>
          <a:ln w="9525">
            <a:noFill/>
            <a:miter lim="800000"/>
            <a:headEnd/>
            <a:tailEnd/>
          </a:ln>
        </p:spPr>
      </p:pic>
    </p:spTree>
    <p:extLst>
      <p:ext uri="{BB962C8B-B14F-4D97-AF65-F5344CB8AC3E}">
        <p14:creationId xmlns:p14="http://schemas.microsoft.com/office/powerpoint/2010/main" val="5131485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979712" y="332656"/>
            <a:ext cx="5400253" cy="661987"/>
          </a:xfrm>
        </p:spPr>
        <p:txBody>
          <a:bodyPr/>
          <a:lstStyle/>
          <a:p>
            <a:pPr algn="ctr"/>
            <a:r>
              <a:rPr lang="zh-CN" altLang="en-US" sz="3200" b="1" dirty="0">
                <a:solidFill>
                  <a:srgbClr val="FFFF00"/>
                </a:solidFill>
              </a:rPr>
              <a:t>软件本地化与翻译</a:t>
            </a:r>
          </a:p>
        </p:txBody>
      </p:sp>
      <p:sp>
        <p:nvSpPr>
          <p:cNvPr id="28676" name="Rectangle 16"/>
          <p:cNvSpPr>
            <a:spLocks noChangeArrowheads="1"/>
          </p:cNvSpPr>
          <p:nvPr/>
        </p:nvSpPr>
        <p:spPr bwMode="auto">
          <a:xfrm>
            <a:off x="1008063" y="2024844"/>
            <a:ext cx="7380287" cy="3484562"/>
          </a:xfrm>
          <a:prstGeom prst="rect">
            <a:avLst/>
          </a:prstGeom>
          <a:noFill/>
          <a:ln w="9525">
            <a:noFill/>
            <a:miter lim="800000"/>
            <a:headEnd/>
            <a:tailEnd/>
          </a:ln>
        </p:spPr>
        <p:txBody>
          <a:bodyPr lIns="0" tIns="0" rIns="0" bIns="0" anchor="ctr">
            <a:spAutoFit/>
          </a:bodyPr>
          <a:lstStyle/>
          <a:p>
            <a:pPr>
              <a:lnSpc>
                <a:spcPct val="130000"/>
              </a:lnSpc>
              <a:tabLst>
                <a:tab pos="723900" algn="l"/>
              </a:tabLst>
            </a:pPr>
            <a:r>
              <a:rPr lang="zh-CN" altLang="en-US" sz="2800" b="1" i="0" dirty="0">
                <a:solidFill>
                  <a:srgbClr val="3366FF"/>
                </a:solidFill>
              </a:rPr>
              <a:t>技术层面的更改</a:t>
            </a:r>
          </a:p>
          <a:p>
            <a:pPr>
              <a:lnSpc>
                <a:spcPct val="130000"/>
              </a:lnSpc>
              <a:tabLst>
                <a:tab pos="723900" algn="l"/>
              </a:tabLst>
            </a:pPr>
            <a:r>
              <a:rPr lang="zh-CN" altLang="en-US" sz="2400" dirty="0"/>
              <a:t>调整大小、调整默认设置、重新编译、创建新的图形、重新编排文档格式；</a:t>
            </a:r>
          </a:p>
          <a:p>
            <a:pPr>
              <a:lnSpc>
                <a:spcPct val="130000"/>
              </a:lnSpc>
              <a:tabLst>
                <a:tab pos="723900" algn="l"/>
              </a:tabLst>
            </a:pPr>
            <a:endParaRPr lang="zh-CN" altLang="en-US" sz="2400" dirty="0"/>
          </a:p>
          <a:p>
            <a:pPr>
              <a:lnSpc>
                <a:spcPct val="130000"/>
              </a:lnSpc>
              <a:tabLst>
                <a:tab pos="723900" algn="l"/>
              </a:tabLst>
            </a:pPr>
            <a:r>
              <a:rPr lang="zh-CN" altLang="en-US" sz="2800" b="1" i="0" dirty="0">
                <a:solidFill>
                  <a:srgbClr val="3366FF"/>
                </a:solidFill>
              </a:rPr>
              <a:t>文化层面的更改 </a:t>
            </a:r>
          </a:p>
          <a:p>
            <a:pPr>
              <a:lnSpc>
                <a:spcPct val="130000"/>
              </a:lnSpc>
              <a:tabLst>
                <a:tab pos="723900" algn="l"/>
              </a:tabLst>
            </a:pPr>
            <a:r>
              <a:rPr lang="zh-CN" altLang="en-US" sz="2400" dirty="0"/>
              <a:t>包装、图标、宣传、样品、政治敏感的术语，地方规章和宗教信仰 </a:t>
            </a:r>
          </a:p>
        </p:txBody>
      </p:sp>
    </p:spTree>
    <p:extLst>
      <p:ext uri="{BB962C8B-B14F-4D97-AF65-F5344CB8AC3E}">
        <p14:creationId xmlns:p14="http://schemas.microsoft.com/office/powerpoint/2010/main" val="18087274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75656" y="260648"/>
            <a:ext cx="6330280" cy="735013"/>
          </a:xfrm>
        </p:spPr>
        <p:txBody>
          <a:bodyPr/>
          <a:lstStyle/>
          <a:p>
            <a:pPr algn="ctr"/>
            <a:r>
              <a:rPr lang="zh-CN" altLang="en-US" sz="3200" b="1" dirty="0">
                <a:solidFill>
                  <a:srgbClr val="FFFF00"/>
                </a:solidFill>
              </a:rPr>
              <a:t>翻译问题 </a:t>
            </a:r>
            <a:r>
              <a:rPr lang="en-US" altLang="zh-CN" sz="3200" b="1" dirty="0">
                <a:solidFill>
                  <a:srgbClr val="FFFF00"/>
                </a:solidFill>
              </a:rPr>
              <a:t>– </a:t>
            </a:r>
            <a:r>
              <a:rPr lang="zh-CN" altLang="en-US" sz="3200" b="1" dirty="0">
                <a:solidFill>
                  <a:srgbClr val="FFFF00"/>
                </a:solidFill>
              </a:rPr>
              <a:t>文字扩展</a:t>
            </a:r>
            <a:endParaRPr lang="en-US" altLang="en-US" sz="3200" b="1" dirty="0">
              <a:solidFill>
                <a:srgbClr val="FFFF00"/>
              </a:solidFill>
            </a:endParaRPr>
          </a:p>
        </p:txBody>
      </p:sp>
      <p:sp>
        <p:nvSpPr>
          <p:cNvPr id="29699" name="Rectangle 3"/>
          <p:cNvSpPr>
            <a:spLocks noGrp="1" noChangeArrowheads="1"/>
          </p:cNvSpPr>
          <p:nvPr>
            <p:ph type="body" idx="1"/>
          </p:nvPr>
        </p:nvSpPr>
        <p:spPr/>
        <p:txBody>
          <a:bodyPr/>
          <a:lstStyle/>
          <a:p>
            <a:pPr eaLnBrk="1" hangingPunct="1"/>
            <a:endParaRPr lang="en-US" altLang="zh-CN" smtClean="0"/>
          </a:p>
          <a:p>
            <a:pPr eaLnBrk="1" hangingPunct="1"/>
            <a:endParaRPr lang="en-US" altLang="zh-CN" smtClean="0"/>
          </a:p>
        </p:txBody>
      </p:sp>
      <p:pic>
        <p:nvPicPr>
          <p:cNvPr id="29700" name="Picture 4" descr="Nav bar"/>
          <p:cNvPicPr>
            <a:picLocks noChangeAspect="1" noChangeArrowheads="1"/>
          </p:cNvPicPr>
          <p:nvPr/>
        </p:nvPicPr>
        <p:blipFill>
          <a:blip r:embed="rId3" cstate="print"/>
          <a:srcRect/>
          <a:stretch>
            <a:fillRect/>
          </a:stretch>
        </p:blipFill>
        <p:spPr bwMode="auto">
          <a:xfrm>
            <a:off x="1115616" y="1268760"/>
            <a:ext cx="6920324" cy="5472608"/>
          </a:xfrm>
          <a:prstGeom prst="rect">
            <a:avLst/>
          </a:prstGeom>
          <a:noFill/>
          <a:ln w="9525">
            <a:noFill/>
            <a:miter lim="800000"/>
            <a:headEnd/>
            <a:tailEnd/>
          </a:ln>
        </p:spPr>
      </p:pic>
    </p:spTree>
    <p:extLst>
      <p:ext uri="{BB962C8B-B14F-4D97-AF65-F5344CB8AC3E}">
        <p14:creationId xmlns:p14="http://schemas.microsoft.com/office/powerpoint/2010/main" val="181502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403648" y="366695"/>
            <a:ext cx="6168748" cy="561975"/>
          </a:xfrm>
        </p:spPr>
        <p:txBody>
          <a:bodyPr/>
          <a:lstStyle/>
          <a:p>
            <a:pPr algn="ctr"/>
            <a:r>
              <a:rPr lang="zh-CN" altLang="en-US" sz="3200" b="1" dirty="0">
                <a:solidFill>
                  <a:srgbClr val="FFFF00"/>
                </a:solidFill>
              </a:rPr>
              <a:t>具体例子</a:t>
            </a:r>
          </a:p>
        </p:txBody>
      </p:sp>
      <p:sp>
        <p:nvSpPr>
          <p:cNvPr id="5123" name="Rectangle 4"/>
          <p:cNvSpPr>
            <a:spLocks noChangeArrowheads="1"/>
          </p:cNvSpPr>
          <p:nvPr/>
        </p:nvSpPr>
        <p:spPr bwMode="auto">
          <a:xfrm>
            <a:off x="287338" y="1812409"/>
            <a:ext cx="2769989" cy="369332"/>
          </a:xfrm>
          <a:prstGeom prst="rect">
            <a:avLst/>
          </a:prstGeom>
          <a:noFill/>
          <a:ln w="9525" algn="ctr">
            <a:noFill/>
            <a:miter lim="800000"/>
            <a:headEnd/>
            <a:tailEnd/>
          </a:ln>
        </p:spPr>
        <p:txBody>
          <a:bodyPr wrap="none" lIns="0" tIns="0" rIns="0" bIns="0" anchor="ctr">
            <a:spAutoFit/>
          </a:bodyPr>
          <a:lstStyle/>
          <a:p>
            <a:r>
              <a:rPr lang="en-US" altLang="zh-CN" sz="2400" i="0" dirty="0">
                <a:solidFill>
                  <a:schemeClr val="hlink"/>
                </a:solidFill>
                <a:latin typeface="ˎ̥"/>
                <a:cs typeface="Tahoma" pitchFamily="34" charset="0"/>
              </a:rPr>
              <a:t>【</a:t>
            </a:r>
            <a:r>
              <a:rPr lang="zh-CN" altLang="en-US" sz="2400" i="0" dirty="0">
                <a:solidFill>
                  <a:schemeClr val="hlink"/>
                </a:solidFill>
                <a:latin typeface="ˎ̥"/>
                <a:cs typeface="Tahoma" pitchFamily="34" charset="0"/>
              </a:rPr>
              <a:t>中文简体、北京</a:t>
            </a:r>
            <a:r>
              <a:rPr lang="en-US" altLang="zh-CN" sz="2400" i="0" dirty="0">
                <a:solidFill>
                  <a:schemeClr val="hlink"/>
                </a:solidFill>
                <a:latin typeface="ˎ̥"/>
                <a:cs typeface="Tahoma" pitchFamily="34" charset="0"/>
              </a:rPr>
              <a:t>】</a:t>
            </a:r>
            <a:endParaRPr lang="en-US" altLang="zh-CN" sz="2400" i="0" dirty="0">
              <a:solidFill>
                <a:schemeClr val="hlink"/>
              </a:solidFill>
              <a:latin typeface="Times New Roman" pitchFamily="18" charset="0"/>
              <a:cs typeface="Tahoma" pitchFamily="34" charset="0"/>
            </a:endParaRPr>
          </a:p>
        </p:txBody>
      </p:sp>
      <p:graphicFrame>
        <p:nvGraphicFramePr>
          <p:cNvPr id="2057254" name="Group 38"/>
          <p:cNvGraphicFramePr>
            <a:graphicFrameLocks noGrp="1"/>
          </p:cNvGraphicFramePr>
          <p:nvPr/>
        </p:nvGraphicFramePr>
        <p:xfrm>
          <a:off x="935038" y="2312988"/>
          <a:ext cx="6985000" cy="609600"/>
        </p:xfrm>
        <a:graphic>
          <a:graphicData uri="http://schemas.openxmlformats.org/drawingml/2006/table">
            <a:tbl>
              <a:tblPr/>
              <a:tblGrid>
                <a:gridCol w="1428750"/>
                <a:gridCol w="555625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pitchFamily="34" charset="0"/>
                          <a:ea typeface="宋体" pitchFamily="2" charset="-122"/>
                          <a:cs typeface="Arial" pitchFamily="34" charset="0"/>
                        </a:rPr>
                        <a:t>开始日期：  </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Arial" pitchFamily="34" charset="0"/>
                      </a:endParaRP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pitchFamily="34" charset="0"/>
                          <a:ea typeface="宋体" pitchFamily="2" charset="-122"/>
                          <a:cs typeface="Arial" pitchFamily="34" charset="0"/>
                        </a:rPr>
                        <a:t>2008</a:t>
                      </a:r>
                      <a:r>
                        <a:rPr kumimoji="0" lang="zh-CN" altLang="en-US" sz="2000" b="0" i="0" u="none" strike="noStrike" cap="none" normalizeH="0" baseline="0" smtClean="0">
                          <a:ln>
                            <a:noFill/>
                          </a:ln>
                          <a:solidFill>
                            <a:srgbClr val="000000"/>
                          </a:solidFill>
                          <a:effectLst/>
                          <a:latin typeface="Arial" pitchFamily="34" charset="0"/>
                          <a:ea typeface="宋体" pitchFamily="2" charset="-122"/>
                          <a:cs typeface="Arial" pitchFamily="34" charset="0"/>
                        </a:rPr>
                        <a:t>年</a:t>
                      </a:r>
                      <a:r>
                        <a:rPr kumimoji="0" lang="en-US" altLang="zh-CN" sz="2000" b="0" i="0" u="none" strike="noStrike" cap="none" normalizeH="0" baseline="0" smtClean="0">
                          <a:ln>
                            <a:noFill/>
                          </a:ln>
                          <a:solidFill>
                            <a:srgbClr val="000000"/>
                          </a:solidFill>
                          <a:effectLst/>
                          <a:latin typeface="Arial" pitchFamily="34" charset="0"/>
                          <a:ea typeface="宋体" pitchFamily="2" charset="-122"/>
                          <a:cs typeface="Arial" pitchFamily="34" charset="0"/>
                        </a:rPr>
                        <a:t>12</a:t>
                      </a:r>
                      <a:r>
                        <a:rPr kumimoji="0" lang="zh-CN" altLang="en-US" sz="2000" b="0" i="0" u="none" strike="noStrike" cap="none" normalizeH="0" baseline="0" smtClean="0">
                          <a:ln>
                            <a:noFill/>
                          </a:ln>
                          <a:solidFill>
                            <a:srgbClr val="000000"/>
                          </a:solidFill>
                          <a:effectLst/>
                          <a:latin typeface="Arial" pitchFamily="34" charset="0"/>
                          <a:ea typeface="宋体" pitchFamily="2" charset="-122"/>
                          <a:cs typeface="Arial" pitchFamily="34" charset="0"/>
                        </a:rPr>
                        <a:t>月</a:t>
                      </a:r>
                      <a:r>
                        <a:rPr kumimoji="0" lang="en-US" altLang="zh-CN" sz="2000" b="0" i="0" u="none" strike="noStrike" cap="none" normalizeH="0" baseline="0" smtClean="0">
                          <a:ln>
                            <a:noFill/>
                          </a:ln>
                          <a:solidFill>
                            <a:srgbClr val="000000"/>
                          </a:solidFill>
                          <a:effectLst/>
                          <a:latin typeface="Arial" pitchFamily="34" charset="0"/>
                          <a:ea typeface="宋体" pitchFamily="2" charset="-122"/>
                          <a:cs typeface="Arial" pitchFamily="34" charset="0"/>
                        </a:rPr>
                        <a:t>1</a:t>
                      </a:r>
                      <a:r>
                        <a:rPr kumimoji="0" lang="zh-CN" altLang="en-US" sz="2000" b="0" i="0" u="none" strike="noStrike" cap="none" normalizeH="0" baseline="0" smtClean="0">
                          <a:ln>
                            <a:noFill/>
                          </a:ln>
                          <a:solidFill>
                            <a:srgbClr val="000000"/>
                          </a:solidFill>
                          <a:effectLst/>
                          <a:latin typeface="Arial" pitchFamily="34" charset="0"/>
                          <a:ea typeface="宋体" pitchFamily="2" charset="-122"/>
                          <a:cs typeface="Arial" pitchFamily="34" charset="0"/>
                        </a:rPr>
                        <a:t>日</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Arial" pitchFamily="34" charset="0"/>
                      </a:endParaRPr>
                    </a:p>
                  </a:txBody>
                  <a:tcPr marL="0" marR="0" marT="0" marB="0" anchor="ctr" horzOverflow="overflow">
                    <a:lnL>
                      <a:noFill/>
                    </a:lnL>
                    <a:lnR cap="flat">
                      <a:noFill/>
                    </a:lnR>
                    <a:lnT cap="flat">
                      <a:noFill/>
                    </a:lnT>
                    <a:lnB>
                      <a:noFill/>
                    </a:lnB>
                    <a:lnTlToBr>
                      <a:noFill/>
                    </a:lnTlToBr>
                    <a:lnBlToTr>
                      <a:noFill/>
                    </a:lnBlToTr>
                    <a:noFill/>
                  </a:tcPr>
                </a:tc>
              </a:tr>
              <a:tr h="152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Arial" pitchFamily="34" charset="0"/>
                          <a:ea typeface="宋体" pitchFamily="2" charset="-122"/>
                          <a:cs typeface="Arial" pitchFamily="34" charset="0"/>
                        </a:rPr>
                        <a:t>开始时间：  </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Arial" pitchFamily="34" charset="0"/>
                      </a:endParaRPr>
                    </a:p>
                  </a:txBody>
                  <a:tcPr marL="0" marR="0" marT="0" marB="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pitchFamily="34" charset="0"/>
                          <a:ea typeface="宋体" pitchFamily="2" charset="-122"/>
                          <a:cs typeface="Arial" pitchFamily="34" charset="0"/>
                        </a:rPr>
                        <a:t>8:00</a:t>
                      </a:r>
                      <a:r>
                        <a:rPr kumimoji="0" lang="zh-CN" altLang="en-US" sz="2000" b="0" i="0" u="none" strike="noStrike" cap="none" normalizeH="0" baseline="0" smtClean="0">
                          <a:ln>
                            <a:noFill/>
                          </a:ln>
                          <a:solidFill>
                            <a:srgbClr val="000000"/>
                          </a:solidFill>
                          <a:effectLst/>
                          <a:latin typeface="Arial" pitchFamily="34" charset="0"/>
                          <a:ea typeface="宋体" pitchFamily="2" charset="-122"/>
                          <a:cs typeface="Arial" pitchFamily="34" charset="0"/>
                        </a:rPr>
                        <a:t>， 中国 标准时间 </a:t>
                      </a:r>
                      <a:r>
                        <a:rPr kumimoji="0" lang="en-US" altLang="zh-CN" sz="2000" b="0" i="0" u="none" strike="noStrike" cap="none" normalizeH="0" baseline="0" smtClean="0">
                          <a:ln>
                            <a:noFill/>
                          </a:ln>
                          <a:solidFill>
                            <a:srgbClr val="000000"/>
                          </a:solidFill>
                          <a:effectLst/>
                          <a:latin typeface="Arial" pitchFamily="34" charset="0"/>
                          <a:ea typeface="宋体" pitchFamily="2" charset="-122"/>
                          <a:cs typeface="Arial" pitchFamily="34" charset="0"/>
                        </a:rPr>
                        <a:t>(GMT +08:00</a:t>
                      </a:r>
                      <a:r>
                        <a:rPr kumimoji="0" lang="zh-CN" altLang="en-US" sz="2000" b="0" i="0" u="none" strike="noStrike" cap="none" normalizeH="0" baseline="0" smtClean="0">
                          <a:ln>
                            <a:noFill/>
                          </a:ln>
                          <a:solidFill>
                            <a:srgbClr val="000000"/>
                          </a:solidFill>
                          <a:effectLst/>
                          <a:latin typeface="Arial" pitchFamily="34" charset="0"/>
                          <a:ea typeface="宋体" pitchFamily="2" charset="-122"/>
                          <a:cs typeface="Arial" pitchFamily="34" charset="0"/>
                        </a:rPr>
                        <a:t>， 北京</a:t>
                      </a:r>
                      <a:r>
                        <a:rPr kumimoji="0" lang="en-US" altLang="zh-CN" sz="2000" b="0" i="0" u="none" strike="noStrike" cap="none" normalizeH="0" baseline="0" smtClean="0">
                          <a:ln>
                            <a:noFill/>
                          </a:ln>
                          <a:solidFill>
                            <a:srgbClr val="000000"/>
                          </a:solidFill>
                          <a:effectLst/>
                          <a:latin typeface="Arial" pitchFamily="34" charset="0"/>
                          <a:ea typeface="宋体" pitchFamily="2" charset="-122"/>
                          <a:cs typeface="Arial" pitchFamily="34" charset="0"/>
                        </a:rPr>
                        <a: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Arial" pitchFamily="34" charset="0"/>
                      </a:endParaRP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
        <p:nvSpPr>
          <p:cNvPr id="5129" name="Rectangle 20"/>
          <p:cNvSpPr>
            <a:spLocks noChangeArrowheads="1"/>
          </p:cNvSpPr>
          <p:nvPr/>
        </p:nvSpPr>
        <p:spPr bwMode="auto">
          <a:xfrm>
            <a:off x="323850" y="3001447"/>
            <a:ext cx="2154436" cy="369332"/>
          </a:xfrm>
          <a:prstGeom prst="rect">
            <a:avLst/>
          </a:prstGeom>
          <a:noFill/>
          <a:ln w="9525" algn="ctr">
            <a:noFill/>
            <a:miter lim="800000"/>
            <a:headEnd/>
            <a:tailEnd/>
          </a:ln>
        </p:spPr>
        <p:txBody>
          <a:bodyPr wrap="none" lIns="0" tIns="0" rIns="0" bIns="0" anchor="ctr">
            <a:spAutoFit/>
          </a:bodyPr>
          <a:lstStyle/>
          <a:p>
            <a:r>
              <a:rPr lang="en-US" altLang="zh-CN" sz="2400" i="0" dirty="0">
                <a:solidFill>
                  <a:schemeClr val="hlink"/>
                </a:solidFill>
                <a:latin typeface="ˎ̥"/>
                <a:cs typeface="Tahoma" pitchFamily="34" charset="0"/>
              </a:rPr>
              <a:t>【</a:t>
            </a:r>
            <a:r>
              <a:rPr lang="zh-CN" altLang="en-US" sz="2400" i="0" dirty="0">
                <a:solidFill>
                  <a:schemeClr val="hlink"/>
                </a:solidFill>
                <a:latin typeface="ˎ̥"/>
                <a:cs typeface="Tahoma" pitchFamily="34" charset="0"/>
              </a:rPr>
              <a:t>英文、纽约</a:t>
            </a:r>
            <a:r>
              <a:rPr lang="en-US" altLang="zh-CN" sz="2400" i="0" dirty="0">
                <a:solidFill>
                  <a:schemeClr val="hlink"/>
                </a:solidFill>
                <a:latin typeface="ˎ̥"/>
                <a:cs typeface="Tahoma" pitchFamily="34" charset="0"/>
              </a:rPr>
              <a:t>】</a:t>
            </a:r>
            <a:endParaRPr lang="en-US" altLang="zh-CN" sz="2400" i="0" dirty="0">
              <a:solidFill>
                <a:schemeClr val="hlink"/>
              </a:solidFill>
              <a:latin typeface="Times New Roman" pitchFamily="18" charset="0"/>
              <a:cs typeface="Tahoma" pitchFamily="34" charset="0"/>
            </a:endParaRPr>
          </a:p>
        </p:txBody>
      </p:sp>
      <p:graphicFrame>
        <p:nvGraphicFramePr>
          <p:cNvPr id="2057257" name="Group 41"/>
          <p:cNvGraphicFramePr>
            <a:graphicFrameLocks noGrp="1"/>
          </p:cNvGraphicFramePr>
          <p:nvPr/>
        </p:nvGraphicFramePr>
        <p:xfrm>
          <a:off x="863600" y="3429000"/>
          <a:ext cx="8101013" cy="579120"/>
        </p:xfrm>
        <a:graphic>
          <a:graphicData uri="http://schemas.openxmlformats.org/drawingml/2006/table">
            <a:tbl>
              <a:tblPr/>
              <a:tblGrid>
                <a:gridCol w="1731963"/>
                <a:gridCol w="636905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Arial" pitchFamily="34" charset="0"/>
                          <a:ea typeface="宋体" pitchFamily="2" charset="-122"/>
                          <a:cs typeface="Arial" pitchFamily="34" charset="0"/>
                        </a:rPr>
                        <a:t>Starting date:  </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Arial" pitchFamily="34" charset="0"/>
                      </a:endParaRP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pitchFamily="34" charset="0"/>
                          <a:ea typeface="宋体" pitchFamily="2" charset="-122"/>
                          <a:cs typeface="Arial" pitchFamily="34" charset="0"/>
                        </a:rPr>
                        <a:t>Sunday</a:t>
                      </a:r>
                      <a:r>
                        <a:rPr kumimoji="0" lang="zh-CN" altLang="en-US" sz="1800" b="0" i="0" u="none" strike="noStrike" cap="none" normalizeH="0" baseline="0" smtClean="0">
                          <a:ln>
                            <a:noFill/>
                          </a:ln>
                          <a:solidFill>
                            <a:srgbClr val="000000"/>
                          </a:solidFill>
                          <a:effectLst/>
                          <a:latin typeface="Arial" pitchFamily="34" charset="0"/>
                          <a:ea typeface="宋体" pitchFamily="2" charset="-122"/>
                          <a:cs typeface="Arial" pitchFamily="34" charset="0"/>
                        </a:rPr>
                        <a:t>， </a:t>
                      </a:r>
                      <a:r>
                        <a:rPr kumimoji="0" lang="en-US" altLang="zh-CN" sz="1800" b="0" i="0" u="none" strike="noStrike" cap="none" normalizeH="0" baseline="0" smtClean="0">
                          <a:ln>
                            <a:noFill/>
                          </a:ln>
                          <a:solidFill>
                            <a:srgbClr val="000000"/>
                          </a:solidFill>
                          <a:effectLst/>
                          <a:latin typeface="Arial" pitchFamily="34" charset="0"/>
                          <a:ea typeface="宋体" pitchFamily="2" charset="-122"/>
                          <a:cs typeface="Arial" pitchFamily="34" charset="0"/>
                        </a:rPr>
                        <a:t>November 30</a:t>
                      </a:r>
                      <a:r>
                        <a:rPr kumimoji="0" lang="zh-CN" altLang="en-US" sz="1800" b="0" i="0" u="none" strike="noStrike" cap="none" normalizeH="0" baseline="0" smtClean="0">
                          <a:ln>
                            <a:noFill/>
                          </a:ln>
                          <a:solidFill>
                            <a:srgbClr val="000000"/>
                          </a:solidFill>
                          <a:effectLst/>
                          <a:latin typeface="Arial" pitchFamily="34" charset="0"/>
                          <a:ea typeface="宋体" pitchFamily="2" charset="-122"/>
                          <a:cs typeface="Arial" pitchFamily="34" charset="0"/>
                        </a:rPr>
                        <a:t>， </a:t>
                      </a:r>
                      <a:r>
                        <a:rPr kumimoji="0" lang="en-US" altLang="zh-CN" sz="1800" b="0" i="0" u="none" strike="noStrike" cap="none" normalizeH="0" baseline="0" smtClean="0">
                          <a:ln>
                            <a:noFill/>
                          </a:ln>
                          <a:solidFill>
                            <a:srgbClr val="000000"/>
                          </a:solidFill>
                          <a:effectLst/>
                          <a:latin typeface="Arial" pitchFamily="34" charset="0"/>
                          <a:ea typeface="宋体" pitchFamily="2" charset="-122"/>
                          <a:cs typeface="Arial" pitchFamily="34" charset="0"/>
                        </a:rPr>
                        <a:t>2008</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Arial" pitchFamily="34" charset="0"/>
                      </a:endParaRPr>
                    </a:p>
                  </a:txBody>
                  <a:tcPr marL="0" marR="0" marT="0" marB="0" anchor="ctr" horzOverflow="overflow">
                    <a:lnL>
                      <a:noFill/>
                    </a:lnL>
                    <a:lnR cap="flat">
                      <a:noFill/>
                    </a:lnR>
                    <a:lnT cap="flat">
                      <a:noFill/>
                    </a:lnT>
                    <a:lnB>
                      <a:noFill/>
                    </a:lnB>
                    <a:lnTlToBr>
                      <a:noFill/>
                    </a:lnTlToBr>
                    <a:lnBlToTr>
                      <a:noFill/>
                    </a:lnBlToTr>
                    <a:noFill/>
                  </a:tcPr>
                </a:tc>
              </a:tr>
              <a:tr h="152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Arial" pitchFamily="34" charset="0"/>
                          <a:ea typeface="宋体" pitchFamily="2" charset="-122"/>
                          <a:cs typeface="Arial" pitchFamily="34" charset="0"/>
                        </a:rPr>
                        <a:t>Starting time:  </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Arial" pitchFamily="34" charset="0"/>
                      </a:endParaRPr>
                    </a:p>
                  </a:txBody>
                  <a:tcPr marL="0" marR="0" marT="0" marB="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pitchFamily="34" charset="0"/>
                          <a:ea typeface="宋体" pitchFamily="2" charset="-122"/>
                          <a:cs typeface="Arial" pitchFamily="34" charset="0"/>
                        </a:rPr>
                        <a:t>7:00 pm</a:t>
                      </a:r>
                      <a:r>
                        <a:rPr kumimoji="0" lang="zh-CN" altLang="en-US" sz="1800" b="0" i="0" u="none" strike="noStrike" cap="none" normalizeH="0" baseline="0" smtClean="0">
                          <a:ln>
                            <a:noFill/>
                          </a:ln>
                          <a:solidFill>
                            <a:srgbClr val="000000"/>
                          </a:solidFill>
                          <a:effectLst/>
                          <a:latin typeface="Arial" pitchFamily="34" charset="0"/>
                          <a:ea typeface="宋体" pitchFamily="2" charset="-122"/>
                          <a:cs typeface="Arial" pitchFamily="34" charset="0"/>
                        </a:rPr>
                        <a:t>， </a:t>
                      </a:r>
                      <a:r>
                        <a:rPr kumimoji="0" lang="en-US" altLang="zh-CN" sz="1800" b="0" i="0" u="none" strike="noStrike" cap="none" normalizeH="0" baseline="0" smtClean="0">
                          <a:ln>
                            <a:noFill/>
                          </a:ln>
                          <a:solidFill>
                            <a:srgbClr val="000000"/>
                          </a:solidFill>
                          <a:effectLst/>
                          <a:latin typeface="Arial" pitchFamily="34" charset="0"/>
                          <a:ea typeface="宋体" pitchFamily="2" charset="-122"/>
                          <a:cs typeface="Arial" pitchFamily="34" charset="0"/>
                        </a:rPr>
                        <a:t>Eastern Standard Time (GMT -05:00</a:t>
                      </a:r>
                      <a:r>
                        <a:rPr kumimoji="0" lang="zh-CN" altLang="en-US" sz="1800" b="0" i="0" u="none" strike="noStrike" cap="none" normalizeH="0" baseline="0" smtClean="0">
                          <a:ln>
                            <a:noFill/>
                          </a:ln>
                          <a:solidFill>
                            <a:srgbClr val="000000"/>
                          </a:solidFill>
                          <a:effectLst/>
                          <a:latin typeface="Arial" pitchFamily="34" charset="0"/>
                          <a:ea typeface="宋体" pitchFamily="2" charset="-122"/>
                          <a:cs typeface="Arial" pitchFamily="34" charset="0"/>
                        </a:rPr>
                        <a:t>， </a:t>
                      </a:r>
                      <a:r>
                        <a:rPr kumimoji="0" lang="en-US" altLang="zh-CN" sz="1800" b="0" i="0" u="none" strike="noStrike" cap="none" normalizeH="0" baseline="0" smtClean="0">
                          <a:ln>
                            <a:noFill/>
                          </a:ln>
                          <a:solidFill>
                            <a:srgbClr val="000000"/>
                          </a:solidFill>
                          <a:effectLst/>
                          <a:latin typeface="Arial" pitchFamily="34" charset="0"/>
                          <a:ea typeface="宋体" pitchFamily="2" charset="-122"/>
                          <a:cs typeface="Arial" pitchFamily="34" charset="0"/>
                        </a:rPr>
                        <a:t>New York)</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Arial" pitchFamily="34" charset="0"/>
                      </a:endParaRP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
        <p:nvSpPr>
          <p:cNvPr id="5135" name="Rectangle 36"/>
          <p:cNvSpPr>
            <a:spLocks noChangeArrowheads="1"/>
          </p:cNvSpPr>
          <p:nvPr/>
        </p:nvSpPr>
        <p:spPr bwMode="auto">
          <a:xfrm>
            <a:off x="0" y="4022725"/>
            <a:ext cx="9144000" cy="0"/>
          </a:xfrm>
          <a:prstGeom prst="rect">
            <a:avLst/>
          </a:prstGeom>
          <a:noFill/>
          <a:ln w="9525" algn="ctr">
            <a:noFill/>
            <a:miter lim="800000"/>
            <a:headEnd/>
            <a:tailEnd/>
          </a:ln>
        </p:spPr>
        <p:txBody>
          <a:bodyPr wrap="none" lIns="0" tIns="0" rIns="0" bIns="0" anchor="ctr">
            <a:spAutoFit/>
          </a:bodyPr>
          <a:lstStyle/>
          <a:p>
            <a:endParaRPr lang="zh-CN" altLang="en-US" sz="2400">
              <a:latin typeface="Times New Roman" pitchFamily="18" charset="0"/>
            </a:endParaRPr>
          </a:p>
        </p:txBody>
      </p:sp>
      <p:sp>
        <p:nvSpPr>
          <p:cNvPr id="5136" name="Rectangle 43"/>
          <p:cNvSpPr>
            <a:spLocks noChangeArrowheads="1"/>
          </p:cNvSpPr>
          <p:nvPr/>
        </p:nvSpPr>
        <p:spPr bwMode="auto">
          <a:xfrm>
            <a:off x="0" y="2690813"/>
            <a:ext cx="9144000" cy="0"/>
          </a:xfrm>
          <a:prstGeom prst="rect">
            <a:avLst/>
          </a:prstGeom>
          <a:noFill/>
          <a:ln w="9525" algn="ctr">
            <a:noFill/>
            <a:miter lim="800000"/>
            <a:headEnd/>
            <a:tailEnd/>
          </a:ln>
        </p:spPr>
        <p:txBody>
          <a:bodyPr wrap="none" lIns="0" tIns="0" rIns="0" bIns="0" anchor="ctr">
            <a:spAutoFit/>
          </a:bodyPr>
          <a:lstStyle/>
          <a:p>
            <a:endParaRPr lang="zh-CN" altLang="en-US"/>
          </a:p>
        </p:txBody>
      </p:sp>
      <p:pic>
        <p:nvPicPr>
          <p:cNvPr id="5137" name="Picture 42" descr="7-6-3"/>
          <p:cNvPicPr>
            <a:picLocks noChangeAspect="1" noChangeArrowheads="1"/>
          </p:cNvPicPr>
          <p:nvPr/>
        </p:nvPicPr>
        <p:blipFill>
          <a:blip r:embed="rId3" cstate="print"/>
          <a:srcRect/>
          <a:stretch>
            <a:fillRect/>
          </a:stretch>
        </p:blipFill>
        <p:spPr bwMode="auto">
          <a:xfrm>
            <a:off x="1042988" y="4365625"/>
            <a:ext cx="6373812" cy="1982788"/>
          </a:xfrm>
          <a:prstGeom prst="rect">
            <a:avLst/>
          </a:prstGeom>
          <a:noFill/>
          <a:ln w="9525">
            <a:noFill/>
            <a:miter lim="800000"/>
            <a:headEnd/>
            <a:tailEnd/>
          </a:ln>
        </p:spPr>
      </p:pic>
    </p:spTree>
    <p:extLst>
      <p:ext uri="{BB962C8B-B14F-4D97-AF65-F5344CB8AC3E}">
        <p14:creationId xmlns:p14="http://schemas.microsoft.com/office/powerpoint/2010/main" val="3412278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47664" y="260648"/>
            <a:ext cx="6335613" cy="661988"/>
          </a:xfrm>
        </p:spPr>
        <p:txBody>
          <a:bodyPr/>
          <a:lstStyle/>
          <a:p>
            <a:pPr algn="ctr"/>
            <a:r>
              <a:rPr lang="en-US" altLang="zh-CN" sz="3200" b="1" dirty="0" smtClean="0">
                <a:solidFill>
                  <a:srgbClr val="FFFF00"/>
                </a:solidFill>
              </a:rPr>
              <a:t>8.3 </a:t>
            </a:r>
            <a:r>
              <a:rPr lang="zh-CN" altLang="en-US" sz="3200" b="1" dirty="0" smtClean="0">
                <a:solidFill>
                  <a:srgbClr val="FFFF00"/>
                </a:solidFill>
              </a:rPr>
              <a:t>软</a:t>
            </a:r>
            <a:r>
              <a:rPr lang="zh-CN" altLang="en-US" sz="3200" b="1" dirty="0">
                <a:solidFill>
                  <a:srgbClr val="FFFF00"/>
                </a:solidFill>
              </a:rPr>
              <a:t>件本地化测试技术</a:t>
            </a:r>
          </a:p>
        </p:txBody>
      </p:sp>
      <p:sp>
        <p:nvSpPr>
          <p:cNvPr id="30724" name="Rectangle 4"/>
          <p:cNvSpPr>
            <a:spLocks noChangeArrowheads="1"/>
          </p:cNvSpPr>
          <p:nvPr/>
        </p:nvSpPr>
        <p:spPr bwMode="auto">
          <a:xfrm>
            <a:off x="323528" y="2780928"/>
            <a:ext cx="3960440" cy="1903085"/>
          </a:xfrm>
          <a:prstGeom prst="rect">
            <a:avLst/>
          </a:prstGeom>
          <a:noFill/>
          <a:ln w="9525">
            <a:noFill/>
            <a:miter lim="800000"/>
            <a:headEnd/>
            <a:tailEnd/>
          </a:ln>
        </p:spPr>
        <p:txBody>
          <a:bodyPr wrap="square" lIns="0" tIns="0" rIns="0" bIns="0">
            <a:spAutoFit/>
          </a:bodyPr>
          <a:lstStyle/>
          <a:p>
            <a:pPr>
              <a:lnSpc>
                <a:spcPct val="150000"/>
              </a:lnSpc>
              <a:tabLst>
                <a:tab pos="3405188" algn="l"/>
              </a:tabLst>
            </a:pPr>
            <a:r>
              <a:rPr lang="en-US" altLang="zh-CN" sz="2800" i="0" dirty="0" smtClean="0"/>
              <a:t>8.3.1 </a:t>
            </a:r>
            <a:r>
              <a:rPr lang="zh-CN" altLang="en-US" sz="2800" i="0" dirty="0"/>
              <a:t>数据格式</a:t>
            </a:r>
          </a:p>
          <a:p>
            <a:pPr>
              <a:lnSpc>
                <a:spcPct val="150000"/>
              </a:lnSpc>
              <a:tabLst>
                <a:tab pos="3405188" algn="l"/>
              </a:tabLst>
            </a:pPr>
            <a:r>
              <a:rPr lang="en-US" altLang="zh-CN" sz="2800" i="0" dirty="0" smtClean="0"/>
              <a:t>8.3.2 </a:t>
            </a:r>
            <a:r>
              <a:rPr lang="zh-CN" altLang="en-US" sz="2800" i="0" dirty="0"/>
              <a:t>页面显示和布局</a:t>
            </a:r>
          </a:p>
          <a:p>
            <a:pPr>
              <a:lnSpc>
                <a:spcPct val="150000"/>
              </a:lnSpc>
              <a:tabLst>
                <a:tab pos="3405188" algn="l"/>
              </a:tabLst>
            </a:pPr>
            <a:r>
              <a:rPr lang="en-US" altLang="zh-CN" sz="2800" i="0" dirty="0" smtClean="0"/>
              <a:t>8.3.3 </a:t>
            </a:r>
            <a:r>
              <a:rPr lang="zh-CN" altLang="en-US" sz="2800" i="0" dirty="0"/>
              <a:t>配置和兼容性问题</a:t>
            </a:r>
          </a:p>
        </p:txBody>
      </p:sp>
      <p:pic>
        <p:nvPicPr>
          <p:cNvPr id="2" name="图片 1" descr="屏幕快照 2014-04-26 下午6.46.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1988840"/>
            <a:ext cx="4700850" cy="3682504"/>
          </a:xfrm>
          <a:prstGeom prst="rect">
            <a:avLst/>
          </a:prstGeom>
        </p:spPr>
      </p:pic>
    </p:spTree>
    <p:extLst>
      <p:ext uri="{BB962C8B-B14F-4D97-AF65-F5344CB8AC3E}">
        <p14:creationId xmlns:p14="http://schemas.microsoft.com/office/powerpoint/2010/main" val="2304239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00113" y="512763"/>
            <a:ext cx="6119812" cy="661987"/>
          </a:xfrm>
        </p:spPr>
        <p:txBody>
          <a:bodyPr/>
          <a:lstStyle/>
          <a:p>
            <a:pPr algn="ctr"/>
            <a:r>
              <a:rPr lang="zh-CN" altLang="en-US" sz="3200" b="1" dirty="0">
                <a:solidFill>
                  <a:srgbClr val="FFFF00"/>
                </a:solidFill>
              </a:rPr>
              <a:t>最常见的问题</a:t>
            </a:r>
          </a:p>
        </p:txBody>
      </p:sp>
      <p:grpSp>
        <p:nvGrpSpPr>
          <p:cNvPr id="2" name="组 1"/>
          <p:cNvGrpSpPr/>
          <p:nvPr/>
        </p:nvGrpSpPr>
        <p:grpSpPr>
          <a:xfrm>
            <a:off x="395536" y="2636912"/>
            <a:ext cx="5832648" cy="2382191"/>
            <a:chOff x="323528" y="2475387"/>
            <a:chExt cx="5832648" cy="2382191"/>
          </a:xfrm>
        </p:grpSpPr>
        <p:sp>
          <p:nvSpPr>
            <p:cNvPr id="21508" name="Rectangle 4"/>
            <p:cNvSpPr>
              <a:spLocks noChangeArrowheads="1"/>
            </p:cNvSpPr>
            <p:nvPr/>
          </p:nvSpPr>
          <p:spPr bwMode="auto">
            <a:xfrm>
              <a:off x="323528" y="2475387"/>
              <a:ext cx="5832648" cy="2382191"/>
            </a:xfrm>
            <a:prstGeom prst="rect">
              <a:avLst/>
            </a:prstGeom>
            <a:noFill/>
            <a:ln w="9525">
              <a:noFill/>
              <a:miter lim="800000"/>
              <a:headEnd/>
              <a:tailEnd/>
            </a:ln>
          </p:spPr>
          <p:txBody>
            <a:bodyPr wrap="square" lIns="0" tIns="0" rIns="0" bIns="0" anchor="ctr">
              <a:spAutoFit/>
            </a:bodyPr>
            <a:lstStyle/>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zh-CN" altLang="en-US" sz="2400" b="1" i="0" dirty="0">
                  <a:solidFill>
                    <a:srgbClr val="3366FF"/>
                  </a:solidFill>
                  <a:latin typeface="宋体" pitchFamily="2" charset="-122"/>
                </a:rPr>
                <a:t>用户姓名</a:t>
              </a:r>
              <a:endParaRPr lang="en-US" altLang="zh-CN" sz="2400" b="1" i="0" dirty="0">
                <a:solidFill>
                  <a:srgbClr val="3366FF"/>
                </a:solidFill>
                <a:latin typeface="宋体" pitchFamily="2" charset="-122"/>
              </a:endParaRPr>
            </a:p>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zh-CN" sz="2400" b="1" i="0" dirty="0">
                <a:solidFill>
                  <a:srgbClr val="3366FF"/>
                </a:solidFill>
                <a:latin typeface="宋体" pitchFamily="2" charset="-122"/>
              </a:endParaRPr>
            </a:p>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zh-CN" altLang="en-US" sz="2400" b="1" i="0" dirty="0" smtClean="0">
                  <a:solidFill>
                    <a:srgbClr val="3366FF"/>
                  </a:solidFill>
                  <a:latin typeface="宋体" pitchFamily="2" charset="-122"/>
                </a:rPr>
                <a:t>中文</a:t>
              </a:r>
              <a:r>
                <a:rPr lang="en-US" altLang="zh-CN" sz="2400" b="1" i="0" dirty="0" smtClean="0">
                  <a:solidFill>
                    <a:srgbClr val="3366FF"/>
                  </a:solidFill>
                  <a:latin typeface="宋体" pitchFamily="2" charset="-122"/>
                </a:rPr>
                <a:t>:</a:t>
              </a:r>
              <a:r>
                <a:rPr lang="zh-CN" altLang="en-US" sz="2400" b="1" i="0" dirty="0" smtClean="0">
                  <a:solidFill>
                    <a:srgbClr val="3366FF"/>
                  </a:solidFill>
                  <a:latin typeface="宋体" pitchFamily="2" charset="-122"/>
                </a:rPr>
                <a:t>朱</a:t>
              </a:r>
              <a:r>
                <a:rPr lang="zh-CN" altLang="en-US" sz="2400" b="1" i="0" dirty="0">
                  <a:solidFill>
                    <a:srgbClr val="3366FF"/>
                  </a:solidFill>
                  <a:latin typeface="宋体" pitchFamily="2" charset="-122"/>
                </a:rPr>
                <a:t>少民    朱先生</a:t>
              </a:r>
              <a:endParaRPr lang="en-US" altLang="zh-CN" sz="2400" b="1" i="0" dirty="0">
                <a:solidFill>
                  <a:srgbClr val="3366FF"/>
                </a:solidFill>
                <a:latin typeface="宋体" pitchFamily="2" charset="-122"/>
              </a:endParaRPr>
            </a:p>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zh-CN" sz="2400" b="1" i="0" dirty="0">
                <a:solidFill>
                  <a:srgbClr val="3366FF"/>
                </a:solidFill>
                <a:latin typeface="宋体" pitchFamily="2" charset="-122"/>
              </a:endParaRPr>
            </a:p>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zh-CN" altLang="en-US" sz="2400" b="1" i="0" dirty="0" smtClean="0">
                  <a:solidFill>
                    <a:srgbClr val="3366FF"/>
                  </a:solidFill>
                  <a:latin typeface="宋体" pitchFamily="2" charset="-122"/>
                </a:rPr>
                <a:t>英文</a:t>
              </a:r>
              <a:r>
                <a:rPr lang="en-US" altLang="zh-CN" sz="2400" b="1" i="0" dirty="0" smtClean="0">
                  <a:solidFill>
                    <a:srgbClr val="3366FF"/>
                  </a:solidFill>
                  <a:latin typeface="宋体" pitchFamily="2" charset="-122"/>
                </a:rPr>
                <a:t>:</a:t>
              </a:r>
              <a:r>
                <a:rPr lang="en-US" altLang="zh-CN" sz="2400" b="1" i="0" dirty="0" err="1" smtClean="0">
                  <a:solidFill>
                    <a:srgbClr val="3366FF"/>
                  </a:solidFill>
                  <a:latin typeface="宋体" pitchFamily="2" charset="-122"/>
                </a:rPr>
                <a:t>Shaomin</a:t>
              </a:r>
              <a:r>
                <a:rPr lang="en-US" altLang="zh-CN" sz="2400" b="1" i="0" dirty="0" smtClean="0">
                  <a:solidFill>
                    <a:srgbClr val="3366FF"/>
                  </a:solidFill>
                  <a:latin typeface="宋体" pitchFamily="2" charset="-122"/>
                </a:rPr>
                <a:t> </a:t>
              </a:r>
              <a:r>
                <a:rPr lang="en-US" altLang="zh-CN" sz="2400" b="1" i="0" dirty="0">
                  <a:solidFill>
                    <a:srgbClr val="3366FF"/>
                  </a:solidFill>
                  <a:latin typeface="宋体" pitchFamily="2" charset="-122"/>
                </a:rPr>
                <a:t>Zhu    Mr. </a:t>
              </a:r>
              <a:r>
                <a:rPr lang="en-US" altLang="zh-CN" sz="2400" b="1" i="0" dirty="0" smtClean="0">
                  <a:solidFill>
                    <a:srgbClr val="3366FF"/>
                  </a:solidFill>
                  <a:latin typeface="宋体" pitchFamily="2" charset="-122"/>
                </a:rPr>
                <a:t>Zhu</a:t>
              </a:r>
              <a:endParaRPr lang="en-US" altLang="zh-CN" sz="2400" b="1" i="0" dirty="0">
                <a:solidFill>
                  <a:srgbClr val="3366FF"/>
                </a:solidFill>
                <a:latin typeface="宋体" pitchFamily="2" charset="-122"/>
              </a:endParaRPr>
            </a:p>
          </p:txBody>
        </p:sp>
        <p:sp>
          <p:nvSpPr>
            <p:cNvPr id="5" name="矩形 4"/>
            <p:cNvSpPr>
              <a:spLocks noChangeArrowheads="1"/>
            </p:cNvSpPr>
            <p:nvPr/>
          </p:nvSpPr>
          <p:spPr bwMode="auto">
            <a:xfrm>
              <a:off x="2123728" y="4419603"/>
              <a:ext cx="144016" cy="431304"/>
            </a:xfrm>
            <a:prstGeom prst="rect">
              <a:avLst/>
            </a:prstGeom>
            <a:solidFill>
              <a:srgbClr val="FF6600">
                <a:alpha val="50195"/>
              </a:srgbClr>
            </a:solidFill>
            <a:ln w="9525" algn="ctr">
              <a:noFill/>
              <a:round/>
              <a:headEnd/>
              <a:tailEnd/>
            </a:ln>
          </p:spPr>
          <p:txBody>
            <a:bodyPr lIns="0" tIns="0" rIns="0" bIns="0" anchor="ctr"/>
            <a:lstStyle/>
            <a:p>
              <a:endParaRPr lang="zh-CN" altLang="en-US">
                <a:solidFill>
                  <a:srgbClr val="3366FF"/>
                </a:solidFill>
              </a:endParaRPr>
            </a:p>
          </p:txBody>
        </p:sp>
        <p:sp>
          <p:nvSpPr>
            <p:cNvPr id="7" name="矩形 6"/>
            <p:cNvSpPr>
              <a:spLocks noChangeArrowheads="1"/>
            </p:cNvSpPr>
            <p:nvPr/>
          </p:nvSpPr>
          <p:spPr bwMode="auto">
            <a:xfrm>
              <a:off x="3779912" y="4419603"/>
              <a:ext cx="216024" cy="431304"/>
            </a:xfrm>
            <a:prstGeom prst="rect">
              <a:avLst/>
            </a:prstGeom>
            <a:solidFill>
              <a:srgbClr val="FF6600">
                <a:alpha val="50195"/>
              </a:srgbClr>
            </a:solidFill>
            <a:ln w="9525" algn="ctr">
              <a:noFill/>
              <a:round/>
              <a:headEnd/>
              <a:tailEnd/>
            </a:ln>
          </p:spPr>
          <p:txBody>
            <a:bodyPr lIns="0" tIns="0" rIns="0" bIns="0" anchor="ctr"/>
            <a:lstStyle/>
            <a:p>
              <a:endParaRPr lang="zh-CN" altLang="en-US">
                <a:solidFill>
                  <a:srgbClr val="3366FF"/>
                </a:solidFill>
              </a:endParaRPr>
            </a:p>
          </p:txBody>
        </p:sp>
      </p:grpSp>
      <p:pic>
        <p:nvPicPr>
          <p:cNvPr id="3" name="图片 2" descr="屏幕快照 2014-04-26 下午6.50.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00" y="2060848"/>
            <a:ext cx="4445000" cy="3581400"/>
          </a:xfrm>
          <a:prstGeom prst="rect">
            <a:avLst/>
          </a:prstGeom>
        </p:spPr>
      </p:pic>
    </p:spTree>
    <p:extLst>
      <p:ext uri="{BB962C8B-B14F-4D97-AF65-F5344CB8AC3E}">
        <p14:creationId xmlns:p14="http://schemas.microsoft.com/office/powerpoint/2010/main" val="1506507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411760" y="260648"/>
            <a:ext cx="4464149" cy="661987"/>
          </a:xfrm>
        </p:spPr>
        <p:txBody>
          <a:bodyPr/>
          <a:lstStyle/>
          <a:p>
            <a:pPr algn="ctr"/>
            <a:r>
              <a:rPr lang="en-US" altLang="zh-CN" sz="3200" b="1" dirty="0" smtClean="0">
                <a:solidFill>
                  <a:srgbClr val="FFFF00"/>
                </a:solidFill>
              </a:rPr>
              <a:t>8.3.1 </a:t>
            </a:r>
            <a:r>
              <a:rPr lang="zh-CN" altLang="en-US" sz="3200" b="1" dirty="0">
                <a:solidFill>
                  <a:srgbClr val="FFFF00"/>
                </a:solidFill>
              </a:rPr>
              <a:t>数据格式</a:t>
            </a:r>
          </a:p>
        </p:txBody>
      </p:sp>
      <p:sp>
        <p:nvSpPr>
          <p:cNvPr id="32772" name="Rectangle 4"/>
          <p:cNvSpPr>
            <a:spLocks noChangeArrowheads="1"/>
          </p:cNvSpPr>
          <p:nvPr/>
        </p:nvSpPr>
        <p:spPr bwMode="auto">
          <a:xfrm>
            <a:off x="1043608" y="2119799"/>
            <a:ext cx="3240360" cy="3362325"/>
          </a:xfrm>
          <a:prstGeom prst="rect">
            <a:avLst/>
          </a:prstGeom>
          <a:noFill/>
          <a:ln w="9525">
            <a:noFill/>
            <a:miter lim="800000"/>
            <a:headEnd/>
            <a:tailEnd/>
          </a:ln>
        </p:spPr>
        <p:txBody>
          <a:bodyPr wrap="square" lIns="0" tIns="0" rIns="0" bIns="0" anchor="ctr">
            <a:spAutoFit/>
          </a:bodyPr>
          <a:lstStyle/>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sz="2800" i="0" dirty="0">
                <a:latin typeface="宋体" pitchFamily="2" charset="-122"/>
              </a:rPr>
              <a:t>1. </a:t>
            </a:r>
            <a:r>
              <a:rPr lang="zh-CN" altLang="en-US" sz="2800" i="0" dirty="0">
                <a:latin typeface="宋体" pitchFamily="2" charset="-122"/>
              </a:rPr>
              <a:t>数字</a:t>
            </a:r>
          </a:p>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sz="2800" i="0" dirty="0">
                <a:latin typeface="宋体" pitchFamily="2" charset="-122"/>
              </a:rPr>
              <a:t>2. </a:t>
            </a:r>
            <a:r>
              <a:rPr lang="zh-CN" altLang="en-US" sz="2800" i="0" dirty="0">
                <a:latin typeface="宋体" pitchFamily="2" charset="-122"/>
              </a:rPr>
              <a:t>货币</a:t>
            </a:r>
          </a:p>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sz="2800" i="0" dirty="0">
                <a:latin typeface="宋体" pitchFamily="2" charset="-122"/>
              </a:rPr>
              <a:t>3. </a:t>
            </a:r>
            <a:r>
              <a:rPr lang="zh-CN" altLang="en-US" sz="2800" i="0" dirty="0">
                <a:latin typeface="宋体" pitchFamily="2" charset="-122"/>
              </a:rPr>
              <a:t>时间</a:t>
            </a:r>
          </a:p>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sz="2800" i="0" dirty="0">
                <a:latin typeface="宋体" pitchFamily="2" charset="-122"/>
              </a:rPr>
              <a:t>4. </a:t>
            </a:r>
            <a:r>
              <a:rPr lang="zh-CN" altLang="en-US" sz="2800" i="0" dirty="0">
                <a:latin typeface="宋体" pitchFamily="2" charset="-122"/>
              </a:rPr>
              <a:t>日期格式</a:t>
            </a:r>
          </a:p>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sz="2800" i="0" dirty="0">
                <a:latin typeface="宋体" pitchFamily="2" charset="-122"/>
              </a:rPr>
              <a:t>5. </a:t>
            </a:r>
            <a:r>
              <a:rPr lang="zh-CN" altLang="en-US" sz="2800" i="0" dirty="0">
                <a:latin typeface="宋体" pitchFamily="2" charset="-122"/>
              </a:rPr>
              <a:t>度量衡的单位</a:t>
            </a:r>
          </a:p>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sz="2800" i="0" dirty="0">
                <a:latin typeface="宋体" pitchFamily="2" charset="-122"/>
              </a:rPr>
              <a:t>6. </a:t>
            </a:r>
            <a:r>
              <a:rPr lang="zh-CN" altLang="en-US" sz="2800" i="0" dirty="0">
                <a:latin typeface="宋体" pitchFamily="2" charset="-122"/>
              </a:rPr>
              <a:t>复数问题</a:t>
            </a:r>
          </a:p>
        </p:txBody>
      </p:sp>
      <p:pic>
        <p:nvPicPr>
          <p:cNvPr id="4098" name="Picture 2" descr="http://upload.wikimedia.org/wikipedia/commons/thumb/0/05/Date_format_by_country.svg/900px-Date_format_by_country.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1882" y="2505952"/>
            <a:ext cx="5152118" cy="29761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256168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19672" y="260648"/>
            <a:ext cx="5843736" cy="762000"/>
          </a:xfrm>
        </p:spPr>
        <p:txBody>
          <a:bodyPr/>
          <a:lstStyle/>
          <a:p>
            <a:pPr algn="ctr"/>
            <a:r>
              <a:rPr lang="zh-CN" altLang="en-US" sz="3200" b="1" dirty="0">
                <a:solidFill>
                  <a:srgbClr val="FFFF00"/>
                </a:solidFill>
              </a:rPr>
              <a:t>区域与语言</a:t>
            </a:r>
            <a:endParaRPr lang="en-US" altLang="en-US" sz="3200" b="1" dirty="0">
              <a:solidFill>
                <a:srgbClr val="FFFF00"/>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268760"/>
            <a:ext cx="4334738" cy="5472608"/>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1268760"/>
            <a:ext cx="4283968" cy="5483480"/>
          </a:xfrm>
          <a:prstGeom prst="rect">
            <a:avLst/>
          </a:prstGeom>
        </p:spPr>
      </p:pic>
    </p:spTree>
    <p:extLst>
      <p:ext uri="{BB962C8B-B14F-4D97-AF65-F5344CB8AC3E}">
        <p14:creationId xmlns:p14="http://schemas.microsoft.com/office/powerpoint/2010/main" val="7032033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763688" y="188640"/>
            <a:ext cx="5699720" cy="762000"/>
          </a:xfrm>
        </p:spPr>
        <p:txBody>
          <a:bodyPr/>
          <a:lstStyle/>
          <a:p>
            <a:pPr algn="ctr"/>
            <a:r>
              <a:rPr lang="zh-CN" altLang="en-US" sz="3200" b="1" dirty="0">
                <a:solidFill>
                  <a:srgbClr val="FFFF00"/>
                </a:solidFill>
              </a:rPr>
              <a:t>本地化问题 </a:t>
            </a:r>
            <a:r>
              <a:rPr lang="en-US" altLang="zh-CN" sz="3200" b="1" dirty="0">
                <a:solidFill>
                  <a:srgbClr val="FFFF00"/>
                </a:solidFill>
              </a:rPr>
              <a:t>- </a:t>
            </a:r>
            <a:r>
              <a:rPr lang="zh-CN" altLang="en-US" sz="3200" b="1" dirty="0">
                <a:solidFill>
                  <a:srgbClr val="FFFF00"/>
                </a:solidFill>
              </a:rPr>
              <a:t>数据格式</a:t>
            </a:r>
            <a:endParaRPr lang="en-US" altLang="en-US" sz="3200" b="1" dirty="0">
              <a:solidFill>
                <a:srgbClr val="FFFF00"/>
              </a:solidFill>
            </a:endParaRPr>
          </a:p>
        </p:txBody>
      </p:sp>
      <p:pic>
        <p:nvPicPr>
          <p:cNvPr id="33796" name="Picture 4" descr="Regions"/>
          <p:cNvPicPr>
            <a:picLocks noChangeAspect="1" noChangeArrowheads="1"/>
          </p:cNvPicPr>
          <p:nvPr/>
        </p:nvPicPr>
        <p:blipFill>
          <a:blip r:embed="rId3" cstate="print"/>
          <a:srcRect/>
          <a:stretch>
            <a:fillRect/>
          </a:stretch>
        </p:blipFill>
        <p:spPr bwMode="auto">
          <a:xfrm>
            <a:off x="323528" y="1196752"/>
            <a:ext cx="8511852" cy="5472608"/>
          </a:xfrm>
          <a:prstGeom prst="rect">
            <a:avLst/>
          </a:prstGeom>
          <a:noFill/>
          <a:ln w="9525">
            <a:noFill/>
            <a:miter lim="800000"/>
            <a:headEnd/>
            <a:tailEnd/>
          </a:ln>
        </p:spPr>
      </p:pic>
      <p:cxnSp>
        <p:nvCxnSpPr>
          <p:cNvPr id="7" name="直接连接符 6"/>
          <p:cNvCxnSpPr/>
          <p:nvPr/>
        </p:nvCxnSpPr>
        <p:spPr bwMode="auto">
          <a:xfrm>
            <a:off x="6480212" y="3429000"/>
            <a:ext cx="648072" cy="0"/>
          </a:xfrm>
          <a:prstGeom prst="line">
            <a:avLst/>
          </a:prstGeom>
          <a:solidFill>
            <a:schemeClr val="accent1">
              <a:alpha val="50000"/>
            </a:schemeClr>
          </a:solidFill>
          <a:ln w="22225" cap="flat" cmpd="sng" algn="ctr">
            <a:solidFill>
              <a:srgbClr val="FF0000"/>
            </a:solidFill>
            <a:prstDash val="solid"/>
            <a:round/>
            <a:headEnd type="none" w="med" len="med"/>
            <a:tailEnd type="none" w="med" len="med"/>
          </a:ln>
          <a:effectLst/>
        </p:spPr>
      </p:cxnSp>
      <p:cxnSp>
        <p:nvCxnSpPr>
          <p:cNvPr id="9" name="直接连接符 8"/>
          <p:cNvCxnSpPr/>
          <p:nvPr/>
        </p:nvCxnSpPr>
        <p:spPr bwMode="auto">
          <a:xfrm>
            <a:off x="6444208" y="4473116"/>
            <a:ext cx="648072" cy="0"/>
          </a:xfrm>
          <a:prstGeom prst="line">
            <a:avLst/>
          </a:prstGeom>
          <a:solidFill>
            <a:schemeClr val="accent1">
              <a:alpha val="50000"/>
            </a:schemeClr>
          </a:solidFill>
          <a:ln w="22225" cap="flat" cmpd="sng" algn="ctr">
            <a:solidFill>
              <a:srgbClr val="FF0000"/>
            </a:solidFill>
            <a:prstDash val="solid"/>
            <a:round/>
            <a:headEnd type="none" w="med" len="med"/>
            <a:tailEnd type="none" w="med" len="med"/>
          </a:ln>
          <a:effectLst/>
        </p:spPr>
      </p:cxnSp>
      <p:cxnSp>
        <p:nvCxnSpPr>
          <p:cNvPr id="10" name="直接连接符 9"/>
          <p:cNvCxnSpPr/>
          <p:nvPr/>
        </p:nvCxnSpPr>
        <p:spPr bwMode="auto">
          <a:xfrm>
            <a:off x="6408204" y="5733256"/>
            <a:ext cx="648072" cy="0"/>
          </a:xfrm>
          <a:prstGeom prst="line">
            <a:avLst/>
          </a:prstGeom>
          <a:solidFill>
            <a:schemeClr val="accent1">
              <a:alpha val="50000"/>
            </a:schemeClr>
          </a:solidFill>
          <a:ln w="22225"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a:off x="1655676" y="2996952"/>
            <a:ext cx="1368152" cy="0"/>
          </a:xfrm>
          <a:prstGeom prst="line">
            <a:avLst/>
          </a:prstGeom>
          <a:solidFill>
            <a:schemeClr val="accent1">
              <a:alpha val="50000"/>
            </a:schemeClr>
          </a:solidFill>
          <a:ln w="222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56882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200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par>
                          <p:cTn id="8" fill="hold">
                            <p:stCondLst>
                              <p:cond delay="2500"/>
                            </p:stCondLst>
                            <p:childTnLst>
                              <p:par>
                                <p:cTn id="9" presetID="12" presetClass="entr" presetSubtype="8" fill="hold" nodeType="afterEffect">
                                  <p:stCondLst>
                                    <p:cond delay="2000"/>
                                  </p:stCondLst>
                                  <p:childTnLst>
                                    <p:set>
                                      <p:cBhvr>
                                        <p:cTn id="10" dur="1" fill="hold">
                                          <p:stCondLst>
                                            <p:cond delay="0"/>
                                          </p:stCondLst>
                                        </p:cTn>
                                        <p:tgtEl>
                                          <p:spTgt spid="7"/>
                                        </p:tgtEl>
                                        <p:attrNameLst>
                                          <p:attrName>style.visibility</p:attrName>
                                        </p:attrNameLst>
                                      </p:cBhvr>
                                      <p:to>
                                        <p:strVal val="visible"/>
                                      </p:to>
                                    </p:set>
                                    <p:animEffect transition="in" filter="slide(fromLeft)">
                                      <p:cBhvr>
                                        <p:cTn id="11" dur="500"/>
                                        <p:tgtEl>
                                          <p:spTgt spid="7"/>
                                        </p:tgtEl>
                                      </p:cBhvr>
                                    </p:animEffect>
                                  </p:childTnLst>
                                </p:cTn>
                              </p:par>
                            </p:childTnLst>
                          </p:cTn>
                        </p:par>
                        <p:par>
                          <p:cTn id="12" fill="hold">
                            <p:stCondLst>
                              <p:cond delay="5000"/>
                            </p:stCondLst>
                            <p:childTnLst>
                              <p:par>
                                <p:cTn id="13" presetID="12" presetClass="entr" presetSubtype="8" fill="hold" nodeType="afterEffect">
                                  <p:stCondLst>
                                    <p:cond delay="2000"/>
                                  </p:stCondLst>
                                  <p:childTnLst>
                                    <p:set>
                                      <p:cBhvr>
                                        <p:cTn id="14" dur="1" fill="hold">
                                          <p:stCondLst>
                                            <p:cond delay="0"/>
                                          </p:stCondLst>
                                        </p:cTn>
                                        <p:tgtEl>
                                          <p:spTgt spid="9"/>
                                        </p:tgtEl>
                                        <p:attrNameLst>
                                          <p:attrName>style.visibility</p:attrName>
                                        </p:attrNameLst>
                                      </p:cBhvr>
                                      <p:to>
                                        <p:strVal val="visible"/>
                                      </p:to>
                                    </p:set>
                                    <p:animEffect transition="in" filter="slide(fromLeft)">
                                      <p:cBhvr>
                                        <p:cTn id="15" dur="500"/>
                                        <p:tgtEl>
                                          <p:spTgt spid="9"/>
                                        </p:tgtEl>
                                      </p:cBhvr>
                                    </p:animEffect>
                                  </p:childTnLst>
                                </p:cTn>
                              </p:par>
                            </p:childTnLst>
                          </p:cTn>
                        </p:par>
                        <p:par>
                          <p:cTn id="16" fill="hold">
                            <p:stCondLst>
                              <p:cond delay="7500"/>
                            </p:stCondLst>
                            <p:childTnLst>
                              <p:par>
                                <p:cTn id="17" presetID="12" presetClass="entr" presetSubtype="8" fill="hold" nodeType="afterEffect">
                                  <p:stCondLst>
                                    <p:cond delay="2000"/>
                                  </p:stCondLst>
                                  <p:childTnLst>
                                    <p:set>
                                      <p:cBhvr>
                                        <p:cTn id="18" dur="1" fill="hold">
                                          <p:stCondLst>
                                            <p:cond delay="0"/>
                                          </p:stCondLst>
                                        </p:cTn>
                                        <p:tgtEl>
                                          <p:spTgt spid="10"/>
                                        </p:tgtEl>
                                        <p:attrNameLst>
                                          <p:attrName>style.visibility</p:attrName>
                                        </p:attrNameLst>
                                      </p:cBhvr>
                                      <p:to>
                                        <p:strVal val="visible"/>
                                      </p:to>
                                    </p:set>
                                    <p:animEffect transition="in" filter="slide(from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619672" y="404664"/>
            <a:ext cx="5472261" cy="661987"/>
          </a:xfrm>
        </p:spPr>
        <p:txBody>
          <a:bodyPr/>
          <a:lstStyle/>
          <a:p>
            <a:pPr algn="ctr"/>
            <a:r>
              <a:rPr lang="en-US" altLang="zh-CN" sz="3200" b="1" dirty="0" smtClean="0">
                <a:solidFill>
                  <a:srgbClr val="FFFF00"/>
                </a:solidFill>
              </a:rPr>
              <a:t>8.3.2 </a:t>
            </a:r>
            <a:r>
              <a:rPr lang="zh-CN" altLang="en-US" sz="3200" b="1" dirty="0">
                <a:solidFill>
                  <a:srgbClr val="FFFF00"/>
                </a:solidFill>
              </a:rPr>
              <a:t>页面显示和布局</a:t>
            </a:r>
          </a:p>
        </p:txBody>
      </p:sp>
      <p:sp>
        <p:nvSpPr>
          <p:cNvPr id="34820" name="Rectangle 4"/>
          <p:cNvSpPr>
            <a:spLocks noGrp="1" noChangeArrowheads="1"/>
          </p:cNvSpPr>
          <p:nvPr>
            <p:ph type="body" idx="1"/>
          </p:nvPr>
        </p:nvSpPr>
        <p:spPr>
          <a:xfrm>
            <a:off x="1835696" y="1700808"/>
            <a:ext cx="5904656" cy="1766888"/>
          </a:xfrm>
          <a:noFill/>
        </p:spPr>
        <p:txBody>
          <a:bodyPr/>
          <a:lstStyle/>
          <a:p>
            <a:pPr eaLnBrk="0" hangingPunct="0">
              <a:lnSpc>
                <a:spcPct val="13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德语最长，汉语比较精炼</a:t>
            </a:r>
          </a:p>
          <a:p>
            <a:pPr eaLnBrk="0" hangingPunct="0">
              <a:lnSpc>
                <a:spcPct val="13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乱码 （双字节语言 </a:t>
            </a:r>
            <a:r>
              <a:rPr lang="en-US" altLang="zh-CN" sz="2400" kern="1200" dirty="0">
                <a:ea typeface="楷体"/>
                <a:cs typeface="楷体"/>
              </a:rPr>
              <a:t>GB/BIG5/JP/ … </a:t>
            </a:r>
            <a:r>
              <a:rPr lang="zh-CN" altLang="en-US" sz="2400" kern="1200" dirty="0">
                <a:ea typeface="楷体"/>
                <a:cs typeface="楷体"/>
              </a:rPr>
              <a:t>）</a:t>
            </a:r>
            <a:endParaRPr lang="en-US" altLang="zh-CN" sz="2400" kern="1200" dirty="0">
              <a:ea typeface="楷体"/>
              <a:cs typeface="楷体"/>
            </a:endParaRPr>
          </a:p>
          <a:p>
            <a:pPr eaLnBrk="0" hangingPunct="0">
              <a:lnSpc>
                <a:spcPct val="13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字符索引、排序</a:t>
            </a:r>
            <a:endParaRPr lang="en-US" altLang="zh-CN" sz="2400" kern="1200" dirty="0">
              <a:ea typeface="楷体"/>
              <a:cs typeface="楷体"/>
            </a:endParaRPr>
          </a:p>
        </p:txBody>
      </p:sp>
      <p:pic>
        <p:nvPicPr>
          <p:cNvPr id="3" name="图片 2" descr="屏幕快照 2014-04-26 下午6.58.4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005064"/>
            <a:ext cx="6300192" cy="2502717"/>
          </a:xfrm>
          <a:prstGeom prst="rect">
            <a:avLst/>
          </a:prstGeom>
        </p:spPr>
      </p:pic>
    </p:spTree>
    <p:extLst>
      <p:ext uri="{BB962C8B-B14F-4D97-AF65-F5344CB8AC3E}">
        <p14:creationId xmlns:p14="http://schemas.microsoft.com/office/powerpoint/2010/main" val="26466625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47664" y="332656"/>
            <a:ext cx="6119812" cy="661987"/>
          </a:xfrm>
        </p:spPr>
        <p:txBody>
          <a:bodyPr/>
          <a:lstStyle/>
          <a:p>
            <a:pPr algn="ctr"/>
            <a:r>
              <a:rPr lang="zh-CN" altLang="en-US" sz="3200" b="1" dirty="0">
                <a:solidFill>
                  <a:srgbClr val="FFFF00"/>
                </a:solidFill>
              </a:rPr>
              <a:t>示例</a:t>
            </a:r>
            <a:r>
              <a:rPr lang="en-US" altLang="zh-CN" sz="3200" b="1" dirty="0">
                <a:solidFill>
                  <a:srgbClr val="FFFF00"/>
                </a:solidFill>
              </a:rPr>
              <a:t>- </a:t>
            </a:r>
            <a:r>
              <a:rPr lang="zh-CN" altLang="en-US" sz="3200" b="1" dirty="0">
                <a:solidFill>
                  <a:srgbClr val="FFFF00"/>
                </a:solidFill>
              </a:rPr>
              <a:t>不能完全显示</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1412776"/>
            <a:ext cx="6010275" cy="5181600"/>
          </a:xfrm>
          <a:prstGeom prst="rect">
            <a:avLst/>
          </a:prstGeom>
        </p:spPr>
      </p:pic>
    </p:spTree>
    <p:extLst>
      <p:ext uri="{BB962C8B-B14F-4D97-AF65-F5344CB8AC3E}">
        <p14:creationId xmlns:p14="http://schemas.microsoft.com/office/powerpoint/2010/main" val="41613042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00113" y="512763"/>
            <a:ext cx="6119812" cy="661987"/>
          </a:xfrm>
        </p:spPr>
        <p:txBody>
          <a:bodyPr/>
          <a:lstStyle/>
          <a:p>
            <a:pPr algn="ctr"/>
            <a:r>
              <a:rPr lang="zh-CN" altLang="en-US" sz="3200" b="1" dirty="0">
                <a:solidFill>
                  <a:srgbClr val="FFFF00"/>
                </a:solidFill>
              </a:rPr>
              <a:t>示例</a:t>
            </a:r>
            <a:r>
              <a:rPr lang="en-US" altLang="zh-CN" sz="3200" b="1" dirty="0">
                <a:solidFill>
                  <a:srgbClr val="FFFF00"/>
                </a:solidFill>
              </a:rPr>
              <a:t>- </a:t>
            </a:r>
            <a:r>
              <a:rPr lang="zh-CN" altLang="en-US" sz="3200" b="1" dirty="0">
                <a:solidFill>
                  <a:srgbClr val="FFFF00"/>
                </a:solidFill>
              </a:rPr>
              <a:t>乱码</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340768"/>
            <a:ext cx="7697994" cy="5256584"/>
          </a:xfrm>
          <a:prstGeom prst="rect">
            <a:avLst/>
          </a:prstGeom>
        </p:spPr>
      </p:pic>
    </p:spTree>
    <p:extLst>
      <p:ext uri="{BB962C8B-B14F-4D97-AF65-F5344CB8AC3E}">
        <p14:creationId xmlns:p14="http://schemas.microsoft.com/office/powerpoint/2010/main" val="24724717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403648" y="332656"/>
            <a:ext cx="6119812" cy="661987"/>
          </a:xfrm>
        </p:spPr>
        <p:txBody>
          <a:bodyPr/>
          <a:lstStyle/>
          <a:p>
            <a:pPr algn="ctr"/>
            <a:r>
              <a:rPr lang="zh-CN" altLang="en-US" sz="3200" b="1" dirty="0">
                <a:solidFill>
                  <a:srgbClr val="FFFF00"/>
                </a:solidFill>
              </a:rPr>
              <a:t>示例</a:t>
            </a:r>
            <a:r>
              <a:rPr lang="en-US" altLang="zh-CN" sz="3200" b="1" dirty="0">
                <a:solidFill>
                  <a:srgbClr val="FFFF00"/>
                </a:solidFill>
              </a:rPr>
              <a:t>- </a:t>
            </a:r>
            <a:r>
              <a:rPr lang="zh-CN" altLang="en-US" sz="3200" b="1" dirty="0">
                <a:solidFill>
                  <a:srgbClr val="FFFF00"/>
                </a:solidFill>
              </a:rPr>
              <a:t>其它</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1700808"/>
            <a:ext cx="6245260" cy="2305783"/>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4725144"/>
            <a:ext cx="8404362" cy="1368152"/>
          </a:xfrm>
          <a:prstGeom prst="rect">
            <a:avLst/>
          </a:prstGeom>
        </p:spPr>
      </p:pic>
    </p:spTree>
    <p:extLst>
      <p:ext uri="{BB962C8B-B14F-4D97-AF65-F5344CB8AC3E}">
        <p14:creationId xmlns:p14="http://schemas.microsoft.com/office/powerpoint/2010/main" val="38362313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en-US" altLang="zh-CN" sz="3200" b="1" dirty="0">
                <a:solidFill>
                  <a:srgbClr val="FFFF00"/>
                </a:solidFill>
              </a:rPr>
              <a:t>UI</a:t>
            </a:r>
            <a:r>
              <a:rPr lang="zh-CN" altLang="en-US" sz="3200" b="1" dirty="0">
                <a:solidFill>
                  <a:srgbClr val="FFFF00"/>
                </a:solidFill>
              </a:rPr>
              <a:t>验证的细节</a:t>
            </a:r>
          </a:p>
        </p:txBody>
      </p:sp>
      <p:sp>
        <p:nvSpPr>
          <p:cNvPr id="35843" name="Rectangle 3"/>
          <p:cNvSpPr>
            <a:spLocks noGrp="1" noChangeArrowheads="1"/>
          </p:cNvSpPr>
          <p:nvPr>
            <p:ph type="body" idx="1"/>
          </p:nvPr>
        </p:nvSpPr>
        <p:spPr>
          <a:xfrm>
            <a:off x="395536" y="1700808"/>
            <a:ext cx="8352928" cy="4320480"/>
          </a:xfrm>
        </p:spPr>
        <p:txBody>
          <a:bodyPr/>
          <a:lstStyle/>
          <a:p>
            <a:pPr eaLnBrk="0" hangingPunct="0">
              <a:lnSpc>
                <a:spcPct val="13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控件相互重叠或排列间隔不均衡。</a:t>
            </a:r>
          </a:p>
          <a:p>
            <a:pPr eaLnBrk="0" hangingPunct="0">
              <a:lnSpc>
                <a:spcPct val="13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文字遮挡图像、文字超过边界或者控件中字符没有完整显示等问题</a:t>
            </a:r>
          </a:p>
          <a:p>
            <a:pPr eaLnBrk="0" hangingPunct="0">
              <a:lnSpc>
                <a:spcPct val="13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文字方向的问题，如希伯莱文和阿拉伯文是从右到左显示</a:t>
            </a:r>
          </a:p>
          <a:p>
            <a:pPr eaLnBrk="0" hangingPunct="0">
              <a:lnSpc>
                <a:spcPct val="13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左右对齐问题</a:t>
            </a:r>
            <a:r>
              <a:rPr lang="zh-CN" altLang="en-US" sz="2400" kern="1200" dirty="0" smtClean="0">
                <a:ea typeface="楷体"/>
                <a:cs typeface="楷体"/>
              </a:rPr>
              <a:t>，</a:t>
            </a:r>
            <a:r>
              <a:rPr lang="zh-CN" altLang="en-US" kern="1200" dirty="0" smtClean="0">
                <a:ea typeface="楷体"/>
                <a:cs typeface="楷体"/>
              </a:rPr>
              <a:t>如阿拉伯文应右对齐</a:t>
            </a:r>
            <a:r>
              <a:rPr lang="zh-CN" altLang="en-US" kern="1200" dirty="0">
                <a:ea typeface="楷体"/>
                <a:cs typeface="楷体"/>
              </a:rPr>
              <a:t>。中英文之间有区别，中文段落开头需要空两个字的距离，而英文开头则不是。</a:t>
            </a:r>
          </a:p>
          <a:p>
            <a:pPr eaLnBrk="0" hangingPunct="0">
              <a:lnSpc>
                <a:spcPct val="130000"/>
              </a:lnSpc>
              <a:buClr>
                <a:schemeClr val="accent1">
                  <a:lumMod val="50000"/>
                </a:schemeClr>
              </a:buClr>
              <a:buSzPct val="90000"/>
              <a:buFont typeface="Wingdings" charset="2"/>
              <a:buChar char="p"/>
              <a:tabLst>
                <a:tab pos="685800" algn="l"/>
              </a:tabLst>
            </a:pPr>
            <a:r>
              <a:rPr lang="zh-CN" altLang="en-US" sz="2400" kern="1200" dirty="0" smtClean="0">
                <a:ea typeface="楷体"/>
                <a:cs typeface="楷体"/>
              </a:rPr>
              <a:t>连字符对多数拉丁语</a:t>
            </a:r>
            <a:r>
              <a:rPr lang="zh-CN" altLang="en-US" sz="2400" kern="1200" dirty="0">
                <a:ea typeface="楷体"/>
                <a:cs typeface="楷体"/>
              </a:rPr>
              <a:t>言有效，但对东方语言一般无效。</a:t>
            </a:r>
          </a:p>
          <a:p>
            <a:pPr eaLnBrk="0" hangingPunct="0">
              <a:lnSpc>
                <a:spcPct val="130000"/>
              </a:lnSpc>
              <a:buClr>
                <a:schemeClr val="accent1">
                  <a:lumMod val="50000"/>
                </a:schemeClr>
              </a:buClr>
              <a:buSzPct val="90000"/>
              <a:buFont typeface="Wingdings" charset="2"/>
              <a:buChar char="p"/>
              <a:tabLst>
                <a:tab pos="685800" algn="l"/>
              </a:tabLst>
            </a:pPr>
            <a:r>
              <a:rPr lang="zh-CN" altLang="en-US" sz="2400" kern="1200" dirty="0">
                <a:ea typeface="楷体"/>
                <a:cs typeface="楷体"/>
              </a:rPr>
              <a:t>拉丁语言的大小写问题、多字节语言的显示乱码问题等等 </a:t>
            </a:r>
          </a:p>
        </p:txBody>
      </p:sp>
    </p:spTree>
    <p:extLst>
      <p:ext uri="{BB962C8B-B14F-4D97-AF65-F5344CB8AC3E}">
        <p14:creationId xmlns:p14="http://schemas.microsoft.com/office/powerpoint/2010/main" val="1754372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403648" y="366695"/>
            <a:ext cx="6168748" cy="561975"/>
          </a:xfrm>
        </p:spPr>
        <p:txBody>
          <a:bodyPr/>
          <a:lstStyle/>
          <a:p>
            <a:pPr algn="ctr"/>
            <a:r>
              <a:rPr lang="zh-CN" altLang="en-US" sz="3200" b="1" dirty="0">
                <a:solidFill>
                  <a:srgbClr val="FFFF00"/>
                </a:solidFill>
              </a:rPr>
              <a:t>示例－阿拉伯语</a:t>
            </a:r>
          </a:p>
        </p:txBody>
      </p:sp>
      <p:pic>
        <p:nvPicPr>
          <p:cNvPr id="6147" name="Picture 3"/>
          <p:cNvPicPr>
            <a:picLocks noChangeAspect="1" noChangeArrowheads="1"/>
          </p:cNvPicPr>
          <p:nvPr/>
        </p:nvPicPr>
        <p:blipFill>
          <a:blip r:embed="rId5" cstate="print"/>
          <a:srcRect/>
          <a:stretch>
            <a:fillRect/>
          </a:stretch>
        </p:blipFill>
        <p:spPr bwMode="auto">
          <a:xfrm>
            <a:off x="683568" y="1412776"/>
            <a:ext cx="8208912" cy="5189933"/>
          </a:xfrm>
          <a:prstGeom prst="rect">
            <a:avLst/>
          </a:prstGeom>
          <a:noFill/>
          <a:ln w="12700" cap="sq">
            <a:noFill/>
            <a:miter lim="800000"/>
            <a:headEnd type="none" w="sm" len="sm"/>
            <a:tailEnd type="none" w="sm" len="sm"/>
          </a:ln>
        </p:spPr>
      </p:pic>
    </p:spTree>
    <p:extLst>
      <p:ext uri="{BB962C8B-B14F-4D97-AF65-F5344CB8AC3E}">
        <p14:creationId xmlns:p14="http://schemas.microsoft.com/office/powerpoint/2010/main" val="3680907619"/>
      </p:ext>
    </p:extLst>
  </p:cSld>
  <p:clrMapOvr>
    <a:overrideClrMapping bg1="lt1" tx1="dk1" bg2="lt2" tx2="dk2" accent1="accent1" accent2="accent2" accent3="accent3" accent4="accent4" accent5="accent5" accent6="accent6" hlink="hlink" folHlink="folHlink"/>
  </p:clrMapOvr>
  <p:transition>
    <p:cove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051720" y="332656"/>
            <a:ext cx="5184229" cy="661987"/>
          </a:xfrm>
        </p:spPr>
        <p:txBody>
          <a:bodyPr/>
          <a:lstStyle/>
          <a:p>
            <a:pPr algn="ctr"/>
            <a:r>
              <a:rPr lang="en-US" altLang="zh-CN" sz="3200" b="1" dirty="0" smtClean="0">
                <a:solidFill>
                  <a:srgbClr val="FFFF00"/>
                </a:solidFill>
              </a:rPr>
              <a:t>8.3.3 </a:t>
            </a:r>
            <a:r>
              <a:rPr lang="zh-CN" altLang="en-US" sz="3200" b="1" dirty="0">
                <a:solidFill>
                  <a:srgbClr val="FFFF00"/>
                </a:solidFill>
              </a:rPr>
              <a:t>配置和兼容性问题</a:t>
            </a:r>
          </a:p>
        </p:txBody>
      </p:sp>
      <p:sp>
        <p:nvSpPr>
          <p:cNvPr id="36868" name="Rectangle 4"/>
          <p:cNvSpPr>
            <a:spLocks noChangeArrowheads="1"/>
          </p:cNvSpPr>
          <p:nvPr/>
        </p:nvSpPr>
        <p:spPr bwMode="auto">
          <a:xfrm>
            <a:off x="755576" y="1728137"/>
            <a:ext cx="7776864" cy="3763081"/>
          </a:xfrm>
          <a:prstGeom prst="rect">
            <a:avLst/>
          </a:prstGeom>
          <a:noFill/>
          <a:ln w="9525">
            <a:noFill/>
            <a:miter lim="800000"/>
            <a:headEnd/>
            <a:tailEnd/>
          </a:ln>
        </p:spPr>
        <p:txBody>
          <a:bodyPr wrap="square" lIns="0" tIns="0" rIns="0" bIns="0" anchor="ctr">
            <a:spAutoFit/>
          </a:bodyPr>
          <a:lstStyle/>
          <a:p>
            <a:pPr>
              <a:lnSpc>
                <a:spcPct val="140000"/>
              </a:lnSpc>
              <a:tabLst>
                <a:tab pos="457200" algn="l"/>
              </a:tabLst>
            </a:pPr>
            <a:r>
              <a:rPr lang="zh-CN" altLang="en-US" sz="2400" i="0" dirty="0"/>
              <a:t>配置性包括键盘布局设计，它是语言依赖性最大的硬件、打印机配置等。</a:t>
            </a:r>
          </a:p>
          <a:p>
            <a:pPr>
              <a:lnSpc>
                <a:spcPct val="140000"/>
              </a:lnSpc>
              <a:tabLst>
                <a:tab pos="457200" algn="l"/>
              </a:tabLst>
            </a:pPr>
            <a:endParaRPr lang="en-US" altLang="zh-CN" sz="2400" i="0" dirty="0" smtClean="0"/>
          </a:p>
          <a:p>
            <a:pPr>
              <a:lnSpc>
                <a:spcPct val="140000"/>
              </a:lnSpc>
              <a:tabLst>
                <a:tab pos="457200" algn="l"/>
              </a:tabLst>
            </a:pPr>
            <a:r>
              <a:rPr lang="zh-CN" altLang="en-US" sz="2400" i="0" dirty="0" smtClean="0"/>
              <a:t>兼</a:t>
            </a:r>
            <a:r>
              <a:rPr lang="zh-CN" altLang="en-US" sz="2400" i="0" dirty="0"/>
              <a:t>容性包括与硬件的兼容性、与上一版本的数据兼容及与其他本地化软件的兼容性等</a:t>
            </a:r>
            <a:r>
              <a:rPr lang="zh-CN" altLang="en-US" sz="2400" i="0" dirty="0" smtClean="0"/>
              <a:t>等</a:t>
            </a:r>
            <a:endParaRPr lang="en-US" altLang="zh-CN" sz="2400" i="0" dirty="0"/>
          </a:p>
          <a:p>
            <a:pPr>
              <a:lnSpc>
                <a:spcPct val="140000"/>
              </a:lnSpc>
              <a:tabLst>
                <a:tab pos="457200" algn="l"/>
              </a:tabLst>
            </a:pPr>
            <a:r>
              <a:rPr lang="en-US" altLang="zh-CN" sz="2800" b="1" i="0" dirty="0"/>
              <a:t>1. </a:t>
            </a:r>
            <a:r>
              <a:rPr lang="zh-CN" altLang="en-US" sz="2800" b="1" i="0" dirty="0"/>
              <a:t>数据库问题</a:t>
            </a:r>
            <a:endParaRPr lang="zh-CN" altLang="en-US" sz="2800" i="0" dirty="0"/>
          </a:p>
          <a:p>
            <a:pPr>
              <a:lnSpc>
                <a:spcPct val="140000"/>
              </a:lnSpc>
              <a:tabLst>
                <a:tab pos="457200" algn="l"/>
              </a:tabLst>
            </a:pPr>
            <a:r>
              <a:rPr lang="en-US" altLang="zh-CN" sz="2800" b="1" i="0" dirty="0"/>
              <a:t>2. </a:t>
            </a:r>
            <a:r>
              <a:rPr lang="zh-CN" altLang="en-US" sz="2800" b="1" i="0" dirty="0"/>
              <a:t>热键</a:t>
            </a:r>
          </a:p>
        </p:txBody>
      </p:sp>
    </p:spTree>
    <p:extLst>
      <p:ext uri="{BB962C8B-B14F-4D97-AF65-F5344CB8AC3E}">
        <p14:creationId xmlns:p14="http://schemas.microsoft.com/office/powerpoint/2010/main" val="507191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79712" y="260648"/>
            <a:ext cx="5616277" cy="661987"/>
          </a:xfrm>
        </p:spPr>
        <p:txBody>
          <a:bodyPr/>
          <a:lstStyle/>
          <a:p>
            <a:pPr algn="ctr"/>
            <a:r>
              <a:rPr lang="zh-CN" altLang="en-US" sz="3200" b="1" dirty="0">
                <a:solidFill>
                  <a:srgbClr val="FFFF00"/>
                </a:solidFill>
              </a:rPr>
              <a:t>配置和兼容性测试</a:t>
            </a:r>
          </a:p>
        </p:txBody>
      </p:sp>
      <p:sp>
        <p:nvSpPr>
          <p:cNvPr id="37892" name="Rectangle 4"/>
          <p:cNvSpPr>
            <a:spLocks noChangeArrowheads="1"/>
          </p:cNvSpPr>
          <p:nvPr/>
        </p:nvSpPr>
        <p:spPr bwMode="auto">
          <a:xfrm>
            <a:off x="832938" y="2088755"/>
            <a:ext cx="4104952" cy="2068259"/>
          </a:xfrm>
          <a:prstGeom prst="rect">
            <a:avLst/>
          </a:prstGeom>
          <a:noFill/>
          <a:ln w="9525">
            <a:noFill/>
            <a:miter lim="800000"/>
            <a:headEnd/>
            <a:tailEnd/>
          </a:ln>
        </p:spPr>
        <p:txBody>
          <a:bodyPr wrap="square" lIns="0" tIns="0" rIns="0" bIns="0" anchor="ctr">
            <a:spAutoFit/>
          </a:bodyPr>
          <a:lstStyle/>
          <a:p>
            <a:pPr>
              <a:lnSpc>
                <a:spcPct val="140000"/>
              </a:lnSpc>
              <a:buClr>
                <a:srgbClr val="91AC4E"/>
              </a:buClr>
              <a:buSzPct val="85000"/>
              <a:buFont typeface="Wingdings" pitchFamily="2" charset="2"/>
              <a:buChar char="p"/>
              <a:tabLst>
                <a:tab pos="457200" algn="l"/>
              </a:tabLst>
            </a:pPr>
            <a:r>
              <a:rPr lang="zh-CN" altLang="en-US" sz="2400" b="1" i="0" dirty="0">
                <a:solidFill>
                  <a:srgbClr val="000099"/>
                </a:solidFill>
              </a:rPr>
              <a:t> 本地化操作系统</a:t>
            </a:r>
            <a:endParaRPr lang="en-US" altLang="zh-CN" sz="2400" b="1" i="0" dirty="0">
              <a:solidFill>
                <a:srgbClr val="000099"/>
              </a:solidFill>
            </a:endParaRPr>
          </a:p>
          <a:p>
            <a:pPr marL="800100" lvl="1" indent="-342900">
              <a:lnSpc>
                <a:spcPct val="140000"/>
              </a:lnSpc>
              <a:buClr>
                <a:srgbClr val="91AC4E"/>
              </a:buClr>
              <a:buSzPct val="85000"/>
              <a:buFont typeface="Wingdings" charset="2"/>
              <a:buChar char="ü"/>
              <a:tabLst>
                <a:tab pos="457200" algn="l"/>
              </a:tabLst>
            </a:pPr>
            <a:r>
              <a:rPr lang="zh-CN" altLang="en-US" sz="2400" b="1" i="0" dirty="0">
                <a:solidFill>
                  <a:srgbClr val="000099"/>
                </a:solidFill>
              </a:rPr>
              <a:t> </a:t>
            </a:r>
            <a:r>
              <a:rPr lang="en-US" altLang="zh-CN" sz="2400" b="1" i="0" dirty="0" smtClean="0">
                <a:solidFill>
                  <a:srgbClr val="000099"/>
                </a:solidFill>
              </a:rPr>
              <a:t>Non-Unicode </a:t>
            </a:r>
            <a:r>
              <a:rPr lang="zh-CN" altLang="en-US" sz="2400" b="1" i="0" dirty="0">
                <a:solidFill>
                  <a:srgbClr val="000099"/>
                </a:solidFill>
              </a:rPr>
              <a:t>数据路径</a:t>
            </a:r>
            <a:endParaRPr lang="en-US" altLang="zh-CN" sz="2400" b="1" i="0" dirty="0">
              <a:solidFill>
                <a:srgbClr val="000099"/>
              </a:solidFill>
            </a:endParaRPr>
          </a:p>
          <a:p>
            <a:pPr>
              <a:lnSpc>
                <a:spcPct val="140000"/>
              </a:lnSpc>
              <a:buClr>
                <a:srgbClr val="91AC4E"/>
              </a:buClr>
              <a:buSzPct val="85000"/>
              <a:buFont typeface="Wingdings" pitchFamily="2" charset="2"/>
              <a:buChar char="p"/>
              <a:tabLst>
                <a:tab pos="457200" algn="l"/>
              </a:tabLst>
            </a:pPr>
            <a:r>
              <a:rPr lang="zh-CN" altLang="en-US" sz="2400" b="1" i="0" dirty="0">
                <a:solidFill>
                  <a:srgbClr val="000099"/>
                </a:solidFill>
              </a:rPr>
              <a:t> </a:t>
            </a:r>
            <a:r>
              <a:rPr lang="zh-CN" altLang="en-US" sz="2400" b="1" i="0" dirty="0" smtClean="0">
                <a:solidFill>
                  <a:srgbClr val="000099"/>
                </a:solidFill>
              </a:rPr>
              <a:t>欧州系统本地化</a:t>
            </a:r>
            <a:r>
              <a:rPr lang="en-US" altLang="zh-CN" sz="2400" b="1" i="0" dirty="0" smtClean="0">
                <a:solidFill>
                  <a:srgbClr val="000099"/>
                </a:solidFill>
              </a:rPr>
              <a:t> </a:t>
            </a:r>
            <a:r>
              <a:rPr lang="en-US" altLang="zh-CN" sz="2400" b="1" i="0" dirty="0">
                <a:solidFill>
                  <a:srgbClr val="000099"/>
                </a:solidFill>
              </a:rPr>
              <a:t>OEM vs. Windows “ANSI”</a:t>
            </a:r>
            <a:endParaRPr lang="zh-CN" altLang="en-US" sz="2400" b="1" i="0" dirty="0">
              <a:solidFill>
                <a:srgbClr val="000099"/>
              </a:solidFill>
            </a:endParaRPr>
          </a:p>
        </p:txBody>
      </p:sp>
      <p:sp>
        <p:nvSpPr>
          <p:cNvPr id="2" name="矩形 1"/>
          <p:cNvSpPr/>
          <p:nvPr/>
        </p:nvSpPr>
        <p:spPr>
          <a:xfrm>
            <a:off x="1295636" y="5665894"/>
            <a:ext cx="6102932" cy="369332"/>
          </a:xfrm>
          <a:prstGeom prst="rect">
            <a:avLst/>
          </a:prstGeom>
        </p:spPr>
        <p:txBody>
          <a:bodyPr wrap="square">
            <a:spAutoFit/>
          </a:bodyPr>
          <a:lstStyle/>
          <a:p>
            <a:r>
              <a:rPr lang="en-US" altLang="zh-CN" dirty="0">
                <a:hlinkClick r:id="rId3"/>
              </a:rPr>
              <a:t>http://www.w3.org/International/articles/unicode-migration/</a:t>
            </a:r>
            <a:endParaRPr lang="zh-CN" altLang="en-US" dirty="0"/>
          </a:p>
        </p:txBody>
      </p:sp>
      <p:sp>
        <p:nvSpPr>
          <p:cNvPr id="3" name="矩形 2"/>
          <p:cNvSpPr/>
          <p:nvPr/>
        </p:nvSpPr>
        <p:spPr>
          <a:xfrm>
            <a:off x="1331640" y="5085184"/>
            <a:ext cx="3759362" cy="523220"/>
          </a:xfrm>
          <a:prstGeom prst="rect">
            <a:avLst/>
          </a:prstGeom>
        </p:spPr>
        <p:txBody>
          <a:bodyPr wrap="none">
            <a:spAutoFit/>
          </a:bodyPr>
          <a:lstStyle/>
          <a:p>
            <a:r>
              <a:rPr lang="en-US" altLang="zh-CN" sz="2800" b="1" dirty="0">
                <a:solidFill>
                  <a:srgbClr val="0070C0"/>
                </a:solidFill>
              </a:rPr>
              <a:t>Migrating to Unicode</a:t>
            </a:r>
          </a:p>
        </p:txBody>
      </p:sp>
      <p:pic>
        <p:nvPicPr>
          <p:cNvPr id="1026" name="Picture 2" descr="http://boodebr.org/python/pyunicode/win32_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4068" y="2060848"/>
            <a:ext cx="3609975" cy="21240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68802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763688" y="260648"/>
            <a:ext cx="5975573" cy="661988"/>
          </a:xfrm>
        </p:spPr>
        <p:txBody>
          <a:bodyPr/>
          <a:lstStyle/>
          <a:p>
            <a:pPr algn="ctr"/>
            <a:r>
              <a:rPr lang="en-US" altLang="zh-CN" sz="3200" b="1" dirty="0" smtClean="0">
                <a:solidFill>
                  <a:srgbClr val="FFFF00"/>
                </a:solidFill>
              </a:rPr>
              <a:t>8.4</a:t>
            </a:r>
            <a:r>
              <a:rPr lang="zh-CN" altLang="en-US" sz="3200" b="1" dirty="0" smtClean="0">
                <a:solidFill>
                  <a:srgbClr val="FFFF00"/>
                </a:solidFill>
              </a:rPr>
              <a:t> 本地化的功能测试</a:t>
            </a:r>
            <a:endParaRPr lang="zh-CN" altLang="en-US" sz="3200" b="1" dirty="0">
              <a:solidFill>
                <a:srgbClr val="FFFF00"/>
              </a:solidFill>
            </a:endParaRPr>
          </a:p>
        </p:txBody>
      </p:sp>
      <p:grpSp>
        <p:nvGrpSpPr>
          <p:cNvPr id="38916" name="Group 4"/>
          <p:cNvGrpSpPr>
            <a:grpSpLocks/>
          </p:cNvGrpSpPr>
          <p:nvPr/>
        </p:nvGrpSpPr>
        <p:grpSpPr bwMode="auto">
          <a:xfrm>
            <a:off x="1287463" y="1685925"/>
            <a:ext cx="6432550" cy="4097338"/>
            <a:chOff x="811" y="1062"/>
            <a:chExt cx="4052" cy="2581"/>
          </a:xfrm>
        </p:grpSpPr>
        <p:sp>
          <p:nvSpPr>
            <p:cNvPr id="38917" name="Text Box 5"/>
            <p:cNvSpPr txBox="1">
              <a:spLocks noChangeArrowheads="1"/>
            </p:cNvSpPr>
            <p:nvPr/>
          </p:nvSpPr>
          <p:spPr bwMode="auto">
            <a:xfrm>
              <a:off x="2307" y="1062"/>
              <a:ext cx="1081" cy="288"/>
            </a:xfrm>
            <a:prstGeom prst="rect">
              <a:avLst/>
            </a:prstGeom>
            <a:noFill/>
            <a:ln w="9525">
              <a:noFill/>
              <a:miter lim="800000"/>
              <a:headEnd/>
              <a:tailEnd/>
            </a:ln>
          </p:spPr>
          <p:txBody>
            <a:bodyPr wrap="none">
              <a:spAutoFit/>
            </a:bodyPr>
            <a:lstStyle/>
            <a:p>
              <a:pPr algn="ctr"/>
              <a:r>
                <a:rPr lang="zh-CN" altLang="en-US" sz="2400" b="1" i="1"/>
                <a:t>本地化测试</a:t>
              </a:r>
              <a:endParaRPr lang="en-US" altLang="zh-CN" sz="2400" b="1" i="1"/>
            </a:p>
          </p:txBody>
        </p:sp>
        <p:sp>
          <p:nvSpPr>
            <p:cNvPr id="38918" name="Line 6"/>
            <p:cNvSpPr>
              <a:spLocks noChangeShapeType="1"/>
            </p:cNvSpPr>
            <p:nvPr/>
          </p:nvSpPr>
          <p:spPr bwMode="auto">
            <a:xfrm>
              <a:off x="2882" y="1375"/>
              <a:ext cx="0" cy="288"/>
            </a:xfrm>
            <a:prstGeom prst="line">
              <a:avLst/>
            </a:prstGeom>
            <a:noFill/>
            <a:ln w="9525">
              <a:solidFill>
                <a:schemeClr val="tx1"/>
              </a:solidFill>
              <a:round/>
              <a:headEnd/>
              <a:tailEnd/>
            </a:ln>
          </p:spPr>
          <p:txBody>
            <a:bodyPr wrap="none" anchor="ctr"/>
            <a:lstStyle/>
            <a:p>
              <a:endParaRPr lang="zh-CN" altLang="en-US"/>
            </a:p>
          </p:txBody>
        </p:sp>
        <p:sp>
          <p:nvSpPr>
            <p:cNvPr id="38919" name="Line 7"/>
            <p:cNvSpPr>
              <a:spLocks noChangeShapeType="1"/>
            </p:cNvSpPr>
            <p:nvPr/>
          </p:nvSpPr>
          <p:spPr bwMode="auto">
            <a:xfrm>
              <a:off x="1154" y="1663"/>
              <a:ext cx="3504" cy="0"/>
            </a:xfrm>
            <a:prstGeom prst="line">
              <a:avLst/>
            </a:prstGeom>
            <a:noFill/>
            <a:ln w="9525">
              <a:solidFill>
                <a:schemeClr val="tx1"/>
              </a:solidFill>
              <a:round/>
              <a:headEnd/>
              <a:tailEnd/>
            </a:ln>
          </p:spPr>
          <p:txBody>
            <a:bodyPr wrap="none" anchor="ctr"/>
            <a:lstStyle/>
            <a:p>
              <a:endParaRPr lang="zh-CN" altLang="en-US"/>
            </a:p>
          </p:txBody>
        </p:sp>
        <p:sp>
          <p:nvSpPr>
            <p:cNvPr id="38920" name="Text Box 8"/>
            <p:cNvSpPr txBox="1">
              <a:spLocks noChangeArrowheads="1"/>
            </p:cNvSpPr>
            <p:nvPr/>
          </p:nvSpPr>
          <p:spPr bwMode="auto">
            <a:xfrm>
              <a:off x="887" y="1957"/>
              <a:ext cx="500" cy="288"/>
            </a:xfrm>
            <a:prstGeom prst="rect">
              <a:avLst/>
            </a:prstGeom>
            <a:noFill/>
            <a:ln w="9525">
              <a:noFill/>
              <a:miter lim="800000"/>
              <a:headEnd/>
              <a:tailEnd/>
            </a:ln>
          </p:spPr>
          <p:txBody>
            <a:bodyPr wrap="none">
              <a:spAutoFit/>
            </a:bodyPr>
            <a:lstStyle/>
            <a:p>
              <a:pPr algn="ctr"/>
              <a:r>
                <a:rPr lang="zh-CN" altLang="en-US" sz="2400" b="1" i="1"/>
                <a:t>语言</a:t>
              </a:r>
              <a:endParaRPr lang="en-US" altLang="zh-CN" sz="2400" b="1" i="1"/>
            </a:p>
          </p:txBody>
        </p:sp>
        <p:sp>
          <p:nvSpPr>
            <p:cNvPr id="38921" name="Text Box 9"/>
            <p:cNvSpPr txBox="1">
              <a:spLocks noChangeArrowheads="1"/>
            </p:cNvSpPr>
            <p:nvPr/>
          </p:nvSpPr>
          <p:spPr bwMode="auto">
            <a:xfrm>
              <a:off x="4363" y="1957"/>
              <a:ext cx="500" cy="288"/>
            </a:xfrm>
            <a:prstGeom prst="rect">
              <a:avLst/>
            </a:prstGeom>
            <a:noFill/>
            <a:ln w="9525">
              <a:noFill/>
              <a:miter lim="800000"/>
              <a:headEnd/>
              <a:tailEnd/>
            </a:ln>
          </p:spPr>
          <p:txBody>
            <a:bodyPr wrap="none">
              <a:spAutoFit/>
            </a:bodyPr>
            <a:lstStyle/>
            <a:p>
              <a:pPr algn="ctr"/>
              <a:r>
                <a:rPr lang="zh-CN" altLang="en-US" sz="2400" b="1" i="1"/>
                <a:t>功能</a:t>
              </a:r>
              <a:endParaRPr lang="en-US" altLang="zh-CN" sz="2400" b="1" i="1"/>
            </a:p>
          </p:txBody>
        </p:sp>
        <p:sp>
          <p:nvSpPr>
            <p:cNvPr id="38922" name="Text Box 10"/>
            <p:cNvSpPr txBox="1">
              <a:spLocks noChangeArrowheads="1"/>
            </p:cNvSpPr>
            <p:nvPr/>
          </p:nvSpPr>
          <p:spPr bwMode="auto">
            <a:xfrm>
              <a:off x="2385" y="1969"/>
              <a:ext cx="994" cy="288"/>
            </a:xfrm>
            <a:prstGeom prst="rect">
              <a:avLst/>
            </a:prstGeom>
            <a:noFill/>
            <a:ln w="9525">
              <a:noFill/>
              <a:miter lim="800000"/>
              <a:headEnd/>
              <a:tailEnd/>
            </a:ln>
          </p:spPr>
          <p:txBody>
            <a:bodyPr wrap="none">
              <a:spAutoFit/>
            </a:bodyPr>
            <a:lstStyle/>
            <a:p>
              <a:pPr algn="ctr"/>
              <a:r>
                <a:rPr lang="zh-CN" altLang="en-US" sz="2400" b="1" i="1"/>
                <a:t>美观</a:t>
              </a:r>
              <a:r>
                <a:rPr lang="en-US" altLang="zh-CN" sz="2400" b="1" i="1"/>
                <a:t>/</a:t>
              </a:r>
              <a:r>
                <a:rPr lang="zh-CN" altLang="en-US" sz="2400" b="1" i="1"/>
                <a:t>界面</a:t>
              </a:r>
              <a:r>
                <a:rPr lang="zh-CN" altLang="en-US" sz="2400"/>
                <a:t> </a:t>
              </a:r>
              <a:endParaRPr lang="en-US" altLang="zh-CN" sz="2400"/>
            </a:p>
          </p:txBody>
        </p:sp>
        <p:sp>
          <p:nvSpPr>
            <p:cNvPr id="38923" name="Line 11"/>
            <p:cNvSpPr>
              <a:spLocks noChangeShapeType="1"/>
            </p:cNvSpPr>
            <p:nvPr/>
          </p:nvSpPr>
          <p:spPr bwMode="auto">
            <a:xfrm>
              <a:off x="1154" y="1663"/>
              <a:ext cx="0" cy="240"/>
            </a:xfrm>
            <a:prstGeom prst="line">
              <a:avLst/>
            </a:prstGeom>
            <a:noFill/>
            <a:ln w="9525">
              <a:solidFill>
                <a:schemeClr val="tx1"/>
              </a:solidFill>
              <a:round/>
              <a:headEnd/>
              <a:tailEnd/>
            </a:ln>
          </p:spPr>
          <p:txBody>
            <a:bodyPr wrap="none" anchor="ctr"/>
            <a:lstStyle/>
            <a:p>
              <a:endParaRPr lang="zh-CN" altLang="en-US"/>
            </a:p>
          </p:txBody>
        </p:sp>
        <p:sp>
          <p:nvSpPr>
            <p:cNvPr id="38924" name="Line 12"/>
            <p:cNvSpPr>
              <a:spLocks noChangeShapeType="1"/>
            </p:cNvSpPr>
            <p:nvPr/>
          </p:nvSpPr>
          <p:spPr bwMode="auto">
            <a:xfrm>
              <a:off x="2882" y="1663"/>
              <a:ext cx="0" cy="240"/>
            </a:xfrm>
            <a:prstGeom prst="line">
              <a:avLst/>
            </a:prstGeom>
            <a:noFill/>
            <a:ln w="9525">
              <a:solidFill>
                <a:schemeClr val="tx1"/>
              </a:solidFill>
              <a:round/>
              <a:headEnd/>
              <a:tailEnd/>
            </a:ln>
          </p:spPr>
          <p:txBody>
            <a:bodyPr wrap="none" anchor="ctr"/>
            <a:lstStyle/>
            <a:p>
              <a:endParaRPr lang="zh-CN" altLang="en-US"/>
            </a:p>
          </p:txBody>
        </p:sp>
        <p:sp>
          <p:nvSpPr>
            <p:cNvPr id="38925" name="Line 13"/>
            <p:cNvSpPr>
              <a:spLocks noChangeShapeType="1"/>
            </p:cNvSpPr>
            <p:nvPr/>
          </p:nvSpPr>
          <p:spPr bwMode="auto">
            <a:xfrm>
              <a:off x="4658" y="1663"/>
              <a:ext cx="0" cy="240"/>
            </a:xfrm>
            <a:prstGeom prst="line">
              <a:avLst/>
            </a:prstGeom>
            <a:noFill/>
            <a:ln w="9525">
              <a:solidFill>
                <a:schemeClr val="tx1"/>
              </a:solidFill>
              <a:round/>
              <a:headEnd/>
              <a:tailEnd/>
            </a:ln>
          </p:spPr>
          <p:txBody>
            <a:bodyPr wrap="none" anchor="ctr"/>
            <a:lstStyle/>
            <a:p>
              <a:endParaRPr lang="zh-CN" altLang="en-US"/>
            </a:p>
          </p:txBody>
        </p:sp>
        <p:sp>
          <p:nvSpPr>
            <p:cNvPr id="38926" name="Rectangle 14"/>
            <p:cNvSpPr>
              <a:spLocks noChangeArrowheads="1"/>
            </p:cNvSpPr>
            <p:nvPr/>
          </p:nvSpPr>
          <p:spPr bwMode="auto">
            <a:xfrm>
              <a:off x="2880" y="2544"/>
              <a:ext cx="1604" cy="461"/>
            </a:xfrm>
            <a:prstGeom prst="rect">
              <a:avLst/>
            </a:prstGeom>
            <a:noFill/>
            <a:ln w="9525">
              <a:noFill/>
              <a:miter lim="800000"/>
              <a:headEnd/>
              <a:tailEnd/>
            </a:ln>
          </p:spPr>
          <p:txBody>
            <a:bodyPr wrap="none">
              <a:spAutoFit/>
            </a:bodyPr>
            <a:lstStyle/>
            <a:p>
              <a:pPr algn="ctr" eaLnBrk="0" hangingPunct="0"/>
              <a:r>
                <a:rPr lang="en-US" altLang="zh-CN" b="1">
                  <a:latin typeface="Verdana" pitchFamily="34" charset="0"/>
                </a:rPr>
                <a:t>In-country testing</a:t>
              </a:r>
            </a:p>
            <a:p>
              <a:pPr algn="ctr" eaLnBrk="0" hangingPunct="0"/>
              <a:r>
                <a:rPr lang="zh-CN" altLang="en-US" sz="2400" b="1"/>
                <a:t>本土测试</a:t>
              </a:r>
              <a:endParaRPr lang="en-US" altLang="zh-CN" sz="2400" b="1">
                <a:latin typeface="Verdana" pitchFamily="34" charset="0"/>
              </a:endParaRPr>
            </a:p>
          </p:txBody>
        </p:sp>
        <p:sp>
          <p:nvSpPr>
            <p:cNvPr id="38927" name="Rectangle 15"/>
            <p:cNvSpPr>
              <a:spLocks noChangeArrowheads="1"/>
            </p:cNvSpPr>
            <p:nvPr/>
          </p:nvSpPr>
          <p:spPr bwMode="auto">
            <a:xfrm>
              <a:off x="811" y="3120"/>
              <a:ext cx="2944" cy="523"/>
            </a:xfrm>
            <a:prstGeom prst="rect">
              <a:avLst/>
            </a:prstGeom>
            <a:noFill/>
            <a:ln w="9525">
              <a:noFill/>
              <a:miter lim="800000"/>
              <a:headEnd/>
              <a:tailEnd/>
            </a:ln>
          </p:spPr>
          <p:txBody>
            <a:bodyPr wrap="none">
              <a:spAutoFit/>
            </a:bodyPr>
            <a:lstStyle/>
            <a:p>
              <a:pPr algn="ctr" eaLnBrk="0" hangingPunct="0"/>
              <a:r>
                <a:rPr lang="en-US" altLang="zh-CN" sz="1600" b="1" dirty="0">
                  <a:latin typeface="Verdana" pitchFamily="34" charset="0"/>
                </a:rPr>
                <a:t>Translation verification testing</a:t>
              </a:r>
              <a:r>
                <a:rPr lang="en-US" altLang="zh-CN" sz="2400" b="1" dirty="0">
                  <a:latin typeface="Verdana" pitchFamily="34" charset="0"/>
                </a:rPr>
                <a:t> </a:t>
              </a:r>
              <a:r>
                <a:rPr lang="en-US" altLang="zh-CN" b="1" dirty="0">
                  <a:latin typeface="Verdana" pitchFamily="34" charset="0"/>
                </a:rPr>
                <a:t>(TVT)</a:t>
              </a:r>
            </a:p>
            <a:p>
              <a:pPr algn="ctr" eaLnBrk="0" hangingPunct="0"/>
              <a:r>
                <a:rPr lang="zh-CN" altLang="en-US" sz="2400" b="1" dirty="0">
                  <a:latin typeface="Verdana" pitchFamily="34" charset="0"/>
                </a:rPr>
                <a:t>翻译验证测试</a:t>
              </a:r>
            </a:p>
          </p:txBody>
        </p:sp>
        <p:sp>
          <p:nvSpPr>
            <p:cNvPr id="38928" name="Line 16"/>
            <p:cNvSpPr>
              <a:spLocks noChangeShapeType="1"/>
            </p:cNvSpPr>
            <p:nvPr/>
          </p:nvSpPr>
          <p:spPr bwMode="auto">
            <a:xfrm>
              <a:off x="2016" y="1680"/>
              <a:ext cx="0" cy="1440"/>
            </a:xfrm>
            <a:prstGeom prst="line">
              <a:avLst/>
            </a:prstGeom>
            <a:noFill/>
            <a:ln w="9525">
              <a:solidFill>
                <a:schemeClr val="tx1"/>
              </a:solidFill>
              <a:round/>
              <a:headEnd/>
              <a:tailEnd/>
            </a:ln>
          </p:spPr>
          <p:txBody>
            <a:bodyPr/>
            <a:lstStyle/>
            <a:p>
              <a:endParaRPr lang="zh-CN" altLang="en-US"/>
            </a:p>
          </p:txBody>
        </p:sp>
        <p:sp>
          <p:nvSpPr>
            <p:cNvPr id="38929" name="Line 17"/>
            <p:cNvSpPr>
              <a:spLocks noChangeShapeType="1"/>
            </p:cNvSpPr>
            <p:nvPr/>
          </p:nvSpPr>
          <p:spPr bwMode="auto">
            <a:xfrm>
              <a:off x="3696" y="1680"/>
              <a:ext cx="0" cy="912"/>
            </a:xfrm>
            <a:prstGeom prst="line">
              <a:avLst/>
            </a:prstGeom>
            <a:noFill/>
            <a:ln w="9525">
              <a:solidFill>
                <a:schemeClr val="tx1"/>
              </a:solidFill>
              <a:round/>
              <a:headEnd/>
              <a:tailEnd/>
            </a:ln>
          </p:spPr>
          <p:txBody>
            <a:bodyPr/>
            <a:lstStyle/>
            <a:p>
              <a:endParaRPr lang="zh-CN" altLang="en-US"/>
            </a:p>
          </p:txBody>
        </p:sp>
      </p:grpSp>
    </p:spTree>
    <p:extLst>
      <p:ext uri="{BB962C8B-B14F-4D97-AF65-F5344CB8AC3E}">
        <p14:creationId xmlns:p14="http://schemas.microsoft.com/office/powerpoint/2010/main" val="27814900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79712" y="332656"/>
            <a:ext cx="5328121" cy="661988"/>
          </a:xfrm>
        </p:spPr>
        <p:txBody>
          <a:bodyPr/>
          <a:lstStyle/>
          <a:p>
            <a:pPr algn="ctr"/>
            <a:r>
              <a:rPr lang="en-US" altLang="zh-CN" sz="3200" b="1" dirty="0">
                <a:solidFill>
                  <a:srgbClr val="FFFF00"/>
                </a:solidFill>
              </a:rPr>
              <a:t>L10N</a:t>
            </a:r>
            <a:r>
              <a:rPr lang="zh-CN" altLang="en-US" sz="3200" b="1" dirty="0">
                <a:solidFill>
                  <a:srgbClr val="FFFF00"/>
                </a:solidFill>
              </a:rPr>
              <a:t>功能测试</a:t>
            </a:r>
          </a:p>
        </p:txBody>
      </p:sp>
      <p:sp>
        <p:nvSpPr>
          <p:cNvPr id="39939" name="Rectangle 3"/>
          <p:cNvSpPr>
            <a:spLocks noChangeArrowheads="1"/>
          </p:cNvSpPr>
          <p:nvPr/>
        </p:nvSpPr>
        <p:spPr bwMode="auto">
          <a:xfrm>
            <a:off x="1475656" y="4077072"/>
            <a:ext cx="1667123" cy="369332"/>
          </a:xfrm>
          <a:prstGeom prst="rect">
            <a:avLst/>
          </a:prstGeom>
          <a:noFill/>
          <a:ln w="9525">
            <a:noFill/>
            <a:miter lim="800000"/>
            <a:headEnd/>
            <a:tailEnd/>
          </a:ln>
        </p:spPr>
        <p:txBody>
          <a:bodyPr wrap="none" lIns="0" tIns="0" rIns="0" bIns="0" anchor="ctr">
            <a:spAutoFit/>
          </a:bodyPr>
          <a:lstStyle/>
          <a:p>
            <a:pPr>
              <a:buClr>
                <a:srgbClr val="91AC4E"/>
              </a:buClr>
              <a:buSzPct val="90000"/>
              <a:buFont typeface="Wingdings" pitchFamily="2" charset="2"/>
              <a:buChar char="p"/>
            </a:pPr>
            <a:r>
              <a:rPr lang="zh-CN" altLang="en-US" sz="2400" b="1" i="0" dirty="0"/>
              <a:t> </a:t>
            </a:r>
            <a:r>
              <a:rPr lang="zh-CN" altLang="en-US" sz="2400" b="1" i="0" dirty="0" smtClean="0"/>
              <a:t>集成测试</a:t>
            </a:r>
            <a:r>
              <a:rPr lang="zh-CN" altLang="en-US" sz="2400" i="0" dirty="0" smtClean="0"/>
              <a:t> </a:t>
            </a:r>
            <a:endParaRPr lang="zh-CN" altLang="en-US" sz="2400" i="0" dirty="0"/>
          </a:p>
        </p:txBody>
      </p:sp>
      <p:sp>
        <p:nvSpPr>
          <p:cNvPr id="39940" name="Rectangle 4"/>
          <p:cNvSpPr>
            <a:spLocks noChangeArrowheads="1"/>
          </p:cNvSpPr>
          <p:nvPr/>
        </p:nvSpPr>
        <p:spPr bwMode="auto">
          <a:xfrm>
            <a:off x="5508104" y="4005064"/>
            <a:ext cx="1974900" cy="369332"/>
          </a:xfrm>
          <a:prstGeom prst="rect">
            <a:avLst/>
          </a:prstGeom>
          <a:noFill/>
          <a:ln w="9525">
            <a:noFill/>
            <a:miter lim="800000"/>
            <a:headEnd/>
            <a:tailEnd/>
          </a:ln>
        </p:spPr>
        <p:txBody>
          <a:bodyPr wrap="none" lIns="0" tIns="0" rIns="0" bIns="0" anchor="ctr">
            <a:spAutoFit/>
          </a:bodyPr>
          <a:lstStyle/>
          <a:p>
            <a:pPr>
              <a:buClr>
                <a:srgbClr val="91AC4E"/>
              </a:buClr>
              <a:buSzPct val="90000"/>
              <a:buFont typeface="Wingdings" pitchFamily="2" charset="2"/>
              <a:buChar char="p"/>
            </a:pPr>
            <a:r>
              <a:rPr lang="zh-CN" altLang="en-US" sz="2400" b="1" i="0" dirty="0"/>
              <a:t> </a:t>
            </a:r>
            <a:r>
              <a:rPr lang="zh-CN" altLang="en-US" sz="2400" b="1" i="0" dirty="0" smtClean="0"/>
              <a:t>索引和排序</a:t>
            </a:r>
            <a:r>
              <a:rPr lang="zh-CN" altLang="en-US" sz="2400" i="0" dirty="0" smtClean="0"/>
              <a:t> </a:t>
            </a:r>
            <a:endParaRPr lang="zh-CN" altLang="en-US" sz="2400" i="0" dirty="0"/>
          </a:p>
        </p:txBody>
      </p:sp>
      <p:sp>
        <p:nvSpPr>
          <p:cNvPr id="39941" name="Rectangle 5"/>
          <p:cNvSpPr>
            <a:spLocks noChangeArrowheads="1"/>
          </p:cNvSpPr>
          <p:nvPr/>
        </p:nvSpPr>
        <p:spPr bwMode="auto">
          <a:xfrm>
            <a:off x="1475656" y="5085184"/>
            <a:ext cx="3231654" cy="369332"/>
          </a:xfrm>
          <a:prstGeom prst="rect">
            <a:avLst/>
          </a:prstGeom>
          <a:noFill/>
          <a:ln w="9525">
            <a:noFill/>
            <a:miter lim="800000"/>
            <a:headEnd/>
            <a:tailEnd/>
          </a:ln>
        </p:spPr>
        <p:txBody>
          <a:bodyPr wrap="none" lIns="0" tIns="0" rIns="0" bIns="0" anchor="ctr">
            <a:spAutoFit/>
          </a:bodyPr>
          <a:lstStyle/>
          <a:p>
            <a:pPr marL="457200" indent="-457200">
              <a:buClr>
                <a:srgbClr val="91AC4E"/>
              </a:buClr>
              <a:buSzPct val="90000"/>
              <a:buFont typeface="Wingdings" pitchFamily="2" charset="2"/>
              <a:buChar char="p"/>
            </a:pPr>
            <a:r>
              <a:rPr lang="zh-CN" altLang="en-US" sz="2400" b="1" i="0" dirty="0"/>
              <a:t>联机文档的功能测试</a:t>
            </a:r>
          </a:p>
        </p:txBody>
      </p:sp>
      <p:sp>
        <p:nvSpPr>
          <p:cNvPr id="39942" name="Rectangle 6"/>
          <p:cNvSpPr>
            <a:spLocks noChangeArrowheads="1"/>
          </p:cNvSpPr>
          <p:nvPr/>
        </p:nvSpPr>
        <p:spPr bwMode="auto">
          <a:xfrm>
            <a:off x="5508104" y="5085184"/>
            <a:ext cx="1962076" cy="369332"/>
          </a:xfrm>
          <a:prstGeom prst="rect">
            <a:avLst/>
          </a:prstGeom>
          <a:noFill/>
          <a:ln w="9525">
            <a:noFill/>
            <a:miter lim="800000"/>
            <a:headEnd/>
            <a:tailEnd/>
          </a:ln>
        </p:spPr>
        <p:txBody>
          <a:bodyPr wrap="none" lIns="0" tIns="0" rIns="0" bIns="0" anchor="ctr">
            <a:spAutoFit/>
          </a:bodyPr>
          <a:lstStyle/>
          <a:p>
            <a:pPr>
              <a:buClr>
                <a:srgbClr val="91AC4E"/>
              </a:buClr>
              <a:buSzPct val="90000"/>
              <a:buFont typeface="Wingdings" pitchFamily="2" charset="2"/>
              <a:buChar char="p"/>
            </a:pPr>
            <a:r>
              <a:rPr lang="zh-CN" altLang="en-US" sz="2400" b="1" i="0" dirty="0"/>
              <a:t> </a:t>
            </a:r>
            <a:r>
              <a:rPr lang="en-US" altLang="zh-CN" sz="2400" b="1" i="0" dirty="0" smtClean="0"/>
              <a:t>DST</a:t>
            </a:r>
            <a:r>
              <a:rPr lang="zh-CN" altLang="en-US" sz="2400" b="1" i="0" dirty="0"/>
              <a:t>的处理</a:t>
            </a:r>
            <a:r>
              <a:rPr lang="zh-CN" altLang="en-US" sz="2400" i="0" dirty="0"/>
              <a:t> </a:t>
            </a:r>
          </a:p>
        </p:txBody>
      </p:sp>
      <p:sp>
        <p:nvSpPr>
          <p:cNvPr id="39944" name="Rectangle 8"/>
          <p:cNvSpPr>
            <a:spLocks noChangeArrowheads="1"/>
          </p:cNvSpPr>
          <p:nvPr/>
        </p:nvSpPr>
        <p:spPr bwMode="auto">
          <a:xfrm>
            <a:off x="683568" y="2060848"/>
            <a:ext cx="7920806" cy="1317284"/>
          </a:xfrm>
          <a:prstGeom prst="rect">
            <a:avLst/>
          </a:prstGeom>
          <a:noFill/>
          <a:ln w="9525" algn="ctr">
            <a:noFill/>
            <a:miter lim="800000"/>
            <a:headEnd/>
            <a:tailEnd/>
          </a:ln>
        </p:spPr>
        <p:txBody>
          <a:bodyPr wrap="square" lIns="0" tIns="0" rIns="0" bIns="0" anchor="ctr">
            <a:spAutoFit/>
          </a:bodyPr>
          <a:lstStyle/>
          <a:p>
            <a:pPr>
              <a:lnSpc>
                <a:spcPct val="120000"/>
              </a:lnSpc>
            </a:pPr>
            <a:r>
              <a:rPr lang="zh-CN" altLang="en-US" sz="2400" i="0" dirty="0">
                <a:solidFill>
                  <a:schemeClr val="accent1">
                    <a:lumMod val="50000"/>
                  </a:schemeClr>
                </a:solidFill>
                <a:latin typeface="楷体"/>
                <a:ea typeface="楷体"/>
                <a:cs typeface="楷体"/>
              </a:rPr>
              <a:t>不仅要查看用户界面，而且要对文件保存、打印等类似的功能进行测试，特别要注意语言环境特定的组件，比如时间、日期格式以及文字处理等相关方面的功能进行测试</a:t>
            </a:r>
            <a:r>
              <a:rPr lang="zh-CN" altLang="en-US" i="0" dirty="0">
                <a:solidFill>
                  <a:schemeClr val="accent1">
                    <a:lumMod val="50000"/>
                  </a:schemeClr>
                </a:solidFill>
                <a:latin typeface="楷体"/>
                <a:ea typeface="楷体"/>
                <a:cs typeface="楷体"/>
              </a:rPr>
              <a:t>。 </a:t>
            </a:r>
          </a:p>
        </p:txBody>
      </p:sp>
    </p:spTree>
    <p:extLst>
      <p:ext uri="{BB962C8B-B14F-4D97-AF65-F5344CB8AC3E}">
        <p14:creationId xmlns:p14="http://schemas.microsoft.com/office/powerpoint/2010/main" val="667924450"/>
      </p:ext>
    </p:extLst>
  </p:cSld>
  <p:clrMapOvr>
    <a:masterClrMapping/>
  </p:clrMapOvr>
  <p:transition>
    <p:cove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195736" y="332656"/>
            <a:ext cx="4824437" cy="661988"/>
          </a:xfrm>
        </p:spPr>
        <p:txBody>
          <a:bodyPr/>
          <a:lstStyle/>
          <a:p>
            <a:pPr algn="ctr"/>
            <a:r>
              <a:rPr lang="zh-CN" altLang="en-US" sz="3200" b="1" dirty="0">
                <a:solidFill>
                  <a:srgbClr val="FFFF00"/>
                </a:solidFill>
              </a:rPr>
              <a:t>参考资源</a:t>
            </a:r>
          </a:p>
        </p:txBody>
      </p:sp>
      <p:sp>
        <p:nvSpPr>
          <p:cNvPr id="39939" name="Rectangle 3"/>
          <p:cNvSpPr>
            <a:spLocks noChangeArrowheads="1"/>
          </p:cNvSpPr>
          <p:nvPr/>
        </p:nvSpPr>
        <p:spPr bwMode="auto">
          <a:xfrm>
            <a:off x="1295400" y="2054634"/>
            <a:ext cx="4796826" cy="369332"/>
          </a:xfrm>
          <a:prstGeom prst="rect">
            <a:avLst/>
          </a:prstGeom>
          <a:noFill/>
          <a:ln w="9525">
            <a:noFill/>
            <a:miter lim="800000"/>
            <a:headEnd/>
            <a:tailEnd/>
          </a:ln>
        </p:spPr>
        <p:txBody>
          <a:bodyPr wrap="none" lIns="0" tIns="0" rIns="0" bIns="0" anchor="ctr">
            <a:spAutoFit/>
          </a:bodyPr>
          <a:lstStyle/>
          <a:p>
            <a:pPr>
              <a:buClr>
                <a:srgbClr val="91AC4E"/>
              </a:buClr>
              <a:buSzPct val="90000"/>
              <a:buFont typeface="Wingdings" pitchFamily="2" charset="2"/>
              <a:buChar char="p"/>
            </a:pPr>
            <a:r>
              <a:rPr lang="zh-CN" altLang="en-US" sz="2400" b="1" dirty="0"/>
              <a:t>  </a:t>
            </a:r>
            <a:r>
              <a:rPr lang="en-US" altLang="zh-CN" sz="2400" dirty="0">
                <a:hlinkClick r:id="rId3"/>
              </a:rPr>
              <a:t>http://www.w3.org/International/</a:t>
            </a:r>
            <a:r>
              <a:rPr lang="zh-CN" altLang="en-US" sz="2400" dirty="0" smtClean="0"/>
              <a:t> </a:t>
            </a:r>
            <a:endParaRPr lang="zh-CN" altLang="en-US" sz="2400" dirty="0"/>
          </a:p>
        </p:txBody>
      </p:sp>
      <p:sp>
        <p:nvSpPr>
          <p:cNvPr id="39940" name="Rectangle 4"/>
          <p:cNvSpPr>
            <a:spLocks noChangeArrowheads="1"/>
          </p:cNvSpPr>
          <p:nvPr/>
        </p:nvSpPr>
        <p:spPr bwMode="auto">
          <a:xfrm>
            <a:off x="1295400" y="2738846"/>
            <a:ext cx="7777770" cy="369332"/>
          </a:xfrm>
          <a:prstGeom prst="rect">
            <a:avLst/>
          </a:prstGeom>
          <a:noFill/>
          <a:ln w="9525">
            <a:noFill/>
            <a:miter lim="800000"/>
            <a:headEnd/>
            <a:tailEnd/>
          </a:ln>
        </p:spPr>
        <p:txBody>
          <a:bodyPr wrap="none" lIns="0" tIns="0" rIns="0" bIns="0" anchor="ctr">
            <a:spAutoFit/>
          </a:bodyPr>
          <a:lstStyle/>
          <a:p>
            <a:pPr>
              <a:buClr>
                <a:srgbClr val="91AC4E"/>
              </a:buClr>
              <a:buSzPct val="90000"/>
              <a:buFont typeface="Wingdings" pitchFamily="2" charset="2"/>
              <a:buChar char="p"/>
            </a:pPr>
            <a:r>
              <a:rPr lang="zh-CN" altLang="en-US" sz="2400" b="1" dirty="0"/>
              <a:t>  </a:t>
            </a:r>
            <a:r>
              <a:rPr lang="en-US" altLang="zh-CN" sz="2400" dirty="0">
                <a:hlinkClick r:id="rId4"/>
              </a:rPr>
              <a:t>https://confluence.sakaiproject.org/display/I18N/Home</a:t>
            </a:r>
            <a:endParaRPr lang="zh-CN" altLang="en-US" sz="2400" dirty="0"/>
          </a:p>
        </p:txBody>
      </p:sp>
      <p:sp>
        <p:nvSpPr>
          <p:cNvPr id="39941" name="Rectangle 5"/>
          <p:cNvSpPr>
            <a:spLocks noChangeArrowheads="1"/>
          </p:cNvSpPr>
          <p:nvPr/>
        </p:nvSpPr>
        <p:spPr bwMode="auto">
          <a:xfrm>
            <a:off x="1295400" y="3386546"/>
            <a:ext cx="4091505" cy="369332"/>
          </a:xfrm>
          <a:prstGeom prst="rect">
            <a:avLst/>
          </a:prstGeom>
          <a:noFill/>
          <a:ln w="9525">
            <a:noFill/>
            <a:miter lim="800000"/>
            <a:headEnd/>
            <a:tailEnd/>
          </a:ln>
        </p:spPr>
        <p:txBody>
          <a:bodyPr wrap="none" lIns="0" tIns="0" rIns="0" bIns="0" anchor="ctr">
            <a:spAutoFit/>
          </a:bodyPr>
          <a:lstStyle/>
          <a:p>
            <a:pPr marL="457200" indent="-457200">
              <a:buClr>
                <a:srgbClr val="91AC4E"/>
              </a:buClr>
              <a:buSzPct val="90000"/>
              <a:buFont typeface="Wingdings" pitchFamily="2" charset="2"/>
              <a:buChar char="p"/>
            </a:pPr>
            <a:r>
              <a:rPr lang="en-US" altLang="zh-CN" sz="2400" dirty="0">
                <a:hlinkClick r:id="rId5"/>
              </a:rPr>
              <a:t>http://www.gala-global.org/</a:t>
            </a:r>
            <a:endParaRPr lang="zh-CN" altLang="en-US" sz="2400" b="1" dirty="0"/>
          </a:p>
        </p:txBody>
      </p:sp>
      <p:sp>
        <p:nvSpPr>
          <p:cNvPr id="39942" name="Rectangle 6"/>
          <p:cNvSpPr>
            <a:spLocks noChangeArrowheads="1"/>
          </p:cNvSpPr>
          <p:nvPr/>
        </p:nvSpPr>
        <p:spPr bwMode="auto">
          <a:xfrm>
            <a:off x="1295400" y="4070759"/>
            <a:ext cx="4762522" cy="369332"/>
          </a:xfrm>
          <a:prstGeom prst="rect">
            <a:avLst/>
          </a:prstGeom>
          <a:noFill/>
          <a:ln w="9525">
            <a:noFill/>
            <a:miter lim="800000"/>
            <a:headEnd/>
            <a:tailEnd/>
          </a:ln>
        </p:spPr>
        <p:txBody>
          <a:bodyPr wrap="none" lIns="0" tIns="0" rIns="0" bIns="0" anchor="ctr">
            <a:spAutoFit/>
          </a:bodyPr>
          <a:lstStyle/>
          <a:p>
            <a:pPr>
              <a:buClr>
                <a:srgbClr val="91AC4E"/>
              </a:buClr>
              <a:buSzPct val="90000"/>
              <a:buFont typeface="Wingdings" pitchFamily="2" charset="2"/>
              <a:buChar char="p"/>
            </a:pPr>
            <a:r>
              <a:rPr lang="zh-CN" altLang="en-US" sz="2400" b="1" dirty="0"/>
              <a:t> </a:t>
            </a:r>
            <a:r>
              <a:rPr lang="en-US" altLang="zh-CN" sz="2400" dirty="0">
                <a:hlinkClick r:id="rId6"/>
              </a:rPr>
              <a:t>http://blogs.msdn.com/b/kierans/</a:t>
            </a:r>
            <a:endParaRPr lang="zh-CN" altLang="en-US" sz="2400" dirty="0"/>
          </a:p>
        </p:txBody>
      </p:sp>
      <p:sp>
        <p:nvSpPr>
          <p:cNvPr id="10" name="Rectangle 6"/>
          <p:cNvSpPr>
            <a:spLocks noChangeArrowheads="1"/>
          </p:cNvSpPr>
          <p:nvPr/>
        </p:nvSpPr>
        <p:spPr bwMode="auto">
          <a:xfrm>
            <a:off x="1304378" y="5449603"/>
            <a:ext cx="7617470" cy="369332"/>
          </a:xfrm>
          <a:prstGeom prst="rect">
            <a:avLst/>
          </a:prstGeom>
          <a:noFill/>
          <a:ln w="9525">
            <a:noFill/>
            <a:miter lim="800000"/>
            <a:headEnd/>
            <a:tailEnd/>
          </a:ln>
        </p:spPr>
        <p:txBody>
          <a:bodyPr wrap="none" lIns="0" tIns="0" rIns="0" bIns="0" anchor="ctr">
            <a:spAutoFit/>
          </a:bodyPr>
          <a:lstStyle/>
          <a:p>
            <a:pPr>
              <a:buClr>
                <a:srgbClr val="91AC4E"/>
              </a:buClr>
              <a:buSzPct val="90000"/>
              <a:buFont typeface="Wingdings" pitchFamily="2" charset="2"/>
              <a:buChar char="p"/>
            </a:pPr>
            <a:r>
              <a:rPr lang="zh-CN" altLang="en-US" sz="2400" b="1" dirty="0"/>
              <a:t> </a:t>
            </a:r>
            <a:r>
              <a:rPr lang="en-US" altLang="zh-CN" sz="2000" dirty="0">
                <a:hlinkClick r:id="rId7"/>
              </a:rPr>
              <a:t>http://en.wikipedia.org/wiki/Internationalization_and_localization</a:t>
            </a:r>
            <a:r>
              <a:rPr lang="en-US" altLang="zh-CN" sz="2400" dirty="0" smtClean="0">
                <a:hlinkClick r:id="rId6"/>
              </a:rPr>
              <a:t>/</a:t>
            </a:r>
            <a:endParaRPr lang="zh-CN" altLang="en-US" sz="2400" dirty="0"/>
          </a:p>
        </p:txBody>
      </p:sp>
      <p:sp>
        <p:nvSpPr>
          <p:cNvPr id="13" name="Rectangle 6"/>
          <p:cNvSpPr>
            <a:spLocks noChangeArrowheads="1"/>
          </p:cNvSpPr>
          <p:nvPr/>
        </p:nvSpPr>
        <p:spPr bwMode="auto">
          <a:xfrm>
            <a:off x="1295400" y="4833156"/>
            <a:ext cx="6937797" cy="369332"/>
          </a:xfrm>
          <a:prstGeom prst="rect">
            <a:avLst/>
          </a:prstGeom>
          <a:noFill/>
          <a:ln w="9525">
            <a:noFill/>
            <a:miter lim="800000"/>
            <a:headEnd/>
            <a:tailEnd/>
          </a:ln>
        </p:spPr>
        <p:txBody>
          <a:bodyPr wrap="none" lIns="0" tIns="0" rIns="0" bIns="0" anchor="ctr">
            <a:spAutoFit/>
          </a:bodyPr>
          <a:lstStyle/>
          <a:p>
            <a:pPr>
              <a:buClr>
                <a:srgbClr val="91AC4E"/>
              </a:buClr>
              <a:buSzPct val="90000"/>
              <a:buFont typeface="Wingdings" pitchFamily="2" charset="2"/>
              <a:buChar char="p"/>
            </a:pPr>
            <a:r>
              <a:rPr lang="zh-CN" altLang="en-US" sz="2400" b="1" dirty="0"/>
              <a:t> </a:t>
            </a:r>
            <a:r>
              <a:rPr lang="en-US" altLang="zh-CN" sz="2000" dirty="0" smtClean="0">
                <a:hlinkClick r:id="rId6"/>
              </a:rPr>
              <a:t>http</a:t>
            </a:r>
            <a:r>
              <a:rPr lang="en-US" altLang="zh-CN" sz="2000" dirty="0" smtClean="0">
                <a:hlinkClick r:id="rId8" invalidUrl="http:///"/>
              </a:rPr>
              <a:t>://</a:t>
            </a:r>
            <a:r>
              <a:rPr lang="en-US" altLang="zh-CN" sz="2000" dirty="0" smtClean="0">
                <a:hlinkClick r:id="rId9"/>
              </a:rPr>
              <a:t>java.sun.com/developer/technicalArticles/Intl/IntlIntro</a:t>
            </a:r>
            <a:endParaRPr lang="zh-CN" altLang="en-US" sz="2000" dirty="0"/>
          </a:p>
        </p:txBody>
      </p:sp>
    </p:spTree>
    <p:extLst>
      <p:ext uri="{BB962C8B-B14F-4D97-AF65-F5344CB8AC3E}">
        <p14:creationId xmlns:p14="http://schemas.microsoft.com/office/powerpoint/2010/main" val="1591235713"/>
      </p:ext>
    </p:extLst>
  </p:cSld>
  <p:clrMapOvr>
    <a:masterClrMapping/>
  </p:clrMapOvr>
  <p:transition>
    <p:cov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835696" y="366695"/>
            <a:ext cx="5736700" cy="561975"/>
          </a:xfrm>
        </p:spPr>
        <p:txBody>
          <a:bodyPr/>
          <a:lstStyle/>
          <a:p>
            <a:pPr algn="ctr"/>
            <a:r>
              <a:rPr lang="zh-CN" altLang="en-US" sz="3200" b="1" dirty="0">
                <a:solidFill>
                  <a:srgbClr val="FFFF00"/>
                </a:solidFill>
              </a:rPr>
              <a:t>作业</a:t>
            </a:r>
          </a:p>
        </p:txBody>
      </p:sp>
      <p:sp>
        <p:nvSpPr>
          <p:cNvPr id="40964" name="Rectangle 6"/>
          <p:cNvSpPr>
            <a:spLocks noChangeArrowheads="1"/>
          </p:cNvSpPr>
          <p:nvPr/>
        </p:nvSpPr>
        <p:spPr bwMode="auto">
          <a:xfrm>
            <a:off x="935038" y="2343150"/>
            <a:ext cx="4716462" cy="519113"/>
          </a:xfrm>
          <a:prstGeom prst="rect">
            <a:avLst/>
          </a:prstGeom>
          <a:noFill/>
          <a:ln w="9525" algn="ctr">
            <a:noFill/>
            <a:miter lim="800000"/>
            <a:headEnd/>
            <a:tailEnd/>
          </a:ln>
        </p:spPr>
        <p:txBody>
          <a:bodyPr anchor="ctr">
            <a:spAutoFit/>
          </a:bodyPr>
          <a:lstStyle/>
          <a:p>
            <a:pPr>
              <a:tabLst>
                <a:tab pos="571500" algn="l"/>
              </a:tabLst>
            </a:pPr>
            <a:r>
              <a:rPr lang="zh-CN" altLang="en-US" sz="2800" b="1" dirty="0"/>
              <a:t>第</a:t>
            </a:r>
            <a:r>
              <a:rPr lang="en-US" altLang="zh-CN" sz="2800" b="1" dirty="0"/>
              <a:t>10</a:t>
            </a:r>
            <a:r>
              <a:rPr lang="zh-CN" altLang="en-US" sz="2800" b="1" dirty="0"/>
              <a:t>章  </a:t>
            </a:r>
            <a:r>
              <a:rPr lang="en-US" altLang="zh-CN" sz="2800" b="1" dirty="0">
                <a:solidFill>
                  <a:schemeClr val="accent2"/>
                </a:solidFill>
              </a:rPr>
              <a:t>5</a:t>
            </a:r>
            <a:r>
              <a:rPr lang="zh-CN" altLang="en-US" sz="2800" b="1" smtClean="0">
                <a:solidFill>
                  <a:schemeClr val="accent2"/>
                </a:solidFill>
              </a:rPr>
              <a:t>、</a:t>
            </a:r>
            <a:r>
              <a:rPr lang="en-US" altLang="zh-CN" sz="2800" b="1" dirty="0" smtClean="0">
                <a:solidFill>
                  <a:schemeClr val="accent2"/>
                </a:solidFill>
              </a:rPr>
              <a:t>6</a:t>
            </a:r>
            <a:endParaRPr lang="zh-CN" altLang="en-US" sz="2400" b="1" dirty="0">
              <a:solidFill>
                <a:schemeClr val="accent2"/>
              </a:solidFill>
            </a:endParaRPr>
          </a:p>
        </p:txBody>
      </p:sp>
    </p:spTree>
    <p:extLst>
      <p:ext uri="{BB962C8B-B14F-4D97-AF65-F5344CB8AC3E}">
        <p14:creationId xmlns:p14="http://schemas.microsoft.com/office/powerpoint/2010/main" val="25671600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Rectangle 4"/>
          <p:cNvSpPr>
            <a:spLocks noChangeArrowheads="1"/>
          </p:cNvSpPr>
          <p:nvPr/>
        </p:nvSpPr>
        <p:spPr bwMode="black">
          <a:xfrm>
            <a:off x="971600" y="3140968"/>
            <a:ext cx="2664297"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30000"/>
              </a:lnSpc>
              <a:spcBef>
                <a:spcPct val="20000"/>
              </a:spcBef>
            </a:pPr>
            <a:r>
              <a:rPr lang="en-US" altLang="zh-CN" sz="2800" i="0" dirty="0">
                <a:solidFill>
                  <a:schemeClr val="bg1"/>
                </a:solidFill>
                <a:latin typeface="Chalkduster"/>
                <a:cs typeface="Chalkduster"/>
              </a:rPr>
              <a:t>Thank you</a:t>
            </a:r>
          </a:p>
        </p:txBody>
      </p:sp>
      <p:sp>
        <p:nvSpPr>
          <p:cNvPr id="8" name="Rectangle 5"/>
          <p:cNvSpPr>
            <a:spLocks noChangeArrowheads="1"/>
          </p:cNvSpPr>
          <p:nvPr/>
        </p:nvSpPr>
        <p:spPr bwMode="black">
          <a:xfrm>
            <a:off x="971600" y="1988840"/>
            <a:ext cx="2808312" cy="1214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r>
              <a:rPr lang="en-US" altLang="zh-CN" sz="5400" i="0" dirty="0">
                <a:solidFill>
                  <a:schemeClr val="bg1"/>
                </a:solidFill>
                <a:latin typeface="Avenir Black Oblique"/>
                <a:ea typeface="黑体" charset="0"/>
                <a:cs typeface="Avenir Black Oblique"/>
              </a:rPr>
              <a:t>Q &amp; A</a:t>
            </a:r>
            <a:endParaRPr lang="zh-CN" altLang="en-US" sz="5400" i="0" dirty="0">
              <a:solidFill>
                <a:schemeClr val="bg1"/>
              </a:solidFill>
              <a:latin typeface="Avenir Black Oblique"/>
              <a:ea typeface="黑体" charset="0"/>
              <a:cs typeface="Avenir Black Oblique"/>
            </a:endParaRPr>
          </a:p>
        </p:txBody>
      </p:sp>
      <p:pic>
        <p:nvPicPr>
          <p:cNvPr id="9" name="图片 8"/>
          <p:cNvPicPr>
            <a:picLocks noChangeAspect="1"/>
          </p:cNvPicPr>
          <p:nvPr/>
        </p:nvPicPr>
        <p:blipFill>
          <a:blip r:embed="rId3"/>
          <a:stretch>
            <a:fillRect/>
          </a:stretch>
        </p:blipFill>
        <p:spPr>
          <a:xfrm>
            <a:off x="4407316" y="1484784"/>
            <a:ext cx="4736684" cy="2736304"/>
          </a:xfrm>
          <a:prstGeom prst="rect">
            <a:avLst/>
          </a:prstGeom>
        </p:spPr>
      </p:pic>
      <p:pic>
        <p:nvPicPr>
          <p:cNvPr id="10" name="图片 9"/>
          <p:cNvPicPr>
            <a:picLocks noChangeAspect="1"/>
          </p:cNvPicPr>
          <p:nvPr/>
        </p:nvPicPr>
        <p:blipFill>
          <a:blip r:embed="rId4"/>
          <a:stretch>
            <a:fillRect/>
          </a:stretch>
        </p:blipFill>
        <p:spPr>
          <a:xfrm>
            <a:off x="4788024" y="4725144"/>
            <a:ext cx="1800200" cy="1800200"/>
          </a:xfrm>
          <a:prstGeom prst="rect">
            <a:avLst/>
          </a:prstGeom>
        </p:spPr>
      </p:pic>
      <p:pic>
        <p:nvPicPr>
          <p:cNvPr id="11" name="图片 10" descr="新浪微博二维码.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5816" y="4725144"/>
            <a:ext cx="1778000" cy="177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
          <p:cNvPicPr>
            <a:picLocks noChangeAspect="1" noChangeArrowheads="1"/>
          </p:cNvPicPr>
          <p:nvPr/>
        </p:nvPicPr>
        <p:blipFill>
          <a:blip r:embed="rId3" cstate="print"/>
          <a:srcRect/>
          <a:stretch>
            <a:fillRect/>
          </a:stretch>
        </p:blipFill>
        <p:spPr bwMode="auto">
          <a:xfrm>
            <a:off x="4860032" y="1916832"/>
            <a:ext cx="4274351" cy="4274351"/>
          </a:xfrm>
          <a:prstGeom prst="rect">
            <a:avLst/>
          </a:prstGeom>
          <a:noFill/>
          <a:ln w="12700" cap="sq">
            <a:noFill/>
            <a:miter lim="800000"/>
            <a:headEnd type="none" w="sm" len="sm"/>
            <a:tailEnd type="none" w="sm" len="sm"/>
          </a:ln>
        </p:spPr>
      </p:pic>
      <p:sp>
        <p:nvSpPr>
          <p:cNvPr id="7171" name="Rectangle 2"/>
          <p:cNvSpPr>
            <a:spLocks noGrp="1" noChangeArrowheads="1"/>
          </p:cNvSpPr>
          <p:nvPr>
            <p:ph type="title"/>
          </p:nvPr>
        </p:nvSpPr>
        <p:spPr>
          <a:xfrm>
            <a:off x="1547664" y="332656"/>
            <a:ext cx="6263605" cy="575469"/>
          </a:xfrm>
        </p:spPr>
        <p:txBody>
          <a:bodyPr/>
          <a:lstStyle/>
          <a:p>
            <a:pPr algn="ctr"/>
            <a:r>
              <a:rPr lang="zh-CN" altLang="en-US" sz="3200" b="1" dirty="0" smtClean="0">
                <a:solidFill>
                  <a:srgbClr val="FFFF00"/>
                </a:solidFill>
              </a:rPr>
              <a:t>第</a:t>
            </a:r>
            <a:r>
              <a:rPr lang="zh-CN" altLang="zh-CN" sz="3200" b="1" dirty="0">
                <a:solidFill>
                  <a:srgbClr val="FFFF00"/>
                </a:solidFill>
              </a:rPr>
              <a:t>8</a:t>
            </a:r>
            <a:r>
              <a:rPr lang="zh-CN" altLang="en-US" sz="3200" b="1" dirty="0" smtClean="0">
                <a:solidFill>
                  <a:srgbClr val="FFFF00"/>
                </a:solidFill>
              </a:rPr>
              <a:t>章 </a:t>
            </a:r>
            <a:r>
              <a:rPr lang="zh-CN" altLang="en-US" sz="3200" b="1" dirty="0">
                <a:solidFill>
                  <a:srgbClr val="FFFF00"/>
                </a:solidFill>
              </a:rPr>
              <a:t>软件本地化测试</a:t>
            </a:r>
          </a:p>
        </p:txBody>
      </p:sp>
      <p:sp>
        <p:nvSpPr>
          <p:cNvPr id="7173" name="Rectangle 5"/>
          <p:cNvSpPr>
            <a:spLocks noChangeArrowheads="1"/>
          </p:cNvSpPr>
          <p:nvPr/>
        </p:nvSpPr>
        <p:spPr bwMode="auto">
          <a:xfrm>
            <a:off x="755576" y="2708920"/>
            <a:ext cx="4608686" cy="2239962"/>
          </a:xfrm>
          <a:prstGeom prst="rect">
            <a:avLst/>
          </a:prstGeom>
          <a:noFill/>
          <a:ln w="9525">
            <a:noFill/>
            <a:miter lim="800000"/>
            <a:headEnd/>
            <a:tailEnd/>
          </a:ln>
        </p:spPr>
        <p:txBody>
          <a:bodyPr wrap="square" lIns="0" tIns="0" rIns="0" bIns="0">
            <a:spAutoFit/>
          </a:bodyPr>
          <a:lstStyle/>
          <a:p>
            <a:pPr>
              <a:lnSpc>
                <a:spcPct val="130000"/>
              </a:lnSpc>
            </a:pPr>
            <a:r>
              <a:rPr lang="en-US" altLang="zh-CN" sz="2800" b="1" i="0" dirty="0" smtClean="0"/>
              <a:t>8.1 </a:t>
            </a:r>
            <a:r>
              <a:rPr lang="zh-CN" altLang="en-US" sz="2800" b="1" i="0" dirty="0"/>
              <a:t>什么是软件本地化</a:t>
            </a:r>
          </a:p>
          <a:p>
            <a:pPr>
              <a:lnSpc>
                <a:spcPct val="130000"/>
              </a:lnSpc>
            </a:pPr>
            <a:r>
              <a:rPr lang="en-US" altLang="zh-CN" sz="2800" b="1" i="0" dirty="0" smtClean="0"/>
              <a:t>8.2 </a:t>
            </a:r>
            <a:r>
              <a:rPr lang="zh-CN" altLang="en-US" sz="2800" b="1" i="0" dirty="0"/>
              <a:t>翻译验证</a:t>
            </a:r>
          </a:p>
          <a:p>
            <a:pPr>
              <a:lnSpc>
                <a:spcPct val="130000"/>
              </a:lnSpc>
            </a:pPr>
            <a:r>
              <a:rPr lang="en-US" altLang="zh-CN" sz="2800" b="1" i="0" dirty="0" smtClean="0"/>
              <a:t>8.3 </a:t>
            </a:r>
            <a:r>
              <a:rPr lang="zh-CN" altLang="en-US" sz="2800" b="1" i="0" dirty="0"/>
              <a:t>本地化测试的技术问题</a:t>
            </a:r>
          </a:p>
          <a:p>
            <a:pPr>
              <a:lnSpc>
                <a:spcPct val="130000"/>
              </a:lnSpc>
            </a:pPr>
            <a:r>
              <a:rPr lang="en-US" altLang="zh-CN" sz="2800" b="1" i="0" dirty="0" smtClean="0"/>
              <a:t>8.4 </a:t>
            </a:r>
            <a:r>
              <a:rPr lang="zh-CN" altLang="en-US" sz="2800" b="1" i="0" dirty="0"/>
              <a:t>本地化的功能测试</a:t>
            </a:r>
            <a:endParaRPr lang="en-US" altLang="zh-CN" sz="2800" b="1" i="0" dirty="0"/>
          </a:p>
        </p:txBody>
      </p:sp>
    </p:spTree>
    <p:extLst>
      <p:ext uri="{BB962C8B-B14F-4D97-AF65-F5344CB8AC3E}">
        <p14:creationId xmlns:p14="http://schemas.microsoft.com/office/powerpoint/2010/main" val="3253832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835696" y="260648"/>
            <a:ext cx="5112568" cy="719485"/>
          </a:xfrm>
        </p:spPr>
        <p:txBody>
          <a:bodyPr/>
          <a:lstStyle/>
          <a:p>
            <a:pPr algn="ctr"/>
            <a:r>
              <a:rPr lang="en-US" altLang="zh-CN" sz="3200" b="1" dirty="0" smtClean="0">
                <a:solidFill>
                  <a:srgbClr val="FFFF00"/>
                </a:solidFill>
              </a:rPr>
              <a:t>8.1</a:t>
            </a:r>
            <a:r>
              <a:rPr lang="zh-CN" altLang="en-US" sz="3200" b="1" dirty="0" smtClean="0">
                <a:solidFill>
                  <a:srgbClr val="FFFF00"/>
                </a:solidFill>
              </a:rPr>
              <a:t> </a:t>
            </a:r>
            <a:r>
              <a:rPr lang="zh-CN" altLang="en-US" sz="3200" b="1" dirty="0">
                <a:solidFill>
                  <a:srgbClr val="FFFF00"/>
                </a:solidFill>
              </a:rPr>
              <a:t>什么是软件本地化</a:t>
            </a:r>
          </a:p>
        </p:txBody>
      </p:sp>
      <p:sp>
        <p:nvSpPr>
          <p:cNvPr id="8196" name="Rectangle 4"/>
          <p:cNvSpPr>
            <a:spLocks noChangeArrowheads="1"/>
          </p:cNvSpPr>
          <p:nvPr/>
        </p:nvSpPr>
        <p:spPr bwMode="auto">
          <a:xfrm>
            <a:off x="647700" y="2024063"/>
            <a:ext cx="5903913" cy="3148554"/>
          </a:xfrm>
          <a:prstGeom prst="rect">
            <a:avLst/>
          </a:prstGeom>
          <a:noFill/>
          <a:ln w="9525">
            <a:noFill/>
            <a:miter lim="800000"/>
            <a:headEnd/>
            <a:tailEnd/>
          </a:ln>
        </p:spPr>
        <p:txBody>
          <a:bodyPr lIns="0" tIns="0" rIns="0" bIns="0">
            <a:spAutoFit/>
          </a:bodyPr>
          <a:lstStyle/>
          <a:p>
            <a:endParaRPr lang="zh-CN" altLang="en-US" sz="2400" i="1" dirty="0"/>
          </a:p>
          <a:p>
            <a:pPr>
              <a:lnSpc>
                <a:spcPct val="130000"/>
              </a:lnSpc>
            </a:pPr>
            <a:r>
              <a:rPr lang="en-US" altLang="zh-CN" sz="2800" b="1" i="0" dirty="0" smtClean="0"/>
              <a:t>8.1.1 </a:t>
            </a:r>
            <a:r>
              <a:rPr lang="zh-CN" altLang="en-US" sz="2800" b="1" i="0" dirty="0"/>
              <a:t>软件本地化与国际化</a:t>
            </a:r>
            <a:endParaRPr lang="en-US" altLang="zh-CN" sz="2800" b="1" i="0" dirty="0"/>
          </a:p>
          <a:p>
            <a:pPr>
              <a:lnSpc>
                <a:spcPct val="130000"/>
              </a:lnSpc>
            </a:pPr>
            <a:r>
              <a:rPr lang="en-US" altLang="zh-CN" sz="2800" b="1" i="0" dirty="0" smtClean="0"/>
              <a:t>8.1.2 </a:t>
            </a:r>
            <a:r>
              <a:rPr lang="zh-CN" altLang="en-US" sz="2800" b="1" i="0" dirty="0"/>
              <a:t>字符集问题</a:t>
            </a:r>
            <a:endParaRPr lang="en-US" altLang="zh-CN" sz="2800" b="1" i="0" dirty="0"/>
          </a:p>
          <a:p>
            <a:pPr>
              <a:lnSpc>
                <a:spcPct val="130000"/>
              </a:lnSpc>
            </a:pPr>
            <a:r>
              <a:rPr lang="en-US" altLang="zh-CN" sz="2800" b="1" i="0" dirty="0" smtClean="0"/>
              <a:t>8.1.3 </a:t>
            </a:r>
            <a:r>
              <a:rPr lang="zh-CN" altLang="en-US" sz="2800" b="1" i="0" dirty="0"/>
              <a:t>软件国际化标准</a:t>
            </a:r>
            <a:endParaRPr lang="en-US" altLang="zh-CN" sz="2800" b="1" i="0" dirty="0"/>
          </a:p>
          <a:p>
            <a:pPr>
              <a:lnSpc>
                <a:spcPct val="130000"/>
              </a:lnSpc>
            </a:pPr>
            <a:r>
              <a:rPr lang="en-US" altLang="zh-CN" sz="2800" b="1" i="0" dirty="0" smtClean="0"/>
              <a:t>8.1.4 </a:t>
            </a:r>
            <a:r>
              <a:rPr lang="zh-CN" altLang="en-US" sz="2800" b="1" i="0" dirty="0"/>
              <a:t>软件本地化基本步骤</a:t>
            </a:r>
            <a:endParaRPr lang="en-US" altLang="zh-CN" sz="2800" b="1" i="0" dirty="0"/>
          </a:p>
          <a:p>
            <a:pPr>
              <a:lnSpc>
                <a:spcPct val="130000"/>
              </a:lnSpc>
            </a:pPr>
            <a:r>
              <a:rPr lang="en-US" altLang="zh-CN" sz="2800" b="1" i="0" dirty="0" smtClean="0"/>
              <a:t>8.1.5 </a:t>
            </a:r>
            <a:r>
              <a:rPr lang="zh-CN" altLang="en-US" sz="2800" b="1" i="0" dirty="0"/>
              <a:t>软件本地化测试</a:t>
            </a:r>
            <a:endParaRPr lang="en-US" altLang="zh-CN" sz="2800" b="1" i="0" dirty="0"/>
          </a:p>
        </p:txBody>
      </p:sp>
      <p:pic>
        <p:nvPicPr>
          <p:cNvPr id="8197" name="Picture 2" descr="countries"/>
          <p:cNvPicPr>
            <a:picLocks noChangeAspect="1" noChangeArrowheads="1"/>
          </p:cNvPicPr>
          <p:nvPr/>
        </p:nvPicPr>
        <p:blipFill>
          <a:blip r:embed="rId3" cstate="print"/>
          <a:srcRect/>
          <a:stretch>
            <a:fillRect/>
          </a:stretch>
        </p:blipFill>
        <p:spPr bwMode="auto">
          <a:xfrm>
            <a:off x="5349875" y="2349500"/>
            <a:ext cx="3794125" cy="2995613"/>
          </a:xfrm>
          <a:prstGeom prst="rect">
            <a:avLst/>
          </a:prstGeom>
          <a:noFill/>
          <a:ln w="9525">
            <a:noFill/>
            <a:miter lim="800000"/>
            <a:headEnd/>
            <a:tailEnd/>
          </a:ln>
        </p:spPr>
      </p:pic>
    </p:spTree>
    <p:extLst>
      <p:ext uri="{BB962C8B-B14F-4D97-AF65-F5344CB8AC3E}">
        <p14:creationId xmlns:p14="http://schemas.microsoft.com/office/powerpoint/2010/main" val="2373871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835696" y="476672"/>
            <a:ext cx="5257254" cy="561553"/>
          </a:xfrm>
        </p:spPr>
        <p:txBody>
          <a:bodyPr/>
          <a:lstStyle/>
          <a:p>
            <a:pPr algn="ctr"/>
            <a:r>
              <a:rPr lang="en-US" altLang="zh-CN" sz="3200" b="1" dirty="0" smtClean="0">
                <a:solidFill>
                  <a:srgbClr val="FFFF00"/>
                </a:solidFill>
              </a:rPr>
              <a:t>8.1.1 </a:t>
            </a:r>
            <a:r>
              <a:rPr lang="zh-CN" altLang="en-US" sz="3200" b="1" dirty="0">
                <a:solidFill>
                  <a:srgbClr val="FFFF00"/>
                </a:solidFill>
              </a:rPr>
              <a:t>软件本地化与国际化</a:t>
            </a:r>
            <a:endParaRPr lang="zh-CN" altLang="en-GB" sz="3200" b="1" dirty="0">
              <a:solidFill>
                <a:srgbClr val="FFFF00"/>
              </a:solidFill>
            </a:endParaRPr>
          </a:p>
        </p:txBody>
      </p:sp>
      <p:sp>
        <p:nvSpPr>
          <p:cNvPr id="9219" name="Rectangle 3"/>
          <p:cNvSpPr>
            <a:spLocks noGrp="1" noChangeArrowheads="1"/>
          </p:cNvSpPr>
          <p:nvPr>
            <p:ph type="body" idx="4294967295"/>
          </p:nvPr>
        </p:nvSpPr>
        <p:spPr>
          <a:xfrm>
            <a:off x="683568" y="1556792"/>
            <a:ext cx="7560840" cy="4680520"/>
          </a:xfrm>
        </p:spPr>
        <p:txBody>
          <a:bodyPr/>
          <a:lstStyle/>
          <a:p>
            <a:pPr>
              <a:spcBef>
                <a:spcPct val="0"/>
              </a:spcBef>
              <a:buClr>
                <a:srgbClr val="D56745"/>
              </a:buClr>
              <a:buSzTx/>
              <a:buFont typeface="Wingdings" pitchFamily="2" charset="2"/>
              <a:buNone/>
            </a:pPr>
            <a:r>
              <a:rPr lang="zh-CN" altLang="en-US" sz="2400" dirty="0" smtClean="0">
                <a:solidFill>
                  <a:srgbClr val="0000FF"/>
                </a:solidFill>
              </a:rPr>
              <a:t>软件国际化</a:t>
            </a:r>
            <a:r>
              <a:rPr lang="zh-CN" altLang="en-GB" sz="2400" dirty="0" smtClean="0">
                <a:solidFill>
                  <a:srgbClr val="0000FF"/>
                </a:solidFill>
              </a:rPr>
              <a:t>（</a:t>
            </a:r>
            <a:r>
              <a:rPr lang="en-GB" altLang="zh-CN" sz="2400" dirty="0" smtClean="0">
                <a:solidFill>
                  <a:srgbClr val="0000FF"/>
                </a:solidFill>
              </a:rPr>
              <a:t>SW Internationalization，I18N）</a:t>
            </a:r>
            <a:endParaRPr lang="zh-CN" altLang="en-US" sz="2400" dirty="0" smtClean="0">
              <a:solidFill>
                <a:srgbClr val="0000FF"/>
              </a:solidFill>
            </a:endParaRPr>
          </a:p>
          <a:p>
            <a:pPr lvl="1">
              <a:spcBef>
                <a:spcPct val="0"/>
              </a:spcBef>
              <a:buClr>
                <a:srgbClr val="D56745"/>
              </a:buClr>
              <a:buSzTx/>
              <a:buFont typeface="Wingdings" pitchFamily="2" charset="2"/>
              <a:buChar char="§"/>
            </a:pPr>
            <a:r>
              <a:rPr lang="en-US" altLang="zh-CN" sz="2400" kern="1200" dirty="0">
                <a:ea typeface="楷体"/>
                <a:cs typeface="楷体"/>
              </a:rPr>
              <a:t>I18N</a:t>
            </a:r>
            <a:r>
              <a:rPr lang="zh-CN" altLang="en-US" sz="2400" kern="1200" dirty="0" smtClean="0">
                <a:ea typeface="楷体"/>
                <a:cs typeface="楷体"/>
              </a:rPr>
              <a:t>是借助功能设计和代码实现中软件系统有能力处理多种语言和不同文化，</a:t>
            </a:r>
            <a:r>
              <a:rPr lang="zh-CN" altLang="en-US" sz="2400" kern="1200" dirty="0">
                <a:ea typeface="楷体"/>
                <a:cs typeface="楷体"/>
              </a:rPr>
              <a:t>使创建不同语言版本时，不需要</a:t>
            </a:r>
            <a:r>
              <a:rPr lang="zh-CN" altLang="en-US" sz="2400" kern="1200" dirty="0" smtClean="0">
                <a:ea typeface="楷体"/>
                <a:cs typeface="楷体"/>
              </a:rPr>
              <a:t>重新编写代码</a:t>
            </a:r>
            <a:r>
              <a:rPr lang="zh-CN" altLang="en-US" sz="2400" kern="1200" dirty="0">
                <a:ea typeface="楷体"/>
                <a:cs typeface="楷体"/>
              </a:rPr>
              <a:t>的软件工程方法</a:t>
            </a:r>
            <a:r>
              <a:rPr lang="zh-CN" altLang="en-US" sz="2200" dirty="0" smtClean="0"/>
              <a:t>。</a:t>
            </a:r>
            <a:endParaRPr lang="en-US" altLang="zh-CN" sz="2200" dirty="0" smtClean="0"/>
          </a:p>
          <a:p>
            <a:pPr lvl="1">
              <a:spcBef>
                <a:spcPct val="0"/>
              </a:spcBef>
              <a:buClr>
                <a:srgbClr val="D56745"/>
              </a:buClr>
              <a:buSzTx/>
              <a:buFont typeface="Wingdings" pitchFamily="2" charset="2"/>
              <a:buChar char="§"/>
            </a:pPr>
            <a:endParaRPr lang="zh-CN" altLang="en-US" sz="2200" dirty="0" smtClean="0"/>
          </a:p>
          <a:p>
            <a:pPr>
              <a:spcBef>
                <a:spcPct val="0"/>
              </a:spcBef>
              <a:buClr>
                <a:srgbClr val="D56745"/>
              </a:buClr>
            </a:pPr>
            <a:r>
              <a:rPr lang="zh-CN" altLang="en-US" sz="2400" dirty="0" smtClean="0">
                <a:solidFill>
                  <a:srgbClr val="4F4F4F"/>
                </a:solidFill>
              </a:rPr>
              <a:t> </a:t>
            </a:r>
            <a:r>
              <a:rPr lang="zh-CN" altLang="en-IE" sz="2400" dirty="0">
                <a:solidFill>
                  <a:srgbClr val="0000FF"/>
                </a:solidFill>
              </a:rPr>
              <a:t>软件本地化</a:t>
            </a:r>
            <a:r>
              <a:rPr lang="zh-CN" altLang="en-GB" sz="2400" dirty="0">
                <a:solidFill>
                  <a:srgbClr val="0000FF"/>
                </a:solidFill>
              </a:rPr>
              <a:t>（</a:t>
            </a:r>
            <a:r>
              <a:rPr lang="en-GB" altLang="zh-CN" sz="2400" dirty="0">
                <a:solidFill>
                  <a:srgbClr val="0000FF"/>
                </a:solidFill>
              </a:rPr>
              <a:t>SW Localization，L10N）</a:t>
            </a:r>
            <a:endParaRPr lang="zh-CN" altLang="en-IE" sz="2400" dirty="0">
              <a:solidFill>
                <a:srgbClr val="0000FF"/>
              </a:solidFill>
            </a:endParaRPr>
          </a:p>
          <a:p>
            <a:pPr lvl="1">
              <a:lnSpc>
                <a:spcPct val="130000"/>
              </a:lnSpc>
              <a:spcBef>
                <a:spcPct val="0"/>
              </a:spcBef>
              <a:buClr>
                <a:srgbClr val="D56745"/>
              </a:buClr>
              <a:buFont typeface="Wingdings" pitchFamily="2" charset="2"/>
              <a:buChar char="§"/>
              <a:tabLst>
                <a:tab pos="685800" algn="l"/>
              </a:tabLst>
            </a:pPr>
            <a:r>
              <a:rPr lang="en-US" altLang="zh-CN" sz="2400" kern="1200" dirty="0">
                <a:ea typeface="楷体"/>
                <a:cs typeface="楷体"/>
              </a:rPr>
              <a:t>L10N</a:t>
            </a:r>
            <a:r>
              <a:rPr lang="zh-CN" altLang="en-US" sz="2400" kern="1200" dirty="0">
                <a:ea typeface="楷体"/>
                <a:cs typeface="楷体"/>
              </a:rPr>
              <a:t>是将一个软件产品按特定国家/地区或语言市场的需要进行加工，使之满足特定市场上的用户对语言和文化的特殊要求的软件生产活动。</a:t>
            </a:r>
          </a:p>
          <a:p>
            <a:pPr lvl="1">
              <a:spcBef>
                <a:spcPct val="0"/>
              </a:spcBef>
              <a:buClr>
                <a:srgbClr val="D56745"/>
              </a:buClr>
              <a:buSzTx/>
              <a:buFont typeface="Wingdings" pitchFamily="2" charset="2"/>
              <a:buNone/>
            </a:pPr>
            <a:endParaRPr lang="en-GB" altLang="zh-CN" sz="2200" dirty="0" smtClean="0"/>
          </a:p>
          <a:p>
            <a:pPr lvl="1" algn="ctr">
              <a:spcBef>
                <a:spcPct val="0"/>
              </a:spcBef>
              <a:buClr>
                <a:srgbClr val="D56745"/>
              </a:buClr>
              <a:buSzTx/>
              <a:buFont typeface="Wingdings" pitchFamily="2" charset="2"/>
              <a:buNone/>
            </a:pPr>
            <a:r>
              <a:rPr lang="en-GB" altLang="zh-CN" sz="2800" b="1" dirty="0" smtClean="0">
                <a:solidFill>
                  <a:schemeClr val="accent1">
                    <a:lumMod val="50000"/>
                  </a:schemeClr>
                </a:solidFill>
              </a:rPr>
              <a:t>G11N = I18N + L10N</a:t>
            </a:r>
          </a:p>
          <a:p>
            <a:pPr>
              <a:spcBef>
                <a:spcPct val="0"/>
              </a:spcBef>
              <a:buClr>
                <a:srgbClr val="D56745"/>
              </a:buClr>
              <a:buSzTx/>
              <a:buFont typeface="Wingdings" pitchFamily="2" charset="2"/>
              <a:buNone/>
            </a:pPr>
            <a:endParaRPr lang="zh-CN" altLang="en-GB" sz="2400" b="1" dirty="0" smtClean="0"/>
          </a:p>
        </p:txBody>
      </p:sp>
    </p:spTree>
    <p:extLst>
      <p:ext uri="{BB962C8B-B14F-4D97-AF65-F5344CB8AC3E}">
        <p14:creationId xmlns:p14="http://schemas.microsoft.com/office/powerpoint/2010/main" val="311024320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123728" y="332656"/>
            <a:ext cx="5004420" cy="647353"/>
          </a:xfrm>
        </p:spPr>
        <p:txBody>
          <a:bodyPr/>
          <a:lstStyle/>
          <a:p>
            <a:pPr algn="ctr"/>
            <a:r>
              <a:rPr lang="en-US" altLang="zh-CN" sz="3200" b="1" dirty="0">
                <a:solidFill>
                  <a:srgbClr val="FFFF00"/>
                </a:solidFill>
              </a:rPr>
              <a:t>I18N vs. L10N</a:t>
            </a:r>
          </a:p>
        </p:txBody>
      </p:sp>
      <p:sp>
        <p:nvSpPr>
          <p:cNvPr id="10243" name="Rectangle 3"/>
          <p:cNvSpPr>
            <a:spLocks noGrp="1" noChangeArrowheads="1"/>
          </p:cNvSpPr>
          <p:nvPr>
            <p:ph type="body" idx="1"/>
          </p:nvPr>
        </p:nvSpPr>
        <p:spPr>
          <a:xfrm>
            <a:off x="611560" y="1844824"/>
            <a:ext cx="4824536" cy="4176464"/>
          </a:xfrm>
        </p:spPr>
        <p:txBody>
          <a:bodyPr/>
          <a:lstStyle/>
          <a:p>
            <a:pPr eaLnBrk="0" hangingPunct="0">
              <a:lnSpc>
                <a:spcPct val="130000"/>
              </a:lnSpc>
              <a:buClr>
                <a:schemeClr val="accent1">
                  <a:lumMod val="50000"/>
                </a:schemeClr>
              </a:buClr>
              <a:buSzPct val="90000"/>
              <a:buFont typeface="Wingdings" charset="2"/>
              <a:buChar char="p"/>
              <a:tabLst>
                <a:tab pos="685800" algn="l"/>
              </a:tabLst>
            </a:pPr>
            <a:r>
              <a:rPr lang="en-US" altLang="zh-CN" sz="2400" kern="1200" dirty="0">
                <a:ea typeface="楷体"/>
                <a:cs typeface="楷体"/>
              </a:rPr>
              <a:t>I18N</a:t>
            </a:r>
            <a:r>
              <a:rPr lang="zh-CN" altLang="en-US" sz="2400" kern="1200" dirty="0">
                <a:ea typeface="楷体"/>
                <a:cs typeface="楷体"/>
              </a:rPr>
              <a:t>是</a:t>
            </a:r>
            <a:r>
              <a:rPr lang="en-US" altLang="zh-CN" sz="2400" kern="1200" dirty="0">
                <a:ea typeface="楷体"/>
                <a:cs typeface="楷体"/>
              </a:rPr>
              <a:t>L10N</a:t>
            </a:r>
            <a:r>
              <a:rPr lang="zh-CN" altLang="en-US" sz="2400" kern="1200" dirty="0">
                <a:ea typeface="楷体"/>
                <a:cs typeface="楷体"/>
              </a:rPr>
              <a:t>的基础和前提，为</a:t>
            </a:r>
            <a:r>
              <a:rPr lang="en-US" altLang="zh-CN" sz="2400" kern="1200" dirty="0">
                <a:ea typeface="楷体"/>
                <a:cs typeface="楷体"/>
              </a:rPr>
              <a:t>L10N</a:t>
            </a:r>
            <a:r>
              <a:rPr lang="zh-CN" altLang="en-US" sz="2400" kern="1200" dirty="0">
                <a:ea typeface="楷体"/>
                <a:cs typeface="楷体"/>
              </a:rPr>
              <a:t>做准备 </a:t>
            </a:r>
          </a:p>
          <a:p>
            <a:pPr eaLnBrk="0" hangingPunct="0">
              <a:lnSpc>
                <a:spcPct val="130000"/>
              </a:lnSpc>
              <a:buClr>
                <a:schemeClr val="accent1">
                  <a:lumMod val="50000"/>
                </a:schemeClr>
              </a:buClr>
              <a:buSzPct val="90000"/>
              <a:buFont typeface="Wingdings" charset="2"/>
              <a:buChar char="p"/>
              <a:tabLst>
                <a:tab pos="685800" algn="l"/>
              </a:tabLst>
            </a:pPr>
            <a:r>
              <a:rPr lang="en-US" altLang="zh-CN" sz="2400" kern="1200" dirty="0">
                <a:ea typeface="楷体"/>
                <a:cs typeface="楷体"/>
              </a:rPr>
              <a:t>L10N</a:t>
            </a:r>
            <a:r>
              <a:rPr lang="zh-CN" altLang="en-US" sz="2400" kern="1200" dirty="0">
                <a:ea typeface="楷体"/>
                <a:cs typeface="楷体"/>
              </a:rPr>
              <a:t>是</a:t>
            </a:r>
            <a:r>
              <a:rPr lang="en-US" altLang="zh-CN" sz="2400" kern="1200" dirty="0">
                <a:ea typeface="楷体"/>
                <a:cs typeface="楷体"/>
              </a:rPr>
              <a:t>I18N</a:t>
            </a:r>
            <a:r>
              <a:rPr lang="zh-CN" altLang="en-US" sz="2400" kern="1200" dirty="0">
                <a:ea typeface="楷体"/>
                <a:cs typeface="楷体"/>
              </a:rPr>
              <a:t>向特定本地语言环境的转换 </a:t>
            </a:r>
          </a:p>
          <a:p>
            <a:pPr eaLnBrk="0" hangingPunct="0">
              <a:lnSpc>
                <a:spcPct val="130000"/>
              </a:lnSpc>
              <a:buClr>
                <a:schemeClr val="accent1">
                  <a:lumMod val="50000"/>
                </a:schemeClr>
              </a:buClr>
              <a:buSzPct val="90000"/>
              <a:buFont typeface="Wingdings" charset="2"/>
              <a:buChar char="p"/>
              <a:tabLst>
                <a:tab pos="685800" algn="l"/>
              </a:tabLst>
            </a:pPr>
            <a:r>
              <a:rPr lang="en-US" altLang="zh-CN" sz="2400" kern="1200" dirty="0">
                <a:ea typeface="楷体"/>
                <a:cs typeface="楷体"/>
              </a:rPr>
              <a:t>I18N </a:t>
            </a:r>
            <a:r>
              <a:rPr lang="zh-CN" altLang="en-US" sz="2400" kern="1200" dirty="0">
                <a:ea typeface="楷体"/>
                <a:cs typeface="楷体"/>
              </a:rPr>
              <a:t>是软件产品源语言开发的一部分，属于</a:t>
            </a:r>
            <a:r>
              <a:rPr lang="en-US" altLang="zh-CN" sz="2400" kern="1200" dirty="0">
                <a:ea typeface="楷体"/>
                <a:cs typeface="楷体"/>
              </a:rPr>
              <a:t>Engineering</a:t>
            </a:r>
          </a:p>
          <a:p>
            <a:pPr eaLnBrk="0" hangingPunct="0">
              <a:lnSpc>
                <a:spcPct val="130000"/>
              </a:lnSpc>
              <a:buClr>
                <a:schemeClr val="accent1">
                  <a:lumMod val="50000"/>
                </a:schemeClr>
              </a:buClr>
              <a:buSzPct val="90000"/>
              <a:buFont typeface="Wingdings" charset="2"/>
              <a:buChar char="p"/>
              <a:tabLst>
                <a:tab pos="685800" algn="l"/>
              </a:tabLst>
            </a:pPr>
            <a:r>
              <a:rPr lang="en-US" altLang="zh-CN" sz="2400" kern="1200" dirty="0">
                <a:ea typeface="楷体"/>
                <a:cs typeface="楷体"/>
              </a:rPr>
              <a:t>L10N </a:t>
            </a:r>
            <a:r>
              <a:rPr lang="zh-CN" altLang="en-US" sz="2400" kern="1200" dirty="0">
                <a:ea typeface="楷体"/>
                <a:cs typeface="楷体"/>
              </a:rPr>
              <a:t>可以独立于</a:t>
            </a:r>
            <a:r>
              <a:rPr lang="en-US" altLang="zh-CN" kern="1200" dirty="0">
                <a:ea typeface="楷体"/>
                <a:cs typeface="楷体"/>
              </a:rPr>
              <a:t>Engineering</a:t>
            </a:r>
            <a:r>
              <a:rPr lang="zh-CN" altLang="en-US" sz="2400" kern="1200" dirty="0">
                <a:ea typeface="楷体"/>
                <a:cs typeface="楷体"/>
              </a:rPr>
              <a:t>，可由第三方完成</a:t>
            </a:r>
          </a:p>
        </p:txBody>
      </p:sp>
      <p:grpSp>
        <p:nvGrpSpPr>
          <p:cNvPr id="4" name="Group 4"/>
          <p:cNvGrpSpPr>
            <a:grpSpLocks noChangeAspect="1"/>
          </p:cNvGrpSpPr>
          <p:nvPr/>
        </p:nvGrpSpPr>
        <p:grpSpPr bwMode="auto">
          <a:xfrm>
            <a:off x="5364088" y="2204864"/>
            <a:ext cx="3311525" cy="3136900"/>
            <a:chOff x="2152" y="11432"/>
            <a:chExt cx="2810" cy="2722"/>
          </a:xfrm>
        </p:grpSpPr>
        <p:sp>
          <p:nvSpPr>
            <p:cNvPr id="5" name="AutoShape 5"/>
            <p:cNvSpPr>
              <a:spLocks noChangeAspect="1" noChangeArrowheads="1"/>
            </p:cNvSpPr>
            <p:nvPr/>
          </p:nvSpPr>
          <p:spPr bwMode="auto">
            <a:xfrm>
              <a:off x="2152" y="11432"/>
              <a:ext cx="2810" cy="2722"/>
            </a:xfrm>
            <a:prstGeom prst="rect">
              <a:avLst/>
            </a:prstGeom>
            <a:noFill/>
            <a:ln w="9525">
              <a:noFill/>
              <a:miter lim="800000"/>
              <a:headEnd/>
              <a:tailEnd/>
            </a:ln>
          </p:spPr>
          <p:txBody>
            <a:bodyPr/>
            <a:lstStyle/>
            <a:p>
              <a:endParaRPr lang="zh-CN" altLang="en-US"/>
            </a:p>
          </p:txBody>
        </p:sp>
        <p:sp>
          <p:nvSpPr>
            <p:cNvPr id="6" name="Oval 6"/>
            <p:cNvSpPr>
              <a:spLocks noChangeArrowheads="1"/>
            </p:cNvSpPr>
            <p:nvPr/>
          </p:nvSpPr>
          <p:spPr bwMode="auto">
            <a:xfrm>
              <a:off x="3039" y="12389"/>
              <a:ext cx="987" cy="1008"/>
            </a:xfrm>
            <a:prstGeom prst="ellipse">
              <a:avLst/>
            </a:prstGeom>
            <a:noFill/>
            <a:ln w="19050">
              <a:solidFill>
                <a:srgbClr val="000000"/>
              </a:solidFill>
              <a:round/>
              <a:headEnd/>
              <a:tailEnd/>
            </a:ln>
          </p:spPr>
          <p:txBody>
            <a:bodyPr wrap="none" anchor="ctr"/>
            <a:lstStyle/>
            <a:p>
              <a:pPr algn="ctr"/>
              <a:endParaRPr lang="zh-CN" altLang="en-US" i="0" dirty="0"/>
            </a:p>
          </p:txBody>
        </p:sp>
        <p:sp>
          <p:nvSpPr>
            <p:cNvPr id="7" name="Oval 7"/>
            <p:cNvSpPr>
              <a:spLocks noChangeArrowheads="1"/>
            </p:cNvSpPr>
            <p:nvPr/>
          </p:nvSpPr>
          <p:spPr bwMode="auto">
            <a:xfrm>
              <a:off x="2548" y="11884"/>
              <a:ext cx="1971" cy="1916"/>
            </a:xfrm>
            <a:prstGeom prst="ellipse">
              <a:avLst/>
            </a:prstGeom>
            <a:noFill/>
            <a:ln w="19050">
              <a:solidFill>
                <a:srgbClr val="000000"/>
              </a:solidFill>
              <a:round/>
              <a:headEnd/>
              <a:tailEnd/>
            </a:ln>
          </p:spPr>
          <p:txBody>
            <a:bodyPr wrap="none" anchor="ctr"/>
            <a:lstStyle/>
            <a:p>
              <a:endParaRPr lang="zh-CN" altLang="en-US"/>
            </a:p>
          </p:txBody>
        </p:sp>
        <p:sp>
          <p:nvSpPr>
            <p:cNvPr id="8" name="Oval 8"/>
            <p:cNvSpPr>
              <a:spLocks noChangeArrowheads="1"/>
            </p:cNvSpPr>
            <p:nvPr/>
          </p:nvSpPr>
          <p:spPr bwMode="auto">
            <a:xfrm>
              <a:off x="2152" y="11432"/>
              <a:ext cx="2810" cy="2722"/>
            </a:xfrm>
            <a:prstGeom prst="ellipse">
              <a:avLst/>
            </a:prstGeom>
            <a:noFill/>
            <a:ln w="19050">
              <a:solidFill>
                <a:srgbClr val="000000"/>
              </a:solidFill>
              <a:prstDash val="dash"/>
              <a:round/>
              <a:headEnd/>
              <a:tailEnd/>
            </a:ln>
          </p:spPr>
          <p:txBody>
            <a:bodyPr wrap="none" anchor="ctr"/>
            <a:lstStyle/>
            <a:p>
              <a:endParaRPr lang="zh-CN" altLang="en-US"/>
            </a:p>
          </p:txBody>
        </p:sp>
        <p:sp>
          <p:nvSpPr>
            <p:cNvPr id="9" name="Rectangle 9"/>
            <p:cNvSpPr>
              <a:spLocks noChangeArrowheads="1"/>
            </p:cNvSpPr>
            <p:nvPr/>
          </p:nvSpPr>
          <p:spPr bwMode="auto">
            <a:xfrm>
              <a:off x="4046" y="12494"/>
              <a:ext cx="427" cy="630"/>
            </a:xfrm>
            <a:prstGeom prst="rect">
              <a:avLst/>
            </a:prstGeom>
            <a:noFill/>
            <a:ln w="9525">
              <a:noFill/>
              <a:miter lim="800000"/>
              <a:headEnd/>
              <a:tailEnd/>
            </a:ln>
          </p:spPr>
          <p:txBody>
            <a:bodyPr wrap="square">
              <a:spAutoFit/>
            </a:bodyPr>
            <a:lstStyle/>
            <a:p>
              <a:pPr algn="just"/>
              <a:r>
                <a:rPr lang="zh-CN" altLang="en-US" sz="2000" i="0" dirty="0">
                  <a:solidFill>
                    <a:schemeClr val="accent1">
                      <a:lumMod val="50000"/>
                    </a:schemeClr>
                  </a:solidFill>
                </a:rPr>
                <a:t>翻译</a:t>
              </a:r>
            </a:p>
          </p:txBody>
        </p:sp>
        <p:sp>
          <p:nvSpPr>
            <p:cNvPr id="10" name="Text Box 10"/>
            <p:cNvSpPr txBox="1">
              <a:spLocks noChangeArrowheads="1"/>
            </p:cNvSpPr>
            <p:nvPr/>
          </p:nvSpPr>
          <p:spPr bwMode="auto">
            <a:xfrm>
              <a:off x="3069" y="12692"/>
              <a:ext cx="977" cy="401"/>
            </a:xfrm>
            <a:prstGeom prst="rect">
              <a:avLst/>
            </a:prstGeom>
            <a:noFill/>
            <a:ln w="9525">
              <a:noFill/>
              <a:miter lim="800000"/>
              <a:headEnd/>
              <a:tailEnd/>
            </a:ln>
          </p:spPr>
          <p:txBody>
            <a:bodyPr wrap="square">
              <a:spAutoFit/>
            </a:bodyPr>
            <a:lstStyle/>
            <a:p>
              <a:pPr algn="ctr"/>
              <a:r>
                <a:rPr lang="zh-CN" altLang="en-US" sz="2400" b="1" i="0" dirty="0">
                  <a:solidFill>
                    <a:srgbClr val="0000FF"/>
                  </a:solidFill>
                </a:rPr>
                <a:t> </a:t>
              </a:r>
              <a:r>
                <a:rPr lang="zh-CN" altLang="en-US" sz="2400" b="1" i="0" dirty="0" smtClean="0">
                  <a:solidFill>
                    <a:srgbClr val="0000FF"/>
                  </a:solidFill>
                </a:rPr>
                <a:t>国际化</a:t>
              </a:r>
              <a:endParaRPr lang="zh-CN" altLang="en-US" sz="2400" i="0" dirty="0">
                <a:solidFill>
                  <a:srgbClr val="0000FF"/>
                </a:solidFill>
              </a:endParaRPr>
            </a:p>
          </p:txBody>
        </p:sp>
        <p:sp>
          <p:nvSpPr>
            <p:cNvPr id="11" name="Text Box 11"/>
            <p:cNvSpPr txBox="1">
              <a:spLocks noChangeArrowheads="1"/>
            </p:cNvSpPr>
            <p:nvPr/>
          </p:nvSpPr>
          <p:spPr bwMode="auto">
            <a:xfrm>
              <a:off x="3007" y="11932"/>
              <a:ext cx="1089" cy="397"/>
            </a:xfrm>
            <a:prstGeom prst="rect">
              <a:avLst/>
            </a:prstGeom>
            <a:noFill/>
            <a:ln w="9525">
              <a:noFill/>
              <a:miter lim="800000"/>
              <a:headEnd/>
              <a:tailEnd/>
            </a:ln>
          </p:spPr>
          <p:txBody>
            <a:bodyPr>
              <a:spAutoFit/>
            </a:bodyPr>
            <a:lstStyle/>
            <a:p>
              <a:pPr algn="just"/>
              <a:r>
                <a:rPr lang="zh-CN" altLang="en-US" sz="2400" b="1" dirty="0">
                  <a:solidFill>
                    <a:srgbClr val="000000"/>
                  </a:solidFill>
                </a:rPr>
                <a:t> </a:t>
              </a:r>
              <a:r>
                <a:rPr lang="zh-CN" altLang="en-US" sz="2400" b="1" i="0" dirty="0">
                  <a:solidFill>
                    <a:srgbClr val="800000"/>
                  </a:solidFill>
                </a:rPr>
                <a:t>本地化</a:t>
              </a:r>
              <a:endParaRPr lang="zh-CN" altLang="en-US" sz="2400" i="0" dirty="0">
                <a:solidFill>
                  <a:srgbClr val="800000"/>
                </a:solidFill>
              </a:endParaRPr>
            </a:p>
          </p:txBody>
        </p:sp>
        <p:sp>
          <p:nvSpPr>
            <p:cNvPr id="12" name="Line 12"/>
            <p:cNvSpPr>
              <a:spLocks noChangeShapeType="1"/>
            </p:cNvSpPr>
            <p:nvPr/>
          </p:nvSpPr>
          <p:spPr bwMode="auto">
            <a:xfrm>
              <a:off x="3928" y="13197"/>
              <a:ext cx="343" cy="301"/>
            </a:xfrm>
            <a:prstGeom prst="line">
              <a:avLst/>
            </a:prstGeom>
            <a:noFill/>
            <a:ln w="9525">
              <a:solidFill>
                <a:srgbClr val="000000"/>
              </a:solidFill>
              <a:prstDash val="dash"/>
              <a:round/>
              <a:headEnd/>
              <a:tailEnd/>
            </a:ln>
          </p:spPr>
          <p:txBody>
            <a:bodyPr/>
            <a:lstStyle/>
            <a:p>
              <a:endParaRPr lang="zh-CN" altLang="en-US"/>
            </a:p>
          </p:txBody>
        </p:sp>
        <p:sp>
          <p:nvSpPr>
            <p:cNvPr id="13" name="Line 13"/>
            <p:cNvSpPr>
              <a:spLocks noChangeShapeType="1"/>
            </p:cNvSpPr>
            <p:nvPr/>
          </p:nvSpPr>
          <p:spPr bwMode="auto">
            <a:xfrm flipV="1">
              <a:off x="3827" y="12119"/>
              <a:ext cx="341" cy="371"/>
            </a:xfrm>
            <a:prstGeom prst="line">
              <a:avLst/>
            </a:prstGeom>
            <a:noFill/>
            <a:ln w="9525">
              <a:solidFill>
                <a:srgbClr val="000000"/>
              </a:solidFill>
              <a:prstDash val="dash"/>
              <a:round/>
              <a:headEnd/>
              <a:tailEnd/>
            </a:ln>
          </p:spPr>
          <p:txBody>
            <a:bodyPr/>
            <a:lstStyle/>
            <a:p>
              <a:endParaRPr lang="zh-CN" altLang="en-US"/>
            </a:p>
          </p:txBody>
        </p:sp>
        <p:sp>
          <p:nvSpPr>
            <p:cNvPr id="14" name="Text Box 14"/>
            <p:cNvSpPr txBox="1">
              <a:spLocks noChangeArrowheads="1"/>
            </p:cNvSpPr>
            <p:nvPr/>
          </p:nvSpPr>
          <p:spPr bwMode="auto">
            <a:xfrm>
              <a:off x="3069" y="11494"/>
              <a:ext cx="933" cy="344"/>
            </a:xfrm>
            <a:prstGeom prst="rect">
              <a:avLst/>
            </a:prstGeom>
            <a:noFill/>
            <a:ln w="9525">
              <a:noFill/>
              <a:miter lim="800000"/>
              <a:headEnd/>
              <a:tailEnd/>
            </a:ln>
          </p:spPr>
          <p:txBody>
            <a:bodyPr wrap="square">
              <a:spAutoFit/>
            </a:bodyPr>
            <a:lstStyle/>
            <a:p>
              <a:pPr algn="ctr"/>
              <a:r>
                <a:rPr lang="zh-CN" altLang="en-US" sz="2000" b="1" i="0" dirty="0">
                  <a:solidFill>
                    <a:srgbClr val="000000"/>
                  </a:solidFill>
                </a:rPr>
                <a:t>全球化</a:t>
              </a:r>
              <a:endParaRPr lang="zh-CN" altLang="en-US" sz="2000" i="0" dirty="0"/>
            </a:p>
          </p:txBody>
        </p:sp>
      </p:grpSp>
    </p:spTree>
    <p:extLst>
      <p:ext uri="{BB962C8B-B14F-4D97-AF65-F5344CB8AC3E}">
        <p14:creationId xmlns:p14="http://schemas.microsoft.com/office/powerpoint/2010/main" val="3632956118"/>
      </p:ext>
    </p:extLst>
  </p:cSld>
  <p:clrMapOvr>
    <a:masterClrMapping/>
  </p:clrMapOvr>
  <p:transition>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411760" y="332656"/>
            <a:ext cx="4932362" cy="661987"/>
          </a:xfrm>
        </p:spPr>
        <p:txBody>
          <a:bodyPr/>
          <a:lstStyle/>
          <a:p>
            <a:pPr algn="ctr"/>
            <a:r>
              <a:rPr lang="en-US" altLang="zh-CN" sz="3200" b="1" dirty="0">
                <a:solidFill>
                  <a:srgbClr val="FFFF00"/>
                </a:solidFill>
              </a:rPr>
              <a:t>I18N</a:t>
            </a:r>
            <a:endParaRPr lang="zh-CN" altLang="en-US" sz="3200" b="1" dirty="0">
              <a:solidFill>
                <a:srgbClr val="FFFF00"/>
              </a:solidFill>
            </a:endParaRPr>
          </a:p>
        </p:txBody>
      </p:sp>
      <p:sp>
        <p:nvSpPr>
          <p:cNvPr id="11268" name="Rectangle 15"/>
          <p:cNvSpPr>
            <a:spLocks noChangeArrowheads="1"/>
          </p:cNvSpPr>
          <p:nvPr/>
        </p:nvSpPr>
        <p:spPr bwMode="auto">
          <a:xfrm>
            <a:off x="792163" y="1343109"/>
            <a:ext cx="8135937" cy="5281445"/>
          </a:xfrm>
          <a:prstGeom prst="rect">
            <a:avLst/>
          </a:prstGeom>
          <a:noFill/>
          <a:ln w="9525">
            <a:noFill/>
            <a:miter lim="800000"/>
            <a:headEnd/>
            <a:tailEnd/>
          </a:ln>
        </p:spPr>
        <p:txBody>
          <a:bodyPr lIns="0" tIns="0" rIns="0" bIns="0" anchor="ctr">
            <a:spAutoFit/>
          </a:bodyPr>
          <a:lstStyle/>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支持</a:t>
            </a:r>
            <a:r>
              <a:rPr lang="en-US" altLang="zh-CN" sz="2400" i="0" dirty="0">
                <a:latin typeface="+mn-lt"/>
                <a:ea typeface="楷体"/>
                <a:cs typeface="楷体"/>
              </a:rPr>
              <a:t>Unicode</a:t>
            </a:r>
            <a:r>
              <a:rPr lang="zh-CN" altLang="en-US" sz="2400" i="0" dirty="0">
                <a:latin typeface="+mn-lt"/>
                <a:ea typeface="楷体"/>
                <a:cs typeface="楷体"/>
              </a:rPr>
              <a:t>字符集、双字节的字符；</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分离程序代码和显示内容</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消除</a:t>
            </a:r>
            <a:r>
              <a:rPr lang="en-US" altLang="zh-CN" sz="2400" i="0" dirty="0">
                <a:latin typeface="+mn-lt"/>
                <a:ea typeface="楷体"/>
                <a:cs typeface="楷体"/>
              </a:rPr>
              <a:t>Hard code</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使用</a:t>
            </a:r>
            <a:r>
              <a:rPr lang="en-US" altLang="zh-CN" sz="2400" i="0" dirty="0">
                <a:latin typeface="+mn-lt"/>
                <a:ea typeface="楷体"/>
                <a:cs typeface="楷体"/>
              </a:rPr>
              <a:t>Header files </a:t>
            </a:r>
            <a:r>
              <a:rPr lang="zh-CN" altLang="en-US" sz="2400" i="0" dirty="0">
                <a:latin typeface="+mn-lt"/>
                <a:ea typeface="楷体"/>
                <a:cs typeface="楷体"/>
              </a:rPr>
              <a:t>去定义经常被调用的代码段；</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改善翻译文本尺寸，具有调整的灵活性</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支持各个国家的键盘设置；</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支持文字排序和大小写转换；</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支持各个国家的度量衡，时区，货币单位格式等的设置；</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pPr>
            <a:r>
              <a:rPr lang="zh-CN" altLang="en-US" sz="2400" i="0" dirty="0">
                <a:latin typeface="+mn-lt"/>
                <a:ea typeface="楷体"/>
                <a:cs typeface="楷体"/>
              </a:rPr>
              <a:t>国际化用户界面设计（自我定义）。</a:t>
            </a:r>
          </a:p>
          <a:p>
            <a:pPr eaLnBrk="0" hangingPunct="0">
              <a:buClr>
                <a:srgbClr val="91AC4E"/>
              </a:buClr>
              <a:buSzPct val="88000"/>
              <a:buFont typeface="Wingdings" pitchFamily="2" charset="2"/>
              <a:buChar char="p"/>
              <a:tabLst>
                <a:tab pos="571500" algn="l"/>
              </a:tabLst>
            </a:pPr>
            <a:endParaRPr lang="zh-CN" altLang="en-US" sz="2400" dirty="0">
              <a:latin typeface="Times New Roman" pitchFamily="18" charset="0"/>
            </a:endParaRPr>
          </a:p>
        </p:txBody>
      </p:sp>
    </p:spTree>
    <p:extLst>
      <p:ext uri="{BB962C8B-B14F-4D97-AF65-F5344CB8AC3E}">
        <p14:creationId xmlns:p14="http://schemas.microsoft.com/office/powerpoint/2010/main" val="3561875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themeOverride>
</file>

<file path=docProps/app.xml><?xml version="1.0" encoding="utf-8"?>
<Properties xmlns="http://schemas.openxmlformats.org/officeDocument/2006/extended-properties" xmlns:vt="http://schemas.openxmlformats.org/officeDocument/2006/docPropsVTypes">
  <Template/>
  <TotalTime>16842</TotalTime>
  <Words>1731</Words>
  <Application>Microsoft Office PowerPoint</Application>
  <PresentationFormat>全屏显示(4:3)</PresentationFormat>
  <Paragraphs>286</Paragraphs>
  <Slides>46</Slides>
  <Notes>40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46</vt:i4>
      </vt:variant>
    </vt:vector>
  </HeadingPairs>
  <TitlesOfParts>
    <vt:vector size="61" baseType="lpstr">
      <vt:lpstr>ˎ̥</vt:lpstr>
      <vt:lpstr>Avenir Black Oblique</vt:lpstr>
      <vt:lpstr>Chalkduster</vt:lpstr>
      <vt:lpstr>Osaka</vt:lpstr>
      <vt:lpstr>黑体</vt:lpstr>
      <vt:lpstr>华文新魏</vt:lpstr>
      <vt:lpstr>楷体</vt:lpstr>
      <vt:lpstr>宋体</vt:lpstr>
      <vt:lpstr>Arial</vt:lpstr>
      <vt:lpstr>Tahoma</vt:lpstr>
      <vt:lpstr>Times</vt:lpstr>
      <vt:lpstr>Times New Roman</vt:lpstr>
      <vt:lpstr>Verdana</vt:lpstr>
      <vt:lpstr>Wingdings</vt:lpstr>
      <vt:lpstr>6</vt:lpstr>
      <vt:lpstr>PowerPoint 演示文稿</vt:lpstr>
      <vt:lpstr>国际化生活的体验</vt:lpstr>
      <vt:lpstr>具体例子</vt:lpstr>
      <vt:lpstr>示例－阿拉伯语</vt:lpstr>
      <vt:lpstr>第8章 软件本地化测试</vt:lpstr>
      <vt:lpstr>8.1 什么是软件本地化</vt:lpstr>
      <vt:lpstr>8.1.1 软件本地化与国际化</vt:lpstr>
      <vt:lpstr>I18N vs. L10N</vt:lpstr>
      <vt:lpstr>I18N</vt:lpstr>
      <vt:lpstr>国际化功能实例</vt:lpstr>
      <vt:lpstr>L10N</vt:lpstr>
      <vt:lpstr>8.1.2 字符集问题</vt:lpstr>
      <vt:lpstr>字符集问题标准</vt:lpstr>
      <vt:lpstr>ASCII</vt:lpstr>
      <vt:lpstr>Unicode</vt:lpstr>
      <vt:lpstr>UTF-8</vt:lpstr>
      <vt:lpstr>8.1.3 软件国际化标准</vt:lpstr>
      <vt:lpstr>I18N 测试</vt:lpstr>
      <vt:lpstr>国际化测试方法</vt:lpstr>
      <vt:lpstr>国际化测试点</vt:lpstr>
      <vt:lpstr>示例</vt:lpstr>
      <vt:lpstr>8.1.4 软件本地化基本步骤</vt:lpstr>
      <vt:lpstr>本地化过程</vt:lpstr>
      <vt:lpstr>8.1.5 软件本地化测试</vt:lpstr>
      <vt:lpstr>软件本地化测试</vt:lpstr>
      <vt:lpstr>I18N 测试 vs. L10N 测试</vt:lpstr>
      <vt:lpstr>8.2 翻译验证</vt:lpstr>
      <vt:lpstr>软件本地化与翻译</vt:lpstr>
      <vt:lpstr>翻译问题 – 文字扩展</vt:lpstr>
      <vt:lpstr>8.3 软件本地化测试技术</vt:lpstr>
      <vt:lpstr>最常见的问题</vt:lpstr>
      <vt:lpstr>8.3.1 数据格式</vt:lpstr>
      <vt:lpstr>区域与语言</vt:lpstr>
      <vt:lpstr>本地化问题 - 数据格式</vt:lpstr>
      <vt:lpstr>8.3.2 页面显示和布局</vt:lpstr>
      <vt:lpstr>示例- 不能完全显示</vt:lpstr>
      <vt:lpstr>示例- 乱码</vt:lpstr>
      <vt:lpstr>示例- 其它</vt:lpstr>
      <vt:lpstr>UI验证的细节</vt:lpstr>
      <vt:lpstr>8.3.3 配置和兼容性问题</vt:lpstr>
      <vt:lpstr>配置和兼容性测试</vt:lpstr>
      <vt:lpstr>8.4 本地化的功能测试</vt:lpstr>
      <vt:lpstr>L10N功能测试</vt:lpstr>
      <vt:lpstr>参考资源</vt:lpstr>
      <vt:lpstr>作业</vt:lpstr>
      <vt:lpstr>PowerPoint 演示文稿</vt:lpstr>
    </vt:vector>
  </TitlesOfParts>
  <Company>Webex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lastModifiedBy>微软用户</cp:lastModifiedBy>
  <cp:revision>346</cp:revision>
  <dcterms:created xsi:type="dcterms:W3CDTF">2011-09-26T13:26:34Z</dcterms:created>
  <dcterms:modified xsi:type="dcterms:W3CDTF">2019-01-11T03:01:18Z</dcterms:modified>
  <cp:category>免费模板</cp:category>
</cp:coreProperties>
</file>