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465" r:id="rId5"/>
    <p:sldId id="641" r:id="rId6"/>
    <p:sldId id="655" r:id="rId7"/>
    <p:sldId id="656" r:id="rId8"/>
    <p:sldId id="657" r:id="rId9"/>
    <p:sldId id="658" r:id="rId10"/>
    <p:sldId id="659" r:id="rId11"/>
    <p:sldId id="660" r:id="rId12"/>
    <p:sldId id="649" r:id="rId13"/>
    <p:sldId id="642" r:id="rId14"/>
    <p:sldId id="661" r:id="rId15"/>
    <p:sldId id="662" r:id="rId16"/>
    <p:sldId id="663" r:id="rId17"/>
    <p:sldId id="644" r:id="rId18"/>
    <p:sldId id="643" r:id="rId19"/>
    <p:sldId id="645" r:id="rId20"/>
    <p:sldId id="664" r:id="rId21"/>
    <p:sldId id="665" r:id="rId22"/>
    <p:sldId id="666" r:id="rId23"/>
    <p:sldId id="667" r:id="rId24"/>
    <p:sldId id="668" r:id="rId25"/>
    <p:sldId id="669" r:id="rId26"/>
    <p:sldId id="670" r:id="rId27"/>
    <p:sldId id="671" r:id="rId28"/>
    <p:sldId id="672" r:id="rId29"/>
    <p:sldId id="673" r:id="rId30"/>
    <p:sldId id="674" r:id="rId31"/>
    <p:sldId id="675" r:id="rId32"/>
    <p:sldId id="676" r:id="rId33"/>
    <p:sldId id="677" r:id="rId34"/>
    <p:sldId id="678" r:id="rId35"/>
    <p:sldId id="679" r:id="rId36"/>
    <p:sldId id="680"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04" r:id="rId60"/>
    <p:sldId id="705" r:id="rId61"/>
    <p:sldId id="706" r:id="rId62"/>
    <p:sldId id="707" r:id="rId63"/>
    <p:sldId id="708" r:id="rId64"/>
    <p:sldId id="652" r:id="rId65"/>
    <p:sldId id="646" r:id="rId66"/>
    <p:sldId id="647" r:id="rId67"/>
    <p:sldId id="729" r:id="rId68"/>
    <p:sldId id="730" r:id="rId69"/>
    <p:sldId id="650" r:id="rId70"/>
    <p:sldId id="709" r:id="rId71"/>
    <p:sldId id="710" r:id="rId72"/>
    <p:sldId id="711" r:id="rId73"/>
    <p:sldId id="712" r:id="rId74"/>
    <p:sldId id="713" r:id="rId75"/>
    <p:sldId id="714" r:id="rId76"/>
    <p:sldId id="722" r:id="rId77"/>
    <p:sldId id="716" r:id="rId78"/>
    <p:sldId id="717" r:id="rId79"/>
    <p:sldId id="718" r:id="rId80"/>
    <p:sldId id="719" r:id="rId81"/>
    <p:sldId id="720" r:id="rId82"/>
    <p:sldId id="721" r:id="rId83"/>
    <p:sldId id="726" r:id="rId84"/>
    <p:sldId id="727" r:id="rId85"/>
    <p:sldId id="728" r:id="rId86"/>
    <p:sldId id="723" r:id="rId87"/>
    <p:sldId id="724" r:id="rId88"/>
    <p:sldId id="725" r:id="rId89"/>
  </p:sldIdLst>
  <p:sldSz cx="9144000" cy="6858000" type="screen4x3"/>
  <p:notesSz cx="6858000" cy="9144000"/>
  <p:defaultTextStyle>
    <a:defPPr>
      <a:defRPr lang="zh-CN"/>
    </a:defPPr>
    <a:lvl1pPr algn="l" rtl="0" fontAlgn="base">
      <a:spcBef>
        <a:spcPct val="0"/>
      </a:spcBef>
      <a:spcAft>
        <a:spcPct val="0"/>
      </a:spcAft>
      <a:defRPr sz="1400" b="1"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14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14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14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14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14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14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14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1400" b="1"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99FF"/>
    <a:srgbClr val="000066"/>
    <a:srgbClr val="993300"/>
    <a:srgbClr val="0033CC"/>
    <a:srgbClr val="003366"/>
    <a:srgbClr val="8F8FF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7" autoAdjust="0"/>
    <p:restoredTop sz="86278" autoAdjust="0"/>
  </p:normalViewPr>
  <p:slideViewPr>
    <p:cSldViewPr>
      <p:cViewPr varScale="1">
        <p:scale>
          <a:sx n="75" d="100"/>
          <a:sy n="75" d="100"/>
        </p:scale>
        <p:origin x="17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5E1CFFD0-1F4F-4D8D-8A9D-4806E511B91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416605D-172B-46AA-966C-070174314576}" type="slidenum">
              <a:rPr lang="en-US" altLang="zh-CN" smtClean="0"/>
            </a:fld>
            <a:endParaRPr lang="en-US" altLang="zh-CN"/>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91EC6A-996E-4B34-A80E-D728831F220B}" type="slidenum">
              <a:rPr lang="en-US" altLang="zh-CN" smtClean="0"/>
            </a:fld>
            <a:endParaRPr lang="en-US"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altLang="zh-CN"/>
              <a:t>1995</a:t>
            </a:r>
            <a:r>
              <a:rPr lang="zh-CN" altLang="en-US"/>
              <a:t>年美国</a:t>
            </a:r>
            <a:r>
              <a:rPr lang="en-US" altLang="zh-CN"/>
              <a:t>Standish Group</a:t>
            </a:r>
            <a:r>
              <a:rPr lang="zh-CN" altLang="en-US"/>
              <a:t>调查结果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1CFFD0-1F4F-4D8D-8A9D-4806E511B91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BCC9852E-44D5-4ED7-9652-CD1484A5ED73}" type="slidenum">
              <a:rPr lang="en-US" altLang="zh-CN" sz="1200" b="0">
                <a:ea typeface="宋体" panose="02010600030101010101" pitchFamily="2" charset="-122"/>
              </a:rPr>
            </a:fld>
            <a:endParaRPr lang="en-US" altLang="zh-CN" sz="1200" b="0">
              <a:ea typeface="宋体" panose="02010600030101010101" pitchFamily="2" charset="-122"/>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E1CFFD0-1F4F-4D8D-8A9D-4806E511B91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 name="Picture 46" descr="123"/>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7412"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a:t>单击此处编辑母版副标题样式</a:t>
            </a:r>
            <a:endParaRPr lang="zh-CN" altLang="en-US"/>
          </a:p>
        </p:txBody>
      </p:sp>
      <p:sp>
        <p:nvSpPr>
          <p:cNvPr id="4"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bwMode="auto">
          <a:xfrm>
            <a:off x="2133600" y="6248400"/>
            <a:ext cx="5257800" cy="457200"/>
          </a:xfrm>
          <a:prstGeom prst="rect">
            <a:avLst/>
          </a:prstGeom>
          <a:ln>
            <a:miter lim="800000"/>
          </a:ln>
        </p:spPr>
        <p:txBody>
          <a:bodyPr vert="horz" wrap="square" lIns="91440" tIns="45720" rIns="91440" bIns="45720" numCol="1" anchor="t" anchorCtr="0" compatLnSpc="1"/>
          <a:lstStyle>
            <a:lvl1pPr algn="ctr">
              <a:defRPr b="0">
                <a:ea typeface="宋体" panose="02010600030101010101" pitchFamily="2" charset="-122"/>
              </a:defRPr>
            </a:lvl1pPr>
          </a:lstStyle>
          <a:p>
            <a:pPr>
              <a:defRPr/>
            </a:pPr>
            <a:r>
              <a:rPr lang="en-US" altLang="zh-CN"/>
              <a:t>复旦大学计算机科学与工程系  软件工程课程</a:t>
            </a:r>
            <a:endParaRPr lang="en-US" altLang="zh-CN"/>
          </a:p>
        </p:txBody>
      </p:sp>
      <p:sp>
        <p:nvSpPr>
          <p:cNvPr id="6" name="Rectangle 7"/>
          <p:cNvSpPr>
            <a:spLocks noGrp="1" noChangeArrowheads="1"/>
          </p:cNvSpPr>
          <p:nvPr>
            <p:ph type="sldNum" sz="quarter" idx="12"/>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a:defRPr b="0">
                <a:ea typeface="宋体" panose="02010600030101010101" pitchFamily="2" charset="-122"/>
              </a:defRPr>
            </a:lvl1pPr>
          </a:lstStyle>
          <a:p>
            <a:pPr>
              <a:defRPr/>
            </a:pPr>
            <a:fld id="{8E9FAD0C-F8FE-4D11-85FF-E766920D755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600"/>
            <a:ext cx="601980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371600"/>
            <a:ext cx="3810000" cy="4724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371600"/>
            <a:ext cx="3810000" cy="4724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 Target="../slides/slide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rgbClr val="0033CC"/>
          </a:bgClr>
        </a:patt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bwMode="auto">
          <a:xfrm>
            <a:off x="457200" y="228600"/>
            <a:ext cx="8229600" cy="762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5334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389"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b="0">
                <a:ea typeface="宋体" panose="02010600030101010101" pitchFamily="2" charset="-122"/>
              </a:defRPr>
            </a:lvl1pPr>
          </a:lstStyle>
          <a:p>
            <a:pPr>
              <a:defRPr/>
            </a:pPr>
            <a:endParaRPr lang="en-US" altLang="zh-CN"/>
          </a:p>
        </p:txBody>
      </p:sp>
      <p:sp>
        <p:nvSpPr>
          <p:cNvPr id="16449" name="AutoShape 65">
            <a:hlinkClick r:id="" action="ppaction://hlinkshowjump?jump=nextslide" highlightClick="1"/>
          </p:cNvPr>
          <p:cNvSpPr>
            <a:spLocks noChangeArrowheads="1"/>
          </p:cNvSpPr>
          <p:nvPr userDrawn="1"/>
        </p:nvSpPr>
        <p:spPr bwMode="auto">
          <a:xfrm>
            <a:off x="51816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12700"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a:solidFill>
                  <a:srgbClr val="003399"/>
                </a:solidFill>
                <a:latin typeface="Times New Roman" panose="02020603050405020304" pitchFamily="18" charset="0"/>
              </a:rPr>
              <a:t>下页</a:t>
            </a:r>
            <a:endParaRPr kumimoji="1" lang="zh-CN" altLang="en-US" b="0">
              <a:latin typeface="Times New Roman" panose="02020603050405020304" pitchFamily="18" charset="0"/>
            </a:endParaRPr>
          </a:p>
        </p:txBody>
      </p:sp>
      <p:sp>
        <p:nvSpPr>
          <p:cNvPr id="16450" name="AutoShape 66">
            <a:hlinkClick r:id="" action="ppaction://hlinkshowjump?jump=lastslide" highlightClick="1"/>
          </p:cNvPr>
          <p:cNvSpPr>
            <a:spLocks noChangeArrowheads="1"/>
          </p:cNvSpPr>
          <p:nvPr userDrawn="1"/>
        </p:nvSpPr>
        <p:spPr bwMode="auto">
          <a:xfrm>
            <a:off x="58674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12700"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a:solidFill>
                  <a:srgbClr val="003399"/>
                </a:solidFill>
                <a:latin typeface="Times New Roman" panose="02020603050405020304" pitchFamily="18" charset="0"/>
              </a:rPr>
              <a:t>末页</a:t>
            </a:r>
            <a:endParaRPr kumimoji="1" lang="zh-CN" altLang="en-US" b="0">
              <a:latin typeface="Times New Roman" panose="02020603050405020304" pitchFamily="18" charset="0"/>
            </a:endParaRPr>
          </a:p>
        </p:txBody>
      </p:sp>
      <p:sp>
        <p:nvSpPr>
          <p:cNvPr id="16451" name="AutoShape 67">
            <a:hlinkClick r:id="" action="ppaction://hlinkshowjump?jump=previousslide" highlightClick="1"/>
          </p:cNvPr>
          <p:cNvSpPr>
            <a:spLocks noChangeArrowheads="1"/>
          </p:cNvSpPr>
          <p:nvPr userDrawn="1"/>
        </p:nvSpPr>
        <p:spPr bwMode="auto">
          <a:xfrm>
            <a:off x="44958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a:solidFill>
                  <a:srgbClr val="003399"/>
                </a:solidFill>
                <a:latin typeface="Times New Roman" panose="02020603050405020304" pitchFamily="18" charset="0"/>
              </a:rPr>
              <a:t>上页</a:t>
            </a:r>
            <a:endParaRPr kumimoji="1" lang="zh-CN" altLang="en-US" b="0">
              <a:latin typeface="Times New Roman" panose="02020603050405020304" pitchFamily="18" charset="0"/>
            </a:endParaRPr>
          </a:p>
        </p:txBody>
      </p:sp>
      <p:sp>
        <p:nvSpPr>
          <p:cNvPr id="16452" name="AutoShape 68">
            <a:hlinkClick r:id="" action="ppaction://hlinkshowjump?jump=firstslide" highlightClick="1"/>
          </p:cNvPr>
          <p:cNvSpPr>
            <a:spLocks noChangeArrowheads="1"/>
          </p:cNvSpPr>
          <p:nvPr userDrawn="1"/>
        </p:nvSpPr>
        <p:spPr bwMode="auto">
          <a:xfrm>
            <a:off x="38100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a:solidFill>
                  <a:srgbClr val="003399"/>
                </a:solidFill>
                <a:latin typeface="Times New Roman" panose="02020603050405020304" pitchFamily="18" charset="0"/>
              </a:rPr>
              <a:t>首页</a:t>
            </a:r>
            <a:endParaRPr kumimoji="1" lang="zh-CN" altLang="en-US">
              <a:solidFill>
                <a:srgbClr val="003399"/>
              </a:solidFill>
              <a:latin typeface="Times New Roman" panose="02020603050405020304" pitchFamily="18" charset="0"/>
            </a:endParaRPr>
          </a:p>
        </p:txBody>
      </p:sp>
      <p:sp>
        <p:nvSpPr>
          <p:cNvPr id="16453" name="AutoShape 69">
            <a:hlinkClick r:id="rId13" action="ppaction://hlinksldjump" highlightClick="1"/>
          </p:cNvPr>
          <p:cNvSpPr>
            <a:spLocks noChangeArrowheads="1"/>
          </p:cNvSpPr>
          <p:nvPr userDrawn="1"/>
        </p:nvSpPr>
        <p:spPr bwMode="auto">
          <a:xfrm>
            <a:off x="31242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a:solidFill>
                  <a:srgbClr val="003399"/>
                </a:solidFill>
                <a:latin typeface="Times New Roman" panose="02020603050405020304" pitchFamily="18" charset="0"/>
              </a:rPr>
              <a:t>目录</a:t>
            </a:r>
            <a:endParaRPr kumimoji="1" lang="zh-CN" altLang="en-US">
              <a:solidFill>
                <a:srgbClr val="003399"/>
              </a:solidFill>
              <a:latin typeface="Times New Roman" panose="02020603050405020304" pitchFamily="18" charset="0"/>
            </a:endParaRPr>
          </a:p>
        </p:txBody>
      </p:sp>
      <p:sp>
        <p:nvSpPr>
          <p:cNvPr id="16454" name="AutoShape 70"/>
          <p:cNvSpPr>
            <a:spLocks noChangeAspect="1" noChangeArrowheads="1"/>
          </p:cNvSpPr>
          <p:nvPr userDrawn="1"/>
        </p:nvSpPr>
        <p:spPr bwMode="auto">
          <a:xfrm>
            <a:off x="152400" y="228600"/>
            <a:ext cx="8823325" cy="6257925"/>
          </a:xfrm>
          <a:prstGeom prst="roundRect">
            <a:avLst>
              <a:gd name="adj" fmla="val 3343"/>
            </a:avLst>
          </a:prstGeom>
          <a:solidFill>
            <a:schemeClr val="bg1"/>
          </a:solidFill>
          <a:ln w="25400">
            <a:solidFill>
              <a:srgbClr val="0000FF"/>
            </a:solidFill>
            <a:round/>
          </a:ln>
          <a:effectLst/>
        </p:spPr>
        <p:txBody>
          <a:bodyPr wrap="none" anchor="ctr"/>
          <a:lstStyle/>
          <a:p>
            <a:pPr algn="ctr">
              <a:defRPr/>
            </a:pPr>
            <a:endParaRPr lang="zh-CN" altLang="zh-CN" sz="12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2pPr>
      <a:lvl3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3pPr>
      <a:lvl4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4pPr>
      <a:lvl5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5pPr>
      <a:lvl6pPr marL="4572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6pPr>
      <a:lvl7pPr marL="9144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7pPr>
      <a:lvl8pPr marL="13716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8pPr>
      <a:lvl9pPr marL="18288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2" charset="-122"/>
        </a:defRPr>
      </a:lvl2pPr>
      <a:lvl3pPr marL="1143000" indent="-228600" algn="l" rtl="0" eaLnBrk="0" fontAlgn="base" hangingPunct="0">
        <a:spcBef>
          <a:spcPct val="20000"/>
        </a:spcBef>
        <a:spcAft>
          <a:spcPct val="0"/>
        </a:spcAft>
        <a:buChar char="•"/>
        <a:defRPr sz="2400" b="1">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6.wmf"/><Relationship Id="rId1"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6719;&#20214;&#38656;&#27714;&#35268;&#26684;&#35828;&#26126;&#20070;-&#20462;&#35746;&#29256;&#65288;&#32456;&#29256;&#65289;.doc"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2667000" y="2362200"/>
            <a:ext cx="6629400" cy="1447800"/>
          </a:xfrm>
        </p:spPr>
        <p:txBody>
          <a:bodyPr/>
          <a:lstStyle/>
          <a:p>
            <a:pPr eaLnBrk="1" hangingPunct="1">
              <a:lnSpc>
                <a:spcPct val="90000"/>
              </a:lnSpc>
            </a:pPr>
            <a:r>
              <a:rPr lang="zh-CN" altLang="en-US" sz="4400" dirty="0">
                <a:solidFill>
                  <a:schemeClr val="bg1"/>
                </a:solidFill>
                <a:effectLst/>
                <a:latin typeface="宋体" panose="02010600030101010101" pitchFamily="2" charset="-122"/>
                <a:ea typeface="宋体" panose="02010600030101010101" pitchFamily="2" charset="-122"/>
              </a:rPr>
              <a:t>第五章 </a:t>
            </a:r>
            <a:endParaRPr lang="zh-CN" altLang="en-US" sz="4400" dirty="0">
              <a:solidFill>
                <a:schemeClr val="bg1"/>
              </a:solidFill>
              <a:effectLst/>
              <a:latin typeface="宋体" panose="02010600030101010101" pitchFamily="2" charset="-122"/>
              <a:ea typeface="宋体" panose="02010600030101010101" pitchFamily="2" charset="-122"/>
            </a:endParaRPr>
          </a:p>
          <a:p>
            <a:pPr eaLnBrk="1" hangingPunct="1">
              <a:lnSpc>
                <a:spcPct val="90000"/>
              </a:lnSpc>
            </a:pPr>
            <a:r>
              <a:rPr lang="zh-CN" altLang="en-US" sz="4400" dirty="0">
                <a:solidFill>
                  <a:schemeClr val="bg1"/>
                </a:solidFill>
                <a:effectLst/>
                <a:latin typeface="宋体" panose="02010600030101010101" pitchFamily="2" charset="-122"/>
                <a:ea typeface="宋体" panose="02010600030101010101" pitchFamily="2" charset="-122"/>
              </a:rPr>
              <a:t>需求文档</a:t>
            </a:r>
            <a:endParaRPr lang="zh-CN" altLang="en-US" sz="4400" dirty="0">
              <a:solidFill>
                <a:schemeClr val="bg1"/>
              </a:solidFill>
              <a:effectLst/>
              <a:latin typeface="宋体" panose="02010600030101010101" pitchFamily="2" charset="-122"/>
              <a:ea typeface="宋体" panose="02010600030101010101" pitchFamily="2" charset="-122"/>
            </a:endParaRPr>
          </a:p>
        </p:txBody>
      </p:sp>
      <p:sp>
        <p:nvSpPr>
          <p:cNvPr id="22534" name="Rectangle 6"/>
          <p:cNvSpPr>
            <a:spLocks noChangeArrowheads="1"/>
          </p:cNvSpPr>
          <p:nvPr/>
        </p:nvSpPr>
        <p:spPr bwMode="auto">
          <a:xfrm>
            <a:off x="1547813" y="4868863"/>
            <a:ext cx="6032500" cy="1003300"/>
          </a:xfrm>
          <a:prstGeom prst="rect">
            <a:avLst/>
          </a:prstGeom>
          <a:noFill/>
          <a:ln w="9525">
            <a:noFill/>
            <a:miter lim="800000"/>
          </a:ln>
        </p:spPr>
        <p:txBody>
          <a:bodyPr/>
          <a:lstStyle/>
          <a:p>
            <a:pPr algn="ctr">
              <a:lnSpc>
                <a:spcPct val="90000"/>
              </a:lnSpc>
              <a:spcBef>
                <a:spcPct val="20000"/>
              </a:spcBef>
              <a:defRPr/>
            </a:pPr>
            <a:endParaRPr lang="zh-CN" altLang="en-US" sz="2800" dirty="0">
              <a:effectLst>
                <a:outerShdw blurRad="38100" dist="38100" dir="2700000" algn="tl">
                  <a:srgbClr val="C0C0C0"/>
                </a:outerShdw>
              </a:effectLst>
              <a:latin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需求开发过程中的常见文档</a:t>
            </a:r>
            <a:endParaRPr lang="zh-CN" altLang="en-US" dirty="0"/>
          </a:p>
        </p:txBody>
      </p:sp>
      <p:sp>
        <p:nvSpPr>
          <p:cNvPr id="4" name="矩形 3"/>
          <p:cNvSpPr/>
          <p:nvPr/>
        </p:nvSpPr>
        <p:spPr bwMode="auto">
          <a:xfrm>
            <a:off x="304800" y="1066800"/>
            <a:ext cx="13716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业务需求</a:t>
            </a:r>
            <a:endPar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sp>
        <p:nvSpPr>
          <p:cNvPr id="5" name="矩形 4"/>
          <p:cNvSpPr/>
          <p:nvPr/>
        </p:nvSpPr>
        <p:spPr bwMode="auto">
          <a:xfrm>
            <a:off x="1905000" y="2590800"/>
            <a:ext cx="12192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用户需求</a:t>
            </a:r>
            <a:endPar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sp>
        <p:nvSpPr>
          <p:cNvPr id="7" name="矩形 6"/>
          <p:cNvSpPr/>
          <p:nvPr/>
        </p:nvSpPr>
        <p:spPr bwMode="auto">
          <a:xfrm>
            <a:off x="3810000" y="2133600"/>
            <a:ext cx="12192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软件需求</a:t>
            </a:r>
            <a:endPar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sp>
        <p:nvSpPr>
          <p:cNvPr id="8" name="矩形 7"/>
          <p:cNvSpPr/>
          <p:nvPr/>
        </p:nvSpPr>
        <p:spPr bwMode="auto">
          <a:xfrm>
            <a:off x="5486400" y="2133600"/>
            <a:ext cx="12192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zh-CN"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接口需求</a:t>
            </a:r>
            <a:endPar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sp>
        <p:nvSpPr>
          <p:cNvPr id="9" name="矩形 8"/>
          <p:cNvSpPr/>
          <p:nvPr/>
        </p:nvSpPr>
        <p:spPr bwMode="auto">
          <a:xfrm>
            <a:off x="7467600" y="2133600"/>
            <a:ext cx="12192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用户界面需求</a:t>
            </a:r>
            <a:endParaRPr kumimoji="0" lang="zh-CN" altLang="en-US" sz="18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p:txBody>
      </p:sp>
      <p:cxnSp>
        <p:nvCxnSpPr>
          <p:cNvPr id="11" name="直接箭头连接符 10"/>
          <p:cNvCxnSpPr>
            <a:stCxn id="4" idx="2"/>
          </p:cNvCxnSpPr>
          <p:nvPr/>
        </p:nvCxnSpPr>
        <p:spPr bwMode="auto">
          <a:xfrm>
            <a:off x="990600" y="1828800"/>
            <a:ext cx="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5" idx="3"/>
          </p:cNvCxnSpPr>
          <p:nvPr/>
        </p:nvCxnSpPr>
        <p:spPr bwMode="auto">
          <a:xfrm>
            <a:off x="3124200" y="2971800"/>
            <a:ext cx="457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矩形 17"/>
          <p:cNvSpPr/>
          <p:nvPr/>
        </p:nvSpPr>
        <p:spPr bwMode="auto">
          <a:xfrm>
            <a:off x="3581400" y="1981200"/>
            <a:ext cx="5334000" cy="2667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p:txBody>
      </p:sp>
      <p:cxnSp>
        <p:nvCxnSpPr>
          <p:cNvPr id="22" name="直接箭头连接符 21"/>
          <p:cNvCxnSpPr/>
          <p:nvPr/>
        </p:nvCxnSpPr>
        <p:spPr bwMode="auto">
          <a:xfrm>
            <a:off x="4419600" y="2971800"/>
            <a:ext cx="0" cy="381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bwMode="auto">
          <a:xfrm>
            <a:off x="6096000" y="2971800"/>
            <a:ext cx="0" cy="381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bwMode="auto">
          <a:xfrm>
            <a:off x="8077200" y="2971800"/>
            <a:ext cx="0" cy="3810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26" name="图片 25" descr="06240632.png"/>
          <p:cNvPicPr>
            <a:picLocks noChangeAspect="1"/>
          </p:cNvPicPr>
          <p:nvPr/>
        </p:nvPicPr>
        <p:blipFill>
          <a:blip r:embed="rId1" cstate="print"/>
          <a:stretch>
            <a:fillRect/>
          </a:stretch>
        </p:blipFill>
        <p:spPr>
          <a:xfrm>
            <a:off x="457200" y="2362200"/>
            <a:ext cx="914400" cy="914400"/>
          </a:xfrm>
          <a:prstGeom prst="rect">
            <a:avLst/>
          </a:prstGeom>
        </p:spPr>
      </p:pic>
      <p:cxnSp>
        <p:nvCxnSpPr>
          <p:cNvPr id="27" name="直接箭头连接符 26"/>
          <p:cNvCxnSpPr>
            <a:endCxn id="5" idx="1"/>
          </p:cNvCxnSpPr>
          <p:nvPr/>
        </p:nvCxnSpPr>
        <p:spPr bwMode="auto">
          <a:xfrm>
            <a:off x="1371600" y="2971800"/>
            <a:ext cx="5334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28600" y="3352800"/>
            <a:ext cx="1905000" cy="307777"/>
          </a:xfrm>
          <a:prstGeom prst="rect">
            <a:avLst/>
          </a:prstGeom>
          <a:noFill/>
        </p:spPr>
        <p:txBody>
          <a:bodyPr wrap="square" rtlCol="0">
            <a:spAutoFit/>
          </a:bodyPr>
          <a:lstStyle/>
          <a:p>
            <a:r>
              <a:rPr lang="zh-CN" altLang="en-US" dirty="0"/>
              <a:t>项目视图与范围文档</a:t>
            </a:r>
            <a:endParaRPr lang="zh-CN" altLang="en-US" dirty="0"/>
          </a:p>
        </p:txBody>
      </p:sp>
      <p:pic>
        <p:nvPicPr>
          <p:cNvPr id="30" name="图片 29" descr="06240632.png"/>
          <p:cNvPicPr>
            <a:picLocks noChangeAspect="1"/>
          </p:cNvPicPr>
          <p:nvPr/>
        </p:nvPicPr>
        <p:blipFill>
          <a:blip r:embed="rId1" cstate="print"/>
          <a:stretch>
            <a:fillRect/>
          </a:stretch>
        </p:blipFill>
        <p:spPr>
          <a:xfrm>
            <a:off x="1905000" y="3962400"/>
            <a:ext cx="990600" cy="990600"/>
          </a:xfrm>
          <a:prstGeom prst="rect">
            <a:avLst/>
          </a:prstGeom>
        </p:spPr>
      </p:pic>
      <p:cxnSp>
        <p:nvCxnSpPr>
          <p:cNvPr id="31" name="直接箭头连接符 30"/>
          <p:cNvCxnSpPr/>
          <p:nvPr/>
        </p:nvCxnSpPr>
        <p:spPr bwMode="auto">
          <a:xfrm>
            <a:off x="2514600" y="3429000"/>
            <a:ext cx="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057400" y="4953000"/>
            <a:ext cx="914400" cy="307777"/>
          </a:xfrm>
          <a:prstGeom prst="rect">
            <a:avLst/>
          </a:prstGeom>
          <a:noFill/>
        </p:spPr>
        <p:txBody>
          <a:bodyPr wrap="square" rtlCol="0">
            <a:spAutoFit/>
          </a:bodyPr>
          <a:lstStyle/>
          <a:p>
            <a:r>
              <a:rPr lang="zh-CN" altLang="en-US" dirty="0"/>
              <a:t>用例文档</a:t>
            </a:r>
            <a:endParaRPr lang="zh-CN" altLang="en-US" dirty="0"/>
          </a:p>
        </p:txBody>
      </p:sp>
      <p:sp>
        <p:nvSpPr>
          <p:cNvPr id="33" name="TextBox 32"/>
          <p:cNvSpPr txBox="1"/>
          <p:nvPr/>
        </p:nvSpPr>
        <p:spPr>
          <a:xfrm>
            <a:off x="3657600" y="4038600"/>
            <a:ext cx="1676400" cy="523220"/>
          </a:xfrm>
          <a:prstGeom prst="rect">
            <a:avLst/>
          </a:prstGeom>
          <a:noFill/>
        </p:spPr>
        <p:txBody>
          <a:bodyPr wrap="square" rtlCol="0">
            <a:spAutoFit/>
          </a:bodyPr>
          <a:lstStyle/>
          <a:p>
            <a:r>
              <a:rPr lang="zh-CN" altLang="en-US" dirty="0"/>
              <a:t>软件需求规格说明</a:t>
            </a:r>
            <a:endParaRPr lang="en-US" altLang="zh-CN" dirty="0"/>
          </a:p>
          <a:p>
            <a:pPr algn="ctr"/>
            <a:r>
              <a:rPr lang="zh-CN" altLang="en-US" dirty="0"/>
              <a:t>（</a:t>
            </a:r>
            <a:r>
              <a:rPr lang="en-US" altLang="zh-CN" dirty="0"/>
              <a:t>SRS</a:t>
            </a:r>
            <a:r>
              <a:rPr lang="zh-CN" altLang="en-US" dirty="0"/>
              <a:t>）</a:t>
            </a:r>
            <a:endParaRPr lang="zh-CN" altLang="en-US" dirty="0"/>
          </a:p>
        </p:txBody>
      </p:sp>
      <p:pic>
        <p:nvPicPr>
          <p:cNvPr id="35" name="图片 34" descr="06240632.png"/>
          <p:cNvPicPr>
            <a:picLocks noChangeAspect="1"/>
          </p:cNvPicPr>
          <p:nvPr/>
        </p:nvPicPr>
        <p:blipFill>
          <a:blip r:embed="rId1" cstate="print"/>
          <a:stretch>
            <a:fillRect/>
          </a:stretch>
        </p:blipFill>
        <p:spPr>
          <a:xfrm>
            <a:off x="3962400" y="3352800"/>
            <a:ext cx="762000" cy="762000"/>
          </a:xfrm>
          <a:prstGeom prst="rect">
            <a:avLst/>
          </a:prstGeom>
        </p:spPr>
      </p:pic>
      <p:pic>
        <p:nvPicPr>
          <p:cNvPr id="36" name="图片 35" descr="06240632.png"/>
          <p:cNvPicPr>
            <a:picLocks noChangeAspect="1"/>
          </p:cNvPicPr>
          <p:nvPr/>
        </p:nvPicPr>
        <p:blipFill>
          <a:blip r:embed="rId1" cstate="print"/>
          <a:stretch>
            <a:fillRect/>
          </a:stretch>
        </p:blipFill>
        <p:spPr>
          <a:xfrm>
            <a:off x="5715000" y="3352800"/>
            <a:ext cx="762000" cy="762000"/>
          </a:xfrm>
          <a:prstGeom prst="rect">
            <a:avLst/>
          </a:prstGeom>
        </p:spPr>
      </p:pic>
      <p:pic>
        <p:nvPicPr>
          <p:cNvPr id="37" name="图片 36" descr="06240632.png"/>
          <p:cNvPicPr>
            <a:picLocks noChangeAspect="1"/>
          </p:cNvPicPr>
          <p:nvPr/>
        </p:nvPicPr>
        <p:blipFill>
          <a:blip r:embed="rId1" cstate="print"/>
          <a:stretch>
            <a:fillRect/>
          </a:stretch>
        </p:blipFill>
        <p:spPr>
          <a:xfrm>
            <a:off x="7620000" y="3352800"/>
            <a:ext cx="762000" cy="762000"/>
          </a:xfrm>
          <a:prstGeom prst="rect">
            <a:avLst/>
          </a:prstGeom>
        </p:spPr>
      </p:pic>
      <p:sp>
        <p:nvSpPr>
          <p:cNvPr id="38" name="TextBox 37"/>
          <p:cNvSpPr txBox="1"/>
          <p:nvPr/>
        </p:nvSpPr>
        <p:spPr>
          <a:xfrm>
            <a:off x="5410200" y="4038600"/>
            <a:ext cx="1676400" cy="307777"/>
          </a:xfrm>
          <a:prstGeom prst="rect">
            <a:avLst/>
          </a:prstGeom>
          <a:noFill/>
        </p:spPr>
        <p:txBody>
          <a:bodyPr wrap="square" rtlCol="0">
            <a:spAutoFit/>
          </a:bodyPr>
          <a:lstStyle/>
          <a:p>
            <a:r>
              <a:rPr lang="zh-CN" altLang="en-US" dirty="0"/>
              <a:t>接口需求规格说明</a:t>
            </a:r>
            <a:endParaRPr lang="zh-CN" altLang="en-US" dirty="0"/>
          </a:p>
        </p:txBody>
      </p:sp>
      <p:sp>
        <p:nvSpPr>
          <p:cNvPr id="39" name="TextBox 38"/>
          <p:cNvSpPr txBox="1"/>
          <p:nvPr/>
        </p:nvSpPr>
        <p:spPr>
          <a:xfrm>
            <a:off x="7162800" y="4038600"/>
            <a:ext cx="1676400" cy="307777"/>
          </a:xfrm>
          <a:prstGeom prst="rect">
            <a:avLst/>
          </a:prstGeom>
          <a:noFill/>
        </p:spPr>
        <p:txBody>
          <a:bodyPr wrap="square" rtlCol="0">
            <a:spAutoFit/>
          </a:bodyPr>
          <a:lstStyle/>
          <a:p>
            <a:pPr algn="ctr"/>
            <a:r>
              <a:rPr lang="zh-CN" altLang="en-US" dirty="0"/>
              <a:t>人机交互文档</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需求文档分类</a:t>
            </a:r>
            <a:endParaRPr lang="zh-CN" altLang="en-US" dirty="0"/>
          </a:p>
        </p:txBody>
      </p:sp>
      <p:sp>
        <p:nvSpPr>
          <p:cNvPr id="3" name="内容占位符 2"/>
          <p:cNvSpPr>
            <a:spLocks noGrp="1"/>
          </p:cNvSpPr>
          <p:nvPr>
            <p:ph idx="1"/>
          </p:nvPr>
        </p:nvSpPr>
        <p:spPr>
          <a:xfrm>
            <a:off x="457200" y="990600"/>
            <a:ext cx="7772400" cy="4724400"/>
          </a:xfrm>
        </p:spPr>
        <p:txBody>
          <a:bodyPr/>
          <a:lstStyle/>
          <a:p>
            <a:pPr>
              <a:lnSpc>
                <a:spcPct val="150000"/>
              </a:lnSpc>
            </a:pPr>
            <a:r>
              <a:rPr lang="zh-CN" altLang="en-US" sz="2800" b="0" dirty="0">
                <a:latin typeface="楷体" panose="02010609060101010101" pitchFamily="49" charset="-122"/>
                <a:ea typeface="楷体" panose="02010609060101010101" pitchFamily="49" charset="-122"/>
              </a:rPr>
              <a:t>愿景和范围文档包含了业务需求</a:t>
            </a:r>
            <a:endParaRPr lang="en-US" altLang="zh-CN" sz="2800" b="0" dirty="0">
              <a:latin typeface="楷体" panose="02010609060101010101" pitchFamily="49" charset="-122"/>
              <a:ea typeface="楷体" panose="02010609060101010101" pitchFamily="49" charset="-122"/>
            </a:endParaRPr>
          </a:p>
          <a:p>
            <a:pPr>
              <a:lnSpc>
                <a:spcPct val="150000"/>
              </a:lnSpc>
            </a:pPr>
            <a:r>
              <a:rPr lang="zh-CN" altLang="en-US" sz="2800" b="0" dirty="0">
                <a:latin typeface="楷体" panose="02010609060101010101" pitchFamily="49" charset="-122"/>
                <a:ea typeface="楷体" panose="02010609060101010101" pitchFamily="49" charset="-122"/>
              </a:rPr>
              <a:t>用户需求通常形成用例文档</a:t>
            </a:r>
            <a:endParaRPr lang="en-US" altLang="zh-CN" sz="2800" b="0" dirty="0">
              <a:latin typeface="楷体" panose="02010609060101010101" pitchFamily="49" charset="-122"/>
              <a:ea typeface="楷体" panose="02010609060101010101" pitchFamily="49" charset="-122"/>
            </a:endParaRPr>
          </a:p>
          <a:p>
            <a:pPr>
              <a:lnSpc>
                <a:spcPct val="150000"/>
              </a:lnSpc>
            </a:pPr>
            <a:r>
              <a:rPr lang="zh-CN" altLang="en-US" sz="2800" b="0" dirty="0">
                <a:latin typeface="楷体" panose="02010609060101010101" pitchFamily="49" charset="-122"/>
                <a:ea typeface="楷体" panose="02010609060101010101" pitchFamily="49" charset="-122"/>
              </a:rPr>
              <a:t>在得到用户需求之后，需求工程师需要对其进行建模和分析，细化为系统需求并建立能够满足系统需求的解决方案。</a:t>
            </a:r>
            <a:endParaRPr lang="en-US" altLang="zh-CN" sz="2800" b="0" dirty="0">
              <a:latin typeface="楷体" panose="02010609060101010101" pitchFamily="49" charset="-122"/>
              <a:ea typeface="楷体" panose="02010609060101010101" pitchFamily="49" charset="-122"/>
            </a:endParaRPr>
          </a:p>
          <a:p>
            <a:pPr>
              <a:lnSpc>
                <a:spcPct val="150000"/>
              </a:lnSpc>
            </a:pPr>
            <a:r>
              <a:rPr lang="zh-CN" altLang="en-US" sz="2800" b="0" dirty="0">
                <a:latin typeface="楷体" panose="02010609060101010101" pitchFamily="49" charset="-122"/>
                <a:ea typeface="楷体" panose="02010609060101010101" pitchFamily="49" charset="-122"/>
              </a:rPr>
              <a:t>系统需求规格说明可细化为软件需求规格说文档明、硬件需求规格说明文档、接口需求规格说明文档及人机交互文档。</a:t>
            </a:r>
            <a:endParaRPr lang="zh-CN" altLang="en-US" sz="2800" b="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软件需求规格说明</a:t>
            </a:r>
            <a:endParaRPr lang="zh-CN" altLang="en-US" dirty="0"/>
          </a:p>
        </p:txBody>
      </p:sp>
      <p:sp>
        <p:nvSpPr>
          <p:cNvPr id="3" name="内容占位符 2"/>
          <p:cNvSpPr>
            <a:spLocks noGrp="1"/>
          </p:cNvSpPr>
          <p:nvPr>
            <p:ph idx="1"/>
          </p:nvPr>
        </p:nvSpPr>
        <p:spPr/>
        <p:txBody>
          <a:bodyPr/>
          <a:lstStyle/>
          <a:p>
            <a:r>
              <a:rPr kumimoji="1" lang="zh-CN" altLang="en-US" sz="2800" kern="1200" dirty="0">
                <a:solidFill>
                  <a:srgbClr val="000000"/>
                </a:solidFill>
                <a:latin typeface="Times New Roman" panose="02020603050405020304" pitchFamily="18" charset="0"/>
                <a:ea typeface="华文新魏" panose="02010800040101010101" pitchFamily="2" charset="-122"/>
              </a:rPr>
              <a:t>需求获取收集了需求信息，需求分析活动深入理解了需求信息并建立了能够满足用户需求的软件解决方案。需求规格说明（需求描述）是将需求获取、需求分析的结果进行</a:t>
            </a:r>
            <a:r>
              <a:rPr kumimoji="1" lang="zh-CN" altLang="en-US" sz="2800" kern="1200" dirty="0">
                <a:solidFill>
                  <a:srgbClr val="CC00CC"/>
                </a:solidFill>
                <a:latin typeface="Times New Roman" panose="02020603050405020304" pitchFamily="18" charset="0"/>
                <a:ea typeface="华文新魏" panose="02010800040101010101" pitchFamily="2" charset="-122"/>
              </a:rPr>
              <a:t>文档化</a:t>
            </a:r>
            <a:r>
              <a:rPr kumimoji="1" lang="zh-CN" altLang="en-US" sz="2800" kern="1200" dirty="0">
                <a:solidFill>
                  <a:srgbClr val="000000"/>
                </a:solidFill>
                <a:latin typeface="Times New Roman" panose="02020603050405020304" pitchFamily="18" charset="0"/>
                <a:ea typeface="华文新魏" panose="02010800040101010101" pitchFamily="2" charset="-122"/>
              </a:rPr>
              <a:t>的过程。在软件开发过程中，将分析的结果文档化是不可或缺的任务，也称为</a:t>
            </a:r>
            <a:r>
              <a:rPr kumimoji="1" lang="zh-CN" altLang="en-US" sz="2800" kern="1200" dirty="0">
                <a:solidFill>
                  <a:srgbClr val="CC00CC"/>
                </a:solidFill>
                <a:latin typeface="Times New Roman" panose="02020603050405020304" pitchFamily="18" charset="0"/>
                <a:ea typeface="华文新魏" panose="02010800040101010101" pitchFamily="2" charset="-122"/>
              </a:rPr>
              <a:t>编写规约活动</a:t>
            </a:r>
            <a:r>
              <a:rPr kumimoji="1" lang="zh-CN" altLang="en-US" sz="2800" kern="1200" dirty="0">
                <a:solidFill>
                  <a:srgbClr val="000000"/>
                </a:solidFill>
                <a:latin typeface="Times New Roman" panose="02020603050405020304" pitchFamily="18" charset="0"/>
                <a:ea typeface="华文新魏" panose="02010800040101010101" pitchFamily="2" charset="-122"/>
              </a:rPr>
              <a:t>。</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eaLnBrk="1" hangingPunct="1">
              <a:spcBef>
                <a:spcPct val="0"/>
              </a:spcBef>
              <a:buNone/>
            </a:pPr>
            <a:r>
              <a:rPr kumimoji="1" lang="zh-CN" altLang="en-US" sz="2800" kern="1200" dirty="0">
                <a:solidFill>
                  <a:srgbClr val="000000"/>
                </a:solidFill>
                <a:latin typeface="Times New Roman" panose="02020603050405020304" pitchFamily="18" charset="0"/>
                <a:ea typeface="华文新魏" panose="02010800040101010101" pitchFamily="2" charset="-122"/>
              </a:rPr>
              <a:t>需求规格说明书编写的</a:t>
            </a:r>
            <a:r>
              <a:rPr kumimoji="1" lang="zh-CN" altLang="en-US" sz="2800" kern="1200" dirty="0">
                <a:solidFill>
                  <a:srgbClr val="CC00CC"/>
                </a:solidFill>
                <a:latin typeface="Times New Roman" panose="02020603050405020304" pitchFamily="18" charset="0"/>
                <a:ea typeface="华文新魏" panose="02010800040101010101" pitchFamily="2" charset="-122"/>
              </a:rPr>
              <a:t>重要性</a:t>
            </a:r>
            <a:r>
              <a:rPr kumimoji="1" lang="zh-CN" altLang="en-US" sz="2800" kern="1200" dirty="0">
                <a:solidFill>
                  <a:srgbClr val="000000"/>
                </a:solidFill>
                <a:latin typeface="Times New Roman" panose="02020603050405020304" pitchFamily="18" charset="0"/>
                <a:ea typeface="华文新魏" panose="02010800040101010101" pitchFamily="2" charset="-122"/>
              </a:rPr>
              <a:t>？</a:t>
            </a:r>
            <a:endParaRPr kumimoji="1" lang="zh-CN" altLang="en-US" sz="2800" kern="1200" dirty="0">
              <a:solidFill>
                <a:srgbClr val="000000"/>
              </a:solidFill>
              <a:latin typeface="Times New Roman" panose="02020603050405020304" pitchFamily="18" charset="0"/>
              <a:ea typeface="华文新魏" panose="02010800040101010101" pitchFamily="2" charset="-122"/>
            </a:endParaRPr>
          </a:p>
          <a:p>
            <a:pPr marL="0" lvl="0" indent="0" eaLnBrk="1" hangingPunct="1">
              <a:spcBef>
                <a:spcPct val="0"/>
              </a:spcBef>
              <a:buNone/>
            </a:pPr>
            <a:r>
              <a:rPr kumimoji="1" lang="zh-CN" altLang="en-US" sz="2800" kern="1200" dirty="0">
                <a:solidFill>
                  <a:srgbClr val="000000"/>
                </a:solidFill>
                <a:latin typeface="Times New Roman" panose="02020603050405020304" pitchFamily="18" charset="0"/>
                <a:ea typeface="华文新魏" panose="02010800040101010101" pitchFamily="2" charset="-122"/>
              </a:rPr>
              <a:t>        在经过需求获取活动和需求分析活动的处理之后，软件系统的涉众和需求工程师应该能够就软件的需求和解决方案达成</a:t>
            </a:r>
            <a:r>
              <a:rPr kumimoji="1" lang="zh-CN" altLang="en-US" sz="2800" kern="1200" dirty="0">
                <a:solidFill>
                  <a:srgbClr val="CC00CC"/>
                </a:solidFill>
                <a:latin typeface="Times New Roman" panose="02020603050405020304" pitchFamily="18" charset="0"/>
                <a:ea typeface="华文新魏" panose="02010800040101010101" pitchFamily="2" charset="-122"/>
              </a:rPr>
              <a:t>共识</a:t>
            </a:r>
            <a:r>
              <a:rPr kumimoji="1" lang="zh-CN" altLang="en-US" sz="2800" kern="1200" dirty="0">
                <a:solidFill>
                  <a:srgbClr val="000000"/>
                </a:solidFill>
                <a:latin typeface="Times New Roman" panose="02020603050405020304" pitchFamily="18" charset="0"/>
                <a:ea typeface="华文新魏" panose="02010800040101010101" pitchFamily="2" charset="-122"/>
              </a:rPr>
              <a:t>。为了保证软件开发的成功，这种共识还需要完整地</a:t>
            </a:r>
            <a:r>
              <a:rPr kumimoji="1" lang="zh-CN" altLang="en-US" sz="2800" kern="1200" dirty="0">
                <a:solidFill>
                  <a:srgbClr val="CC00CC"/>
                </a:solidFill>
                <a:latin typeface="Times New Roman" panose="02020603050405020304" pitchFamily="18" charset="0"/>
                <a:ea typeface="华文新魏" panose="02010800040101010101" pitchFamily="2" charset="-122"/>
              </a:rPr>
              <a:t>传递</a:t>
            </a:r>
            <a:r>
              <a:rPr kumimoji="1" lang="zh-CN" altLang="en-US" sz="2800" kern="1200" dirty="0">
                <a:solidFill>
                  <a:srgbClr val="000000"/>
                </a:solidFill>
                <a:latin typeface="Times New Roman" panose="02020603050405020304" pitchFamily="18" charset="0"/>
                <a:ea typeface="华文新魏" panose="02010800040101010101" pitchFamily="2" charset="-122"/>
              </a:rPr>
              <a:t>给</a:t>
            </a:r>
            <a:r>
              <a:rPr kumimoji="1" lang="zh-CN" altLang="en-US" sz="2800" kern="1200" dirty="0">
                <a:solidFill>
                  <a:srgbClr val="CC00CC"/>
                </a:solidFill>
                <a:latin typeface="Times New Roman" panose="02020603050405020304" pitchFamily="18" charset="0"/>
                <a:ea typeface="华文新魏" panose="02010800040101010101" pitchFamily="2" charset="-122"/>
              </a:rPr>
              <a:t>开发人员</a:t>
            </a:r>
            <a:r>
              <a:rPr kumimoji="1" lang="zh-CN" altLang="en-US" sz="2800" kern="1200" dirty="0">
                <a:solidFill>
                  <a:srgbClr val="000000"/>
                </a:solidFill>
                <a:latin typeface="Times New Roman" panose="02020603050405020304" pitchFamily="18" charset="0"/>
                <a:ea typeface="华文新魏" panose="02010800040101010101" pitchFamily="2" charset="-122"/>
              </a:rPr>
              <a:t>。</a:t>
            </a:r>
            <a:r>
              <a:rPr kumimoji="1" lang="zh-CN" altLang="en-US" sz="2800" kern="1200" dirty="0">
                <a:solidFill>
                  <a:srgbClr val="FF0000"/>
                </a:solidFill>
                <a:latin typeface="Times New Roman" panose="02020603050405020304" pitchFamily="18" charset="0"/>
                <a:ea typeface="华文新魏" panose="02010800040101010101" pitchFamily="2" charset="-122"/>
              </a:rPr>
              <a:t>需求规格说明书的编写就是将需求及其软件解决方案进行定义和文档化，并传递给开发人员的需求工程活动。</a:t>
            </a:r>
            <a:endParaRPr kumimoji="1" lang="zh-CN" altLang="en-US" sz="2800" kern="1200" dirty="0">
              <a:solidFill>
                <a:srgbClr val="FF0000"/>
              </a:solidFill>
              <a:latin typeface="Times New Roman" panose="02020603050405020304" pitchFamily="18" charset="0"/>
              <a:ea typeface="华文新魏" panose="02010800040101010101" pitchFamily="2" charset="-122"/>
            </a:endParaRPr>
          </a:p>
          <a:p>
            <a:pPr marL="0" lvl="0" indent="0" eaLnBrk="1" hangingPunct="1">
              <a:spcBef>
                <a:spcPct val="0"/>
              </a:spcBef>
              <a:buNone/>
            </a:pPr>
            <a:r>
              <a:rPr kumimoji="1" lang="zh-CN" altLang="en-US" sz="2800" kern="1200" dirty="0">
                <a:solidFill>
                  <a:srgbClr val="FF0000"/>
                </a:solidFill>
                <a:latin typeface="Times New Roman" panose="02020603050405020304" pitchFamily="18" charset="0"/>
                <a:ea typeface="华文新魏" panose="02010800040101010101" pitchFamily="2" charset="-122"/>
              </a:rPr>
              <a:t>        需求规格说明书的完成（撰写完成、验证完成）标志着软件需求阶段告一段落。并将作为下一个阶段设计开发阶段的输入和重要依据。</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7C7724C-EB86-4A40-9735-F45A1EB99BD2}" type="slidenum">
              <a:rPr lang="en-US" altLang="zh-CN" sz="1400" b="0">
                <a:ea typeface="宋体" panose="02010600030101010101" pitchFamily="2" charset="-122"/>
              </a:rPr>
            </a:fld>
            <a:endParaRPr lang="en-US" altLang="zh-CN" sz="1400" b="0">
              <a:ea typeface="宋体" panose="02010600030101010101" pitchFamily="2" charset="-122"/>
            </a:endParaRPr>
          </a:p>
        </p:txBody>
      </p:sp>
      <p:grpSp>
        <p:nvGrpSpPr>
          <p:cNvPr id="3076" name="Group 2"/>
          <p:cNvGrpSpPr/>
          <p:nvPr/>
        </p:nvGrpSpPr>
        <p:grpSpPr bwMode="auto">
          <a:xfrm>
            <a:off x="0" y="0"/>
            <a:ext cx="4211638" cy="584201"/>
            <a:chOff x="0" y="0"/>
            <a:chExt cx="2653" cy="368"/>
          </a:xfrm>
        </p:grpSpPr>
        <p:sp>
          <p:nvSpPr>
            <p:cNvPr id="3080" name="Text Box 3"/>
            <p:cNvSpPr txBox="1">
              <a:spLocks noChangeArrowheads="1"/>
            </p:cNvSpPr>
            <p:nvPr/>
          </p:nvSpPr>
          <p:spPr bwMode="auto">
            <a:xfrm>
              <a:off x="0" y="0"/>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sz="3200" b="0" dirty="0">
                <a:ea typeface="华文行楷" panose="02010800040101010101" pitchFamily="2" charset="-122"/>
              </a:endParaRPr>
            </a:p>
          </p:txBody>
        </p:sp>
        <p:sp>
          <p:nvSpPr>
            <p:cNvPr id="3081" name="Line 4"/>
            <p:cNvSpPr>
              <a:spLocks noChangeShapeType="1"/>
            </p:cNvSpPr>
            <p:nvPr/>
          </p:nvSpPr>
          <p:spPr bwMode="auto">
            <a:xfrm flipV="1">
              <a:off x="47" y="346"/>
              <a:ext cx="2606" cy="17"/>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077" name="Text Box 5"/>
          <p:cNvSpPr txBox="1">
            <a:spLocks noChangeArrowheads="1"/>
          </p:cNvSpPr>
          <p:nvPr/>
        </p:nvSpPr>
        <p:spPr bwMode="auto">
          <a:xfrm>
            <a:off x="395288" y="1260475"/>
            <a:ext cx="357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撰写需求规格说明书</a:t>
            </a:r>
            <a:r>
              <a:rPr lang="en-US" altLang="zh-CN" sz="2000"/>
              <a:t>-</a:t>
            </a:r>
            <a:r>
              <a:rPr lang="zh-CN" altLang="en-US" sz="2000">
                <a:solidFill>
                  <a:schemeClr val="hlink"/>
                </a:solidFill>
              </a:rPr>
              <a:t>主要活动</a:t>
            </a:r>
            <a:endParaRPr lang="zh-CN" altLang="en-US" sz="2000">
              <a:solidFill>
                <a:schemeClr val="hlink"/>
              </a:solidFill>
            </a:endParaRPr>
          </a:p>
        </p:txBody>
      </p:sp>
      <p:sp>
        <p:nvSpPr>
          <p:cNvPr id="3078" name="Text Box 6"/>
          <p:cNvSpPr txBox="1">
            <a:spLocks noChangeArrowheads="1"/>
          </p:cNvSpPr>
          <p:nvPr/>
        </p:nvSpPr>
        <p:spPr bwMode="auto">
          <a:xfrm>
            <a:off x="179388" y="69215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 </a:t>
            </a:r>
            <a:r>
              <a:rPr lang="zh-CN" altLang="en-US"/>
              <a:t>需求规格说明书概述 </a:t>
            </a:r>
            <a:endParaRPr lang="zh-CN" altLang="en-US"/>
          </a:p>
        </p:txBody>
      </p:sp>
      <p:graphicFrame>
        <p:nvGraphicFramePr>
          <p:cNvPr id="3074" name="Object 8"/>
          <p:cNvGraphicFramePr>
            <a:graphicFrameLocks noChangeAspect="1"/>
          </p:cNvGraphicFramePr>
          <p:nvPr/>
        </p:nvGraphicFramePr>
        <p:xfrm>
          <a:off x="609600" y="1709738"/>
          <a:ext cx="8077200" cy="3625850"/>
        </p:xfrm>
        <a:graphic>
          <a:graphicData uri="http://schemas.openxmlformats.org/presentationml/2006/ole">
            <mc:AlternateContent xmlns:mc="http://schemas.openxmlformats.org/markup-compatibility/2006">
              <mc:Choice xmlns:v="urn:schemas-microsoft-com:vml" Requires="v">
                <p:oleObj spid="_x0000_s1030" name="Visio" r:id="rId1" imgW="4442460" imgH="1771015" progId="Visio.Drawing.11">
                  <p:embed/>
                </p:oleObj>
              </mc:Choice>
              <mc:Fallback>
                <p:oleObj name="Visio" r:id="rId1" imgW="4442460" imgH="1771015"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09738"/>
                        <a:ext cx="8077200" cy="3625850"/>
                      </a:xfrm>
                      <a:prstGeom prst="rect">
                        <a:avLst/>
                      </a:prstGeom>
                      <a:noFill/>
                      <a:ln>
                        <a:noFill/>
                      </a:ln>
                      <a:effectLst/>
                    </p:spPr>
                  </p:pic>
                </p:oleObj>
              </mc:Fallback>
            </mc:AlternateContent>
          </a:graphicData>
        </a:graphic>
      </p:graphicFrame>
      <p:sp>
        <p:nvSpPr>
          <p:cNvPr id="3079" name="Rectangle 9"/>
          <p:cNvSpPr>
            <a:spLocks noChangeArrowheads="1"/>
          </p:cNvSpPr>
          <p:nvPr/>
        </p:nvSpPr>
        <p:spPr bwMode="auto">
          <a:xfrm>
            <a:off x="3276600" y="5589588"/>
            <a:ext cx="304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图 需求规格说明活动流图</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SRS </a:t>
            </a:r>
            <a:r>
              <a:rPr lang="zh-CN" altLang="en-US" dirty="0"/>
              <a:t>的用途</a:t>
            </a:r>
            <a:endParaRPr lang="zh-CN" altLang="en-US" dirty="0"/>
          </a:p>
        </p:txBody>
      </p:sp>
      <p:sp>
        <p:nvSpPr>
          <p:cNvPr id="3" name="内容占位符 2"/>
          <p:cNvSpPr>
            <a:spLocks noGrp="1"/>
          </p:cNvSpPr>
          <p:nvPr>
            <p:ph idx="1"/>
          </p:nvPr>
        </p:nvSpPr>
        <p:spPr>
          <a:xfrm>
            <a:off x="609600" y="990600"/>
            <a:ext cx="8229600" cy="4724400"/>
          </a:xfrm>
        </p:spPr>
        <p:txBody>
          <a:bodyPr/>
          <a:lstStyle/>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客户、市场部、销售人员</a:t>
            </a:r>
            <a:r>
              <a:rPr lang="zh-CN" altLang="en-US" sz="2400" b="0" dirty="0">
                <a:latin typeface="楷体" panose="02010609060101010101" pitchFamily="49" charset="-122"/>
                <a:ea typeface="楷体" panose="02010609060101010101" pitchFamily="49" charset="-122"/>
              </a:rPr>
              <a:t>根据它了解他们期望的产品</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项目经理</a:t>
            </a:r>
            <a:r>
              <a:rPr lang="zh-CN" altLang="en-US" sz="2400" b="0" dirty="0">
                <a:latin typeface="楷体" panose="02010609060101010101" pitchFamily="49" charset="-122"/>
                <a:ea typeface="楷体" panose="02010609060101010101" pitchFamily="49" charset="-122"/>
              </a:rPr>
              <a:t>根据它估计项目的进度、工作量和所需资源</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开发团队</a:t>
            </a:r>
            <a:r>
              <a:rPr lang="zh-CN" altLang="en-US" sz="2400" b="0" dirty="0">
                <a:latin typeface="楷体" panose="02010609060101010101" pitchFamily="49" charset="-122"/>
                <a:ea typeface="楷体" panose="02010609060101010101" pitchFamily="49" charset="-122"/>
              </a:rPr>
              <a:t>根据它来了解需要开发什么样的产品</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测试小组</a:t>
            </a:r>
            <a:r>
              <a:rPr lang="zh-CN" altLang="en-US" sz="2400" b="0" dirty="0">
                <a:latin typeface="楷体" panose="02010609060101010101" pitchFamily="49" charset="-122"/>
                <a:ea typeface="楷体" panose="02010609060101010101" pitchFamily="49" charset="-122"/>
              </a:rPr>
              <a:t>使用</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来制定测试计划、测试用例和测试过程</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软件维护和支持人员</a:t>
            </a:r>
            <a:r>
              <a:rPr lang="zh-CN" altLang="en-US" sz="2400" b="0" dirty="0">
                <a:latin typeface="楷体" panose="02010609060101010101" pitchFamily="49" charset="-122"/>
                <a:ea typeface="楷体" panose="02010609060101010101" pitchFamily="49" charset="-122"/>
              </a:rPr>
              <a:t>根据</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了解产品的功能</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文档编写人员</a:t>
            </a:r>
            <a:r>
              <a:rPr lang="zh-CN" altLang="en-US" sz="2400" b="0" dirty="0">
                <a:latin typeface="楷体" panose="02010609060101010101" pitchFamily="49" charset="-122"/>
                <a:ea typeface="楷体" panose="02010609060101010101" pitchFamily="49" charset="-122"/>
              </a:rPr>
              <a:t>根据</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和用户界面设计来编写用户手册和帮助屏幕</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培训人员根据</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和用户文档编写培训材料</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公司律师</a:t>
            </a:r>
            <a:r>
              <a:rPr lang="zh-CN" altLang="en-US" sz="2400" b="0" dirty="0">
                <a:latin typeface="楷体" panose="02010609060101010101" pitchFamily="49" charset="-122"/>
                <a:ea typeface="楷体" panose="02010609060101010101" pitchFamily="49" charset="-122"/>
              </a:rPr>
              <a:t>根据</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来确保该需求符合相关法律法规</a:t>
            </a:r>
            <a:endParaRPr lang="en-US" altLang="zh-CN" sz="2400" b="0" dirty="0">
              <a:latin typeface="楷体" panose="02010609060101010101" pitchFamily="49" charset="-122"/>
              <a:ea typeface="楷体" panose="02010609060101010101" pitchFamily="49" charset="-122"/>
            </a:endParaRPr>
          </a:p>
          <a:p>
            <a:pPr>
              <a:lnSpc>
                <a:spcPct val="125000"/>
              </a:lnSpc>
            </a:pPr>
            <a:r>
              <a:rPr lang="zh-CN" altLang="en-US" sz="2400" b="0" dirty="0">
                <a:solidFill>
                  <a:srgbClr val="FF0000"/>
                </a:solidFill>
                <a:latin typeface="楷体" panose="02010609060101010101" pitchFamily="49" charset="-122"/>
                <a:ea typeface="楷体" panose="02010609060101010101" pitchFamily="49" charset="-122"/>
              </a:rPr>
              <a:t>分包商</a:t>
            </a:r>
            <a:r>
              <a:rPr lang="zh-CN" altLang="en-US" sz="2400" b="0" dirty="0">
                <a:latin typeface="楷体" panose="02010609060101010101" pitchFamily="49" charset="-122"/>
                <a:ea typeface="楷体" panose="02010609060101010101" pitchFamily="49" charset="-122"/>
              </a:rPr>
              <a:t>根据</a:t>
            </a:r>
            <a:r>
              <a:rPr lang="en-US" altLang="zh-CN" sz="2400" b="0" dirty="0">
                <a:latin typeface="楷体" panose="02010609060101010101" pitchFamily="49" charset="-122"/>
                <a:ea typeface="楷体" panose="02010609060101010101" pitchFamily="49" charset="-122"/>
              </a:rPr>
              <a:t>SRS</a:t>
            </a:r>
            <a:r>
              <a:rPr lang="zh-CN" altLang="en-US" sz="2400" b="0" dirty="0">
                <a:latin typeface="楷体" panose="02010609060101010101" pitchFamily="49" charset="-122"/>
                <a:ea typeface="楷体" panose="02010609060101010101" pitchFamily="49" charset="-122"/>
              </a:rPr>
              <a:t>来进行完成分包任务。</a:t>
            </a:r>
            <a:endParaRPr lang="zh-CN" altLang="en-US" sz="2400" b="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SRS </a:t>
            </a:r>
            <a:r>
              <a:rPr lang="zh-CN" altLang="en-US" dirty="0"/>
              <a:t>的作用与编写原则</a:t>
            </a:r>
            <a:endParaRPr lang="zh-CN" altLang="en-US" dirty="0"/>
          </a:p>
        </p:txBody>
      </p:sp>
      <p:sp>
        <p:nvSpPr>
          <p:cNvPr id="3" name="内容占位符 2"/>
          <p:cNvSpPr>
            <a:spLocks noGrp="1"/>
          </p:cNvSpPr>
          <p:nvPr>
            <p:ph idx="1"/>
          </p:nvPr>
        </p:nvSpPr>
        <p:spPr>
          <a:xfrm>
            <a:off x="533400" y="1219200"/>
            <a:ext cx="7772400" cy="4724400"/>
          </a:xfrm>
        </p:spPr>
        <p:txBody>
          <a:bodyPr/>
          <a:lstStyle/>
          <a:p>
            <a:r>
              <a:rPr lang="zh-CN" altLang="en-US" sz="2800" b="0" dirty="0">
                <a:latin typeface="楷体" panose="02010609060101010101" pitchFamily="49" charset="-122"/>
                <a:ea typeface="楷体" panose="02010609060101010101" pitchFamily="49" charset="-122"/>
              </a:rPr>
              <a:t>软件需求规格说明</a:t>
            </a:r>
            <a:r>
              <a:rPr lang="en-US" altLang="zh-CN" sz="2400" b="0" dirty="0">
                <a:latin typeface="楷体" panose="02010609060101010101" pitchFamily="49" charset="-122"/>
                <a:ea typeface="楷体" panose="02010609060101010101" pitchFamily="49" charset="-122"/>
              </a:rPr>
              <a:t>( SRS Software Requirement  Specification)</a:t>
            </a:r>
            <a:r>
              <a:rPr lang="zh-CN" altLang="en-US" sz="2800" b="0" dirty="0">
                <a:latin typeface="楷体" panose="02010609060101010101" pitchFamily="49" charset="-122"/>
                <a:ea typeface="楷体" panose="02010609060101010101" pitchFamily="49" charset="-122"/>
              </a:rPr>
              <a:t>也称为功能规格说明、产品规格说明、需求文档或系统规格说明</a:t>
            </a:r>
            <a:r>
              <a:rPr lang="en-US" altLang="zh-CN" sz="2800" b="0" dirty="0">
                <a:latin typeface="楷体" panose="02010609060101010101" pitchFamily="49" charset="-122"/>
                <a:ea typeface="楷体" panose="02010609060101010101" pitchFamily="49" charset="-122"/>
              </a:rPr>
              <a:t>;</a:t>
            </a:r>
            <a:endParaRPr lang="en-US" altLang="zh-CN" sz="2800" b="0" dirty="0">
              <a:latin typeface="楷体" panose="02010609060101010101" pitchFamily="49" charset="-122"/>
              <a:ea typeface="楷体" panose="02010609060101010101" pitchFamily="49" charset="-122"/>
            </a:endParaRPr>
          </a:p>
          <a:p>
            <a:r>
              <a:rPr lang="en-US" altLang="zh-CN" sz="2800" b="0" dirty="0">
                <a:latin typeface="楷体" panose="02010609060101010101" pitchFamily="49" charset="-122"/>
                <a:ea typeface="楷体" panose="02010609060101010101" pitchFamily="49" charset="-122"/>
              </a:rPr>
              <a:t>SRS </a:t>
            </a:r>
            <a:r>
              <a:rPr lang="zh-CN" altLang="en-US" sz="2800" b="0" dirty="0">
                <a:latin typeface="楷体" panose="02010609060101010101" pitchFamily="49" charset="-122"/>
                <a:ea typeface="楷体" panose="02010609060101010101" pitchFamily="49" charset="-122"/>
              </a:rPr>
              <a:t>精确地阐述一个软件系统必须提供的</a:t>
            </a:r>
            <a:r>
              <a:rPr lang="zh-CN" altLang="en-US" sz="2800" b="0" dirty="0">
                <a:solidFill>
                  <a:srgbClr val="FF0000"/>
                </a:solidFill>
                <a:latin typeface="楷体" panose="02010609060101010101" pitchFamily="49" charset="-122"/>
                <a:ea typeface="楷体" panose="02010609060101010101" pitchFamily="49" charset="-122"/>
              </a:rPr>
              <a:t>功能</a:t>
            </a:r>
            <a:r>
              <a:rPr lang="zh-CN" altLang="en-US" sz="2800" b="0" dirty="0">
                <a:latin typeface="楷体" panose="02010609060101010101" pitchFamily="49" charset="-122"/>
                <a:ea typeface="楷体" panose="02010609060101010101" pitchFamily="49" charset="-122"/>
              </a:rPr>
              <a:t>和</a:t>
            </a:r>
            <a:r>
              <a:rPr lang="zh-CN" altLang="en-US" sz="2800" b="0" dirty="0">
                <a:solidFill>
                  <a:srgbClr val="FF0000"/>
                </a:solidFill>
                <a:latin typeface="楷体" panose="02010609060101010101" pitchFamily="49" charset="-122"/>
                <a:ea typeface="楷体" panose="02010609060101010101" pitchFamily="49" charset="-122"/>
              </a:rPr>
              <a:t>性能</a:t>
            </a:r>
            <a:r>
              <a:rPr lang="zh-CN" altLang="en-US" sz="2800" b="0" dirty="0">
                <a:latin typeface="楷体" panose="02010609060101010101" pitchFamily="49" charset="-122"/>
                <a:ea typeface="楷体" panose="02010609060101010101" pitchFamily="49" charset="-122"/>
              </a:rPr>
              <a:t>以及它所要考虑的</a:t>
            </a:r>
            <a:r>
              <a:rPr lang="zh-CN" altLang="en-US" sz="2800" b="0" dirty="0">
                <a:solidFill>
                  <a:srgbClr val="FF0000"/>
                </a:solidFill>
                <a:latin typeface="楷体" panose="02010609060101010101" pitchFamily="49" charset="-122"/>
                <a:ea typeface="楷体" panose="02010609060101010101" pitchFamily="49" charset="-122"/>
              </a:rPr>
              <a:t>限制条件</a:t>
            </a:r>
            <a:r>
              <a:rPr lang="en-US" altLang="zh-CN" sz="2800" b="0" dirty="0">
                <a:latin typeface="楷体" panose="02010609060101010101" pitchFamily="49" charset="-122"/>
                <a:ea typeface="楷体" panose="02010609060101010101" pitchFamily="49" charset="-122"/>
              </a:rPr>
              <a:t>;</a:t>
            </a:r>
            <a:endParaRPr lang="en-US" altLang="zh-CN" sz="2800" b="0" dirty="0">
              <a:latin typeface="楷体" panose="02010609060101010101" pitchFamily="49" charset="-122"/>
              <a:ea typeface="楷体" panose="02010609060101010101" pitchFamily="49" charset="-122"/>
            </a:endParaRPr>
          </a:p>
          <a:p>
            <a:r>
              <a:rPr lang="en-US" altLang="zh-CN" sz="2800" b="0" dirty="0">
                <a:latin typeface="楷体" panose="02010609060101010101" pitchFamily="49" charset="-122"/>
                <a:ea typeface="楷体" panose="02010609060101010101" pitchFamily="49" charset="-122"/>
              </a:rPr>
              <a:t>SRS</a:t>
            </a:r>
            <a:r>
              <a:rPr lang="zh-CN" altLang="en-US" sz="2800" b="0" dirty="0">
                <a:latin typeface="楷体" panose="02010609060101010101" pitchFamily="49" charset="-122"/>
                <a:ea typeface="楷体" panose="02010609060101010101" pitchFamily="49" charset="-122"/>
              </a:rPr>
              <a:t>不仅是</a:t>
            </a:r>
            <a:r>
              <a:rPr lang="zh-CN" altLang="en-US" sz="2800" b="0" dirty="0">
                <a:solidFill>
                  <a:srgbClr val="FF0000"/>
                </a:solidFill>
                <a:latin typeface="楷体" panose="02010609060101010101" pitchFamily="49" charset="-122"/>
                <a:ea typeface="楷体" panose="02010609060101010101" pitchFamily="49" charset="-122"/>
              </a:rPr>
              <a:t>系统测试</a:t>
            </a:r>
            <a:r>
              <a:rPr lang="zh-CN" altLang="en-US" sz="2800" b="0" dirty="0">
                <a:latin typeface="楷体" panose="02010609060101010101" pitchFamily="49" charset="-122"/>
                <a:ea typeface="楷体" panose="02010609060101010101" pitchFamily="49" charset="-122"/>
              </a:rPr>
              <a:t>和</a:t>
            </a:r>
            <a:r>
              <a:rPr lang="zh-CN" altLang="en-US" sz="2800" b="0" dirty="0">
                <a:solidFill>
                  <a:srgbClr val="FF0000"/>
                </a:solidFill>
                <a:latin typeface="楷体" panose="02010609060101010101" pitchFamily="49" charset="-122"/>
                <a:ea typeface="楷体" panose="02010609060101010101" pitchFamily="49" charset="-122"/>
              </a:rPr>
              <a:t>用户文档</a:t>
            </a:r>
            <a:r>
              <a:rPr lang="zh-CN" altLang="en-US" sz="2800" b="0" dirty="0">
                <a:latin typeface="楷体" panose="02010609060101010101" pitchFamily="49" charset="-122"/>
                <a:ea typeface="楷体" panose="02010609060101010101" pitchFamily="49" charset="-122"/>
              </a:rPr>
              <a:t>的基础也是所有子项目规划、设计和编码的基础</a:t>
            </a:r>
            <a:r>
              <a:rPr lang="en-US" altLang="zh-CN" sz="2800" b="0" dirty="0">
                <a:latin typeface="楷体" panose="02010609060101010101" pitchFamily="49" charset="-122"/>
                <a:ea typeface="楷体" panose="02010609060101010101" pitchFamily="49" charset="-122"/>
              </a:rPr>
              <a:t>;</a:t>
            </a:r>
            <a:endParaRPr lang="en-US" altLang="zh-CN" dirty="0"/>
          </a:p>
          <a:p>
            <a:r>
              <a:rPr lang="en-US" altLang="zh-CN" sz="2800" b="0" dirty="0">
                <a:latin typeface="楷体" panose="02010609060101010101" pitchFamily="49" charset="-122"/>
                <a:ea typeface="楷体" panose="02010609060101010101" pitchFamily="49" charset="-122"/>
              </a:rPr>
              <a:t>SRS</a:t>
            </a:r>
            <a:r>
              <a:rPr lang="zh-CN" altLang="en-US" sz="2800" b="0" dirty="0">
                <a:solidFill>
                  <a:srgbClr val="FF0000"/>
                </a:solidFill>
                <a:latin typeface="楷体" panose="02010609060101010101" pitchFamily="49" charset="-122"/>
                <a:ea typeface="楷体" panose="02010609060101010101" pitchFamily="49" charset="-122"/>
              </a:rPr>
              <a:t>应该</a:t>
            </a:r>
            <a:r>
              <a:rPr lang="zh-CN" altLang="en-US" sz="2800" b="0" dirty="0">
                <a:latin typeface="楷体" panose="02010609060101010101" pitchFamily="49" charset="-122"/>
                <a:ea typeface="楷体" panose="02010609060101010101" pitchFamily="49" charset="-122"/>
              </a:rPr>
              <a:t>尽可能完整地描述各种条件下的系统行为</a:t>
            </a:r>
            <a:r>
              <a:rPr lang="en-US" altLang="zh-CN" sz="2800" b="0" dirty="0">
                <a:latin typeface="楷体" panose="02010609060101010101" pitchFamily="49" charset="-122"/>
                <a:ea typeface="楷体" panose="02010609060101010101" pitchFamily="49" charset="-122"/>
              </a:rPr>
              <a:t>;</a:t>
            </a:r>
            <a:endParaRPr lang="en-US" altLang="zh-CN" sz="2800" b="0" dirty="0">
              <a:latin typeface="楷体" panose="02010609060101010101" pitchFamily="49" charset="-122"/>
              <a:ea typeface="楷体" panose="02010609060101010101" pitchFamily="49" charset="-122"/>
            </a:endParaRPr>
          </a:p>
          <a:p>
            <a:r>
              <a:rPr lang="en-US" altLang="zh-CN" sz="2800" b="0" dirty="0">
                <a:latin typeface="楷体" panose="02010609060101010101" pitchFamily="49" charset="-122"/>
                <a:ea typeface="楷体" panose="02010609060101010101" pitchFamily="49" charset="-122"/>
              </a:rPr>
              <a:t>SRS</a:t>
            </a:r>
            <a:r>
              <a:rPr lang="zh-CN" altLang="en-US" sz="2800" b="0" dirty="0">
                <a:solidFill>
                  <a:srgbClr val="FF0000"/>
                </a:solidFill>
                <a:latin typeface="楷体" panose="02010609060101010101" pitchFamily="49" charset="-122"/>
                <a:ea typeface="楷体" panose="02010609060101010101" pitchFamily="49" charset="-122"/>
              </a:rPr>
              <a:t>不应该</a:t>
            </a:r>
            <a:r>
              <a:rPr lang="zh-CN" altLang="en-US" sz="2800" b="0" dirty="0">
                <a:latin typeface="楷体" panose="02010609060101010101" pitchFamily="49" charset="-122"/>
                <a:ea typeface="楷体" panose="02010609060101010101" pitchFamily="49" charset="-122"/>
              </a:rPr>
              <a:t>包括设计、构造、测试或工程管理细节。</a:t>
            </a:r>
            <a:endParaRPr lang="zh-CN" altLang="en-US" sz="2800" b="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用户界面和</a:t>
            </a:r>
            <a:r>
              <a:rPr lang="en-US" altLang="zh-CN" dirty="0"/>
              <a:t>SRS</a:t>
            </a:r>
            <a:endParaRPr lang="zh-CN" altLang="en-US" dirty="0"/>
          </a:p>
        </p:txBody>
      </p:sp>
      <p:sp>
        <p:nvSpPr>
          <p:cNvPr id="3" name="内容占位符 2"/>
          <p:cNvSpPr>
            <a:spLocks noGrp="1"/>
          </p:cNvSpPr>
          <p:nvPr>
            <p:ph idx="1"/>
          </p:nvPr>
        </p:nvSpPr>
        <p:spPr>
          <a:xfrm>
            <a:off x="533400" y="1371600"/>
            <a:ext cx="7924800" cy="4724400"/>
          </a:xfrm>
        </p:spPr>
        <p:txBody>
          <a:bodyPr/>
          <a:lstStyle/>
          <a:p>
            <a:r>
              <a:rPr lang="zh-CN" altLang="en-US" sz="2800" dirty="0">
                <a:latin typeface="楷体" panose="02010609060101010101" pitchFamily="49" charset="-122"/>
                <a:ea typeface="楷体" panose="02010609060101010101" pitchFamily="49" charset="-122"/>
              </a:rPr>
              <a:t>用户界面的设计编入</a:t>
            </a:r>
            <a:r>
              <a:rPr lang="en-US" altLang="zh-CN" sz="2800" dirty="0">
                <a:latin typeface="楷体" panose="02010609060101010101" pitchFamily="49" charset="-122"/>
                <a:ea typeface="楷体" panose="02010609060101010101" pitchFamily="49" charset="-122"/>
              </a:rPr>
              <a:t>SRS</a:t>
            </a:r>
            <a:r>
              <a:rPr lang="zh-CN" altLang="en-US" sz="2800" dirty="0">
                <a:latin typeface="楷体" panose="02010609060101010101" pitchFamily="49" charset="-122"/>
                <a:ea typeface="楷体" panose="02010609060101010101" pitchFamily="49" charset="-122"/>
              </a:rPr>
              <a:t>中既有好处也有坏处。</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由于屏幕图像和用户界面构架是</a:t>
            </a:r>
            <a:r>
              <a:rPr lang="zh-CN" altLang="en-US" sz="2400" dirty="0">
                <a:solidFill>
                  <a:srgbClr val="FF0000"/>
                </a:solidFill>
                <a:latin typeface="楷体" panose="02010609060101010101" pitchFamily="49" charset="-122"/>
                <a:ea typeface="楷体" panose="02010609060101010101" pitchFamily="49" charset="-122"/>
              </a:rPr>
              <a:t>系统设计</a:t>
            </a:r>
            <a:r>
              <a:rPr lang="zh-CN" altLang="en-US" sz="2400" dirty="0">
                <a:latin typeface="楷体" panose="02010609060101010101" pitchFamily="49" charset="-122"/>
                <a:ea typeface="楷体" panose="02010609060101010101" pitchFamily="49" charset="-122"/>
              </a:rPr>
              <a:t>而不是</a:t>
            </a:r>
            <a:r>
              <a:rPr lang="zh-CN" altLang="en-US" sz="2400" dirty="0">
                <a:solidFill>
                  <a:srgbClr val="FF0000"/>
                </a:solidFill>
                <a:latin typeface="楷体" panose="02010609060101010101" pitchFamily="49" charset="-122"/>
                <a:ea typeface="楷体" panose="02010609060101010101" pitchFamily="49" charset="-122"/>
              </a:rPr>
              <a:t>用户需求</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所以对它的关注可能使需求走入歧途。也限制了开发人员的发挥。</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但是探讨屏幕图像和用户界面</a:t>
            </a:r>
            <a:r>
              <a:rPr lang="zh-CN" altLang="en-US" sz="2400" dirty="0">
                <a:solidFill>
                  <a:srgbClr val="FF0000"/>
                </a:solidFill>
                <a:latin typeface="楷体" panose="02010609060101010101" pitchFamily="49" charset="-122"/>
                <a:ea typeface="楷体" panose="02010609060101010101" pitchFamily="49" charset="-122"/>
              </a:rPr>
              <a:t>有助于精化需求</a:t>
            </a:r>
            <a:r>
              <a:rPr lang="zh-CN" altLang="en-US" sz="2400" dirty="0">
                <a:latin typeface="楷体" panose="02010609060101010101" pitchFamily="49" charset="-122"/>
                <a:ea typeface="楷体" panose="02010609060101010101" pitchFamily="49" charset="-122"/>
              </a:rPr>
              <a:t>并使</a:t>
            </a:r>
            <a:r>
              <a:rPr lang="zh-CN" altLang="en-US" sz="2400" dirty="0">
                <a:solidFill>
                  <a:srgbClr val="FF0000"/>
                </a:solidFill>
                <a:latin typeface="楷体" panose="02010609060101010101" pitchFamily="49" charset="-122"/>
                <a:ea typeface="楷体" panose="02010609060101010101" pitchFamily="49" charset="-122"/>
              </a:rPr>
              <a:t>用户对系统有亲和感和现实感</a:t>
            </a:r>
            <a:r>
              <a:rPr lang="zh-CN" altLang="en-US" sz="2400" dirty="0">
                <a:latin typeface="楷体" panose="02010609060101010101" pitchFamily="49" charset="-122"/>
                <a:ea typeface="楷体" panose="02010609060101010101" pitchFamily="49" charset="-122"/>
              </a:rPr>
              <a:t>有助于用户需求的表述和交流。</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一个合理的权衡点是在</a:t>
            </a:r>
            <a:r>
              <a:rPr lang="en-US" altLang="zh-CN" sz="2400" dirty="0">
                <a:latin typeface="楷体" panose="02010609060101010101" pitchFamily="49" charset="-122"/>
                <a:ea typeface="楷体" panose="02010609060101010101" pitchFamily="49" charset="-122"/>
              </a:rPr>
              <a:t>SRS</a:t>
            </a:r>
            <a:r>
              <a:rPr lang="zh-CN" altLang="en-US" sz="2400" dirty="0">
                <a:latin typeface="楷体" panose="02010609060101010101" pitchFamily="49" charset="-122"/>
                <a:ea typeface="楷体" panose="02010609060101010101" pitchFamily="49" charset="-122"/>
              </a:rPr>
              <a:t>中加入用户界面组件的</a:t>
            </a:r>
            <a:r>
              <a:rPr lang="zh-CN" altLang="en-US" sz="2400" dirty="0">
                <a:solidFill>
                  <a:srgbClr val="FF0000"/>
                </a:solidFill>
                <a:latin typeface="楷体" panose="02010609060101010101" pitchFamily="49" charset="-122"/>
                <a:ea typeface="楷体" panose="02010609060101010101" pitchFamily="49" charset="-122"/>
              </a:rPr>
              <a:t>概念草图</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而在实现时并不一定要精确地遵循这些草图模型。</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356C77C5-80BA-4368-97AC-E8197B9E5A2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17413" name="Text Box 6"/>
          <p:cNvSpPr txBox="1">
            <a:spLocks noChangeArrowheads="1"/>
          </p:cNvSpPr>
          <p:nvPr/>
        </p:nvSpPr>
        <p:spPr bwMode="auto">
          <a:xfrm>
            <a:off x="268129" y="68580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需求规格说明文档常见的</a:t>
            </a:r>
            <a:r>
              <a:rPr lang="zh-CN" altLang="en-US" dirty="0">
                <a:solidFill>
                  <a:srgbClr val="CC00CC"/>
                </a:solidFill>
              </a:rPr>
              <a:t>写作风格</a:t>
            </a:r>
            <a:endParaRPr lang="zh-CN" altLang="en-US" dirty="0">
              <a:solidFill>
                <a:srgbClr val="CC00CC"/>
              </a:solidFill>
            </a:endParaRPr>
          </a:p>
        </p:txBody>
      </p:sp>
      <p:sp>
        <p:nvSpPr>
          <p:cNvPr id="17414" name="Rectangle 3"/>
          <p:cNvSpPr>
            <a:spLocks noChangeArrowheads="1"/>
          </p:cNvSpPr>
          <p:nvPr/>
        </p:nvSpPr>
        <p:spPr bwMode="auto">
          <a:xfrm>
            <a:off x="1269048" y="1317942"/>
            <a:ext cx="7510462"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Char char="v"/>
            </a:pPr>
            <a:r>
              <a:rPr lang="zh-CN" altLang="en-US" dirty="0">
                <a:solidFill>
                  <a:schemeClr val="hlink"/>
                </a:solidFill>
                <a:latin typeface="华文新魏" panose="02010800040101010101" pitchFamily="2" charset="-122"/>
              </a:rPr>
              <a:t>非形式化</a:t>
            </a:r>
            <a:endParaRPr lang="zh-CN" altLang="en-US" dirty="0">
              <a:solidFill>
                <a:schemeClr val="hlink"/>
              </a:solidFill>
              <a:latin typeface="华文新魏" panose="02010800040101010101" pitchFamily="2" charset="-122"/>
            </a:endParaRPr>
          </a:p>
          <a:p>
            <a:pPr lvl="1" eaLnBrk="1" hangingPunct="1">
              <a:spcBef>
                <a:spcPct val="20000"/>
              </a:spcBef>
              <a:buFontTx/>
              <a:buChar char="–"/>
            </a:pPr>
            <a:r>
              <a:rPr lang="zh-CN" altLang="en-US" dirty="0">
                <a:solidFill>
                  <a:schemeClr val="hlink"/>
                </a:solidFill>
                <a:latin typeface="华文新魏" panose="02010800040101010101" pitchFamily="2" charset="-122"/>
              </a:rPr>
              <a:t>自然语言</a:t>
            </a:r>
            <a:endParaRPr lang="zh-CN" altLang="en-US" dirty="0">
              <a:solidFill>
                <a:schemeClr val="hlink"/>
              </a:solidFill>
              <a:latin typeface="华文新魏" panose="02010800040101010101" pitchFamily="2" charset="-122"/>
            </a:endParaRPr>
          </a:p>
          <a:p>
            <a:pPr lvl="1" eaLnBrk="1" hangingPunct="1">
              <a:spcBef>
                <a:spcPct val="20000"/>
              </a:spcBef>
              <a:buFontTx/>
              <a:buChar char="–"/>
            </a:pPr>
            <a:r>
              <a:rPr lang="zh-CN" altLang="en-US" dirty="0">
                <a:solidFill>
                  <a:schemeClr val="hlink"/>
                </a:solidFill>
                <a:latin typeface="华文新魏" panose="02010800040101010101" pitchFamily="2" charset="-122"/>
              </a:rPr>
              <a:t>限制性文本</a:t>
            </a:r>
            <a:endParaRPr lang="zh-CN" altLang="en-US" dirty="0">
              <a:solidFill>
                <a:schemeClr val="hlink"/>
              </a:solidFill>
              <a:latin typeface="华文新魏" panose="02010800040101010101" pitchFamily="2" charset="-122"/>
            </a:endParaRPr>
          </a:p>
          <a:p>
            <a:pPr eaLnBrk="1" hangingPunct="1">
              <a:spcBef>
                <a:spcPct val="20000"/>
              </a:spcBef>
              <a:buSzPct val="70000"/>
              <a:buFont typeface="Wingdings" panose="05000000000000000000" pitchFamily="2" charset="2"/>
              <a:buChar char="v"/>
            </a:pPr>
            <a:r>
              <a:rPr lang="zh-CN" altLang="en-US" dirty="0">
                <a:solidFill>
                  <a:schemeClr val="hlink"/>
                </a:solidFill>
                <a:latin typeface="华文新魏" panose="02010800040101010101" pitchFamily="2" charset="-122"/>
              </a:rPr>
              <a:t>半形式化</a:t>
            </a:r>
            <a:endParaRPr lang="zh-CN" altLang="en-US" dirty="0">
              <a:solidFill>
                <a:schemeClr val="hlink"/>
              </a:solidFill>
              <a:latin typeface="华文新魏" panose="02010800040101010101" pitchFamily="2" charset="-122"/>
            </a:endParaRPr>
          </a:p>
          <a:p>
            <a:pPr lvl="1" eaLnBrk="1" hangingPunct="1">
              <a:spcBef>
                <a:spcPct val="20000"/>
              </a:spcBef>
              <a:buFontTx/>
              <a:buChar char="–"/>
            </a:pPr>
            <a:r>
              <a:rPr lang="zh-CN" altLang="en-US" dirty="0">
                <a:solidFill>
                  <a:schemeClr val="hlink"/>
                </a:solidFill>
                <a:latin typeface="华文新魏" panose="02010800040101010101" pitchFamily="2" charset="-122"/>
              </a:rPr>
              <a:t>结构化文本</a:t>
            </a:r>
            <a:endParaRPr lang="zh-CN" altLang="en-US" dirty="0">
              <a:solidFill>
                <a:schemeClr val="hlink"/>
              </a:solidFill>
              <a:latin typeface="华文新魏" panose="02010800040101010101" pitchFamily="2" charset="-122"/>
            </a:endParaRPr>
          </a:p>
          <a:p>
            <a:pPr lvl="2" eaLnBrk="1" hangingPunct="1">
              <a:spcBef>
                <a:spcPct val="20000"/>
              </a:spcBef>
              <a:buFontTx/>
              <a:buChar char="•"/>
            </a:pPr>
            <a:r>
              <a:rPr lang="zh-CN" altLang="en-US" dirty="0">
                <a:solidFill>
                  <a:schemeClr val="hlink"/>
                </a:solidFill>
                <a:latin typeface="华文新魏" panose="02010800040101010101" pitchFamily="2" charset="-122"/>
              </a:rPr>
              <a:t>伪码</a:t>
            </a:r>
            <a:r>
              <a:rPr lang="en-US" altLang="zh-CN" dirty="0">
                <a:solidFill>
                  <a:schemeClr val="hlink"/>
                </a:solidFill>
                <a:latin typeface="华文新魏" panose="02010800040101010101" pitchFamily="2" charset="-122"/>
              </a:rPr>
              <a:t>/</a:t>
            </a:r>
            <a:r>
              <a:rPr lang="zh-CN" altLang="en-US" dirty="0">
                <a:solidFill>
                  <a:schemeClr val="hlink"/>
                </a:solidFill>
                <a:latin typeface="华文新魏" panose="02010800040101010101" pitchFamily="2" charset="-122"/>
              </a:rPr>
              <a:t>结构化英语</a:t>
            </a:r>
            <a:endParaRPr lang="zh-CN" altLang="en-US" dirty="0">
              <a:solidFill>
                <a:schemeClr val="hlink"/>
              </a:solidFill>
              <a:latin typeface="华文新魏" panose="02010800040101010101" pitchFamily="2" charset="-122"/>
            </a:endParaRPr>
          </a:p>
          <a:p>
            <a:pPr lvl="1" eaLnBrk="1" hangingPunct="1">
              <a:spcBef>
                <a:spcPct val="20000"/>
              </a:spcBef>
              <a:buFontTx/>
              <a:buChar char="–"/>
            </a:pPr>
            <a:r>
              <a:rPr lang="zh-CN" altLang="en-US" dirty="0">
                <a:solidFill>
                  <a:schemeClr val="hlink"/>
                </a:solidFill>
                <a:latin typeface="华文新魏" panose="02010800040101010101" pitchFamily="2" charset="-122"/>
              </a:rPr>
              <a:t>模型语言</a:t>
            </a:r>
            <a:endParaRPr lang="zh-CN" altLang="en-US" dirty="0">
              <a:solidFill>
                <a:schemeClr val="hlink"/>
              </a:solidFill>
              <a:latin typeface="华文新魏" panose="02010800040101010101" pitchFamily="2" charset="-122"/>
            </a:endParaRPr>
          </a:p>
          <a:p>
            <a:pPr lvl="2" eaLnBrk="1" hangingPunct="1">
              <a:spcBef>
                <a:spcPct val="20000"/>
              </a:spcBef>
              <a:buFontTx/>
              <a:buChar char="•"/>
            </a:pPr>
            <a:r>
              <a:rPr lang="zh-CN" altLang="en-US" dirty="0">
                <a:solidFill>
                  <a:schemeClr val="hlink"/>
                </a:solidFill>
                <a:latin typeface="华文新魏" panose="02010800040101010101" pitchFamily="2" charset="-122"/>
              </a:rPr>
              <a:t>图、表</a:t>
            </a:r>
            <a:r>
              <a:rPr lang="en-US" altLang="zh-CN" dirty="0">
                <a:solidFill>
                  <a:schemeClr val="hlink"/>
                </a:solidFill>
              </a:rPr>
              <a:t>…</a:t>
            </a:r>
            <a:endParaRPr lang="en-US" altLang="zh-CN" dirty="0">
              <a:solidFill>
                <a:schemeClr val="hlink"/>
              </a:solidFill>
              <a:latin typeface="华文新魏" panose="02010800040101010101" pitchFamily="2" charset="-122"/>
            </a:endParaRPr>
          </a:p>
          <a:p>
            <a:pPr eaLnBrk="1" hangingPunct="1">
              <a:spcBef>
                <a:spcPct val="20000"/>
              </a:spcBef>
              <a:buSzPct val="70000"/>
              <a:buFont typeface="Wingdings" panose="05000000000000000000" pitchFamily="2" charset="2"/>
              <a:buChar char="v"/>
            </a:pPr>
            <a:r>
              <a:rPr lang="zh-CN" altLang="en-US" dirty="0">
                <a:solidFill>
                  <a:schemeClr val="hlink"/>
                </a:solidFill>
                <a:latin typeface="华文新魏" panose="02010800040101010101" pitchFamily="2" charset="-122"/>
              </a:rPr>
              <a:t>形式化</a:t>
            </a:r>
            <a:endParaRPr lang="zh-CN" altLang="en-US" dirty="0">
              <a:solidFill>
                <a:schemeClr val="hlink"/>
              </a:solidFill>
              <a:latin typeface="华文新魏" panose="02010800040101010101" pitchFamily="2" charset="-122"/>
            </a:endParaRPr>
          </a:p>
          <a:p>
            <a:pPr lvl="1" eaLnBrk="1" hangingPunct="1">
              <a:spcBef>
                <a:spcPct val="20000"/>
              </a:spcBef>
              <a:buFontTx/>
              <a:buChar char="–"/>
            </a:pPr>
            <a:r>
              <a:rPr lang="zh-CN" altLang="en-US" dirty="0">
                <a:solidFill>
                  <a:schemeClr val="hlink"/>
                </a:solidFill>
                <a:latin typeface="华文新魏" panose="02010800040101010101" pitchFamily="2" charset="-122"/>
              </a:rPr>
              <a:t>形式化语言</a:t>
            </a:r>
            <a:endParaRPr lang="zh-CN" altLang="en-US" dirty="0">
              <a:solidFill>
                <a:schemeClr val="hlink"/>
              </a:solidFill>
              <a:latin typeface="华文新魏" panose="02010800040101010101" pitchFamily="2" charset="-122"/>
            </a:endParaRPr>
          </a:p>
          <a:p>
            <a:pPr lvl="2" eaLnBrk="1" hangingPunct="1">
              <a:spcBef>
                <a:spcPct val="20000"/>
              </a:spcBef>
              <a:buFontTx/>
              <a:buChar char="•"/>
            </a:pPr>
            <a:r>
              <a:rPr lang="zh-CN" altLang="en-US" dirty="0">
                <a:solidFill>
                  <a:schemeClr val="hlink"/>
                </a:solidFill>
                <a:latin typeface="华文新魏" panose="02010800040101010101" pitchFamily="2" charset="-122"/>
              </a:rPr>
              <a:t>数学语言：</a:t>
            </a:r>
            <a:r>
              <a:rPr lang="en-US" altLang="zh-CN" dirty="0">
                <a:solidFill>
                  <a:schemeClr val="hlink"/>
                </a:solidFill>
                <a:latin typeface="华文新魏" panose="02010800040101010101" pitchFamily="2" charset="-122"/>
              </a:rPr>
              <a:t>BNF</a:t>
            </a:r>
            <a:r>
              <a:rPr lang="zh-CN" altLang="en-US" dirty="0">
                <a:solidFill>
                  <a:schemeClr val="hlink"/>
                </a:solidFill>
                <a:latin typeface="华文新魏" panose="02010800040101010101" pitchFamily="2" charset="-122"/>
              </a:rPr>
              <a:t>，</a:t>
            </a:r>
            <a:r>
              <a:rPr lang="en-US" altLang="zh-CN" dirty="0">
                <a:solidFill>
                  <a:schemeClr val="hlink"/>
                </a:solidFill>
              </a:rPr>
              <a:t>…</a:t>
            </a:r>
            <a:endParaRPr lang="en-US" altLang="zh-CN" dirty="0">
              <a:solidFill>
                <a:schemeClr val="hlink"/>
              </a:solidFill>
              <a:latin typeface="华文新魏" panose="02010800040101010101" pitchFamily="2" charset="-122"/>
            </a:endParaRPr>
          </a:p>
        </p:txBody>
      </p:sp>
      <p:sp>
        <p:nvSpPr>
          <p:cNvPr id="17415" name="AutoShape 8"/>
          <p:cNvSpPr/>
          <p:nvPr/>
        </p:nvSpPr>
        <p:spPr bwMode="auto">
          <a:xfrm>
            <a:off x="5461954" y="1518444"/>
            <a:ext cx="360362" cy="4608512"/>
          </a:xfrm>
          <a:prstGeom prst="rightBrace">
            <a:avLst>
              <a:gd name="adj1" fmla="val 10657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17416" name="Text Box 9"/>
          <p:cNvSpPr txBox="1">
            <a:spLocks noChangeArrowheads="1"/>
          </p:cNvSpPr>
          <p:nvPr/>
        </p:nvSpPr>
        <p:spPr bwMode="auto">
          <a:xfrm>
            <a:off x="6142038" y="2133600"/>
            <a:ext cx="23177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accent2"/>
                </a:solidFill>
              </a:rPr>
              <a:t>自然语言</a:t>
            </a:r>
            <a:endParaRPr lang="zh-CN" altLang="en-US">
              <a:solidFill>
                <a:schemeClr val="accent2"/>
              </a:solidFill>
            </a:endParaRPr>
          </a:p>
          <a:p>
            <a:pPr eaLnBrk="1" hangingPunct="1"/>
            <a:endParaRPr lang="zh-CN" altLang="en-US">
              <a:solidFill>
                <a:schemeClr val="accent2"/>
              </a:solidFill>
            </a:endParaRPr>
          </a:p>
          <a:p>
            <a:pPr eaLnBrk="1" hangingPunct="1"/>
            <a:endParaRPr lang="zh-CN" altLang="en-US">
              <a:solidFill>
                <a:schemeClr val="accent2"/>
              </a:solidFill>
            </a:endParaRPr>
          </a:p>
          <a:p>
            <a:pPr eaLnBrk="1" hangingPunct="1"/>
            <a:r>
              <a:rPr lang="zh-CN" altLang="en-US">
                <a:solidFill>
                  <a:schemeClr val="accent2"/>
                </a:solidFill>
              </a:rPr>
              <a:t>图形化模型</a:t>
            </a:r>
            <a:endParaRPr lang="zh-CN" altLang="en-US">
              <a:solidFill>
                <a:schemeClr val="accent2"/>
              </a:solidFill>
            </a:endParaRPr>
          </a:p>
          <a:p>
            <a:pPr eaLnBrk="1" hangingPunct="1"/>
            <a:endParaRPr lang="zh-CN" altLang="en-US">
              <a:solidFill>
                <a:schemeClr val="accent2"/>
              </a:solidFill>
            </a:endParaRPr>
          </a:p>
          <a:p>
            <a:pPr eaLnBrk="1" hangingPunct="1"/>
            <a:endParaRPr lang="zh-CN" altLang="en-US">
              <a:solidFill>
                <a:schemeClr val="accent2"/>
              </a:solidFill>
            </a:endParaRPr>
          </a:p>
          <a:p>
            <a:pPr eaLnBrk="1" hangingPunct="1"/>
            <a:endParaRPr lang="zh-CN" altLang="en-US">
              <a:solidFill>
                <a:schemeClr val="accent2"/>
              </a:solidFill>
            </a:endParaRPr>
          </a:p>
          <a:p>
            <a:pPr eaLnBrk="1" hangingPunct="1"/>
            <a:endParaRPr lang="zh-CN" altLang="en-US">
              <a:solidFill>
                <a:schemeClr val="accent2"/>
              </a:solidFill>
            </a:endParaRPr>
          </a:p>
          <a:p>
            <a:pPr eaLnBrk="1" hangingPunct="1"/>
            <a:r>
              <a:rPr lang="zh-CN" altLang="en-US">
                <a:solidFill>
                  <a:schemeClr val="accent2"/>
                </a:solidFill>
              </a:rPr>
              <a:t>形式化规格描述</a:t>
            </a:r>
            <a:endParaRPr lang="zh-CN" altLang="en-US">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1625396D-FBB4-4522-A26D-DE213503554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18437" name="Text Box 6"/>
          <p:cNvSpPr txBox="1">
            <a:spLocks noChangeArrowheads="1"/>
          </p:cNvSpPr>
          <p:nvPr/>
        </p:nvSpPr>
        <p:spPr bwMode="auto">
          <a:xfrm>
            <a:off x="323850" y="11969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a:t>
            </a:r>
            <a:r>
              <a:rPr lang="zh-CN" altLang="en-US">
                <a:solidFill>
                  <a:srgbClr val="CC00CC"/>
                </a:solidFill>
              </a:rPr>
              <a:t>写作风格</a:t>
            </a:r>
            <a:endParaRPr lang="zh-CN" altLang="en-US">
              <a:solidFill>
                <a:srgbClr val="CC00CC"/>
              </a:solidFill>
            </a:endParaRPr>
          </a:p>
        </p:txBody>
      </p:sp>
      <p:sp>
        <p:nvSpPr>
          <p:cNvPr id="18438" name="Text Box 7"/>
          <p:cNvSpPr txBox="1">
            <a:spLocks noChangeArrowheads="1"/>
          </p:cNvSpPr>
          <p:nvPr/>
        </p:nvSpPr>
        <p:spPr bwMode="auto">
          <a:xfrm>
            <a:off x="395288" y="1844675"/>
            <a:ext cx="8280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自然语言</a:t>
            </a:r>
            <a:r>
              <a:rPr lang="zh-CN" altLang="en-US">
                <a:solidFill>
                  <a:schemeClr val="accent2"/>
                </a:solidFill>
              </a:rPr>
              <a:t>：就是使用结构合理的自然语言来描述需求，该显示不管对于写的人还是看的人都是一个非常容易接受的方法。以前的项目很多都是采用此方法。</a:t>
            </a:r>
            <a:endParaRPr lang="zh-CN" altLang="en-US">
              <a:solidFill>
                <a:schemeClr val="accent2"/>
              </a:solidFill>
            </a:endParaRPr>
          </a:p>
          <a:p>
            <a:pPr eaLnBrk="1" hangingPunct="1"/>
            <a:endParaRPr lang="zh-CN" altLang="en-US">
              <a:solidFill>
                <a:schemeClr val="accent2"/>
              </a:solidFill>
            </a:endParaRPr>
          </a:p>
          <a:p>
            <a:pPr eaLnBrk="1" hangingPunct="1"/>
            <a:r>
              <a:rPr lang="zh-CN" altLang="en-US">
                <a:solidFill>
                  <a:srgbClr val="CC00CC"/>
                </a:solidFill>
              </a:rPr>
              <a:t>优点</a:t>
            </a:r>
            <a:r>
              <a:rPr lang="zh-CN" altLang="en-US">
                <a:solidFill>
                  <a:schemeClr val="accent2"/>
                </a:solidFill>
              </a:rPr>
              <a:t>：易于编写、易于阅读，不需要掌握特定的技巧；</a:t>
            </a:r>
            <a:endParaRPr lang="zh-CN" altLang="en-US">
              <a:solidFill>
                <a:schemeClr val="accent2"/>
              </a:solidFill>
            </a:endParaRPr>
          </a:p>
          <a:p>
            <a:pPr eaLnBrk="1" hangingPunct="1"/>
            <a:r>
              <a:rPr lang="zh-CN" altLang="en-US">
                <a:solidFill>
                  <a:srgbClr val="CC00CC"/>
                </a:solidFill>
              </a:rPr>
              <a:t>缺点</a:t>
            </a:r>
            <a:r>
              <a:rPr lang="zh-CN" altLang="en-US">
                <a:solidFill>
                  <a:schemeClr val="accent2"/>
                </a:solidFill>
              </a:rPr>
              <a:t>：不够严谨，歧义性强，表达能力弱（特别是对于复杂问题的描述）</a:t>
            </a:r>
            <a:endParaRPr lang="zh-CN" altLang="en-US">
              <a:solidFill>
                <a:schemeClr val="accent2"/>
              </a:solidFill>
            </a:endParaRPr>
          </a:p>
          <a:p>
            <a:pPr eaLnBrk="1" hangingPunct="1"/>
            <a:r>
              <a:rPr lang="zh-CN" altLang="en-US">
                <a:solidFill>
                  <a:srgbClr val="CC00CC"/>
                </a:solidFill>
              </a:rPr>
              <a:t>建议</a:t>
            </a:r>
            <a:r>
              <a:rPr lang="zh-CN" altLang="en-US">
                <a:solidFill>
                  <a:schemeClr val="accent2"/>
                </a:solidFill>
              </a:rPr>
              <a:t>：一般以自然语言为主，辅以图形化模型，需要的地方少量使用形式化规格描述。这样的组合方式是目前多数软件系统采用的风格。</a:t>
            </a:r>
            <a:endParaRPr lang="zh-CN" altLang="en-US">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304800" y="1066800"/>
            <a:ext cx="8229600" cy="762000"/>
          </a:xfrm>
        </p:spPr>
        <p:txBody>
          <a:bodyPr/>
          <a:lstStyle/>
          <a:p>
            <a:pPr eaLnBrk="1" hangingPunct="1">
              <a:defRPr/>
            </a:pPr>
            <a:r>
              <a:rPr lang="zh-CN" altLang="en-US" sz="3600" dirty="0">
                <a:solidFill>
                  <a:schemeClr val="tx2"/>
                </a:solidFill>
              </a:rPr>
              <a:t>第五章  需求文档</a:t>
            </a:r>
            <a:endParaRPr lang="zh-CN" altLang="en-US" sz="3600" dirty="0">
              <a:solidFill>
                <a:schemeClr val="tx2"/>
              </a:solidFill>
            </a:endParaRPr>
          </a:p>
        </p:txBody>
      </p:sp>
      <p:sp>
        <p:nvSpPr>
          <p:cNvPr id="5" name="矩形 4"/>
          <p:cNvSpPr/>
          <p:nvPr/>
        </p:nvSpPr>
        <p:spPr>
          <a:xfrm>
            <a:off x="2133600" y="2438400"/>
            <a:ext cx="4855816" cy="2308324"/>
          </a:xfrm>
          <a:prstGeom prst="rect">
            <a:avLst/>
          </a:prstGeom>
        </p:spPr>
        <p:txBody>
          <a:bodyPr wrap="none">
            <a:spAutoFit/>
          </a:bodyPr>
          <a:lstStyle/>
          <a:p>
            <a:r>
              <a:rPr lang="en-US" altLang="zh-CN" sz="3600" dirty="0"/>
              <a:t>5.1</a:t>
            </a:r>
            <a:r>
              <a:rPr lang="zh-CN" altLang="en-US" sz="3600" dirty="0"/>
              <a:t>需求文档的作用</a:t>
            </a:r>
            <a:endParaRPr lang="en-US" altLang="zh-CN" sz="3600" dirty="0"/>
          </a:p>
          <a:p>
            <a:r>
              <a:rPr lang="en-US" altLang="zh-CN" sz="3600" dirty="0"/>
              <a:t>5.2 </a:t>
            </a:r>
            <a:r>
              <a:rPr lang="zh-CN" altLang="en-US" sz="3600" dirty="0"/>
              <a:t>软件需求规格说明</a:t>
            </a:r>
            <a:endParaRPr lang="en-US" altLang="zh-CN" sz="3600" dirty="0"/>
          </a:p>
          <a:p>
            <a:r>
              <a:rPr lang="en-US" altLang="zh-CN" sz="3600" dirty="0"/>
              <a:t>5.3 SRS </a:t>
            </a:r>
            <a:r>
              <a:rPr lang="zh-CN" altLang="en-US" sz="3600" dirty="0"/>
              <a:t>模板</a:t>
            </a:r>
            <a:endParaRPr lang="en-US" altLang="zh-CN" sz="3600" dirty="0"/>
          </a:p>
          <a:p>
            <a:endParaRPr lang="zh-CN"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1789ADC-97E4-49A3-91A1-BAD782AF8FF2}"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19460" name="Text Box 5"/>
          <p:cNvSpPr txBox="1">
            <a:spLocks noChangeArrowheads="1"/>
          </p:cNvSpPr>
          <p:nvPr/>
        </p:nvSpPr>
        <p:spPr bwMode="auto">
          <a:xfrm>
            <a:off x="250825" y="1773238"/>
            <a:ext cx="874871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图形化模型</a:t>
            </a:r>
            <a:r>
              <a:rPr lang="zh-CN" altLang="en-US">
                <a:solidFill>
                  <a:schemeClr val="accent2"/>
                </a:solidFill>
              </a:rPr>
              <a:t>：图形化模型在表述时能够给读者提供更强的视觉效果，同时能够使问题更加聚焦。在日常交流中，我们经常会绘制一些非标准的示意图，以便更好地进行沟通。</a:t>
            </a:r>
            <a:endParaRPr lang="zh-CN" altLang="en-US">
              <a:solidFill>
                <a:schemeClr val="accent2"/>
              </a:solidFill>
            </a:endParaRPr>
          </a:p>
          <a:p>
            <a:pPr eaLnBrk="1" hangingPunct="1"/>
            <a:endParaRPr lang="zh-CN" altLang="en-US">
              <a:solidFill>
                <a:schemeClr val="accent2"/>
              </a:solidFill>
            </a:endParaRPr>
          </a:p>
          <a:p>
            <a:pPr eaLnBrk="1" hangingPunct="1"/>
            <a:r>
              <a:rPr lang="zh-CN" altLang="en-US">
                <a:solidFill>
                  <a:srgbClr val="CC00CC"/>
                </a:solidFill>
              </a:rPr>
              <a:t>优点</a:t>
            </a:r>
            <a:r>
              <a:rPr lang="zh-CN" altLang="en-US">
                <a:solidFill>
                  <a:schemeClr val="accent2"/>
                </a:solidFill>
              </a:rPr>
              <a:t>：可视化、聚焦性，易于理解。</a:t>
            </a:r>
            <a:endParaRPr lang="zh-CN" altLang="en-US">
              <a:solidFill>
                <a:schemeClr val="accent2"/>
              </a:solidFill>
            </a:endParaRPr>
          </a:p>
          <a:p>
            <a:pPr eaLnBrk="1" hangingPunct="1"/>
            <a:r>
              <a:rPr lang="zh-CN" altLang="en-US">
                <a:solidFill>
                  <a:srgbClr val="CC00CC"/>
                </a:solidFill>
              </a:rPr>
              <a:t>缺点</a:t>
            </a:r>
            <a:r>
              <a:rPr lang="zh-CN" altLang="en-US">
                <a:solidFill>
                  <a:schemeClr val="accent2"/>
                </a:solidFill>
              </a:rPr>
              <a:t>：编写和阅读的人都需要能够正确地理解模型，所以一般</a:t>
            </a:r>
            <a:r>
              <a:rPr lang="en-US" altLang="zh-CN">
                <a:solidFill>
                  <a:schemeClr val="accent2"/>
                </a:solidFill>
              </a:rPr>
              <a:t>SRS</a:t>
            </a:r>
            <a:r>
              <a:rPr lang="zh-CN" altLang="en-US">
                <a:solidFill>
                  <a:schemeClr val="accent2"/>
                </a:solidFill>
              </a:rPr>
              <a:t>不可能完全采用复杂模型。</a:t>
            </a:r>
            <a:endParaRPr lang="zh-CN" altLang="en-US">
              <a:solidFill>
                <a:schemeClr val="accent2"/>
              </a:solidFill>
            </a:endParaRPr>
          </a:p>
          <a:p>
            <a:pPr eaLnBrk="1" hangingPunct="1"/>
            <a:r>
              <a:rPr lang="zh-CN" altLang="en-US">
                <a:solidFill>
                  <a:srgbClr val="CC00CC"/>
                </a:solidFill>
              </a:rPr>
              <a:t>建议</a:t>
            </a:r>
            <a:r>
              <a:rPr lang="zh-CN" altLang="en-US">
                <a:solidFill>
                  <a:schemeClr val="accent2"/>
                </a:solidFill>
              </a:rPr>
              <a:t>：图形化模型为主，辅以自然语言，需要的地方少量使用形式化规格描述。</a:t>
            </a:r>
            <a:r>
              <a:rPr lang="en-US" altLang="zh-CN">
                <a:solidFill>
                  <a:schemeClr val="accent2"/>
                </a:solidFill>
              </a:rPr>
              <a:t>RUP(Rational Unified Process)</a:t>
            </a:r>
            <a:r>
              <a:rPr lang="zh-CN" altLang="en-US">
                <a:solidFill>
                  <a:schemeClr val="accent2"/>
                </a:solidFill>
              </a:rPr>
              <a:t>统一开发过程推荐该方法，需求管理会更加方便。对双方的技术性要求比较强。</a:t>
            </a:r>
            <a:endParaRPr lang="zh-CN" altLang="en-US">
              <a:solidFill>
                <a:schemeClr val="accent2"/>
              </a:solidFill>
            </a:endParaRPr>
          </a:p>
        </p:txBody>
      </p:sp>
      <p:sp>
        <p:nvSpPr>
          <p:cNvPr id="19462" name="Text Box 7"/>
          <p:cNvSpPr txBox="1">
            <a:spLocks noChangeArrowheads="1"/>
          </p:cNvSpPr>
          <p:nvPr/>
        </p:nvSpPr>
        <p:spPr bwMode="auto">
          <a:xfrm>
            <a:off x="323850" y="11969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a:t>
            </a:r>
            <a:r>
              <a:rPr lang="zh-CN" altLang="en-US">
                <a:solidFill>
                  <a:srgbClr val="CC00CC"/>
                </a:solidFill>
              </a:rPr>
              <a:t>写作风格</a:t>
            </a:r>
            <a:endParaRPr lang="zh-CN" altLang="en-US">
              <a:solidFill>
                <a:srgbClr val="CC00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371032F0-68B8-4F56-AED7-BBAF7A008646}"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0484" name="Text Box 5"/>
          <p:cNvSpPr txBox="1">
            <a:spLocks noChangeArrowheads="1"/>
          </p:cNvSpPr>
          <p:nvPr/>
        </p:nvSpPr>
        <p:spPr bwMode="auto">
          <a:xfrm>
            <a:off x="250825" y="1773238"/>
            <a:ext cx="8640763"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800">
                <a:solidFill>
                  <a:srgbClr val="CC00CC"/>
                </a:solidFill>
              </a:rPr>
              <a:t>形式化描述</a:t>
            </a:r>
            <a:r>
              <a:rPr lang="zh-CN" altLang="en-US" sz="2800">
                <a:solidFill>
                  <a:schemeClr val="accent2"/>
                </a:solidFill>
              </a:rPr>
              <a:t>：如果说图形化模型比自然语言表达的</a:t>
            </a:r>
            <a:r>
              <a:rPr lang="zh-CN" altLang="en-US" sz="2800">
                <a:solidFill>
                  <a:srgbClr val="CC00CC"/>
                </a:solidFill>
              </a:rPr>
              <a:t>精确度更高</a:t>
            </a:r>
            <a:r>
              <a:rPr lang="zh-CN" altLang="en-US" sz="2800">
                <a:solidFill>
                  <a:schemeClr val="accent2"/>
                </a:solidFill>
              </a:rPr>
              <a:t>的话，则形式化描述比图形化模型更高一些。对于逻辑性很强，精度要求很高的场合，形式化规格描述是一种不错的选择。</a:t>
            </a:r>
            <a:endParaRPr lang="zh-CN" altLang="en-US" sz="2800">
              <a:solidFill>
                <a:schemeClr val="accent2"/>
              </a:solidFill>
            </a:endParaRPr>
          </a:p>
          <a:p>
            <a:pPr eaLnBrk="1" hangingPunct="1"/>
            <a:endParaRPr lang="zh-CN" altLang="en-US" sz="2800">
              <a:solidFill>
                <a:schemeClr val="accent2"/>
              </a:solidFill>
            </a:endParaRPr>
          </a:p>
          <a:p>
            <a:pPr eaLnBrk="1" hangingPunct="1"/>
            <a:r>
              <a:rPr lang="zh-CN" altLang="en-US" sz="2800">
                <a:solidFill>
                  <a:srgbClr val="CC00CC"/>
                </a:solidFill>
              </a:rPr>
              <a:t>优点</a:t>
            </a:r>
            <a:r>
              <a:rPr lang="zh-CN" altLang="en-US" sz="2800">
                <a:solidFill>
                  <a:schemeClr val="accent2"/>
                </a:solidFill>
              </a:rPr>
              <a:t>：严谨、精确。</a:t>
            </a:r>
            <a:endParaRPr lang="zh-CN" altLang="en-US" sz="2800">
              <a:solidFill>
                <a:schemeClr val="accent2"/>
              </a:solidFill>
            </a:endParaRPr>
          </a:p>
          <a:p>
            <a:pPr eaLnBrk="1" hangingPunct="1"/>
            <a:r>
              <a:rPr lang="zh-CN" altLang="en-US" sz="2800">
                <a:solidFill>
                  <a:srgbClr val="CC00CC"/>
                </a:solidFill>
              </a:rPr>
              <a:t>缺点</a:t>
            </a:r>
            <a:r>
              <a:rPr lang="zh-CN" altLang="en-US" sz="2800">
                <a:solidFill>
                  <a:schemeClr val="accent2"/>
                </a:solidFill>
              </a:rPr>
              <a:t>：编写和阅读的人都会感到很困难。</a:t>
            </a:r>
            <a:endParaRPr lang="zh-CN" altLang="en-US" sz="2800">
              <a:solidFill>
                <a:schemeClr val="accent2"/>
              </a:solidFill>
            </a:endParaRPr>
          </a:p>
          <a:p>
            <a:pPr eaLnBrk="1" hangingPunct="1"/>
            <a:r>
              <a:rPr lang="zh-CN" altLang="en-US" sz="2800">
                <a:solidFill>
                  <a:srgbClr val="CC00CC"/>
                </a:solidFill>
              </a:rPr>
              <a:t>建议</a:t>
            </a:r>
            <a:r>
              <a:rPr lang="zh-CN" altLang="en-US" sz="2800">
                <a:solidFill>
                  <a:schemeClr val="accent2"/>
                </a:solidFill>
              </a:rPr>
              <a:t>：形式化规格语言为主，辅以图形化模型和自然语言。一般很少采用，即时采用也是在</a:t>
            </a:r>
            <a:r>
              <a:rPr lang="zh-CN" altLang="en-US" sz="2800">
                <a:solidFill>
                  <a:srgbClr val="CC00CC"/>
                </a:solidFill>
              </a:rPr>
              <a:t>局部</a:t>
            </a:r>
            <a:r>
              <a:rPr lang="zh-CN" altLang="en-US" sz="2800">
                <a:solidFill>
                  <a:schemeClr val="accent2"/>
                </a:solidFill>
              </a:rPr>
              <a:t>。</a:t>
            </a:r>
            <a:endParaRPr lang="zh-CN" altLang="en-US" sz="2800">
              <a:solidFill>
                <a:schemeClr val="accent2"/>
              </a:solidFill>
            </a:endParaRPr>
          </a:p>
        </p:txBody>
      </p:sp>
      <p:sp>
        <p:nvSpPr>
          <p:cNvPr id="20485" name="Text Box 6"/>
          <p:cNvSpPr txBox="1">
            <a:spLocks noChangeArrowheads="1"/>
          </p:cNvSpPr>
          <p:nvPr/>
        </p:nvSpPr>
        <p:spPr bwMode="auto">
          <a:xfrm>
            <a:off x="323850" y="11969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a:t>
            </a:r>
            <a:r>
              <a:rPr lang="zh-CN" altLang="en-US">
                <a:solidFill>
                  <a:srgbClr val="CC00CC"/>
                </a:solidFill>
              </a:rPr>
              <a:t>写作风格</a:t>
            </a:r>
            <a:endParaRPr lang="zh-CN" altLang="en-US">
              <a:solidFill>
                <a:srgbClr val="CC00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702B4A0-4D3A-4B40-B9D8-2714DCA9B68F}"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1508" name="Text Box 5"/>
          <p:cNvSpPr txBox="1">
            <a:spLocks noChangeArrowheads="1"/>
          </p:cNvSpPr>
          <p:nvPr/>
        </p:nvSpPr>
        <p:spPr bwMode="auto">
          <a:xfrm>
            <a:off x="323850" y="1196975"/>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1510" name="Text Box 7"/>
          <p:cNvSpPr txBox="1">
            <a:spLocks noChangeArrowheads="1"/>
          </p:cNvSpPr>
          <p:nvPr/>
        </p:nvSpPr>
        <p:spPr bwMode="auto">
          <a:xfrm>
            <a:off x="465138" y="1811338"/>
            <a:ext cx="241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简单的范例</a:t>
            </a:r>
            <a:endParaRPr lang="zh-CN" altLang="en-US"/>
          </a:p>
        </p:txBody>
      </p:sp>
      <p:sp>
        <p:nvSpPr>
          <p:cNvPr id="21511" name="Text Box 8"/>
          <p:cNvSpPr txBox="1">
            <a:spLocks noChangeArrowheads="1"/>
          </p:cNvSpPr>
          <p:nvPr/>
        </p:nvSpPr>
        <p:spPr bwMode="auto">
          <a:xfrm>
            <a:off x="611188" y="3067050"/>
            <a:ext cx="7693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sz="2800">
                <a:solidFill>
                  <a:schemeClr val="accent2"/>
                </a:solidFill>
              </a:rPr>
              <a:t>XX</a:t>
            </a:r>
            <a:r>
              <a:rPr lang="zh-CN" altLang="en-US" sz="2800">
                <a:solidFill>
                  <a:schemeClr val="accent2"/>
                </a:solidFill>
              </a:rPr>
              <a:t>地税征管信息系统</a:t>
            </a:r>
            <a:r>
              <a:rPr lang="en-US" altLang="zh-CN" sz="2800">
                <a:solidFill>
                  <a:schemeClr val="accent2"/>
                </a:solidFill>
              </a:rPr>
              <a:t>-</a:t>
            </a:r>
            <a:r>
              <a:rPr lang="zh-CN" altLang="en-US" sz="2800">
                <a:solidFill>
                  <a:schemeClr val="accent2"/>
                </a:solidFill>
              </a:rPr>
              <a:t>需求规格说明书</a:t>
            </a:r>
            <a:r>
              <a:rPr lang="en-US" altLang="zh-CN" sz="2800">
                <a:solidFill>
                  <a:schemeClr val="accent2"/>
                </a:solidFill>
              </a:rPr>
              <a:t>-</a:t>
            </a:r>
            <a:r>
              <a:rPr lang="zh-CN" altLang="en-US" sz="2800">
                <a:solidFill>
                  <a:schemeClr val="accent2"/>
                </a:solidFill>
              </a:rPr>
              <a:t>户籍管理</a:t>
            </a:r>
            <a:endParaRPr lang="zh-CN" altLang="en-US" sz="28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97B5F9DD-838F-4FCE-BCBA-41A2894E2CE8}"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2532"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2534" name="Text Box 7"/>
          <p:cNvSpPr txBox="1">
            <a:spLocks noChangeArrowheads="1"/>
          </p:cNvSpPr>
          <p:nvPr/>
        </p:nvSpPr>
        <p:spPr bwMode="auto">
          <a:xfrm>
            <a:off x="395288" y="13335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封面</a:t>
            </a:r>
            <a:endParaRPr lang="zh-CN" altLang="en-US"/>
          </a:p>
        </p:txBody>
      </p:sp>
      <p:sp>
        <p:nvSpPr>
          <p:cNvPr id="22535" name="Rectangle 8"/>
          <p:cNvSpPr>
            <a:spLocks noChangeArrowheads="1"/>
          </p:cNvSpPr>
          <p:nvPr/>
        </p:nvSpPr>
        <p:spPr bwMode="auto">
          <a:xfrm>
            <a:off x="2162969" y="1293813"/>
            <a:ext cx="5327650" cy="5184775"/>
          </a:xfrm>
          <a:prstGeom prst="rect">
            <a:avLst/>
          </a:prstGeom>
          <a:solidFill>
            <a:schemeClr val="accent1"/>
          </a:solidFill>
          <a:ln w="9525">
            <a:solidFill>
              <a:schemeClr val="tx1"/>
            </a:solidFill>
            <a:miter lim="800000"/>
          </a:ln>
        </p:spPr>
        <p:txBody>
          <a:bodyPr wrap="none" anchor="ct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sp>
        <p:nvSpPr>
          <p:cNvPr id="22536" name="Text Box 9"/>
          <p:cNvSpPr txBox="1">
            <a:spLocks noChangeArrowheads="1"/>
          </p:cNvSpPr>
          <p:nvPr/>
        </p:nvSpPr>
        <p:spPr bwMode="auto">
          <a:xfrm>
            <a:off x="2195513" y="1628775"/>
            <a:ext cx="2012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sz="1600"/>
              <a:t>ABC</a:t>
            </a:r>
            <a:r>
              <a:rPr lang="zh-CN" altLang="en-US" sz="1600"/>
              <a:t>软件有限公司</a:t>
            </a:r>
            <a:endParaRPr lang="zh-CN" altLang="en-US" sz="1600"/>
          </a:p>
          <a:p>
            <a:pPr eaLnBrk="1" hangingPunct="1"/>
            <a:r>
              <a:rPr lang="zh-CN" altLang="en-US" sz="1600"/>
              <a:t>密级：限项目内使用</a:t>
            </a:r>
            <a:endParaRPr lang="zh-CN" altLang="en-US" sz="1600"/>
          </a:p>
        </p:txBody>
      </p:sp>
      <p:grpSp>
        <p:nvGrpSpPr>
          <p:cNvPr id="22537" name="Group 10"/>
          <p:cNvGrpSpPr/>
          <p:nvPr/>
        </p:nvGrpSpPr>
        <p:grpSpPr bwMode="auto">
          <a:xfrm>
            <a:off x="6516688" y="1700213"/>
            <a:ext cx="325437" cy="287337"/>
            <a:chOff x="4105" y="2704"/>
            <a:chExt cx="453" cy="522"/>
          </a:xfrm>
        </p:grpSpPr>
        <p:sp>
          <p:nvSpPr>
            <p:cNvPr id="22570" name="Line 11"/>
            <p:cNvSpPr>
              <a:spLocks noChangeShapeType="1"/>
            </p:cNvSpPr>
            <p:nvPr/>
          </p:nvSpPr>
          <p:spPr bwMode="auto">
            <a:xfrm>
              <a:off x="4105" y="2864"/>
              <a:ext cx="453"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1" name="Line 12"/>
            <p:cNvSpPr>
              <a:spLocks noChangeShapeType="1"/>
            </p:cNvSpPr>
            <p:nvPr/>
          </p:nvSpPr>
          <p:spPr bwMode="auto">
            <a:xfrm>
              <a:off x="4331" y="2864"/>
              <a:ext cx="1"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2" name="Line 13"/>
            <p:cNvSpPr>
              <a:spLocks noChangeShapeType="1"/>
            </p:cNvSpPr>
            <p:nvPr/>
          </p:nvSpPr>
          <p:spPr bwMode="auto">
            <a:xfrm flipH="1">
              <a:off x="4195" y="3000"/>
              <a:ext cx="136" cy="22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3" name="Line 14"/>
            <p:cNvSpPr>
              <a:spLocks noChangeShapeType="1"/>
            </p:cNvSpPr>
            <p:nvPr/>
          </p:nvSpPr>
          <p:spPr bwMode="auto">
            <a:xfrm>
              <a:off x="4331" y="3000"/>
              <a:ext cx="137" cy="22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4" name="Oval 15"/>
            <p:cNvSpPr>
              <a:spLocks noChangeArrowheads="1"/>
            </p:cNvSpPr>
            <p:nvPr/>
          </p:nvSpPr>
          <p:spPr bwMode="auto">
            <a:xfrm>
              <a:off x="4241" y="2704"/>
              <a:ext cx="182" cy="18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grpSp>
      <p:sp>
        <p:nvSpPr>
          <p:cNvPr id="22538" name="Text Box 16"/>
          <p:cNvSpPr txBox="1">
            <a:spLocks noChangeArrowheads="1"/>
          </p:cNvSpPr>
          <p:nvPr/>
        </p:nvSpPr>
        <p:spPr bwMode="auto">
          <a:xfrm>
            <a:off x="6011863" y="1989138"/>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sz="1600"/>
              <a:t>ABC-LOGO</a:t>
            </a:r>
            <a:endParaRPr lang="en-US" altLang="zh-CN" sz="1600"/>
          </a:p>
        </p:txBody>
      </p:sp>
      <p:sp>
        <p:nvSpPr>
          <p:cNvPr id="22539" name="Rectangle 17"/>
          <p:cNvSpPr>
            <a:spLocks noChangeArrowheads="1"/>
          </p:cNvSpPr>
          <p:nvPr/>
        </p:nvSpPr>
        <p:spPr bwMode="auto">
          <a:xfrm>
            <a:off x="3059113" y="2420938"/>
            <a:ext cx="3536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eaLnBrk="1" hangingPunct="1"/>
            <a:r>
              <a:rPr kumimoji="0" lang="en-US" altLang="zh-CN"/>
              <a:t>xx</a:t>
            </a:r>
            <a:r>
              <a:rPr kumimoji="0" lang="zh-CN" altLang="en-US"/>
              <a:t>地</a:t>
            </a:r>
            <a:r>
              <a:rPr lang="zh-CN" altLang="en-US"/>
              <a:t>税税收征管信息系统</a:t>
            </a:r>
            <a:endParaRPr lang="zh-CN" altLang="en-US"/>
          </a:p>
          <a:p>
            <a:pPr algn="ctr" eaLnBrk="1" hangingPunct="1"/>
            <a:r>
              <a:rPr lang="zh-CN" altLang="en-US"/>
              <a:t>需求规格说明书 </a:t>
            </a:r>
            <a:endParaRPr lang="zh-CN" altLang="en-US"/>
          </a:p>
        </p:txBody>
      </p:sp>
      <p:sp>
        <p:nvSpPr>
          <p:cNvPr id="22540" name="Rectangle 18"/>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zh-CN" b="0">
              <a:ea typeface="宋体" panose="02010600030101010101" pitchFamily="2" charset="-122"/>
            </a:endParaRPr>
          </a:p>
        </p:txBody>
      </p:sp>
      <p:graphicFrame>
        <p:nvGraphicFramePr>
          <p:cNvPr id="595078" name="Group 134"/>
          <p:cNvGraphicFramePr>
            <a:graphicFrameLocks noGrp="1"/>
          </p:cNvGraphicFramePr>
          <p:nvPr/>
        </p:nvGraphicFramePr>
        <p:xfrm>
          <a:off x="2411413" y="3487738"/>
          <a:ext cx="4830762" cy="1584816"/>
        </p:xfrm>
        <a:graphic>
          <a:graphicData uri="http://schemas.openxmlformats.org/drawingml/2006/table">
            <a:tbl>
              <a:tblPr/>
              <a:tblGrid>
                <a:gridCol w="936625"/>
                <a:gridCol w="1223962"/>
                <a:gridCol w="1152525"/>
                <a:gridCol w="1517650"/>
              </a:tblGrid>
              <a:tr h="578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业务环节：</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税收管理员</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业务名称</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户籍管理</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4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编 写 人：</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张三</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编写日期：</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2008-2-20</a:t>
                      </a:r>
                      <a:endPar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4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审 核 人：</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李四</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审核日期：</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2008-3-10</a:t>
                      </a:r>
                      <a:endPar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14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批 准 人：</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王五</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批准日期：</a:t>
                      </a:r>
                      <a:endParaRPr kumimoji="1" lang="zh-CN" altLang="en-US"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2008-3-20</a:t>
                      </a:r>
                      <a:endParaRPr kumimoji="1" lang="en-US" altLang="zh-CN" sz="16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568" name="Rectangle 122"/>
          <p:cNvSpPr>
            <a:spLocks noChangeArrowheads="1"/>
          </p:cNvSpPr>
          <p:nvPr/>
        </p:nvSpPr>
        <p:spPr bwMode="auto">
          <a:xfrm>
            <a:off x="0" y="419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zh-CN" b="0">
              <a:ea typeface="宋体" panose="02010600030101010101" pitchFamily="2" charset="-122"/>
            </a:endParaRPr>
          </a:p>
        </p:txBody>
      </p:sp>
      <p:sp>
        <p:nvSpPr>
          <p:cNvPr id="22569" name="Text Box 129"/>
          <p:cNvSpPr txBox="1">
            <a:spLocks noChangeArrowheads="1"/>
          </p:cNvSpPr>
          <p:nvPr/>
        </p:nvSpPr>
        <p:spPr bwMode="auto">
          <a:xfrm>
            <a:off x="3492500" y="5956300"/>
            <a:ext cx="2679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eaLnBrk="1" hangingPunct="1"/>
            <a:r>
              <a:rPr lang="en-US" altLang="zh-CN" sz="1800">
                <a:latin typeface="华文新魏" panose="02010800040101010101" pitchFamily="2" charset="-122"/>
              </a:rPr>
              <a:t>XX</a:t>
            </a:r>
            <a:r>
              <a:rPr lang="zh-CN" altLang="en-US" sz="1800">
                <a:latin typeface="华文新魏" panose="02010800040101010101" pitchFamily="2" charset="-122"/>
              </a:rPr>
              <a:t>地税信息中心</a:t>
            </a:r>
            <a:endParaRPr lang="zh-CN" altLang="en-US" sz="1800">
              <a:latin typeface="华文新魏" panose="02010800040101010101" pitchFamily="2" charset="-122"/>
            </a:endParaRPr>
          </a:p>
          <a:p>
            <a:pPr algn="ctr" eaLnBrk="1" hangingPunct="1"/>
            <a:r>
              <a:rPr lang="en-US" altLang="zh-CN" sz="1800">
                <a:latin typeface="华文新魏" panose="02010800040101010101" pitchFamily="2" charset="-122"/>
              </a:rPr>
              <a:t>ABC</a:t>
            </a:r>
            <a:r>
              <a:rPr lang="zh-CN" altLang="en-US" sz="1800">
                <a:latin typeface="华文新魏" panose="02010800040101010101" pitchFamily="2" charset="-122"/>
              </a:rPr>
              <a:t>软件公司税务事业部</a:t>
            </a:r>
            <a:endParaRPr lang="zh-CN" altLang="en-US" sz="1800">
              <a:latin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AF8230DE-D72A-45D2-BEDF-B692BFE0720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3556" name="Rectangle 5"/>
          <p:cNvSpPr>
            <a:spLocks noChangeArrowheads="1"/>
          </p:cNvSpPr>
          <p:nvPr/>
        </p:nvSpPr>
        <p:spPr bwMode="auto">
          <a:xfrm>
            <a:off x="609600" y="1524000"/>
            <a:ext cx="40322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6705" eaLnBrk="0" hangingPunct="0">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800100" algn="l"/>
                <a:tab pos="5271770" algn="r"/>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u="sng" dirty="0">
                <a:hlinkClick r:id="" action="ppaction://noaction"/>
              </a:rPr>
              <a:t>1.</a:t>
            </a:r>
            <a:r>
              <a:rPr lang="zh-CN" altLang="en-US" u="sng" dirty="0">
                <a:hlinkClick r:id="" action="ppaction://noaction"/>
              </a:rPr>
              <a:t>概述</a:t>
            </a:r>
            <a:endParaRPr lang="zh-CN" altLang="en-US" dirty="0"/>
          </a:p>
          <a:p>
            <a:pPr eaLnBrk="1" hangingPunct="1"/>
            <a:r>
              <a:rPr lang="en-US" altLang="zh-CN" u="sng" dirty="0">
                <a:hlinkClick r:id="" action="ppaction://noaction"/>
              </a:rPr>
              <a:t>2.</a:t>
            </a:r>
            <a:r>
              <a:rPr lang="zh-CN" altLang="en-US" u="sng" dirty="0">
                <a:hlinkClick r:id="" action="ppaction://noaction"/>
              </a:rPr>
              <a:t>开业登记管理</a:t>
            </a:r>
            <a:endParaRPr lang="zh-CN" altLang="en-US" dirty="0"/>
          </a:p>
          <a:p>
            <a:pPr eaLnBrk="1" hangingPunct="1"/>
            <a:r>
              <a:rPr lang="zh-CN" altLang="en-US" u="sng" dirty="0"/>
              <a:t>	</a:t>
            </a:r>
            <a:r>
              <a:rPr lang="en-US" altLang="zh-CN" u="sng" dirty="0">
                <a:hlinkClick r:id="" action="ppaction://noaction"/>
              </a:rPr>
              <a:t>2.1.</a:t>
            </a:r>
            <a:r>
              <a:rPr lang="zh-CN" altLang="en-US" u="sng" dirty="0">
                <a:hlinkClick r:id="" action="ppaction://noaction"/>
              </a:rPr>
              <a:t>业务规范</a:t>
            </a:r>
            <a:endParaRPr lang="zh-CN" altLang="en-US" dirty="0"/>
          </a:p>
          <a:p>
            <a:pPr eaLnBrk="1" hangingPunct="1"/>
            <a:r>
              <a:rPr lang="zh-CN" altLang="en-US" u="sng" dirty="0"/>
              <a:t>	</a:t>
            </a:r>
            <a:r>
              <a:rPr lang="en-US" altLang="zh-CN" u="sng" dirty="0">
                <a:hlinkClick r:id="" action="ppaction://noaction"/>
              </a:rPr>
              <a:t>2.2.</a:t>
            </a:r>
            <a:r>
              <a:rPr lang="zh-CN" altLang="en-US" u="sng" dirty="0">
                <a:hlinkClick r:id="" action="ppaction://noaction"/>
              </a:rPr>
              <a:t>操作岗位</a:t>
            </a:r>
            <a:endParaRPr lang="zh-CN" altLang="en-US" dirty="0"/>
          </a:p>
          <a:p>
            <a:pPr eaLnBrk="1" hangingPunct="1"/>
            <a:r>
              <a:rPr lang="zh-CN" altLang="en-US" u="sng" dirty="0"/>
              <a:t>	</a:t>
            </a:r>
            <a:r>
              <a:rPr lang="en-US" altLang="zh-CN" u="sng" dirty="0">
                <a:hlinkClick r:id="" action="ppaction://noaction"/>
              </a:rPr>
              <a:t>2.3.</a:t>
            </a:r>
            <a:r>
              <a:rPr lang="zh-CN" altLang="en-US" u="sng" dirty="0">
                <a:hlinkClick r:id="" action="ppaction://noaction"/>
              </a:rPr>
              <a:t>业务处理流程图</a:t>
            </a:r>
            <a:endParaRPr lang="zh-CN" altLang="en-US" dirty="0"/>
          </a:p>
          <a:p>
            <a:pPr eaLnBrk="1" hangingPunct="1"/>
            <a:r>
              <a:rPr lang="zh-CN" altLang="en-US" u="sng" dirty="0"/>
              <a:t>	</a:t>
            </a:r>
            <a:r>
              <a:rPr lang="en-US" altLang="zh-CN" u="sng" dirty="0">
                <a:hlinkClick r:id="" action="ppaction://noaction"/>
              </a:rPr>
              <a:t>2.4.</a:t>
            </a:r>
            <a:r>
              <a:rPr lang="zh-CN" altLang="en-US" u="sng" dirty="0">
                <a:hlinkClick r:id="" action="ppaction://noaction"/>
              </a:rPr>
              <a:t>业务处理流程描述</a:t>
            </a:r>
            <a:endParaRPr lang="zh-CN" altLang="en-US" dirty="0"/>
          </a:p>
          <a:p>
            <a:pPr eaLnBrk="1" hangingPunct="1"/>
            <a:r>
              <a:rPr lang="zh-CN" altLang="en-US" u="sng" dirty="0"/>
              <a:t>	   </a:t>
            </a:r>
            <a:r>
              <a:rPr lang="en-US" altLang="zh-CN" u="sng" dirty="0">
                <a:hlinkClick r:id="" action="ppaction://noaction"/>
              </a:rPr>
              <a:t>2.4.1.</a:t>
            </a:r>
            <a:r>
              <a:rPr lang="zh-CN" altLang="en-US" u="sng" dirty="0">
                <a:hlinkClick r:id="" action="ppaction://noaction"/>
              </a:rPr>
              <a:t>前置条件</a:t>
            </a:r>
            <a:endParaRPr lang="zh-CN" altLang="en-US" dirty="0"/>
          </a:p>
          <a:p>
            <a:pPr eaLnBrk="1" hangingPunct="1"/>
            <a:r>
              <a:rPr lang="zh-CN" altLang="en-US" u="sng" dirty="0"/>
              <a:t>	   </a:t>
            </a:r>
            <a:r>
              <a:rPr lang="en-US" altLang="zh-CN" u="sng" dirty="0">
                <a:hlinkClick r:id="" action="ppaction://noaction"/>
              </a:rPr>
              <a:t>2.4.2.</a:t>
            </a:r>
            <a:r>
              <a:rPr lang="zh-CN" altLang="en-US" u="sng" dirty="0">
                <a:hlinkClick r:id="" action="ppaction://noaction"/>
              </a:rPr>
              <a:t>基本流程</a:t>
            </a:r>
            <a:endParaRPr lang="zh-CN" altLang="en-US" dirty="0"/>
          </a:p>
          <a:p>
            <a:pPr eaLnBrk="1" hangingPunct="1"/>
            <a:r>
              <a:rPr lang="zh-CN" altLang="en-US" u="sng" dirty="0"/>
              <a:t>	   </a:t>
            </a:r>
            <a:r>
              <a:rPr lang="en-US" altLang="zh-CN" u="sng" dirty="0">
                <a:hlinkClick r:id="" action="ppaction://noaction"/>
              </a:rPr>
              <a:t>2.4.3.</a:t>
            </a:r>
            <a:r>
              <a:rPr lang="zh-CN" altLang="en-US" u="sng" dirty="0">
                <a:hlinkClick r:id="" action="ppaction://noaction"/>
              </a:rPr>
              <a:t>分支流程</a:t>
            </a:r>
            <a:endParaRPr lang="zh-CN" altLang="en-US" dirty="0"/>
          </a:p>
          <a:p>
            <a:pPr eaLnBrk="1" hangingPunct="1"/>
            <a:r>
              <a:rPr lang="zh-CN" altLang="en-US" u="sng" dirty="0"/>
              <a:t>	   </a:t>
            </a:r>
            <a:r>
              <a:rPr lang="en-US" altLang="zh-CN" u="sng" dirty="0">
                <a:hlinkClick r:id="" action="ppaction://noaction"/>
              </a:rPr>
              <a:t>2.4.4.</a:t>
            </a:r>
            <a:r>
              <a:rPr lang="zh-CN" altLang="en-US" u="sng" dirty="0">
                <a:hlinkClick r:id="" action="ppaction://noaction"/>
              </a:rPr>
              <a:t>后置条件</a:t>
            </a:r>
            <a:endParaRPr lang="zh-CN" altLang="en-US" dirty="0"/>
          </a:p>
          <a:p>
            <a:pPr eaLnBrk="1" hangingPunct="1"/>
            <a:r>
              <a:rPr lang="zh-CN" altLang="en-US" u="sng" dirty="0"/>
              <a:t>	</a:t>
            </a:r>
            <a:r>
              <a:rPr lang="en-US" altLang="zh-CN" u="sng" dirty="0">
                <a:hlinkClick r:id="" action="ppaction://noaction"/>
              </a:rPr>
              <a:t>2.5.</a:t>
            </a:r>
            <a:r>
              <a:rPr lang="zh-CN" altLang="en-US" u="sng" dirty="0">
                <a:hlinkClick r:id="" action="ppaction://noaction"/>
              </a:rPr>
              <a:t>特殊需求说明</a:t>
            </a:r>
            <a:endParaRPr lang="zh-CN" altLang="en-US" dirty="0"/>
          </a:p>
          <a:p>
            <a:pPr eaLnBrk="1" hangingPunct="1"/>
            <a:r>
              <a:rPr lang="zh-CN" altLang="en-US" u="sng" dirty="0"/>
              <a:t>	</a:t>
            </a:r>
            <a:r>
              <a:rPr lang="en-US" altLang="zh-CN" u="sng" dirty="0">
                <a:hlinkClick r:id="" action="ppaction://noaction"/>
              </a:rPr>
              <a:t>2.6.</a:t>
            </a:r>
            <a:r>
              <a:rPr lang="zh-CN" altLang="en-US" u="sng" dirty="0">
                <a:hlinkClick r:id="" action="ppaction://noaction"/>
              </a:rPr>
              <a:t>相关业务环节</a:t>
            </a:r>
            <a:endParaRPr lang="zh-CN" altLang="en-US" dirty="0"/>
          </a:p>
          <a:p>
            <a:pPr eaLnBrk="1" hangingPunct="1"/>
            <a:r>
              <a:rPr lang="zh-CN" altLang="en-US" u="sng" dirty="0"/>
              <a:t>	</a:t>
            </a:r>
            <a:r>
              <a:rPr lang="en-US" altLang="zh-CN" u="sng" dirty="0">
                <a:hlinkClick r:id="" action="ppaction://noaction"/>
              </a:rPr>
              <a:t>2.7.</a:t>
            </a:r>
            <a:r>
              <a:rPr lang="zh-CN" altLang="en-US" u="sng" dirty="0">
                <a:hlinkClick r:id="" action="ppaction://noaction"/>
              </a:rPr>
              <a:t>业务表单</a:t>
            </a:r>
            <a:endParaRPr lang="zh-CN" altLang="en-US" u="sng" dirty="0"/>
          </a:p>
        </p:txBody>
      </p:sp>
      <p:sp>
        <p:nvSpPr>
          <p:cNvPr id="23557" name="Rectangle 6"/>
          <p:cNvSpPr>
            <a:spLocks noChangeArrowheads="1"/>
          </p:cNvSpPr>
          <p:nvPr/>
        </p:nvSpPr>
        <p:spPr bwMode="auto">
          <a:xfrm>
            <a:off x="4932363" y="1493520"/>
            <a:ext cx="4211637"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1066800" algn="l"/>
                <a:tab pos="5271770" algn="r"/>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u="sng" dirty="0">
                <a:hlinkClick r:id="" action="ppaction://noaction"/>
              </a:rPr>
              <a:t>3.</a:t>
            </a:r>
            <a:r>
              <a:rPr lang="zh-CN" altLang="en-US" u="sng" dirty="0">
                <a:hlinkClick r:id="" action="ppaction://noaction"/>
              </a:rPr>
              <a:t>登记变更管理</a:t>
            </a:r>
            <a:endParaRPr lang="zh-CN" altLang="en-US" dirty="0"/>
          </a:p>
          <a:p>
            <a:pPr eaLnBrk="1" hangingPunct="1"/>
            <a:r>
              <a:rPr lang="zh-CN" altLang="en-US" u="sng" dirty="0"/>
              <a:t>   </a:t>
            </a:r>
            <a:r>
              <a:rPr lang="en-US" altLang="zh-CN" u="sng" dirty="0">
                <a:hlinkClick r:id="" action="ppaction://noaction"/>
              </a:rPr>
              <a:t>3.1.</a:t>
            </a:r>
            <a:r>
              <a:rPr lang="zh-CN" altLang="en-US" u="sng" dirty="0">
                <a:hlinkClick r:id="" action="ppaction://noaction"/>
              </a:rPr>
              <a:t>业务规范</a:t>
            </a:r>
            <a:endParaRPr lang="zh-CN" altLang="en-US" dirty="0"/>
          </a:p>
          <a:p>
            <a:pPr eaLnBrk="1" hangingPunct="1"/>
            <a:r>
              <a:rPr lang="zh-CN" altLang="en-US" u="sng" dirty="0"/>
              <a:t>   </a:t>
            </a:r>
            <a:r>
              <a:rPr lang="en-US" altLang="zh-CN" u="sng" dirty="0">
                <a:hlinkClick r:id="" action="ppaction://noaction"/>
              </a:rPr>
              <a:t>3.2.</a:t>
            </a:r>
            <a:r>
              <a:rPr lang="zh-CN" altLang="en-US" u="sng" dirty="0">
                <a:hlinkClick r:id="" action="ppaction://noaction"/>
              </a:rPr>
              <a:t>操作岗位</a:t>
            </a:r>
            <a:endParaRPr lang="zh-CN" altLang="en-US" dirty="0"/>
          </a:p>
          <a:p>
            <a:pPr eaLnBrk="1" hangingPunct="1"/>
            <a:r>
              <a:rPr lang="zh-CN" altLang="en-US" u="sng" dirty="0"/>
              <a:t>   </a:t>
            </a:r>
            <a:r>
              <a:rPr lang="en-US" altLang="zh-CN" u="sng" dirty="0">
                <a:hlinkClick r:id="" action="ppaction://noaction"/>
              </a:rPr>
              <a:t>3.3.</a:t>
            </a:r>
            <a:r>
              <a:rPr lang="zh-CN" altLang="en-US" u="sng" dirty="0">
                <a:hlinkClick r:id="" action="ppaction://noaction"/>
              </a:rPr>
              <a:t>业务处理流程图</a:t>
            </a:r>
            <a:endParaRPr lang="zh-CN" altLang="en-US" dirty="0"/>
          </a:p>
          <a:p>
            <a:pPr eaLnBrk="1" hangingPunct="1"/>
            <a:r>
              <a:rPr lang="zh-CN" altLang="en-US" u="sng" dirty="0"/>
              <a:t>   </a:t>
            </a:r>
            <a:r>
              <a:rPr lang="en-US" altLang="zh-CN" u="sng" dirty="0">
                <a:hlinkClick r:id="" action="ppaction://noaction"/>
              </a:rPr>
              <a:t>3.4.</a:t>
            </a:r>
            <a:r>
              <a:rPr lang="zh-CN" altLang="en-US" u="sng" dirty="0">
                <a:hlinkClick r:id="" action="ppaction://noaction"/>
              </a:rPr>
              <a:t>业务处理流程描述</a:t>
            </a:r>
            <a:endParaRPr lang="zh-CN" altLang="en-US" dirty="0"/>
          </a:p>
          <a:p>
            <a:pPr eaLnBrk="1" hangingPunct="1"/>
            <a:r>
              <a:rPr lang="zh-CN" altLang="en-US" u="sng" dirty="0"/>
              <a:t>	</a:t>
            </a:r>
            <a:r>
              <a:rPr lang="en-US" altLang="zh-CN" u="sng" dirty="0">
                <a:hlinkClick r:id="" action="ppaction://noaction"/>
              </a:rPr>
              <a:t>3.4.1.</a:t>
            </a:r>
            <a:r>
              <a:rPr lang="zh-CN" altLang="en-US" u="sng" dirty="0">
                <a:hlinkClick r:id="" action="ppaction://noaction"/>
              </a:rPr>
              <a:t>前置条件</a:t>
            </a:r>
            <a:endParaRPr lang="zh-CN" altLang="en-US" dirty="0"/>
          </a:p>
          <a:p>
            <a:pPr eaLnBrk="1" hangingPunct="1"/>
            <a:r>
              <a:rPr lang="zh-CN" altLang="en-US" u="sng" dirty="0"/>
              <a:t>	</a:t>
            </a:r>
            <a:r>
              <a:rPr lang="en-US" altLang="zh-CN" u="sng" dirty="0">
                <a:hlinkClick r:id="" action="ppaction://noaction"/>
              </a:rPr>
              <a:t>3.4.2.</a:t>
            </a:r>
            <a:r>
              <a:rPr lang="zh-CN" altLang="en-US" u="sng" dirty="0">
                <a:hlinkClick r:id="" action="ppaction://noaction"/>
              </a:rPr>
              <a:t>基本流程</a:t>
            </a:r>
            <a:endParaRPr lang="zh-CN" altLang="en-US" dirty="0"/>
          </a:p>
          <a:p>
            <a:pPr eaLnBrk="1" hangingPunct="1"/>
            <a:r>
              <a:rPr lang="zh-CN" altLang="en-US" u="sng" dirty="0"/>
              <a:t>	</a:t>
            </a:r>
            <a:r>
              <a:rPr lang="en-US" altLang="zh-CN" u="sng" dirty="0">
                <a:hlinkClick r:id="" action="ppaction://noaction"/>
              </a:rPr>
              <a:t>3.4.3.</a:t>
            </a:r>
            <a:r>
              <a:rPr lang="zh-CN" altLang="en-US" u="sng" dirty="0">
                <a:hlinkClick r:id="" action="ppaction://noaction"/>
              </a:rPr>
              <a:t>分支流程</a:t>
            </a:r>
            <a:endParaRPr lang="zh-CN" altLang="en-US" dirty="0"/>
          </a:p>
          <a:p>
            <a:pPr eaLnBrk="1" hangingPunct="1"/>
            <a:r>
              <a:rPr lang="zh-CN" altLang="en-US" u="sng" dirty="0"/>
              <a:t>	</a:t>
            </a:r>
            <a:r>
              <a:rPr lang="en-US" altLang="zh-CN" u="sng" dirty="0">
                <a:hlinkClick r:id="" action="ppaction://noaction"/>
              </a:rPr>
              <a:t>3.4.4.</a:t>
            </a:r>
            <a:r>
              <a:rPr lang="zh-CN" altLang="en-US" u="sng" dirty="0">
                <a:hlinkClick r:id="" action="ppaction://noaction"/>
              </a:rPr>
              <a:t>后置条件</a:t>
            </a:r>
            <a:endParaRPr lang="zh-CN" altLang="en-US" dirty="0"/>
          </a:p>
          <a:p>
            <a:pPr eaLnBrk="1" hangingPunct="1"/>
            <a:r>
              <a:rPr lang="zh-CN" altLang="en-US" u="sng" dirty="0"/>
              <a:t>	</a:t>
            </a:r>
            <a:r>
              <a:rPr lang="en-US" altLang="zh-CN" u="sng" dirty="0">
                <a:hlinkClick r:id="" action="ppaction://noaction"/>
              </a:rPr>
              <a:t>3.4.5.</a:t>
            </a:r>
            <a:r>
              <a:rPr lang="zh-CN" altLang="en-US" u="sng" dirty="0">
                <a:hlinkClick r:id="" action="ppaction://noaction"/>
              </a:rPr>
              <a:t>特殊需求说明</a:t>
            </a:r>
            <a:endParaRPr lang="zh-CN" altLang="en-US" dirty="0"/>
          </a:p>
          <a:p>
            <a:pPr eaLnBrk="1" hangingPunct="1"/>
            <a:r>
              <a:rPr lang="zh-CN" altLang="en-US" u="sng" dirty="0"/>
              <a:t>	</a:t>
            </a:r>
            <a:r>
              <a:rPr lang="en-US" altLang="zh-CN" u="sng" dirty="0">
                <a:hlinkClick r:id="" action="ppaction://noaction"/>
              </a:rPr>
              <a:t>3.4.6.</a:t>
            </a:r>
            <a:r>
              <a:rPr lang="zh-CN" altLang="en-US" u="sng" dirty="0">
                <a:hlinkClick r:id="" action="ppaction://noaction"/>
              </a:rPr>
              <a:t>相关业务环节</a:t>
            </a:r>
            <a:endParaRPr lang="zh-CN" altLang="en-US" dirty="0"/>
          </a:p>
          <a:p>
            <a:pPr eaLnBrk="1" hangingPunct="1"/>
            <a:r>
              <a:rPr lang="zh-CN" altLang="en-US" u="sng" dirty="0"/>
              <a:t>	</a:t>
            </a:r>
            <a:r>
              <a:rPr lang="en-US" altLang="zh-CN" u="sng" dirty="0">
                <a:hlinkClick r:id="" action="ppaction://noaction"/>
              </a:rPr>
              <a:t>3.4.7.</a:t>
            </a:r>
            <a:r>
              <a:rPr lang="zh-CN" altLang="en-US" u="sng" dirty="0">
                <a:hlinkClick r:id="" action="ppaction://noaction"/>
              </a:rPr>
              <a:t>业务表单</a:t>
            </a:r>
            <a:endParaRPr lang="zh-CN" altLang="en-US" u="sng" dirty="0"/>
          </a:p>
        </p:txBody>
      </p:sp>
      <p:sp>
        <p:nvSpPr>
          <p:cNvPr id="23558" name="Text Box 7"/>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3560" name="Text Box 9"/>
          <p:cNvSpPr txBox="1">
            <a:spLocks noChangeArrowheads="1"/>
          </p:cNvSpPr>
          <p:nvPr/>
        </p:nvSpPr>
        <p:spPr bwMode="auto">
          <a:xfrm>
            <a:off x="381000" y="12192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示例</a:t>
            </a:r>
            <a:r>
              <a:rPr lang="en-US" altLang="zh-CN" dirty="0"/>
              <a:t>-</a:t>
            </a:r>
            <a:r>
              <a:rPr lang="zh-CN" altLang="en-US" dirty="0"/>
              <a:t>目录</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F3183C73-DEB4-44EC-AE70-3B8F776A65EB}"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4580"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4582" name="Text Box 7"/>
          <p:cNvSpPr txBox="1">
            <a:spLocks noChangeArrowheads="1"/>
          </p:cNvSpPr>
          <p:nvPr/>
        </p:nvSpPr>
        <p:spPr bwMode="auto">
          <a:xfrm>
            <a:off x="395288" y="13335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概述</a:t>
            </a:r>
            <a:endParaRPr lang="zh-CN" altLang="en-US"/>
          </a:p>
        </p:txBody>
      </p:sp>
      <p:sp>
        <p:nvSpPr>
          <p:cNvPr id="24583" name="Rectangle 8"/>
          <p:cNvSpPr>
            <a:spLocks noChangeArrowheads="1"/>
          </p:cNvSpPr>
          <p:nvPr/>
        </p:nvSpPr>
        <p:spPr bwMode="auto">
          <a:xfrm>
            <a:off x="0" y="1831975"/>
            <a:ext cx="903605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9790" tIns="215832" bIns="209484" anchor="ctr">
            <a:spAutoFit/>
          </a:bodyPr>
          <a:lstStyle>
            <a:lvl1pPr indent="2667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sz="2800"/>
              <a:t>1 </a:t>
            </a:r>
            <a:r>
              <a:rPr lang="zh-CN" altLang="en-US" sz="2800"/>
              <a:t>概述</a:t>
            </a:r>
            <a:endParaRPr lang="zh-CN" altLang="en-US" sz="2800"/>
          </a:p>
          <a:p>
            <a:pPr eaLnBrk="1" hangingPunct="1"/>
            <a:r>
              <a:rPr lang="zh-CN" altLang="en-US" sz="2800"/>
              <a:t>        税收管理员户籍管理包括开业登记管理、停业登记管理、登记变更管理、非正常户管理、非正常解除管理、纳税人跨区迁移管理、外来报验管理、巡查管理、验、换证管理九部分内容。户籍管理部分以税收管理员为核心，论述了其在户籍管理中执行的全部职责。</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E63D4BA6-D8CF-4013-8FA7-957E79F667BB}"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5604"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5606" name="Text Box 7"/>
          <p:cNvSpPr txBox="1">
            <a:spLocks noChangeArrowheads="1"/>
          </p:cNvSpPr>
          <p:nvPr/>
        </p:nvSpPr>
        <p:spPr bwMode="auto">
          <a:xfrm>
            <a:off x="323850" y="98107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25607" name="Rectangle 8"/>
          <p:cNvSpPr>
            <a:spLocks noChangeArrowheads="1"/>
          </p:cNvSpPr>
          <p:nvPr/>
        </p:nvSpPr>
        <p:spPr bwMode="auto">
          <a:xfrm>
            <a:off x="34925" y="1247763"/>
            <a:ext cx="9032875" cy="41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65048" bIns="165048" anchor="ctr">
            <a:spAutoFit/>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r>
              <a:rPr lang="en-US" altLang="zh-CN" dirty="0">
                <a:latin typeface="华文新魏" panose="02010800040101010101" pitchFamily="2" charset="-122"/>
              </a:rPr>
              <a:t>2 </a:t>
            </a:r>
            <a:r>
              <a:rPr lang="zh-CN" altLang="en-US" dirty="0">
                <a:latin typeface="华文新魏" panose="02010800040101010101" pitchFamily="2" charset="-122"/>
              </a:rPr>
              <a:t>开业登记管理</a:t>
            </a:r>
            <a:endParaRPr lang="zh-CN" altLang="en-US" dirty="0">
              <a:latin typeface="华文新魏" panose="02010800040101010101" pitchFamily="2" charset="-122"/>
            </a:endParaRPr>
          </a:p>
          <a:p>
            <a:pPr lvl="1" eaLnBrk="1" hangingPunct="1"/>
            <a:r>
              <a:rPr lang="en-US" altLang="zh-CN" dirty="0">
                <a:latin typeface="华文新魏" panose="02010800040101010101" pitchFamily="2" charset="-122"/>
              </a:rPr>
              <a:t>2.1 </a:t>
            </a:r>
            <a:r>
              <a:rPr lang="zh-CN" altLang="en-US" dirty="0">
                <a:latin typeface="华文新魏" panose="02010800040101010101" pitchFamily="2" charset="-122"/>
              </a:rPr>
              <a:t>业务规范</a:t>
            </a:r>
            <a:endParaRPr lang="zh-CN" altLang="en-US" dirty="0">
              <a:latin typeface="华文新魏" panose="02010800040101010101" pitchFamily="2" charset="-122"/>
            </a:endParaRPr>
          </a:p>
          <a:p>
            <a:pPr lvl="1" eaLnBrk="1" hangingPunct="1"/>
            <a:r>
              <a:rPr lang="zh-CN" altLang="en-US" sz="2000" dirty="0">
                <a:latin typeface="华文新魏" panose="02010800040101010101" pitchFamily="2" charset="-122"/>
              </a:rPr>
              <a:t>        各类企业及企业在外地设立的分支机构和从事生产、经营的场所，个体</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工商户和从事生产、经营的事业单位（从事生产经营的纳税人）自领取营业</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执照之日起</a:t>
            </a:r>
            <a:r>
              <a:rPr lang="en-US" altLang="zh-CN" sz="2000" dirty="0">
                <a:latin typeface="华文新魏" panose="02010800040101010101" pitchFamily="2" charset="-122"/>
              </a:rPr>
              <a:t>30</a:t>
            </a:r>
            <a:r>
              <a:rPr lang="zh-CN" altLang="en-US" sz="2000" dirty="0">
                <a:latin typeface="华文新魏" panose="02010800040101010101" pitchFamily="2" charset="-122"/>
              </a:rPr>
              <a:t>日内持有关证件向生产、经营地或纳税义务发生地税务登记机关申请办理税务登记。其它纳税人自依照税收法律、行政法规规定成为纳税义务人之日起</a:t>
            </a:r>
            <a:r>
              <a:rPr lang="en-US" altLang="zh-CN" sz="2000" dirty="0">
                <a:latin typeface="华文新魏" panose="02010800040101010101" pitchFamily="2" charset="-122"/>
              </a:rPr>
              <a:t>30</a:t>
            </a:r>
            <a:r>
              <a:rPr lang="zh-CN" altLang="en-US" sz="2000" dirty="0">
                <a:latin typeface="华文新魏" panose="02010800040101010101" pitchFamily="2" charset="-122"/>
              </a:rPr>
              <a:t>日内向所在地税务登记机关申请办理税务登记。</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        税务机关核准纳税人开业之后，由税收管理员根据纳税人的实际经营情</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况对纳税人填报的税务登记信息、社保登记信息、财产税税源登记信息、税</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种鉴定信息以及征收方式做实地核查。如果发现纳税人填报的信息与纳税人</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实际经营情况不一致，税收管理员有责任告知纳税人，令其到税务机关进行</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登记信息变更。 </a:t>
            </a:r>
            <a:endParaRPr lang="zh-CN" altLang="en-US" sz="2000" dirty="0">
              <a:latin typeface="华文新魏" panose="02010800040101010101" pitchFamily="2" charset="-122"/>
            </a:endParaRPr>
          </a:p>
        </p:txBody>
      </p:sp>
      <p:sp>
        <p:nvSpPr>
          <p:cNvPr id="25608" name="Rectangle 9"/>
          <p:cNvSpPr>
            <a:spLocks noChangeArrowheads="1"/>
          </p:cNvSpPr>
          <p:nvPr/>
        </p:nvSpPr>
        <p:spPr bwMode="auto">
          <a:xfrm>
            <a:off x="395288" y="5229225"/>
            <a:ext cx="30972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65048" bIns="165048" anchor="ctr">
            <a:spAutoFit/>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r>
              <a:rPr lang="en-US" altLang="zh-CN"/>
              <a:t>2.2 </a:t>
            </a:r>
            <a:r>
              <a:rPr lang="zh-CN" altLang="en-US"/>
              <a:t>操作岗位</a:t>
            </a:r>
            <a:endParaRPr lang="zh-CN" altLang="en-US"/>
          </a:p>
          <a:p>
            <a:pPr lvl="1" eaLnBrk="1" hangingPunct="1"/>
            <a:r>
              <a:rPr lang="zh-CN" altLang="en-US" sz="2000"/>
              <a:t>        税收管理员岗</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8335AB25-0725-42A3-95E4-70C9F3298AB3}"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101" name="Rectangle 5"/>
          <p:cNvSpPr>
            <a:spLocks noChangeArrowheads="1"/>
          </p:cNvSpPr>
          <p:nvPr/>
        </p:nvSpPr>
        <p:spPr bwMode="auto">
          <a:xfrm>
            <a:off x="-422275" y="1989138"/>
            <a:ext cx="366395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65048" bIns="165048" anchor="ctr">
            <a:spAutoFit/>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r>
              <a:rPr lang="en-US" altLang="zh-CN" sz="2800"/>
              <a:t>2.3 </a:t>
            </a:r>
            <a:r>
              <a:rPr lang="zh-CN" altLang="en-US" sz="2800"/>
              <a:t>业务处理流程图</a:t>
            </a:r>
            <a:endParaRPr lang="zh-CN" altLang="en-US" sz="2800"/>
          </a:p>
          <a:p>
            <a:pPr lvl="1" eaLnBrk="1" hangingPunct="1"/>
            <a:r>
              <a:rPr lang="zh-CN" altLang="en-US"/>
              <a:t>税务登记核查</a:t>
            </a:r>
            <a:endParaRPr lang="zh-CN" altLang="en-US"/>
          </a:p>
          <a:p>
            <a:pPr lvl="1" eaLnBrk="1" hangingPunct="1"/>
            <a:r>
              <a:rPr lang="zh-CN" altLang="en-US"/>
              <a:t>财产税登记核查 </a:t>
            </a:r>
            <a:endParaRPr lang="zh-CN" altLang="en-US"/>
          </a:p>
        </p:txBody>
      </p:sp>
      <p:sp>
        <p:nvSpPr>
          <p:cNvPr id="4102" name="Text Box 6"/>
          <p:cNvSpPr txBox="1">
            <a:spLocks noChangeArrowheads="1"/>
          </p:cNvSpPr>
          <p:nvPr/>
        </p:nvSpPr>
        <p:spPr bwMode="auto">
          <a:xfrm>
            <a:off x="4114800" y="4953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需求规格说明文档常见的模板</a:t>
            </a:r>
            <a:endParaRPr lang="zh-CN" altLang="en-US" dirty="0"/>
          </a:p>
        </p:txBody>
      </p:sp>
      <p:sp>
        <p:nvSpPr>
          <p:cNvPr id="4104" name="Text Box 8"/>
          <p:cNvSpPr txBox="1">
            <a:spLocks noChangeArrowheads="1"/>
          </p:cNvSpPr>
          <p:nvPr/>
        </p:nvSpPr>
        <p:spPr bwMode="auto">
          <a:xfrm>
            <a:off x="395288" y="13335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4105" name="Rectangle 10"/>
          <p:cNvSpPr>
            <a:spLocks noChangeArrowheads="1"/>
          </p:cNvSpPr>
          <p:nvPr/>
        </p:nvSpPr>
        <p:spPr bwMode="auto">
          <a:xfrm>
            <a:off x="0" y="723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graphicFrame>
        <p:nvGraphicFramePr>
          <p:cNvPr id="4098" name="Object 9"/>
          <p:cNvGraphicFramePr>
            <a:graphicFrameLocks noChangeAspect="1"/>
          </p:cNvGraphicFramePr>
          <p:nvPr/>
        </p:nvGraphicFramePr>
        <p:xfrm>
          <a:off x="3613150" y="838200"/>
          <a:ext cx="5530850" cy="5661025"/>
        </p:xfrm>
        <a:graphic>
          <a:graphicData uri="http://schemas.openxmlformats.org/presentationml/2006/ole">
            <mc:AlternateContent xmlns:mc="http://schemas.openxmlformats.org/markup-compatibility/2006">
              <mc:Choice xmlns:v="urn:schemas-microsoft-com:vml" Requires="v">
                <p:oleObj spid="_x0000_s2054" name="Visio" r:id="rId1" imgW="4003040" imgH="4097020" progId="Visio.Drawing.11">
                  <p:embed/>
                </p:oleObj>
              </mc:Choice>
              <mc:Fallback>
                <p:oleObj name="Visio" r:id="rId1" imgW="4003040" imgH="4097020"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150" y="838200"/>
                        <a:ext cx="5530850" cy="566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8EA6C89-56A3-43ED-9BE7-2461D536FB8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125"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5127" name="Text Box 7"/>
          <p:cNvSpPr txBox="1">
            <a:spLocks noChangeArrowheads="1"/>
          </p:cNvSpPr>
          <p:nvPr/>
        </p:nvSpPr>
        <p:spPr bwMode="auto">
          <a:xfrm>
            <a:off x="381000" y="1216026"/>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solidFill>
                  <a:srgbClr val="CC00CC"/>
                </a:solidFill>
              </a:rPr>
              <a:t>示例</a:t>
            </a:r>
            <a:r>
              <a:rPr lang="en-US" altLang="zh-CN" dirty="0"/>
              <a:t>-</a:t>
            </a:r>
            <a:r>
              <a:rPr lang="zh-CN" altLang="en-US" dirty="0"/>
              <a:t>内容</a:t>
            </a:r>
            <a:endParaRPr lang="zh-CN" altLang="en-US" dirty="0"/>
          </a:p>
        </p:txBody>
      </p:sp>
      <p:sp>
        <p:nvSpPr>
          <p:cNvPr id="5128" name="Rectangle 8"/>
          <p:cNvSpPr>
            <a:spLocks noChangeArrowheads="1"/>
          </p:cNvSpPr>
          <p:nvPr/>
        </p:nvSpPr>
        <p:spPr bwMode="auto">
          <a:xfrm>
            <a:off x="533400" y="1647825"/>
            <a:ext cx="422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税种鉴定核查、征收方式核查 </a:t>
            </a:r>
            <a:endParaRPr lang="zh-CN" altLang="en-US" dirty="0"/>
          </a:p>
        </p:txBody>
      </p:sp>
      <p:sp>
        <p:nvSpPr>
          <p:cNvPr id="5129" name="Rectangle 10"/>
          <p:cNvSpPr>
            <a:spLocks noChangeArrowheads="1"/>
          </p:cNvSpPr>
          <p:nvPr/>
        </p:nvSpPr>
        <p:spPr bwMode="auto">
          <a:xfrm>
            <a:off x="0" y="1876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en-US"/>
          </a:p>
        </p:txBody>
      </p:sp>
      <p:graphicFrame>
        <p:nvGraphicFramePr>
          <p:cNvPr id="5122" name="Object 9"/>
          <p:cNvGraphicFramePr>
            <a:graphicFrameLocks noChangeAspect="1"/>
          </p:cNvGraphicFramePr>
          <p:nvPr/>
        </p:nvGraphicFramePr>
        <p:xfrm>
          <a:off x="1371600" y="2045970"/>
          <a:ext cx="5689600" cy="4568825"/>
        </p:xfrm>
        <a:graphic>
          <a:graphicData uri="http://schemas.openxmlformats.org/presentationml/2006/ole">
            <mc:AlternateContent xmlns:mc="http://schemas.openxmlformats.org/markup-compatibility/2006">
              <mc:Choice xmlns:v="urn:schemas-microsoft-com:vml" Requires="v">
                <p:oleObj spid="_x0000_s3078" name="" r:id="rId1" imgW="4594860" imgH="3691255" progId="Visio.Drawing.11">
                  <p:embed/>
                </p:oleObj>
              </mc:Choice>
              <mc:Fallback>
                <p:oleObj name="" r:id="rId1" imgW="4594860" imgH="3691255"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45970"/>
                        <a:ext cx="5689600" cy="456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1E9485B4-8C03-4EEB-90FB-F82A2548D77D}"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6628"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6630" name="Text Box 7"/>
          <p:cNvSpPr txBox="1">
            <a:spLocks noChangeArrowheads="1"/>
          </p:cNvSpPr>
          <p:nvPr/>
        </p:nvSpPr>
        <p:spPr bwMode="auto">
          <a:xfrm>
            <a:off x="395288" y="1333500"/>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26631" name="Rectangle 8"/>
          <p:cNvSpPr>
            <a:spLocks noChangeArrowheads="1"/>
          </p:cNvSpPr>
          <p:nvPr/>
        </p:nvSpPr>
        <p:spPr bwMode="auto">
          <a:xfrm>
            <a:off x="115888" y="1762125"/>
            <a:ext cx="9028112"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0708" tIns="165048" bIns="165048" anchor="ctr">
            <a:spAutoFit/>
          </a:bodyPr>
          <a:lstStyle>
            <a:lvl1pPr marL="457200" indent="-4572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1pPr>
            <a:lvl2pPr marL="914400" indent="-4572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r>
              <a:rPr lang="en-US" altLang="zh-CN" sz="2800"/>
              <a:t>2.4  </a:t>
            </a:r>
            <a:r>
              <a:rPr lang="zh-CN" altLang="en-US" sz="2800"/>
              <a:t>业务处理流程描述</a:t>
            </a:r>
            <a:endParaRPr lang="zh-CN" altLang="en-US" sz="2800"/>
          </a:p>
          <a:p>
            <a:pPr lvl="1" eaLnBrk="1" hangingPunct="1"/>
            <a:r>
              <a:rPr lang="en-US" altLang="zh-CN" sz="2800"/>
              <a:t>2.4.1 </a:t>
            </a:r>
            <a:r>
              <a:rPr lang="zh-CN" altLang="en-US" sz="2800"/>
              <a:t>前置条件</a:t>
            </a:r>
            <a:endParaRPr lang="zh-CN" altLang="en-US" sz="2800"/>
          </a:p>
          <a:p>
            <a:pPr lvl="1" eaLnBrk="1" hangingPunct="1">
              <a:buFontTx/>
              <a:buAutoNum type="arabicParenBoth"/>
            </a:pPr>
            <a:r>
              <a:rPr lang="zh-CN" altLang="en-US" sz="2800"/>
              <a:t>纳税人已申请办理税务登记、财产税税源登记、税种鉴定、征收方式鉴定。</a:t>
            </a:r>
            <a:endParaRPr lang="zh-CN" altLang="en-US" sz="2800"/>
          </a:p>
          <a:p>
            <a:pPr eaLnBrk="1" hangingPunct="1"/>
            <a:r>
              <a:rPr lang="zh-CN" altLang="en-US" sz="2800"/>
              <a:t>       </a:t>
            </a:r>
            <a:r>
              <a:rPr lang="en-US" altLang="zh-CN" sz="2800"/>
              <a:t>(2)  </a:t>
            </a:r>
            <a:r>
              <a:rPr lang="zh-CN" altLang="en-US" sz="2800"/>
              <a:t>税务机关已受理纳税人税务登记。</a:t>
            </a:r>
            <a:endParaRPr lang="zh-CN" altLang="en-US" sz="2800"/>
          </a:p>
          <a:p>
            <a:pPr eaLnBrk="1" hangingPunct="1"/>
            <a:r>
              <a:rPr lang="zh-CN" altLang="en-US" sz="2800"/>
              <a:t>       </a:t>
            </a:r>
            <a:r>
              <a:rPr lang="en-US" altLang="zh-CN" sz="2800"/>
              <a:t>(3)  </a:t>
            </a:r>
            <a:r>
              <a:rPr lang="zh-CN" altLang="en-US" sz="2800"/>
              <a:t>登记录入岗已录入完成纳税人的财产税税源登记、税种鉴定、征收方式鉴定。</a:t>
            </a:r>
            <a:endParaRPr lang="zh-CN" altLang="en-US" sz="2800"/>
          </a:p>
          <a:p>
            <a:pPr eaLnBrk="1" hangingPunct="1"/>
            <a:r>
              <a:rPr lang="zh-CN" altLang="en-US" sz="2800"/>
              <a:t>       </a:t>
            </a:r>
            <a:r>
              <a:rPr lang="en-US" altLang="zh-CN" sz="2800"/>
              <a:t>(4) </a:t>
            </a:r>
            <a:r>
              <a:rPr lang="zh-CN" altLang="en-US" sz="2800"/>
              <a:t>税务机关已批准纳税人开业并为纳税人分配了税收管理员。</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需求文档的作用</a:t>
            </a:r>
            <a:r>
              <a:rPr lang="en-US" altLang="zh-CN" dirty="0"/>
              <a:t> </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b="0" dirty="0">
                <a:latin typeface="楷体" panose="02010609060101010101" pitchFamily="49" charset="-122"/>
                <a:ea typeface="楷体" panose="02010609060101010101" pitchFamily="49" charset="-122"/>
              </a:rPr>
              <a:t>制定业务目标的人员和开发系统的人员不一定了解彼此的工作内容和成果。</a:t>
            </a:r>
            <a:endParaRPr lang="en-US" altLang="zh-CN" sz="2800" b="0" dirty="0">
              <a:latin typeface="楷体" panose="02010609060101010101" pitchFamily="49" charset="-122"/>
              <a:ea typeface="楷体" panose="02010609060101010101" pitchFamily="49" charset="-122"/>
            </a:endParaRPr>
          </a:p>
          <a:p>
            <a:pPr>
              <a:lnSpc>
                <a:spcPct val="150000"/>
              </a:lnSpc>
            </a:pPr>
            <a:r>
              <a:rPr lang="zh-CN" altLang="en-US" sz="2800" b="0" dirty="0">
                <a:latin typeface="楷体" panose="02010609060101010101" pitchFamily="49" charset="-122"/>
                <a:ea typeface="楷体" panose="02010609060101010101" pitchFamily="49" charset="-122"/>
              </a:rPr>
              <a:t>如果你无法足够详细而清晰地将干系人的需求用书面的形式表达出来则表明你没有完成捕获项目要求的任务。</a:t>
            </a:r>
            <a:endParaRPr lang="zh-CN" altLang="en-US" sz="2800" b="0" dirty="0">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07DB7D7D-DB85-431C-A399-6E9873A37C3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7652" name="Text Box 5"/>
          <p:cNvSpPr txBox="1">
            <a:spLocks noChangeArrowheads="1"/>
          </p:cNvSpPr>
          <p:nvPr/>
        </p:nvSpPr>
        <p:spPr bwMode="auto">
          <a:xfrm>
            <a:off x="4114800" y="533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需求规格说明文档常见的模板</a:t>
            </a:r>
            <a:endParaRPr lang="zh-CN" altLang="en-US" dirty="0"/>
          </a:p>
        </p:txBody>
      </p:sp>
      <p:sp>
        <p:nvSpPr>
          <p:cNvPr id="27654" name="Text Box 7"/>
          <p:cNvSpPr txBox="1">
            <a:spLocks noChangeArrowheads="1"/>
          </p:cNvSpPr>
          <p:nvPr/>
        </p:nvSpPr>
        <p:spPr bwMode="auto">
          <a:xfrm>
            <a:off x="440055" y="962183"/>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solidFill>
                  <a:srgbClr val="CC00CC"/>
                </a:solidFill>
              </a:rPr>
              <a:t>示例</a:t>
            </a:r>
            <a:r>
              <a:rPr lang="en-US" altLang="zh-CN" dirty="0"/>
              <a:t>-</a:t>
            </a:r>
            <a:r>
              <a:rPr lang="zh-CN" altLang="en-US" dirty="0"/>
              <a:t>内容</a:t>
            </a:r>
            <a:endParaRPr lang="zh-CN" altLang="en-US" dirty="0"/>
          </a:p>
        </p:txBody>
      </p:sp>
      <p:sp>
        <p:nvSpPr>
          <p:cNvPr id="27655" name="Text Box 8"/>
          <p:cNvSpPr txBox="1">
            <a:spLocks noChangeArrowheads="1"/>
          </p:cNvSpPr>
          <p:nvPr/>
        </p:nvSpPr>
        <p:spPr bwMode="auto">
          <a:xfrm>
            <a:off x="533400" y="1295400"/>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2.4.2 </a:t>
            </a:r>
            <a:r>
              <a:rPr lang="zh-CN" altLang="en-US" dirty="0"/>
              <a:t>基本流程</a:t>
            </a:r>
            <a:endParaRPr lang="zh-CN" altLang="en-US" dirty="0"/>
          </a:p>
        </p:txBody>
      </p:sp>
      <p:sp>
        <p:nvSpPr>
          <p:cNvPr id="27656" name="Rectangle 9"/>
          <p:cNvSpPr>
            <a:spLocks noChangeArrowheads="1"/>
          </p:cNvSpPr>
          <p:nvPr/>
        </p:nvSpPr>
        <p:spPr bwMode="auto">
          <a:xfrm>
            <a:off x="440055" y="1676400"/>
            <a:ext cx="8585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税务登记核查、财产税登记核查</a:t>
            </a:r>
            <a:endParaRPr lang="zh-CN" altLang="en-US" dirty="0"/>
          </a:p>
          <a:p>
            <a:pPr eaLnBrk="1" hangingPunct="1"/>
            <a:r>
              <a:rPr lang="zh-CN" altLang="en-US" dirty="0"/>
              <a:t>（</a:t>
            </a:r>
            <a:r>
              <a:rPr lang="en-US" altLang="zh-CN" dirty="0"/>
              <a:t>1</a:t>
            </a:r>
            <a:r>
              <a:rPr lang="zh-CN" altLang="en-US" dirty="0"/>
              <a:t>）税务机关批准纳税人开业并为纳税人分配税收管理员之后，系统自动发送税务登记核查任务、财产税税源登记核查任务给税收管理员。</a:t>
            </a:r>
            <a:endParaRPr lang="zh-CN" altLang="en-US" dirty="0"/>
          </a:p>
          <a:p>
            <a:pPr eaLnBrk="1" hangingPunct="1"/>
            <a:r>
              <a:rPr lang="zh-CN" altLang="en-US" dirty="0"/>
              <a:t>（</a:t>
            </a:r>
            <a:r>
              <a:rPr lang="en-US" altLang="zh-CN" dirty="0"/>
              <a:t>2</a:t>
            </a:r>
            <a:r>
              <a:rPr lang="zh-CN" altLang="en-US" dirty="0"/>
              <a:t>）税收管理员根据系统发送的核查任务与纳税人的实际经营情况进行实地核查。</a:t>
            </a:r>
            <a:endParaRPr lang="zh-CN" altLang="en-US" dirty="0"/>
          </a:p>
          <a:p>
            <a:pPr eaLnBrk="1" hangingPunct="1"/>
            <a:r>
              <a:rPr lang="zh-CN" altLang="en-US" dirty="0"/>
              <a:t>（</a:t>
            </a:r>
            <a:r>
              <a:rPr lang="en-US" altLang="zh-CN" dirty="0"/>
              <a:t>3</a:t>
            </a:r>
            <a:r>
              <a:rPr lang="zh-CN" altLang="en-US" dirty="0"/>
              <a:t>）如果税收管理员实地核查结果与纳税人填报的信息完全一致，则税收管理员直接结束任务。</a:t>
            </a:r>
            <a:endParaRPr lang="zh-CN" altLang="en-US" dirty="0"/>
          </a:p>
          <a:p>
            <a:pPr eaLnBrk="1" hangingPunct="1"/>
            <a:r>
              <a:rPr lang="zh-CN" altLang="en-US" dirty="0"/>
              <a:t>（</a:t>
            </a:r>
            <a:r>
              <a:rPr lang="en-US" altLang="zh-CN" dirty="0"/>
              <a:t>4</a:t>
            </a:r>
            <a:r>
              <a:rPr lang="zh-CN" altLang="en-US" dirty="0"/>
              <a:t>）如果税收管理员实地核查结果与纳税人填报的信息不一致，并且通过税收管理员调查，不一致的原因是由于纳税人填报错误造成的，并且变更内容涉及变更登记内容的，需要税收管理员向纳税人发放</a:t>
            </a:r>
            <a:r>
              <a:rPr lang="en-US" altLang="zh-CN" dirty="0"/>
              <a:t>《</a:t>
            </a:r>
            <a:r>
              <a:rPr lang="zh-CN" altLang="en-US" dirty="0"/>
              <a:t>税务事项通知书</a:t>
            </a:r>
            <a:r>
              <a:rPr lang="en-US" altLang="zh-CN" dirty="0"/>
              <a:t>》</a:t>
            </a:r>
            <a:r>
              <a:rPr lang="zh-CN" altLang="en-US" dirty="0"/>
              <a:t>、</a:t>
            </a:r>
            <a:r>
              <a:rPr lang="en-US" altLang="zh-CN" dirty="0"/>
              <a:t>《</a:t>
            </a:r>
            <a:r>
              <a:rPr lang="zh-CN" altLang="en-US" dirty="0"/>
              <a:t>文书送达回证</a:t>
            </a:r>
            <a:r>
              <a:rPr lang="en-US" altLang="zh-CN" dirty="0"/>
              <a:t>》</a:t>
            </a:r>
            <a:r>
              <a:rPr lang="zh-CN" altLang="en-US" dirty="0"/>
              <a:t>告知纳税人到税务机关进行更正。</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6D99805-53B1-4584-A738-1A863B80BB0A}"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8676"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8678" name="Text Box 7"/>
          <p:cNvSpPr txBox="1">
            <a:spLocks noChangeArrowheads="1"/>
          </p:cNvSpPr>
          <p:nvPr/>
        </p:nvSpPr>
        <p:spPr bwMode="auto">
          <a:xfrm>
            <a:off x="323850" y="119697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28679" name="Text Box 8"/>
          <p:cNvSpPr txBox="1">
            <a:spLocks noChangeArrowheads="1"/>
          </p:cNvSpPr>
          <p:nvPr/>
        </p:nvSpPr>
        <p:spPr bwMode="auto">
          <a:xfrm>
            <a:off x="395288" y="16287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2.4.2 </a:t>
            </a:r>
            <a:r>
              <a:rPr lang="zh-CN" altLang="en-US"/>
              <a:t>基本流程</a:t>
            </a:r>
            <a:endParaRPr lang="zh-CN" altLang="en-US"/>
          </a:p>
        </p:txBody>
      </p:sp>
      <p:sp>
        <p:nvSpPr>
          <p:cNvPr id="28680" name="Rectangle 9"/>
          <p:cNvSpPr>
            <a:spLocks noChangeArrowheads="1"/>
          </p:cNvSpPr>
          <p:nvPr/>
        </p:nvSpPr>
        <p:spPr bwMode="auto">
          <a:xfrm>
            <a:off x="323850" y="2052638"/>
            <a:ext cx="88201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税务登记核查、财产税登记核查</a:t>
            </a:r>
            <a:endParaRPr lang="zh-CN" altLang="en-US" sz="2000"/>
          </a:p>
          <a:p>
            <a:pPr eaLnBrk="1" hangingPunct="1"/>
            <a:r>
              <a:rPr lang="zh-CN" altLang="en-US" sz="2000"/>
              <a:t>（</a:t>
            </a:r>
            <a:r>
              <a:rPr lang="en-US" altLang="zh-CN" sz="2000"/>
              <a:t>5</a:t>
            </a:r>
            <a:r>
              <a:rPr lang="zh-CN" altLang="en-US" sz="2000"/>
              <a:t>）如果税收管理员实地核查结果与纳税人填报的信息不一致，并且通</a:t>
            </a:r>
            <a:endParaRPr lang="zh-CN" altLang="en-US" sz="2000"/>
          </a:p>
          <a:p>
            <a:pPr eaLnBrk="1" hangingPunct="1"/>
            <a:r>
              <a:rPr lang="zh-CN" altLang="en-US" sz="2000"/>
              <a:t>过税收管理员调查，不一致的原因是由于纳税人填报错误造成的，并且变</a:t>
            </a:r>
            <a:endParaRPr lang="zh-CN" altLang="en-US" sz="2000"/>
          </a:p>
          <a:p>
            <a:pPr eaLnBrk="1" hangingPunct="1"/>
            <a:r>
              <a:rPr lang="zh-CN" altLang="en-US" sz="2000"/>
              <a:t>更内容不涉及变更登记内容，税务机关有权直接修改的，税收管理员将不</a:t>
            </a:r>
            <a:endParaRPr lang="zh-CN" altLang="en-US" sz="2000"/>
          </a:p>
          <a:p>
            <a:pPr eaLnBrk="1" hangingPunct="1"/>
            <a:r>
              <a:rPr lang="zh-CN" altLang="en-US" sz="2000"/>
              <a:t>一致信息反馈给录入岗。 </a:t>
            </a:r>
            <a:endParaRPr lang="zh-CN" altLang="en-US" sz="2000"/>
          </a:p>
          <a:p>
            <a:pPr eaLnBrk="1" hangingPunct="1"/>
            <a:r>
              <a:rPr lang="zh-CN" altLang="en-US" sz="2000"/>
              <a:t>（</a:t>
            </a:r>
            <a:r>
              <a:rPr lang="en-US" altLang="zh-CN" sz="2000"/>
              <a:t>6</a:t>
            </a:r>
            <a:r>
              <a:rPr lang="zh-CN" altLang="en-US" sz="2000"/>
              <a:t>）如果税收管理员实地核查结果与纳税人填报的信息不一致，并且通过</a:t>
            </a:r>
            <a:endParaRPr lang="zh-CN" altLang="en-US" sz="2000"/>
          </a:p>
          <a:p>
            <a:pPr eaLnBrk="1" hangingPunct="1"/>
            <a:r>
              <a:rPr lang="zh-CN" altLang="en-US" sz="2000"/>
              <a:t>税收管理员调查，不一致的原因是由于税务机关内部原因造成的，并且变更</a:t>
            </a:r>
            <a:endParaRPr lang="zh-CN" altLang="en-US" sz="2000"/>
          </a:p>
          <a:p>
            <a:pPr eaLnBrk="1" hangingPunct="1"/>
            <a:r>
              <a:rPr lang="zh-CN" altLang="en-US" sz="2000"/>
              <a:t>内容不涉及到税务登记证件修改的，税收管理员将不一致信息反馈给录入岗。</a:t>
            </a:r>
            <a:endParaRPr lang="zh-CN" altLang="en-US" sz="2000"/>
          </a:p>
          <a:p>
            <a:pPr eaLnBrk="1" hangingPunct="1"/>
            <a:r>
              <a:rPr lang="zh-CN" altLang="en-US" sz="2000"/>
              <a:t>（</a:t>
            </a:r>
            <a:r>
              <a:rPr lang="en-US" altLang="zh-CN" sz="2000"/>
              <a:t>7</a:t>
            </a:r>
            <a:r>
              <a:rPr lang="zh-CN" altLang="en-US" sz="2000"/>
              <a:t>）如果税收管理员实地核查结果与纳税人填报的信息不一致，并且通过</a:t>
            </a:r>
            <a:endParaRPr lang="zh-CN" altLang="en-US" sz="2000"/>
          </a:p>
          <a:p>
            <a:pPr eaLnBrk="1" hangingPunct="1"/>
            <a:r>
              <a:rPr lang="zh-CN" altLang="en-US" sz="2000"/>
              <a:t>税收管理员调查，不一致原因是由于税务机关内部原因造成的，并且变更</a:t>
            </a:r>
            <a:endParaRPr lang="zh-CN" altLang="en-US" sz="2000"/>
          </a:p>
          <a:p>
            <a:pPr eaLnBrk="1" hangingPunct="1"/>
            <a:r>
              <a:rPr lang="zh-CN" altLang="en-US" sz="2000"/>
              <a:t>内容涉及到税务登记证件修改的，税收管理员将不一致信息反馈给录入岗</a:t>
            </a:r>
            <a:endParaRPr lang="zh-CN" altLang="en-US" sz="2000"/>
          </a:p>
          <a:p>
            <a:pPr eaLnBrk="1" hangingPunct="1"/>
            <a:r>
              <a:rPr lang="zh-CN" altLang="en-US" sz="2000"/>
              <a:t>由录入岗修改，修改之后将信息反馈给税收管理员。由税收管理员打印</a:t>
            </a:r>
            <a:r>
              <a:rPr lang="en-US" altLang="zh-CN" sz="2000"/>
              <a:t>《</a:t>
            </a:r>
            <a:r>
              <a:rPr lang="zh-CN" altLang="en-US" sz="2000"/>
              <a:t>税</a:t>
            </a:r>
            <a:endParaRPr lang="zh-CN" altLang="en-US" sz="2000"/>
          </a:p>
          <a:p>
            <a:pPr eaLnBrk="1" hangingPunct="1"/>
            <a:r>
              <a:rPr lang="zh-CN" altLang="en-US" sz="2000"/>
              <a:t>务事项通知书</a:t>
            </a:r>
            <a:r>
              <a:rPr lang="en-US" altLang="zh-CN" sz="2000"/>
              <a:t>》</a:t>
            </a:r>
            <a:r>
              <a:rPr lang="zh-CN" altLang="en-US" sz="2000"/>
              <a:t>通知纳税人到税务机关重新打印税务登记证。  </a:t>
            </a:r>
            <a:endParaRPr lang="zh-CN" altLang="en-US" sz="2000"/>
          </a:p>
          <a:p>
            <a:pPr eaLnBrk="1" hangingPunct="1"/>
            <a:r>
              <a:rPr lang="zh-CN" altLang="en-US" sz="2000"/>
              <a:t>（</a:t>
            </a:r>
            <a:r>
              <a:rPr lang="en-US" altLang="zh-CN" sz="2000"/>
              <a:t>8</a:t>
            </a:r>
            <a:r>
              <a:rPr lang="zh-CN" altLang="en-US" sz="2000"/>
              <a:t>）税收管理员将文书送达纳税人之后将文书销号。 </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692B663A-E308-43C7-BD4C-403D095490D3}"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29700" name="Rectangle 5"/>
          <p:cNvSpPr>
            <a:spLocks noChangeArrowheads="1"/>
          </p:cNvSpPr>
          <p:nvPr/>
        </p:nvSpPr>
        <p:spPr bwMode="auto">
          <a:xfrm>
            <a:off x="0" y="2273300"/>
            <a:ext cx="89471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800"/>
              <a:t>税种鉴定核查管理、征收方式核查管理</a:t>
            </a:r>
            <a:endParaRPr lang="zh-CN" altLang="en-US" sz="2800"/>
          </a:p>
          <a:p>
            <a:pPr eaLnBrk="1" hangingPunct="1"/>
            <a:r>
              <a:rPr lang="zh-CN" altLang="en-US" sz="2800"/>
              <a:t>（</a:t>
            </a:r>
            <a:r>
              <a:rPr lang="en-US" altLang="zh-CN" sz="2800"/>
              <a:t>1</a:t>
            </a:r>
            <a:r>
              <a:rPr lang="zh-CN" altLang="en-US" sz="2800"/>
              <a:t>）纳税人开业登记之后，系统自动发送税种鉴定核查任务、征收方式核查任务给税收管理员。</a:t>
            </a:r>
            <a:endParaRPr lang="zh-CN" altLang="en-US" sz="2800"/>
          </a:p>
          <a:p>
            <a:pPr eaLnBrk="1" hangingPunct="1"/>
            <a:r>
              <a:rPr lang="zh-CN" altLang="en-US" sz="2800"/>
              <a:t>（</a:t>
            </a:r>
            <a:r>
              <a:rPr lang="en-US" altLang="zh-CN" sz="2800"/>
              <a:t>2</a:t>
            </a:r>
            <a:r>
              <a:rPr lang="zh-CN" altLang="en-US" sz="2800"/>
              <a:t>）税收管理员对纳税人进行实地核查。</a:t>
            </a:r>
            <a:endParaRPr lang="zh-CN" altLang="en-US" sz="2800"/>
          </a:p>
          <a:p>
            <a:pPr eaLnBrk="1" hangingPunct="1"/>
            <a:r>
              <a:rPr lang="zh-CN" altLang="en-US" sz="2800"/>
              <a:t>（</a:t>
            </a:r>
            <a:r>
              <a:rPr lang="en-US" altLang="zh-CN" sz="2800"/>
              <a:t>3</a:t>
            </a:r>
            <a:r>
              <a:rPr lang="zh-CN" altLang="en-US" sz="2800"/>
              <a:t>）如果核查结果没有问题，则直接将核查结果录入系统。</a:t>
            </a:r>
            <a:endParaRPr lang="zh-CN" altLang="en-US" sz="2800"/>
          </a:p>
          <a:p>
            <a:pPr eaLnBrk="1" hangingPunct="1"/>
            <a:r>
              <a:rPr lang="zh-CN" altLang="en-US" sz="2800"/>
              <a:t>（</a:t>
            </a:r>
            <a:r>
              <a:rPr lang="en-US" altLang="zh-CN" sz="2800"/>
              <a:t>4</a:t>
            </a:r>
            <a:r>
              <a:rPr lang="zh-CN" altLang="en-US" sz="2800"/>
              <a:t>）如果核查结果有问题，则需要将信息反馈给综合科，由综合科进行修改。</a:t>
            </a:r>
            <a:endParaRPr lang="zh-CN" altLang="en-US" sz="2800"/>
          </a:p>
        </p:txBody>
      </p:sp>
      <p:sp>
        <p:nvSpPr>
          <p:cNvPr id="29701" name="Text Box 6"/>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29703" name="Text Box 8"/>
          <p:cNvSpPr txBox="1">
            <a:spLocks noChangeArrowheads="1"/>
          </p:cNvSpPr>
          <p:nvPr/>
        </p:nvSpPr>
        <p:spPr bwMode="auto">
          <a:xfrm>
            <a:off x="323850" y="119697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29704" name="Text Box 9"/>
          <p:cNvSpPr txBox="1">
            <a:spLocks noChangeArrowheads="1"/>
          </p:cNvSpPr>
          <p:nvPr/>
        </p:nvSpPr>
        <p:spPr bwMode="auto">
          <a:xfrm>
            <a:off x="395288" y="16287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2.4.2 </a:t>
            </a:r>
            <a:r>
              <a:rPr lang="zh-CN" altLang="en-US"/>
              <a:t>基本流程</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D4718C8C-0817-4F2B-8C24-1206B1B647F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0724" name="Text Box 5"/>
          <p:cNvSpPr txBox="1">
            <a:spLocks noChangeArrowheads="1"/>
          </p:cNvSpPr>
          <p:nvPr/>
        </p:nvSpPr>
        <p:spPr bwMode="auto">
          <a:xfrm>
            <a:off x="4067175" y="836613"/>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需求规格说明文档常见的模板</a:t>
            </a:r>
            <a:endParaRPr lang="zh-CN" altLang="en-US"/>
          </a:p>
        </p:txBody>
      </p:sp>
      <p:sp>
        <p:nvSpPr>
          <p:cNvPr id="30726" name="Text Box 7"/>
          <p:cNvSpPr txBox="1">
            <a:spLocks noChangeArrowheads="1"/>
          </p:cNvSpPr>
          <p:nvPr/>
        </p:nvSpPr>
        <p:spPr bwMode="auto">
          <a:xfrm>
            <a:off x="323850" y="119697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rgbClr val="CC00CC"/>
                </a:solidFill>
              </a:rPr>
              <a:t>示例</a:t>
            </a:r>
            <a:r>
              <a:rPr lang="en-US" altLang="zh-CN"/>
              <a:t>-</a:t>
            </a:r>
            <a:r>
              <a:rPr lang="zh-CN" altLang="en-US"/>
              <a:t>内容</a:t>
            </a:r>
            <a:endParaRPr lang="zh-CN" altLang="en-US"/>
          </a:p>
        </p:txBody>
      </p:sp>
      <p:sp>
        <p:nvSpPr>
          <p:cNvPr id="30727" name="Text Box 8"/>
          <p:cNvSpPr txBox="1">
            <a:spLocks noChangeArrowheads="1"/>
          </p:cNvSpPr>
          <p:nvPr/>
        </p:nvSpPr>
        <p:spPr bwMode="auto">
          <a:xfrm>
            <a:off x="395288" y="1628775"/>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2.4.3 </a:t>
            </a:r>
            <a:r>
              <a:rPr lang="zh-CN" altLang="en-US"/>
              <a:t>分支流程</a:t>
            </a:r>
            <a:endParaRPr lang="zh-CN" altLang="en-US"/>
          </a:p>
        </p:txBody>
      </p:sp>
      <p:sp>
        <p:nvSpPr>
          <p:cNvPr id="30728" name="Text Box 9"/>
          <p:cNvSpPr txBox="1">
            <a:spLocks noChangeArrowheads="1"/>
          </p:cNvSpPr>
          <p:nvPr/>
        </p:nvSpPr>
        <p:spPr bwMode="auto">
          <a:xfrm>
            <a:off x="250825" y="2012950"/>
            <a:ext cx="88931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a:t>
            </a:r>
            <a:r>
              <a:rPr lang="en-US" altLang="zh-CN"/>
              <a:t>1</a:t>
            </a:r>
            <a:r>
              <a:rPr lang="zh-CN" altLang="en-US"/>
              <a:t>）税收管理员向纳税人发放</a:t>
            </a:r>
            <a:r>
              <a:rPr lang="en-US" altLang="zh-CN"/>
              <a:t>《</a:t>
            </a:r>
            <a:r>
              <a:rPr lang="zh-CN" altLang="en-US"/>
              <a:t>税务事项通知书</a:t>
            </a:r>
            <a:r>
              <a:rPr lang="en-US" altLang="zh-CN"/>
              <a:t>》</a:t>
            </a:r>
            <a:r>
              <a:rPr lang="zh-CN" altLang="en-US"/>
              <a:t>告知纳税人之后，纳税人需要持</a:t>
            </a:r>
            <a:r>
              <a:rPr lang="en-US" altLang="zh-CN"/>
              <a:t>《</a:t>
            </a:r>
            <a:r>
              <a:rPr lang="zh-CN" altLang="en-US"/>
              <a:t>税务登记变更表</a:t>
            </a:r>
            <a:r>
              <a:rPr lang="en-US" altLang="zh-CN"/>
              <a:t>》</a:t>
            </a:r>
            <a:r>
              <a:rPr lang="zh-CN" altLang="en-US"/>
              <a:t>到税务机关做事项变更。</a:t>
            </a:r>
            <a:endParaRPr lang="zh-CN" altLang="en-US"/>
          </a:p>
          <a:p>
            <a:pPr eaLnBrk="1" hangingPunct="1"/>
            <a:r>
              <a:rPr lang="zh-CN" altLang="en-US"/>
              <a:t>（</a:t>
            </a:r>
            <a:r>
              <a:rPr lang="en-US" altLang="zh-CN"/>
              <a:t>2</a:t>
            </a:r>
            <a:r>
              <a:rPr lang="zh-CN" altLang="en-US"/>
              <a:t>）如果由于税务机关内部原因造成的录入信息不一致，税收管理员将不一致信息反馈给录入岗之后，由录入岗对不一致信息做修改更正，更正完成之后任务结束。</a:t>
            </a:r>
            <a:endParaRPr lang="zh-CN" altLang="en-US"/>
          </a:p>
          <a:p>
            <a:pPr eaLnBrk="1" hangingPunct="1"/>
            <a:r>
              <a:rPr lang="zh-CN" altLang="en-US"/>
              <a:t>（</a:t>
            </a:r>
            <a:r>
              <a:rPr lang="en-US" altLang="zh-CN"/>
              <a:t>3</a:t>
            </a:r>
            <a:r>
              <a:rPr lang="zh-CN" altLang="en-US"/>
              <a:t>）由纳税人原因造成错误的，需要涉及变更登记内容的，进入变更登记环节由纳税人进行变更；不需要变更登记的错误信息，在纳税人确认后，由税收管理员将修改信息提供到录入岗进行更正。</a:t>
            </a:r>
            <a:endParaRPr lang="zh-CN" altLang="en-US"/>
          </a:p>
        </p:txBody>
      </p:sp>
      <p:sp>
        <p:nvSpPr>
          <p:cNvPr id="30729" name="Text Box 10"/>
          <p:cNvSpPr txBox="1">
            <a:spLocks noChangeArrowheads="1"/>
          </p:cNvSpPr>
          <p:nvPr/>
        </p:nvSpPr>
        <p:spPr bwMode="auto">
          <a:xfrm>
            <a:off x="395288" y="537368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2.4.4 </a:t>
            </a:r>
            <a:r>
              <a:rPr lang="zh-CN" altLang="en-US"/>
              <a:t>后置条件</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3786581-D54E-4BBA-876A-22F58685A00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1748" name="Text Box 5"/>
          <p:cNvSpPr txBox="1">
            <a:spLocks noChangeArrowheads="1"/>
          </p:cNvSpPr>
          <p:nvPr/>
        </p:nvSpPr>
        <p:spPr bwMode="auto">
          <a:xfrm>
            <a:off x="4114800" y="533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需求规格说明文档常见的模板</a:t>
            </a:r>
            <a:endParaRPr lang="zh-CN" altLang="en-US" dirty="0"/>
          </a:p>
        </p:txBody>
      </p:sp>
      <p:sp>
        <p:nvSpPr>
          <p:cNvPr id="31750" name="Text Box 7"/>
          <p:cNvSpPr txBox="1">
            <a:spLocks noChangeArrowheads="1"/>
          </p:cNvSpPr>
          <p:nvPr/>
        </p:nvSpPr>
        <p:spPr bwMode="auto">
          <a:xfrm>
            <a:off x="395288" y="1004094"/>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solidFill>
                  <a:srgbClr val="CC00CC"/>
                </a:solidFill>
              </a:rPr>
              <a:t>示例</a:t>
            </a:r>
            <a:r>
              <a:rPr lang="en-US" altLang="zh-CN" dirty="0"/>
              <a:t>-</a:t>
            </a:r>
            <a:r>
              <a:rPr lang="zh-CN" altLang="en-US" dirty="0"/>
              <a:t>内容</a:t>
            </a:r>
            <a:endParaRPr lang="zh-CN" altLang="en-US" dirty="0"/>
          </a:p>
        </p:txBody>
      </p:sp>
      <p:sp>
        <p:nvSpPr>
          <p:cNvPr id="31751" name="Text Box 8"/>
          <p:cNvSpPr txBox="1">
            <a:spLocks noChangeArrowheads="1"/>
          </p:cNvSpPr>
          <p:nvPr/>
        </p:nvSpPr>
        <p:spPr bwMode="auto">
          <a:xfrm>
            <a:off x="395288" y="1476375"/>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2.5 </a:t>
            </a:r>
            <a:r>
              <a:rPr lang="zh-CN" altLang="en-US" dirty="0"/>
              <a:t>特殊需求说明</a:t>
            </a:r>
            <a:endParaRPr lang="zh-CN" altLang="en-US" dirty="0"/>
          </a:p>
        </p:txBody>
      </p:sp>
      <p:sp>
        <p:nvSpPr>
          <p:cNvPr id="31752" name="Rectangle 9"/>
          <p:cNvSpPr>
            <a:spLocks noChangeArrowheads="1"/>
          </p:cNvSpPr>
          <p:nvPr/>
        </p:nvSpPr>
        <p:spPr bwMode="auto">
          <a:xfrm>
            <a:off x="468313" y="1891506"/>
            <a:ext cx="86756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tabLst>
                <a:tab pos="228600" algn="l"/>
              </a:tabLst>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tabLst>
                <a:tab pos="228600" algn="l"/>
              </a:tabLs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a:t>
            </a:r>
            <a:r>
              <a:rPr lang="en-US" altLang="zh-CN" dirty="0"/>
              <a:t>1</a:t>
            </a:r>
            <a:r>
              <a:rPr lang="zh-CN" altLang="en-US" dirty="0"/>
              <a:t>）税收管理员可以对纳税人所有登记事项进行实地核查。</a:t>
            </a:r>
            <a:endParaRPr lang="zh-CN" altLang="en-US" dirty="0"/>
          </a:p>
          <a:p>
            <a:pPr eaLnBrk="1" hangingPunct="1"/>
            <a:r>
              <a:rPr lang="zh-CN" altLang="en-US" dirty="0"/>
              <a:t>（</a:t>
            </a:r>
            <a:r>
              <a:rPr lang="en-US" altLang="zh-CN" dirty="0"/>
              <a:t>2</a:t>
            </a:r>
            <a:r>
              <a:rPr lang="zh-CN" altLang="en-US" dirty="0"/>
              <a:t>）税收管理员在核查时应在纳税人税务登记表上手工填写主管科、所和其它有关事项。</a:t>
            </a:r>
            <a:endParaRPr lang="zh-CN" altLang="en-US" dirty="0"/>
          </a:p>
          <a:p>
            <a:endParaRPr lang="en-US" altLang="zh-CN" dirty="0">
              <a:ea typeface="宋体" panose="02010600030101010101" pitchFamily="2" charset="-122"/>
            </a:endParaRPr>
          </a:p>
        </p:txBody>
      </p:sp>
      <p:sp>
        <p:nvSpPr>
          <p:cNvPr id="31753" name="Text Box 10"/>
          <p:cNvSpPr txBox="1">
            <a:spLocks noChangeArrowheads="1"/>
          </p:cNvSpPr>
          <p:nvPr/>
        </p:nvSpPr>
        <p:spPr bwMode="auto">
          <a:xfrm>
            <a:off x="446088" y="3179444"/>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2.6 </a:t>
            </a:r>
            <a:r>
              <a:rPr lang="zh-CN" altLang="en-US" dirty="0"/>
              <a:t>业务相关环节</a:t>
            </a:r>
            <a:endParaRPr lang="zh-CN" altLang="en-US" dirty="0"/>
          </a:p>
        </p:txBody>
      </p:sp>
      <p:sp>
        <p:nvSpPr>
          <p:cNvPr id="31754" name="Rectangle 11"/>
          <p:cNvSpPr>
            <a:spLocks noChangeArrowheads="1"/>
          </p:cNvSpPr>
          <p:nvPr/>
        </p:nvSpPr>
        <p:spPr bwMode="auto">
          <a:xfrm>
            <a:off x="692943" y="3623469"/>
            <a:ext cx="8226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a:t>
            </a:r>
            <a:r>
              <a:rPr lang="en-US" altLang="zh-CN" dirty="0"/>
              <a:t>1</a:t>
            </a:r>
            <a:r>
              <a:rPr lang="zh-CN" altLang="en-US" dirty="0"/>
              <a:t>）如果税收管理员通过实地核查发现纳税人登记信息填报不实，税收管理员告知纳税人更正登记的同时，管理员有权提请对纳税人行政处罚，即做一个违法违章案源登记。</a:t>
            </a:r>
            <a:endParaRPr lang="zh-CN" altLang="en-US" dirty="0"/>
          </a:p>
        </p:txBody>
      </p:sp>
      <p:sp>
        <p:nvSpPr>
          <p:cNvPr id="31755" name="Text Box 12"/>
          <p:cNvSpPr txBox="1">
            <a:spLocks noChangeArrowheads="1"/>
          </p:cNvSpPr>
          <p:nvPr/>
        </p:nvSpPr>
        <p:spPr bwMode="auto">
          <a:xfrm>
            <a:off x="446088" y="4901803"/>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2.7 </a:t>
            </a:r>
            <a:r>
              <a:rPr lang="zh-CN" altLang="en-US" dirty="0"/>
              <a:t>业务相关表单</a:t>
            </a:r>
            <a:endParaRPr lang="zh-CN" altLang="en-US" dirty="0"/>
          </a:p>
        </p:txBody>
      </p:sp>
      <p:sp>
        <p:nvSpPr>
          <p:cNvPr id="31756" name="Rectangle 13"/>
          <p:cNvSpPr>
            <a:spLocks noChangeArrowheads="1"/>
          </p:cNvSpPr>
          <p:nvPr/>
        </p:nvSpPr>
        <p:spPr bwMode="auto">
          <a:xfrm>
            <a:off x="838200" y="5434647"/>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eaLnBrk="1" hangingPunct="1"/>
            <a:r>
              <a:rPr lang="en-US" altLang="zh-CN" dirty="0"/>
              <a:t>《</a:t>
            </a:r>
            <a:r>
              <a:rPr lang="zh-CN" altLang="en-US" dirty="0"/>
              <a:t>税务事项通知书</a:t>
            </a:r>
            <a:r>
              <a:rPr lang="en-US" altLang="zh-CN" dirty="0"/>
              <a:t>》</a:t>
            </a:r>
            <a:r>
              <a:rPr lang="zh-CN" altLang="en-US" dirty="0"/>
              <a:t>见表单文档</a:t>
            </a:r>
            <a:endParaRPr lang="zh-CN" altLang="en-US" dirty="0"/>
          </a:p>
          <a:p>
            <a:pPr algn="ctr" eaLnBrk="1" hangingPunct="1"/>
            <a:r>
              <a:rPr lang="en-US" altLang="zh-CN" dirty="0"/>
              <a:t>《</a:t>
            </a:r>
            <a:r>
              <a:rPr lang="zh-CN" altLang="en-US" dirty="0"/>
              <a:t>文书送达回证</a:t>
            </a:r>
            <a:r>
              <a:rPr lang="en-US" altLang="zh-CN" dirty="0"/>
              <a:t>》</a:t>
            </a:r>
            <a:r>
              <a:rPr lang="zh-CN" altLang="en-US" dirty="0"/>
              <a:t>见表单文档</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7934E526-03BB-4D2B-98EA-CCA3A59E2FC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3796" name="Text Box 5"/>
          <p:cNvSpPr txBox="1">
            <a:spLocks noChangeArrowheads="1"/>
          </p:cNvSpPr>
          <p:nvPr/>
        </p:nvSpPr>
        <p:spPr bwMode="auto">
          <a:xfrm>
            <a:off x="304800" y="4572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dirty="0"/>
              <a:t>需求规格说明文档</a:t>
            </a:r>
            <a:r>
              <a:rPr lang="zh-CN" altLang="en-US" dirty="0">
                <a:solidFill>
                  <a:srgbClr val="CC00CC"/>
                </a:solidFill>
              </a:rPr>
              <a:t>常见的模板</a:t>
            </a:r>
            <a:endParaRPr lang="zh-CN" altLang="en-US" dirty="0">
              <a:solidFill>
                <a:srgbClr val="CC00CC"/>
              </a:solidFill>
            </a:endParaRPr>
          </a:p>
        </p:txBody>
      </p:sp>
      <p:sp>
        <p:nvSpPr>
          <p:cNvPr id="33798" name="Text Box 7"/>
          <p:cNvSpPr txBox="1">
            <a:spLocks noChangeArrowheads="1"/>
          </p:cNvSpPr>
          <p:nvPr/>
        </p:nvSpPr>
        <p:spPr bwMode="auto">
          <a:xfrm>
            <a:off x="519113" y="2022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endParaRPr lang="zh-CN" altLang="zh-CN"/>
          </a:p>
        </p:txBody>
      </p:sp>
      <p:sp>
        <p:nvSpPr>
          <p:cNvPr id="33799" name="Text Box 8"/>
          <p:cNvSpPr txBox="1">
            <a:spLocks noChangeArrowheads="1"/>
          </p:cNvSpPr>
          <p:nvPr/>
        </p:nvSpPr>
        <p:spPr bwMode="auto">
          <a:xfrm>
            <a:off x="0" y="1066800"/>
            <a:ext cx="90360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选择合适的需求规格说明书模板是需求团队必须确定的一件事情。一般来说，不同的公司由于对需求获取、需求分析采用的方法和策略不同，需求规格说明书选用的模板也不尽相同。一般</a:t>
            </a:r>
            <a:r>
              <a:rPr lang="zh-CN" altLang="en-US" dirty="0">
                <a:solidFill>
                  <a:schemeClr val="hlink"/>
                </a:solidFill>
              </a:rPr>
              <a:t>大的公司</a:t>
            </a:r>
            <a:r>
              <a:rPr lang="zh-CN" altLang="en-US" dirty="0"/>
              <a:t>各行业部都有自己相应的需求规格说明书模板。</a:t>
            </a:r>
            <a:r>
              <a:rPr lang="zh-CN" altLang="en-US" dirty="0">
                <a:solidFill>
                  <a:schemeClr val="hlink"/>
                </a:solidFill>
              </a:rPr>
              <a:t>中小型公司</a:t>
            </a:r>
            <a:r>
              <a:rPr lang="zh-CN" altLang="en-US" dirty="0"/>
              <a:t>有全公司的需求规格说明书模板。</a:t>
            </a:r>
            <a:endParaRPr lang="zh-CN" altLang="en-US" dirty="0"/>
          </a:p>
          <a:p>
            <a:pPr eaLnBrk="1" hangingPunct="1"/>
            <a:r>
              <a:rPr lang="zh-CN" altLang="en-US" dirty="0"/>
              <a:t>        从目前能够收集到的模板来看，主要包含以下几类：</a:t>
            </a:r>
            <a:endParaRPr lang="zh-CN" altLang="en-US" dirty="0"/>
          </a:p>
          <a:p>
            <a:pPr eaLnBrk="1" hangingPunct="1"/>
            <a:r>
              <a:rPr lang="zh-CN" altLang="en-US" dirty="0"/>
              <a:t>        （</a:t>
            </a:r>
            <a:r>
              <a:rPr lang="en-US" altLang="zh-CN" dirty="0"/>
              <a:t>1</a:t>
            </a:r>
            <a:r>
              <a:rPr lang="zh-CN" altLang="en-US" dirty="0"/>
              <a:t>）</a:t>
            </a:r>
            <a:r>
              <a:rPr lang="zh-CN" altLang="en-US" dirty="0">
                <a:solidFill>
                  <a:schemeClr val="hlink"/>
                </a:solidFill>
              </a:rPr>
              <a:t>国际</a:t>
            </a:r>
            <a:r>
              <a:rPr lang="en-US" altLang="zh-CN" dirty="0">
                <a:solidFill>
                  <a:schemeClr val="hlink"/>
                </a:solidFill>
              </a:rPr>
              <a:t>/ISO</a:t>
            </a:r>
            <a:r>
              <a:rPr lang="zh-CN" altLang="en-US" dirty="0">
                <a:solidFill>
                  <a:schemeClr val="hlink"/>
                </a:solidFill>
              </a:rPr>
              <a:t>标准</a:t>
            </a:r>
            <a:r>
              <a:rPr lang="zh-CN" altLang="en-US" dirty="0"/>
              <a:t>：由于制定的时间比较早（国际版本是</a:t>
            </a:r>
            <a:r>
              <a:rPr lang="en-US" altLang="zh-CN" dirty="0"/>
              <a:t>1988</a:t>
            </a:r>
            <a:r>
              <a:rPr lang="zh-CN" altLang="en-US" dirty="0"/>
              <a:t>年制定的，参考了</a:t>
            </a:r>
            <a:r>
              <a:rPr lang="en-US" altLang="zh-CN" dirty="0"/>
              <a:t>ISO70</a:t>
            </a:r>
            <a:r>
              <a:rPr lang="zh-CN" altLang="en-US" dirty="0"/>
              <a:t>年代制定的标准），总体显得有些陈旧。</a:t>
            </a:r>
            <a:endParaRPr lang="zh-CN" altLang="en-US" dirty="0"/>
          </a:p>
          <a:p>
            <a:pPr eaLnBrk="1" hangingPunct="1"/>
            <a:r>
              <a:rPr lang="zh-CN" altLang="en-US" dirty="0"/>
              <a:t>        （</a:t>
            </a:r>
            <a:r>
              <a:rPr lang="en-US" altLang="zh-CN" dirty="0"/>
              <a:t>2</a:t>
            </a:r>
            <a:r>
              <a:rPr lang="zh-CN" altLang="en-US" dirty="0"/>
              <a:t>）</a:t>
            </a:r>
            <a:r>
              <a:rPr lang="en-US" altLang="zh-CN" dirty="0">
                <a:solidFill>
                  <a:schemeClr val="hlink"/>
                </a:solidFill>
              </a:rPr>
              <a:t>RUP</a:t>
            </a:r>
            <a:r>
              <a:rPr lang="zh-CN" altLang="en-US" dirty="0">
                <a:solidFill>
                  <a:schemeClr val="hlink"/>
                </a:solidFill>
              </a:rPr>
              <a:t>版本</a:t>
            </a:r>
            <a:r>
              <a:rPr lang="zh-CN" altLang="en-US" dirty="0"/>
              <a:t>：采用以模型为主的思路，由此文字部分的模板显得过于简单 ，难以涵盖所有的需求内容；</a:t>
            </a:r>
            <a:endParaRPr lang="zh-CN" altLang="en-US" dirty="0"/>
          </a:p>
          <a:p>
            <a:pPr eaLnBrk="1" hangingPunct="1"/>
            <a:r>
              <a:rPr lang="zh-CN" altLang="en-US" dirty="0"/>
              <a:t>        （</a:t>
            </a:r>
            <a:r>
              <a:rPr lang="en-US" altLang="zh-CN" dirty="0"/>
              <a:t>3</a:t>
            </a:r>
            <a:r>
              <a:rPr lang="zh-CN" altLang="en-US" dirty="0"/>
              <a:t>）</a:t>
            </a:r>
            <a:r>
              <a:rPr lang="zh-CN" altLang="en-US" dirty="0">
                <a:solidFill>
                  <a:schemeClr val="hlink"/>
                </a:solidFill>
              </a:rPr>
              <a:t>咨询公司（大型软件公司）版本</a:t>
            </a:r>
            <a:r>
              <a:rPr lang="zh-CN" altLang="en-US" dirty="0"/>
              <a:t>：比较最求通用性，比较庞大。</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7BADFDDB-41FF-42FD-A7DE-E52264754202}"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4820" name="Text Box 5"/>
          <p:cNvSpPr txBox="1">
            <a:spLocks noChangeArrowheads="1"/>
          </p:cNvSpPr>
          <p:nvPr/>
        </p:nvSpPr>
        <p:spPr bwMode="auto">
          <a:xfrm>
            <a:off x="323850" y="126047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rgbClr val="CC00CC"/>
                </a:solidFill>
              </a:rPr>
              <a:t>国际版</a:t>
            </a:r>
            <a:endParaRPr lang="zh-CN" altLang="en-US">
              <a:solidFill>
                <a:srgbClr val="CC00CC"/>
              </a:solidFill>
            </a:endParaRPr>
          </a:p>
        </p:txBody>
      </p:sp>
      <p:sp>
        <p:nvSpPr>
          <p:cNvPr id="34822" name="Rectangle 7"/>
          <p:cNvSpPr>
            <a:spLocks noChangeArrowheads="1"/>
          </p:cNvSpPr>
          <p:nvPr/>
        </p:nvSpPr>
        <p:spPr bwMode="auto">
          <a:xfrm>
            <a:off x="457200"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1.</a:t>
            </a:r>
            <a:r>
              <a:rPr lang="zh-CN" altLang="en-US">
                <a:latin typeface="华文新魏" panose="02010800040101010101" pitchFamily="2" charset="-122"/>
              </a:rPr>
              <a:t>引言</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a:t>
            </a:r>
            <a:r>
              <a:rPr lang="zh-CN" altLang="en-US">
                <a:latin typeface="华文新魏" panose="02010800040101010101" pitchFamily="2" charset="-122"/>
              </a:rPr>
              <a:t>编写的目的</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1.2</a:t>
            </a:r>
            <a:r>
              <a:rPr lang="zh-CN" altLang="en-US">
                <a:latin typeface="华文新魏" panose="02010800040101010101" pitchFamily="2" charset="-122"/>
              </a:rPr>
              <a:t>背景</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1.3</a:t>
            </a:r>
            <a:r>
              <a:rPr lang="zh-CN" altLang="en-US">
                <a:latin typeface="华文新魏" panose="02010800040101010101" pitchFamily="2" charset="-122"/>
              </a:rPr>
              <a:t>定义</a:t>
            </a:r>
            <a:r>
              <a:rPr lang="en-US" altLang="zh-CN">
                <a:latin typeface="华文新魏" panose="02010800040101010101" pitchFamily="2" charset="-122"/>
              </a:rPr>
              <a:t>[</a:t>
            </a:r>
            <a:r>
              <a:rPr lang="zh-CN" altLang="en-US">
                <a:latin typeface="华文新魏" panose="02010800040101010101" pitchFamily="2" charset="-122"/>
              </a:rPr>
              <a:t>本文件中用到的专门术语的定义和外文首字母组词的原词组。</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	1.4</a:t>
            </a:r>
            <a:r>
              <a:rPr lang="zh-CN" altLang="en-US">
                <a:latin typeface="华文新魏" panose="02010800040101010101" pitchFamily="2" charset="-122"/>
              </a:rPr>
              <a:t>参考资料</a:t>
            </a:r>
            <a:r>
              <a:rPr lang="en-US" altLang="zh-CN">
                <a:latin typeface="华文新魏" panose="02010800040101010101" pitchFamily="2" charset="-122"/>
              </a:rPr>
              <a:t>[</a:t>
            </a:r>
            <a:r>
              <a:rPr lang="zh-CN" altLang="en-US">
                <a:latin typeface="华文新魏" panose="02010800040101010101" pitchFamily="2" charset="-122"/>
              </a:rPr>
              <a:t>列出用得着的参考资料。</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endParaRPr lang="en-US" altLang="zh-CN">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	</a:t>
            </a:r>
            <a:endParaRPr lang="en-US" altLang="zh-CN">
              <a:latin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A997414-1B14-4325-B66E-FAEF3495312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5844" name="Text Box 5"/>
          <p:cNvSpPr txBox="1">
            <a:spLocks noChangeArrowheads="1"/>
          </p:cNvSpPr>
          <p:nvPr/>
        </p:nvSpPr>
        <p:spPr bwMode="auto">
          <a:xfrm>
            <a:off x="323850" y="836613"/>
            <a:ext cx="622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r>
              <a:rPr lang="en-US" altLang="zh-CN"/>
              <a:t>-</a:t>
            </a:r>
            <a:r>
              <a:rPr lang="zh-CN" altLang="en-US">
                <a:solidFill>
                  <a:schemeClr val="hlink"/>
                </a:solidFill>
              </a:rPr>
              <a:t>解释</a:t>
            </a:r>
            <a:endParaRPr lang="zh-CN" altLang="en-US">
              <a:solidFill>
                <a:schemeClr val="hlink"/>
              </a:solidFill>
            </a:endParaRPr>
          </a:p>
        </p:txBody>
      </p:sp>
      <p:sp>
        <p:nvSpPr>
          <p:cNvPr id="35845" name="Text Box 6"/>
          <p:cNvSpPr txBox="1">
            <a:spLocks noChangeArrowheads="1"/>
          </p:cNvSpPr>
          <p:nvPr/>
        </p:nvSpPr>
        <p:spPr bwMode="auto">
          <a:xfrm>
            <a:off x="107950" y="523875"/>
            <a:ext cx="285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 </a:t>
            </a:r>
            <a:r>
              <a:rPr lang="zh-CN" altLang="en-US"/>
              <a:t>需求规格说明文档</a:t>
            </a:r>
            <a:endParaRPr lang="zh-CN" altLang="en-US"/>
          </a:p>
        </p:txBody>
      </p:sp>
      <p:sp>
        <p:nvSpPr>
          <p:cNvPr id="35846" name="Rectangle 7"/>
          <p:cNvSpPr>
            <a:spLocks noChangeArrowheads="1"/>
          </p:cNvSpPr>
          <p:nvPr/>
        </p:nvSpPr>
        <p:spPr bwMode="auto">
          <a:xfrm>
            <a:off x="468313" y="1196975"/>
            <a:ext cx="82296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1.</a:t>
            </a:r>
            <a:r>
              <a:rPr lang="zh-CN" altLang="en-US">
                <a:latin typeface="华文新魏" panose="02010800040101010101" pitchFamily="2" charset="-122"/>
              </a:rPr>
              <a:t>引言</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a:t>
            </a:r>
            <a:r>
              <a:rPr lang="zh-CN" altLang="en-US">
                <a:latin typeface="华文新魏" panose="02010800040101010101" pitchFamily="2" charset="-122"/>
              </a:rPr>
              <a:t>编写的目的</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1.2</a:t>
            </a:r>
            <a:r>
              <a:rPr lang="zh-CN" altLang="en-US">
                <a:latin typeface="华文新魏" panose="02010800040101010101" pitchFamily="2" charset="-122"/>
              </a:rPr>
              <a:t>背景</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1.3</a:t>
            </a:r>
            <a:r>
              <a:rPr lang="zh-CN" altLang="en-US">
                <a:latin typeface="华文新魏" panose="02010800040101010101" pitchFamily="2" charset="-122"/>
              </a:rPr>
              <a:t>定义</a:t>
            </a:r>
            <a:r>
              <a:rPr lang="en-US" altLang="zh-CN">
                <a:latin typeface="华文新魏" panose="02010800040101010101" pitchFamily="2" charset="-122"/>
              </a:rPr>
              <a:t>[</a:t>
            </a:r>
            <a:r>
              <a:rPr lang="zh-CN" altLang="en-US">
                <a:latin typeface="华文新魏" panose="02010800040101010101" pitchFamily="2" charset="-122"/>
              </a:rPr>
              <a:t>本文件中用到的专门术语的定义和外文首字母组词的原词组。</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	1.4</a:t>
            </a:r>
            <a:r>
              <a:rPr lang="zh-CN" altLang="en-US">
                <a:latin typeface="华文新魏" panose="02010800040101010101" pitchFamily="2" charset="-122"/>
              </a:rPr>
              <a:t>参考资料</a:t>
            </a:r>
            <a:r>
              <a:rPr lang="en-US" altLang="zh-CN">
                <a:latin typeface="华文新魏" panose="02010800040101010101" pitchFamily="2" charset="-122"/>
              </a:rPr>
              <a:t>[</a:t>
            </a:r>
            <a:r>
              <a:rPr lang="zh-CN" altLang="en-US">
                <a:latin typeface="华文新魏" panose="02010800040101010101" pitchFamily="2" charset="-122"/>
              </a:rPr>
              <a:t>列出用得着的参考资料。</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endParaRPr lang="en-US" altLang="zh-CN">
              <a:latin typeface="华文新魏" panose="02010800040101010101" pitchFamily="2" charset="-122"/>
            </a:endParaRPr>
          </a:p>
        </p:txBody>
      </p:sp>
      <p:sp>
        <p:nvSpPr>
          <p:cNvPr id="662536" name="AutoShape 8"/>
          <p:cNvSpPr>
            <a:spLocks noChangeArrowheads="1"/>
          </p:cNvSpPr>
          <p:nvPr/>
        </p:nvSpPr>
        <p:spPr bwMode="auto">
          <a:xfrm>
            <a:off x="1042988" y="4076700"/>
            <a:ext cx="8101012" cy="1512888"/>
          </a:xfrm>
          <a:prstGeom prst="cloudCallout">
            <a:avLst>
              <a:gd name="adj1" fmla="val -33755"/>
              <a:gd name="adj2" fmla="val -186306"/>
            </a:avLst>
          </a:prstGeom>
          <a:solidFill>
            <a:schemeClr val="accent1"/>
          </a:solidFill>
          <a:ln w="9525">
            <a:solidFill>
              <a:schemeClr val="tx1"/>
            </a:solidFill>
            <a:miter lim="800000"/>
          </a:ln>
        </p:spPr>
        <p:txBody>
          <a:bodyPr anchor="ctr" anchorCtr="1"/>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accent2"/>
                </a:solidFill>
              </a:rPr>
              <a:t>指出本文档所针对的读者对象，以及每类读者对象应该重点关注的内容。</a:t>
            </a:r>
            <a:endParaRPr lang="zh-CN" altLang="en-US">
              <a:solidFill>
                <a:schemeClr val="accent2"/>
              </a:solidFill>
            </a:endParaRPr>
          </a:p>
        </p:txBody>
      </p:sp>
      <p:sp>
        <p:nvSpPr>
          <p:cNvPr id="662537" name="AutoShape 9"/>
          <p:cNvSpPr>
            <a:spLocks noChangeArrowheads="1"/>
          </p:cNvSpPr>
          <p:nvPr/>
        </p:nvSpPr>
        <p:spPr bwMode="auto">
          <a:xfrm>
            <a:off x="1042988" y="4437063"/>
            <a:ext cx="8101012" cy="1512887"/>
          </a:xfrm>
          <a:prstGeom prst="cloudCallout">
            <a:avLst>
              <a:gd name="adj1" fmla="val -36792"/>
              <a:gd name="adj2" fmla="val -189032"/>
            </a:avLst>
          </a:prstGeom>
          <a:solidFill>
            <a:schemeClr val="accent1"/>
          </a:solidFill>
          <a:ln w="9525">
            <a:solidFill>
              <a:schemeClr val="tx1"/>
            </a:solidFill>
            <a:miter lim="800000"/>
          </a:ln>
        </p:spPr>
        <p:txBody>
          <a:bodyPr anchor="ctr" anchorCtr="1"/>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accent2"/>
                </a:solidFill>
              </a:rPr>
              <a:t>指出本文档所涉及的系统的构建的原</a:t>
            </a:r>
            <a:endParaRPr lang="zh-CN" altLang="en-US">
              <a:solidFill>
                <a:schemeClr val="accent2"/>
              </a:solidFill>
            </a:endParaRPr>
          </a:p>
          <a:p>
            <a:pPr eaLnBrk="1" hangingPunct="1"/>
            <a:r>
              <a:rPr lang="zh-CN" altLang="en-US">
                <a:solidFill>
                  <a:schemeClr val="accent2"/>
                </a:solidFill>
              </a:rPr>
              <a:t>因、环境。</a:t>
            </a:r>
            <a:endParaRPr lang="zh-CN" altLang="en-US">
              <a:solidFill>
                <a:schemeClr val="accent2"/>
              </a:solidFill>
            </a:endParaRPr>
          </a:p>
        </p:txBody>
      </p:sp>
      <p:sp>
        <p:nvSpPr>
          <p:cNvPr id="662538" name="AutoShape 10"/>
          <p:cNvSpPr>
            <a:spLocks noChangeArrowheads="1"/>
          </p:cNvSpPr>
          <p:nvPr/>
        </p:nvSpPr>
        <p:spPr bwMode="auto">
          <a:xfrm>
            <a:off x="539750" y="3860800"/>
            <a:ext cx="8101013" cy="1512888"/>
          </a:xfrm>
          <a:prstGeom prst="cloudCallout">
            <a:avLst>
              <a:gd name="adj1" fmla="val -28681"/>
              <a:gd name="adj2" fmla="val -118417"/>
            </a:avLst>
          </a:prstGeom>
          <a:solidFill>
            <a:schemeClr val="accent1"/>
          </a:solidFill>
          <a:ln w="9525">
            <a:solidFill>
              <a:schemeClr val="tx1"/>
            </a:solidFill>
            <a:miter lim="800000"/>
          </a:ln>
        </p:spPr>
        <p:txBody>
          <a:bodyPr anchor="ctr" anchorCtr="1"/>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accent2"/>
                </a:solidFill>
              </a:rPr>
              <a:t>术语表，用于解释在文档中多次</a:t>
            </a:r>
            <a:endParaRPr lang="zh-CN" altLang="en-US">
              <a:solidFill>
                <a:schemeClr val="accent2"/>
              </a:solidFill>
            </a:endParaRPr>
          </a:p>
          <a:p>
            <a:pPr eaLnBrk="1" hangingPunct="1"/>
            <a:r>
              <a:rPr lang="zh-CN" altLang="en-US">
                <a:solidFill>
                  <a:schemeClr val="accent2"/>
                </a:solidFill>
              </a:rPr>
              <a:t>出现的、易混淆的、重要的术语。</a:t>
            </a:r>
            <a:endParaRPr lang="zh-CN" altLang="en-US">
              <a:solidFill>
                <a:schemeClr val="accent2"/>
              </a:solidFill>
            </a:endParaRPr>
          </a:p>
          <a:p>
            <a:pPr eaLnBrk="1" hangingPunct="1"/>
            <a:r>
              <a:rPr lang="zh-CN" altLang="en-US">
                <a:solidFill>
                  <a:schemeClr val="accent2"/>
                </a:solidFill>
              </a:rPr>
              <a:t>作用相当于术语（定义）索引。</a:t>
            </a:r>
            <a:endParaRPr lang="zh-CN" altLang="en-US">
              <a:solidFill>
                <a:schemeClr val="accent2"/>
              </a:solidFill>
            </a:endParaRPr>
          </a:p>
        </p:txBody>
      </p:sp>
      <p:sp>
        <p:nvSpPr>
          <p:cNvPr id="662539" name="AutoShape 11"/>
          <p:cNvSpPr>
            <a:spLocks noChangeArrowheads="1"/>
          </p:cNvSpPr>
          <p:nvPr/>
        </p:nvSpPr>
        <p:spPr bwMode="auto">
          <a:xfrm>
            <a:off x="1042988" y="4581525"/>
            <a:ext cx="8101012" cy="1512888"/>
          </a:xfrm>
          <a:prstGeom prst="cloudCallout">
            <a:avLst>
              <a:gd name="adj1" fmla="val -28681"/>
              <a:gd name="adj2" fmla="val -118417"/>
            </a:avLst>
          </a:prstGeom>
          <a:solidFill>
            <a:schemeClr val="accent1"/>
          </a:solidFill>
          <a:ln w="9525">
            <a:solidFill>
              <a:schemeClr val="tx1"/>
            </a:solidFill>
            <a:miter lim="800000"/>
          </a:ln>
        </p:spPr>
        <p:txBody>
          <a:bodyPr anchor="ctr" anchorCtr="1"/>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accent2"/>
                </a:solidFill>
              </a:rPr>
              <a:t>本文档及所涉及的系统用到的业务和</a:t>
            </a:r>
            <a:endParaRPr lang="zh-CN" altLang="en-US">
              <a:solidFill>
                <a:schemeClr val="accent2"/>
              </a:solidFill>
            </a:endParaRPr>
          </a:p>
          <a:p>
            <a:pPr eaLnBrk="1" hangingPunct="1"/>
            <a:r>
              <a:rPr lang="zh-CN" altLang="en-US">
                <a:solidFill>
                  <a:schemeClr val="accent2"/>
                </a:solidFill>
              </a:rPr>
              <a:t>技术参考文献，包括政策、指示、</a:t>
            </a:r>
            <a:endParaRPr lang="zh-CN" altLang="en-US">
              <a:solidFill>
                <a:schemeClr val="accent2"/>
              </a:solidFill>
            </a:endParaRPr>
          </a:p>
          <a:p>
            <a:pPr eaLnBrk="1" hangingPunct="1"/>
            <a:r>
              <a:rPr lang="zh-CN" altLang="en-US">
                <a:solidFill>
                  <a:schemeClr val="accent2"/>
                </a:solidFill>
              </a:rPr>
              <a:t>文件、报告、规范等。</a:t>
            </a:r>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6"/>
                                        </p:tgtEl>
                                        <p:attrNameLst>
                                          <p:attrName>style.visibility</p:attrName>
                                        </p:attrNameLst>
                                      </p:cBhvr>
                                      <p:to>
                                        <p:strVal val="visible"/>
                                      </p:to>
                                    </p:set>
                                    <p:anim calcmode="lin" valueType="num">
                                      <p:cBhvr additive="base">
                                        <p:cTn id="7" dur="500" fill="hold"/>
                                        <p:tgtEl>
                                          <p:spTgt spid="662536"/>
                                        </p:tgtEl>
                                        <p:attrNameLst>
                                          <p:attrName>ppt_x</p:attrName>
                                        </p:attrNameLst>
                                      </p:cBhvr>
                                      <p:tavLst>
                                        <p:tav tm="0">
                                          <p:val>
                                            <p:strVal val="0-#ppt_w/2"/>
                                          </p:val>
                                        </p:tav>
                                        <p:tav tm="100000">
                                          <p:val>
                                            <p:strVal val="#ppt_x"/>
                                          </p:val>
                                        </p:tav>
                                      </p:tavLst>
                                    </p:anim>
                                    <p:anim calcmode="lin" valueType="num">
                                      <p:cBhvr additive="base">
                                        <p:cTn id="8" dur="500" fill="hold"/>
                                        <p:tgtEl>
                                          <p:spTgt spid="66253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6253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2537"/>
                                        </p:tgtEl>
                                        <p:attrNameLst>
                                          <p:attrName>style.visibility</p:attrName>
                                        </p:attrNameLst>
                                      </p:cBhvr>
                                      <p:to>
                                        <p:strVal val="visible"/>
                                      </p:to>
                                    </p:set>
                                    <p:anim calcmode="lin" valueType="num">
                                      <p:cBhvr additive="base">
                                        <p:cTn id="13" dur="500" fill="hold"/>
                                        <p:tgtEl>
                                          <p:spTgt spid="662537"/>
                                        </p:tgtEl>
                                        <p:attrNameLst>
                                          <p:attrName>ppt_x</p:attrName>
                                        </p:attrNameLst>
                                      </p:cBhvr>
                                      <p:tavLst>
                                        <p:tav tm="0">
                                          <p:val>
                                            <p:strVal val="0-#ppt_w/2"/>
                                          </p:val>
                                        </p:tav>
                                        <p:tav tm="100000">
                                          <p:val>
                                            <p:strVal val="#ppt_x"/>
                                          </p:val>
                                        </p:tav>
                                      </p:tavLst>
                                    </p:anim>
                                    <p:anim calcmode="lin" valueType="num">
                                      <p:cBhvr additive="base">
                                        <p:cTn id="14" dur="500" fill="hold"/>
                                        <p:tgtEl>
                                          <p:spTgt spid="66253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62537"/>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2538"/>
                                        </p:tgtEl>
                                        <p:attrNameLst>
                                          <p:attrName>style.visibility</p:attrName>
                                        </p:attrNameLst>
                                      </p:cBhvr>
                                      <p:to>
                                        <p:strVal val="visible"/>
                                      </p:to>
                                    </p:set>
                                    <p:anim calcmode="lin" valueType="num">
                                      <p:cBhvr additive="base">
                                        <p:cTn id="19" dur="500" fill="hold"/>
                                        <p:tgtEl>
                                          <p:spTgt spid="662538"/>
                                        </p:tgtEl>
                                        <p:attrNameLst>
                                          <p:attrName>ppt_x</p:attrName>
                                        </p:attrNameLst>
                                      </p:cBhvr>
                                      <p:tavLst>
                                        <p:tav tm="0">
                                          <p:val>
                                            <p:strVal val="0-#ppt_w/2"/>
                                          </p:val>
                                        </p:tav>
                                        <p:tav tm="100000">
                                          <p:val>
                                            <p:strVal val="#ppt_x"/>
                                          </p:val>
                                        </p:tav>
                                      </p:tavLst>
                                    </p:anim>
                                    <p:anim calcmode="lin" valueType="num">
                                      <p:cBhvr additive="base">
                                        <p:cTn id="20" dur="500" fill="hold"/>
                                        <p:tgtEl>
                                          <p:spTgt spid="66253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62538"/>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2539"/>
                                        </p:tgtEl>
                                        <p:attrNameLst>
                                          <p:attrName>style.visibility</p:attrName>
                                        </p:attrNameLst>
                                      </p:cBhvr>
                                      <p:to>
                                        <p:strVal val="visible"/>
                                      </p:to>
                                    </p:set>
                                    <p:anim calcmode="lin" valueType="num">
                                      <p:cBhvr additive="base">
                                        <p:cTn id="25" dur="500" fill="hold"/>
                                        <p:tgtEl>
                                          <p:spTgt spid="662539"/>
                                        </p:tgtEl>
                                        <p:attrNameLst>
                                          <p:attrName>ppt_x</p:attrName>
                                        </p:attrNameLst>
                                      </p:cBhvr>
                                      <p:tavLst>
                                        <p:tav tm="0">
                                          <p:val>
                                            <p:strVal val="0-#ppt_w/2"/>
                                          </p:val>
                                        </p:tav>
                                        <p:tav tm="100000">
                                          <p:val>
                                            <p:strVal val="#ppt_x"/>
                                          </p:val>
                                        </p:tav>
                                      </p:tavLst>
                                    </p:anim>
                                    <p:anim calcmode="lin" valueType="num">
                                      <p:cBhvr additive="base">
                                        <p:cTn id="26" dur="500" fill="hold"/>
                                        <p:tgtEl>
                                          <p:spTgt spid="6625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6253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6" grpId="0" animBg="1" autoUpdateAnimBg="0"/>
      <p:bldP spid="662537" grpId="0" animBg="1" autoUpdateAnimBg="0"/>
      <p:bldP spid="662538" grpId="0" animBg="1" autoUpdateAnimBg="0"/>
      <p:bldP spid="66253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F9EED8B0-8EA2-42FA-8398-E322970B8006}"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6868" name="Text Box 5"/>
          <p:cNvSpPr txBox="1">
            <a:spLocks noChangeArrowheads="1"/>
          </p:cNvSpPr>
          <p:nvPr/>
        </p:nvSpPr>
        <p:spPr bwMode="auto">
          <a:xfrm>
            <a:off x="323850" y="126047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rgbClr val="CC00CC"/>
                </a:solidFill>
              </a:rPr>
              <a:t>国际版</a:t>
            </a:r>
            <a:endParaRPr lang="zh-CN" altLang="en-US">
              <a:solidFill>
                <a:srgbClr val="CC00CC"/>
              </a:solidFill>
            </a:endParaRPr>
          </a:p>
        </p:txBody>
      </p:sp>
      <p:sp>
        <p:nvSpPr>
          <p:cNvPr id="36870" name="Rectangle 7"/>
          <p:cNvSpPr>
            <a:spLocks noChangeArrowheads="1"/>
          </p:cNvSpPr>
          <p:nvPr/>
        </p:nvSpPr>
        <p:spPr bwMode="auto">
          <a:xfrm>
            <a:off x="457200"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lnSpc>
                <a:spcPct val="90000"/>
              </a:lnSpc>
              <a:spcBef>
                <a:spcPct val="20000"/>
              </a:spcBef>
              <a:buSzPct val="70000"/>
              <a:buFont typeface="Wingdings" panose="05000000000000000000" pitchFamily="2" charset="2"/>
              <a:buNone/>
            </a:pPr>
            <a:endParaRPr lang="en-US" altLang="zh-CN" sz="2800">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sz="2800">
                <a:latin typeface="华文新魏" panose="02010800040101010101" pitchFamily="2" charset="-122"/>
              </a:rPr>
              <a:t>2.</a:t>
            </a:r>
            <a:r>
              <a:rPr lang="zh-CN" altLang="en-US" sz="2800">
                <a:latin typeface="华文新魏" panose="02010800040101010101" pitchFamily="2" charset="-122"/>
              </a:rPr>
              <a:t>任务概述</a:t>
            </a:r>
            <a:endParaRPr lang="zh-CN" altLang="en-US" sz="2800">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sz="2800">
                <a:latin typeface="华文新魏" panose="02010800040101010101" pitchFamily="2" charset="-122"/>
              </a:rPr>
              <a:t>	</a:t>
            </a:r>
            <a:r>
              <a:rPr lang="en-US" altLang="zh-CN" sz="2800">
                <a:latin typeface="华文新魏" panose="02010800040101010101" pitchFamily="2" charset="-122"/>
              </a:rPr>
              <a:t>2.1</a:t>
            </a:r>
            <a:r>
              <a:rPr lang="zh-CN" altLang="en-US" sz="2800">
                <a:latin typeface="华文新魏" panose="02010800040101010101" pitchFamily="2" charset="-122"/>
              </a:rPr>
              <a:t>目标</a:t>
            </a:r>
            <a:r>
              <a:rPr lang="en-US" altLang="zh-CN" sz="2800">
                <a:latin typeface="华文新魏" panose="02010800040101010101" pitchFamily="2" charset="-122"/>
              </a:rPr>
              <a:t>[</a:t>
            </a:r>
            <a:r>
              <a:rPr lang="zh-CN" altLang="en-US" sz="2800">
                <a:latin typeface="华文新魏" panose="02010800040101010101" pitchFamily="2" charset="-122"/>
              </a:rPr>
              <a:t>叙述该系统开发的意图、应用目标、作用范围以及其他应想读者说明的有关该系统开发的背景材料。解释被开发系统与其他有关系统之间的关系。</a:t>
            </a:r>
            <a:r>
              <a:rPr lang="en-US" altLang="zh-CN" sz="2800">
                <a:latin typeface="华文新魏" panose="02010800040101010101" pitchFamily="2" charset="-122"/>
              </a:rPr>
              <a:t>]</a:t>
            </a:r>
            <a:endParaRPr lang="en-US" altLang="zh-CN" sz="2800">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sz="2800">
                <a:latin typeface="华文新魏" panose="02010800040101010101" pitchFamily="2" charset="-122"/>
              </a:rPr>
              <a:t>	</a:t>
            </a:r>
            <a:endParaRPr lang="en-US" altLang="zh-CN" sz="2800">
              <a:latin typeface="华文新魏" panose="020108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1A68CCC8-F2EF-4B24-9716-5A0E9777672A}"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7892" name="Rectangle 5"/>
          <p:cNvSpPr>
            <a:spLocks noChangeArrowheads="1"/>
          </p:cNvSpPr>
          <p:nvPr/>
        </p:nvSpPr>
        <p:spPr bwMode="auto">
          <a:xfrm>
            <a:off x="457200" y="1219200"/>
            <a:ext cx="82296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2.2</a:t>
            </a:r>
            <a:r>
              <a:rPr lang="zh-CN" altLang="en-US" dirty="0">
                <a:latin typeface="华文新魏" panose="02010800040101010101" pitchFamily="2" charset="-122"/>
              </a:rPr>
              <a:t>用户的特点</a:t>
            </a:r>
            <a:r>
              <a:rPr lang="en-US" altLang="zh-CN" dirty="0">
                <a:latin typeface="华文新魏" panose="02010800040101010101" pitchFamily="2" charset="-122"/>
              </a:rPr>
              <a:t>[</a:t>
            </a:r>
            <a:r>
              <a:rPr lang="zh-CN" altLang="en-US" dirty="0">
                <a:latin typeface="华文新魏" panose="02010800040101010101" pitchFamily="2" charset="-122"/>
              </a:rPr>
              <a:t>列出本系统的最终用户的特点，充分说明操作人员、维护人员的教育水平和技术专长，以及本系统的预期使用频度。</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2.3</a:t>
            </a:r>
            <a:r>
              <a:rPr lang="zh-CN" altLang="en-US" dirty="0">
                <a:latin typeface="华文新魏" panose="02010800040101010101" pitchFamily="2" charset="-122"/>
              </a:rPr>
              <a:t>假定和约束</a:t>
            </a:r>
            <a:r>
              <a:rPr lang="en-US" altLang="zh-CN" dirty="0">
                <a:latin typeface="华文新魏" panose="02010800040101010101" pitchFamily="2" charset="-122"/>
              </a:rPr>
              <a:t>[</a:t>
            </a:r>
            <a:r>
              <a:rPr lang="zh-CN" altLang="en-US" dirty="0">
                <a:latin typeface="华文新魏" panose="02010800040101010101" pitchFamily="2" charset="-122"/>
              </a:rPr>
              <a:t>列出进行本系统开发工作的假定和约束。</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a:t>
            </a:r>
            <a:r>
              <a:rPr lang="zh-CN" altLang="en-US" dirty="0">
                <a:latin typeface="华文新魏" panose="02010800040101010101" pitchFamily="2" charset="-122"/>
              </a:rPr>
              <a:t>需求规定</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3.1</a:t>
            </a:r>
            <a:r>
              <a:rPr lang="zh-CN" altLang="en-US" dirty="0">
                <a:latin typeface="华文新魏" panose="02010800040101010101" pitchFamily="2" charset="-122"/>
              </a:rPr>
              <a:t>对功能的规定</a:t>
            </a:r>
            <a:r>
              <a:rPr lang="en-US" altLang="zh-CN" dirty="0">
                <a:latin typeface="华文新魏" panose="02010800040101010101" pitchFamily="2" charset="-122"/>
              </a:rPr>
              <a:t>[</a:t>
            </a:r>
            <a:r>
              <a:rPr lang="zh-CN" altLang="en-US" dirty="0">
                <a:latin typeface="华文新魏" panose="02010800040101010101" pitchFamily="2" charset="-122"/>
              </a:rPr>
              <a:t>用列表的方式，逐项定量和定性地叙述对系统所提出的功能要求，说明输入什么量、经怎么样的处理、得到什么输出，说明系统的容量，包括系统应支持的终端数和应支持的并行操作的用户数等指标。</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3.2</a:t>
            </a:r>
            <a:r>
              <a:rPr lang="zh-CN" altLang="en-US" dirty="0">
                <a:latin typeface="华文新魏" panose="02010800040101010101" pitchFamily="2" charset="-122"/>
              </a:rPr>
              <a:t>对性能的规定</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3.2.1</a:t>
            </a:r>
            <a:r>
              <a:rPr lang="zh-CN" altLang="en-US" dirty="0">
                <a:latin typeface="华文新魏" panose="02010800040101010101" pitchFamily="2" charset="-122"/>
              </a:rPr>
              <a:t>精度</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Char char="v"/>
            </a:pPr>
            <a:endParaRPr lang="en-US" altLang="zh-CN" dirty="0">
              <a:latin typeface="华文新魏" panose="02010800040101010101" pitchFamily="2" charset="-122"/>
            </a:endParaRPr>
          </a:p>
        </p:txBody>
      </p:sp>
      <p:sp>
        <p:nvSpPr>
          <p:cNvPr id="37893" name="Text Box 6"/>
          <p:cNvSpPr txBox="1">
            <a:spLocks noChangeArrowheads="1"/>
          </p:cNvSpPr>
          <p:nvPr/>
        </p:nvSpPr>
        <p:spPr bwMode="auto">
          <a:xfrm>
            <a:off x="381000" y="762000"/>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(1)</a:t>
            </a:r>
            <a:r>
              <a:rPr lang="zh-CN" altLang="en-US" dirty="0"/>
              <a:t>需求规格说明文档常见的模板</a:t>
            </a:r>
            <a:r>
              <a:rPr lang="en-US" altLang="zh-CN" dirty="0"/>
              <a:t>-</a:t>
            </a:r>
            <a:r>
              <a:rPr lang="zh-CN" altLang="en-US" dirty="0">
                <a:solidFill>
                  <a:srgbClr val="CC00CC"/>
                </a:solidFill>
              </a:rPr>
              <a:t>国际版</a:t>
            </a:r>
            <a:endParaRPr lang="zh-CN" altLang="en-US" dirty="0">
              <a:solidFill>
                <a:srgbClr val="CC00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楷体" panose="02010609060101010101" pitchFamily="49" charset="-122"/>
              </a:rPr>
              <a:t>需求文档是最重要的软件文档之一。它使得开发人员、项目管理人员和软件用户对软件的初始规定达成共识，并使之成为整个开发工作的基础。</a:t>
            </a:r>
            <a:endParaRPr lang="zh-CN" altLang="en-US" dirty="0">
              <a:ea typeface="楷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5230CA0E-6B5F-4704-892B-7485835358A8}"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8916" name="Text Box 5"/>
          <p:cNvSpPr txBox="1">
            <a:spLocks noChangeArrowheads="1"/>
          </p:cNvSpPr>
          <p:nvPr/>
        </p:nvSpPr>
        <p:spPr bwMode="auto">
          <a:xfrm>
            <a:off x="323850" y="126047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endParaRPr lang="zh-CN" altLang="en-US">
              <a:solidFill>
                <a:schemeClr val="hlink"/>
              </a:solidFill>
            </a:endParaRPr>
          </a:p>
        </p:txBody>
      </p:sp>
      <p:sp>
        <p:nvSpPr>
          <p:cNvPr id="38918" name="Rectangle 7"/>
          <p:cNvSpPr>
            <a:spLocks noChangeArrowheads="1"/>
          </p:cNvSpPr>
          <p:nvPr/>
        </p:nvSpPr>
        <p:spPr bwMode="auto">
          <a:xfrm>
            <a:off x="468313" y="17732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		3.2.2</a:t>
            </a:r>
            <a:r>
              <a:rPr lang="zh-CN" altLang="en-US">
                <a:latin typeface="华文新魏" panose="02010800040101010101" pitchFamily="2" charset="-122"/>
              </a:rPr>
              <a:t>时间特性要求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3.2.3</a:t>
            </a:r>
            <a:r>
              <a:rPr lang="zh-CN" altLang="en-US">
                <a:latin typeface="华文新魏" panose="02010800040101010101" pitchFamily="2" charset="-122"/>
              </a:rPr>
              <a:t>灵活性</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3.3</a:t>
            </a:r>
            <a:r>
              <a:rPr lang="zh-CN" altLang="en-US">
                <a:latin typeface="华文新魏" panose="02010800040101010101" pitchFamily="2" charset="-122"/>
              </a:rPr>
              <a:t>输入</a:t>
            </a:r>
            <a:r>
              <a:rPr lang="en-US" altLang="zh-CN">
                <a:latin typeface="华文新魏" panose="02010800040101010101" pitchFamily="2" charset="-122"/>
              </a:rPr>
              <a:t>/</a:t>
            </a:r>
            <a:r>
              <a:rPr lang="zh-CN" altLang="en-US">
                <a:latin typeface="华文新魏" panose="02010800040101010101" pitchFamily="2" charset="-122"/>
              </a:rPr>
              <a:t>输出要求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3.4</a:t>
            </a:r>
            <a:r>
              <a:rPr lang="zh-CN" altLang="en-US">
                <a:latin typeface="华文新魏" panose="02010800040101010101" pitchFamily="2" charset="-122"/>
              </a:rPr>
              <a:t>数据管理能力要求（针对软件系统）</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3.5</a:t>
            </a:r>
            <a:r>
              <a:rPr lang="zh-CN" altLang="en-US">
                <a:latin typeface="华文新魏" panose="02010800040101010101" pitchFamily="2" charset="-122"/>
              </a:rPr>
              <a:t>故障处理要求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3.6</a:t>
            </a:r>
            <a:r>
              <a:rPr lang="zh-CN" altLang="en-US">
                <a:latin typeface="华文新魏" panose="02010800040101010101" pitchFamily="2" charset="-122"/>
              </a:rPr>
              <a:t>其他专门要求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4.</a:t>
            </a:r>
            <a:r>
              <a:rPr lang="zh-CN" altLang="en-US">
                <a:latin typeface="华文新魏" panose="02010800040101010101" pitchFamily="2" charset="-122"/>
              </a:rPr>
              <a:t>运行环境规定</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4.1</a:t>
            </a:r>
            <a:r>
              <a:rPr lang="zh-CN" altLang="en-US">
                <a:latin typeface="华文新魏" panose="02010800040101010101" pitchFamily="2" charset="-122"/>
              </a:rPr>
              <a:t>设备</a:t>
            </a:r>
            <a:r>
              <a:rPr lang="en-US" altLang="zh-CN">
                <a:latin typeface="华文新魏" panose="02010800040101010101" pitchFamily="2" charset="-122"/>
              </a:rPr>
              <a:t>[</a:t>
            </a:r>
            <a:r>
              <a:rPr lang="zh-CN" altLang="en-US">
                <a:latin typeface="华文新魏" panose="02010800040101010101" pitchFamily="2" charset="-122"/>
              </a:rPr>
              <a:t>列出运行该软件所需要的硬设备。说明新型设备及其专门功能。</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	4.2</a:t>
            </a:r>
            <a:r>
              <a:rPr lang="zh-CN" altLang="en-US">
                <a:latin typeface="华文新魏" panose="02010800040101010101" pitchFamily="2" charset="-122"/>
              </a:rPr>
              <a:t>支持软件</a:t>
            </a:r>
            <a:r>
              <a:rPr lang="en-US" altLang="zh-CN">
                <a:latin typeface="华文新魏" panose="02010800040101010101" pitchFamily="2" charset="-122"/>
              </a:rPr>
              <a:t>[</a:t>
            </a:r>
            <a:r>
              <a:rPr lang="zh-CN" altLang="en-US">
                <a:latin typeface="华文新魏" panose="02010800040101010101" pitchFamily="2" charset="-122"/>
              </a:rPr>
              <a:t>列出支持软件，包括要用到的操作系统、编译程序、测试支持软件等。</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spcBef>
                <a:spcPct val="20000"/>
              </a:spcBef>
              <a:buSzPct val="70000"/>
              <a:buFont typeface="Wingdings" panose="05000000000000000000" pitchFamily="2" charset="2"/>
              <a:buNone/>
            </a:pPr>
            <a:endParaRPr lang="en-US" altLang="zh-CN">
              <a:latin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6B373F3-C30B-483B-916C-9D412534660F}"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39940" name="Text Box 5"/>
          <p:cNvSpPr txBox="1">
            <a:spLocks noChangeArrowheads="1"/>
          </p:cNvSpPr>
          <p:nvPr/>
        </p:nvSpPr>
        <p:spPr bwMode="auto">
          <a:xfrm>
            <a:off x="323850" y="126047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endParaRPr lang="zh-CN" altLang="en-US">
              <a:solidFill>
                <a:schemeClr val="hlink"/>
              </a:solidFill>
            </a:endParaRPr>
          </a:p>
        </p:txBody>
      </p:sp>
      <p:sp>
        <p:nvSpPr>
          <p:cNvPr id="39942" name="Rectangle 7"/>
          <p:cNvSpPr>
            <a:spLocks noChangeArrowheads="1"/>
          </p:cNvSpPr>
          <p:nvPr/>
        </p:nvSpPr>
        <p:spPr bwMode="auto">
          <a:xfrm>
            <a:off x="395288" y="2276475"/>
            <a:ext cx="82296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	4.3</a:t>
            </a:r>
            <a:r>
              <a:rPr lang="zh-CN" altLang="en-US" sz="2800">
                <a:latin typeface="华文新魏" panose="02010800040101010101" pitchFamily="2" charset="-122"/>
              </a:rPr>
              <a:t>接口</a:t>
            </a:r>
            <a:r>
              <a:rPr lang="en-US" altLang="zh-CN" sz="2800">
                <a:latin typeface="华文新魏" panose="02010800040101010101" pitchFamily="2" charset="-122"/>
              </a:rPr>
              <a:t>[</a:t>
            </a:r>
            <a:r>
              <a:rPr lang="zh-CN" altLang="en-US" sz="2800">
                <a:latin typeface="华文新魏" panose="02010800040101010101" pitchFamily="2" charset="-122"/>
              </a:rPr>
              <a:t>说明该系统同其他系统之间的接口、数据通信协议等。</a:t>
            </a:r>
            <a:r>
              <a:rPr lang="en-US" altLang="zh-CN" sz="2800">
                <a:latin typeface="华文新魏" panose="02010800040101010101" pitchFamily="2" charset="-122"/>
              </a:rPr>
              <a:t>]</a:t>
            </a:r>
            <a:endParaRPr lang="en-US" altLang="zh-CN"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	4.4</a:t>
            </a:r>
            <a:r>
              <a:rPr lang="zh-CN" altLang="en-US" sz="2800">
                <a:latin typeface="华文新魏" panose="02010800040101010101" pitchFamily="2" charset="-122"/>
              </a:rPr>
              <a:t>控制</a:t>
            </a:r>
            <a:r>
              <a:rPr lang="en-US" altLang="zh-CN" sz="2800">
                <a:latin typeface="华文新魏" panose="02010800040101010101" pitchFamily="2" charset="-122"/>
              </a:rPr>
              <a:t>[</a:t>
            </a:r>
            <a:r>
              <a:rPr lang="zh-CN" altLang="en-US" sz="2800">
                <a:latin typeface="华文新魏" panose="02010800040101010101" pitchFamily="2" charset="-122"/>
              </a:rPr>
              <a:t>说明控制该系统的运行方法和控制信号，并说明这些控制信号的来源。</a:t>
            </a:r>
            <a:r>
              <a:rPr lang="en-US" altLang="zh-CN" sz="2800">
                <a:latin typeface="华文新魏" panose="02010800040101010101" pitchFamily="2" charset="-122"/>
              </a:rPr>
              <a:t>]</a:t>
            </a:r>
            <a:endParaRPr lang="en-US" altLang="zh-CN" sz="2800">
              <a:latin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DE7FD3B5-371C-45FC-995C-9E143F3F5CF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0964" name="Text Box 6"/>
          <p:cNvSpPr txBox="1">
            <a:spLocks noChangeArrowheads="1"/>
          </p:cNvSpPr>
          <p:nvPr/>
        </p:nvSpPr>
        <p:spPr bwMode="auto">
          <a:xfrm>
            <a:off x="381000" y="685800"/>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(1)</a:t>
            </a:r>
            <a:r>
              <a:rPr lang="zh-CN" altLang="en-US" dirty="0"/>
              <a:t>需求规格说明文档常见的模板</a:t>
            </a:r>
            <a:r>
              <a:rPr lang="en-US" altLang="zh-CN" dirty="0"/>
              <a:t>-</a:t>
            </a:r>
            <a:r>
              <a:rPr lang="zh-CN" altLang="en-US" dirty="0">
                <a:solidFill>
                  <a:schemeClr val="hlink"/>
                </a:solidFill>
              </a:rPr>
              <a:t>国际版</a:t>
            </a:r>
            <a:r>
              <a:rPr lang="en-US" altLang="zh-CN" dirty="0">
                <a:solidFill>
                  <a:schemeClr val="hlink"/>
                </a:solidFill>
              </a:rPr>
              <a:t>2006</a:t>
            </a:r>
            <a:r>
              <a:rPr lang="zh-CN" altLang="en-US" dirty="0">
                <a:solidFill>
                  <a:schemeClr val="hlink"/>
                </a:solidFill>
              </a:rPr>
              <a:t>版</a:t>
            </a:r>
            <a:endParaRPr lang="zh-CN" altLang="en-US" dirty="0">
              <a:solidFill>
                <a:schemeClr val="hlink"/>
              </a:solidFill>
            </a:endParaRPr>
          </a:p>
        </p:txBody>
      </p:sp>
      <p:sp>
        <p:nvSpPr>
          <p:cNvPr id="40966" name="Rectangle 8"/>
          <p:cNvSpPr>
            <a:spLocks noChangeArrowheads="1"/>
          </p:cNvSpPr>
          <p:nvPr/>
        </p:nvSpPr>
        <p:spPr bwMode="auto">
          <a:xfrm>
            <a:off x="457200" y="1148080"/>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1.</a:t>
            </a:r>
            <a:r>
              <a:rPr lang="zh-CN" altLang="en-US" dirty="0">
                <a:latin typeface="华文新魏" panose="02010800040101010101" pitchFamily="2" charset="-122"/>
              </a:rPr>
              <a:t>范围</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1.1</a:t>
            </a:r>
            <a:r>
              <a:rPr lang="zh-CN" altLang="en-US" dirty="0">
                <a:latin typeface="华文新魏" panose="02010800040101010101" pitchFamily="2" charset="-122"/>
              </a:rPr>
              <a:t>标识</a:t>
            </a:r>
            <a:r>
              <a:rPr lang="en-US" altLang="zh-CN" dirty="0">
                <a:latin typeface="华文新魏" panose="02010800040101010101" pitchFamily="2" charset="-122"/>
              </a:rPr>
              <a:t>[</a:t>
            </a:r>
            <a:r>
              <a:rPr lang="zh-CN" altLang="en-US" dirty="0">
                <a:latin typeface="华文新魏" panose="02010800040101010101" pitchFamily="2" charset="-122"/>
              </a:rPr>
              <a:t>本文档适用的系统和软件的完整标识</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1.2</a:t>
            </a:r>
            <a:r>
              <a:rPr lang="zh-CN" altLang="en-US" dirty="0">
                <a:latin typeface="华文新魏" panose="02010800040101010101" pitchFamily="2" charset="-122"/>
              </a:rPr>
              <a:t>系统概述</a:t>
            </a:r>
            <a:r>
              <a:rPr lang="en-US" altLang="zh-CN" dirty="0">
                <a:latin typeface="华文新魏" panose="02010800040101010101" pitchFamily="2" charset="-122"/>
              </a:rPr>
              <a:t>[</a:t>
            </a:r>
            <a:r>
              <a:rPr lang="zh-CN" altLang="en-US" dirty="0">
                <a:latin typeface="华文新魏" panose="02010800040101010101" pitchFamily="2" charset="-122"/>
              </a:rPr>
              <a:t>适用的系统和软件的用途；开发、运行、维护历史</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1.3</a:t>
            </a:r>
            <a:r>
              <a:rPr lang="zh-CN" altLang="en-US" dirty="0">
                <a:latin typeface="华文新魏" panose="02010800040101010101" pitchFamily="2" charset="-122"/>
              </a:rPr>
              <a:t>文档概述</a:t>
            </a:r>
            <a:r>
              <a:rPr lang="en-US" altLang="zh-CN" dirty="0">
                <a:latin typeface="华文新魏" panose="02010800040101010101" pitchFamily="2" charset="-122"/>
              </a:rPr>
              <a:t>[</a:t>
            </a:r>
            <a:r>
              <a:rPr lang="zh-CN" altLang="en-US" dirty="0">
                <a:latin typeface="华文新魏" panose="02010800040101010101" pitchFamily="2" charset="-122"/>
              </a:rPr>
              <a:t>文档的用途和内容</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2.</a:t>
            </a:r>
            <a:r>
              <a:rPr lang="zh-CN" altLang="en-US" dirty="0">
                <a:latin typeface="华文新魏" panose="02010800040101010101" pitchFamily="2" charset="-122"/>
              </a:rPr>
              <a:t>引用文件</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a:t>
            </a:r>
            <a:r>
              <a:rPr lang="zh-CN" altLang="en-US" dirty="0">
                <a:latin typeface="华文新魏" panose="02010800040101010101" pitchFamily="2" charset="-122"/>
              </a:rPr>
              <a:t>需求</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3.1</a:t>
            </a:r>
            <a:r>
              <a:rPr lang="zh-CN" altLang="en-US" dirty="0">
                <a:latin typeface="华文新魏" panose="02010800040101010101" pitchFamily="2" charset="-122"/>
              </a:rPr>
              <a:t>所需的状态和方式</a:t>
            </a:r>
            <a:r>
              <a:rPr lang="en-US" altLang="zh-CN" dirty="0">
                <a:latin typeface="华文新魏" panose="02010800040101010101" pitchFamily="2" charset="-122"/>
              </a:rPr>
              <a:t>[</a:t>
            </a:r>
            <a:r>
              <a:rPr lang="zh-CN" altLang="en-US" dirty="0">
                <a:latin typeface="华文新魏" panose="02010800040101010101" pitchFamily="2" charset="-122"/>
              </a:rPr>
              <a:t>软件项是否在多种状态和方式下运行</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3.2</a:t>
            </a:r>
            <a:r>
              <a:rPr lang="zh-CN" altLang="en-US" dirty="0">
                <a:latin typeface="华文新魏" panose="02010800040101010101" pitchFamily="2" charset="-122"/>
              </a:rPr>
              <a:t>需求概述</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3.2.1</a:t>
            </a:r>
            <a:r>
              <a:rPr lang="zh-CN" altLang="en-US" dirty="0">
                <a:latin typeface="华文新魏" panose="02010800040101010101" pitchFamily="2" charset="-122"/>
              </a:rPr>
              <a:t>目标</a:t>
            </a:r>
            <a:r>
              <a:rPr lang="en-US" altLang="zh-CN" dirty="0">
                <a:latin typeface="华文新魏" panose="02010800040101010101" pitchFamily="2" charset="-122"/>
              </a:rPr>
              <a:t>[</a:t>
            </a:r>
            <a:r>
              <a:rPr lang="zh-CN" altLang="en-US" dirty="0">
                <a:latin typeface="华文新魏" panose="02010800040101010101" pitchFamily="2" charset="-122"/>
              </a:rPr>
              <a:t>表述系统的目标和范围</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	3.2.2</a:t>
            </a:r>
            <a:r>
              <a:rPr lang="zh-CN" altLang="en-US" dirty="0">
                <a:latin typeface="华文新魏" panose="02010800040101010101" pitchFamily="2" charset="-122"/>
              </a:rPr>
              <a:t>运行环境</a:t>
            </a:r>
            <a:endParaRPr lang="zh-CN" altLang="en-US" dirty="0">
              <a:latin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5016A92A-603B-4996-9D3C-AF1D3413767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1988" name="Rectangle 5"/>
          <p:cNvSpPr>
            <a:spLocks noChangeArrowheads="1"/>
          </p:cNvSpPr>
          <p:nvPr/>
        </p:nvSpPr>
        <p:spPr bwMode="auto">
          <a:xfrm>
            <a:off x="457200" y="1773238"/>
            <a:ext cx="8229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	3.2.3</a:t>
            </a:r>
            <a:r>
              <a:rPr lang="zh-CN" altLang="en-US" sz="2200">
                <a:latin typeface="华文新魏" panose="02010800040101010101" pitchFamily="2" charset="-122"/>
              </a:rPr>
              <a:t>用户特点</a:t>
            </a:r>
            <a:endParaRPr lang="zh-CN" altLang="en-US"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200">
                <a:latin typeface="华文新魏" panose="02010800040101010101" pitchFamily="2" charset="-122"/>
              </a:rPr>
              <a:t>	</a:t>
            </a:r>
            <a:r>
              <a:rPr lang="en-US" altLang="zh-CN" sz="2200">
                <a:latin typeface="华文新魏" panose="02010800040101010101" pitchFamily="2" charset="-122"/>
              </a:rPr>
              <a:t>3.2.4</a:t>
            </a:r>
            <a:r>
              <a:rPr lang="zh-CN" altLang="en-US" sz="2200">
                <a:latin typeface="华文新魏" panose="02010800040101010101" pitchFamily="2" charset="-122"/>
              </a:rPr>
              <a:t>关键点</a:t>
            </a:r>
            <a:r>
              <a:rPr lang="en-US" altLang="zh-CN" sz="2200">
                <a:latin typeface="华文新魏" panose="02010800040101010101" pitchFamily="2" charset="-122"/>
              </a:rPr>
              <a:t>[</a:t>
            </a:r>
            <a:r>
              <a:rPr lang="zh-CN" altLang="en-US" sz="2200">
                <a:latin typeface="华文新魏" panose="02010800040101010101" pitchFamily="2" charset="-122"/>
              </a:rPr>
              <a:t>关键功能、关键算法、关键技术</a:t>
            </a:r>
            <a:r>
              <a:rPr lang="en-US" altLang="zh-CN" sz="2200">
                <a:latin typeface="华文新魏" panose="02010800040101010101" pitchFamily="2" charset="-122"/>
              </a:rPr>
              <a:t>]</a:t>
            </a:r>
            <a:endParaRPr lang="en-US" altLang="zh-CN"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	3.2.5</a:t>
            </a:r>
            <a:r>
              <a:rPr lang="zh-CN" altLang="en-US" sz="2200">
                <a:latin typeface="华文新魏" panose="02010800040101010101" pitchFamily="2" charset="-122"/>
              </a:rPr>
              <a:t>约束条件</a:t>
            </a:r>
            <a:endParaRPr lang="zh-CN" altLang="en-US"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3.3</a:t>
            </a:r>
            <a:r>
              <a:rPr lang="zh-CN" altLang="en-US" sz="2200">
                <a:latin typeface="华文新魏" panose="02010800040101010101" pitchFamily="2" charset="-122"/>
              </a:rPr>
              <a:t>需求规格</a:t>
            </a:r>
            <a:endParaRPr lang="zh-CN" altLang="en-US"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200">
                <a:latin typeface="华文新魏" panose="02010800040101010101" pitchFamily="2" charset="-122"/>
              </a:rPr>
              <a:t>	</a:t>
            </a:r>
            <a:r>
              <a:rPr lang="en-US" altLang="zh-CN" sz="2200">
                <a:latin typeface="华文新魏" panose="02010800040101010101" pitchFamily="2" charset="-122"/>
              </a:rPr>
              <a:t>3.3.1</a:t>
            </a:r>
            <a:r>
              <a:rPr lang="zh-CN" altLang="en-US" sz="2200">
                <a:latin typeface="华文新魏" panose="02010800040101010101" pitchFamily="2" charset="-122"/>
              </a:rPr>
              <a:t>软件系统总体功能</a:t>
            </a:r>
            <a:r>
              <a:rPr lang="en-US" altLang="zh-CN" sz="2200">
                <a:latin typeface="华文新魏" panose="02010800040101010101" pitchFamily="2" charset="-122"/>
              </a:rPr>
              <a:t>/</a:t>
            </a:r>
            <a:r>
              <a:rPr lang="zh-CN" altLang="en-US" sz="2200">
                <a:latin typeface="华文新魏" panose="02010800040101010101" pitchFamily="2" charset="-122"/>
              </a:rPr>
              <a:t>对象结构</a:t>
            </a:r>
            <a:r>
              <a:rPr lang="en-US" altLang="zh-CN" sz="2200">
                <a:latin typeface="华文新魏" panose="02010800040101010101" pitchFamily="2" charset="-122"/>
              </a:rPr>
              <a:t>[</a:t>
            </a:r>
            <a:r>
              <a:rPr lang="zh-CN" altLang="en-US" sz="2200">
                <a:latin typeface="华文新魏" panose="02010800040101010101" pitchFamily="2" charset="-122"/>
              </a:rPr>
              <a:t>对软件系统总体功能</a:t>
            </a:r>
            <a:r>
              <a:rPr lang="en-US" altLang="zh-CN" sz="2200">
                <a:latin typeface="华文新魏" panose="02010800040101010101" pitchFamily="2" charset="-122"/>
              </a:rPr>
              <a:t>/</a:t>
            </a:r>
            <a:r>
              <a:rPr lang="zh-CN" altLang="en-US" sz="2200">
                <a:latin typeface="华文新魏" panose="02010800040101010101" pitchFamily="2" charset="-122"/>
              </a:rPr>
              <a:t>对象结构进行描述，包括结构图、流程图或对象图</a:t>
            </a:r>
            <a:r>
              <a:rPr lang="en-US" altLang="zh-CN" sz="2200">
                <a:latin typeface="华文新魏" panose="02010800040101010101" pitchFamily="2" charset="-122"/>
              </a:rPr>
              <a:t>]</a:t>
            </a:r>
            <a:endParaRPr lang="en-US" altLang="zh-CN"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	3.3.2</a:t>
            </a:r>
            <a:r>
              <a:rPr lang="zh-CN" altLang="en-US" sz="2200">
                <a:latin typeface="华文新魏" panose="02010800040101010101" pitchFamily="2" charset="-122"/>
              </a:rPr>
              <a:t>软件子系统功能</a:t>
            </a:r>
            <a:r>
              <a:rPr lang="en-US" altLang="zh-CN" sz="2200">
                <a:latin typeface="华文新魏" panose="02010800040101010101" pitchFamily="2" charset="-122"/>
              </a:rPr>
              <a:t>/</a:t>
            </a:r>
            <a:r>
              <a:rPr lang="zh-CN" altLang="en-US" sz="2200">
                <a:latin typeface="华文新魏" panose="02010800040101010101" pitchFamily="2" charset="-122"/>
              </a:rPr>
              <a:t>对象结构</a:t>
            </a:r>
            <a:r>
              <a:rPr lang="en-US" altLang="zh-CN" sz="2200">
                <a:latin typeface="华文新魏" panose="02010800040101010101" pitchFamily="2" charset="-122"/>
              </a:rPr>
              <a:t>[</a:t>
            </a:r>
            <a:r>
              <a:rPr lang="zh-CN" altLang="en-US" sz="2200">
                <a:latin typeface="华文新魏" panose="02010800040101010101" pitchFamily="2" charset="-122"/>
              </a:rPr>
              <a:t>对每个主要子系统中的基本功能模块</a:t>
            </a:r>
            <a:r>
              <a:rPr lang="en-US" altLang="zh-CN" sz="2200">
                <a:latin typeface="华文新魏" panose="02010800040101010101" pitchFamily="2" charset="-122"/>
              </a:rPr>
              <a:t>/</a:t>
            </a:r>
            <a:r>
              <a:rPr lang="zh-CN" altLang="en-US" sz="2200">
                <a:latin typeface="华文新魏" panose="02010800040101010101" pitchFamily="2" charset="-122"/>
              </a:rPr>
              <a:t>对象结构进行描述，包括结构图、流程图或对象图</a:t>
            </a:r>
            <a:r>
              <a:rPr lang="en-US" altLang="zh-CN" sz="2200">
                <a:latin typeface="华文新魏" panose="02010800040101010101" pitchFamily="2" charset="-122"/>
              </a:rPr>
              <a:t>]</a:t>
            </a:r>
            <a:endParaRPr lang="en-US" altLang="zh-CN"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	3.3.3</a:t>
            </a:r>
            <a:r>
              <a:rPr lang="zh-CN" altLang="en-US" sz="2200">
                <a:latin typeface="华文新魏" panose="02010800040101010101" pitchFamily="2" charset="-122"/>
              </a:rPr>
              <a:t>描述约定</a:t>
            </a:r>
            <a:endParaRPr lang="zh-CN" altLang="en-US"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3.4</a:t>
            </a:r>
            <a:r>
              <a:rPr lang="zh-CN" altLang="en-US" sz="2200">
                <a:latin typeface="华文新魏" panose="02010800040101010101" pitchFamily="2" charset="-122"/>
              </a:rPr>
              <a:t>软件配置项能力要求</a:t>
            </a:r>
            <a:r>
              <a:rPr lang="en-US" altLang="zh-CN" sz="2200">
                <a:latin typeface="华文新魏" panose="02010800040101010101" pitchFamily="2" charset="-122"/>
              </a:rPr>
              <a:t>[</a:t>
            </a:r>
            <a:r>
              <a:rPr lang="zh-CN" altLang="en-US" sz="2200">
                <a:latin typeface="华文新魏" panose="02010800040101010101" pitchFamily="2" charset="-122"/>
              </a:rPr>
              <a:t>可用功能、性能、目标或类似词代替</a:t>
            </a:r>
            <a:r>
              <a:rPr lang="zh-CN" altLang="en-US" sz="2200"/>
              <a:t>“</a:t>
            </a:r>
            <a:r>
              <a:rPr lang="zh-CN" altLang="en-US" sz="2200">
                <a:latin typeface="华文新魏" panose="02010800040101010101" pitchFamily="2" charset="-122"/>
              </a:rPr>
              <a:t>能力</a:t>
            </a:r>
            <a:r>
              <a:rPr lang="zh-CN" altLang="en-US" sz="2200"/>
              <a:t>”</a:t>
            </a:r>
            <a:r>
              <a:rPr lang="en-US" altLang="zh-CN" sz="2200">
                <a:latin typeface="华文新魏" panose="02010800040101010101" pitchFamily="2" charset="-122"/>
              </a:rPr>
              <a:t>]</a:t>
            </a:r>
            <a:endParaRPr lang="en-US" altLang="zh-CN" sz="22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a:latin typeface="华文新魏" panose="02010800040101010101" pitchFamily="2" charset="-122"/>
              </a:rPr>
              <a:t>	3.4.x[</a:t>
            </a:r>
            <a:r>
              <a:rPr lang="zh-CN" altLang="en-US" sz="2200">
                <a:latin typeface="华文新魏" panose="02010800040101010101" pitchFamily="2" charset="-122"/>
              </a:rPr>
              <a:t>包括能力的说明、输入、处理、输出</a:t>
            </a:r>
            <a:r>
              <a:rPr lang="en-US" altLang="zh-CN" sz="2200">
                <a:latin typeface="华文新魏" panose="02010800040101010101" pitchFamily="2" charset="-122"/>
              </a:rPr>
              <a:t>]</a:t>
            </a:r>
            <a:endParaRPr lang="en-US" altLang="zh-CN" sz="2200">
              <a:latin typeface="华文新魏" panose="02010800040101010101" pitchFamily="2" charset="-122"/>
            </a:endParaRPr>
          </a:p>
        </p:txBody>
      </p:sp>
      <p:sp>
        <p:nvSpPr>
          <p:cNvPr id="41989" name="Text Box 6"/>
          <p:cNvSpPr txBox="1">
            <a:spLocks noChangeArrowheads="1"/>
          </p:cNvSpPr>
          <p:nvPr/>
        </p:nvSpPr>
        <p:spPr bwMode="auto">
          <a:xfrm>
            <a:off x="323850" y="1260475"/>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r>
              <a:rPr lang="en-US" altLang="zh-CN">
                <a:solidFill>
                  <a:schemeClr val="hlink"/>
                </a:solidFill>
              </a:rPr>
              <a:t>2006</a:t>
            </a:r>
            <a:r>
              <a:rPr lang="zh-CN" altLang="en-US">
                <a:solidFill>
                  <a:schemeClr val="hlink"/>
                </a:solidFill>
              </a:rPr>
              <a:t>版</a:t>
            </a:r>
            <a:endParaRPr lang="zh-CN" altLang="en-US">
              <a:solidFill>
                <a:schemeClr val="hlink"/>
              </a:solidFill>
            </a:endParaRPr>
          </a:p>
        </p:txBody>
      </p:sp>
      <p:sp>
        <p:nvSpPr>
          <p:cNvPr id="41990" name="Text Box 7"/>
          <p:cNvSpPr txBox="1">
            <a:spLocks noChangeArrowheads="1"/>
          </p:cNvSpPr>
          <p:nvPr/>
        </p:nvSpPr>
        <p:spPr bwMode="auto">
          <a:xfrm>
            <a:off x="107950" y="765175"/>
            <a:ext cx="285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 </a:t>
            </a:r>
            <a:r>
              <a:rPr lang="zh-CN" altLang="en-US"/>
              <a:t>需求规格说明文档</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8740C478-CF1D-4B68-971F-8555A9B865C7}"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3012" name="Rectangle 5"/>
          <p:cNvSpPr>
            <a:spLocks noChangeArrowheads="1"/>
          </p:cNvSpPr>
          <p:nvPr/>
        </p:nvSpPr>
        <p:spPr bwMode="auto">
          <a:xfrm>
            <a:off x="762000" y="1173480"/>
            <a:ext cx="82296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3.5</a:t>
            </a:r>
            <a:r>
              <a:rPr lang="zh-CN" altLang="en-US" dirty="0">
                <a:latin typeface="华文新魏" panose="02010800040101010101" pitchFamily="2" charset="-122"/>
              </a:rPr>
              <a:t>外部接口需求</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3.5.1</a:t>
            </a:r>
            <a:r>
              <a:rPr lang="zh-CN" altLang="en-US" dirty="0">
                <a:latin typeface="华文新魏" panose="02010800040101010101" pitchFamily="2" charset="-122"/>
              </a:rPr>
              <a:t>接口标识和接口图</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dirty="0">
                <a:latin typeface="华文新魏" panose="02010800040101010101" pitchFamily="2" charset="-122"/>
              </a:rPr>
              <a:t>	</a:t>
            </a:r>
            <a:r>
              <a:rPr lang="en-US" altLang="zh-CN" dirty="0">
                <a:latin typeface="华文新魏" panose="02010800040101010101" pitchFamily="2" charset="-122"/>
              </a:rPr>
              <a:t>3.5.x</a:t>
            </a:r>
            <a:r>
              <a:rPr lang="zh-CN" altLang="en-US" dirty="0">
                <a:latin typeface="华文新魏" panose="02010800040101010101" pitchFamily="2" charset="-122"/>
              </a:rPr>
              <a:t>具体接口</a:t>
            </a:r>
            <a:r>
              <a:rPr lang="en-US" altLang="zh-CN" dirty="0">
                <a:latin typeface="华文新魏" panose="02010800040101010101" pitchFamily="2" charset="-122"/>
              </a:rPr>
              <a:t>[</a:t>
            </a:r>
            <a:r>
              <a:rPr lang="zh-CN" altLang="en-US" dirty="0">
                <a:latin typeface="华文新魏" panose="02010800040101010101" pitchFamily="2" charset="-122"/>
              </a:rPr>
              <a:t>说明接口优先级、接口类型、数据元素特性、数据元素集合、接口通信方法、必须使用的接口协议等</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3.6</a:t>
            </a:r>
            <a:r>
              <a:rPr lang="zh-CN" altLang="en-US" dirty="0">
                <a:latin typeface="华文新魏" panose="02010800040101010101" pitchFamily="2" charset="-122"/>
              </a:rPr>
              <a:t>内部接口需求</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3.7</a:t>
            </a:r>
            <a:r>
              <a:rPr lang="zh-CN" altLang="en-US" dirty="0">
                <a:latin typeface="华文新魏" panose="02010800040101010101" pitchFamily="2" charset="-122"/>
              </a:rPr>
              <a:t>内部数据需求</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3.8</a:t>
            </a:r>
            <a:r>
              <a:rPr lang="zh-CN" altLang="en-US" dirty="0">
                <a:latin typeface="华文新魏" panose="02010800040101010101" pitchFamily="2" charset="-122"/>
              </a:rPr>
              <a:t>适应性需求</a:t>
            </a:r>
            <a:r>
              <a:rPr lang="en-US" altLang="zh-CN" dirty="0">
                <a:latin typeface="华文新魏" panose="02010800040101010101" pitchFamily="2" charset="-122"/>
              </a:rPr>
              <a:t>[</a:t>
            </a:r>
            <a:r>
              <a:rPr lang="zh-CN" altLang="en-US" dirty="0">
                <a:latin typeface="华文新魏" panose="02010800040101010101" pitchFamily="2" charset="-122"/>
              </a:rPr>
              <a:t>提供的依赖于安装的数据有关的需求</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3.9</a:t>
            </a:r>
            <a:r>
              <a:rPr lang="zh-CN" altLang="en-US" dirty="0">
                <a:latin typeface="华文新魏" panose="02010800040101010101" pitchFamily="2" charset="-122"/>
              </a:rPr>
              <a:t>保密性需求</a:t>
            </a:r>
            <a:r>
              <a:rPr lang="en-US" altLang="zh-CN" dirty="0">
                <a:latin typeface="华文新魏" panose="02010800040101010101" pitchFamily="2" charset="-122"/>
              </a:rPr>
              <a:t>[</a:t>
            </a:r>
            <a:r>
              <a:rPr lang="zh-CN" altLang="en-US" dirty="0">
                <a:latin typeface="华文新魏" panose="02010800040101010101" pitchFamily="2" charset="-122"/>
              </a:rPr>
              <a:t>诸如防止意外动作和无效动作所必须提供的安全措施</a:t>
            </a:r>
            <a:r>
              <a:rPr lang="en-US" altLang="zh-CN" dirty="0">
                <a:latin typeface="华文新魏" panose="02010800040101010101" pitchFamily="2" charset="-122"/>
              </a:rPr>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3.10</a:t>
            </a:r>
            <a:r>
              <a:rPr lang="zh-CN" altLang="en-US" dirty="0">
                <a:latin typeface="华文新魏" panose="02010800040101010101" pitchFamily="2" charset="-122"/>
              </a:rPr>
              <a:t>保密性和私密性需求</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dirty="0">
                <a:latin typeface="华文新魏" panose="02010800040101010101" pitchFamily="2" charset="-122"/>
              </a:rPr>
              <a:t>3.11</a:t>
            </a:r>
            <a:r>
              <a:rPr lang="zh-CN" altLang="en-US" dirty="0">
                <a:latin typeface="华文新魏" panose="02010800040101010101" pitchFamily="2" charset="-122"/>
              </a:rPr>
              <a:t>环境需求</a:t>
            </a:r>
            <a:endParaRPr lang="zh-CN" altLang="en-US" dirty="0">
              <a:latin typeface="华文新魏" panose="02010800040101010101" pitchFamily="2" charset="-122"/>
            </a:endParaRPr>
          </a:p>
        </p:txBody>
      </p:sp>
      <p:sp>
        <p:nvSpPr>
          <p:cNvPr id="43013" name="Text Box 6"/>
          <p:cNvSpPr txBox="1">
            <a:spLocks noChangeArrowheads="1"/>
          </p:cNvSpPr>
          <p:nvPr/>
        </p:nvSpPr>
        <p:spPr bwMode="auto">
          <a:xfrm>
            <a:off x="381000" y="685800"/>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(1)</a:t>
            </a:r>
            <a:r>
              <a:rPr lang="zh-CN" altLang="en-US" dirty="0"/>
              <a:t>需求规格说明文档常见的模板</a:t>
            </a:r>
            <a:r>
              <a:rPr lang="en-US" altLang="zh-CN" dirty="0"/>
              <a:t>-</a:t>
            </a:r>
            <a:r>
              <a:rPr lang="zh-CN" altLang="en-US" dirty="0">
                <a:solidFill>
                  <a:schemeClr val="hlink"/>
                </a:solidFill>
              </a:rPr>
              <a:t>国际版</a:t>
            </a:r>
            <a:r>
              <a:rPr lang="en-US" altLang="zh-CN" dirty="0">
                <a:solidFill>
                  <a:schemeClr val="hlink"/>
                </a:solidFill>
              </a:rPr>
              <a:t>2006</a:t>
            </a:r>
            <a:r>
              <a:rPr lang="zh-CN" altLang="en-US" dirty="0">
                <a:solidFill>
                  <a:schemeClr val="hlink"/>
                </a:solidFill>
              </a:rPr>
              <a:t>版</a:t>
            </a:r>
            <a:endParaRPr lang="zh-CN" altLang="en-US"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FE71AF6-32EF-464B-B28F-E77FB9B1BE1D}"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4036" name="Rectangle 5"/>
          <p:cNvSpPr>
            <a:spLocks noChangeArrowheads="1"/>
          </p:cNvSpPr>
          <p:nvPr/>
        </p:nvSpPr>
        <p:spPr bwMode="auto">
          <a:xfrm>
            <a:off x="879475" y="1773238"/>
            <a:ext cx="68611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spcBef>
                <a:spcPct val="20000"/>
              </a:spcBef>
            </a:pPr>
            <a:r>
              <a:rPr lang="en-US" altLang="zh-CN">
                <a:latin typeface="华文新魏" panose="02010800040101010101" pitchFamily="2" charset="-122"/>
              </a:rPr>
              <a:t>3.12</a:t>
            </a:r>
            <a:r>
              <a:rPr lang="zh-CN" altLang="en-US">
                <a:latin typeface="华文新魏" panose="02010800040101010101" pitchFamily="2" charset="-122"/>
              </a:rPr>
              <a:t>计算机资源需求</a:t>
            </a:r>
            <a:endParaRPr lang="zh-CN" altLang="en-US">
              <a:latin typeface="华文新魏" panose="02010800040101010101" pitchFamily="2" charset="-122"/>
            </a:endParaRPr>
          </a:p>
          <a:p>
            <a:pPr lvl="1" eaLnBrk="1" hangingPunct="1">
              <a:spcBef>
                <a:spcPct val="20000"/>
              </a:spcBef>
            </a:pPr>
            <a:r>
              <a:rPr lang="zh-CN" altLang="en-US">
                <a:latin typeface="华文新魏" panose="02010800040101010101" pitchFamily="2" charset="-122"/>
              </a:rPr>
              <a:t>	</a:t>
            </a:r>
            <a:r>
              <a:rPr lang="en-US" altLang="zh-CN">
                <a:latin typeface="华文新魏" panose="02010800040101010101" pitchFamily="2" charset="-122"/>
              </a:rPr>
              <a:t>3.12.1</a:t>
            </a:r>
            <a:r>
              <a:rPr lang="zh-CN" altLang="en-US">
                <a:latin typeface="华文新魏" panose="02010800040101010101" pitchFamily="2" charset="-122"/>
              </a:rPr>
              <a:t>计算机硬件需求</a:t>
            </a:r>
            <a:endParaRPr lang="zh-CN" altLang="en-US">
              <a:latin typeface="华文新魏" panose="02010800040101010101" pitchFamily="2" charset="-122"/>
            </a:endParaRPr>
          </a:p>
          <a:p>
            <a:pPr lvl="1" eaLnBrk="1" hangingPunct="1">
              <a:spcBef>
                <a:spcPct val="20000"/>
              </a:spcBef>
            </a:pPr>
            <a:r>
              <a:rPr lang="zh-CN" altLang="en-US">
                <a:latin typeface="华文新魏" panose="02010800040101010101" pitchFamily="2" charset="-122"/>
              </a:rPr>
              <a:t>	</a:t>
            </a:r>
            <a:r>
              <a:rPr lang="en-US" altLang="zh-CN">
                <a:latin typeface="华文新魏" panose="02010800040101010101" pitchFamily="2" charset="-122"/>
              </a:rPr>
              <a:t>3.12.2</a:t>
            </a:r>
            <a:r>
              <a:rPr lang="zh-CN" altLang="en-US">
                <a:latin typeface="华文新魏" panose="02010800040101010101" pitchFamily="2" charset="-122"/>
              </a:rPr>
              <a:t>计算机硬件资源利用需求</a:t>
            </a:r>
            <a:endParaRPr lang="zh-CN" altLang="en-US">
              <a:latin typeface="华文新魏" panose="02010800040101010101" pitchFamily="2" charset="-122"/>
            </a:endParaRPr>
          </a:p>
          <a:p>
            <a:pPr lvl="1" eaLnBrk="1" hangingPunct="1">
              <a:spcBef>
                <a:spcPct val="20000"/>
              </a:spcBef>
            </a:pPr>
            <a:r>
              <a:rPr lang="zh-CN" altLang="en-US">
                <a:latin typeface="华文新魏" panose="02010800040101010101" pitchFamily="2" charset="-122"/>
              </a:rPr>
              <a:t>	</a:t>
            </a:r>
            <a:r>
              <a:rPr lang="en-US" altLang="zh-CN">
                <a:latin typeface="华文新魏" panose="02010800040101010101" pitchFamily="2" charset="-122"/>
              </a:rPr>
              <a:t>3.12.3</a:t>
            </a:r>
            <a:r>
              <a:rPr lang="zh-CN" altLang="en-US">
                <a:latin typeface="华文新魏" panose="02010800040101010101" pitchFamily="2" charset="-122"/>
              </a:rPr>
              <a:t>计算机软件需求</a:t>
            </a:r>
            <a:endParaRPr lang="zh-CN" altLang="en-US">
              <a:latin typeface="华文新魏" panose="02010800040101010101" pitchFamily="2" charset="-122"/>
            </a:endParaRPr>
          </a:p>
          <a:p>
            <a:pPr lvl="1" eaLnBrk="1" hangingPunct="1">
              <a:spcBef>
                <a:spcPct val="20000"/>
              </a:spcBef>
            </a:pPr>
            <a:r>
              <a:rPr lang="zh-CN" altLang="en-US">
                <a:latin typeface="华文新魏" panose="02010800040101010101" pitchFamily="2" charset="-122"/>
              </a:rPr>
              <a:t>	</a:t>
            </a:r>
            <a:r>
              <a:rPr lang="en-US" altLang="zh-CN">
                <a:latin typeface="华文新魏" panose="02010800040101010101" pitchFamily="2" charset="-122"/>
              </a:rPr>
              <a:t>3.12.4</a:t>
            </a:r>
            <a:r>
              <a:rPr lang="zh-CN" altLang="en-US">
                <a:latin typeface="华文新魏" panose="02010800040101010101" pitchFamily="2" charset="-122"/>
              </a:rPr>
              <a:t>计算机通信需求</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3.13</a:t>
            </a:r>
            <a:r>
              <a:rPr lang="zh-CN" altLang="en-US">
                <a:latin typeface="华文新魏" panose="02010800040101010101" pitchFamily="2" charset="-122"/>
              </a:rPr>
              <a:t>软件质量因素</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3.14</a:t>
            </a:r>
            <a:r>
              <a:rPr lang="zh-CN" altLang="en-US">
                <a:latin typeface="华文新魏" panose="02010800040101010101" pitchFamily="2" charset="-122"/>
              </a:rPr>
              <a:t>设计和实现的约束</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3.15</a:t>
            </a:r>
            <a:r>
              <a:rPr lang="zh-CN" altLang="en-US">
                <a:latin typeface="华文新魏" panose="02010800040101010101" pitchFamily="2" charset="-122"/>
              </a:rPr>
              <a:t>数据</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3.16</a:t>
            </a:r>
            <a:r>
              <a:rPr lang="zh-CN" altLang="en-US">
                <a:latin typeface="华文新魏" panose="02010800040101010101" pitchFamily="2" charset="-122"/>
              </a:rPr>
              <a:t>操作</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3.17</a:t>
            </a:r>
            <a:r>
              <a:rPr lang="zh-CN" altLang="en-US">
                <a:latin typeface="华文新魏" panose="02010800040101010101" pitchFamily="2" charset="-122"/>
              </a:rPr>
              <a:t>故障处理</a:t>
            </a:r>
            <a:endParaRPr lang="zh-CN" altLang="en-US" sz="2000">
              <a:latin typeface="华文新魏" panose="02010800040101010101" pitchFamily="2" charset="-122"/>
            </a:endParaRPr>
          </a:p>
        </p:txBody>
      </p:sp>
      <p:sp>
        <p:nvSpPr>
          <p:cNvPr id="44037" name="Text Box 6"/>
          <p:cNvSpPr txBox="1">
            <a:spLocks noChangeArrowheads="1"/>
          </p:cNvSpPr>
          <p:nvPr/>
        </p:nvSpPr>
        <p:spPr bwMode="auto">
          <a:xfrm>
            <a:off x="323850" y="1260475"/>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r>
              <a:rPr lang="en-US" altLang="zh-CN">
                <a:solidFill>
                  <a:schemeClr val="hlink"/>
                </a:solidFill>
              </a:rPr>
              <a:t>2006</a:t>
            </a:r>
            <a:r>
              <a:rPr lang="zh-CN" altLang="en-US">
                <a:solidFill>
                  <a:schemeClr val="hlink"/>
                </a:solidFill>
              </a:rPr>
              <a:t>版</a:t>
            </a:r>
            <a:endParaRPr lang="zh-CN" altLang="en-US">
              <a:solidFill>
                <a:schemeClr val="hlink"/>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20CBFD3C-2189-44FF-B256-60170A524392}"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5060" name="Rectangle 5"/>
          <p:cNvSpPr>
            <a:spLocks noChangeArrowheads="1"/>
          </p:cNvSpPr>
          <p:nvPr/>
        </p:nvSpPr>
        <p:spPr bwMode="auto">
          <a:xfrm>
            <a:off x="1455738" y="1700213"/>
            <a:ext cx="7653337"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	3.18</a:t>
            </a:r>
            <a:r>
              <a:rPr lang="zh-CN" altLang="en-US">
                <a:latin typeface="华文新魏" panose="02010800040101010101" pitchFamily="2" charset="-122"/>
              </a:rPr>
              <a:t>算法说明</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3.19</a:t>
            </a:r>
            <a:r>
              <a:rPr lang="zh-CN" altLang="en-US">
                <a:latin typeface="华文新魏" panose="02010800040101010101" pitchFamily="2" charset="-122"/>
              </a:rPr>
              <a:t>有关人员需求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3.20</a:t>
            </a:r>
            <a:r>
              <a:rPr lang="zh-CN" altLang="en-US">
                <a:latin typeface="华文新魏" panose="02010800040101010101" pitchFamily="2" charset="-122"/>
              </a:rPr>
              <a:t>有关培训需求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3.21</a:t>
            </a:r>
            <a:r>
              <a:rPr lang="zh-CN" altLang="en-US">
                <a:latin typeface="华文新魏" panose="02010800040101010101" pitchFamily="2" charset="-122"/>
              </a:rPr>
              <a:t>有关后勤需求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3.22</a:t>
            </a:r>
            <a:r>
              <a:rPr lang="zh-CN" altLang="en-US">
                <a:latin typeface="华文新魏" panose="02010800040101010101" pitchFamily="2" charset="-122"/>
              </a:rPr>
              <a:t>其他需求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3.23</a:t>
            </a:r>
            <a:r>
              <a:rPr lang="zh-CN" altLang="en-US">
                <a:latin typeface="华文新魏" panose="02010800040101010101" pitchFamily="2" charset="-122"/>
              </a:rPr>
              <a:t>包装需求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3.24</a:t>
            </a:r>
            <a:r>
              <a:rPr lang="zh-CN" altLang="en-US">
                <a:latin typeface="华文新魏" panose="02010800040101010101" pitchFamily="2" charset="-122"/>
              </a:rPr>
              <a:t>需求的优先次序和关键程度</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4.</a:t>
            </a:r>
            <a:r>
              <a:rPr lang="zh-CN" altLang="en-US">
                <a:latin typeface="华文新魏" panose="02010800040101010101" pitchFamily="2" charset="-122"/>
              </a:rPr>
              <a:t>合格性规定</a:t>
            </a:r>
            <a:r>
              <a:rPr lang="en-US" altLang="zh-CN">
                <a:latin typeface="华文新魏" panose="02010800040101010101" pitchFamily="2" charset="-122"/>
              </a:rPr>
              <a:t>[</a:t>
            </a:r>
            <a:r>
              <a:rPr lang="zh-CN" altLang="en-US">
                <a:latin typeface="华文新魏" panose="02010800040101010101" pitchFamily="2" charset="-122"/>
              </a:rPr>
              <a:t>可以独立，也可以直接在前面注明方法，包括演示、测试、分析、审查、其他特殊方法</a:t>
            </a:r>
            <a:r>
              <a:rPr lang="en-US" altLang="zh-CN">
                <a:latin typeface="华文新魏" panose="02010800040101010101" pitchFamily="2" charset="-122"/>
              </a:rPr>
              <a:t>]</a:t>
            </a:r>
            <a:endParaRPr lang="en-US" altLang="zh-CN">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5.</a:t>
            </a:r>
            <a:r>
              <a:rPr lang="zh-CN" altLang="en-US">
                <a:latin typeface="华文新魏" panose="02010800040101010101" pitchFamily="2" charset="-122"/>
              </a:rPr>
              <a:t>需求可追踪性</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6.</a:t>
            </a:r>
            <a:r>
              <a:rPr lang="zh-CN" altLang="en-US">
                <a:latin typeface="华文新魏" panose="02010800040101010101" pitchFamily="2" charset="-122"/>
              </a:rPr>
              <a:t>尚未解决问题</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7.</a:t>
            </a:r>
            <a:r>
              <a:rPr lang="zh-CN" altLang="en-US">
                <a:latin typeface="华文新魏" panose="02010800040101010101" pitchFamily="2" charset="-122"/>
              </a:rPr>
              <a:t>注释</a:t>
            </a:r>
            <a:endParaRPr lang="zh-CN" altLang="en-US">
              <a:latin typeface="华文新魏" panose="02010800040101010101" pitchFamily="2" charset="-122"/>
            </a:endParaRPr>
          </a:p>
        </p:txBody>
      </p:sp>
      <p:sp>
        <p:nvSpPr>
          <p:cNvPr id="45061" name="Text Box 6"/>
          <p:cNvSpPr txBox="1">
            <a:spLocks noChangeArrowheads="1"/>
          </p:cNvSpPr>
          <p:nvPr/>
        </p:nvSpPr>
        <p:spPr bwMode="auto">
          <a:xfrm>
            <a:off x="323850" y="1260475"/>
            <a:ext cx="643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(1)</a:t>
            </a:r>
            <a:r>
              <a:rPr lang="zh-CN" altLang="en-US"/>
              <a:t>需求规格说明文档常见的模板</a:t>
            </a:r>
            <a:r>
              <a:rPr lang="en-US" altLang="zh-CN"/>
              <a:t>-</a:t>
            </a:r>
            <a:r>
              <a:rPr lang="zh-CN" altLang="en-US">
                <a:solidFill>
                  <a:schemeClr val="hlink"/>
                </a:solidFill>
              </a:rPr>
              <a:t>国际版</a:t>
            </a:r>
            <a:r>
              <a:rPr lang="en-US" altLang="zh-CN">
                <a:solidFill>
                  <a:schemeClr val="hlink"/>
                </a:solidFill>
              </a:rPr>
              <a:t>2006</a:t>
            </a:r>
            <a:r>
              <a:rPr lang="zh-CN" altLang="en-US">
                <a:solidFill>
                  <a:schemeClr val="hlink"/>
                </a:solidFill>
              </a:rPr>
              <a:t>版</a:t>
            </a:r>
            <a:endParaRPr lang="zh-CN" altLang="en-US">
              <a:solidFill>
                <a:schemeClr va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2227033B-02A5-4E94-99F8-9D38162FD94E}"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6085" name="Text Box 220"/>
          <p:cNvSpPr txBox="1">
            <a:spLocks noChangeArrowheads="1"/>
          </p:cNvSpPr>
          <p:nvPr/>
        </p:nvSpPr>
        <p:spPr bwMode="auto">
          <a:xfrm>
            <a:off x="4932363" y="188913"/>
            <a:ext cx="348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对国际版需求</a:t>
            </a:r>
            <a:r>
              <a:rPr lang="en-US" altLang="zh-CN" sz="2000">
                <a:solidFill>
                  <a:schemeClr val="hlink"/>
                </a:solidFill>
              </a:rPr>
              <a:t>24</a:t>
            </a:r>
            <a:r>
              <a:rPr lang="zh-CN" altLang="en-US" sz="2000">
                <a:solidFill>
                  <a:schemeClr val="hlink"/>
                </a:solidFill>
              </a:rPr>
              <a:t>项</a:t>
            </a:r>
            <a:r>
              <a:rPr lang="zh-CN" altLang="en-US" sz="2000"/>
              <a:t>的简要说明</a:t>
            </a:r>
            <a:endParaRPr lang="zh-CN" altLang="en-US" sz="2000"/>
          </a:p>
        </p:txBody>
      </p:sp>
      <p:graphicFrame>
        <p:nvGraphicFramePr>
          <p:cNvPr id="618853" name="Group 357"/>
          <p:cNvGraphicFramePr>
            <a:graphicFrameLocks noGrp="1"/>
          </p:cNvGraphicFramePr>
          <p:nvPr/>
        </p:nvGraphicFramePr>
        <p:xfrm>
          <a:off x="107950" y="908050"/>
          <a:ext cx="8964613" cy="5852000"/>
        </p:xfrm>
        <a:graphic>
          <a:graphicData uri="http://schemas.openxmlformats.org/drawingml/2006/table">
            <a:tbl>
              <a:tblPr/>
              <a:tblGrid>
                <a:gridCol w="1216025"/>
                <a:gridCol w="2743200"/>
                <a:gridCol w="5005388"/>
              </a:tblGrid>
              <a:tr h="3657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类型</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子项</a:t>
                      </a:r>
                      <a:endPar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说明</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rowSpan="3">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概述类</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状态和方式（</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在传统的需求规格中很少涉及</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概述（</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对应于任务概述，包括目标、用户特点、约束等</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规格（</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3.3</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对应于总的功能、数据模型（用例、领域模型）</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功能类</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能力要求（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3.4</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采用了传统的描述方式。</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rowSpan="2">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接口类</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外部接口（</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3.5</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待开发系统与其它系统间的接口</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内部接口（</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3.6</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待开发系统内部不同模块之间的接口</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数据类</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内部数据（</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3.7</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系统所关联的数据实体、一般用领域模型描述。</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rowSpan="8">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非功能类</a:t>
                      </a: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适应性（</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3.8</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需要适应的不同的安装环境</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保密性（</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3.9</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防范措施、策略、功能等</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保密与私密性（</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3.10</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数据加密与安全方面的策略与功能</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软件质量因素（</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3.13</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详细描述各种质量属性</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设计和实现约束（</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3.14</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对选择设计和实现技术的限制条件</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数据（</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3.15</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数据处理量、容量方面的需求。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操作（</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3.16</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易操作性、容错性方面的需求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0">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故障处理（</a:t>
                      </a:r>
                      <a:r>
                        <a:rPr kumimoji="1"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3.17</a:t>
                      </a: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硬件故障时的应对措施与功能需求</a:t>
                      </a:r>
                      <a:endPar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360"/>
          <p:cNvGrpSpPr/>
          <p:nvPr/>
        </p:nvGrpSpPr>
        <p:grpSpPr bwMode="auto">
          <a:xfrm>
            <a:off x="2771775" y="3573463"/>
            <a:ext cx="4248150" cy="1871662"/>
            <a:chOff x="1837" y="2251"/>
            <a:chExt cx="2676" cy="1179"/>
          </a:xfrm>
        </p:grpSpPr>
        <p:sp>
          <p:nvSpPr>
            <p:cNvPr id="46151" name="AutoShape 358"/>
            <p:cNvSpPr>
              <a:spLocks noChangeArrowheads="1"/>
            </p:cNvSpPr>
            <p:nvPr/>
          </p:nvSpPr>
          <p:spPr bwMode="auto">
            <a:xfrm>
              <a:off x="1837" y="2251"/>
              <a:ext cx="2676" cy="1179"/>
            </a:xfrm>
            <a:prstGeom prst="cloudCallout">
              <a:avLst>
                <a:gd name="adj1" fmla="val -43750"/>
                <a:gd name="adj2" fmla="val 70000"/>
              </a:avLst>
            </a:prstGeom>
            <a:solidFill>
              <a:schemeClr val="accent1"/>
            </a:solidFill>
            <a:ln w="9525">
              <a:solidFill>
                <a:schemeClr val="tx1"/>
              </a:solidFill>
              <a:round/>
            </a:ln>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algn="ctr" eaLnBrk="1" hangingPunct="1"/>
              <a:endParaRPr lang="zh-CN" altLang="zh-CN"/>
            </a:p>
          </p:txBody>
        </p:sp>
        <p:sp>
          <p:nvSpPr>
            <p:cNvPr id="46152" name="Text Box 359"/>
            <p:cNvSpPr txBox="1">
              <a:spLocks noChangeArrowheads="1"/>
            </p:cNvSpPr>
            <p:nvPr/>
          </p:nvSpPr>
          <p:spPr bwMode="auto">
            <a:xfrm>
              <a:off x="2018" y="2490"/>
              <a:ext cx="242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1800"/>
                <a:t>在比较大型的系统中，需要对数据</a:t>
              </a:r>
              <a:endParaRPr lang="zh-CN" altLang="en-US" sz="1800"/>
            </a:p>
            <a:p>
              <a:pPr eaLnBrk="1" hangingPunct="1"/>
              <a:r>
                <a:rPr lang="zh-CN" altLang="en-US" sz="1800"/>
                <a:t>量、数据处理的特点，平均值、峰值</a:t>
              </a:r>
              <a:endParaRPr lang="zh-CN" altLang="en-US" sz="1800"/>
            </a:p>
            <a:p>
              <a:pPr eaLnBrk="1" hangingPunct="1"/>
              <a:r>
                <a:rPr lang="zh-CN" altLang="en-US" sz="1800"/>
                <a:t>作出分析，以便选择服务器和数据库</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FB1AA430-4369-4297-90E5-43DCC837CB52}" type="slidenum">
              <a:rPr lang="en-US" altLang="zh-CN" sz="1400" b="0">
                <a:ea typeface="宋体" panose="02010600030101010101" pitchFamily="2" charset="-122"/>
              </a:rPr>
            </a:fld>
            <a:endParaRPr lang="en-US" altLang="zh-CN" sz="1400" b="0">
              <a:ea typeface="宋体" panose="02010600030101010101" pitchFamily="2" charset="-122"/>
            </a:endParaRPr>
          </a:p>
        </p:txBody>
      </p:sp>
      <p:graphicFrame>
        <p:nvGraphicFramePr>
          <p:cNvPr id="619649" name="Group 129"/>
          <p:cNvGraphicFramePr>
            <a:graphicFrameLocks noGrp="1"/>
          </p:cNvGraphicFramePr>
          <p:nvPr/>
        </p:nvGraphicFramePr>
        <p:xfrm>
          <a:off x="250825" y="1865313"/>
          <a:ext cx="8785225" cy="3657600"/>
        </p:xfrm>
        <a:graphic>
          <a:graphicData uri="http://schemas.openxmlformats.org/drawingml/2006/table">
            <a:tbl>
              <a:tblPr/>
              <a:tblGrid>
                <a:gridCol w="1192213"/>
                <a:gridCol w="2687637"/>
                <a:gridCol w="4905375"/>
              </a:tblGrid>
              <a:tr h="2714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类型</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子项</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说明</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rowSpan="2">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运行环境</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环境要求（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3.11</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对计算机硬件和操作系统方面的需求。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计算机资源需求（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3.12</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硬件规格及内部指标、软件环境、通信环境等</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rowSpan="5">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其它需求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有关人员需求（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3.19</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人员数量、技能、责任期</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有关培训需求（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3.20</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软件培训相关事宜。</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有关后勤的需求（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3.21</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软件维护、运输等方面的需求。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其它需求（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3.22</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以上未尽事宜</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包装需求（</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3.23</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Logo</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标注等方面的需求</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补充</a:t>
                      </a: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算法说明（</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3.18</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系统实现时用到的主要算法</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管理</a:t>
                      </a: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优先次序</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3.24</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通常在每个需求后面说明</a:t>
                      </a:r>
                      <a:endPar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51" name="Text Box 77"/>
          <p:cNvSpPr txBox="1">
            <a:spLocks noChangeArrowheads="1"/>
          </p:cNvSpPr>
          <p:nvPr/>
        </p:nvSpPr>
        <p:spPr bwMode="auto">
          <a:xfrm>
            <a:off x="3419475" y="1268413"/>
            <a:ext cx="348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对国际版需求</a:t>
            </a:r>
            <a:r>
              <a:rPr lang="en-US" altLang="zh-CN" sz="2000">
                <a:solidFill>
                  <a:schemeClr val="hlink"/>
                </a:solidFill>
              </a:rPr>
              <a:t>24</a:t>
            </a:r>
            <a:r>
              <a:rPr lang="zh-CN" altLang="en-US" sz="2000">
                <a:solidFill>
                  <a:schemeClr val="hlink"/>
                </a:solidFill>
              </a:rPr>
              <a:t>项</a:t>
            </a:r>
            <a:r>
              <a:rPr lang="zh-CN" altLang="en-US" sz="2000"/>
              <a:t>的简要说明</a:t>
            </a:r>
            <a:endParaRPr lang="zh-CN"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71B29A6B-3FD7-40D0-BBE9-322AA989B9F6}"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8132" name="Rectangle 5"/>
          <p:cNvSpPr>
            <a:spLocks noChangeArrowheads="1"/>
          </p:cNvSpPr>
          <p:nvPr/>
        </p:nvSpPr>
        <p:spPr bwMode="auto">
          <a:xfrm>
            <a:off x="457200" y="1143000"/>
            <a:ext cx="8229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lnSpc>
                <a:spcPct val="80000"/>
              </a:lnSpc>
              <a:spcBef>
                <a:spcPct val="20000"/>
              </a:spcBef>
              <a:buSzPct val="70000"/>
              <a:buFont typeface="Wingdings" panose="05000000000000000000" pitchFamily="2" charset="2"/>
              <a:buNone/>
            </a:pPr>
            <a:r>
              <a:rPr lang="en-US" altLang="zh-CN" sz="2800" dirty="0">
                <a:latin typeface="华文新魏" panose="02010800040101010101" pitchFamily="2" charset="-122"/>
              </a:rPr>
              <a:t>1.</a:t>
            </a:r>
            <a:r>
              <a:rPr lang="zh-CN" altLang="en-US" sz="2800" dirty="0">
                <a:latin typeface="华文新魏" panose="02010800040101010101" pitchFamily="2" charset="-122"/>
              </a:rPr>
              <a:t>文档概述</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1.1</a:t>
            </a:r>
            <a:r>
              <a:rPr lang="zh-CN" altLang="en-US" sz="2800" dirty="0">
                <a:latin typeface="华文新魏" panose="02010800040101010101" pitchFamily="2" charset="-122"/>
              </a:rPr>
              <a:t>目的</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1.2</a:t>
            </a:r>
            <a:r>
              <a:rPr lang="zh-CN" altLang="en-US" sz="2800" dirty="0">
                <a:latin typeface="华文新魏" panose="02010800040101010101" pitchFamily="2" charset="-122"/>
              </a:rPr>
              <a:t>背景</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1.3</a:t>
            </a:r>
            <a:r>
              <a:rPr lang="zh-CN" altLang="en-US" sz="2800" dirty="0">
                <a:latin typeface="华文新魏" panose="02010800040101010101" pitchFamily="2" charset="-122"/>
              </a:rPr>
              <a:t>定义、首字母缩写词和缩略语</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1.4</a:t>
            </a:r>
            <a:r>
              <a:rPr lang="zh-CN" altLang="en-US" sz="2800" dirty="0">
                <a:latin typeface="华文新魏" panose="02010800040101010101" pitchFamily="2" charset="-122"/>
              </a:rPr>
              <a:t>参考资料</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1.5</a:t>
            </a:r>
            <a:r>
              <a:rPr lang="zh-CN" altLang="en-US" sz="2800" dirty="0">
                <a:latin typeface="华文新魏" panose="02010800040101010101" pitchFamily="2" charset="-122"/>
              </a:rPr>
              <a:t>概述</a:t>
            </a:r>
            <a:endParaRPr lang="zh-CN" altLang="en-US" sz="2800" dirty="0">
              <a:latin typeface="华文新魏" panose="02010800040101010101" pitchFamily="2" charset="-122"/>
            </a:endParaRPr>
          </a:p>
          <a:p>
            <a:pPr eaLnBrk="1" hangingPunct="1">
              <a:lnSpc>
                <a:spcPct val="80000"/>
              </a:lnSpc>
              <a:spcBef>
                <a:spcPct val="20000"/>
              </a:spcBef>
              <a:buSzPct val="70000"/>
              <a:buFont typeface="Wingdings" panose="05000000000000000000" pitchFamily="2" charset="2"/>
              <a:buNone/>
            </a:pPr>
            <a:r>
              <a:rPr lang="en-US" altLang="zh-CN" sz="2800" dirty="0">
                <a:latin typeface="华文新魏" panose="02010800040101010101" pitchFamily="2" charset="-122"/>
              </a:rPr>
              <a:t>2.</a:t>
            </a:r>
            <a:r>
              <a:rPr lang="zh-CN" altLang="en-US" sz="2800" dirty="0">
                <a:latin typeface="华文新魏" panose="02010800040101010101" pitchFamily="2" charset="-122"/>
              </a:rPr>
              <a:t>整体说明</a:t>
            </a:r>
            <a:r>
              <a:rPr lang="en-US" altLang="zh-CN" sz="2800" dirty="0">
                <a:latin typeface="华文新魏" panose="02010800040101010101" pitchFamily="2" charset="-122"/>
              </a:rPr>
              <a:t>[</a:t>
            </a:r>
            <a:r>
              <a:rPr lang="zh-CN" altLang="en-US" sz="2800" dirty="0">
                <a:latin typeface="华文新魏" panose="02010800040101010101" pitchFamily="2" charset="-122"/>
              </a:rPr>
              <a:t>让读者对整个软件系统的需求有一个框架性的认识。主要包括产品总体效果、产品功能、用户特征、约束、假设与依赖关系、需求子集等方面的内容。</a:t>
            </a:r>
            <a:r>
              <a:rPr lang="en-US" altLang="zh-CN" sz="2800" dirty="0">
                <a:latin typeface="华文新魏" panose="02010800040101010101" pitchFamily="2" charset="-122"/>
              </a:rPr>
              <a:t>]</a:t>
            </a:r>
            <a:endParaRPr lang="en-US" altLang="zh-CN"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2.1</a:t>
            </a:r>
            <a:r>
              <a:rPr lang="zh-CN" altLang="en-US" sz="2800" dirty="0">
                <a:latin typeface="华文新魏" panose="02010800040101010101" pitchFamily="2" charset="-122"/>
              </a:rPr>
              <a:t>用例模型</a:t>
            </a:r>
            <a:endParaRPr lang="zh-CN" altLang="en-US" sz="2800" dirty="0">
              <a:latin typeface="华文新魏" panose="02010800040101010101" pitchFamily="2" charset="-122"/>
            </a:endParaRPr>
          </a:p>
          <a:p>
            <a:pPr lvl="1" eaLnBrk="1" hangingPunct="1">
              <a:lnSpc>
                <a:spcPct val="80000"/>
              </a:lnSpc>
              <a:spcBef>
                <a:spcPct val="20000"/>
              </a:spcBef>
              <a:buFontTx/>
              <a:buChar char="–"/>
            </a:pPr>
            <a:r>
              <a:rPr lang="en-US" altLang="zh-CN" sz="2800" dirty="0">
                <a:latin typeface="华文新魏" panose="02010800040101010101" pitchFamily="2" charset="-122"/>
              </a:rPr>
              <a:t>2.2</a:t>
            </a:r>
            <a:r>
              <a:rPr lang="zh-CN" altLang="en-US" sz="2800" dirty="0">
                <a:latin typeface="华文新魏" panose="02010800040101010101" pitchFamily="2" charset="-122"/>
              </a:rPr>
              <a:t>假设与依赖关系</a:t>
            </a:r>
            <a:endParaRPr lang="zh-CN" altLang="en-US" sz="2800" dirty="0">
              <a:latin typeface="华文新魏" panose="02010800040101010101" pitchFamily="2" charset="-122"/>
            </a:endParaRPr>
          </a:p>
        </p:txBody>
      </p:sp>
      <p:sp>
        <p:nvSpPr>
          <p:cNvPr id="48133" name="Text Box 6"/>
          <p:cNvSpPr txBox="1">
            <a:spLocks noChangeArrowheads="1"/>
          </p:cNvSpPr>
          <p:nvPr/>
        </p:nvSpPr>
        <p:spPr bwMode="auto">
          <a:xfrm>
            <a:off x="381000" y="533400"/>
            <a:ext cx="553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(2)</a:t>
            </a:r>
            <a:r>
              <a:rPr lang="zh-CN" altLang="en-US" dirty="0"/>
              <a:t>需求规格说明文档常见的模板</a:t>
            </a:r>
            <a:r>
              <a:rPr lang="en-US" altLang="zh-CN" dirty="0"/>
              <a:t>-</a:t>
            </a:r>
            <a:r>
              <a:rPr lang="en-US" altLang="zh-CN" dirty="0">
                <a:solidFill>
                  <a:schemeClr val="hlink"/>
                </a:solidFill>
              </a:rPr>
              <a:t>RUP</a:t>
            </a:r>
            <a:r>
              <a:rPr lang="zh-CN" altLang="en-US" dirty="0">
                <a:solidFill>
                  <a:schemeClr val="hlink"/>
                </a:solidFill>
              </a:rPr>
              <a:t>版</a:t>
            </a:r>
            <a:endParaRPr lang="zh-CN" altLang="en-US" dirty="0">
              <a:solidFill>
                <a:schemeClr val="hlin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需求文档的作用规纳</a:t>
            </a:r>
            <a:endParaRPr lang="zh-CN" altLang="en-US" dirty="0"/>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1</a:t>
            </a:r>
            <a:r>
              <a:rPr lang="zh-CN" altLang="en-US" dirty="0">
                <a:ea typeface="楷体" panose="02010609060101010101" pitchFamily="49" charset="-122"/>
              </a:rPr>
              <a:t>）规范的文档可以拓展人脑的知识记忆能力。</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2</a:t>
            </a:r>
            <a:r>
              <a:rPr lang="zh-CN" altLang="en-US" dirty="0">
                <a:ea typeface="楷体" panose="02010609060101010101" pitchFamily="49" charset="-122"/>
              </a:rPr>
              <a:t>）编制需求文档的过程，可以帮助需求工作人员更好的理解问题域，使文档表达的知识更准确、更清晰。</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3</a:t>
            </a:r>
            <a:r>
              <a:rPr lang="zh-CN" altLang="en-US" dirty="0">
                <a:ea typeface="楷体" panose="02010609060101010101" pitchFamily="49" charset="-122"/>
              </a:rPr>
              <a:t>）定义清晰、正确、规范的需求文档为开发人员、项目管理人员和软件用户提供相对稳定的可阅读资料。</a:t>
            </a:r>
            <a:endParaRPr lang="zh-CN" altLang="en-US" dirty="0">
              <a:ea typeface="楷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54574490-F3A9-430E-9D51-0C519039344E}"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49156" name="Rectangle 5"/>
          <p:cNvSpPr>
            <a:spLocks noChangeArrowheads="1"/>
          </p:cNvSpPr>
          <p:nvPr/>
        </p:nvSpPr>
        <p:spPr bwMode="auto">
          <a:xfrm>
            <a:off x="1238250" y="1989138"/>
            <a:ext cx="7905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3.</a:t>
            </a:r>
            <a:r>
              <a:rPr lang="zh-CN" altLang="en-US" sz="2800">
                <a:latin typeface="华文新魏" panose="02010800040101010101" pitchFamily="2" charset="-122"/>
              </a:rPr>
              <a:t>具体要求</a:t>
            </a:r>
            <a:endParaRPr lang="zh-CN" altLang="en-US" sz="2800">
              <a:latin typeface="华文新魏" panose="02010800040101010101" pitchFamily="2" charset="-122"/>
            </a:endParaRPr>
          </a:p>
          <a:p>
            <a:pPr lvl="1" eaLnBrk="1" hangingPunct="1">
              <a:spcBef>
                <a:spcPct val="20000"/>
              </a:spcBef>
              <a:buFontTx/>
              <a:buChar char="–"/>
            </a:pPr>
            <a:r>
              <a:rPr lang="en-US" altLang="zh-CN" sz="2800">
                <a:latin typeface="华文新魏" panose="02010800040101010101" pitchFamily="2" charset="-122"/>
              </a:rPr>
              <a:t>3.1</a:t>
            </a:r>
            <a:r>
              <a:rPr lang="zh-CN" altLang="en-US" sz="2800">
                <a:latin typeface="华文新魏" panose="02010800040101010101" pitchFamily="2" charset="-122"/>
              </a:rPr>
              <a:t>用例描述</a:t>
            </a:r>
            <a:endParaRPr lang="zh-CN" altLang="en-US" sz="2800">
              <a:latin typeface="华文新魏" panose="02010800040101010101" pitchFamily="2" charset="-122"/>
            </a:endParaRPr>
          </a:p>
          <a:p>
            <a:pPr lvl="1" eaLnBrk="1" hangingPunct="1">
              <a:spcBef>
                <a:spcPct val="20000"/>
              </a:spcBef>
              <a:buFontTx/>
              <a:buChar char="–"/>
            </a:pPr>
            <a:r>
              <a:rPr lang="en-US" altLang="zh-CN" sz="2800">
                <a:latin typeface="华文新魏" panose="02010800040101010101" pitchFamily="2" charset="-122"/>
              </a:rPr>
              <a:t>3.2</a:t>
            </a:r>
            <a:r>
              <a:rPr lang="zh-CN" altLang="en-US" sz="2800">
                <a:latin typeface="华文新魏" panose="02010800040101010101" pitchFamily="2" charset="-122"/>
              </a:rPr>
              <a:t>补充需求</a:t>
            </a:r>
            <a:r>
              <a:rPr lang="en-US" altLang="zh-CN" sz="2800">
                <a:latin typeface="华文新魏" panose="02010800040101010101" pitchFamily="2" charset="-122"/>
              </a:rPr>
              <a:t>[</a:t>
            </a:r>
            <a:r>
              <a:rPr lang="zh-CN" altLang="en-US" sz="2800">
                <a:latin typeface="华文新魏" panose="02010800040101010101" pitchFamily="2" charset="-122"/>
              </a:rPr>
              <a:t>易用性、可靠性、性能、其他</a:t>
            </a:r>
            <a:r>
              <a:rPr lang="en-US" altLang="zh-CN" sz="2800">
                <a:latin typeface="华文新魏" panose="02010800040101010101" pitchFamily="2" charset="-122"/>
              </a:rPr>
              <a:t>]</a:t>
            </a:r>
            <a:endParaRPr lang="en-US" altLang="zh-CN"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4.</a:t>
            </a:r>
            <a:r>
              <a:rPr lang="zh-CN" altLang="en-US" sz="2800">
                <a:latin typeface="华文新魏" panose="02010800040101010101" pitchFamily="2" charset="-122"/>
              </a:rPr>
              <a:t>支持信息</a:t>
            </a:r>
            <a:endParaRPr lang="zh-CN" altLang="en-US" sz="2800">
              <a:latin typeface="华文新魏" panose="02010800040101010101" pitchFamily="2" charset="-122"/>
            </a:endParaRPr>
          </a:p>
        </p:txBody>
      </p:sp>
      <p:sp>
        <p:nvSpPr>
          <p:cNvPr id="49157" name="Text Box 6"/>
          <p:cNvSpPr txBox="1">
            <a:spLocks noChangeArrowheads="1"/>
          </p:cNvSpPr>
          <p:nvPr/>
        </p:nvSpPr>
        <p:spPr bwMode="auto">
          <a:xfrm>
            <a:off x="323850" y="1260475"/>
            <a:ext cx="553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(2)</a:t>
            </a:r>
            <a:r>
              <a:rPr lang="zh-CN" altLang="en-US"/>
              <a:t>需求规格说明文档常见的模板</a:t>
            </a:r>
            <a:r>
              <a:rPr lang="en-US" altLang="zh-CN"/>
              <a:t>-</a:t>
            </a:r>
            <a:r>
              <a:rPr lang="en-US" altLang="zh-CN">
                <a:solidFill>
                  <a:schemeClr val="hlink"/>
                </a:solidFill>
              </a:rPr>
              <a:t>RUP</a:t>
            </a:r>
            <a:r>
              <a:rPr lang="zh-CN" altLang="en-US">
                <a:solidFill>
                  <a:schemeClr val="hlink"/>
                </a:solidFill>
              </a:rPr>
              <a:t>版</a:t>
            </a:r>
            <a:endParaRPr lang="zh-CN" altLang="en-US">
              <a:solidFill>
                <a:schemeClr val="hlink"/>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2FAAB17F-D4C2-4C08-999C-98F088F89D45}"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0180" name="Text Box 5"/>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
        <p:nvSpPr>
          <p:cNvPr id="50182" name="Rectangle 7"/>
          <p:cNvSpPr>
            <a:spLocks noChangeArrowheads="1"/>
          </p:cNvSpPr>
          <p:nvPr/>
        </p:nvSpPr>
        <p:spPr bwMode="auto">
          <a:xfrm>
            <a:off x="1692275" y="1916113"/>
            <a:ext cx="6624638"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Part Ⅰ</a:t>
            </a:r>
            <a:r>
              <a:rPr lang="zh-CN" altLang="en-US">
                <a:latin typeface="华文新魏" panose="02010800040101010101" pitchFamily="2" charset="-122"/>
              </a:rPr>
              <a:t>：项目驱动</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1.</a:t>
            </a:r>
            <a:r>
              <a:rPr lang="zh-CN" altLang="en-US">
                <a:latin typeface="华文新魏" panose="02010800040101010101" pitchFamily="2" charset="-122"/>
              </a:rPr>
              <a:t>项目的目标</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a:t>
            </a:r>
            <a:r>
              <a:rPr lang="zh-CN" altLang="en-US">
                <a:latin typeface="华文新魏" panose="02010800040101010101" pitchFamily="2" charset="-122"/>
              </a:rPr>
              <a:t>该项目工作的用户业务或背景</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1.2</a:t>
            </a:r>
            <a:r>
              <a:rPr lang="zh-CN" altLang="en-US">
                <a:latin typeface="华文新魏" panose="02010800040101010101" pitchFamily="2" charset="-122"/>
              </a:rPr>
              <a:t>项目的目标</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2.</a:t>
            </a:r>
            <a:r>
              <a:rPr lang="zh-CN" altLang="en-US">
                <a:latin typeface="华文新魏" panose="02010800040101010101" pitchFamily="2" charset="-122"/>
              </a:rPr>
              <a:t>客户、顾客和其他风险承担者</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2.1</a:t>
            </a:r>
            <a:r>
              <a:rPr lang="zh-CN" altLang="en-US">
                <a:latin typeface="华文新魏" panose="02010800040101010101" pitchFamily="2" charset="-122"/>
              </a:rPr>
              <a:t>客户</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2.2</a:t>
            </a:r>
            <a:r>
              <a:rPr lang="zh-CN" altLang="en-US">
                <a:latin typeface="华文新魏" panose="02010800040101010101" pitchFamily="2" charset="-122"/>
              </a:rPr>
              <a:t>顾客</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2.3</a:t>
            </a:r>
            <a:r>
              <a:rPr lang="zh-CN" altLang="en-US">
                <a:latin typeface="华文新魏" panose="02010800040101010101" pitchFamily="2" charset="-122"/>
              </a:rPr>
              <a:t>其他风险承担者</a:t>
            </a:r>
            <a:endParaRPr lang="zh-CN" altLang="en-US">
              <a:latin typeface="华文新魏" panose="020108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76720B39-1055-40E1-A74B-762E13CBCFB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1204" name="Text Box 5"/>
          <p:cNvSpPr txBox="1">
            <a:spLocks noChangeArrowheads="1"/>
          </p:cNvSpPr>
          <p:nvPr/>
        </p:nvSpPr>
        <p:spPr bwMode="auto">
          <a:xfrm>
            <a:off x="2987675" y="69215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
        <p:nvSpPr>
          <p:cNvPr id="51206" name="Rectangle 7"/>
          <p:cNvSpPr>
            <a:spLocks noChangeArrowheads="1"/>
          </p:cNvSpPr>
          <p:nvPr/>
        </p:nvSpPr>
        <p:spPr bwMode="auto">
          <a:xfrm>
            <a:off x="1908175" y="1268413"/>
            <a:ext cx="54578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buSzPct val="70000"/>
              <a:buFont typeface="Wingdings" panose="05000000000000000000" pitchFamily="2" charset="2"/>
              <a:buNone/>
            </a:pPr>
            <a:r>
              <a:rPr lang="en-US" altLang="zh-CN">
                <a:latin typeface="华文新魏" panose="02010800040101010101" pitchFamily="2" charset="-122"/>
              </a:rPr>
              <a:t>3.</a:t>
            </a:r>
            <a:r>
              <a:rPr lang="zh-CN" altLang="en-US">
                <a:latin typeface="华文新魏" panose="02010800040101010101" pitchFamily="2" charset="-122"/>
              </a:rPr>
              <a:t>产品的用户</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3.1</a:t>
            </a:r>
            <a:r>
              <a:rPr lang="zh-CN" altLang="en-US">
                <a:latin typeface="华文新魏" panose="02010800040101010101" pitchFamily="2" charset="-122"/>
              </a:rPr>
              <a:t>产品的直接操作用户</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3.2</a:t>
            </a:r>
            <a:r>
              <a:rPr lang="zh-CN" altLang="en-US">
                <a:latin typeface="华文新魏" panose="02010800040101010101" pitchFamily="2" charset="-122"/>
              </a:rPr>
              <a:t>对用户设定的优先级</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3.3</a:t>
            </a:r>
            <a:r>
              <a:rPr lang="zh-CN" altLang="en-US">
                <a:latin typeface="华文新魏" panose="02010800040101010101" pitchFamily="2" charset="-122"/>
              </a:rPr>
              <a:t>用户参与程度</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3.4</a:t>
            </a:r>
            <a:r>
              <a:rPr lang="zh-CN" altLang="en-US">
                <a:latin typeface="华文新魏" panose="02010800040101010101" pitchFamily="2" charset="-122"/>
              </a:rPr>
              <a:t>维护用户和服务技术人员</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en-US" altLang="zh-CN">
                <a:latin typeface="华文新魏" panose="02010800040101010101" pitchFamily="2" charset="-122"/>
              </a:rPr>
              <a:t>Part Ⅱ</a:t>
            </a:r>
            <a:r>
              <a:rPr lang="zh-CN" altLang="en-US">
                <a:latin typeface="华文新魏" panose="02010800040101010101" pitchFamily="2" charset="-122"/>
              </a:rPr>
              <a:t>：产品限制条件</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en-US" altLang="zh-CN">
                <a:latin typeface="华文新魏" panose="02010800040101010101" pitchFamily="2" charset="-122"/>
              </a:rPr>
              <a:t>4.</a:t>
            </a:r>
            <a:r>
              <a:rPr lang="zh-CN" altLang="en-US">
                <a:latin typeface="华文新魏" panose="02010800040101010101" pitchFamily="2" charset="-122"/>
              </a:rPr>
              <a:t>强制的限制条件</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4.1</a:t>
            </a:r>
            <a:r>
              <a:rPr lang="zh-CN" altLang="en-US">
                <a:latin typeface="华文新魏" panose="02010800040101010101" pitchFamily="2" charset="-122"/>
              </a:rPr>
              <a:t>解决方案的限制条件</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4.2</a:t>
            </a:r>
            <a:r>
              <a:rPr lang="zh-CN" altLang="en-US">
                <a:latin typeface="华文新魏" panose="02010800040101010101" pitchFamily="2" charset="-122"/>
              </a:rPr>
              <a:t>当前系统的现实环境</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4.3</a:t>
            </a:r>
            <a:r>
              <a:rPr lang="zh-CN" altLang="en-US">
                <a:latin typeface="华文新魏" panose="02010800040101010101" pitchFamily="2" charset="-122"/>
              </a:rPr>
              <a:t>伙伴应用或协作应用</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4.4</a:t>
            </a:r>
            <a:r>
              <a:rPr lang="zh-CN" altLang="en-US">
                <a:latin typeface="华文新魏" panose="02010800040101010101" pitchFamily="2" charset="-122"/>
              </a:rPr>
              <a:t>立即可用的软件</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4.5</a:t>
            </a:r>
            <a:r>
              <a:rPr lang="zh-CN" altLang="en-US">
                <a:latin typeface="华文新魏" panose="02010800040101010101" pitchFamily="2" charset="-122"/>
              </a:rPr>
              <a:t>预期的工作地点环境</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4.6</a:t>
            </a:r>
            <a:r>
              <a:rPr lang="zh-CN" altLang="en-US">
                <a:latin typeface="华文新魏" panose="02010800040101010101" pitchFamily="2" charset="-122"/>
              </a:rPr>
              <a:t>进度计划限制条件</a:t>
            </a:r>
            <a:endParaRPr lang="zh-CN" altLang="en-US">
              <a:latin typeface="华文新魏" panose="02010800040101010101" pitchFamily="2" charset="-122"/>
            </a:endParaRPr>
          </a:p>
          <a:p>
            <a:pPr eaLnBrk="1" hangingPunct="1">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4.7</a:t>
            </a:r>
            <a:r>
              <a:rPr lang="zh-CN" altLang="en-US">
                <a:latin typeface="华文新魏" panose="02010800040101010101" pitchFamily="2" charset="-122"/>
              </a:rPr>
              <a:t>该产品的财务预算</a:t>
            </a:r>
            <a:endParaRPr lang="zh-CN" altLang="en-US">
              <a:latin typeface="华文新魏" panose="020108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DE4E7740-88A5-4BB2-99A8-FC8872440F76}"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2228" name="Rectangle 5"/>
          <p:cNvSpPr>
            <a:spLocks noChangeArrowheads="1"/>
          </p:cNvSpPr>
          <p:nvPr/>
        </p:nvSpPr>
        <p:spPr bwMode="auto">
          <a:xfrm>
            <a:off x="539750" y="2060575"/>
            <a:ext cx="822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5.</a:t>
            </a:r>
            <a:r>
              <a:rPr lang="zh-CN" altLang="en-US" sz="2800">
                <a:latin typeface="华文新魏" panose="02010800040101010101" pitchFamily="2" charset="-122"/>
              </a:rPr>
              <a:t>命名惯例和定义</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a:t>
            </a:r>
            <a:r>
              <a:rPr lang="en-US" altLang="zh-CN" sz="2800">
                <a:latin typeface="华文新魏" panose="02010800040101010101" pitchFamily="2" charset="-122"/>
              </a:rPr>
              <a:t>5.1</a:t>
            </a:r>
            <a:r>
              <a:rPr lang="zh-CN" altLang="en-US" sz="2800">
                <a:latin typeface="华文新魏" panose="02010800040101010101" pitchFamily="2" charset="-122"/>
              </a:rPr>
              <a:t>定义在项目中使用的所有术语，包括同义词</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a:t>
            </a:r>
            <a:r>
              <a:rPr lang="en-US" altLang="zh-CN" sz="2800">
                <a:latin typeface="华文新魏" panose="02010800040101010101" pitchFamily="2" charset="-122"/>
              </a:rPr>
              <a:t>5.2</a:t>
            </a:r>
            <a:r>
              <a:rPr lang="zh-CN" altLang="en-US" sz="2800">
                <a:latin typeface="华文新魏" panose="02010800040101010101" pitchFamily="2" charset="-122"/>
              </a:rPr>
              <a:t>所有包含模型的数据字典</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6.</a:t>
            </a:r>
            <a:r>
              <a:rPr lang="zh-CN" altLang="en-US" sz="2800">
                <a:latin typeface="华文新魏" panose="02010800040101010101" pitchFamily="2" charset="-122"/>
              </a:rPr>
              <a:t>相关事实和假定</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a:t>
            </a:r>
            <a:r>
              <a:rPr lang="en-US" altLang="zh-CN" sz="2800">
                <a:latin typeface="华文新魏" panose="02010800040101010101" pitchFamily="2" charset="-122"/>
              </a:rPr>
              <a:t>6.1</a:t>
            </a:r>
            <a:r>
              <a:rPr lang="zh-CN" altLang="en-US" sz="2800">
                <a:latin typeface="华文新魏" panose="02010800040101010101" pitchFamily="2" charset="-122"/>
              </a:rPr>
              <a:t>事实</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a:t>
            </a:r>
            <a:r>
              <a:rPr lang="en-US" altLang="zh-CN" sz="2800">
                <a:latin typeface="华文新魏" panose="02010800040101010101" pitchFamily="2" charset="-122"/>
              </a:rPr>
              <a:t>6.2</a:t>
            </a:r>
            <a:r>
              <a:rPr lang="zh-CN" altLang="en-US" sz="2800">
                <a:latin typeface="华文新魏" panose="02010800040101010101" pitchFamily="2" charset="-122"/>
              </a:rPr>
              <a:t>假定</a:t>
            </a:r>
            <a:endParaRPr lang="zh-CN" altLang="en-US" sz="2800">
              <a:latin typeface="华文新魏" panose="02010800040101010101" pitchFamily="2" charset="-122"/>
            </a:endParaRPr>
          </a:p>
        </p:txBody>
      </p:sp>
      <p:sp>
        <p:nvSpPr>
          <p:cNvPr id="52229" name="Text Box 6"/>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456D73E-57B1-44A9-89F9-F1A2F303E0DD}"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3252" name="Rectangle 5"/>
          <p:cNvSpPr>
            <a:spLocks noChangeArrowheads="1"/>
          </p:cNvSpPr>
          <p:nvPr/>
        </p:nvSpPr>
        <p:spPr bwMode="auto">
          <a:xfrm>
            <a:off x="1238250" y="1628775"/>
            <a:ext cx="6070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Part Ⅲ</a:t>
            </a:r>
            <a:r>
              <a:rPr lang="zh-CN" altLang="en-US">
                <a:latin typeface="华文新魏" panose="02010800040101010101" pitchFamily="2" charset="-122"/>
              </a:rPr>
              <a:t>：功能性需求</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7.</a:t>
            </a:r>
            <a:r>
              <a:rPr lang="zh-CN" altLang="en-US">
                <a:latin typeface="华文新魏" panose="02010800040101010101" pitchFamily="2" charset="-122"/>
              </a:rPr>
              <a:t>工作的范围</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7.1</a:t>
            </a:r>
            <a:r>
              <a:rPr lang="zh-CN" altLang="en-US">
                <a:latin typeface="华文新魏" panose="02010800040101010101" pitchFamily="2" charset="-122"/>
              </a:rPr>
              <a:t>当前的状态</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7.2</a:t>
            </a:r>
            <a:r>
              <a:rPr lang="zh-CN" altLang="en-US">
                <a:latin typeface="华文新魏" panose="02010800040101010101" pitchFamily="2" charset="-122"/>
              </a:rPr>
              <a:t>工作的上下文范围</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7.3</a:t>
            </a:r>
            <a:r>
              <a:rPr lang="zh-CN" altLang="en-US">
                <a:latin typeface="华文新魏" panose="02010800040101010101" pitchFamily="2" charset="-122"/>
              </a:rPr>
              <a:t>工作切分</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8.</a:t>
            </a:r>
            <a:r>
              <a:rPr lang="zh-CN" altLang="en-US">
                <a:latin typeface="华文新魏" panose="02010800040101010101" pitchFamily="2" charset="-122"/>
              </a:rPr>
              <a:t>产品的范围</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8.1</a:t>
            </a:r>
            <a:r>
              <a:rPr lang="zh-CN" altLang="en-US">
                <a:latin typeface="华文新魏" panose="02010800040101010101" pitchFamily="2" charset="-122"/>
              </a:rPr>
              <a:t>产品边界</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8.2</a:t>
            </a:r>
            <a:r>
              <a:rPr lang="zh-CN" altLang="en-US">
                <a:latin typeface="华文新魏" panose="02010800040101010101" pitchFamily="2" charset="-122"/>
              </a:rPr>
              <a:t>产品用例清单</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8.3</a:t>
            </a:r>
            <a:r>
              <a:rPr lang="zh-CN" altLang="en-US">
                <a:latin typeface="华文新魏" panose="02010800040101010101" pitchFamily="2" charset="-122"/>
              </a:rPr>
              <a:t>单个产品用例</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en-US" altLang="zh-CN">
                <a:latin typeface="华文新魏" panose="02010800040101010101" pitchFamily="2" charset="-122"/>
              </a:rPr>
              <a:t>9.</a:t>
            </a:r>
            <a:r>
              <a:rPr lang="zh-CN" altLang="en-US">
                <a:latin typeface="华文新魏" panose="02010800040101010101" pitchFamily="2" charset="-122"/>
              </a:rPr>
              <a:t>功能性需求与数据需求</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9.1</a:t>
            </a:r>
            <a:r>
              <a:rPr lang="zh-CN" altLang="en-US">
                <a:latin typeface="华文新魏" panose="02010800040101010101" pitchFamily="2" charset="-122"/>
              </a:rPr>
              <a:t>功能性需求</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9.2</a:t>
            </a:r>
            <a:r>
              <a:rPr lang="zh-CN" altLang="en-US">
                <a:latin typeface="华文新魏" panose="02010800040101010101" pitchFamily="2" charset="-122"/>
              </a:rPr>
              <a:t>数据需求</a:t>
            </a:r>
            <a:endParaRPr lang="zh-CN" altLang="en-US">
              <a:latin typeface="华文新魏" panose="02010800040101010101" pitchFamily="2" charset="-122"/>
            </a:endParaRPr>
          </a:p>
          <a:p>
            <a:pPr eaLnBrk="1" hangingPunct="1">
              <a:lnSpc>
                <a:spcPct val="90000"/>
              </a:lnSpc>
              <a:spcBef>
                <a:spcPct val="20000"/>
              </a:spcBef>
              <a:buSzPct val="70000"/>
              <a:buFont typeface="Wingdings" panose="05000000000000000000" pitchFamily="2" charset="2"/>
              <a:buNone/>
            </a:pPr>
            <a:endParaRPr lang="en-US" altLang="zh-CN">
              <a:latin typeface="华文新魏" panose="02010800040101010101" pitchFamily="2" charset="-122"/>
            </a:endParaRPr>
          </a:p>
        </p:txBody>
      </p:sp>
      <p:sp>
        <p:nvSpPr>
          <p:cNvPr id="53253" name="Text Box 6"/>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2788AED6-22D8-4899-8527-6455C8F500BD}"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4276" name="Rectangle 5"/>
          <p:cNvSpPr>
            <a:spLocks noChangeArrowheads="1"/>
          </p:cNvSpPr>
          <p:nvPr/>
        </p:nvSpPr>
        <p:spPr bwMode="auto">
          <a:xfrm>
            <a:off x="457200" y="19272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Part Ⅳ</a:t>
            </a:r>
            <a:r>
              <a:rPr lang="zh-CN" altLang="en-US">
                <a:latin typeface="华文新魏" panose="02010800040101010101" pitchFamily="2" charset="-122"/>
              </a:rPr>
              <a:t>：非功能需求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10.</a:t>
            </a:r>
            <a:r>
              <a:rPr lang="zh-CN" altLang="en-US">
                <a:solidFill>
                  <a:schemeClr val="hlink"/>
                </a:solidFill>
                <a:latin typeface="华文新魏" panose="02010800040101010101" pitchFamily="2" charset="-122"/>
              </a:rPr>
              <a:t>观感</a:t>
            </a:r>
            <a:r>
              <a:rPr lang="zh-CN" altLang="en-US">
                <a:latin typeface="华文新魏" panose="02010800040101010101" pitchFamily="2" charset="-122"/>
              </a:rPr>
              <a:t>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10.1</a:t>
            </a:r>
            <a:r>
              <a:rPr lang="zh-CN" altLang="en-US">
                <a:latin typeface="华文新魏" panose="02010800040101010101" pitchFamily="2" charset="-122"/>
              </a:rPr>
              <a:t>外观需求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10.2</a:t>
            </a:r>
            <a:r>
              <a:rPr lang="zh-CN" altLang="en-US">
                <a:latin typeface="华文新魏" panose="02010800040101010101" pitchFamily="2" charset="-122"/>
              </a:rPr>
              <a:t>风格需求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a:latin typeface="华文新魏" panose="02010800040101010101" pitchFamily="2" charset="-122"/>
              </a:rPr>
              <a:t>11.</a:t>
            </a:r>
            <a:r>
              <a:rPr lang="zh-CN" altLang="en-US">
                <a:solidFill>
                  <a:schemeClr val="hlink"/>
                </a:solidFill>
                <a:latin typeface="华文新魏" panose="02010800040101010101" pitchFamily="2" charset="-122"/>
              </a:rPr>
              <a:t>易用性</a:t>
            </a:r>
            <a:r>
              <a:rPr lang="zh-CN" altLang="en-US">
                <a:latin typeface="华文新魏" panose="02010800040101010101" pitchFamily="2" charset="-122"/>
              </a:rPr>
              <a:t>和</a:t>
            </a:r>
            <a:r>
              <a:rPr lang="zh-CN" altLang="en-US">
                <a:solidFill>
                  <a:schemeClr val="hlink"/>
                </a:solidFill>
                <a:latin typeface="华文新魏" panose="02010800040101010101" pitchFamily="2" charset="-122"/>
              </a:rPr>
              <a:t>人性化</a:t>
            </a:r>
            <a:r>
              <a:rPr lang="zh-CN" altLang="en-US">
                <a:latin typeface="华文新魏" panose="02010800040101010101" pitchFamily="2" charset="-122"/>
              </a:rPr>
              <a:t>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11.1</a:t>
            </a:r>
            <a:r>
              <a:rPr lang="zh-CN" altLang="en-US">
                <a:latin typeface="华文新魏" panose="02010800040101010101" pitchFamily="2" charset="-122"/>
              </a:rPr>
              <a:t>易于使用的需求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11.2</a:t>
            </a:r>
            <a:r>
              <a:rPr lang="zh-CN" altLang="en-US">
                <a:latin typeface="华文新魏" panose="02010800040101010101" pitchFamily="2" charset="-122"/>
              </a:rPr>
              <a:t>人性化和国际化需求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11.3</a:t>
            </a:r>
            <a:r>
              <a:rPr lang="zh-CN" altLang="en-US">
                <a:latin typeface="华文新魏" panose="02010800040101010101" pitchFamily="2" charset="-122"/>
              </a:rPr>
              <a:t>学习的容易程度</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11.4</a:t>
            </a:r>
            <a:r>
              <a:rPr lang="zh-CN" altLang="en-US">
                <a:latin typeface="华文新魏" panose="02010800040101010101" pitchFamily="2" charset="-122"/>
              </a:rPr>
              <a:t>可理解性和礼貌需求</a:t>
            </a:r>
            <a:endParaRPr lang="zh-CN" altLang="en-US">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	</a:t>
            </a:r>
            <a:r>
              <a:rPr lang="en-US" altLang="zh-CN">
                <a:latin typeface="华文新魏" panose="02010800040101010101" pitchFamily="2" charset="-122"/>
              </a:rPr>
              <a:t>11.5</a:t>
            </a:r>
            <a:r>
              <a:rPr lang="zh-CN" altLang="en-US">
                <a:latin typeface="华文新魏" panose="02010800040101010101" pitchFamily="2" charset="-122"/>
              </a:rPr>
              <a:t>可用性需求</a:t>
            </a:r>
            <a:endParaRPr lang="zh-CN" altLang="en-US">
              <a:latin typeface="华文新魏" panose="02010800040101010101" pitchFamily="2" charset="-122"/>
            </a:endParaRPr>
          </a:p>
        </p:txBody>
      </p:sp>
      <p:sp>
        <p:nvSpPr>
          <p:cNvPr id="54277" name="Text Box 6"/>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E75DE6C6-4EE2-4057-8937-DF950193372A}"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5300" name="Rectangle 5"/>
          <p:cNvSpPr>
            <a:spLocks noChangeArrowheads="1"/>
          </p:cNvSpPr>
          <p:nvPr/>
        </p:nvSpPr>
        <p:spPr bwMode="auto">
          <a:xfrm>
            <a:off x="2057400" y="1295400"/>
            <a:ext cx="56276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Font typeface="Wingdings" panose="05000000000000000000" pitchFamily="2" charset="2"/>
              <a:buNone/>
            </a:pPr>
            <a:r>
              <a:rPr lang="en-US" altLang="zh-CN" sz="2800" dirty="0">
                <a:latin typeface="华文新魏" panose="02010800040101010101" pitchFamily="2" charset="-122"/>
              </a:rPr>
              <a:t>12.</a:t>
            </a:r>
            <a:r>
              <a:rPr lang="zh-CN" altLang="en-US" sz="2800" dirty="0">
                <a:latin typeface="华文新魏" panose="02010800040101010101" pitchFamily="2" charset="-122"/>
              </a:rPr>
              <a:t>执行需求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12.1</a:t>
            </a:r>
            <a:r>
              <a:rPr lang="zh-CN" altLang="en-US" sz="2800" dirty="0">
                <a:latin typeface="华文新魏" panose="02010800040101010101" pitchFamily="2" charset="-122"/>
              </a:rPr>
              <a:t>速度和延迟需求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12.2</a:t>
            </a:r>
            <a:r>
              <a:rPr lang="zh-CN" altLang="en-US" sz="2800" dirty="0">
                <a:latin typeface="华文新魏" panose="02010800040101010101" pitchFamily="2" charset="-122"/>
              </a:rPr>
              <a:t>安全性至关重要的需求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12.3</a:t>
            </a:r>
            <a:r>
              <a:rPr lang="zh-CN" altLang="en-US" sz="2800" dirty="0">
                <a:latin typeface="华文新魏" panose="02010800040101010101" pitchFamily="2" charset="-122"/>
              </a:rPr>
              <a:t>精度需求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12.4</a:t>
            </a:r>
            <a:r>
              <a:rPr lang="zh-CN" altLang="en-US" sz="2800" dirty="0">
                <a:latin typeface="华文新魏" panose="02010800040101010101" pitchFamily="2" charset="-122"/>
              </a:rPr>
              <a:t>可靠性和可访问性需求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12.5</a:t>
            </a:r>
            <a:r>
              <a:rPr lang="zh-CN" altLang="en-US" sz="2800" dirty="0">
                <a:latin typeface="华文新魏" panose="02010800040101010101" pitchFamily="2" charset="-122"/>
              </a:rPr>
              <a:t>健壮性或容错需求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12.6</a:t>
            </a:r>
            <a:r>
              <a:rPr lang="zh-CN" altLang="en-US" sz="2800" dirty="0">
                <a:latin typeface="华文新魏" panose="02010800040101010101" pitchFamily="2" charset="-122"/>
              </a:rPr>
              <a:t>容量需求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12.7</a:t>
            </a:r>
            <a:r>
              <a:rPr lang="zh-CN" altLang="en-US" sz="2800" dirty="0">
                <a:latin typeface="华文新魏" panose="02010800040101010101" pitchFamily="2" charset="-122"/>
              </a:rPr>
              <a:t>可伸缩性和可扩展需求</a:t>
            </a:r>
            <a:endParaRPr lang="zh-CN" altLang="en-US" sz="2800" dirty="0">
              <a:latin typeface="华文新魏" panose="02010800040101010101" pitchFamily="2" charset="-122"/>
            </a:endParaRPr>
          </a:p>
          <a:p>
            <a:pPr lvl="1" eaLnBrk="1" hangingPunct="1">
              <a:spcBef>
                <a:spcPct val="20000"/>
              </a:spcBef>
            </a:pPr>
            <a:r>
              <a:rPr lang="en-US" altLang="zh-CN" sz="2800" dirty="0">
                <a:latin typeface="华文新魏" panose="02010800040101010101" pitchFamily="2" charset="-122"/>
              </a:rPr>
              <a:t>12.8</a:t>
            </a:r>
            <a:r>
              <a:rPr lang="zh-CN" altLang="en-US" sz="2800" dirty="0">
                <a:latin typeface="华文新魏" panose="02010800040101010101" pitchFamily="2" charset="-122"/>
              </a:rPr>
              <a:t>寿命需求</a:t>
            </a:r>
            <a:endParaRPr lang="zh-CN" altLang="en-US" sz="2800" dirty="0">
              <a:latin typeface="华文新魏" panose="02010800040101010101" pitchFamily="2" charset="-122"/>
            </a:endParaRPr>
          </a:p>
        </p:txBody>
      </p:sp>
      <p:sp>
        <p:nvSpPr>
          <p:cNvPr id="55301" name="Text Box 6"/>
          <p:cNvSpPr txBox="1">
            <a:spLocks noChangeArrowheads="1"/>
          </p:cNvSpPr>
          <p:nvPr/>
        </p:nvSpPr>
        <p:spPr bwMode="auto">
          <a:xfrm>
            <a:off x="381000" y="6858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(3)</a:t>
            </a:r>
            <a:r>
              <a:rPr lang="zh-CN" altLang="en-US" dirty="0"/>
              <a:t>需求规格说明文档常见的模板</a:t>
            </a:r>
            <a:r>
              <a:rPr lang="en-US" altLang="zh-CN" dirty="0"/>
              <a:t>-</a:t>
            </a:r>
            <a:r>
              <a:rPr lang="zh-CN" altLang="en-US" dirty="0">
                <a:solidFill>
                  <a:schemeClr val="hlink"/>
                </a:solidFill>
              </a:rPr>
              <a:t>某公司版本</a:t>
            </a:r>
            <a:endParaRPr lang="zh-CN" altLang="en-US" dirty="0">
              <a:solidFill>
                <a:schemeClr val="hlink"/>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8CDDA6F3-2015-4CE3-A244-3B69E25640AE}"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6324" name="Rectangle 5"/>
          <p:cNvSpPr>
            <a:spLocks noChangeArrowheads="1"/>
          </p:cNvSpPr>
          <p:nvPr/>
        </p:nvSpPr>
        <p:spPr bwMode="auto">
          <a:xfrm>
            <a:off x="2438400" y="1295400"/>
            <a:ext cx="627538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800" dirty="0">
                <a:latin typeface="华文新魏" panose="02010800040101010101" pitchFamily="2" charset="-122"/>
              </a:rPr>
              <a:t>13.</a:t>
            </a:r>
            <a:r>
              <a:rPr lang="zh-CN" altLang="en-US" sz="2800" dirty="0">
                <a:latin typeface="华文新魏" panose="02010800040101010101" pitchFamily="2" charset="-122"/>
              </a:rPr>
              <a:t>操作需求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13.1</a:t>
            </a:r>
            <a:r>
              <a:rPr lang="zh-CN" altLang="en-US" sz="2800" dirty="0">
                <a:latin typeface="华文新魏" panose="02010800040101010101" pitchFamily="2" charset="-122"/>
              </a:rPr>
              <a:t>预期的物理环境</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13.2</a:t>
            </a:r>
            <a:r>
              <a:rPr lang="zh-CN" altLang="en-US" sz="2800" dirty="0">
                <a:latin typeface="华文新魏" panose="02010800040101010101" pitchFamily="2" charset="-122"/>
              </a:rPr>
              <a:t>与相邻系统接口的需求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13.3</a:t>
            </a:r>
            <a:r>
              <a:rPr lang="zh-CN" altLang="en-US" sz="2800" dirty="0">
                <a:latin typeface="华文新魏" panose="02010800040101010101" pitchFamily="2" charset="-122"/>
              </a:rPr>
              <a:t>产品化需求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13.4</a:t>
            </a:r>
            <a:r>
              <a:rPr lang="zh-CN" altLang="en-US" sz="2800" dirty="0">
                <a:latin typeface="华文新魏" panose="02010800040101010101" pitchFamily="2" charset="-122"/>
              </a:rPr>
              <a:t>发布需求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dirty="0">
                <a:latin typeface="华文新魏" panose="02010800040101010101" pitchFamily="2" charset="-122"/>
              </a:rPr>
              <a:t>14.</a:t>
            </a:r>
            <a:r>
              <a:rPr lang="zh-CN" altLang="en-US" sz="2800" dirty="0">
                <a:latin typeface="华文新魏" panose="02010800040101010101" pitchFamily="2" charset="-122"/>
              </a:rPr>
              <a:t>可维护性和支持需求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14.1</a:t>
            </a:r>
            <a:r>
              <a:rPr lang="zh-CN" altLang="en-US" sz="2800" dirty="0">
                <a:latin typeface="华文新魏" panose="02010800040101010101" pitchFamily="2" charset="-122"/>
              </a:rPr>
              <a:t>可维护性需求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14.2</a:t>
            </a:r>
            <a:r>
              <a:rPr lang="zh-CN" altLang="en-US" sz="2800" dirty="0">
                <a:latin typeface="华文新魏" panose="02010800040101010101" pitchFamily="2" charset="-122"/>
              </a:rPr>
              <a:t>支持需求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dirty="0">
                <a:latin typeface="华文新魏" panose="02010800040101010101" pitchFamily="2" charset="-122"/>
              </a:rPr>
              <a:t>	</a:t>
            </a:r>
            <a:r>
              <a:rPr lang="en-US" altLang="zh-CN" sz="2800" dirty="0">
                <a:latin typeface="华文新魏" panose="02010800040101010101" pitchFamily="2" charset="-122"/>
              </a:rPr>
              <a:t>14.3</a:t>
            </a:r>
            <a:r>
              <a:rPr lang="zh-CN" altLang="en-US" sz="2800" dirty="0">
                <a:latin typeface="华文新魏" panose="02010800040101010101" pitchFamily="2" charset="-122"/>
              </a:rPr>
              <a:t>适应能力需求</a:t>
            </a:r>
            <a:endParaRPr lang="zh-CN" altLang="en-US" sz="2800" dirty="0">
              <a:latin typeface="华文新魏" panose="02010800040101010101" pitchFamily="2" charset="-122"/>
            </a:endParaRPr>
          </a:p>
          <a:p>
            <a:pPr eaLnBrk="1" hangingPunct="1">
              <a:spcBef>
                <a:spcPct val="20000"/>
              </a:spcBef>
              <a:buSzPct val="70000"/>
              <a:buFont typeface="Wingdings" panose="05000000000000000000" pitchFamily="2" charset="2"/>
              <a:buNone/>
            </a:pPr>
            <a:endParaRPr lang="en-US" altLang="zh-CN" sz="2800" dirty="0">
              <a:latin typeface="华文新魏" panose="02010800040101010101" pitchFamily="2" charset="-122"/>
            </a:endParaRPr>
          </a:p>
        </p:txBody>
      </p:sp>
      <p:sp>
        <p:nvSpPr>
          <p:cNvPr id="56325" name="Text Box 6"/>
          <p:cNvSpPr txBox="1">
            <a:spLocks noChangeArrowheads="1"/>
          </p:cNvSpPr>
          <p:nvPr/>
        </p:nvSpPr>
        <p:spPr bwMode="auto">
          <a:xfrm>
            <a:off x="381000" y="7620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(3)</a:t>
            </a:r>
            <a:r>
              <a:rPr lang="zh-CN" altLang="en-US" dirty="0"/>
              <a:t>需求规格说明文档常见的模板</a:t>
            </a:r>
            <a:r>
              <a:rPr lang="en-US" altLang="zh-CN" dirty="0"/>
              <a:t>-</a:t>
            </a:r>
            <a:r>
              <a:rPr lang="zh-CN" altLang="en-US" dirty="0">
                <a:solidFill>
                  <a:schemeClr val="hlink"/>
                </a:solidFill>
              </a:rPr>
              <a:t>某公司版本</a:t>
            </a:r>
            <a:endParaRPr lang="zh-CN" altLang="en-US" dirty="0">
              <a:solidFill>
                <a:schemeClr val="hlink"/>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582A0B2A-2D99-4F6D-BA9B-750DB9585AD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7348" name="Rectangle 5"/>
          <p:cNvSpPr>
            <a:spLocks noChangeArrowheads="1"/>
          </p:cNvSpPr>
          <p:nvPr/>
        </p:nvSpPr>
        <p:spPr bwMode="auto">
          <a:xfrm>
            <a:off x="2133600" y="1219200"/>
            <a:ext cx="56165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1" eaLnBrk="1" hangingPunct="1">
              <a:spcBef>
                <a:spcPct val="20000"/>
              </a:spcBef>
            </a:pPr>
            <a:r>
              <a:rPr lang="en-US" altLang="zh-CN" sz="2200" dirty="0">
                <a:latin typeface="华文新魏" panose="02010800040101010101" pitchFamily="2" charset="-122"/>
              </a:rPr>
              <a:t>15.</a:t>
            </a:r>
            <a:r>
              <a:rPr lang="zh-CN" altLang="en-US" sz="2200" dirty="0">
                <a:latin typeface="华文新魏" panose="02010800040101010101" pitchFamily="2" charset="-122"/>
              </a:rPr>
              <a:t>安全需求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15.1</a:t>
            </a:r>
            <a:r>
              <a:rPr lang="zh-CN" altLang="en-US" sz="2200" dirty="0">
                <a:latin typeface="华文新魏" panose="02010800040101010101" pitchFamily="2" charset="-122"/>
              </a:rPr>
              <a:t>访问控制需求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15.2</a:t>
            </a:r>
            <a:r>
              <a:rPr lang="zh-CN" altLang="en-US" sz="2200" dirty="0">
                <a:latin typeface="华文新魏" panose="02010800040101010101" pitchFamily="2" charset="-122"/>
              </a:rPr>
              <a:t>完整性需求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15.3</a:t>
            </a:r>
            <a:r>
              <a:rPr lang="zh-CN" altLang="en-US" sz="2200" dirty="0">
                <a:latin typeface="华文新魏" panose="02010800040101010101" pitchFamily="2" charset="-122"/>
              </a:rPr>
              <a:t>隐私需求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15.4</a:t>
            </a:r>
            <a:r>
              <a:rPr lang="zh-CN" altLang="en-US" sz="2200" dirty="0">
                <a:latin typeface="华文新魏" panose="02010800040101010101" pitchFamily="2" charset="-122"/>
              </a:rPr>
              <a:t>审计需求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15.5</a:t>
            </a:r>
            <a:r>
              <a:rPr lang="zh-CN" altLang="en-US" sz="2200" dirty="0">
                <a:latin typeface="华文新魏" panose="02010800040101010101" pitchFamily="2" charset="-122"/>
              </a:rPr>
              <a:t>免疫力需求</a:t>
            </a:r>
            <a:endParaRPr lang="zh-CN" altLang="en-US" sz="2200" dirty="0">
              <a:latin typeface="华文新魏" panose="02010800040101010101" pitchFamily="2" charset="-122"/>
            </a:endParaRPr>
          </a:p>
          <a:p>
            <a:pPr eaLnBrk="1" hangingPunct="1">
              <a:spcBef>
                <a:spcPct val="20000"/>
              </a:spcBef>
              <a:buFont typeface="Wingdings" panose="05000000000000000000" pitchFamily="2" charset="2"/>
              <a:buNone/>
            </a:pPr>
            <a:r>
              <a:rPr lang="en-US" altLang="zh-CN" sz="2200" dirty="0">
                <a:latin typeface="华文新魏" panose="02010800040101010101" pitchFamily="2" charset="-122"/>
              </a:rPr>
              <a:t>16.</a:t>
            </a:r>
            <a:r>
              <a:rPr lang="zh-CN" altLang="en-US" sz="2200" dirty="0">
                <a:latin typeface="华文新魏" panose="02010800040101010101" pitchFamily="2" charset="-122"/>
              </a:rPr>
              <a:t>文化和政策需求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16.1</a:t>
            </a:r>
            <a:r>
              <a:rPr lang="zh-CN" altLang="en-US" sz="2200" dirty="0">
                <a:latin typeface="华文新魏" panose="02010800040101010101" pitchFamily="2" charset="-122"/>
              </a:rPr>
              <a:t>文化需求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16.2</a:t>
            </a:r>
            <a:r>
              <a:rPr lang="zh-CN" altLang="en-US" sz="2200" dirty="0">
                <a:latin typeface="华文新魏" panose="02010800040101010101" pitchFamily="2" charset="-122"/>
              </a:rPr>
              <a:t>政策需求</a:t>
            </a:r>
            <a:endParaRPr lang="zh-CN" altLang="en-US" sz="2200" dirty="0">
              <a:latin typeface="华文新魏" panose="02010800040101010101" pitchFamily="2" charset="-122"/>
            </a:endParaRPr>
          </a:p>
          <a:p>
            <a:pPr eaLnBrk="1" hangingPunct="1">
              <a:spcBef>
                <a:spcPct val="20000"/>
              </a:spcBef>
              <a:buFont typeface="Wingdings" panose="05000000000000000000" pitchFamily="2" charset="2"/>
              <a:buNone/>
            </a:pPr>
            <a:r>
              <a:rPr lang="en-US" altLang="zh-CN" sz="2200" dirty="0">
                <a:latin typeface="华文新魏" panose="02010800040101010101" pitchFamily="2" charset="-122"/>
              </a:rPr>
              <a:t>17.</a:t>
            </a:r>
            <a:r>
              <a:rPr lang="zh-CN" altLang="en-US" sz="2200" dirty="0">
                <a:latin typeface="华文新魏" panose="02010800040101010101" pitchFamily="2" charset="-122"/>
              </a:rPr>
              <a:t>法律需求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17.1</a:t>
            </a:r>
            <a:r>
              <a:rPr lang="zh-CN" altLang="en-US" sz="2200" dirty="0">
                <a:latin typeface="华文新魏" panose="02010800040101010101" pitchFamily="2" charset="-122"/>
              </a:rPr>
              <a:t>合法需求</a:t>
            </a:r>
            <a:endParaRPr lang="zh-CN" altLang="en-US" sz="2200" dirty="0">
              <a:latin typeface="华文新魏" panose="02010800040101010101" pitchFamily="2" charset="-122"/>
            </a:endParaRPr>
          </a:p>
          <a:p>
            <a:pPr lvl="1" eaLnBrk="1" hangingPunct="1">
              <a:spcBef>
                <a:spcPct val="20000"/>
              </a:spcBef>
            </a:pPr>
            <a:r>
              <a:rPr lang="en-US" altLang="zh-CN" sz="2200" dirty="0">
                <a:latin typeface="华文新魏" panose="02010800040101010101" pitchFamily="2" charset="-122"/>
              </a:rPr>
              <a:t>17.2</a:t>
            </a:r>
            <a:r>
              <a:rPr lang="zh-CN" altLang="en-US" sz="2200" dirty="0">
                <a:latin typeface="华文新魏" panose="02010800040101010101" pitchFamily="2" charset="-122"/>
              </a:rPr>
              <a:t>标准需求</a:t>
            </a:r>
            <a:endParaRPr lang="zh-CN" altLang="en-US" sz="2200" dirty="0">
              <a:latin typeface="华文新魏" panose="02010800040101010101" pitchFamily="2" charset="-122"/>
            </a:endParaRPr>
          </a:p>
        </p:txBody>
      </p:sp>
      <p:sp>
        <p:nvSpPr>
          <p:cNvPr id="57349" name="Text Box 6"/>
          <p:cNvSpPr txBox="1">
            <a:spLocks noChangeArrowheads="1"/>
          </p:cNvSpPr>
          <p:nvPr/>
        </p:nvSpPr>
        <p:spPr bwMode="auto">
          <a:xfrm>
            <a:off x="381000" y="6096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(3)</a:t>
            </a:r>
            <a:r>
              <a:rPr lang="zh-CN" altLang="en-US" dirty="0"/>
              <a:t>需求规格说明文档常见的模板</a:t>
            </a:r>
            <a:r>
              <a:rPr lang="en-US" altLang="zh-CN" dirty="0"/>
              <a:t>-</a:t>
            </a:r>
            <a:r>
              <a:rPr lang="zh-CN" altLang="en-US" dirty="0">
                <a:solidFill>
                  <a:schemeClr val="hlink"/>
                </a:solidFill>
              </a:rPr>
              <a:t>某公司版本</a:t>
            </a:r>
            <a:endParaRPr lang="zh-CN" altLang="en-US" dirty="0">
              <a:solidFill>
                <a:schemeClr val="hlink"/>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B496FCF4-2C74-4B10-A506-C61B277D1C57}"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8372" name="Rectangle 5"/>
          <p:cNvSpPr>
            <a:spLocks noChangeArrowheads="1"/>
          </p:cNvSpPr>
          <p:nvPr/>
        </p:nvSpPr>
        <p:spPr bwMode="auto">
          <a:xfrm>
            <a:off x="1828800" y="1066800"/>
            <a:ext cx="685165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200" dirty="0">
                <a:latin typeface="华文新魏" panose="02010800040101010101" pitchFamily="2" charset="-122"/>
              </a:rPr>
              <a:t>Part Ⅴ</a:t>
            </a:r>
            <a:r>
              <a:rPr lang="zh-CN" altLang="en-US" sz="2200" dirty="0">
                <a:latin typeface="华文新魏" panose="02010800040101010101" pitchFamily="2" charset="-122"/>
              </a:rPr>
              <a:t>：项目问题</a:t>
            </a:r>
            <a:endParaRPr lang="zh-CN" altLang="en-US" sz="22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dirty="0">
                <a:latin typeface="华文新魏" panose="02010800040101010101" pitchFamily="2" charset="-122"/>
              </a:rPr>
              <a:t>18.</a:t>
            </a:r>
            <a:r>
              <a:rPr lang="zh-CN" altLang="en-US" sz="2200" dirty="0">
                <a:latin typeface="华文新魏" panose="02010800040101010101" pitchFamily="2" charset="-122"/>
              </a:rPr>
              <a:t>开放式问题</a:t>
            </a:r>
            <a:endParaRPr lang="zh-CN" altLang="en-US" sz="22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dirty="0">
                <a:latin typeface="华文新魏" panose="02010800040101010101" pitchFamily="2" charset="-122"/>
              </a:rPr>
              <a:t>19.</a:t>
            </a:r>
            <a:r>
              <a:rPr lang="zh-CN" altLang="en-US" sz="2200" dirty="0">
                <a:latin typeface="华文新魏" panose="02010800040101010101" pitchFamily="2" charset="-122"/>
              </a:rPr>
              <a:t>立即可用的解决方案</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19.1</a:t>
            </a:r>
            <a:r>
              <a:rPr lang="zh-CN" altLang="en-US" sz="2200" dirty="0">
                <a:latin typeface="华文新魏" panose="02010800040101010101" pitchFamily="2" charset="-122"/>
              </a:rPr>
              <a:t>已经做好的产品</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19.2</a:t>
            </a:r>
            <a:r>
              <a:rPr lang="zh-CN" altLang="en-US" sz="2200" dirty="0">
                <a:solidFill>
                  <a:schemeClr val="hlink"/>
                </a:solidFill>
                <a:latin typeface="华文新魏" panose="02010800040101010101" pitchFamily="2" charset="-122"/>
              </a:rPr>
              <a:t>可复用</a:t>
            </a:r>
            <a:r>
              <a:rPr lang="zh-CN" altLang="en-US" sz="2200" dirty="0">
                <a:latin typeface="华文新魏" panose="02010800040101010101" pitchFamily="2" charset="-122"/>
              </a:rPr>
              <a:t>的组件</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19.3</a:t>
            </a:r>
            <a:r>
              <a:rPr lang="zh-CN" altLang="en-US" sz="2200" dirty="0">
                <a:latin typeface="华文新魏" panose="02010800040101010101" pitchFamily="2" charset="-122"/>
              </a:rPr>
              <a:t>可以复制的产品</a:t>
            </a:r>
            <a:endParaRPr lang="zh-CN" altLang="en-US" sz="2200" dirty="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200" dirty="0">
                <a:latin typeface="华文新魏" panose="02010800040101010101" pitchFamily="2" charset="-122"/>
              </a:rPr>
              <a:t>20.</a:t>
            </a:r>
            <a:r>
              <a:rPr lang="zh-CN" altLang="en-US" sz="2200" dirty="0">
                <a:latin typeface="华文新魏" panose="02010800040101010101" pitchFamily="2" charset="-122"/>
              </a:rPr>
              <a:t>新问题</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20.1</a:t>
            </a:r>
            <a:r>
              <a:rPr lang="zh-CN" altLang="en-US" sz="2200" dirty="0">
                <a:latin typeface="华文新魏" panose="02010800040101010101" pitchFamily="2" charset="-122"/>
              </a:rPr>
              <a:t>对当前环境的影响</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20.2</a:t>
            </a:r>
            <a:r>
              <a:rPr lang="zh-CN" altLang="en-US" sz="2200" dirty="0">
                <a:latin typeface="华文新魏" panose="02010800040101010101" pitchFamily="2" charset="-122"/>
              </a:rPr>
              <a:t>对已实施系统的影响</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20.3</a:t>
            </a:r>
            <a:r>
              <a:rPr lang="zh-CN" altLang="en-US" sz="2200" dirty="0">
                <a:latin typeface="华文新魏" panose="02010800040101010101" pitchFamily="2" charset="-122"/>
              </a:rPr>
              <a:t>潜在的用户问题</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20.4</a:t>
            </a:r>
            <a:r>
              <a:rPr lang="zh-CN" altLang="en-US" sz="2200" dirty="0">
                <a:latin typeface="华文新魏" panose="02010800040101010101" pitchFamily="2" charset="-122"/>
              </a:rPr>
              <a:t>预期的实现环境会存在什么限制新产品的因素</a:t>
            </a:r>
            <a:endParaRPr lang="zh-CN" altLang="en-US" sz="2200" dirty="0">
              <a:latin typeface="华文新魏" panose="02010800040101010101" pitchFamily="2" charset="-122"/>
            </a:endParaRPr>
          </a:p>
          <a:p>
            <a:pPr lvl="1" eaLnBrk="1" hangingPunct="1">
              <a:spcBef>
                <a:spcPct val="20000"/>
              </a:spcBef>
              <a:buFontTx/>
              <a:buChar char="–"/>
            </a:pPr>
            <a:r>
              <a:rPr lang="en-US" altLang="zh-CN" sz="2200" dirty="0">
                <a:latin typeface="华文新魏" panose="02010800040101010101" pitchFamily="2" charset="-122"/>
              </a:rPr>
              <a:t>20.5</a:t>
            </a:r>
            <a:r>
              <a:rPr lang="zh-CN" altLang="en-US" sz="2200" dirty="0">
                <a:latin typeface="华文新魏" panose="02010800040101010101" pitchFamily="2" charset="-122"/>
              </a:rPr>
              <a:t>后续问题</a:t>
            </a:r>
            <a:endParaRPr lang="zh-CN" altLang="en-US" sz="2200" dirty="0">
              <a:latin typeface="华文新魏" panose="02010800040101010101" pitchFamily="2" charset="-122"/>
            </a:endParaRPr>
          </a:p>
          <a:p>
            <a:pPr lvl="1" eaLnBrk="1" hangingPunct="1">
              <a:spcBef>
                <a:spcPct val="20000"/>
              </a:spcBef>
              <a:buFontTx/>
              <a:buChar char="–"/>
            </a:pPr>
            <a:endParaRPr lang="en-US" altLang="zh-CN" sz="2200" dirty="0">
              <a:latin typeface="华文新魏" panose="02010800040101010101" pitchFamily="2" charset="-122"/>
            </a:endParaRPr>
          </a:p>
        </p:txBody>
      </p:sp>
      <p:sp>
        <p:nvSpPr>
          <p:cNvPr id="58373" name="Text Box 6"/>
          <p:cNvSpPr txBox="1">
            <a:spLocks noChangeArrowheads="1"/>
          </p:cNvSpPr>
          <p:nvPr/>
        </p:nvSpPr>
        <p:spPr bwMode="auto">
          <a:xfrm>
            <a:off x="304800" y="5334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(3)</a:t>
            </a:r>
            <a:r>
              <a:rPr lang="zh-CN" altLang="en-US" dirty="0"/>
              <a:t>需求规格说明文档常见的模板</a:t>
            </a:r>
            <a:r>
              <a:rPr lang="en-US" altLang="zh-CN" dirty="0"/>
              <a:t>-</a:t>
            </a:r>
            <a:r>
              <a:rPr lang="zh-CN" altLang="en-US" dirty="0">
                <a:solidFill>
                  <a:schemeClr val="hlink"/>
                </a:solidFill>
              </a:rPr>
              <a:t>某公司版本</a:t>
            </a:r>
            <a:endParaRPr lang="zh-CN" altLang="en-US" dirty="0">
              <a:solidFill>
                <a:schemeClr val="hlin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4</a:t>
            </a:r>
            <a:r>
              <a:rPr lang="zh-CN" altLang="en-US" dirty="0">
                <a:ea typeface="楷体" panose="02010609060101010101" pitchFamily="49" charset="-122"/>
              </a:rPr>
              <a:t>）通过编制需求文档，可以尽早发现需求错误，提高项目开发效率。</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5</a:t>
            </a:r>
            <a:r>
              <a:rPr lang="zh-CN" altLang="en-US" dirty="0">
                <a:ea typeface="楷体" panose="02010609060101010101" pitchFamily="49" charset="-122"/>
              </a:rPr>
              <a:t>）需求文档能够促进软件开发过程的规范化，也为开发团队建立了经验模型和可利用知识库。</a:t>
            </a:r>
            <a:endParaRPr lang="en-US" altLang="zh-CN" dirty="0">
              <a:ea typeface="楷体" panose="02010609060101010101" pitchFamily="49" charset="-122"/>
            </a:endParaRPr>
          </a:p>
          <a:p>
            <a:pPr marL="0" indent="0">
              <a:buNone/>
            </a:pPr>
            <a:r>
              <a:rPr lang="zh-CN" altLang="en-US" dirty="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7B216CF7-E031-4129-BE86-22FE8068909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59396" name="Rectangle 5"/>
          <p:cNvSpPr>
            <a:spLocks noChangeArrowheads="1"/>
          </p:cNvSpPr>
          <p:nvPr/>
        </p:nvSpPr>
        <p:spPr bwMode="auto">
          <a:xfrm>
            <a:off x="2124075" y="2060575"/>
            <a:ext cx="65738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Font typeface="Wingdings" panose="05000000000000000000" pitchFamily="2" charset="2"/>
              <a:buNone/>
            </a:pPr>
            <a:r>
              <a:rPr lang="en-US" altLang="zh-CN">
                <a:latin typeface="华文新魏" panose="02010800040101010101" pitchFamily="2" charset="-122"/>
              </a:rPr>
              <a:t>21.</a:t>
            </a:r>
            <a:r>
              <a:rPr lang="zh-CN" altLang="en-US">
                <a:latin typeface="华文新魏" panose="02010800040101010101" pitchFamily="2" charset="-122"/>
              </a:rPr>
              <a:t>任务</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21.1</a:t>
            </a:r>
            <a:r>
              <a:rPr lang="zh-CN" altLang="en-US">
                <a:latin typeface="华文新魏" panose="02010800040101010101" pitchFamily="2" charset="-122"/>
              </a:rPr>
              <a:t>项目计划</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21.2</a:t>
            </a:r>
            <a:r>
              <a:rPr lang="zh-CN" altLang="en-US">
                <a:latin typeface="华文新魏" panose="02010800040101010101" pitchFamily="2" charset="-122"/>
              </a:rPr>
              <a:t>开发阶段计划</a:t>
            </a:r>
            <a:endParaRPr lang="zh-CN" altLang="en-US">
              <a:latin typeface="华文新魏" panose="02010800040101010101" pitchFamily="2" charset="-122"/>
            </a:endParaRPr>
          </a:p>
          <a:p>
            <a:pPr eaLnBrk="1" hangingPunct="1">
              <a:spcBef>
                <a:spcPct val="20000"/>
              </a:spcBef>
              <a:buFont typeface="Wingdings" panose="05000000000000000000" pitchFamily="2" charset="2"/>
              <a:buNone/>
            </a:pPr>
            <a:r>
              <a:rPr lang="en-US" altLang="zh-CN">
                <a:latin typeface="华文新魏" panose="02010800040101010101" pitchFamily="2" charset="-122"/>
              </a:rPr>
              <a:t>22.</a:t>
            </a:r>
            <a:r>
              <a:rPr lang="zh-CN" altLang="en-US">
                <a:latin typeface="华文新魏" panose="02010800040101010101" pitchFamily="2" charset="-122"/>
              </a:rPr>
              <a:t>迁移到新产品</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22.1</a:t>
            </a:r>
            <a:r>
              <a:rPr lang="zh-CN" altLang="en-US">
                <a:latin typeface="华文新魏" panose="02010800040101010101" pitchFamily="2" charset="-122"/>
              </a:rPr>
              <a:t>迁移到新产品的需求</a:t>
            </a:r>
            <a:endParaRPr lang="zh-CN" altLang="en-US">
              <a:latin typeface="华文新魏" panose="02010800040101010101" pitchFamily="2" charset="-122"/>
            </a:endParaRPr>
          </a:p>
          <a:p>
            <a:pPr lvl="1" eaLnBrk="1" hangingPunct="1">
              <a:spcBef>
                <a:spcPct val="20000"/>
              </a:spcBef>
            </a:pPr>
            <a:r>
              <a:rPr lang="en-US" altLang="zh-CN">
                <a:latin typeface="华文新魏" panose="02010800040101010101" pitchFamily="2" charset="-122"/>
              </a:rPr>
              <a:t>22.2</a:t>
            </a:r>
            <a:r>
              <a:rPr lang="zh-CN" altLang="en-US">
                <a:latin typeface="华文新魏" panose="02010800040101010101" pitchFamily="2" charset="-122"/>
              </a:rPr>
              <a:t>为了新系统，哪些数据必须修改或转换</a:t>
            </a:r>
            <a:endParaRPr lang="zh-CN" altLang="en-US">
              <a:latin typeface="华文新魏" panose="02010800040101010101" pitchFamily="2" charset="-122"/>
            </a:endParaRPr>
          </a:p>
          <a:p>
            <a:pPr eaLnBrk="1" hangingPunct="1">
              <a:spcBef>
                <a:spcPct val="20000"/>
              </a:spcBef>
              <a:buFont typeface="Wingdings" panose="05000000000000000000" pitchFamily="2" charset="2"/>
              <a:buNone/>
            </a:pPr>
            <a:r>
              <a:rPr lang="en-US" altLang="zh-CN">
                <a:latin typeface="华文新魏" panose="02010800040101010101" pitchFamily="2" charset="-122"/>
              </a:rPr>
              <a:t>23.</a:t>
            </a:r>
            <a:r>
              <a:rPr lang="zh-CN" altLang="en-US">
                <a:latin typeface="华文新魏" panose="02010800040101010101" pitchFamily="2" charset="-122"/>
              </a:rPr>
              <a:t>风险</a:t>
            </a:r>
            <a:endParaRPr lang="zh-CN" altLang="en-US">
              <a:latin typeface="华文新魏" panose="02010800040101010101" pitchFamily="2" charset="-122"/>
            </a:endParaRPr>
          </a:p>
          <a:p>
            <a:pPr eaLnBrk="1" hangingPunct="1">
              <a:spcBef>
                <a:spcPct val="20000"/>
              </a:spcBef>
              <a:buFont typeface="Wingdings" panose="05000000000000000000" pitchFamily="2" charset="2"/>
              <a:buNone/>
            </a:pPr>
            <a:r>
              <a:rPr lang="en-US" altLang="zh-CN">
                <a:latin typeface="华文新魏" panose="02010800040101010101" pitchFamily="2" charset="-122"/>
              </a:rPr>
              <a:t>24.</a:t>
            </a:r>
            <a:r>
              <a:rPr lang="zh-CN" altLang="en-US">
                <a:latin typeface="华文新魏" panose="02010800040101010101" pitchFamily="2" charset="-122"/>
              </a:rPr>
              <a:t>费用</a:t>
            </a:r>
            <a:endParaRPr lang="zh-CN" altLang="en-US">
              <a:latin typeface="华文新魏" panose="02010800040101010101" pitchFamily="2" charset="-122"/>
            </a:endParaRPr>
          </a:p>
        </p:txBody>
      </p:sp>
      <p:sp>
        <p:nvSpPr>
          <p:cNvPr id="59397" name="Text Box 6"/>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CD6B6486-6025-410B-AC5E-9350958BF97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149" name="Rectangle 5"/>
          <p:cNvSpPr>
            <a:spLocks noChangeArrowheads="1"/>
          </p:cNvSpPr>
          <p:nvPr/>
        </p:nvSpPr>
        <p:spPr bwMode="auto">
          <a:xfrm>
            <a:off x="2195513" y="2420938"/>
            <a:ext cx="65738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25.</a:t>
            </a:r>
            <a:r>
              <a:rPr lang="zh-CN" altLang="en-US" sz="2800">
                <a:latin typeface="华文新魏" panose="02010800040101010101" pitchFamily="2" charset="-122"/>
              </a:rPr>
              <a:t>用户文档和</a:t>
            </a:r>
            <a:r>
              <a:rPr lang="zh-CN" altLang="en-US" sz="2800">
                <a:solidFill>
                  <a:schemeClr val="hlink"/>
                </a:solidFill>
                <a:latin typeface="华文新魏" panose="02010800040101010101" pitchFamily="2" charset="-122"/>
              </a:rPr>
              <a:t>培训</a:t>
            </a:r>
            <a:endParaRPr lang="zh-CN" altLang="en-US" sz="2800">
              <a:solidFill>
                <a:schemeClr val="hlink"/>
              </a:solidFill>
              <a:latin typeface="华文新魏" panose="02010800040101010101" pitchFamily="2" charset="-122"/>
            </a:endParaRPr>
          </a:p>
          <a:p>
            <a:pPr lvl="1" eaLnBrk="1" hangingPunct="1">
              <a:spcBef>
                <a:spcPct val="20000"/>
              </a:spcBef>
              <a:buFontTx/>
              <a:buChar char="–"/>
            </a:pPr>
            <a:r>
              <a:rPr lang="en-US" altLang="zh-CN" sz="2800">
                <a:latin typeface="华文新魏" panose="02010800040101010101" pitchFamily="2" charset="-122"/>
              </a:rPr>
              <a:t>25.1</a:t>
            </a:r>
            <a:r>
              <a:rPr lang="zh-CN" altLang="en-US" sz="2800">
                <a:latin typeface="华文新魏" panose="02010800040101010101" pitchFamily="2" charset="-122"/>
              </a:rPr>
              <a:t>用户文档需求</a:t>
            </a:r>
            <a:endParaRPr lang="zh-CN" altLang="en-US" sz="2800">
              <a:latin typeface="华文新魏" panose="02010800040101010101" pitchFamily="2" charset="-122"/>
            </a:endParaRPr>
          </a:p>
          <a:p>
            <a:pPr lvl="1" eaLnBrk="1" hangingPunct="1">
              <a:spcBef>
                <a:spcPct val="20000"/>
              </a:spcBef>
              <a:buFontTx/>
              <a:buChar char="–"/>
            </a:pPr>
            <a:r>
              <a:rPr lang="en-US" altLang="zh-CN" sz="2800">
                <a:latin typeface="华文新魏" panose="02010800040101010101" pitchFamily="2" charset="-122"/>
              </a:rPr>
              <a:t>25.2</a:t>
            </a:r>
            <a:r>
              <a:rPr lang="zh-CN" altLang="en-US" sz="2800">
                <a:latin typeface="华文新魏" panose="02010800040101010101" pitchFamily="2" charset="-122"/>
              </a:rPr>
              <a:t>培训需求</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26.</a:t>
            </a:r>
            <a:r>
              <a:rPr lang="zh-CN" altLang="en-US" sz="2800">
                <a:latin typeface="华文新魏" panose="02010800040101010101" pitchFamily="2" charset="-122"/>
              </a:rPr>
              <a:t>后续版本需求</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en-US" altLang="zh-CN" sz="2800">
                <a:latin typeface="华文新魏" panose="02010800040101010101" pitchFamily="2" charset="-122"/>
              </a:rPr>
              <a:t>27.</a:t>
            </a:r>
            <a:r>
              <a:rPr lang="zh-CN" altLang="en-US" sz="2800">
                <a:latin typeface="华文新魏" panose="02010800040101010101" pitchFamily="2" charset="-122"/>
              </a:rPr>
              <a:t>关于解决方案的设想</a:t>
            </a:r>
            <a:endParaRPr lang="zh-CN" altLang="en-US" sz="2800">
              <a:latin typeface="华文新魏" panose="02010800040101010101" pitchFamily="2" charset="-122"/>
            </a:endParaRPr>
          </a:p>
        </p:txBody>
      </p:sp>
      <p:sp>
        <p:nvSpPr>
          <p:cNvPr id="6150" name="Text Box 6"/>
          <p:cNvSpPr txBox="1">
            <a:spLocks noChangeArrowheads="1"/>
          </p:cNvSpPr>
          <p:nvPr/>
        </p:nvSpPr>
        <p:spPr bwMode="auto">
          <a:xfrm>
            <a:off x="323850" y="1260475"/>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(3)</a:t>
            </a:r>
            <a:r>
              <a:rPr lang="zh-CN" altLang="en-US"/>
              <a:t>需求规格说明文档常见的模板</a:t>
            </a:r>
            <a:r>
              <a:rPr lang="en-US" altLang="zh-CN"/>
              <a:t>-</a:t>
            </a:r>
            <a:r>
              <a:rPr lang="zh-CN" altLang="en-US">
                <a:solidFill>
                  <a:schemeClr val="hlink"/>
                </a:solidFill>
              </a:rPr>
              <a:t>某公司版本</a:t>
            </a:r>
            <a:endParaRPr lang="zh-CN" altLang="en-US">
              <a:solidFill>
                <a:schemeClr val="hlink"/>
              </a:solidFill>
            </a:endParaRPr>
          </a:p>
        </p:txBody>
      </p:sp>
      <p:graphicFrame>
        <p:nvGraphicFramePr>
          <p:cNvPr id="632840" name="Object 8"/>
          <p:cNvGraphicFramePr>
            <a:graphicFrameLocks noChangeAspect="1"/>
          </p:cNvGraphicFramePr>
          <p:nvPr/>
        </p:nvGraphicFramePr>
        <p:xfrm>
          <a:off x="6934200" y="0"/>
          <a:ext cx="2209800" cy="2376488"/>
        </p:xfrm>
        <a:graphic>
          <a:graphicData uri="http://schemas.openxmlformats.org/presentationml/2006/ole">
            <mc:AlternateContent xmlns:mc="http://schemas.openxmlformats.org/markup-compatibility/2006">
              <mc:Choice xmlns:v="urn:schemas-microsoft-com:vml" Requires="v">
                <p:oleObj spid="_x0000_s4103" name="剪辑" r:id="rId1" imgW="18154650" imgH="19516725" progId="MS_ClipArt_Gallery.2">
                  <p:embed/>
                </p:oleObj>
              </mc:Choice>
              <mc:Fallback>
                <p:oleObj name="剪辑" r:id="rId1" imgW="18154650" imgH="19516725" progId="MS_ClipArt_Gallery.2">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0"/>
                        <a:ext cx="2209800"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2840"/>
                                        </p:tgtEl>
                                        <p:attrNameLst>
                                          <p:attrName>style.visibility</p:attrName>
                                        </p:attrNameLst>
                                      </p:cBhvr>
                                      <p:to>
                                        <p:strVal val="visible"/>
                                      </p:to>
                                    </p:set>
                                    <p:anim calcmode="lin" valueType="num">
                                      <p:cBhvr additive="base">
                                        <p:cTn id="7" dur="500" fill="hold"/>
                                        <p:tgtEl>
                                          <p:spTgt spid="632840"/>
                                        </p:tgtEl>
                                        <p:attrNameLst>
                                          <p:attrName>ppt_x</p:attrName>
                                        </p:attrNameLst>
                                      </p:cBhvr>
                                      <p:tavLst>
                                        <p:tav tm="0">
                                          <p:val>
                                            <p:strVal val="0-#ppt_w/2"/>
                                          </p:val>
                                        </p:tav>
                                        <p:tav tm="100000">
                                          <p:val>
                                            <p:strVal val="#ppt_x"/>
                                          </p:val>
                                        </p:tav>
                                      </p:tavLst>
                                    </p:anim>
                                    <p:anim calcmode="lin" valueType="num">
                                      <p:cBhvr additive="base">
                                        <p:cTn id="8" dur="500" fill="hold"/>
                                        <p:tgtEl>
                                          <p:spTgt spid="6328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需求规约的三种语言</a:t>
            </a:r>
            <a:endParaRPr lang="zh-CN" altLang="en-US" dirty="0"/>
          </a:p>
        </p:txBody>
      </p:sp>
      <p:sp>
        <p:nvSpPr>
          <p:cNvPr id="3" name="内容占位符 2"/>
          <p:cNvSpPr>
            <a:spLocks noGrp="1"/>
          </p:cNvSpPr>
          <p:nvPr>
            <p:ph idx="1"/>
          </p:nvPr>
        </p:nvSpPr>
        <p:spPr/>
        <p:txBody>
          <a:bodyPr/>
          <a:lstStyle/>
          <a:p>
            <a:r>
              <a:rPr lang="zh-CN" altLang="en-US" b="0" dirty="0">
                <a:latin typeface="楷体" panose="02010609060101010101" pitchFamily="49" charset="-122"/>
                <a:ea typeface="楷体" panose="02010609060101010101" pitchFamily="49" charset="-122"/>
              </a:rPr>
              <a:t>非形式化的规约</a:t>
            </a:r>
            <a:endParaRPr lang="en-US" altLang="zh-CN" b="0"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以一种自然语言来表达需求规约</a:t>
            </a:r>
            <a:endParaRPr lang="en-US" altLang="zh-CN"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半形式化的规约</a:t>
            </a:r>
            <a:endParaRPr lang="en-US" altLang="zh-CN" b="0"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一般形式化符号体系（包括术语表、标准化的表达）来表达规约，其中标准化的表达格式包括数据流图、实体关系图、用例图、顺序图等）</a:t>
            </a:r>
            <a:endParaRPr lang="en-US" altLang="zh-CN"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形式化规约</a:t>
            </a:r>
            <a:endParaRPr lang="en-US" altLang="zh-CN" b="0"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基于数学概念的符号体系来编织需求规约，伴有解释性注释。（如</a:t>
            </a:r>
            <a:r>
              <a:rPr lang="en-US" altLang="zh-CN" dirty="0">
                <a:latin typeface="楷体" panose="02010609060101010101" pitchFamily="49" charset="-122"/>
                <a:ea typeface="楷体" panose="02010609060101010101" pitchFamily="49" charset="-122"/>
              </a:rPr>
              <a:t>Z</a:t>
            </a:r>
            <a:r>
              <a:rPr lang="zh-CN" altLang="en-US" dirty="0">
                <a:latin typeface="楷体" panose="02010609060101010101" pitchFamily="49" charset="-122"/>
                <a:ea typeface="楷体" panose="02010609060101010101" pitchFamily="49" charset="-122"/>
              </a:rPr>
              <a:t>语言、</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语言等）</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SRS </a:t>
            </a:r>
            <a:r>
              <a:rPr lang="zh-CN" altLang="en-US" dirty="0"/>
              <a:t>模板</a:t>
            </a:r>
            <a:r>
              <a:rPr lang="en-US" altLang="zh-CN" dirty="0"/>
              <a:t>(1/2)</a:t>
            </a:r>
            <a:endParaRPr lang="zh-CN" altLang="en-US" dirty="0"/>
          </a:p>
        </p:txBody>
      </p:sp>
      <p:pic>
        <p:nvPicPr>
          <p:cNvPr id="7" name="内容占位符 3" descr="1.jpg"/>
          <p:cNvPicPr>
            <a:picLocks noChangeAspect="1"/>
          </p:cNvPicPr>
          <p:nvPr/>
        </p:nvPicPr>
        <p:blipFill>
          <a:blip r:embed="rId1" cstate="print"/>
          <a:stretch>
            <a:fillRect/>
          </a:stretch>
        </p:blipFill>
        <p:spPr bwMode="auto">
          <a:xfrm>
            <a:off x="381000" y="1066800"/>
            <a:ext cx="8345140" cy="46482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SRS </a:t>
            </a:r>
            <a:r>
              <a:rPr lang="zh-CN" altLang="en-US" dirty="0"/>
              <a:t>模板</a:t>
            </a:r>
            <a:r>
              <a:rPr lang="en-US" altLang="zh-CN" dirty="0"/>
              <a:t>(2/2)</a:t>
            </a:r>
            <a:endParaRPr lang="zh-CN" altLang="en-US" dirty="0"/>
          </a:p>
        </p:txBody>
      </p:sp>
      <p:pic>
        <p:nvPicPr>
          <p:cNvPr id="4" name="内容占位符 3" descr="2.jpg"/>
          <p:cNvPicPr>
            <a:picLocks noGrp="1" noChangeAspect="1"/>
          </p:cNvPicPr>
          <p:nvPr>
            <p:ph idx="1"/>
          </p:nvPr>
        </p:nvPicPr>
        <p:blipFill>
          <a:blip r:embed="rId1" cstate="print"/>
          <a:stretch>
            <a:fillRect/>
          </a:stretch>
        </p:blipFill>
        <p:spPr>
          <a:xfrm>
            <a:off x="685800" y="1295399"/>
            <a:ext cx="7848600" cy="412869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1"/>
          <a:srcRect l="24218" t="37045" r="42108" b="8269"/>
          <a:stretch>
            <a:fillRect/>
          </a:stretch>
        </p:blipFill>
        <p:spPr>
          <a:xfrm>
            <a:off x="1600200" y="1143000"/>
            <a:ext cx="5272548" cy="4953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ea typeface="楷体" panose="02010609060101010101" pitchFamily="49" charset="-122"/>
              </a:rPr>
              <a:t>依据“计算机软件需求说明编制指南</a:t>
            </a:r>
            <a:r>
              <a:rPr lang="en-US" altLang="zh-CN" sz="2400" dirty="0">
                <a:ea typeface="楷体" panose="02010609060101010101" pitchFamily="49" charset="-122"/>
              </a:rPr>
              <a:t>GB 9385-1988"}</a:t>
            </a:r>
            <a:r>
              <a:rPr lang="zh-CN" altLang="en-US" sz="2400" dirty="0">
                <a:ea typeface="楷体" panose="02010609060101010101" pitchFamily="49" charset="-122"/>
              </a:rPr>
              <a:t>需求规格说明书的大纲如下</a:t>
            </a:r>
            <a:r>
              <a:rPr lang="en-US" altLang="zh-CN" sz="2400" dirty="0">
                <a:ea typeface="楷体" panose="02010609060101010101" pitchFamily="49" charset="-122"/>
              </a:rPr>
              <a:t>:     </a:t>
            </a:r>
            <a:endParaRPr lang="en-US" altLang="zh-CN" sz="2400" dirty="0">
              <a:ea typeface="楷体" panose="02010609060101010101" pitchFamily="49" charset="-122"/>
            </a:endParaRPr>
          </a:p>
          <a:p>
            <a:r>
              <a:rPr lang="en-US" altLang="zh-CN" sz="2400" dirty="0">
                <a:ea typeface="楷体" panose="02010609060101010101" pitchFamily="49" charset="-122"/>
              </a:rPr>
              <a:t>1</a:t>
            </a:r>
            <a:r>
              <a:rPr lang="zh-CN" altLang="en-US" sz="2400" dirty="0">
                <a:ea typeface="楷体" panose="02010609060101010101" pitchFamily="49" charset="-122"/>
              </a:rPr>
              <a:t>前言     </a:t>
            </a:r>
            <a:endParaRPr lang="en-US" altLang="zh-CN" sz="2400" dirty="0">
              <a:ea typeface="楷体" panose="02010609060101010101" pitchFamily="49" charset="-122"/>
            </a:endParaRPr>
          </a:p>
          <a:p>
            <a:r>
              <a:rPr lang="en-US" altLang="zh-CN" sz="2400" dirty="0">
                <a:ea typeface="楷体" panose="02010609060101010101" pitchFamily="49" charset="-122"/>
              </a:rPr>
              <a:t>1.1</a:t>
            </a:r>
            <a:r>
              <a:rPr lang="zh-CN" altLang="en-US" sz="2400" dirty="0">
                <a:ea typeface="楷体" panose="02010609060101010101" pitchFamily="49" charset="-122"/>
              </a:rPr>
              <a:t>目的     </a:t>
            </a:r>
            <a:endParaRPr lang="en-US" altLang="zh-CN" sz="2400" dirty="0">
              <a:ea typeface="楷体" panose="02010609060101010101" pitchFamily="49" charset="-122"/>
            </a:endParaRPr>
          </a:p>
          <a:p>
            <a:r>
              <a:rPr lang="en-US" altLang="zh-CN" sz="2400" dirty="0">
                <a:ea typeface="楷体" panose="02010609060101010101" pitchFamily="49" charset="-122"/>
              </a:rPr>
              <a:t>1.2</a:t>
            </a:r>
            <a:r>
              <a:rPr lang="zh-CN" altLang="en-US" sz="2400" dirty="0">
                <a:ea typeface="楷体" panose="02010609060101010101" pitchFamily="49" charset="-122"/>
              </a:rPr>
              <a:t>范围     </a:t>
            </a:r>
            <a:endParaRPr lang="en-US" altLang="zh-CN" sz="2400" dirty="0">
              <a:ea typeface="楷体" panose="02010609060101010101" pitchFamily="49" charset="-122"/>
            </a:endParaRPr>
          </a:p>
          <a:p>
            <a:r>
              <a:rPr lang="en-US" altLang="zh-CN" sz="2400" dirty="0">
                <a:ea typeface="楷体" panose="02010609060101010101" pitchFamily="49" charset="-122"/>
              </a:rPr>
              <a:t>1.3</a:t>
            </a:r>
            <a:r>
              <a:rPr lang="zh-CN" altLang="en-US" sz="2400" dirty="0">
                <a:ea typeface="楷体" panose="02010609060101010101" pitchFamily="49" charset="-122"/>
              </a:rPr>
              <a:t>定义、缩写词、略语     </a:t>
            </a:r>
            <a:endParaRPr lang="en-US" altLang="zh-CN" sz="2400" dirty="0">
              <a:ea typeface="楷体" panose="02010609060101010101" pitchFamily="49" charset="-122"/>
            </a:endParaRPr>
          </a:p>
          <a:p>
            <a:r>
              <a:rPr lang="en-US" altLang="zh-CN" sz="2400" dirty="0">
                <a:ea typeface="楷体" panose="02010609060101010101" pitchFamily="49" charset="-122"/>
              </a:rPr>
              <a:t>1.4</a:t>
            </a:r>
            <a:r>
              <a:rPr lang="zh-CN" altLang="en-US" sz="2400" dirty="0">
                <a:ea typeface="楷体" panose="02010609060101010101" pitchFamily="49" charset="-122"/>
              </a:rPr>
              <a:t>参考资料     </a:t>
            </a:r>
            <a:endParaRPr lang="en-US" altLang="zh-CN" sz="2400" dirty="0">
              <a:ea typeface="楷体" panose="02010609060101010101" pitchFamily="49" charset="-122"/>
            </a:endParaRPr>
          </a:p>
          <a:p>
            <a:r>
              <a:rPr lang="en-US" altLang="zh-CN" sz="2400" dirty="0">
                <a:ea typeface="楷体" panose="02010609060101010101" pitchFamily="49" charset="-122"/>
              </a:rPr>
              <a:t>2</a:t>
            </a:r>
            <a:r>
              <a:rPr lang="zh-CN" altLang="en-US" sz="2400" dirty="0">
                <a:ea typeface="楷体" panose="02010609060101010101" pitchFamily="49" charset="-122"/>
              </a:rPr>
              <a:t>项目概述     </a:t>
            </a:r>
            <a:r>
              <a:rPr lang="en-US" altLang="zh-CN" sz="2400" dirty="0">
                <a:ea typeface="楷体" panose="02010609060101010101" pitchFamily="49" charset="-122"/>
              </a:rPr>
              <a:t>2.1</a:t>
            </a:r>
            <a:r>
              <a:rPr lang="zh-CN" altLang="en-US" sz="2400" dirty="0">
                <a:ea typeface="楷体" panose="02010609060101010101" pitchFamily="49" charset="-122"/>
              </a:rPr>
              <a:t>产品描述     </a:t>
            </a:r>
            <a:r>
              <a:rPr lang="en-US" altLang="zh-CN" sz="2400" dirty="0">
                <a:ea typeface="楷体" panose="02010609060101010101" pitchFamily="49" charset="-122"/>
              </a:rPr>
              <a:t>2.2</a:t>
            </a:r>
            <a:r>
              <a:rPr lang="zh-CN" altLang="en-US" sz="2400" dirty="0">
                <a:ea typeface="楷体" panose="02010609060101010101" pitchFamily="49" charset="-122"/>
              </a:rPr>
              <a:t>产品功能     </a:t>
            </a:r>
            <a:r>
              <a:rPr lang="en-US" altLang="zh-CN" sz="2400" dirty="0">
                <a:ea typeface="楷体" panose="02010609060101010101" pitchFamily="49" charset="-122"/>
              </a:rPr>
              <a:t>2.3</a:t>
            </a:r>
            <a:r>
              <a:rPr lang="zh-CN" altLang="en-US" sz="2400" dirty="0">
                <a:ea typeface="楷体" panose="02010609060101010101" pitchFamily="49" charset="-122"/>
              </a:rPr>
              <a:t>用户特点     </a:t>
            </a:r>
            <a:r>
              <a:rPr lang="en-US" altLang="zh-CN" sz="2400" dirty="0">
                <a:ea typeface="楷体" panose="02010609060101010101" pitchFamily="49" charset="-122"/>
              </a:rPr>
              <a:t>2.4</a:t>
            </a:r>
            <a:r>
              <a:rPr lang="zh-CN" altLang="en-US" sz="2400" dirty="0">
                <a:ea typeface="楷体" panose="02010609060101010101" pitchFamily="49" charset="-122"/>
              </a:rPr>
              <a:t>一般约束     </a:t>
            </a:r>
            <a:r>
              <a:rPr lang="en-US" altLang="zh-CN" sz="2400" dirty="0">
                <a:ea typeface="楷体" panose="02010609060101010101" pitchFamily="49" charset="-122"/>
              </a:rPr>
              <a:t>2.5</a:t>
            </a:r>
            <a:r>
              <a:rPr lang="zh-CN" altLang="en-US" sz="2400" dirty="0">
                <a:ea typeface="楷体" panose="02010609060101010101" pitchFamily="49" charset="-122"/>
              </a:rPr>
              <a:t>假设和依据     </a:t>
            </a:r>
            <a:r>
              <a:rPr lang="en-US" altLang="zh-CN" sz="2400" dirty="0">
                <a:ea typeface="楷体" panose="02010609060101010101" pitchFamily="49" charset="-122"/>
              </a:rPr>
              <a:t>3</a:t>
            </a:r>
            <a:r>
              <a:rPr lang="zh-CN" altLang="en-US" sz="2400" dirty="0">
                <a:ea typeface="楷体" panose="02010609060101010101" pitchFamily="49" charset="-122"/>
              </a:rPr>
              <a:t>具体需求     </a:t>
            </a:r>
            <a:r>
              <a:rPr lang="en-US" altLang="zh-CN" sz="2400" dirty="0">
                <a:ea typeface="楷体" panose="02010609060101010101" pitchFamily="49" charset="-122"/>
              </a:rPr>
              <a:t>(1)</a:t>
            </a:r>
            <a:r>
              <a:rPr lang="zh-CN" altLang="en-US" sz="2400" dirty="0">
                <a:ea typeface="楷体" panose="02010609060101010101" pitchFamily="49" charset="-122"/>
              </a:rPr>
              <a:t>功能需求</a:t>
            </a:r>
            <a:r>
              <a:rPr lang="en-US" altLang="zh-CN" sz="2400" dirty="0">
                <a:ea typeface="楷体" panose="02010609060101010101" pitchFamily="49" charset="-122"/>
              </a:rPr>
              <a:t>;     (2)</a:t>
            </a:r>
            <a:r>
              <a:rPr lang="zh-CN" altLang="en-US" sz="2400" dirty="0">
                <a:ea typeface="楷体" panose="02010609060101010101" pitchFamily="49" charset="-122"/>
              </a:rPr>
              <a:t>性能需求</a:t>
            </a:r>
            <a:r>
              <a:rPr lang="en-US" altLang="zh-CN" sz="2400" dirty="0">
                <a:ea typeface="楷体" panose="02010609060101010101" pitchFamily="49" charset="-122"/>
              </a:rPr>
              <a:t>;     (3)</a:t>
            </a:r>
            <a:r>
              <a:rPr lang="zh-CN" altLang="en-US" sz="2400" dirty="0">
                <a:ea typeface="楷体" panose="02010609060101010101" pitchFamily="49" charset="-122"/>
              </a:rPr>
              <a:t>设计约束</a:t>
            </a:r>
            <a:r>
              <a:rPr lang="en-US" altLang="zh-CN" sz="2400" dirty="0">
                <a:ea typeface="楷体" panose="02010609060101010101" pitchFamily="49" charset="-122"/>
              </a:rPr>
              <a:t>;     (4)</a:t>
            </a:r>
            <a:r>
              <a:rPr lang="zh-CN" altLang="en-US" sz="2400" dirty="0">
                <a:ea typeface="楷体" panose="02010609060101010101" pitchFamily="49" charset="-122"/>
              </a:rPr>
              <a:t>属性</a:t>
            </a:r>
            <a:r>
              <a:rPr lang="en-US" altLang="zh-CN" sz="2400" dirty="0">
                <a:ea typeface="楷体" panose="02010609060101010101" pitchFamily="49" charset="-122"/>
              </a:rPr>
              <a:t>;     (5)</a:t>
            </a:r>
            <a:r>
              <a:rPr lang="zh-CN" altLang="en-US" sz="2400" dirty="0">
                <a:ea typeface="楷体" panose="02010609060101010101" pitchFamily="49" charset="-122"/>
              </a:rPr>
              <a:t>外部接口需求。 </a:t>
            </a:r>
            <a:r>
              <a:rPr lang="en-US" altLang="zh-CN" sz="2400" dirty="0">
                <a:ea typeface="楷体" panose="02010609060101010101" pitchFamily="49" charset="-122"/>
              </a:rPr>
              <a:t>4</a:t>
            </a:r>
            <a:r>
              <a:rPr lang="zh-CN" altLang="en-US" sz="2400" dirty="0">
                <a:ea typeface="楷体" panose="02010609060101010101" pitchFamily="49" charset="-122"/>
              </a:rPr>
              <a:t>附录 </a:t>
            </a:r>
            <a:r>
              <a:rPr lang="en-US" altLang="zh-CN" sz="2400" dirty="0">
                <a:ea typeface="楷体" panose="02010609060101010101" pitchFamily="49" charset="-122"/>
              </a:rPr>
              <a:t>5</a:t>
            </a:r>
            <a:r>
              <a:rPr lang="zh-CN" altLang="en-US" sz="2400" dirty="0">
                <a:ea typeface="楷体" panose="02010609060101010101" pitchFamily="49" charset="-122"/>
              </a:rPr>
              <a:t>索引 </a:t>
            </a:r>
            <a:endParaRPr lang="zh-CN" altLang="en-US" sz="2400" dirty="0">
              <a:ea typeface="楷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SRS</a:t>
            </a:r>
            <a:r>
              <a:rPr lang="zh-CN" altLang="en-US" dirty="0"/>
              <a:t>实例</a:t>
            </a:r>
            <a:endParaRPr lang="zh-CN" altLang="en-US" dirty="0"/>
          </a:p>
        </p:txBody>
      </p:sp>
      <p:sp>
        <p:nvSpPr>
          <p:cNvPr id="3" name="内容占位符 2"/>
          <p:cNvSpPr>
            <a:spLocks noGrp="1"/>
          </p:cNvSpPr>
          <p:nvPr>
            <p:ph idx="1"/>
          </p:nvPr>
        </p:nvSpPr>
        <p:spPr/>
        <p:txBody>
          <a:bodyPr/>
          <a:lstStyle/>
          <a:p>
            <a:pPr algn="ctr">
              <a:buNone/>
            </a:pPr>
            <a:r>
              <a:rPr lang="zh-CN" altLang="zh-CN" dirty="0">
                <a:hlinkClick r:id="rId1" action="ppaction://hlinkfile"/>
              </a:rPr>
              <a:t>广告资源展示与服务系统</a:t>
            </a:r>
            <a:endParaRPr lang="en-US" altLang="zh-CN" dirty="0">
              <a:hlinkClick r:id="rId1" action="ppaction://hlinkfile"/>
            </a:endParaRPr>
          </a:p>
          <a:p>
            <a:pPr algn="ctr">
              <a:buNone/>
            </a:pPr>
            <a:r>
              <a:rPr lang="zh-CN" altLang="zh-CN" dirty="0">
                <a:hlinkClick r:id="rId1" action="ppaction://hlinkfile"/>
              </a:rPr>
              <a:t>软件需求规格说明书</a:t>
            </a:r>
            <a:endParaRPr lang="zh-CN"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609A67EB-94A1-4DEE-B9E6-07D85B377761}"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2468" name="Text Box 5"/>
          <p:cNvSpPr txBox="1">
            <a:spLocks noChangeArrowheads="1"/>
          </p:cNvSpPr>
          <p:nvPr/>
        </p:nvSpPr>
        <p:spPr bwMode="auto">
          <a:xfrm>
            <a:off x="179388" y="692150"/>
            <a:ext cx="254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模板选择与裁剪</a:t>
            </a:r>
            <a:endParaRPr lang="zh-CN" altLang="en-US" dirty="0"/>
          </a:p>
        </p:txBody>
      </p:sp>
      <p:sp>
        <p:nvSpPr>
          <p:cNvPr id="62469" name="内容占位符 2"/>
          <p:cNvSpPr/>
          <p:nvPr/>
        </p:nvSpPr>
        <p:spPr bwMode="auto">
          <a:xfrm>
            <a:off x="2411413" y="1989138"/>
            <a:ext cx="51133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339850" indent="-31623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Char char="v"/>
            </a:pPr>
            <a:r>
              <a:rPr lang="zh-CN" altLang="en-US" sz="2800"/>
              <a:t>优秀的文档</a:t>
            </a:r>
            <a:endParaRPr lang="zh-CN" altLang="en-US" sz="2800"/>
          </a:p>
          <a:p>
            <a:pPr lvl="1" eaLnBrk="1" hangingPunct="1">
              <a:spcBef>
                <a:spcPct val="20000"/>
              </a:spcBef>
              <a:buFontTx/>
              <a:buChar char="–"/>
            </a:pPr>
            <a:r>
              <a:rPr lang="zh-CN" altLang="en-US" sz="2800"/>
              <a:t>结构组织</a:t>
            </a:r>
            <a:endParaRPr lang="zh-CN" altLang="en-US" sz="2800"/>
          </a:p>
          <a:p>
            <a:pPr lvl="2" eaLnBrk="1" hangingPunct="1">
              <a:spcBef>
                <a:spcPct val="20000"/>
              </a:spcBef>
              <a:buFontTx/>
              <a:buChar char="•"/>
            </a:pPr>
            <a:r>
              <a:rPr lang="zh-CN" altLang="en-US" sz="2800"/>
              <a:t>复用：模版</a:t>
            </a:r>
            <a:endParaRPr lang="zh-CN" altLang="en-US" sz="2800"/>
          </a:p>
          <a:p>
            <a:pPr lvl="3" eaLnBrk="1" hangingPunct="1">
              <a:spcBef>
                <a:spcPct val="20000"/>
              </a:spcBef>
              <a:buFontTx/>
              <a:buChar char="–"/>
            </a:pPr>
            <a:r>
              <a:rPr lang="zh-CN" altLang="en-US" sz="2800"/>
              <a:t>选择与裁剪</a:t>
            </a:r>
            <a:endParaRPr lang="zh-CN" altLang="en-US" sz="2800"/>
          </a:p>
          <a:p>
            <a:pPr lvl="1" eaLnBrk="1" hangingPunct="1">
              <a:spcBef>
                <a:spcPct val="20000"/>
              </a:spcBef>
              <a:buFontTx/>
              <a:buChar char="–"/>
            </a:pPr>
            <a:r>
              <a:rPr lang="zh-CN" altLang="en-US" sz="2800"/>
              <a:t>文字写作</a:t>
            </a:r>
            <a:endParaRPr lang="zh-CN" altLang="en-US" sz="2800"/>
          </a:p>
          <a:p>
            <a:pPr lvl="2" eaLnBrk="1" hangingPunct="1">
              <a:spcBef>
                <a:spcPct val="20000"/>
              </a:spcBef>
              <a:buFontTx/>
              <a:buChar char="•"/>
            </a:pPr>
            <a:r>
              <a:rPr lang="zh-CN" altLang="en-US" sz="2800"/>
              <a:t>字词、句法</a:t>
            </a:r>
            <a:endParaRPr lang="zh-CN" altLang="en-US" sz="2800"/>
          </a:p>
          <a:p>
            <a:pPr lvl="3" eaLnBrk="1" hangingPunct="1">
              <a:spcBef>
                <a:spcPct val="20000"/>
              </a:spcBef>
              <a:buFontTx/>
              <a:buChar char="–"/>
            </a:pPr>
            <a:r>
              <a:rPr lang="zh-CN" altLang="en-US" sz="2800"/>
              <a:t>写作技巧</a:t>
            </a:r>
            <a:endParaRPr lang="zh-CN" altLang="en-US" sz="2800"/>
          </a:p>
        </p:txBody>
      </p:sp>
      <p:sp>
        <p:nvSpPr>
          <p:cNvPr id="62470" name="Text Box 7"/>
          <p:cNvSpPr txBox="1">
            <a:spLocks noChangeArrowheads="1"/>
          </p:cNvSpPr>
          <p:nvPr/>
        </p:nvSpPr>
        <p:spPr bwMode="auto">
          <a:xfrm>
            <a:off x="395288" y="130175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选择与裁剪的</a:t>
            </a:r>
            <a:r>
              <a:rPr lang="zh-CN" altLang="en-US">
                <a:solidFill>
                  <a:schemeClr val="hlink"/>
                </a:solidFill>
              </a:rPr>
              <a:t>动机</a:t>
            </a:r>
            <a:endParaRPr lang="zh-CN" altLang="en-US">
              <a:solidFill>
                <a:schemeClr val="hlink"/>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A4EBAB4-4B7A-45F5-BEAF-6656C9BB70CF}"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7173" name="Text Box 6"/>
          <p:cNvSpPr txBox="1">
            <a:spLocks noChangeArrowheads="1"/>
          </p:cNvSpPr>
          <p:nvPr/>
        </p:nvSpPr>
        <p:spPr bwMode="auto">
          <a:xfrm>
            <a:off x="179388" y="692150"/>
            <a:ext cx="254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模板选择与裁剪</a:t>
            </a:r>
            <a:endParaRPr lang="zh-CN" altLang="en-US" dirty="0"/>
          </a:p>
        </p:txBody>
      </p:sp>
      <p:sp>
        <p:nvSpPr>
          <p:cNvPr id="7174" name="Text Box 8"/>
          <p:cNvSpPr txBox="1">
            <a:spLocks noChangeArrowheads="1"/>
          </p:cNvSpPr>
          <p:nvPr/>
        </p:nvSpPr>
        <p:spPr bwMode="auto">
          <a:xfrm>
            <a:off x="611188" y="2924175"/>
            <a:ext cx="81375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solidFill>
                  <a:schemeClr val="hlink"/>
                </a:solidFill>
              </a:rPr>
              <a:t>实践</a:t>
            </a:r>
            <a:r>
              <a:rPr lang="zh-CN" altLang="en-US"/>
              <a:t>：一般来说，对于模板的选择要根据项目情况确定，大中型软件公司一般都有自己的模板。 但公司的模板都具有通用性，或者说制定模板的人都在追求</a:t>
            </a:r>
            <a:r>
              <a:rPr lang="zh-CN" altLang="en-US">
                <a:solidFill>
                  <a:schemeClr val="hlink"/>
                </a:solidFill>
              </a:rPr>
              <a:t>通用性</a:t>
            </a:r>
            <a:r>
              <a:rPr lang="zh-CN" altLang="en-US"/>
              <a:t>，因为这样易于公司管理人员管理，这也应该理解。但结果就是造成公司的标准模板通常</a:t>
            </a:r>
            <a:r>
              <a:rPr lang="zh-CN" altLang="en-US">
                <a:solidFill>
                  <a:schemeClr val="hlink"/>
                </a:solidFill>
              </a:rPr>
              <a:t>不能照搬不变</a:t>
            </a:r>
            <a:r>
              <a:rPr lang="zh-CN" altLang="en-US"/>
              <a:t>。</a:t>
            </a:r>
            <a:endParaRPr lang="zh-CN" altLang="en-US"/>
          </a:p>
          <a:p>
            <a:pPr eaLnBrk="1" hangingPunct="1"/>
            <a:r>
              <a:rPr lang="zh-CN" altLang="en-US"/>
              <a:t>一般的情况是，以公司的</a:t>
            </a:r>
            <a:r>
              <a:rPr lang="zh-CN" altLang="en-US">
                <a:solidFill>
                  <a:schemeClr val="hlink"/>
                </a:solidFill>
              </a:rPr>
              <a:t>标准模板</a:t>
            </a:r>
            <a:r>
              <a:rPr lang="zh-CN" altLang="en-US"/>
              <a:t>为</a:t>
            </a:r>
            <a:r>
              <a:rPr lang="zh-CN" altLang="en-US">
                <a:solidFill>
                  <a:schemeClr val="hlink"/>
                </a:solidFill>
              </a:rPr>
              <a:t>依托</a:t>
            </a:r>
            <a:r>
              <a:rPr lang="zh-CN" altLang="en-US"/>
              <a:t>，然后加进必要的新内容。当然应该与公司制定并管理标准的负责人讨论，以用户需要的理由获得他们的认可。</a:t>
            </a:r>
            <a:endParaRPr lang="zh-CN" altLang="en-US"/>
          </a:p>
        </p:txBody>
      </p:sp>
      <p:graphicFrame>
        <p:nvGraphicFramePr>
          <p:cNvPr id="7170" name="Object 9"/>
          <p:cNvGraphicFramePr>
            <a:graphicFrameLocks noChangeAspect="1"/>
          </p:cNvGraphicFramePr>
          <p:nvPr/>
        </p:nvGraphicFramePr>
        <p:xfrm>
          <a:off x="34925" y="1125538"/>
          <a:ext cx="9109075" cy="1749425"/>
        </p:xfrm>
        <a:graphic>
          <a:graphicData uri="http://schemas.openxmlformats.org/presentationml/2006/ole">
            <mc:AlternateContent xmlns:mc="http://schemas.openxmlformats.org/markup-compatibility/2006">
              <mc:Choice xmlns:v="urn:schemas-microsoft-com:vml" Requires="v">
                <p:oleObj spid="_x0000_s5126" name="Visio" r:id="rId1" imgW="4406265" imgH="849630" progId="Visio.Drawing.11">
                  <p:embed/>
                </p:oleObj>
              </mc:Choice>
              <mc:Fallback>
                <p:oleObj name="Visio" r:id="rId1" imgW="4406265" imgH="849630"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125538"/>
                        <a:ext cx="9109075"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Rectangle 10"/>
          <p:cNvSpPr>
            <a:spLocks noChangeArrowheads="1"/>
          </p:cNvSpPr>
          <p:nvPr/>
        </p:nvSpPr>
        <p:spPr bwMode="auto">
          <a:xfrm>
            <a:off x="3132138" y="2484438"/>
            <a:ext cx="300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图 模板的选择和使用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楷体" panose="02010609060101010101" pitchFamily="49" charset="-122"/>
              </a:rPr>
              <a:t>另外，需求文档还具备以下功能。</a:t>
            </a:r>
            <a:endParaRPr lang="en-US" altLang="zh-CN" dirty="0">
              <a:ea typeface="楷体" panose="02010609060101010101" pitchFamily="49" charset="-122"/>
            </a:endParaRPr>
          </a:p>
          <a:p>
            <a:pPr marL="0" indent="0">
              <a:buNone/>
            </a:pPr>
            <a:r>
              <a:rPr lang="zh-CN" altLang="en-US" dirty="0">
                <a:ea typeface="楷体" panose="02010609060101010101" pitchFamily="49" charset="-122"/>
              </a:rPr>
              <a:t>（</a:t>
            </a:r>
            <a:r>
              <a:rPr lang="en-US" altLang="zh-CN" dirty="0">
                <a:ea typeface="楷体" panose="02010609060101010101" pitchFamily="49" charset="-122"/>
              </a:rPr>
              <a:t>1</a:t>
            </a:r>
            <a:r>
              <a:rPr lang="zh-CN" altLang="en-US" dirty="0">
                <a:ea typeface="楷体" panose="02010609060101010101" pitchFamily="49" charset="-122"/>
              </a:rPr>
              <a:t>）需求文档可以作为项目开发方和软件客户之间的有关软件系统的协协基准，可以使用它作为合同协议的重要组成部分。使开发方和软件客户对系统目标达成一致。</a:t>
            </a:r>
            <a:endParaRPr lang="en-US" altLang="zh-CN" dirty="0">
              <a:ea typeface="楷体" panose="02010609060101010101" pitchFamily="49" charset="-122"/>
            </a:endParaRPr>
          </a:p>
          <a:p>
            <a:pPr marL="0" indent="0">
              <a:buNone/>
            </a:pPr>
            <a:r>
              <a:rPr lang="zh-CN" altLang="en-US" dirty="0">
                <a:ea typeface="楷体" panose="02010609060101010101" pitchFamily="49" charset="-122"/>
              </a:rPr>
              <a:t>（</a:t>
            </a:r>
            <a:r>
              <a:rPr lang="en-US" altLang="zh-CN" dirty="0">
                <a:ea typeface="楷体" panose="02010609060101010101" pitchFamily="49" charset="-122"/>
              </a:rPr>
              <a:t>2</a:t>
            </a:r>
            <a:r>
              <a:rPr lang="zh-CN" altLang="en-US" dirty="0">
                <a:ea typeface="楷体" panose="02010609060101010101" pitchFamily="49" charset="-122"/>
              </a:rPr>
              <a:t>）需求文档还可以作为软件成本估算和项目开发进度安排的重要依据，从而使整个项目开发计划的制订更为合理。</a:t>
            </a:r>
            <a:endParaRPr lang="zh-CN" altLang="en-US" dirty="0">
              <a:ea typeface="楷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A755A9F0-6DEC-4004-B5F2-BC7FF18BCA00}"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4516" name="Text Box 5"/>
          <p:cNvSpPr txBox="1">
            <a:spLocks noChangeArrowheads="1"/>
          </p:cNvSpPr>
          <p:nvPr/>
        </p:nvSpPr>
        <p:spPr bwMode="auto">
          <a:xfrm>
            <a:off x="179388" y="765175"/>
            <a:ext cx="407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需求规格说明书文档的</a:t>
            </a:r>
            <a:r>
              <a:rPr lang="zh-CN" altLang="en-US" dirty="0">
                <a:solidFill>
                  <a:schemeClr val="hlink"/>
                </a:solidFill>
              </a:rPr>
              <a:t>写作</a:t>
            </a:r>
            <a:endParaRPr lang="zh-CN" altLang="en-US" dirty="0">
              <a:solidFill>
                <a:schemeClr val="hlink"/>
              </a:solidFill>
            </a:endParaRPr>
          </a:p>
        </p:txBody>
      </p:sp>
      <p:sp>
        <p:nvSpPr>
          <p:cNvPr id="64517" name="Text Box 6"/>
          <p:cNvSpPr txBox="1">
            <a:spLocks noChangeArrowheads="1"/>
          </p:cNvSpPr>
          <p:nvPr/>
        </p:nvSpPr>
        <p:spPr bwMode="auto">
          <a:xfrm>
            <a:off x="250825" y="1125538"/>
            <a:ext cx="8785225"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sz="2200"/>
              <a:t>        </a:t>
            </a:r>
            <a:r>
              <a:rPr lang="zh-CN" altLang="en-US" sz="2200"/>
              <a:t>一般需求规格说明书是在项目需求获取、需求分析完成后。由项目经理负责组织需求规格说明的写作。</a:t>
            </a:r>
            <a:r>
              <a:rPr lang="en-US" altLang="zh-CN" sz="2200"/>
              <a:t>SRS</a:t>
            </a:r>
            <a:r>
              <a:rPr lang="zh-CN" altLang="en-US" sz="2200"/>
              <a:t>的写作没有放之四海而皆准的标准。但一般可以考虑如下开展。</a:t>
            </a:r>
            <a:endParaRPr lang="zh-CN" altLang="en-US" sz="2200"/>
          </a:p>
          <a:p>
            <a:pPr eaLnBrk="1" hangingPunct="1"/>
            <a:endParaRPr lang="zh-CN" altLang="en-US" sz="2200"/>
          </a:p>
          <a:p>
            <a:pPr eaLnBrk="1" hangingPunct="1"/>
            <a:r>
              <a:rPr lang="zh-CN" altLang="en-US" sz="2200"/>
              <a:t>        </a:t>
            </a:r>
            <a:r>
              <a:rPr lang="en-US" altLang="zh-CN" sz="2200"/>
              <a:t>1</a:t>
            </a:r>
            <a:r>
              <a:rPr lang="zh-CN" altLang="en-US" sz="2200"/>
              <a:t>）</a:t>
            </a:r>
            <a:r>
              <a:rPr lang="zh-CN" altLang="en-US" sz="2200">
                <a:solidFill>
                  <a:schemeClr val="hlink"/>
                </a:solidFill>
              </a:rPr>
              <a:t>制定模板</a:t>
            </a:r>
            <a:endParaRPr lang="zh-CN" altLang="en-US" sz="2200">
              <a:solidFill>
                <a:schemeClr val="hlink"/>
              </a:solidFill>
            </a:endParaRPr>
          </a:p>
          <a:p>
            <a:pPr eaLnBrk="1" hangingPunct="1"/>
            <a:r>
              <a:rPr lang="zh-CN" altLang="en-US" sz="2200"/>
              <a:t>        按照项目的具体应用环境、用户情况、系统特点、公司通用模板构建一个新模板。请</a:t>
            </a:r>
            <a:r>
              <a:rPr lang="zh-CN" altLang="en-US" sz="2200">
                <a:solidFill>
                  <a:schemeClr val="hlink"/>
                </a:solidFill>
              </a:rPr>
              <a:t>用户代表</a:t>
            </a:r>
            <a:r>
              <a:rPr lang="zh-CN" altLang="en-US" sz="2200"/>
              <a:t>、</a:t>
            </a:r>
            <a:r>
              <a:rPr lang="zh-CN" altLang="en-US" sz="2200">
                <a:solidFill>
                  <a:schemeClr val="hlink"/>
                </a:solidFill>
              </a:rPr>
              <a:t>需求分析人员</a:t>
            </a:r>
            <a:r>
              <a:rPr lang="zh-CN" altLang="en-US" sz="2200"/>
              <a:t>、（</a:t>
            </a:r>
            <a:r>
              <a:rPr lang="zh-CN" altLang="en-US" sz="2200">
                <a:solidFill>
                  <a:schemeClr val="hlink"/>
                </a:solidFill>
              </a:rPr>
              <a:t>设计人员</a:t>
            </a:r>
            <a:r>
              <a:rPr lang="zh-CN" altLang="en-US" sz="2200"/>
              <a:t>）参加。</a:t>
            </a:r>
            <a:r>
              <a:rPr lang="zh-CN" altLang="en-US" sz="2200">
                <a:solidFill>
                  <a:srgbClr val="FF0000"/>
                </a:solidFill>
              </a:rPr>
              <a:t>不要指望在此会议上由大家一起构建，那永远也做不完工作</a:t>
            </a:r>
            <a:r>
              <a:rPr lang="zh-CN" altLang="en-US" sz="2200"/>
              <a:t>。而是先制定一个模板，让大家来修改完善。</a:t>
            </a:r>
            <a:endParaRPr lang="zh-CN" altLang="en-US" sz="2200"/>
          </a:p>
          <a:p>
            <a:pPr eaLnBrk="1" hangingPunct="1"/>
            <a:r>
              <a:rPr lang="zh-CN" altLang="en-US" sz="2200"/>
              <a:t>        </a:t>
            </a:r>
            <a:r>
              <a:rPr lang="en-US" altLang="zh-CN" sz="2200"/>
              <a:t>2</a:t>
            </a:r>
            <a:r>
              <a:rPr lang="zh-CN" altLang="en-US" sz="2200"/>
              <a:t>）</a:t>
            </a:r>
            <a:r>
              <a:rPr lang="zh-CN" altLang="en-US" sz="2200">
                <a:solidFill>
                  <a:schemeClr val="hlink"/>
                </a:solidFill>
              </a:rPr>
              <a:t>写作指南</a:t>
            </a:r>
            <a:endParaRPr lang="zh-CN" altLang="en-US" sz="2200">
              <a:solidFill>
                <a:schemeClr val="hlink"/>
              </a:solidFill>
            </a:endParaRPr>
          </a:p>
          <a:p>
            <a:pPr eaLnBrk="1" hangingPunct="1"/>
            <a:r>
              <a:rPr lang="zh-CN" altLang="en-US" sz="2200"/>
              <a:t>        必须的。因为需求规格说明由多个人员共同完成。每个人</a:t>
            </a:r>
            <a:r>
              <a:rPr lang="zh-CN" altLang="en-US" sz="2200">
                <a:solidFill>
                  <a:schemeClr val="hlink"/>
                </a:solidFill>
              </a:rPr>
              <a:t>写作的方式</a:t>
            </a:r>
            <a:r>
              <a:rPr lang="zh-CN" altLang="en-US" sz="2200"/>
              <a:t>、</a:t>
            </a:r>
            <a:r>
              <a:rPr lang="zh-CN" altLang="en-US" sz="2200">
                <a:solidFill>
                  <a:schemeClr val="hlink"/>
                </a:solidFill>
              </a:rPr>
              <a:t>文笔</a:t>
            </a:r>
            <a:r>
              <a:rPr lang="zh-CN" altLang="en-US" sz="2200"/>
              <a:t>、对</a:t>
            </a:r>
            <a:r>
              <a:rPr lang="zh-CN" altLang="en-US" sz="2200">
                <a:solidFill>
                  <a:schemeClr val="hlink"/>
                </a:solidFill>
              </a:rPr>
              <a:t>问题的理解</a:t>
            </a:r>
            <a:r>
              <a:rPr lang="zh-CN" altLang="en-US" sz="2200"/>
              <a:t>都存在</a:t>
            </a:r>
            <a:r>
              <a:rPr lang="zh-CN" altLang="en-US" sz="2200">
                <a:solidFill>
                  <a:schemeClr val="hlink"/>
                </a:solidFill>
              </a:rPr>
              <a:t>差异</a:t>
            </a:r>
            <a:r>
              <a:rPr lang="zh-CN" altLang="en-US" sz="2200"/>
              <a:t>。因此，如果你是项目经理，就一定要制定</a:t>
            </a:r>
            <a:r>
              <a:rPr lang="zh-CN" altLang="en-US" sz="2200">
                <a:solidFill>
                  <a:schemeClr val="hlink"/>
                </a:solidFill>
              </a:rPr>
              <a:t>写作指南</a:t>
            </a:r>
            <a:r>
              <a:rPr lang="zh-CN" altLang="en-US" sz="2200"/>
              <a:t>，否则在</a:t>
            </a:r>
            <a:r>
              <a:rPr lang="zh-CN" altLang="en-US" sz="2200">
                <a:solidFill>
                  <a:schemeClr val="hlink"/>
                </a:solidFill>
              </a:rPr>
              <a:t>合稿时将始终处于崩溃</a:t>
            </a:r>
            <a:r>
              <a:rPr lang="zh-CN" altLang="en-US" sz="2200"/>
              <a:t>；</a:t>
            </a:r>
            <a:endParaRPr lang="zh-CN" altLang="en-US" sz="2200"/>
          </a:p>
          <a:p>
            <a:pPr eaLnBrk="1" hangingPunct="1"/>
            <a:r>
              <a:rPr lang="zh-CN" altLang="en-US" sz="2200"/>
              <a:t>        如果你是参与人员就一定要按照写作指南写作，否则你每天都会处于半休克状态。以后项目经理不会找你参与类似工作。</a:t>
            </a:r>
            <a:endParaRPr lang="zh-CN"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8B5D43A8-EB06-4521-A512-04BD2DEA4F7D}"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5540" name="Text Box 5"/>
          <p:cNvSpPr txBox="1">
            <a:spLocks noChangeArrowheads="1"/>
          </p:cNvSpPr>
          <p:nvPr/>
        </p:nvSpPr>
        <p:spPr bwMode="auto">
          <a:xfrm>
            <a:off x="179388" y="765175"/>
            <a:ext cx="407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需求规格说明书文档的</a:t>
            </a:r>
            <a:r>
              <a:rPr lang="zh-CN" altLang="en-US" dirty="0">
                <a:solidFill>
                  <a:schemeClr val="hlink"/>
                </a:solidFill>
              </a:rPr>
              <a:t>写作</a:t>
            </a:r>
            <a:endParaRPr lang="zh-CN" altLang="en-US" dirty="0">
              <a:solidFill>
                <a:schemeClr val="hlink"/>
              </a:solidFill>
            </a:endParaRPr>
          </a:p>
        </p:txBody>
      </p:sp>
      <p:sp>
        <p:nvSpPr>
          <p:cNvPr id="65541" name="Text Box 6"/>
          <p:cNvSpPr txBox="1">
            <a:spLocks noChangeArrowheads="1"/>
          </p:cNvSpPr>
          <p:nvPr/>
        </p:nvSpPr>
        <p:spPr bwMode="auto">
          <a:xfrm>
            <a:off x="398463" y="13874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关于</a:t>
            </a:r>
            <a:r>
              <a:rPr lang="zh-CN" altLang="en-US">
                <a:solidFill>
                  <a:schemeClr val="hlink"/>
                </a:solidFill>
              </a:rPr>
              <a:t>写作指南</a:t>
            </a:r>
            <a:endParaRPr lang="zh-CN" altLang="en-US">
              <a:solidFill>
                <a:schemeClr val="hlink"/>
              </a:solidFill>
            </a:endParaRPr>
          </a:p>
        </p:txBody>
      </p:sp>
      <p:sp>
        <p:nvSpPr>
          <p:cNvPr id="65542" name="Text Box 7"/>
          <p:cNvSpPr txBox="1">
            <a:spLocks noChangeArrowheads="1"/>
          </p:cNvSpPr>
          <p:nvPr/>
        </p:nvSpPr>
        <p:spPr bwMode="auto">
          <a:xfrm>
            <a:off x="34925" y="1844675"/>
            <a:ext cx="892968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2000"/>
              <a:t>写作指南至少包含</a:t>
            </a:r>
            <a:r>
              <a:rPr lang="zh-CN" altLang="en-US" sz="2000">
                <a:solidFill>
                  <a:schemeClr val="hlink"/>
                </a:solidFill>
              </a:rPr>
              <a:t>两方面</a:t>
            </a:r>
            <a:r>
              <a:rPr lang="zh-CN" altLang="en-US" sz="2000"/>
              <a:t>内容：</a:t>
            </a:r>
            <a:endParaRPr lang="zh-CN" altLang="en-US" sz="2000"/>
          </a:p>
          <a:p>
            <a:pPr eaLnBrk="1" hangingPunct="1"/>
            <a:endParaRPr lang="zh-CN" altLang="en-US" sz="2000"/>
          </a:p>
          <a:p>
            <a:pPr eaLnBrk="1" hangingPunct="1"/>
            <a:r>
              <a:rPr lang="zh-CN" altLang="en-US" sz="2000"/>
              <a:t>（</a:t>
            </a:r>
            <a:r>
              <a:rPr lang="en-US" altLang="zh-CN" sz="2000"/>
              <a:t>1</a:t>
            </a:r>
            <a:r>
              <a:rPr lang="zh-CN" altLang="en-US" sz="2000"/>
              <a:t>）</a:t>
            </a:r>
            <a:r>
              <a:rPr lang="zh-CN" altLang="en-US" sz="2000">
                <a:solidFill>
                  <a:schemeClr val="hlink"/>
                </a:solidFill>
              </a:rPr>
              <a:t>对模板内容的细化</a:t>
            </a:r>
            <a:r>
              <a:rPr lang="zh-CN" altLang="en-US" sz="2000"/>
              <a:t>：例如，培训需求从以下几个方面着手，一培训目的、意义和目标；二培训主要内容（内容要有表格明细）；三培训教师情况（按照用户要求，培训教师要细化到人）；四培训日程安排；五培训结果验证方法等（按照用户要求，培训结果不能用考试成绩考核，请提出其他方案）。</a:t>
            </a:r>
            <a:endParaRPr lang="zh-CN" altLang="en-US" sz="2000"/>
          </a:p>
          <a:p>
            <a:pPr eaLnBrk="1" hangingPunct="1"/>
            <a:r>
              <a:rPr lang="zh-CN" altLang="en-US" sz="2000"/>
              <a:t>（</a:t>
            </a:r>
            <a:r>
              <a:rPr lang="en-US" altLang="zh-CN" sz="2000"/>
              <a:t>15-20</a:t>
            </a:r>
            <a:r>
              <a:rPr lang="zh-CN" altLang="en-US" sz="2000"/>
              <a:t>页，</a:t>
            </a:r>
            <a:r>
              <a:rPr lang="en-US" altLang="zh-CN" sz="2000"/>
              <a:t>XXX</a:t>
            </a:r>
            <a:r>
              <a:rPr lang="zh-CN" altLang="en-US" sz="2000"/>
              <a:t>负责在</a:t>
            </a:r>
            <a:r>
              <a:rPr lang="en-US" altLang="zh-CN" sz="2000"/>
              <a:t>YY</a:t>
            </a:r>
            <a:r>
              <a:rPr lang="zh-CN" altLang="en-US" sz="2000"/>
              <a:t>日前完成）</a:t>
            </a:r>
            <a:endParaRPr lang="zh-CN" altLang="en-US" sz="2000"/>
          </a:p>
          <a:p>
            <a:pPr eaLnBrk="1" hangingPunct="1"/>
            <a:r>
              <a:rPr lang="zh-CN" altLang="en-US" sz="2000"/>
              <a:t>（</a:t>
            </a:r>
            <a:r>
              <a:rPr lang="en-US" altLang="zh-CN" sz="2000"/>
              <a:t>2</a:t>
            </a:r>
            <a:r>
              <a:rPr lang="zh-CN" altLang="en-US" sz="2000"/>
              <a:t>）对</a:t>
            </a:r>
            <a:r>
              <a:rPr lang="zh-CN" altLang="en-US" sz="2000">
                <a:solidFill>
                  <a:schemeClr val="hlink"/>
                </a:solidFill>
              </a:rPr>
              <a:t>文字</a:t>
            </a:r>
            <a:r>
              <a:rPr lang="zh-CN" altLang="en-US" sz="2000"/>
              <a:t>、</a:t>
            </a:r>
            <a:r>
              <a:rPr lang="zh-CN" altLang="en-US" sz="2000">
                <a:solidFill>
                  <a:schemeClr val="hlink"/>
                </a:solidFill>
              </a:rPr>
              <a:t>图表</a:t>
            </a:r>
            <a:r>
              <a:rPr lang="zh-CN" altLang="en-US" sz="2000"/>
              <a:t>、</a:t>
            </a:r>
            <a:r>
              <a:rPr lang="zh-CN" altLang="en-US" sz="2000">
                <a:solidFill>
                  <a:schemeClr val="hlink"/>
                </a:solidFill>
              </a:rPr>
              <a:t>标题</a:t>
            </a:r>
            <a:r>
              <a:rPr lang="zh-CN" altLang="en-US" sz="2000"/>
              <a:t>等格式的要求：例如，标题格式如下（一级标题</a:t>
            </a:r>
            <a:r>
              <a:rPr lang="en-US" altLang="zh-CN" sz="2000"/>
              <a:t>…</a:t>
            </a:r>
            <a:r>
              <a:rPr lang="zh-CN" altLang="en-US" sz="2000"/>
              <a:t>，二级标题</a:t>
            </a:r>
            <a:r>
              <a:rPr lang="en-US" altLang="zh-CN" sz="2000"/>
              <a:t>…,</a:t>
            </a:r>
            <a:r>
              <a:rPr lang="zh-CN" altLang="en-US" sz="2000"/>
              <a:t>三级标题。</a:t>
            </a:r>
            <a:r>
              <a:rPr lang="zh-CN" altLang="en-US" sz="2000">
                <a:solidFill>
                  <a:schemeClr val="hlink"/>
                </a:solidFill>
              </a:rPr>
              <a:t>不允许</a:t>
            </a:r>
            <a:r>
              <a:rPr lang="zh-CN" altLang="en-US" sz="2000"/>
              <a:t>使用</a:t>
            </a:r>
            <a:r>
              <a:rPr lang="zh-CN" altLang="en-US" sz="2000">
                <a:solidFill>
                  <a:schemeClr val="hlink"/>
                </a:solidFill>
              </a:rPr>
              <a:t>四级标题</a:t>
            </a:r>
            <a:r>
              <a:rPr lang="zh-CN" altLang="en-US" sz="2000"/>
              <a:t>。如果需要按如下方式</a:t>
            </a:r>
            <a:r>
              <a:rPr lang="en-US" altLang="zh-CN" sz="2000"/>
              <a:t>…</a:t>
            </a:r>
            <a:r>
              <a:rPr lang="zh-CN" altLang="en-US" sz="2000"/>
              <a:t>）</a:t>
            </a:r>
            <a:endParaRPr lang="zh-CN" altLang="en-US" sz="2000"/>
          </a:p>
          <a:p>
            <a:pPr eaLnBrk="1" hangingPunct="1"/>
            <a:r>
              <a:rPr lang="zh-CN" altLang="en-US" sz="2000"/>
              <a:t>图表规定：</a:t>
            </a:r>
            <a:r>
              <a:rPr lang="en-US" altLang="zh-CN" sz="2000"/>
              <a:t>…..</a:t>
            </a:r>
            <a:r>
              <a:rPr lang="zh-CN" altLang="en-US" sz="2000"/>
              <a:t>。正文内容使用宋体，小四号字体，</a:t>
            </a:r>
            <a:r>
              <a:rPr lang="en-US" altLang="zh-CN" sz="2000"/>
              <a:t>1.5</a:t>
            </a:r>
            <a:r>
              <a:rPr lang="zh-CN" altLang="en-US" sz="2000"/>
              <a:t>倍行距，首行缩进</a:t>
            </a:r>
            <a:r>
              <a:rPr lang="en-US" altLang="zh-CN" sz="2000"/>
              <a:t>2</a:t>
            </a:r>
            <a:r>
              <a:rPr lang="zh-CN" altLang="en-US" sz="2000"/>
              <a:t>字符</a:t>
            </a:r>
            <a:endParaRPr lang="zh-CN" altLang="en-US" sz="2000"/>
          </a:p>
          <a:p>
            <a:pPr eaLnBrk="1" hangingPunct="1"/>
            <a:r>
              <a:rPr lang="zh-CN" altLang="en-US" sz="2000"/>
              <a:t>当然最好是将这些内容在</a:t>
            </a:r>
            <a:r>
              <a:rPr lang="en-US" altLang="zh-CN" sz="2000"/>
              <a:t>Word</a:t>
            </a:r>
            <a:r>
              <a:rPr lang="zh-CN" altLang="en-US" sz="2000"/>
              <a:t>中先制定好。</a:t>
            </a:r>
            <a:endParaRPr lang="zh-CN" altLang="en-US" sz="2000"/>
          </a:p>
          <a:p>
            <a:pPr eaLnBrk="1" hangingPunct="1"/>
            <a:endParaRPr lang="zh-CN" altLang="en-US" sz="2000"/>
          </a:p>
          <a:p>
            <a:pPr eaLnBrk="1" hangingPunct="1"/>
            <a:r>
              <a:rPr lang="zh-CN" altLang="en-US" sz="2000">
                <a:solidFill>
                  <a:schemeClr val="hlink"/>
                </a:solidFill>
              </a:rPr>
              <a:t>不许使用</a:t>
            </a:r>
            <a:r>
              <a:rPr lang="zh-CN" altLang="en-US" sz="2000"/>
              <a:t>的</a:t>
            </a:r>
            <a:r>
              <a:rPr lang="zh-CN" altLang="en-US" sz="2000">
                <a:solidFill>
                  <a:schemeClr val="hlink"/>
                </a:solidFill>
              </a:rPr>
              <a:t>词汇</a:t>
            </a:r>
            <a:r>
              <a:rPr lang="zh-CN" altLang="en-US" sz="2000"/>
              <a:t>或</a:t>
            </a:r>
            <a:r>
              <a:rPr lang="zh-CN" altLang="en-US" sz="2000">
                <a:solidFill>
                  <a:schemeClr val="hlink"/>
                </a:solidFill>
              </a:rPr>
              <a:t>术语</a:t>
            </a:r>
            <a:r>
              <a:rPr lang="zh-CN" altLang="en-US" sz="2000"/>
              <a:t>与及</a:t>
            </a:r>
            <a:r>
              <a:rPr lang="zh-CN" altLang="en-US" sz="2000">
                <a:solidFill>
                  <a:schemeClr val="hlink"/>
                </a:solidFill>
              </a:rPr>
              <a:t>替代词</a:t>
            </a:r>
            <a:r>
              <a:rPr lang="zh-CN" altLang="en-US" sz="2000"/>
              <a:t>：我们</a:t>
            </a:r>
            <a:r>
              <a:rPr lang="en-US" altLang="zh-CN" sz="2000"/>
              <a:t>—</a:t>
            </a:r>
            <a:r>
              <a:rPr lang="zh-CN" altLang="en-US" sz="2000"/>
              <a:t>本项目，本系统、本公司；</a:t>
            </a:r>
            <a:endParaRPr lang="zh-CN" altLang="en-US" sz="2000"/>
          </a:p>
          <a:p>
            <a:pPr eaLnBrk="1" hangingPunct="1"/>
            <a:r>
              <a:rPr lang="zh-CN" altLang="en-US" sz="2000"/>
              <a:t>                                                               其它</a:t>
            </a:r>
            <a:r>
              <a:rPr lang="en-US" altLang="zh-CN" sz="2000"/>
              <a:t>---</a:t>
            </a:r>
            <a:r>
              <a:rPr lang="zh-CN" altLang="en-US" sz="2000"/>
              <a:t>其他。</a:t>
            </a:r>
            <a:endParaRPr lang="zh-CN" altLang="en-US" sz="2000"/>
          </a:p>
          <a:p>
            <a:pPr eaLnBrk="1" hangingPunct="1"/>
            <a:r>
              <a:rPr lang="zh-CN" altLang="en-US" sz="2000"/>
              <a:t>                                                                这个，那个</a:t>
            </a:r>
            <a:r>
              <a:rPr lang="en-US" altLang="zh-CN" sz="2000"/>
              <a:t>……..</a:t>
            </a:r>
            <a:endParaRPr lang="en-US" altLang="zh-CN" sz="2000"/>
          </a:p>
        </p:txBody>
      </p:sp>
      <p:sp>
        <p:nvSpPr>
          <p:cNvPr id="65543" name="Rectangle 8"/>
          <p:cNvSpPr>
            <a:spLocks noChangeArrowheads="1"/>
          </p:cNvSpPr>
          <p:nvPr/>
        </p:nvSpPr>
        <p:spPr bwMode="auto">
          <a:xfrm>
            <a:off x="3995738" y="836613"/>
            <a:ext cx="457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lvl="2" eaLnBrk="1" hangingPunct="1"/>
            <a:r>
              <a:rPr kumimoji="0" lang="zh-CN" altLang="en-US"/>
              <a:t>涉及文档的组织方式；常见情景的处理；常用的写作技巧；容易出错的地方等。</a:t>
            </a:r>
            <a:endParaRPr kumimoji="0"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E98C9BE4-143F-45C7-B58B-79C2A9FD1514}"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6564" name="Text Box 6"/>
          <p:cNvSpPr txBox="1">
            <a:spLocks noChangeArrowheads="1"/>
          </p:cNvSpPr>
          <p:nvPr/>
        </p:nvSpPr>
        <p:spPr bwMode="auto">
          <a:xfrm>
            <a:off x="398463" y="13874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a:t>关于</a:t>
            </a:r>
            <a:r>
              <a:rPr lang="zh-CN" altLang="en-US">
                <a:solidFill>
                  <a:schemeClr val="hlink"/>
                </a:solidFill>
              </a:rPr>
              <a:t>写作指南</a:t>
            </a:r>
            <a:endParaRPr lang="zh-CN" altLang="en-US">
              <a:solidFill>
                <a:schemeClr val="hlink"/>
              </a:solidFill>
            </a:endParaRPr>
          </a:p>
        </p:txBody>
      </p:sp>
      <p:sp>
        <p:nvSpPr>
          <p:cNvPr id="66565" name="Text Box 7"/>
          <p:cNvSpPr txBox="1">
            <a:spLocks noChangeArrowheads="1"/>
          </p:cNvSpPr>
          <p:nvPr/>
        </p:nvSpPr>
        <p:spPr bwMode="auto">
          <a:xfrm>
            <a:off x="179388" y="765175"/>
            <a:ext cx="407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dirty="0"/>
              <a:t> </a:t>
            </a:r>
            <a:r>
              <a:rPr lang="zh-CN" altLang="en-US" dirty="0"/>
              <a:t>需求规格说明书文档的</a:t>
            </a:r>
            <a:r>
              <a:rPr lang="zh-CN" altLang="en-US" dirty="0">
                <a:solidFill>
                  <a:schemeClr val="hlink"/>
                </a:solidFill>
              </a:rPr>
              <a:t>写作</a:t>
            </a:r>
            <a:endParaRPr lang="zh-CN" altLang="en-US" dirty="0">
              <a:solidFill>
                <a:schemeClr val="hlink"/>
              </a:solidFill>
            </a:endParaRPr>
          </a:p>
        </p:txBody>
      </p:sp>
      <p:sp>
        <p:nvSpPr>
          <p:cNvPr id="66566" name="内容占位符 2"/>
          <p:cNvSpPr/>
          <p:nvPr/>
        </p:nvSpPr>
        <p:spPr bwMode="auto">
          <a:xfrm>
            <a:off x="457200" y="1916113"/>
            <a:ext cx="8229600"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Char char="v"/>
            </a:pPr>
            <a:r>
              <a:rPr lang="zh-CN" altLang="en-US" dirty="0">
                <a:latin typeface="华文新魏" panose="02010800040101010101" pitchFamily="2" charset="-122"/>
              </a:rPr>
              <a:t>定义术语表或数据字典</a:t>
            </a:r>
            <a:endParaRPr lang="zh-CN" altLang="en-US" dirty="0">
              <a:latin typeface="华文新魏" panose="02010800040101010101" pitchFamily="2" charset="-122"/>
            </a:endParaRPr>
          </a:p>
          <a:p>
            <a:pPr lvl="1" eaLnBrk="1" hangingPunct="1">
              <a:spcBef>
                <a:spcPct val="20000"/>
              </a:spcBef>
              <a:buFontTx/>
              <a:buChar char="–"/>
            </a:pPr>
            <a:r>
              <a:rPr lang="zh-CN" altLang="en-US" dirty="0">
                <a:latin typeface="华文新魏" panose="02010800040101010101" pitchFamily="2" charset="-122"/>
              </a:rPr>
              <a:t>术语不一致</a:t>
            </a:r>
            <a:endParaRPr lang="zh-CN" altLang="en-US" dirty="0">
              <a:latin typeface="华文新魏" panose="02010800040101010101" pitchFamily="2" charset="-122"/>
            </a:endParaRPr>
          </a:p>
          <a:p>
            <a:pPr lvl="1" eaLnBrk="1" hangingPunct="1">
              <a:spcBef>
                <a:spcPct val="20000"/>
              </a:spcBef>
              <a:buFontTx/>
              <a:buChar char="–"/>
            </a:pPr>
            <a:r>
              <a:rPr lang="zh-CN" altLang="en-US" dirty="0"/>
              <a:t>“</a:t>
            </a:r>
            <a:r>
              <a:rPr lang="zh-CN" altLang="en-US" dirty="0">
                <a:latin typeface="华文新魏" panose="02010800040101010101" pitchFamily="2" charset="-122"/>
              </a:rPr>
              <a:t>方言</a:t>
            </a:r>
            <a:r>
              <a:rPr lang="zh-CN" altLang="en-US" dirty="0"/>
              <a:t>”</a:t>
            </a:r>
            <a:r>
              <a:rPr lang="zh-CN" altLang="en-US" dirty="0">
                <a:latin typeface="华文新魏" panose="02010800040101010101" pitchFamily="2" charset="-122"/>
              </a:rPr>
              <a:t>问题</a:t>
            </a:r>
            <a:endParaRPr lang="zh-CN" altLang="en-US" dirty="0">
              <a:latin typeface="华文新魏" panose="02010800040101010101" pitchFamily="2" charset="-122"/>
            </a:endParaRPr>
          </a:p>
          <a:p>
            <a:pPr lvl="1" eaLnBrk="1" hangingPunct="1">
              <a:spcBef>
                <a:spcPct val="20000"/>
              </a:spcBef>
              <a:buFontTx/>
              <a:buChar char="–"/>
            </a:pPr>
            <a:r>
              <a:rPr lang="zh-CN" altLang="en-US" dirty="0">
                <a:latin typeface="华文新魏" panose="02010800040101010101" pitchFamily="2" charset="-122"/>
              </a:rPr>
              <a:t>错误术语和冗余术语（文档中出现的不必要的术语称为冗余术语，来自于其他领域的术语称为错误术语）</a:t>
            </a:r>
            <a:endParaRPr lang="zh-CN" altLang="en-US" dirty="0">
              <a:latin typeface="华文新魏" panose="02010800040101010101" pitchFamily="2" charset="-122"/>
            </a:endParaRPr>
          </a:p>
          <a:p>
            <a:pPr eaLnBrk="1" hangingPunct="1">
              <a:spcBef>
                <a:spcPct val="20000"/>
              </a:spcBef>
              <a:buSzPct val="70000"/>
              <a:buFont typeface="Wingdings" panose="05000000000000000000" pitchFamily="2" charset="2"/>
              <a:buChar char="v"/>
            </a:pPr>
            <a:r>
              <a:rPr lang="zh-CN" altLang="en-US" dirty="0">
                <a:latin typeface="华文新魏" panose="02010800040101010101" pitchFamily="2" charset="-122"/>
              </a:rPr>
              <a:t>避免干扰文本</a:t>
            </a:r>
            <a:endParaRPr lang="zh-CN" altLang="en-US" dirty="0">
              <a:latin typeface="华文新魏" panose="02010800040101010101" pitchFamily="2" charset="-122"/>
            </a:endParaRPr>
          </a:p>
          <a:p>
            <a:pPr lvl="1" eaLnBrk="1" hangingPunct="1">
              <a:spcBef>
                <a:spcPct val="20000"/>
              </a:spcBef>
              <a:buFontTx/>
              <a:buChar char="–"/>
            </a:pPr>
            <a:r>
              <a:rPr lang="zh-CN" altLang="en-US" dirty="0"/>
              <a:t>“</a:t>
            </a:r>
            <a:r>
              <a:rPr lang="zh-CN" altLang="en-US" dirty="0">
                <a:latin typeface="华文新魏" panose="02010800040101010101" pitchFamily="2" charset="-122"/>
              </a:rPr>
              <a:t>这一段的意思是</a:t>
            </a:r>
            <a:r>
              <a:rPr lang="en-GB" altLang="zh-CN" dirty="0"/>
              <a:t>…</a:t>
            </a:r>
            <a:r>
              <a:rPr lang="zh-CN" altLang="zh-CN" dirty="0"/>
              <a:t>”</a:t>
            </a:r>
            <a:endParaRPr lang="en-US" altLang="zh-CN" dirty="0">
              <a:latin typeface="华文新魏" panose="02010800040101010101" pitchFamily="2" charset="-122"/>
            </a:endParaRPr>
          </a:p>
          <a:p>
            <a:pPr lvl="1" eaLnBrk="1" hangingPunct="1">
              <a:spcBef>
                <a:spcPct val="20000"/>
              </a:spcBef>
              <a:buFontTx/>
              <a:buChar char="–"/>
            </a:pPr>
            <a:r>
              <a:rPr lang="zh-CN" altLang="zh-CN" dirty="0"/>
              <a:t>“</a:t>
            </a:r>
            <a:r>
              <a:rPr lang="zh-CN" altLang="en-US" dirty="0">
                <a:latin typeface="华文新魏" panose="02010800040101010101" pitchFamily="2" charset="-122"/>
              </a:rPr>
              <a:t>上一句话是指</a:t>
            </a:r>
            <a:r>
              <a:rPr lang="en-GB" altLang="zh-CN" dirty="0"/>
              <a:t>…</a:t>
            </a:r>
            <a:r>
              <a:rPr lang="zh-CN" altLang="zh-CN" dirty="0"/>
              <a:t>”</a:t>
            </a:r>
            <a:endParaRPr lang="en-US" altLang="zh-CN" dirty="0">
              <a:latin typeface="华文新魏" panose="02010800040101010101" pitchFamily="2" charset="-122"/>
            </a:endParaRPr>
          </a:p>
          <a:p>
            <a:pPr eaLnBrk="1" hangingPunct="1">
              <a:spcBef>
                <a:spcPct val="20000"/>
              </a:spcBef>
              <a:buSzPct val="70000"/>
              <a:buFont typeface="Wingdings" panose="05000000000000000000" pitchFamily="2" charset="2"/>
              <a:buChar char="v"/>
            </a:pPr>
            <a:r>
              <a:rPr lang="zh-CN" altLang="en-US" dirty="0">
                <a:latin typeface="华文新魏" panose="02010800040101010101" pitchFamily="2" charset="-122"/>
              </a:rPr>
              <a:t>避免歧义词汇</a:t>
            </a:r>
            <a:endParaRPr lang="zh-CN" altLang="en-US" sz="2800" dirty="0">
              <a:latin typeface="华文新魏" panose="020108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A10B9AFA-F2F9-4D6A-B77E-F69FBDACEBAD}" type="slidenum">
              <a:rPr lang="en-US" altLang="zh-CN" sz="1400" b="0">
                <a:ea typeface="宋体" panose="02010600030101010101" pitchFamily="2" charset="-122"/>
              </a:rPr>
            </a:fld>
            <a:endParaRPr lang="en-US" altLang="zh-CN" sz="1400" b="0">
              <a:ea typeface="宋体" panose="02010600030101010101" pitchFamily="2" charset="-122"/>
            </a:endParaRPr>
          </a:p>
        </p:txBody>
      </p:sp>
      <p:graphicFrame>
        <p:nvGraphicFramePr>
          <p:cNvPr id="641103" name="Group 79"/>
          <p:cNvGraphicFramePr>
            <a:graphicFrameLocks noGrp="1"/>
          </p:cNvGraphicFramePr>
          <p:nvPr>
            <p:ph type="tbl" idx="4294967295"/>
          </p:nvPr>
        </p:nvGraphicFramePr>
        <p:xfrm>
          <a:off x="214313" y="188913"/>
          <a:ext cx="8715375" cy="6805622"/>
        </p:xfrm>
        <a:graphic>
          <a:graphicData uri="http://schemas.openxmlformats.org/drawingml/2006/table">
            <a:tbl>
              <a:tblPr/>
              <a:tblGrid>
                <a:gridCol w="3332162"/>
                <a:gridCol w="5383213"/>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hlink"/>
                          </a:solidFill>
                          <a:effectLst/>
                          <a:latin typeface="Times New Roman" panose="02020603050405020304" pitchFamily="18" charset="0"/>
                          <a:ea typeface="仿宋_GB2312" pitchFamily="49" charset="-122"/>
                        </a:rPr>
                        <a:t>歧义词汇</a:t>
                      </a:r>
                      <a:endParaRPr kumimoji="1"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hlink"/>
                          </a:solidFill>
                          <a:effectLst/>
                          <a:latin typeface="Times New Roman" panose="02020603050405020304" pitchFamily="18" charset="0"/>
                          <a:ea typeface="仿宋_GB2312" pitchFamily="49" charset="-122"/>
                        </a:rPr>
                        <a:t>改进方法</a:t>
                      </a:r>
                      <a:endParaRPr kumimoji="1"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99">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可接受的、足够的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具体定义可接受的内容，说明系统怎样判断“可接受”或“足够”</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99">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大概可行的、差不多可行的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不要让开发人员来判断“大概”和“差不多”到底是否成立。应将其标记为待确定问题并标明解决日期</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至少、最小、不多于、不超过</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明确指定能够接受的最大值和最小值</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在</a:t>
                      </a:r>
                      <a:r>
                        <a:rPr kumimoji="1" lang="en-US" altLang="zh-CN" sz="1500" b="1" i="0" u="none" strike="noStrike" cap="none" normalizeH="0" baseline="0">
                          <a:ln>
                            <a:noFill/>
                          </a:ln>
                          <a:solidFill>
                            <a:schemeClr val="tx1"/>
                          </a:solidFill>
                          <a:effectLst/>
                          <a:latin typeface="Times New Roman" panose="02020603050405020304" pitchFamily="18" charset="0"/>
                          <a:ea typeface="仿宋_GB2312" pitchFamily="49" charset="-122"/>
                        </a:rPr>
                        <a:t>……</a:t>
                      </a: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之间</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明确说明两个端点是否在范围之内</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依赖</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描述依赖的原因，数据依赖？服务依赖？还是资源依赖？等等</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有效的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明确“有效”所意味的具体实际情况</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快的、迅速的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明确指定系统在时间或速度上可接受的最小值</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灵活的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描述系统为了响应条件变化或需求变化而可能发生的变更方式</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改进的、更好的、更快的、优越的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定量说明在一个专门的功能领域内，充分改进的程度和效果</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包括、包括但不限于、等等、诸如</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应该列举所有的可能性，否则就无法进行设计和测试</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最大化、最小化、最优</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说明对某些参数所能接受的最大值和最小值</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一般情况下、理想情况下</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需要增加描述系统在异常和非理想情况下的行为</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可选择地</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具体说明是系统选择、用户选择还是开发人员选择</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99">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合理的、在必要的时候、在适当的地方</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明确怎样判断合理、必要和适当</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健壮的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显式定义系统如何处理异常和如何响应预料之外的操作</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无缝的、透明的、优雅的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将词汇里面所反映的用户期望转化成能够观察到的产品特性</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99">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若干</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声明具体是多少，或提供某一范围内的最小边界值和最大边界值</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不应该</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试着以肯定的方式陈述需求，描述系统应该做什么</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最新技术水平的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定义其具体含义，即“最新技术水平”意味什么</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充分的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说明“充分”具体包括哪些内容</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支持、允许</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精确地定义系统的功能，这些功能组合起来支持某些能力</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用户友好的、简单的、容易的</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a:ln>
                            <a:noFill/>
                          </a:ln>
                          <a:solidFill>
                            <a:schemeClr val="tx1"/>
                          </a:solidFill>
                          <a:effectLst/>
                          <a:latin typeface="Times New Roman" panose="02020603050405020304" pitchFamily="18" charset="0"/>
                          <a:ea typeface="仿宋_GB2312" pitchFamily="49" charset="-122"/>
                        </a:rPr>
                        <a:t>描述系统特性，用这些特性说明词汇所代表的用户期望的实质</a:t>
                      </a:r>
                      <a:endParaRPr kumimoji="1"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解决术语使用错误的有效方法是建立术语表和数据字典。</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537B6B8B-CB7C-454A-B07A-1D8DCCC216CE}"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69636" name="Text Box 5"/>
          <p:cNvSpPr txBox="1">
            <a:spLocks noChangeArrowheads="1"/>
          </p:cNvSpPr>
          <p:nvPr/>
        </p:nvSpPr>
        <p:spPr bwMode="auto">
          <a:xfrm>
            <a:off x="179388" y="765175"/>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5 </a:t>
            </a:r>
            <a:r>
              <a:rPr lang="zh-CN" altLang="en-US"/>
              <a:t>优秀的需求规格说明书文档的</a:t>
            </a:r>
            <a:r>
              <a:rPr lang="zh-CN" altLang="en-US">
                <a:solidFill>
                  <a:schemeClr val="hlink"/>
                </a:solidFill>
              </a:rPr>
              <a:t>特性</a:t>
            </a:r>
            <a:endParaRPr lang="zh-CN" altLang="en-US">
              <a:solidFill>
                <a:schemeClr val="hlink"/>
              </a:solidFill>
            </a:endParaRPr>
          </a:p>
        </p:txBody>
      </p:sp>
      <p:sp>
        <p:nvSpPr>
          <p:cNvPr id="69637" name="内容占位符 2"/>
          <p:cNvSpPr/>
          <p:nvPr/>
        </p:nvSpPr>
        <p:spPr bwMode="auto">
          <a:xfrm>
            <a:off x="457200" y="14128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a:t>
            </a:r>
            <a:r>
              <a:rPr lang="en-US" altLang="zh-CN" sz="2800">
                <a:latin typeface="华文新魏" panose="02010800040101010101" pitchFamily="2" charset="-122"/>
              </a:rPr>
              <a:t>1</a:t>
            </a:r>
            <a:r>
              <a:rPr lang="zh-CN" altLang="en-US" sz="2800">
                <a:latin typeface="华文新魏" panose="02010800040101010101" pitchFamily="2" charset="-122"/>
              </a:rPr>
              <a:t>）正确性</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是指文档内的所有需求都具有正确性。</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a:t>
            </a:r>
            <a:r>
              <a:rPr lang="en-US" altLang="zh-CN" sz="2800">
                <a:latin typeface="华文新魏" panose="02010800040101010101" pitchFamily="2" charset="-122"/>
              </a:rPr>
              <a:t>2</a:t>
            </a:r>
            <a:r>
              <a:rPr lang="zh-CN" altLang="en-US" sz="2800">
                <a:latin typeface="华文新魏" panose="02010800040101010101" pitchFamily="2" charset="-122"/>
              </a:rPr>
              <a:t>）无歧义</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是指文档内的所有需求都是无歧义的。</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a:t>
            </a:r>
            <a:r>
              <a:rPr lang="en-US" altLang="zh-CN" sz="2800">
                <a:latin typeface="华文新魏" panose="02010800040101010101" pitchFamily="2" charset="-122"/>
              </a:rPr>
              <a:t>3</a:t>
            </a:r>
            <a:r>
              <a:rPr lang="zh-CN" altLang="en-US" sz="2800">
                <a:latin typeface="华文新魏" panose="02010800040101010101" pitchFamily="2" charset="-122"/>
              </a:rPr>
              <a:t>）可验证</a:t>
            </a:r>
            <a:endParaRPr lang="zh-CN" altLang="en-US" sz="2800">
              <a:latin typeface="华文新魏" panose="02010800040101010101" pitchFamily="2" charset="-122"/>
            </a:endParaRPr>
          </a:p>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		是指文档内的所有需求都是可验证的。</a:t>
            </a:r>
            <a:endParaRPr lang="zh-CN" altLang="en-US" sz="2800">
              <a:latin typeface="华文新魏" panose="020108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BA4C1BF7-DA0B-46DE-A181-4C73BE8BB58F}"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70660" name="Text Box 5"/>
          <p:cNvSpPr txBox="1">
            <a:spLocks noChangeArrowheads="1"/>
          </p:cNvSpPr>
          <p:nvPr/>
        </p:nvSpPr>
        <p:spPr bwMode="auto">
          <a:xfrm>
            <a:off x="179388" y="765175"/>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5 </a:t>
            </a:r>
            <a:r>
              <a:rPr lang="zh-CN" altLang="en-US"/>
              <a:t>优秀的需求规格说明书文档的</a:t>
            </a:r>
            <a:r>
              <a:rPr lang="zh-CN" altLang="en-US">
                <a:solidFill>
                  <a:schemeClr val="hlink"/>
                </a:solidFill>
              </a:rPr>
              <a:t>特性</a:t>
            </a:r>
            <a:endParaRPr lang="zh-CN" altLang="en-US">
              <a:solidFill>
                <a:schemeClr val="hlink"/>
              </a:solidFill>
            </a:endParaRPr>
          </a:p>
        </p:txBody>
      </p:sp>
      <p:sp>
        <p:nvSpPr>
          <p:cNvPr id="70661" name="内容占位符 2"/>
          <p:cNvSpPr/>
          <p:nvPr/>
        </p:nvSpPr>
        <p:spPr bwMode="auto">
          <a:xfrm>
            <a:off x="457200" y="14128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a:t>
            </a:r>
            <a:r>
              <a:rPr lang="en-US" altLang="zh-CN">
                <a:latin typeface="华文新魏" panose="02010800040101010101" pitchFamily="2" charset="-122"/>
              </a:rPr>
              <a:t>4</a:t>
            </a:r>
            <a:r>
              <a:rPr lang="zh-CN" altLang="en-US">
                <a:latin typeface="华文新魏" panose="02010800040101010101" pitchFamily="2" charset="-122"/>
              </a:rPr>
              <a:t>）完备性</a:t>
            </a:r>
            <a:endParaRPr lang="zh-CN" altLang="en-US">
              <a:latin typeface="华文新魏" panose="02010800040101010101" pitchFamily="2" charset="-122"/>
            </a:endParaRPr>
          </a:p>
          <a:p>
            <a:pPr lvl="1" eaLnBrk="1" hangingPunct="1">
              <a:spcBef>
                <a:spcPct val="20000"/>
              </a:spcBef>
              <a:buFontTx/>
              <a:buChar char="–"/>
            </a:pPr>
            <a:r>
              <a:rPr lang="zh-CN" altLang="en-US">
                <a:latin typeface="华文新魏" panose="02010800040101010101" pitchFamily="2" charset="-122"/>
              </a:rPr>
              <a:t>标准</a:t>
            </a:r>
            <a:endParaRPr lang="zh-CN" altLang="en-US">
              <a:latin typeface="华文新魏" panose="02010800040101010101" pitchFamily="2" charset="-122"/>
            </a:endParaRPr>
          </a:p>
          <a:p>
            <a:pPr lvl="2" eaLnBrk="1" hangingPunct="1">
              <a:spcBef>
                <a:spcPct val="20000"/>
              </a:spcBef>
              <a:buFontTx/>
              <a:buChar char="•"/>
            </a:pPr>
            <a:r>
              <a:rPr lang="zh-CN" altLang="en-US">
                <a:latin typeface="华文新魏" panose="02010800040101010101" pitchFamily="2" charset="-122"/>
              </a:rPr>
              <a:t>描述了用户的所有有意义的需求，包括</a:t>
            </a:r>
            <a:r>
              <a:rPr lang="zh-CN" altLang="en-US">
                <a:solidFill>
                  <a:schemeClr val="hlink"/>
                </a:solidFill>
                <a:latin typeface="华文新魏" panose="02010800040101010101" pitchFamily="2" charset="-122"/>
              </a:rPr>
              <a:t>功能</a:t>
            </a:r>
            <a:r>
              <a:rPr lang="zh-CN" altLang="en-US">
                <a:latin typeface="华文新魏" panose="02010800040101010101" pitchFamily="2" charset="-122"/>
              </a:rPr>
              <a:t>、</a:t>
            </a:r>
            <a:r>
              <a:rPr lang="zh-CN" altLang="en-US">
                <a:solidFill>
                  <a:schemeClr val="hlink"/>
                </a:solidFill>
                <a:latin typeface="华文新魏" panose="02010800040101010101" pitchFamily="2" charset="-122"/>
              </a:rPr>
              <a:t>性能</a:t>
            </a:r>
            <a:r>
              <a:rPr lang="zh-CN" altLang="en-US">
                <a:latin typeface="华文新魏" panose="02010800040101010101" pitchFamily="2" charset="-122"/>
              </a:rPr>
              <a:t>、</a:t>
            </a:r>
            <a:r>
              <a:rPr lang="zh-CN" altLang="en-US">
                <a:solidFill>
                  <a:schemeClr val="hlink"/>
                </a:solidFill>
                <a:latin typeface="华文新魏" panose="02010800040101010101" pitchFamily="2" charset="-122"/>
              </a:rPr>
              <a:t>约束</a:t>
            </a:r>
            <a:r>
              <a:rPr lang="zh-CN" altLang="en-US">
                <a:latin typeface="华文新魏" panose="02010800040101010101" pitchFamily="2" charset="-122"/>
              </a:rPr>
              <a:t>、</a:t>
            </a:r>
            <a:r>
              <a:rPr lang="zh-CN" altLang="en-US">
                <a:solidFill>
                  <a:schemeClr val="hlink"/>
                </a:solidFill>
                <a:latin typeface="华文新魏" panose="02010800040101010101" pitchFamily="2" charset="-122"/>
              </a:rPr>
              <a:t>质量属性</a:t>
            </a:r>
            <a:r>
              <a:rPr lang="zh-CN" altLang="en-US">
                <a:latin typeface="华文新魏" panose="02010800040101010101" pitchFamily="2" charset="-122"/>
              </a:rPr>
              <a:t>和</a:t>
            </a:r>
            <a:r>
              <a:rPr lang="zh-CN" altLang="en-US">
                <a:solidFill>
                  <a:schemeClr val="hlink"/>
                </a:solidFill>
                <a:latin typeface="华文新魏" panose="02010800040101010101" pitchFamily="2" charset="-122"/>
              </a:rPr>
              <a:t>对外接口</a:t>
            </a:r>
            <a:r>
              <a:rPr lang="zh-CN" altLang="en-US">
                <a:latin typeface="华文新魏" panose="02010800040101010101" pitchFamily="2" charset="-122"/>
              </a:rPr>
              <a:t>。</a:t>
            </a:r>
            <a:endParaRPr lang="zh-CN" altLang="en-US">
              <a:latin typeface="华文新魏" panose="02010800040101010101" pitchFamily="2" charset="-122"/>
            </a:endParaRPr>
          </a:p>
          <a:p>
            <a:pPr lvl="2" eaLnBrk="1" hangingPunct="1">
              <a:spcBef>
                <a:spcPct val="20000"/>
              </a:spcBef>
              <a:buFontTx/>
              <a:buChar char="•"/>
            </a:pPr>
            <a:r>
              <a:rPr lang="zh-CN" altLang="en-US">
                <a:latin typeface="华文新魏" panose="02010800040101010101" pitchFamily="2" charset="-122"/>
              </a:rPr>
              <a:t>定义了软件对所有情况的所有实际输入（无论有效输入还是无效输入）的响应。</a:t>
            </a:r>
            <a:endParaRPr lang="zh-CN" altLang="en-US">
              <a:latin typeface="华文新魏" panose="02010800040101010101" pitchFamily="2" charset="-122"/>
            </a:endParaRPr>
          </a:p>
          <a:p>
            <a:pPr lvl="2" eaLnBrk="1" hangingPunct="1">
              <a:spcBef>
                <a:spcPct val="20000"/>
              </a:spcBef>
              <a:buFontTx/>
              <a:buChar char="•"/>
            </a:pPr>
            <a:r>
              <a:rPr lang="zh-CN" altLang="en-US">
                <a:latin typeface="华文新魏" panose="02010800040101010101" pitchFamily="2" charset="-122"/>
              </a:rPr>
              <a:t>为文档中的所有</a:t>
            </a:r>
            <a:r>
              <a:rPr lang="zh-CN" altLang="en-US">
                <a:solidFill>
                  <a:schemeClr val="hlink"/>
                </a:solidFill>
                <a:latin typeface="华文新魏" panose="02010800040101010101" pitchFamily="2" charset="-122"/>
              </a:rPr>
              <a:t>图</a:t>
            </a:r>
            <a:r>
              <a:rPr lang="zh-CN" altLang="en-US">
                <a:latin typeface="华文新魏" panose="02010800040101010101" pitchFamily="2" charset="-122"/>
              </a:rPr>
              <a:t>、</a:t>
            </a:r>
            <a:r>
              <a:rPr lang="zh-CN" altLang="en-US">
                <a:solidFill>
                  <a:schemeClr val="hlink"/>
                </a:solidFill>
                <a:latin typeface="华文新魏" panose="02010800040101010101" pitchFamily="2" charset="-122"/>
              </a:rPr>
              <a:t>表</a:t>
            </a:r>
            <a:r>
              <a:rPr lang="zh-CN" altLang="en-US">
                <a:latin typeface="华文新魏" panose="02010800040101010101" pitchFamily="2" charset="-122"/>
              </a:rPr>
              <a:t>和</a:t>
            </a:r>
            <a:r>
              <a:rPr lang="zh-CN" altLang="en-US">
                <a:solidFill>
                  <a:schemeClr val="hlink"/>
                </a:solidFill>
                <a:latin typeface="华文新魏" panose="02010800040101010101" pitchFamily="2" charset="-122"/>
              </a:rPr>
              <a:t>术语</a:t>
            </a:r>
            <a:r>
              <a:rPr lang="zh-CN" altLang="en-US">
                <a:latin typeface="华文新魏" panose="02010800040101010101" pitchFamily="2" charset="-122"/>
              </a:rPr>
              <a:t>、度量单位的定义提供了</a:t>
            </a:r>
            <a:r>
              <a:rPr lang="zh-CN" altLang="en-US">
                <a:solidFill>
                  <a:schemeClr val="hlink"/>
                </a:solidFill>
                <a:latin typeface="华文新魏" panose="02010800040101010101" pitchFamily="2" charset="-122"/>
              </a:rPr>
              <a:t>完整</a:t>
            </a:r>
            <a:r>
              <a:rPr lang="zh-CN" altLang="en-US">
                <a:latin typeface="华文新魏" panose="02010800040101010101" pitchFamily="2" charset="-122"/>
              </a:rPr>
              <a:t>的</a:t>
            </a:r>
            <a:r>
              <a:rPr lang="zh-CN" altLang="en-US">
                <a:solidFill>
                  <a:schemeClr val="hlink"/>
                </a:solidFill>
                <a:latin typeface="华文新魏" panose="02010800040101010101" pitchFamily="2" charset="-122"/>
              </a:rPr>
              <a:t>引用</a:t>
            </a:r>
            <a:r>
              <a:rPr lang="zh-CN" altLang="en-US">
                <a:latin typeface="华文新魏" panose="02010800040101010101" pitchFamily="2" charset="-122"/>
              </a:rPr>
              <a:t>和</a:t>
            </a:r>
            <a:r>
              <a:rPr lang="zh-CN" altLang="en-US">
                <a:solidFill>
                  <a:schemeClr val="hlink"/>
                </a:solidFill>
                <a:latin typeface="华文新魏" panose="02010800040101010101" pitchFamily="2" charset="-122"/>
              </a:rPr>
              <a:t>标记</a:t>
            </a:r>
            <a:r>
              <a:rPr lang="zh-CN" altLang="en-US">
                <a:latin typeface="华文新魏" panose="02010800040101010101" pitchFamily="2" charset="-122"/>
              </a:rPr>
              <a:t>。</a:t>
            </a:r>
            <a:endParaRPr lang="zh-CN" altLang="en-US">
              <a:latin typeface="华文新魏" panose="02010800040101010101" pitchFamily="2" charset="-122"/>
            </a:endParaRPr>
          </a:p>
          <a:p>
            <a:pPr lvl="1" eaLnBrk="1" hangingPunct="1">
              <a:spcBef>
                <a:spcPct val="20000"/>
              </a:spcBef>
              <a:buFontTx/>
              <a:buChar char="–"/>
            </a:pPr>
            <a:r>
              <a:rPr lang="zh-CN" altLang="en-US">
                <a:solidFill>
                  <a:schemeClr val="hlink"/>
                </a:solidFill>
                <a:latin typeface="华文新魏" panose="02010800040101010101" pitchFamily="2" charset="-122"/>
              </a:rPr>
              <a:t>待解决问题</a:t>
            </a:r>
            <a:r>
              <a:rPr lang="en-US" altLang="zh-CN">
                <a:latin typeface="华文新魏" panose="02010800040101010101" pitchFamily="2" charset="-122"/>
              </a:rPr>
              <a:t>(To Be Determined:TBD) </a:t>
            </a:r>
            <a:r>
              <a:rPr lang="zh-CN" altLang="en-US">
                <a:latin typeface="华文新魏" panose="02010800040101010101" pitchFamily="2" charset="-122"/>
              </a:rPr>
              <a:t>，在所有</a:t>
            </a:r>
            <a:r>
              <a:rPr lang="en-US" altLang="zh-CN">
                <a:latin typeface="华文新魏" panose="02010800040101010101" pitchFamily="2" charset="-122"/>
              </a:rPr>
              <a:t>TBD</a:t>
            </a:r>
            <a:r>
              <a:rPr lang="zh-CN" altLang="en-US">
                <a:latin typeface="华文新魏" panose="02010800040101010101" pitchFamily="2" charset="-122"/>
              </a:rPr>
              <a:t>问题为解决前，文档是不完备的。</a:t>
            </a:r>
            <a:endParaRPr lang="zh-CN" altLang="en-US" sz="2000">
              <a:latin typeface="华文新魏" panose="0201080004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D9A8C249-FB70-4176-840A-75D16C0FBD6A}"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71684" name="内容占位符 2"/>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a:t>
            </a:r>
            <a:r>
              <a:rPr lang="en-US" altLang="zh-CN" sz="2800">
                <a:latin typeface="华文新魏" panose="02010800040101010101" pitchFamily="2" charset="-122"/>
              </a:rPr>
              <a:t>5</a:t>
            </a:r>
            <a:r>
              <a:rPr lang="zh-CN" altLang="en-US" sz="2800">
                <a:latin typeface="华文新魏" panose="02010800040101010101" pitchFamily="2" charset="-122"/>
              </a:rPr>
              <a:t>）</a:t>
            </a:r>
            <a:r>
              <a:rPr lang="zh-CN" altLang="en-US" sz="2800"/>
              <a:t>一致性</a:t>
            </a:r>
            <a:endParaRPr lang="zh-CN" altLang="en-US" sz="2800"/>
          </a:p>
          <a:p>
            <a:pPr lvl="1" eaLnBrk="1" hangingPunct="1">
              <a:spcBef>
                <a:spcPct val="20000"/>
              </a:spcBef>
              <a:buFontTx/>
              <a:buChar char="–"/>
            </a:pPr>
            <a:r>
              <a:rPr lang="zh-CN" altLang="en-US" sz="2800"/>
              <a:t>标准</a:t>
            </a:r>
            <a:endParaRPr lang="zh-CN" altLang="en-US" sz="2800"/>
          </a:p>
          <a:p>
            <a:pPr lvl="2" eaLnBrk="1" hangingPunct="1">
              <a:spcBef>
                <a:spcPct val="20000"/>
              </a:spcBef>
              <a:buFontTx/>
              <a:buChar char="•"/>
            </a:pPr>
            <a:r>
              <a:rPr lang="zh-CN" altLang="en-US" sz="2800"/>
              <a:t>细节的需求</a:t>
            </a:r>
            <a:r>
              <a:rPr lang="zh-CN" altLang="en-US" sz="2800">
                <a:solidFill>
                  <a:schemeClr val="hlink"/>
                </a:solidFill>
              </a:rPr>
              <a:t>不能</a:t>
            </a:r>
            <a:r>
              <a:rPr lang="zh-CN" altLang="en-US" sz="2800"/>
              <a:t>同高层次的需求相</a:t>
            </a:r>
            <a:r>
              <a:rPr lang="zh-CN" altLang="en-US" sz="2800">
                <a:solidFill>
                  <a:schemeClr val="hlink"/>
                </a:solidFill>
              </a:rPr>
              <a:t>冲突</a:t>
            </a:r>
            <a:r>
              <a:rPr lang="zh-CN" altLang="en-US" sz="2800"/>
              <a:t>，例如系统需求不能和业务需求、用户需求互相矛盾</a:t>
            </a:r>
            <a:endParaRPr lang="zh-CN" altLang="en-US" sz="2800"/>
          </a:p>
          <a:p>
            <a:pPr lvl="2" eaLnBrk="1" hangingPunct="1">
              <a:spcBef>
                <a:spcPct val="20000"/>
              </a:spcBef>
              <a:buFontTx/>
              <a:buChar char="•"/>
            </a:pPr>
            <a:r>
              <a:rPr lang="zh-CN" altLang="en-US" sz="2800">
                <a:solidFill>
                  <a:schemeClr val="hlink"/>
                </a:solidFill>
              </a:rPr>
              <a:t>同一层次</a:t>
            </a:r>
            <a:r>
              <a:rPr lang="zh-CN" altLang="en-US" sz="2800"/>
              <a:t>的不同需求之间也</a:t>
            </a:r>
            <a:r>
              <a:rPr lang="zh-CN" altLang="en-US" sz="2800">
                <a:solidFill>
                  <a:schemeClr val="hlink"/>
                </a:solidFill>
              </a:rPr>
              <a:t>不能</a:t>
            </a:r>
            <a:r>
              <a:rPr lang="zh-CN" altLang="en-US" sz="2800"/>
              <a:t>互相</a:t>
            </a:r>
            <a:r>
              <a:rPr lang="zh-CN" altLang="en-US" sz="2800">
                <a:solidFill>
                  <a:schemeClr val="hlink"/>
                </a:solidFill>
              </a:rPr>
              <a:t>冲突</a:t>
            </a:r>
            <a:endParaRPr lang="zh-CN" altLang="en-US" sz="2800">
              <a:solidFill>
                <a:schemeClr val="hlink"/>
              </a:solidFill>
            </a:endParaRPr>
          </a:p>
          <a:p>
            <a:pPr lvl="1" eaLnBrk="1" hangingPunct="1">
              <a:spcBef>
                <a:spcPct val="20000"/>
              </a:spcBef>
              <a:buFontTx/>
              <a:buChar char="–"/>
            </a:pPr>
            <a:r>
              <a:rPr lang="zh-CN" altLang="en-US" sz="2800"/>
              <a:t>评审</a:t>
            </a:r>
            <a:endParaRPr lang="zh-CN" altLang="en-US" sz="2800"/>
          </a:p>
          <a:p>
            <a:pPr lvl="1" eaLnBrk="1" hangingPunct="1">
              <a:spcBef>
                <a:spcPct val="20000"/>
              </a:spcBef>
              <a:buFontTx/>
              <a:buChar char="–"/>
            </a:pPr>
            <a:r>
              <a:rPr lang="zh-CN" altLang="en-US" sz="2800"/>
              <a:t>自动化检查</a:t>
            </a:r>
            <a:endParaRPr lang="zh-CN" altLang="en-US" sz="2800"/>
          </a:p>
        </p:txBody>
      </p:sp>
      <p:sp>
        <p:nvSpPr>
          <p:cNvPr id="71685" name="Text Box 6"/>
          <p:cNvSpPr txBox="1">
            <a:spLocks noChangeArrowheads="1"/>
          </p:cNvSpPr>
          <p:nvPr/>
        </p:nvSpPr>
        <p:spPr bwMode="auto">
          <a:xfrm>
            <a:off x="179388" y="765175"/>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5 </a:t>
            </a:r>
            <a:r>
              <a:rPr lang="zh-CN" altLang="en-US"/>
              <a:t>优秀的需求规格说明书文档的</a:t>
            </a:r>
            <a:r>
              <a:rPr lang="zh-CN" altLang="en-US">
                <a:solidFill>
                  <a:schemeClr val="hlink"/>
                </a:solidFill>
              </a:rPr>
              <a:t>特性</a:t>
            </a:r>
            <a:endParaRPr lang="zh-CN" altLang="en-US">
              <a:solidFill>
                <a:schemeClr val="hlink"/>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49D1F1BE-94F0-4519-BFBD-0CC23AC3F709}" type="slidenum">
              <a:rPr lang="en-US" altLang="zh-CN" sz="1400" b="0">
                <a:ea typeface="宋体" panose="02010600030101010101" pitchFamily="2" charset="-122"/>
              </a:rPr>
            </a:fld>
            <a:endParaRPr lang="en-US" altLang="zh-CN" sz="1400" b="0">
              <a:ea typeface="宋体" panose="02010600030101010101" pitchFamily="2" charset="-122"/>
            </a:endParaRPr>
          </a:p>
        </p:txBody>
      </p:sp>
      <p:sp>
        <p:nvSpPr>
          <p:cNvPr id="72708" name="Text Box 6"/>
          <p:cNvSpPr txBox="1">
            <a:spLocks noChangeArrowheads="1"/>
          </p:cNvSpPr>
          <p:nvPr/>
        </p:nvSpPr>
        <p:spPr bwMode="auto">
          <a:xfrm>
            <a:off x="179388" y="765175"/>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5 </a:t>
            </a:r>
            <a:r>
              <a:rPr lang="zh-CN" altLang="en-US"/>
              <a:t>优秀的需求规格说明书文档的</a:t>
            </a:r>
            <a:r>
              <a:rPr lang="zh-CN" altLang="en-US">
                <a:solidFill>
                  <a:schemeClr val="hlink"/>
                </a:solidFill>
              </a:rPr>
              <a:t>特性</a:t>
            </a:r>
            <a:endParaRPr lang="zh-CN" altLang="en-US">
              <a:solidFill>
                <a:schemeClr val="hlink"/>
              </a:solidFill>
            </a:endParaRPr>
          </a:p>
        </p:txBody>
      </p:sp>
      <p:sp>
        <p:nvSpPr>
          <p:cNvPr id="72709" name="内容占位符 2"/>
          <p:cNvSpPr/>
          <p:nvPr/>
        </p:nvSpPr>
        <p:spPr bwMode="auto">
          <a:xfrm>
            <a:off x="457200" y="1412875"/>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a:t>
            </a:r>
            <a:r>
              <a:rPr lang="en-US" altLang="zh-CN">
                <a:latin typeface="华文新魏" panose="02010800040101010101" pitchFamily="2" charset="-122"/>
              </a:rPr>
              <a:t>6</a:t>
            </a:r>
            <a:r>
              <a:rPr lang="zh-CN" altLang="en-US">
                <a:latin typeface="华文新魏" panose="02010800040101010101" pitchFamily="2" charset="-122"/>
              </a:rPr>
              <a:t>）</a:t>
            </a:r>
            <a:r>
              <a:rPr lang="zh-CN" altLang="en-US"/>
              <a:t>根据重要性和稳定性分级</a:t>
            </a:r>
            <a:endParaRPr lang="zh-CN" altLang="en-US"/>
          </a:p>
          <a:p>
            <a:pPr lvl="1" eaLnBrk="1" hangingPunct="1">
              <a:spcBef>
                <a:spcPct val="20000"/>
              </a:spcBef>
              <a:buFontTx/>
              <a:buChar char="–"/>
            </a:pPr>
            <a:r>
              <a:rPr lang="zh-CN" altLang="en-US"/>
              <a:t>建立需求的优先级。</a:t>
            </a:r>
            <a:endParaRPr lang="zh-CN" altLang="en-US"/>
          </a:p>
          <a:p>
            <a:pPr eaLnBrk="1" hangingPunct="1">
              <a:spcBef>
                <a:spcPct val="20000"/>
              </a:spcBef>
              <a:buSzPct val="70000"/>
              <a:buFont typeface="Wingdings" panose="05000000000000000000" pitchFamily="2" charset="2"/>
              <a:buNone/>
            </a:pPr>
            <a:r>
              <a:rPr lang="zh-CN" altLang="en-US">
                <a:latin typeface="华文新魏" panose="02010800040101010101" pitchFamily="2" charset="-122"/>
              </a:rPr>
              <a:t>（</a:t>
            </a:r>
            <a:r>
              <a:rPr lang="en-US" altLang="zh-CN">
                <a:latin typeface="华文新魏" panose="02010800040101010101" pitchFamily="2" charset="-122"/>
              </a:rPr>
              <a:t>7</a:t>
            </a:r>
            <a:r>
              <a:rPr lang="zh-CN" altLang="en-US">
                <a:latin typeface="华文新魏" panose="02010800040101010101" pitchFamily="2" charset="-122"/>
              </a:rPr>
              <a:t>）</a:t>
            </a:r>
            <a:r>
              <a:rPr lang="zh-CN" altLang="en-US"/>
              <a:t>可修改</a:t>
            </a:r>
            <a:endParaRPr lang="zh-CN" altLang="en-US"/>
          </a:p>
          <a:p>
            <a:pPr lvl="1" eaLnBrk="1" hangingPunct="1">
              <a:spcBef>
                <a:spcPct val="20000"/>
              </a:spcBef>
              <a:buFontTx/>
              <a:buChar char="–"/>
            </a:pPr>
            <a:r>
              <a:rPr lang="zh-CN" altLang="en-US"/>
              <a:t>标准</a:t>
            </a:r>
            <a:endParaRPr lang="zh-CN" altLang="en-US"/>
          </a:p>
          <a:p>
            <a:pPr lvl="2" eaLnBrk="1" hangingPunct="1">
              <a:spcBef>
                <a:spcPct val="20000"/>
              </a:spcBef>
              <a:buFontTx/>
              <a:buChar char="•"/>
            </a:pPr>
            <a:r>
              <a:rPr lang="zh-CN" altLang="en-US"/>
              <a:t>它的结构和风格使得人们可以对其中任一需求进行</a:t>
            </a:r>
            <a:r>
              <a:rPr lang="zh-CN" altLang="en-US">
                <a:solidFill>
                  <a:schemeClr val="hlink"/>
                </a:solidFill>
              </a:rPr>
              <a:t>容易地</a:t>
            </a:r>
            <a:r>
              <a:rPr lang="zh-CN" altLang="en-US"/>
              <a:t>、</a:t>
            </a:r>
            <a:r>
              <a:rPr lang="zh-CN" altLang="en-US">
                <a:solidFill>
                  <a:schemeClr val="hlink"/>
                </a:solidFill>
              </a:rPr>
              <a:t>完整地</a:t>
            </a:r>
            <a:r>
              <a:rPr lang="zh-CN" altLang="en-US"/>
              <a:t>、</a:t>
            </a:r>
            <a:r>
              <a:rPr lang="zh-CN" altLang="en-US">
                <a:solidFill>
                  <a:schemeClr val="hlink"/>
                </a:solidFill>
              </a:rPr>
              <a:t>一致地</a:t>
            </a:r>
            <a:r>
              <a:rPr lang="zh-CN" altLang="en-US"/>
              <a:t>修改，同时还不会影响文档现有的结构和风格。</a:t>
            </a:r>
            <a:endParaRPr lang="zh-CN" altLang="en-US"/>
          </a:p>
          <a:p>
            <a:pPr lvl="1" eaLnBrk="1" hangingPunct="1">
              <a:spcBef>
                <a:spcPct val="20000"/>
              </a:spcBef>
              <a:buFontTx/>
              <a:buChar char="–"/>
            </a:pPr>
            <a:r>
              <a:rPr lang="zh-CN" altLang="en-US"/>
              <a:t>文档的可修改性</a:t>
            </a:r>
            <a:r>
              <a:rPr lang="zh-CN" altLang="en-US">
                <a:solidFill>
                  <a:schemeClr val="hlink"/>
                </a:solidFill>
              </a:rPr>
              <a:t>要求</a:t>
            </a:r>
            <a:r>
              <a:rPr lang="zh-CN" altLang="en-US"/>
              <a:t>：</a:t>
            </a:r>
            <a:endParaRPr lang="zh-CN" altLang="en-US"/>
          </a:p>
          <a:p>
            <a:pPr lvl="2" eaLnBrk="1" hangingPunct="1">
              <a:spcBef>
                <a:spcPct val="20000"/>
              </a:spcBef>
              <a:buFontTx/>
              <a:buChar char="•"/>
            </a:pPr>
            <a:r>
              <a:rPr lang="zh-CN" altLang="en-US"/>
              <a:t>有着条理分明并且易于使用的</a:t>
            </a:r>
            <a:r>
              <a:rPr lang="zh-CN" altLang="en-US">
                <a:solidFill>
                  <a:schemeClr val="hlink"/>
                </a:solidFill>
              </a:rPr>
              <a:t>组织方式</a:t>
            </a:r>
            <a:r>
              <a:rPr lang="zh-CN" altLang="en-US"/>
              <a:t>，包括目录、索引和显式的交叉引用。</a:t>
            </a:r>
            <a:endParaRPr lang="zh-CN" altLang="en-US"/>
          </a:p>
          <a:p>
            <a:pPr lvl="2" eaLnBrk="1" hangingPunct="1">
              <a:spcBef>
                <a:spcPct val="20000"/>
              </a:spcBef>
              <a:buFontTx/>
              <a:buChar char="•"/>
            </a:pPr>
            <a:r>
              <a:rPr lang="zh-CN" altLang="en-US">
                <a:solidFill>
                  <a:schemeClr val="hlink"/>
                </a:solidFill>
              </a:rPr>
              <a:t>没有重复冗余</a:t>
            </a:r>
            <a:r>
              <a:rPr lang="zh-CN" altLang="en-US"/>
              <a:t>。</a:t>
            </a:r>
            <a:endParaRPr lang="zh-CN" altLang="en-US"/>
          </a:p>
          <a:p>
            <a:pPr lvl="2" eaLnBrk="1" hangingPunct="1">
              <a:spcBef>
                <a:spcPct val="20000"/>
              </a:spcBef>
              <a:buFontTx/>
              <a:buChar char="•"/>
            </a:pPr>
            <a:r>
              <a:rPr lang="zh-CN" altLang="en-US">
                <a:solidFill>
                  <a:schemeClr val="hlink"/>
                </a:solidFill>
              </a:rPr>
              <a:t>独立</a:t>
            </a:r>
            <a:r>
              <a:rPr lang="zh-CN" altLang="en-US"/>
              <a:t>表达每个需求，而不是和其他需求混在一起。</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fld id="{E9790ED6-EF79-4B0E-9E01-A3B7B89FE1B7}" type="slidenum">
              <a:rPr lang="en-US" altLang="zh-CN" sz="1400" b="0">
                <a:ea typeface="宋体" panose="02010600030101010101" pitchFamily="2" charset="-122"/>
              </a:rPr>
            </a:fld>
            <a:endParaRPr lang="en-US" altLang="zh-CN" sz="1400" b="0">
              <a:ea typeface="宋体" panose="02010600030101010101" pitchFamily="2" charset="-122"/>
            </a:endParaRPr>
          </a:p>
        </p:txBody>
      </p:sp>
      <p:grpSp>
        <p:nvGrpSpPr>
          <p:cNvPr id="73731" name="Group 2"/>
          <p:cNvGrpSpPr/>
          <p:nvPr/>
        </p:nvGrpSpPr>
        <p:grpSpPr bwMode="auto">
          <a:xfrm>
            <a:off x="0" y="0"/>
            <a:ext cx="4349750" cy="579438"/>
            <a:chOff x="0" y="0"/>
            <a:chExt cx="2740" cy="365"/>
          </a:xfrm>
        </p:grpSpPr>
        <p:sp>
          <p:nvSpPr>
            <p:cNvPr id="73734" name="Text Box 3"/>
            <p:cNvSpPr txBox="1">
              <a:spLocks noChangeArrowheads="1"/>
            </p:cNvSpPr>
            <p:nvPr/>
          </p:nvSpPr>
          <p:spPr bwMode="auto">
            <a:xfrm>
              <a:off x="0" y="0"/>
              <a:ext cx="27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zh-CN" altLang="en-US" sz="3200" b="0">
                  <a:ea typeface="华文行楷" panose="02010800040101010101" pitchFamily="2" charset="-122"/>
                </a:rPr>
                <a:t>第</a:t>
              </a:r>
              <a:r>
                <a:rPr lang="en-US" altLang="zh-CN" sz="3200" b="0">
                  <a:ea typeface="华文行楷" panose="02010800040101010101" pitchFamily="2" charset="-122"/>
                </a:rPr>
                <a:t>14</a:t>
              </a:r>
              <a:r>
                <a:rPr lang="zh-CN" altLang="en-US" sz="3200" b="0">
                  <a:ea typeface="华文行楷" panose="02010800040101010101" pitchFamily="2" charset="-122"/>
                </a:rPr>
                <a:t>章 需求规格说明书</a:t>
              </a:r>
              <a:endParaRPr lang="zh-CN" altLang="en-US" sz="3200" b="0">
                <a:ea typeface="华文行楷" panose="02010800040101010101" pitchFamily="2" charset="-122"/>
              </a:endParaRPr>
            </a:p>
          </p:txBody>
        </p:sp>
        <p:sp>
          <p:nvSpPr>
            <p:cNvPr id="73735" name="Line 4"/>
            <p:cNvSpPr>
              <a:spLocks noChangeShapeType="1"/>
            </p:cNvSpPr>
            <p:nvPr/>
          </p:nvSpPr>
          <p:spPr bwMode="auto">
            <a:xfrm flipV="1">
              <a:off x="47" y="346"/>
              <a:ext cx="2606" cy="17"/>
            </a:xfrm>
            <a:prstGeom prst="line">
              <a:avLst/>
            </a:prstGeom>
            <a:noFill/>
            <a:ln w="762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3732" name="Text Box 5"/>
          <p:cNvSpPr txBox="1">
            <a:spLocks noChangeArrowheads="1"/>
          </p:cNvSpPr>
          <p:nvPr/>
        </p:nvSpPr>
        <p:spPr bwMode="auto">
          <a:xfrm>
            <a:off x="179388" y="765175"/>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r>
              <a:rPr lang="en-US" altLang="zh-CN"/>
              <a:t>5 </a:t>
            </a:r>
            <a:r>
              <a:rPr lang="zh-CN" altLang="en-US"/>
              <a:t>优秀的需求规格说明书文档的</a:t>
            </a:r>
            <a:r>
              <a:rPr lang="zh-CN" altLang="en-US">
                <a:solidFill>
                  <a:schemeClr val="hlink"/>
                </a:solidFill>
              </a:rPr>
              <a:t>特性</a:t>
            </a:r>
            <a:endParaRPr lang="zh-CN" altLang="en-US">
              <a:solidFill>
                <a:schemeClr val="hlink"/>
              </a:solidFill>
            </a:endParaRPr>
          </a:p>
        </p:txBody>
      </p:sp>
      <p:sp>
        <p:nvSpPr>
          <p:cNvPr id="73733" name="内容占位符 2"/>
          <p:cNvSpPr/>
          <p:nvPr/>
        </p:nvSpPr>
        <p:spPr bwMode="auto">
          <a:xfrm>
            <a:off x="457200" y="1600200"/>
            <a:ext cx="82296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b="1">
                <a:solidFill>
                  <a:schemeClr val="tx1"/>
                </a:solidFill>
                <a:latin typeface="Times New Roman" panose="02020603050405020304" pitchFamily="18" charset="0"/>
                <a:ea typeface="华文新魏" panose="02010800040101010101" pitchFamily="2" charset="-122"/>
              </a:defRPr>
            </a:lvl1pPr>
            <a:lvl2pPr marL="669925" indent="-325755" eaLnBrk="0" hangingPunct="0">
              <a:defRPr kumimoji="1" sz="2400" b="1">
                <a:solidFill>
                  <a:schemeClr val="tx1"/>
                </a:solidFill>
                <a:latin typeface="Times New Roman" panose="02020603050405020304" pitchFamily="18" charset="0"/>
                <a:ea typeface="华文新魏" panose="02010800040101010101" pitchFamily="2" charset="-122"/>
              </a:defRPr>
            </a:lvl2pPr>
            <a:lvl3pPr marL="1022350" indent="-351155" eaLnBrk="0" hangingPunct="0">
              <a:defRPr kumimoji="1" sz="2400" b="1">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400" b="1">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400" b="1">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华文新魏" panose="02010800040101010101" pitchFamily="2" charset="-122"/>
              </a:defRPr>
            </a:lvl9pPr>
          </a:lstStyle>
          <a:p>
            <a:pPr eaLnBrk="1" hangingPunct="1">
              <a:spcBef>
                <a:spcPct val="20000"/>
              </a:spcBef>
              <a:buSzPct val="70000"/>
              <a:buFont typeface="Wingdings" panose="05000000000000000000" pitchFamily="2" charset="2"/>
              <a:buNone/>
            </a:pPr>
            <a:r>
              <a:rPr lang="zh-CN" altLang="en-US" sz="2800">
                <a:latin typeface="华文新魏" panose="02010800040101010101" pitchFamily="2" charset="-122"/>
              </a:rPr>
              <a:t>（</a:t>
            </a:r>
            <a:r>
              <a:rPr lang="en-US" altLang="zh-CN" sz="2800">
                <a:latin typeface="华文新魏" panose="02010800040101010101" pitchFamily="2" charset="-122"/>
              </a:rPr>
              <a:t>8</a:t>
            </a:r>
            <a:r>
              <a:rPr lang="zh-CN" altLang="en-US" sz="2800">
                <a:latin typeface="华文新魏" panose="02010800040101010101" pitchFamily="2" charset="-122"/>
              </a:rPr>
              <a:t>）可跟踪</a:t>
            </a:r>
            <a:endParaRPr lang="zh-CN" altLang="en-US" sz="2800">
              <a:latin typeface="华文新魏" panose="02010800040101010101" pitchFamily="2" charset="-122"/>
            </a:endParaRPr>
          </a:p>
          <a:p>
            <a:pPr lvl="1" eaLnBrk="1" hangingPunct="1">
              <a:spcBef>
                <a:spcPct val="20000"/>
              </a:spcBef>
              <a:buFontTx/>
              <a:buChar char="–"/>
            </a:pPr>
            <a:r>
              <a:rPr lang="zh-CN" altLang="en-US" sz="2800">
                <a:latin typeface="华文新魏" panose="02010800040101010101" pitchFamily="2" charset="-122"/>
              </a:rPr>
              <a:t>后向跟踪（</a:t>
            </a:r>
            <a:r>
              <a:rPr lang="en-US" altLang="zh-CN" sz="2800">
                <a:latin typeface="华文新魏" panose="02010800040101010101" pitchFamily="2" charset="-122"/>
              </a:rPr>
              <a:t>Backward traceability</a:t>
            </a:r>
            <a:r>
              <a:rPr lang="zh-CN" altLang="en-US" sz="2800">
                <a:latin typeface="华文新魏" panose="02010800040101010101" pitchFamily="2" charset="-122"/>
              </a:rPr>
              <a:t>）</a:t>
            </a:r>
            <a:endParaRPr lang="zh-CN" altLang="en-US" sz="2800">
              <a:latin typeface="华文新魏" panose="02010800040101010101" pitchFamily="2" charset="-122"/>
            </a:endParaRPr>
          </a:p>
          <a:p>
            <a:pPr lvl="2" eaLnBrk="1" hangingPunct="1">
              <a:spcBef>
                <a:spcPct val="20000"/>
              </a:spcBef>
              <a:buFontTx/>
              <a:buChar char="•"/>
            </a:pPr>
            <a:endParaRPr lang="zh-CN" altLang="en-US" sz="2800">
              <a:latin typeface="华文新魏" panose="02010800040101010101" pitchFamily="2" charset="-122"/>
            </a:endParaRPr>
          </a:p>
          <a:p>
            <a:pPr lvl="1" eaLnBrk="1" hangingPunct="1">
              <a:spcBef>
                <a:spcPct val="20000"/>
              </a:spcBef>
              <a:buFontTx/>
              <a:buChar char="–"/>
            </a:pPr>
            <a:r>
              <a:rPr lang="zh-CN" altLang="en-US" sz="2800">
                <a:latin typeface="华文新魏" panose="02010800040101010101" pitchFamily="2" charset="-122"/>
              </a:rPr>
              <a:t>前向跟踪（</a:t>
            </a:r>
            <a:r>
              <a:rPr lang="en-US" altLang="zh-CN" sz="2800">
                <a:latin typeface="华文新魏" panose="02010800040101010101" pitchFamily="2" charset="-122"/>
              </a:rPr>
              <a:t>Forward traceability</a:t>
            </a:r>
            <a:r>
              <a:rPr lang="zh-CN" altLang="en-US" sz="2800">
                <a:latin typeface="华文新魏" panose="02010800040101010101" pitchFamily="2" charset="-122"/>
              </a:rPr>
              <a:t>）</a:t>
            </a:r>
            <a:endParaRPr lang="zh-CN" altLang="en-US" sz="2800">
              <a:latin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文档编写原则</a:t>
            </a:r>
            <a:endParaRPr lang="zh-CN" altLang="en-US" dirty="0"/>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1</a:t>
            </a:r>
            <a:r>
              <a:rPr lang="zh-CN" altLang="en-US" dirty="0">
                <a:ea typeface="楷体" panose="02010609060101010101" pitchFamily="49" charset="-122"/>
              </a:rPr>
              <a:t>）在可能的情况下，需求文档应该由软件开发方和软件客户联合起草。</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2</a:t>
            </a:r>
            <a:r>
              <a:rPr lang="zh-CN" altLang="en-US" dirty="0">
                <a:ea typeface="楷体" panose="02010609060101010101" pitchFamily="49" charset="-122"/>
              </a:rPr>
              <a:t>）文档编写应应文档的读者。</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3</a:t>
            </a:r>
            <a:r>
              <a:rPr lang="zh-CN" altLang="en-US" dirty="0">
                <a:ea typeface="楷体" panose="02010609060101010101" pitchFamily="49" charset="-122"/>
              </a:rPr>
              <a:t>）文档的表达方式依赖于内容。</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4</a:t>
            </a:r>
            <a:r>
              <a:rPr lang="zh-CN" altLang="en-US" dirty="0">
                <a:ea typeface="楷体" panose="02010609060101010101" pitchFamily="49" charset="-122"/>
              </a:rPr>
              <a:t>）文档编写应该有必要的重复（强化）。</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5</a:t>
            </a:r>
            <a:r>
              <a:rPr lang="zh-CN" altLang="en-US" dirty="0">
                <a:ea typeface="楷体" panose="02010609060101010101" pitchFamily="49" charset="-122"/>
              </a:rPr>
              <a:t>）文档编写应有一定灵活性。（详细程度上，可以扩展与合并，能对需求变更进行有效的管理和控制）</a:t>
            </a:r>
            <a:endParaRPr lang="en-US" altLang="zh-CN" dirty="0">
              <a:ea typeface="楷体" panose="02010609060101010101" pitchFamily="49" charset="-122"/>
            </a:endParaRPr>
          </a:p>
          <a:p>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常见错误</a:t>
            </a:r>
            <a:endParaRPr lang="en-US" altLang="zh-CN" dirty="0"/>
          </a:p>
          <a:p>
            <a:r>
              <a:rPr lang="en-US" altLang="zh-CN" dirty="0"/>
              <a:t>1</a:t>
            </a:r>
            <a:r>
              <a:rPr lang="zh-CN" altLang="en-US" dirty="0"/>
              <a:t>）软件需求规格说明书中包含其他文档</a:t>
            </a:r>
            <a:endParaRPr lang="en-US" altLang="zh-CN" dirty="0"/>
          </a:p>
          <a:p>
            <a:r>
              <a:rPr lang="en-US" altLang="zh-CN" dirty="0"/>
              <a:t>2</a:t>
            </a:r>
            <a:r>
              <a:rPr lang="zh-CN" altLang="en-US" dirty="0"/>
              <a:t>）在需求描述中嵌入了设计</a:t>
            </a:r>
            <a:endParaRPr lang="en-US" altLang="zh-CN" dirty="0"/>
          </a:p>
          <a:p>
            <a:r>
              <a:rPr lang="en-US" altLang="zh-CN" dirty="0"/>
              <a:t>3</a:t>
            </a:r>
            <a:r>
              <a:rPr lang="zh-CN" altLang="en-US" dirty="0"/>
              <a:t>）术语使用错误</a:t>
            </a:r>
            <a:endParaRPr lang="en-US" altLang="zh-CN"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写作技巧</a:t>
            </a:r>
            <a:endParaRPr lang="zh-CN" altLang="en-US" dirty="0"/>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1</a:t>
            </a:r>
            <a:r>
              <a:rPr lang="zh-CN" altLang="en-US" dirty="0">
                <a:ea typeface="楷体" panose="02010609060101010101" pitchFamily="49" charset="-122"/>
              </a:rPr>
              <a:t>）对节、小节和单个需求的号码编排必须一致。</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2</a:t>
            </a:r>
            <a:r>
              <a:rPr lang="zh-CN" altLang="en-US" dirty="0">
                <a:ea typeface="楷体" panose="02010609060101010101" pitchFamily="49" charset="-122"/>
              </a:rPr>
              <a:t>）在右边部分留下文本注释匀</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3</a:t>
            </a:r>
            <a:r>
              <a:rPr lang="zh-CN" altLang="en-US" dirty="0">
                <a:ea typeface="楷体" panose="02010609060101010101" pitchFamily="49" charset="-122"/>
              </a:rPr>
              <a:t>）允许不加限制地使用空格</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4</a:t>
            </a:r>
            <a:r>
              <a:rPr lang="zh-CN" altLang="en-US" dirty="0">
                <a:ea typeface="楷体" panose="02010609060101010101" pitchFamily="49" charset="-122"/>
              </a:rPr>
              <a:t>）正确使用各种可视化强调标志</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5</a:t>
            </a:r>
            <a:r>
              <a:rPr lang="zh-CN" altLang="en-US" dirty="0">
                <a:ea typeface="楷体" panose="02010609060101010101" pitchFamily="49" charset="-122"/>
              </a:rPr>
              <a:t>）创建目录表和索引表有助于读者寻找所需的信息。</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6</a:t>
            </a:r>
            <a:r>
              <a:rPr lang="zh-CN" altLang="en-US" dirty="0">
                <a:ea typeface="楷体" panose="02010609060101010101" pitchFamily="49" charset="-122"/>
              </a:rPr>
              <a:t>）对所有图和表指定号码和标识号，并且可按号码进行查阅。</a:t>
            </a:r>
            <a:endParaRPr lang="zh-CN" altLang="en-US" dirty="0">
              <a:ea typeface="楷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7</a:t>
            </a:r>
            <a:r>
              <a:rPr lang="zh-CN" altLang="en-US" dirty="0">
                <a:ea typeface="楷体" panose="02010609060101010101" pitchFamily="49" charset="-122"/>
              </a:rPr>
              <a:t>）使用字处理程序中交叉引用的功能来查阅文档中其他项或位置，而不是通过页码或节号。</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8</a:t>
            </a:r>
            <a:r>
              <a:rPr lang="zh-CN" altLang="en-US" dirty="0">
                <a:ea typeface="楷体" panose="02010609060101010101" pitchFamily="49" charset="-122"/>
              </a:rPr>
              <a:t>）保持语句和段落的简短。</a:t>
            </a:r>
            <a:r>
              <a:rPr lang="en-US" altLang="zh-CN" dirty="0">
                <a:ea typeface="楷体" panose="02010609060101010101" pitchFamily="49" charset="-122"/>
              </a:rPr>
              <a:t> </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9</a:t>
            </a:r>
            <a:r>
              <a:rPr lang="zh-CN" altLang="en-US" dirty="0">
                <a:ea typeface="楷体" panose="02010609060101010101" pitchFamily="49" charset="-122"/>
              </a:rPr>
              <a:t>）采用主动语态的表达方式。</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10</a:t>
            </a:r>
            <a:r>
              <a:rPr lang="zh-CN" altLang="en-US" dirty="0">
                <a:ea typeface="楷体" panose="02010609060101010101" pitchFamily="49" charset="-122"/>
              </a:rPr>
              <a:t>）编写具有正确语法，拼写和标点的完整句子。</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11</a:t>
            </a:r>
            <a:r>
              <a:rPr lang="zh-CN" altLang="en-US" dirty="0">
                <a:ea typeface="楷体" panose="02010609060101010101" pitchFamily="49" charset="-122"/>
              </a:rPr>
              <a:t>）使用的术语与词汇表中所定义的应该一致。</a:t>
            </a:r>
            <a:endParaRPr lang="en-US" altLang="zh-CN" dirty="0">
              <a:ea typeface="楷体" panose="02010609060101010101"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楷体" panose="02010609060101010101" pitchFamily="49" charset="-122"/>
              </a:rPr>
              <a:t>（</a:t>
            </a:r>
            <a:r>
              <a:rPr lang="en-US" altLang="zh-CN" dirty="0">
                <a:ea typeface="楷体" panose="02010609060101010101" pitchFamily="49" charset="-122"/>
              </a:rPr>
              <a:t>12</a:t>
            </a:r>
            <a:r>
              <a:rPr lang="zh-CN" altLang="en-US" dirty="0">
                <a:ea typeface="楷体" panose="02010609060101010101" pitchFamily="49" charset="-122"/>
              </a:rPr>
              <a:t>）需求陈述应该具有一致的形式</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13</a:t>
            </a:r>
            <a:r>
              <a:rPr lang="zh-CN" altLang="en-US" dirty="0">
                <a:ea typeface="楷体" panose="02010609060101010101" pitchFamily="49" charset="-122"/>
              </a:rPr>
              <a:t>）为了减少不确定性，必须避免模糊的、主观的术语。</a:t>
            </a:r>
            <a:endParaRPr lang="en-US" altLang="zh-CN" dirty="0">
              <a:ea typeface="楷体" panose="02010609060101010101" pitchFamily="49" charset="-122"/>
            </a:endParaRPr>
          </a:p>
          <a:p>
            <a:r>
              <a:rPr lang="zh-CN" altLang="en-US" dirty="0">
                <a:ea typeface="楷体" panose="02010609060101010101" pitchFamily="49" charset="-122"/>
              </a:rPr>
              <a:t>（</a:t>
            </a:r>
            <a:r>
              <a:rPr lang="en-US" altLang="zh-CN" dirty="0">
                <a:ea typeface="楷体" panose="02010609060101010101" pitchFamily="49" charset="-122"/>
              </a:rPr>
              <a:t>14</a:t>
            </a:r>
            <a:r>
              <a:rPr lang="zh-CN" altLang="en-US" dirty="0">
                <a:ea typeface="楷体" panose="02010609060101010101" pitchFamily="49" charset="-122"/>
              </a:rPr>
              <a:t>）避免使用比较性的词汇，例如提高，最大化。定量地说明所需要提高的程度或者说清一些参数可接受的最大值和最小值 </a:t>
            </a:r>
            <a:endParaRPr lang="zh-CN" altLang="en-US" dirty="0">
              <a:ea typeface="楷体" panose="020106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a:t>
            </a:r>
            <a:endParaRPr lang="zh-CN" altLang="en-US" dirty="0"/>
          </a:p>
        </p:txBody>
      </p:sp>
      <p:sp>
        <p:nvSpPr>
          <p:cNvPr id="3" name="内容占位符 2"/>
          <p:cNvSpPr>
            <a:spLocks noGrp="1"/>
          </p:cNvSpPr>
          <p:nvPr>
            <p:ph idx="1"/>
          </p:nvPr>
        </p:nvSpPr>
        <p:spPr/>
        <p:txBody>
          <a:bodyPr/>
          <a:lstStyle/>
          <a:p>
            <a:r>
              <a:rPr lang="zh-CN" altLang="en-US" sz="2800" b="0" dirty="0">
                <a:latin typeface="楷体" panose="02010609060101010101" pitchFamily="49" charset="-122"/>
                <a:ea typeface="楷体" panose="02010609060101010101" pitchFamily="49" charset="-122"/>
              </a:rPr>
              <a:t>一个定义应用程序中使用的</a:t>
            </a:r>
            <a:r>
              <a:rPr lang="zh-CN" altLang="en-US" sz="2800" b="0" dirty="0">
                <a:solidFill>
                  <a:srgbClr val="FF0000"/>
                </a:solidFill>
                <a:latin typeface="楷体" panose="02010609060101010101" pitchFamily="49" charset="-122"/>
                <a:ea typeface="楷体" panose="02010609060101010101" pitchFamily="49" charset="-122"/>
              </a:rPr>
              <a:t>所有数据元素和结构的含义、类型、长度、格式、度量单位、精度以及允许取值范围</a:t>
            </a:r>
            <a:r>
              <a:rPr lang="zh-CN" altLang="en-US" sz="2800" b="0" dirty="0">
                <a:latin typeface="楷体" panose="02010609060101010101" pitchFamily="49" charset="-122"/>
                <a:ea typeface="楷体" panose="02010609060101010101" pitchFamily="49" charset="-122"/>
              </a:rPr>
              <a:t>的数据逻辑的描述。</a:t>
            </a:r>
            <a:endParaRPr lang="zh-CN" altLang="en-US" sz="2800" b="0" dirty="0">
              <a:latin typeface="楷体" panose="02010609060101010101" pitchFamily="49" charset="-122"/>
              <a:ea typeface="楷体" panose="02010609060101010101" pitchFamily="49" charset="-122"/>
            </a:endParaRPr>
          </a:p>
          <a:p>
            <a:r>
              <a:rPr lang="zh-CN" altLang="en-US" sz="2800" b="0" dirty="0">
                <a:latin typeface="楷体" panose="02010609060101010101" pitchFamily="49" charset="-122"/>
                <a:ea typeface="楷体" panose="02010609060101010101" pitchFamily="49" charset="-122"/>
              </a:rPr>
              <a:t>数据字典可以把不同的</a:t>
            </a:r>
            <a:r>
              <a:rPr lang="zh-CN" altLang="en-US" sz="2800" b="0" dirty="0">
                <a:solidFill>
                  <a:srgbClr val="FF0000"/>
                </a:solidFill>
                <a:latin typeface="楷体" panose="02010609060101010101" pitchFamily="49" charset="-122"/>
                <a:ea typeface="楷体" panose="02010609060101010101" pitchFamily="49" charset="-122"/>
              </a:rPr>
              <a:t>需求文档</a:t>
            </a:r>
            <a:r>
              <a:rPr lang="zh-CN" altLang="en-US" sz="2800" b="0" dirty="0">
                <a:latin typeface="楷体" panose="02010609060101010101" pitchFamily="49" charset="-122"/>
                <a:ea typeface="楷体" panose="02010609060101010101" pitchFamily="49" charset="-122"/>
              </a:rPr>
              <a:t>和</a:t>
            </a:r>
            <a:r>
              <a:rPr lang="zh-CN" altLang="en-US" sz="2800" b="0" dirty="0">
                <a:solidFill>
                  <a:srgbClr val="FF0000"/>
                </a:solidFill>
                <a:latin typeface="楷体" panose="02010609060101010101" pitchFamily="49" charset="-122"/>
                <a:ea typeface="楷体" panose="02010609060101010101" pitchFamily="49" charset="-122"/>
              </a:rPr>
              <a:t>分析模型</a:t>
            </a:r>
            <a:r>
              <a:rPr lang="zh-CN" altLang="en-US" sz="2800" b="0" dirty="0">
                <a:latin typeface="楷体" panose="02010609060101010101" pitchFamily="49" charset="-122"/>
                <a:ea typeface="楷体" panose="02010609060101010101" pitchFamily="49" charset="-122"/>
              </a:rPr>
              <a:t>紧密结合在一起。</a:t>
            </a:r>
            <a:endParaRPr lang="en-US" altLang="zh-CN" sz="2800" b="0" dirty="0">
              <a:latin typeface="楷体" panose="02010609060101010101" pitchFamily="49" charset="-122"/>
              <a:ea typeface="楷体" panose="02010609060101010101" pitchFamily="49" charset="-122"/>
            </a:endParaRPr>
          </a:p>
          <a:p>
            <a:r>
              <a:rPr lang="zh-CN" altLang="en-US" sz="2800" b="0" dirty="0">
                <a:latin typeface="楷体" panose="02010609060101010101" pitchFamily="49" charset="-122"/>
                <a:ea typeface="楷体" panose="02010609060101010101" pitchFamily="49" charset="-122"/>
              </a:rPr>
              <a:t>如果所有的开发人员在数据字典上取得一致意见那么就可以</a:t>
            </a:r>
            <a:r>
              <a:rPr lang="zh-CN" altLang="en-US" sz="2800" b="0" dirty="0">
                <a:solidFill>
                  <a:srgbClr val="FF0000"/>
                </a:solidFill>
                <a:latin typeface="楷体" panose="02010609060101010101" pitchFamily="49" charset="-122"/>
                <a:ea typeface="楷体" panose="02010609060101010101" pitchFamily="49" charset="-122"/>
              </a:rPr>
              <a:t>缓和集成性</a:t>
            </a:r>
            <a:r>
              <a:rPr lang="zh-CN" altLang="en-US" sz="2800" b="0" dirty="0">
                <a:latin typeface="楷体" panose="02010609060101010101" pitchFamily="49" charset="-122"/>
                <a:ea typeface="楷体" panose="02010609060101010101" pitchFamily="49" charset="-122"/>
              </a:rPr>
              <a:t>问题。</a:t>
            </a:r>
            <a:endParaRPr lang="zh-CN" altLang="en-US" sz="2800" b="0" dirty="0">
              <a:latin typeface="楷体" panose="02010609060101010101" pitchFamily="49" charset="-122"/>
              <a:ea typeface="楷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数据字典的描述内容与格式（</a:t>
            </a:r>
            <a:r>
              <a:rPr lang="en-US" altLang="zh-CN" dirty="0"/>
              <a:t>1</a:t>
            </a:r>
            <a:r>
              <a:rPr lang="zh-CN" altLang="en-US" dirty="0"/>
              <a:t>）</a:t>
            </a:r>
            <a:endParaRPr lang="zh-CN" altLang="en-US" dirty="0"/>
          </a:p>
        </p:txBody>
      </p:sp>
      <p:pic>
        <p:nvPicPr>
          <p:cNvPr id="6" name="内容占位符 5" descr="5.jpg"/>
          <p:cNvPicPr>
            <a:picLocks noGrp="1" noChangeAspect="1"/>
          </p:cNvPicPr>
          <p:nvPr>
            <p:ph idx="1"/>
          </p:nvPr>
        </p:nvPicPr>
        <p:blipFill>
          <a:blip r:embed="rId1" cstate="print"/>
          <a:stretch>
            <a:fillRect/>
          </a:stretch>
        </p:blipFill>
        <p:spPr>
          <a:xfrm>
            <a:off x="228600" y="1143000"/>
            <a:ext cx="8641744" cy="4343400"/>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数据字典的描述内容与格式（</a:t>
            </a:r>
            <a:r>
              <a:rPr lang="en-US" altLang="zh-CN" dirty="0"/>
              <a:t>2</a:t>
            </a:r>
            <a:r>
              <a:rPr lang="zh-CN" altLang="en-US" dirty="0"/>
              <a:t>）</a:t>
            </a:r>
            <a:endParaRPr lang="zh-CN" altLang="en-US" dirty="0"/>
          </a:p>
        </p:txBody>
      </p:sp>
      <p:pic>
        <p:nvPicPr>
          <p:cNvPr id="4" name="内容占位符 3" descr="6.jpg"/>
          <p:cNvPicPr>
            <a:picLocks noGrp="1" noChangeAspect="1"/>
          </p:cNvPicPr>
          <p:nvPr>
            <p:ph idx="1"/>
          </p:nvPr>
        </p:nvPicPr>
        <p:blipFill>
          <a:blip r:embed="rId1" cstate="print"/>
          <a:stretch>
            <a:fillRect/>
          </a:stretch>
        </p:blipFill>
        <p:spPr>
          <a:xfrm>
            <a:off x="457200" y="1066800"/>
            <a:ext cx="8153400" cy="534543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3400" y="1371600"/>
            <a:ext cx="8153400" cy="4724400"/>
          </a:xfrm>
        </p:spPr>
        <p:txBody>
          <a:bodyPr/>
          <a:lstStyle/>
          <a:p>
            <a:r>
              <a:rPr lang="zh-CN" altLang="en-US" dirty="0">
                <a:ea typeface="楷体" panose="02010609060101010101" pitchFamily="49" charset="-122"/>
              </a:rPr>
              <a:t>（</a:t>
            </a:r>
            <a:r>
              <a:rPr lang="en-US" altLang="zh-CN" dirty="0">
                <a:ea typeface="楷体" panose="02010609060101010101" pitchFamily="49" charset="-122"/>
              </a:rPr>
              <a:t>6</a:t>
            </a:r>
            <a:r>
              <a:rPr lang="zh-CN" altLang="en-US" dirty="0">
                <a:ea typeface="楷体" panose="02010609060101010101" pitchFamily="49" charset="-122"/>
              </a:rPr>
              <a:t>）采用原型法，渐进式开发需求文档。</a:t>
            </a:r>
            <a:endParaRPr lang="en-US" altLang="zh-CN" dirty="0">
              <a:ea typeface="楷体" panose="02010609060101010101" pitchFamily="49" charset="-122"/>
            </a:endParaRPr>
          </a:p>
          <a:p>
            <a:r>
              <a:rPr lang="zh-CN" altLang="en-US" dirty="0">
                <a:ea typeface="楷体" panose="02010609060101010101" pitchFamily="49" charset="-122"/>
              </a:rPr>
              <a:t>要注意，每个项目针对要实现的每个需求集合必须有一个基准协议。基准是指正在开发的软件需求规格说明向已通过评审的软件需求规格说明的过渡过程。必须通过项目中所定义的变更控制过程来更改基准软件需求规格说明。</a:t>
            </a:r>
            <a:endParaRPr lang="zh-CN" altLang="en-US" dirty="0">
              <a:ea typeface="楷体" panose="02010609060101010101" pitchFamily="49" charset="-122"/>
            </a:endParaRPr>
          </a:p>
        </p:txBody>
      </p:sp>
    </p:spTree>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13634</Words>
  <Application>WPS 演示</Application>
  <PresentationFormat>全屏显示(4:3)</PresentationFormat>
  <Paragraphs>1236</Paragraphs>
  <Slides>86</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86</vt:i4>
      </vt:variant>
    </vt:vector>
  </HeadingPairs>
  <TitlesOfParts>
    <vt:vector size="107" baseType="lpstr">
      <vt:lpstr>Arial</vt:lpstr>
      <vt:lpstr>宋体</vt:lpstr>
      <vt:lpstr>Wingdings</vt:lpstr>
      <vt:lpstr>Comic Sans MS</vt:lpstr>
      <vt:lpstr>Times New Roman</vt:lpstr>
      <vt:lpstr>楷体_GB2312</vt:lpstr>
      <vt:lpstr>黑体</vt:lpstr>
      <vt:lpstr>仿宋_GB2312</vt:lpstr>
      <vt:lpstr>楷体</vt:lpstr>
      <vt:lpstr>微软雅黑</vt:lpstr>
      <vt:lpstr>Arial Unicode MS</vt:lpstr>
      <vt:lpstr>新宋体</vt:lpstr>
      <vt:lpstr>华文新魏</vt:lpstr>
      <vt:lpstr>华文行楷</vt:lpstr>
      <vt:lpstr>仿宋</vt:lpstr>
      <vt:lpstr>Crayons</vt:lpstr>
      <vt:lpstr>Visio.Drawing.11</vt:lpstr>
      <vt:lpstr>Visio.Drawing.11</vt:lpstr>
      <vt:lpstr>Visio.Drawing.11</vt:lpstr>
      <vt:lpstr>MS_ClipArt_Gallery.2</vt:lpstr>
      <vt:lpstr>Visio.Drawing.11</vt:lpstr>
      <vt:lpstr>PowerPoint 演示文稿</vt:lpstr>
      <vt:lpstr>第五章  需求文档</vt:lpstr>
      <vt:lpstr>5.1需求文档的作用 </vt:lpstr>
      <vt:lpstr>PowerPoint 演示文稿</vt:lpstr>
      <vt:lpstr>需求文档的作用规纳</vt:lpstr>
      <vt:lpstr>PowerPoint 演示文稿</vt:lpstr>
      <vt:lpstr>PowerPoint 演示文稿</vt:lpstr>
      <vt:lpstr>文档编写原则</vt:lpstr>
      <vt:lpstr>PowerPoint 演示文稿</vt:lpstr>
      <vt:lpstr>需求开发过程中的常见文档</vt:lpstr>
      <vt:lpstr>需求文档分类</vt:lpstr>
      <vt:lpstr>5.2 软件需求规格说明</vt:lpstr>
      <vt:lpstr>PowerPoint 演示文稿</vt:lpstr>
      <vt:lpstr>PowerPoint 演示文稿</vt:lpstr>
      <vt:lpstr>SRS 的用途</vt:lpstr>
      <vt:lpstr>SRS 的作用与编写原则</vt:lpstr>
      <vt:lpstr>用户界面和SRS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5.2需求规约的三种语言</vt:lpstr>
      <vt:lpstr>5.3 SRS 模板(1/2)</vt:lpstr>
      <vt:lpstr>SRS 模板(2/2)</vt:lpstr>
      <vt:lpstr>PowerPoint 演示文稿</vt:lpstr>
      <vt:lpstr>PowerPoint 演示文稿</vt:lpstr>
      <vt:lpstr>SRS实例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写作技巧</vt:lpstr>
      <vt:lpstr>PowerPoint 演示文稿</vt:lpstr>
      <vt:lpstr>PowerPoint 演示文稿</vt:lpstr>
      <vt:lpstr>数据字典</vt:lpstr>
      <vt:lpstr>数据字典的描述内容与格式（1）</vt:lpstr>
      <vt:lpstr>数据字典的描述内容与格式（2）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neway</dc:creator>
  <cp:lastModifiedBy>盛夏光年</cp:lastModifiedBy>
  <cp:revision>1569</cp:revision>
  <cp:lastPrinted>2113-01-01T00:00:00Z</cp:lastPrinted>
  <dcterms:created xsi:type="dcterms:W3CDTF">2113-01-01T00:00:00Z</dcterms:created>
  <dcterms:modified xsi:type="dcterms:W3CDTF">2019-05-31T09:29:26Z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2052-11.3.0.8586</vt:lpwstr>
  </property>
</Properties>
</file>