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65" r:id="rId3"/>
    <p:sldId id="601" r:id="rId5"/>
    <p:sldId id="602" r:id="rId6"/>
    <p:sldId id="603" r:id="rId7"/>
    <p:sldId id="554" r:id="rId8"/>
    <p:sldId id="616" r:id="rId9"/>
    <p:sldId id="617" r:id="rId10"/>
    <p:sldId id="618" r:id="rId11"/>
    <p:sldId id="619" r:id="rId12"/>
    <p:sldId id="586" r:id="rId13"/>
    <p:sldId id="604" r:id="rId14"/>
    <p:sldId id="587" r:id="rId15"/>
    <p:sldId id="590" r:id="rId16"/>
    <p:sldId id="620" r:id="rId17"/>
    <p:sldId id="621" r:id="rId18"/>
    <p:sldId id="622" r:id="rId19"/>
    <p:sldId id="623" r:id="rId20"/>
    <p:sldId id="637" r:id="rId21"/>
    <p:sldId id="624" r:id="rId22"/>
    <p:sldId id="643" r:id="rId23"/>
    <p:sldId id="641" r:id="rId24"/>
    <p:sldId id="625" r:id="rId25"/>
    <p:sldId id="642" r:id="rId26"/>
    <p:sldId id="626" r:id="rId27"/>
    <p:sldId id="592" r:id="rId28"/>
    <p:sldId id="593" r:id="rId29"/>
    <p:sldId id="594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634" r:id="rId38"/>
    <p:sldId id="644" r:id="rId39"/>
    <p:sldId id="605" r:id="rId40"/>
    <p:sldId id="636" r:id="rId41"/>
    <p:sldId id="635" r:id="rId42"/>
    <p:sldId id="638" r:id="rId43"/>
    <p:sldId id="639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FF"/>
    <a:srgbClr val="000066"/>
    <a:srgbClr val="993300"/>
    <a:srgbClr val="0033CC"/>
    <a:srgbClr val="003366"/>
    <a:srgbClr val="8F8FF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86278" autoAdjust="0"/>
  </p:normalViewPr>
  <p:slideViewPr>
    <p:cSldViewPr>
      <p:cViewPr>
        <p:scale>
          <a:sx n="75" d="100"/>
          <a:sy n="75" d="100"/>
        </p:scale>
        <p:origin x="-183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1CFFD0-1F4F-4D8D-8A9D-4806E511B91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EC6A-996E-4B34-A80E-D728831F22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1995</a:t>
            </a:r>
            <a:r>
              <a:rPr lang="zh-CN" altLang="en-US" smtClean="0"/>
              <a:t>年美国</a:t>
            </a:r>
            <a:r>
              <a:rPr lang="en-US" altLang="zh-CN" smtClean="0"/>
              <a:t>Standish Group</a:t>
            </a:r>
            <a:r>
              <a:rPr lang="zh-CN" altLang="en-US" smtClean="0"/>
              <a:t>调查结果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1CFFD0-1F4F-4D8D-8A9D-4806E511B9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EC6A-996E-4B34-A80E-D728831F220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1995</a:t>
            </a:r>
            <a:r>
              <a:rPr lang="zh-CN" altLang="en-US" smtClean="0"/>
              <a:t>年美国</a:t>
            </a:r>
            <a:r>
              <a:rPr lang="en-US" altLang="zh-CN" smtClean="0"/>
              <a:t>Standish Group</a:t>
            </a:r>
            <a:r>
              <a:rPr lang="zh-CN" altLang="en-US" smtClean="0"/>
              <a:t>调查结果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12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复旦大学计算机科学与工程系  软件工程课程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9FAD0C-F8FE-4D11-85FF-E766920D75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7920038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0" y="3757613"/>
            <a:ext cx="7920038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286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79341D1-4189-4ADF-9674-52E8E40B8969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" Target="../slides/slid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0033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49" name="AutoShape 6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5181600" y="6543675"/>
            <a:ext cx="488950" cy="238125"/>
          </a:xfrm>
          <a:prstGeom prst="actionButtonBlank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>
                <a:solidFill>
                  <a:srgbClr val="003399"/>
                </a:solidFill>
                <a:latin typeface="Times New Roman" panose="02020603050405020304" pitchFamily="18" charset="0"/>
              </a:rPr>
              <a:t>下页</a:t>
            </a:r>
            <a:endParaRPr kumimoji="1"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6450" name="AutoShape 66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>
            <a:off x="5867400" y="6543675"/>
            <a:ext cx="488950" cy="238125"/>
          </a:xfrm>
          <a:prstGeom prst="actionButtonBlank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>
                <a:solidFill>
                  <a:srgbClr val="003399"/>
                </a:solidFill>
                <a:latin typeface="Times New Roman" panose="02020603050405020304" pitchFamily="18" charset="0"/>
              </a:rPr>
              <a:t>末页</a:t>
            </a:r>
            <a:endParaRPr kumimoji="1"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6451" name="AutoShape 6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4495800" y="6543675"/>
            <a:ext cx="488950" cy="238125"/>
          </a:xfrm>
          <a:prstGeom prst="actionButtonBlank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9525" cap="sq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>
                <a:solidFill>
                  <a:srgbClr val="003399"/>
                </a:solidFill>
                <a:latin typeface="Times New Roman" panose="02020603050405020304" pitchFamily="18" charset="0"/>
              </a:rPr>
              <a:t>上页</a:t>
            </a:r>
            <a:endParaRPr kumimoji="1"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6452" name="AutoShape 68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3810000" y="6543675"/>
            <a:ext cx="488950" cy="238125"/>
          </a:xfrm>
          <a:prstGeom prst="actionButtonBlank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9525" cap="sq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>
                <a:solidFill>
                  <a:srgbClr val="003399"/>
                </a:solidFill>
                <a:latin typeface="Times New Roman" panose="02020603050405020304" pitchFamily="18" charset="0"/>
              </a:rPr>
              <a:t>首页</a:t>
            </a:r>
            <a:endParaRPr kumimoji="1" lang="zh-CN" altLang="en-US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53" name="AutoShape 69">
            <a:hlinkClick r:id="rId14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3124200" y="6543675"/>
            <a:ext cx="488950" cy="238125"/>
          </a:xfrm>
          <a:prstGeom prst="actionButtonBlank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9525" cap="sq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>
                <a:solidFill>
                  <a:srgbClr val="003399"/>
                </a:solidFill>
                <a:latin typeface="Times New Roman" panose="02020603050405020304" pitchFamily="18" charset="0"/>
              </a:rPr>
              <a:t>目录</a:t>
            </a:r>
            <a:endParaRPr kumimoji="1" lang="zh-CN" altLang="en-US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54" name="AutoShape 70"/>
          <p:cNvSpPr>
            <a:spLocks noChangeAspect="1" noChangeArrowheads="1"/>
          </p:cNvSpPr>
          <p:nvPr userDrawn="1"/>
        </p:nvSpPr>
        <p:spPr bwMode="auto">
          <a:xfrm>
            <a:off x="152400" y="228600"/>
            <a:ext cx="8823325" cy="6257925"/>
          </a:xfrm>
          <a:prstGeom prst="roundRect">
            <a:avLst>
              <a:gd name="adj" fmla="val 3343"/>
            </a:avLst>
          </a:prstGeom>
          <a:solidFill>
            <a:schemeClr val="bg1"/>
          </a:solidFill>
          <a:ln w="254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3D00EA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黑体" panose="0201060906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仿宋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slide" Target="slide9.xml"/><Relationship Id="rId1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6053;&#28216;&#19994;&#21153;&#30003;&#35831;&#31995;&#32479;&#38382;&#39064;&#38472;&#36848;.do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slide" Target="slide9.xml"/><Relationship Id="rId1" Type="http://schemas.openxmlformats.org/officeDocument/2006/relationships/slide" Target="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tx2"/>
                </a:solidFill>
              </a:rPr>
              <a:t>软件需求用例建模</a:t>
            </a:r>
            <a:endParaRPr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11267" name="Rectangle 4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7038" y="2246313"/>
            <a:ext cx="622776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 sz="36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面向对象用例建模</a:t>
            </a:r>
            <a:endParaRPr lang="zh-CN" altLang="en-US" sz="3600" dirty="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697038" y="2940050"/>
            <a:ext cx="706596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  </a:t>
            </a:r>
            <a:r>
              <a:rPr lang="zh-CN" altLang="en-US" sz="36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业务建模实践：建模指南</a:t>
            </a:r>
            <a:endParaRPr lang="zh-CN" altLang="en-US" sz="3600" dirty="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DBAA76FF-6352-4FF0-A88C-A7B711DB9C2F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识别业务参与者思路</a:t>
            </a:r>
            <a:endParaRPr lang="en-US" altLang="zh-CN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 smtClean="0"/>
              <a:t>客户</a:t>
            </a:r>
            <a:endParaRPr lang="zh-CN" altLang="en-US" sz="2800" b="0" dirty="0" smtClean="0"/>
          </a:p>
          <a:p>
            <a:pPr eaLnBrk="1" hangingPunct="1"/>
            <a:r>
              <a:rPr lang="zh-CN" altLang="en-US" sz="2800" b="0" dirty="0" smtClean="0"/>
              <a:t>供应商</a:t>
            </a:r>
            <a:endParaRPr lang="zh-CN" altLang="en-US" sz="2800" b="0" dirty="0" smtClean="0"/>
          </a:p>
          <a:p>
            <a:pPr eaLnBrk="1" hangingPunct="1"/>
            <a:r>
              <a:rPr lang="zh-CN" altLang="en-US" sz="2800" b="0" dirty="0" smtClean="0"/>
              <a:t>合作伙伴</a:t>
            </a:r>
            <a:endParaRPr lang="zh-CN" altLang="en-US" sz="2800" b="0" dirty="0" smtClean="0"/>
          </a:p>
          <a:p>
            <a:pPr eaLnBrk="1" hangingPunct="1"/>
            <a:r>
              <a:rPr lang="zh-CN" altLang="en-US" sz="2800" b="0" dirty="0" smtClean="0"/>
              <a:t>潜在客户</a:t>
            </a:r>
            <a:endParaRPr lang="zh-CN" altLang="en-US" sz="2800" b="0" dirty="0" smtClean="0"/>
          </a:p>
          <a:p>
            <a:pPr eaLnBrk="1" hangingPunct="1"/>
            <a:r>
              <a:rPr lang="zh-CN" altLang="en-US" sz="2800" b="0" dirty="0" smtClean="0"/>
              <a:t>政府</a:t>
            </a:r>
            <a:endParaRPr lang="zh-CN" altLang="en-US" sz="2800" b="0" dirty="0" smtClean="0"/>
          </a:p>
          <a:p>
            <a:pPr eaLnBrk="1" hangingPunct="1"/>
            <a:r>
              <a:rPr lang="zh-CN" altLang="en-US" sz="2800" b="0" dirty="0" smtClean="0"/>
              <a:t>组织中未建模部分</a:t>
            </a:r>
            <a:endParaRPr lang="zh-CN" altLang="en-US" sz="2800" b="0" dirty="0" smtClean="0"/>
          </a:p>
          <a:p>
            <a:pPr eaLnBrk="1" hangingPunct="1"/>
            <a:r>
              <a:rPr lang="en-US" altLang="zh-CN" sz="2800" b="0" dirty="0" smtClean="0"/>
              <a:t>……</a:t>
            </a:r>
            <a:endParaRPr lang="en-US" altLang="zh-CN" sz="2800" b="0" dirty="0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1773238"/>
            <a:ext cx="36480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参与者文档</a:t>
            </a:r>
            <a:endParaRPr lang="zh-CN" altLang="en-US" dirty="0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1" cstate="print"/>
          <a:srcRect l="2893" t="17226" r="45389" b="52907"/>
          <a:stretch>
            <a:fillRect/>
          </a:stretch>
        </p:blipFill>
        <p:spPr bwMode="auto">
          <a:xfrm>
            <a:off x="457200" y="2209800"/>
            <a:ext cx="8229601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524000" y="990600"/>
            <a:ext cx="3455987" cy="803275"/>
          </a:xfrm>
          <a:prstGeom prst="cloudCallout">
            <a:avLst>
              <a:gd name="adj1" fmla="val 101270"/>
              <a:gd name="adj2" fmla="val 1400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/>
            <a:r>
              <a:rPr lang="zh-CN" altLang="en-US"/>
              <a:t>系统满足什么的期望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1295400" y="32766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服务员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7200" y="4572000"/>
            <a:ext cx="83820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95600" y="3276600"/>
            <a:ext cx="2667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前台服务员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62600" y="2590800"/>
            <a:ext cx="30480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（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）登记预定房间客户信息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）核实定金，记录预订房间信息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（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3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）处理退订业务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）查看某一时段房间预定信息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5562600" y="2209800"/>
            <a:ext cx="0" cy="2362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2819400" y="2209800"/>
            <a:ext cx="0" cy="2362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1295400" y="2209800"/>
            <a:ext cx="0" cy="2362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-</a:t>
            </a:r>
            <a:fld id="{FFBDB62C-2FAF-43B5-8A04-361F4287638E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第三步，识别业务用例</a:t>
            </a:r>
            <a:endParaRPr lang="en-US" altLang="zh-CN" dirty="0" smtClean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20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0" dirty="0" smtClean="0"/>
              <a:t>识别业务用例</a:t>
            </a:r>
            <a:endParaRPr lang="zh-CN" altLang="en-US" sz="3200" b="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业务为业务参与者提供的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价值</a:t>
            </a:r>
            <a:endParaRPr lang="zh-CN" altLang="en-US" sz="2800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sz="2800" dirty="0" smtClean="0"/>
              <a:t>体现企业业务本质，是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有意义</a:t>
            </a:r>
            <a:r>
              <a:rPr lang="zh-CN" altLang="en-US" sz="2800" dirty="0" smtClean="0"/>
              <a:t>的目标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6D9864A9-7332-48F9-87B7-319FFC0B1C66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从业务流程拼装业务用例</a:t>
            </a:r>
            <a:endParaRPr lang="en-US" altLang="zh-CN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4824413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+mn-ea"/>
              </a:rPr>
              <a:t>业务流程</a:t>
            </a:r>
            <a:endParaRPr lang="zh-CN" altLang="en-US" sz="2800" dirty="0" smtClean="0">
              <a:latin typeface="+mn-ea"/>
            </a:endParaRPr>
          </a:p>
          <a:p>
            <a:pPr lvl="1" eaLnBrk="1" hangingPunct="1"/>
            <a:r>
              <a:rPr lang="en-US" altLang="zh-CN" sz="2400" dirty="0" smtClean="0">
                <a:latin typeface="+mn-ea"/>
                <a:ea typeface="+mn-ea"/>
              </a:rPr>
              <a:t>1. </a:t>
            </a:r>
            <a:r>
              <a:rPr lang="zh-CN" altLang="en-US" sz="2400" dirty="0" smtClean="0">
                <a:latin typeface="+mn-ea"/>
                <a:ea typeface="+mn-ea"/>
              </a:rPr>
              <a:t>收款人在支票背后签名，写上身份证件号码，把支票和身份证件交给营业员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/>
            <a:r>
              <a:rPr lang="en-US" altLang="zh-CN" sz="2400" dirty="0" smtClean="0">
                <a:latin typeface="+mn-ea"/>
                <a:ea typeface="+mn-ea"/>
              </a:rPr>
              <a:t>2. </a:t>
            </a:r>
            <a:r>
              <a:rPr lang="zh-CN" altLang="en-US" sz="2400" dirty="0" smtClean="0">
                <a:latin typeface="+mn-ea"/>
                <a:ea typeface="+mn-ea"/>
              </a:rPr>
              <a:t>营业员核对印章正确且证件有效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/>
            <a:r>
              <a:rPr lang="en-US" altLang="zh-CN" sz="2400" dirty="0" smtClean="0">
                <a:latin typeface="+mn-ea"/>
                <a:ea typeface="+mn-ea"/>
              </a:rPr>
              <a:t>3. </a:t>
            </a:r>
            <a:r>
              <a:rPr lang="zh-CN" altLang="en-US" sz="2400" dirty="0" smtClean="0">
                <a:latin typeface="+mn-ea"/>
                <a:ea typeface="+mn-ea"/>
              </a:rPr>
              <a:t>营业员操作营业受理系统，办理支票兑现手续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/>
            <a:r>
              <a:rPr lang="en-US" altLang="zh-CN" sz="2400" dirty="0" smtClean="0">
                <a:latin typeface="+mn-ea"/>
                <a:ea typeface="+mn-ea"/>
              </a:rPr>
              <a:t>4. </a:t>
            </a:r>
            <a:r>
              <a:rPr lang="zh-CN" altLang="en-US" sz="2400" dirty="0" smtClean="0">
                <a:latin typeface="+mn-ea"/>
                <a:ea typeface="+mn-ea"/>
              </a:rPr>
              <a:t>营业员把现金和证件交给交款人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pic>
        <p:nvPicPr>
          <p:cNvPr id="67891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0" y="4114800"/>
            <a:ext cx="5329238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7617295A-5BE0-4623-97FD-54E27924D661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要点：用例粒度</a:t>
            </a:r>
            <a:r>
              <a:rPr lang="en-US" altLang="zh-CN" dirty="0" smtClean="0"/>
              <a:t>-1</a:t>
            </a:r>
            <a:endParaRPr lang="en-US" altLang="zh-CN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 smtClean="0">
                <a:latin typeface="+mn-ea"/>
              </a:rPr>
              <a:t>用例是一组用例实例的抽象；其内部要有路径，路径要有步骤</a:t>
            </a:r>
            <a:endParaRPr lang="zh-CN" altLang="en-US" sz="2800" b="0" dirty="0" smtClean="0">
              <a:latin typeface="+mn-ea"/>
            </a:endParaRPr>
          </a:p>
          <a:p>
            <a:pPr eaLnBrk="1" hangingPunct="1"/>
            <a:r>
              <a:rPr lang="zh-CN" altLang="en-US" sz="2800" b="0" dirty="0" smtClean="0">
                <a:latin typeface="+mn-ea"/>
              </a:rPr>
              <a:t>最常犯错误：粒度过细，陷入功能分解</a:t>
            </a:r>
            <a:endParaRPr lang="zh-CN" altLang="en-US" sz="2800" b="0" dirty="0" smtClean="0">
              <a:latin typeface="+mn-ea"/>
            </a:endParaRPr>
          </a:p>
          <a:p>
            <a:pPr lvl="1" eaLnBrk="1" hangingPunct="1"/>
            <a:r>
              <a:rPr kumimoji="0" lang="zh-CN" altLang="en-US" sz="2400" dirty="0" smtClean="0">
                <a:latin typeface="+mn-ea"/>
                <a:ea typeface="+mn-ea"/>
              </a:rPr>
              <a:t>通过执行用例，</a:t>
            </a:r>
            <a:r>
              <a:rPr lang="zh-CN" altLang="en-US" sz="2400" dirty="0" smtClean="0">
                <a:latin typeface="+mn-ea"/>
                <a:ea typeface="+mn-ea"/>
              </a:rPr>
              <a:t>参与者完成想做的事情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zh-CN" altLang="en-US" sz="2400" dirty="0" smtClean="0">
                <a:latin typeface="+mn-ea"/>
                <a:ea typeface="+mn-ea"/>
              </a:rPr>
              <a:t>最终的目的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  <a:r>
              <a:rPr lang="zh-CN" altLang="en-US" sz="2400" dirty="0" smtClean="0">
                <a:latin typeface="+mn-ea"/>
                <a:ea typeface="+mn-ea"/>
              </a:rPr>
              <a:t>，并为参与者产生价值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过细的粒度，一般都会导致技术语言的描述，而不再是业务语言，例如“登录”，“使用指纹验证身份信息”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90A287ED-9972-480A-B961-6A6A7C0086ED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用例粒度</a:t>
            </a:r>
            <a:r>
              <a:rPr lang="en-US" altLang="zh-CN" dirty="0" smtClean="0"/>
              <a:t>-2</a:t>
            </a:r>
            <a:endParaRPr lang="en-US" altLang="zh-CN" dirty="0" smtClean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 smtClean="0"/>
              <a:t>把步骤当用例</a:t>
            </a:r>
            <a:endParaRPr lang="zh-CN" altLang="en-US" sz="2800" b="0" dirty="0" smtClean="0"/>
          </a:p>
          <a:p>
            <a:pPr eaLnBrk="1" hangingPunct="1"/>
            <a:endParaRPr lang="zh-CN" altLang="en-US" sz="2800" b="0" dirty="0" smtClean="0"/>
          </a:p>
          <a:p>
            <a:pPr eaLnBrk="1" hangingPunct="1"/>
            <a:endParaRPr lang="zh-CN" altLang="en-US" sz="2800" b="0" dirty="0" smtClean="0"/>
          </a:p>
          <a:p>
            <a:pPr eaLnBrk="1" hangingPunct="1"/>
            <a:endParaRPr lang="zh-CN" altLang="en-US" sz="2800" b="0" dirty="0" smtClean="0"/>
          </a:p>
          <a:p>
            <a:pPr eaLnBrk="1" hangingPunct="1"/>
            <a:endParaRPr lang="en-US" altLang="zh-CN" sz="2800" b="0" dirty="0" smtClean="0"/>
          </a:p>
          <a:p>
            <a:pPr eaLnBrk="1" hangingPunct="1"/>
            <a:r>
              <a:rPr lang="zh-CN" altLang="en-US" sz="2800" b="0" dirty="0" smtClean="0"/>
              <a:t>把系统活动当用例</a:t>
            </a:r>
            <a:endParaRPr lang="zh-CN" altLang="en-US" sz="2800" b="0" dirty="0" smtClean="0"/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24200" y="1447800"/>
            <a:ext cx="4033838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7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2565400"/>
            <a:ext cx="5832475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7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343400"/>
            <a:ext cx="4529137" cy="2087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grpSp>
        <p:nvGrpSpPr>
          <p:cNvPr id="14" name="组合 13"/>
          <p:cNvGrpSpPr/>
          <p:nvPr/>
        </p:nvGrpSpPr>
        <p:grpSpPr>
          <a:xfrm>
            <a:off x="6858000" y="1600200"/>
            <a:ext cx="457200" cy="457200"/>
            <a:chOff x="6858000" y="1600200"/>
            <a:chExt cx="457200" cy="457200"/>
          </a:xfrm>
        </p:grpSpPr>
        <p:cxnSp>
          <p:nvCxnSpPr>
            <p:cNvPr id="10" name="直接连接符 9"/>
            <p:cNvCxnSpPr/>
            <p:nvPr/>
          </p:nvCxnSpPr>
          <p:spPr bwMode="auto">
            <a:xfrm flipH="1">
              <a:off x="6858000" y="16002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858000" y="16002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705600" y="2743200"/>
            <a:ext cx="685800" cy="457200"/>
            <a:chOff x="6705600" y="2743200"/>
            <a:chExt cx="685800" cy="457200"/>
          </a:xfrm>
        </p:grpSpPr>
        <p:cxnSp>
          <p:nvCxnSpPr>
            <p:cNvPr id="16" name="直接连接符 15"/>
            <p:cNvCxnSpPr/>
            <p:nvPr/>
          </p:nvCxnSpPr>
          <p:spPr bwMode="auto">
            <a:xfrm flipH="1">
              <a:off x="6934200" y="27432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6705600" y="2971800"/>
              <a:ext cx="228600" cy="228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组合 19"/>
          <p:cNvGrpSpPr/>
          <p:nvPr/>
        </p:nvGrpSpPr>
        <p:grpSpPr>
          <a:xfrm>
            <a:off x="6858000" y="5105400"/>
            <a:ext cx="457200" cy="457200"/>
            <a:chOff x="6858000" y="1600200"/>
            <a:chExt cx="457200" cy="457200"/>
          </a:xfrm>
        </p:grpSpPr>
        <p:cxnSp>
          <p:nvCxnSpPr>
            <p:cNvPr id="21" name="直接连接符 20"/>
            <p:cNvCxnSpPr/>
            <p:nvPr/>
          </p:nvCxnSpPr>
          <p:spPr bwMode="auto">
            <a:xfrm flipH="1">
              <a:off x="6858000" y="16002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6858000" y="16002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32887651-0B3A-4117-B1D4-B762A19AAC8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用例粒度</a:t>
            </a:r>
            <a:r>
              <a:rPr lang="en-US" altLang="zh-CN" dirty="0" smtClean="0"/>
              <a:t>-3</a:t>
            </a:r>
            <a:endParaRPr lang="en-US" altLang="zh-CN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465296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 dirty="0" smtClean="0">
                <a:latin typeface="+mn-ea"/>
              </a:rPr>
              <a:t>“四轮马车”</a:t>
            </a:r>
            <a:endParaRPr lang="zh-CN" altLang="en-US" sz="2800" b="0" dirty="0" smtClean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C(Create)</a:t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R(Read)</a:t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U(Update)</a:t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D(Delete)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所有业务最终对会成为</a:t>
            </a:r>
            <a:r>
              <a:rPr lang="en-US" altLang="zh-CN" sz="2400" dirty="0" smtClean="0">
                <a:latin typeface="+mn-ea"/>
                <a:ea typeface="+mn-ea"/>
              </a:rPr>
              <a:t>CRUD</a:t>
            </a:r>
            <a:r>
              <a:rPr lang="zh-CN" altLang="en-US" sz="2400" dirty="0" smtClean="0">
                <a:latin typeface="+mn-ea"/>
                <a:ea typeface="+mn-ea"/>
              </a:rPr>
              <a:t>？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CRUD</a:t>
            </a:r>
            <a:r>
              <a:rPr lang="zh-CN" altLang="en-US" sz="2400" dirty="0" smtClean="0">
                <a:latin typeface="+mn-ea"/>
                <a:ea typeface="+mn-ea"/>
              </a:rPr>
              <a:t>能为</a:t>
            </a:r>
            <a:r>
              <a:rPr lang="en-US" altLang="zh-CN" sz="2400" dirty="0" smtClean="0">
                <a:latin typeface="+mn-ea"/>
                <a:ea typeface="+mn-ea"/>
              </a:rPr>
              <a:t>Actor</a:t>
            </a:r>
            <a:r>
              <a:rPr lang="zh-CN" altLang="en-US" sz="2400" dirty="0" smtClean="0">
                <a:latin typeface="+mn-ea"/>
                <a:ea typeface="+mn-ea"/>
              </a:rPr>
              <a:t>提供价值？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33CC"/>
                </a:solidFill>
                <a:latin typeface="+mn-ea"/>
                <a:ea typeface="+mn-ea"/>
              </a:rPr>
              <a:t>CRUD</a:t>
            </a:r>
            <a:r>
              <a:rPr lang="zh-CN" altLang="en-US" sz="2400" dirty="0" smtClean="0">
                <a:solidFill>
                  <a:srgbClr val="FF33CC"/>
                </a:solidFill>
                <a:latin typeface="+mn-ea"/>
                <a:ea typeface="+mn-ea"/>
              </a:rPr>
              <a:t>掩盖业务，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锐变成关系数据库的建模：</a:t>
            </a:r>
            <a:endParaRPr lang="zh-CN" altLang="en-US" sz="24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rgbClr val="000000"/>
                </a:solidFill>
                <a:latin typeface="+mn-ea"/>
                <a:ea typeface="+mn-ea"/>
              </a:rPr>
              <a:t>“系统就是数据的增删改查”</a:t>
            </a:r>
            <a:endParaRPr lang="zh-CN" altLang="en-US" sz="20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0" dirty="0" smtClean="0">
                <a:solidFill>
                  <a:srgbClr val="000000"/>
                </a:solidFill>
                <a:latin typeface="+mn-ea"/>
                <a:ea typeface="+mn-ea"/>
              </a:rPr>
              <a:t>关心数据的存储和维护，反而忽略了用户的目的</a:t>
            </a:r>
            <a:endParaRPr lang="zh-CN" altLang="en-US" sz="20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62400" y="1828800"/>
            <a:ext cx="5903913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6858000" y="5105400"/>
            <a:ext cx="457200" cy="457200"/>
            <a:chOff x="6858000" y="1600200"/>
            <a:chExt cx="457200" cy="457200"/>
          </a:xfrm>
        </p:grpSpPr>
        <p:cxnSp>
          <p:nvCxnSpPr>
            <p:cNvPr id="7" name="直接连接符 6"/>
            <p:cNvCxnSpPr/>
            <p:nvPr/>
          </p:nvCxnSpPr>
          <p:spPr bwMode="auto">
            <a:xfrm flipH="1">
              <a:off x="6858000" y="16002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6858000" y="16002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04AD082A-0B29-4784-B182-21455256D3C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实例分析：旅游业务申请系统</a:t>
            </a:r>
            <a:endParaRPr lang="en-US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+mn-ea"/>
              </a:rPr>
              <a:t>阅读“</a:t>
            </a:r>
            <a:r>
              <a:rPr lang="zh-CN" altLang="en-US" sz="2800" dirty="0" smtClean="0">
                <a:latin typeface="+mn-ea"/>
                <a:hlinkClick r:id="rId1" action="ppaction://hlinkfile"/>
              </a:rPr>
              <a:t>旅游业务申请系统</a:t>
            </a:r>
            <a:r>
              <a:rPr lang="zh-CN" altLang="en-US" sz="2800" dirty="0" smtClean="0">
                <a:latin typeface="+mn-ea"/>
              </a:rPr>
              <a:t>”问题陈述</a:t>
            </a:r>
            <a:endParaRPr lang="zh-CN" altLang="en-US" sz="2800" dirty="0" smtClean="0">
              <a:latin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识别系统参与者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识别系统用例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构建用例图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业务流程案例</a:t>
            </a:r>
            <a:r>
              <a:rPr lang="en-US" altLang="zh-CN" dirty="0" smtClean="0"/>
              <a:t>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b="0" dirty="0" smtClean="0">
                <a:solidFill>
                  <a:srgbClr val="FF0000"/>
                </a:solidFill>
              </a:rPr>
              <a:t>前台招待顾客的员工</a:t>
            </a:r>
            <a:r>
              <a:rPr lang="zh-CN" altLang="zh-CN" sz="2000" b="0" dirty="0" smtClean="0"/>
              <a:t>同顾客洽谈旅游的各项事宜，并帮助旅客办理相关申请手续等。</a:t>
            </a:r>
            <a:r>
              <a:rPr lang="zh-CN" altLang="zh-CN" sz="2000" b="0" u="sng" dirty="0" smtClean="0">
                <a:solidFill>
                  <a:srgbClr val="FF0000"/>
                </a:solidFill>
              </a:rPr>
              <a:t>办理申请手续</a:t>
            </a:r>
            <a:r>
              <a:rPr lang="zh-CN" altLang="zh-CN" sz="2000" b="0" dirty="0" smtClean="0"/>
              <a:t>过程是这样的：</a:t>
            </a:r>
            <a:endParaRPr lang="en-US" altLang="zh-CN" sz="2000" b="0" dirty="0" smtClean="0"/>
          </a:p>
          <a:p>
            <a:pPr lvl="1"/>
            <a:r>
              <a:rPr lang="zh-CN" altLang="zh-CN" sz="2000" b="0" dirty="0" smtClean="0"/>
              <a:t>首先调查顾客所要求的旅行状况，根据顾客的要求查询相关的旅游团的详细信息，满足以下条件旅游团，就可以办理申请手续。</a:t>
            </a:r>
            <a:endParaRPr lang="en-US" altLang="zh-CN" sz="2000" dirty="0" smtClean="0"/>
          </a:p>
          <a:p>
            <a:r>
              <a:rPr lang="zh-CN" altLang="zh-CN" sz="2000" b="0" u="sng" dirty="0" smtClean="0">
                <a:solidFill>
                  <a:srgbClr val="FF0000"/>
                </a:solidFill>
              </a:rPr>
              <a:t>将相关的参加者信息录入到系统</a:t>
            </a:r>
            <a:r>
              <a:rPr lang="zh-CN" altLang="zh-CN" sz="2000" b="0" dirty="0" smtClean="0"/>
              <a:t>中。录入工作也由这些接待顾客的员工在空闲时间完成。</a:t>
            </a:r>
            <a:endParaRPr lang="en-US" altLang="zh-CN" sz="2000" b="0" dirty="0" smtClean="0"/>
          </a:p>
          <a:p>
            <a:r>
              <a:rPr lang="zh-CN" altLang="zh-CN" sz="2000" b="0" dirty="0" smtClean="0"/>
              <a:t>若顾客来交余款的话，负责接待顾客的员工通过交款单编号、旅游团代码、出发日期、申请责任人姓名等查询申请信息，并</a:t>
            </a:r>
            <a:r>
              <a:rPr lang="zh-CN" altLang="zh-CN" sz="2000" b="0" u="sng" dirty="0" smtClean="0">
                <a:solidFill>
                  <a:srgbClr val="FF0000"/>
                </a:solidFill>
              </a:rPr>
              <a:t>将支付完成的信息录入系统</a:t>
            </a:r>
            <a:r>
              <a:rPr lang="zh-CN" altLang="zh-CN" sz="2000" b="0" dirty="0" smtClean="0"/>
              <a:t>。</a:t>
            </a:r>
            <a:endParaRPr lang="en-US" altLang="zh-CN" sz="2000" b="0" dirty="0" smtClean="0"/>
          </a:p>
          <a:p>
            <a:pPr algn="just"/>
            <a:r>
              <a:rPr lang="zh-CN" altLang="zh-CN" sz="2000" b="0" u="sng" dirty="0" smtClean="0">
                <a:solidFill>
                  <a:srgbClr val="FF0000"/>
                </a:solidFill>
              </a:rPr>
              <a:t>取消申请</a:t>
            </a:r>
            <a:r>
              <a:rPr lang="zh-CN" altLang="zh-CN" sz="2000" b="0" dirty="0" smtClean="0"/>
              <a:t>的时候，从已支付的金额中扣除取消手续费后，返给顾客。取消手续费与距出发日期的天数如表</a:t>
            </a:r>
            <a:r>
              <a:rPr lang="en-US" altLang="zh-CN" sz="2000" b="0" dirty="0" smtClean="0"/>
              <a:t>4-4</a:t>
            </a:r>
            <a:r>
              <a:rPr lang="zh-CN" altLang="zh-CN" sz="2000" b="0" dirty="0" smtClean="0"/>
              <a:t>的所示。申请完成前取消的情况也适用如下关系。这些业务由接待顾客的员工进行办理。</a:t>
            </a:r>
            <a:endParaRPr lang="zh-CN" altLang="zh-CN" sz="2000" b="0" dirty="0" smtClean="0"/>
          </a:p>
          <a:p>
            <a:endParaRPr lang="zh-CN" altLang="zh-CN" sz="2000" b="0" dirty="0" smtClean="0"/>
          </a:p>
          <a:p>
            <a:endParaRPr lang="en-US" altLang="zh-CN" sz="2000" b="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获取系统参与者</a:t>
            </a:r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00244D15-8AC9-4C93-B9DA-ADD71BD4DAC8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88" y="1071563"/>
          <a:ext cx="8501121" cy="5120672"/>
        </p:xfrm>
        <a:graphic>
          <a:graphicData uri="http://schemas.openxmlformats.org/drawingml/2006/table">
            <a:tbl>
              <a:tblPr/>
              <a:tblGrid>
                <a:gridCol w="642942"/>
                <a:gridCol w="1571636"/>
                <a:gridCol w="2286016"/>
                <a:gridCol w="2000264"/>
                <a:gridCol w="1370865"/>
                <a:gridCol w="629398"/>
              </a:tblGrid>
              <a:tr h="1013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抽取角度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外部事物种类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主要日常工作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使用目标系统职责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参与者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典型代表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14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相关用户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前台招待顾客的员工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洽谈客户事宜并为客户办理各种申请和取消手续、完成费用支付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办理申请手续</a:t>
                      </a: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以及相关的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取消</a:t>
                      </a: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支付</a:t>
                      </a: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等后续业务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前台服务员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具体用户代表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6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负责催款的员工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打印和邮寄旅游确认书和交款单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收款员工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6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旅行社内的会计人员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财务记帐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84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宣传和路线管理员工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制作宣传资料、定期维护旅游路线和活动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路线管理员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5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其他外部事物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财务系统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记帐等财务操作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财务系统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...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6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外部激励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关注或影响系统的运行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定期自动导出财务信息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时间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开始前</a:t>
            </a:r>
            <a:r>
              <a:rPr lang="en-US" altLang="zh-CN" dirty="0"/>
              <a:t>……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 sz="2800" dirty="0">
                <a:latin typeface="+mn-ea"/>
              </a:rPr>
              <a:t>需求捕获是项目组与客户在业务层面上达成一致的过程。</a:t>
            </a:r>
            <a:endParaRPr lang="zh-CN" altLang="en-US" sz="2800" dirty="0">
              <a:latin typeface="+mn-ea"/>
            </a:endParaRPr>
          </a:p>
          <a:p>
            <a:pPr marL="838200" lvl="1" indent="-381000"/>
            <a:r>
              <a:rPr lang="zh-CN" altLang="en-US" sz="2400" dirty="0">
                <a:latin typeface="+mn-ea"/>
                <a:ea typeface="+mn-ea"/>
              </a:rPr>
              <a:t>业务在你出现之前就已经有了</a:t>
            </a:r>
            <a:endParaRPr lang="zh-CN" altLang="en-US" sz="2400" dirty="0">
              <a:latin typeface="+mn-ea"/>
              <a:ea typeface="+mn-ea"/>
            </a:endParaRPr>
          </a:p>
          <a:p>
            <a:pPr marL="838200" lvl="1" indent="-381000"/>
            <a:r>
              <a:rPr lang="zh-CN" altLang="en-US" sz="2400" dirty="0">
                <a:latin typeface="+mn-ea"/>
                <a:ea typeface="+mn-ea"/>
              </a:rPr>
              <a:t>用户往往不知道自己想要什么</a:t>
            </a:r>
            <a:endParaRPr lang="zh-CN" altLang="en-US" sz="2400" dirty="0">
              <a:latin typeface="+mn-ea"/>
              <a:ea typeface="+mn-ea"/>
            </a:endParaRPr>
          </a:p>
          <a:p>
            <a:pPr marL="838200" lvl="1" indent="-381000"/>
            <a:r>
              <a:rPr lang="zh-CN" altLang="en-US" sz="2400" dirty="0">
                <a:latin typeface="+mn-ea"/>
                <a:ea typeface="+mn-ea"/>
              </a:rPr>
              <a:t>多数客户不会意识到需求的重要性</a:t>
            </a:r>
            <a:endParaRPr lang="zh-CN" altLang="en-US" sz="2400" dirty="0">
              <a:latin typeface="+mn-ea"/>
              <a:ea typeface="+mn-ea"/>
            </a:endParaRPr>
          </a:p>
          <a:p>
            <a:pPr marL="838200" lvl="1" indent="-381000"/>
            <a:r>
              <a:rPr lang="zh-CN" altLang="en-US" sz="2400" dirty="0">
                <a:latin typeface="+mn-ea"/>
                <a:ea typeface="+mn-ea"/>
              </a:rPr>
              <a:t>多数客户不认为在需求捕获中要承担责任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业务流程案例</a:t>
            </a:r>
            <a:r>
              <a:rPr lang="en-US" altLang="zh-CN" dirty="0" smtClean="0"/>
              <a:t>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申请手续办理完成后，旅行社需要把旅游确认书、余额交款单邮寄给申请责任人。每天</a:t>
            </a:r>
            <a:r>
              <a:rPr lang="zh-CN" altLang="en-US" sz="2400" dirty="0" smtClean="0">
                <a:solidFill>
                  <a:srgbClr val="FF0000"/>
                </a:solidFill>
              </a:rPr>
              <a:t>负责催款的员工</a:t>
            </a:r>
            <a:r>
              <a:rPr lang="zh-CN" altLang="en-US" sz="2400" dirty="0" smtClean="0"/>
              <a:t>要通过系统</a:t>
            </a:r>
            <a:r>
              <a:rPr lang="zh-CN" altLang="en-US" sz="2400" dirty="0" smtClean="0">
                <a:solidFill>
                  <a:srgbClr val="FF0000"/>
                </a:solidFill>
              </a:rPr>
              <a:t>打印前一天已完成申请的旅游确认书、余额交款单。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每个季度，旅行社内由专门负责</a:t>
            </a:r>
            <a:r>
              <a:rPr lang="zh-CN" altLang="en-US" sz="2400" dirty="0" smtClean="0">
                <a:solidFill>
                  <a:srgbClr val="FF0000"/>
                </a:solidFill>
              </a:rPr>
              <a:t>宣传和路线管理的员工</a:t>
            </a:r>
            <a:r>
              <a:rPr lang="zh-CN" altLang="en-US" sz="2400" dirty="0" smtClean="0"/>
              <a:t>进行一次旅游路线的设计和旅游活动的设定。这些员工会</a:t>
            </a:r>
            <a:r>
              <a:rPr lang="zh-CN" altLang="en-US" sz="2400" dirty="0" smtClean="0">
                <a:solidFill>
                  <a:srgbClr val="FF0000"/>
                </a:solidFill>
              </a:rPr>
              <a:t>录入新的旅游路线和旅游活动</a:t>
            </a:r>
            <a:r>
              <a:rPr lang="zh-CN" altLang="en-US" sz="2400" dirty="0" smtClean="0"/>
              <a:t>。缺乏吸引力的旅游线路也可能会被取消，不过只要曾经录入过系统，其信息就不会被删除。变更后的线路作为新线路录入系统，同时留下变更历史，以记录这些路线的变化过程。每期中间所开发的新线路和追加的旅行活动，由管理旅游路线的员工不定期地录入到系统中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获取系统参与者</a:t>
            </a:r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00244D15-8AC9-4C93-B9DA-ADD71BD4DAC8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88" y="1071563"/>
          <a:ext cx="8501121" cy="5120672"/>
        </p:xfrm>
        <a:graphic>
          <a:graphicData uri="http://schemas.openxmlformats.org/drawingml/2006/table">
            <a:tbl>
              <a:tblPr/>
              <a:tblGrid>
                <a:gridCol w="642942"/>
                <a:gridCol w="1571636"/>
                <a:gridCol w="2286016"/>
                <a:gridCol w="2000264"/>
                <a:gridCol w="1370865"/>
                <a:gridCol w="629398"/>
              </a:tblGrid>
              <a:tr h="1013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抽取角度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外部事物种类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主要日常工作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使用目标系统职责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参与者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典型代表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14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相关用户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前台招待顾客的员工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洽谈客户事宜并为客户办理各种申请和取消手续、完成费用支付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办理申请手续</a:t>
                      </a: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以及相关的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取消</a:t>
                      </a: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支付</a:t>
                      </a: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等后续业务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前台服务员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具体用户代表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6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负责催款的员工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打印和邮寄旅游确认书和交款单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打印旅游确认书和交款单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收款员工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6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旅行社内的会计人员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财务记帐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不使用本系统，不是参与者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84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宣传和路线管理员工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制作宣传资料、定期维护旅游路线和活动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维护旅游路线和旅游活动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路线管理员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5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其他外部事物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财务系统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记帐等财务操作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接收本系统中与现金相关的财务信息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财务系统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...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6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外部激励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关注或影响系统的运行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定期自动导出财务信息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时间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从参与者的角度获取用例</a:t>
            </a: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F66DF7FF-367A-4C7B-8187-BB84AE0C3C79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625" y="1000125"/>
          <a:ext cx="8501122" cy="5643598"/>
        </p:xfrm>
        <a:graphic>
          <a:graphicData uri="http://schemas.openxmlformats.org/drawingml/2006/table">
            <a:tbl>
              <a:tblPr/>
              <a:tblGrid>
                <a:gridCol w="928694"/>
                <a:gridCol w="3357586"/>
                <a:gridCol w="1643074"/>
                <a:gridCol w="2571768"/>
              </a:tblGrid>
              <a:tr h="297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参与者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主要工作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是否使用系统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用例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服务员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向申请人介绍申请情况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为申请人办理申请手续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办理申请手续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对申请参加人的增、删、改、查等日常维护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管理参加者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记录申请人支付信息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完成支付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为申请人取消申请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取消申请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收款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员工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路线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制作宣传资料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设计旅游路线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管理路线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设计旅游团（活动）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管理旅游团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调整旅游团价格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设定价格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系统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记账等财务操作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时间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定期导出财务信息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导出财务信息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辅助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用例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系统要区分各种不同的用户身份，并提供不同的功能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登录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从参与者的角度获取用例</a:t>
            </a: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F66DF7FF-367A-4C7B-8187-BB84AE0C3C79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625" y="1000125"/>
          <a:ext cx="8501122" cy="5643598"/>
        </p:xfrm>
        <a:graphic>
          <a:graphicData uri="http://schemas.openxmlformats.org/drawingml/2006/table">
            <a:tbl>
              <a:tblPr/>
              <a:tblGrid>
                <a:gridCol w="928694"/>
                <a:gridCol w="3357586"/>
                <a:gridCol w="1643074"/>
                <a:gridCol w="2571768"/>
              </a:tblGrid>
              <a:tr h="297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参与者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主要工作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是否使用系统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用例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服务员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向申请人介绍申请情况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为申请人办理申请手续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办理申请手续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对申请参加人的增、删、改、查等日常维护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管理参加者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记录申请人支付信息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完成支付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为申请人取消申请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取消申请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收款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员工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打印旅游确认书和余额交款单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打印旅游确认书和余额交款单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邮寄旅游确认书和余额交款单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路线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制作宣传资料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设计旅游路线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管理路线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设计旅游团（活动）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管理旅游团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调整旅游团价格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设定价格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系统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记账等财务操作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接收与现金相关的财务信息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导出财务信息（被动）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时间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定期导出财务信息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导出财务信息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辅助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用例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系统要区分各种不同的用户身份，并提供不同的功能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登录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05813" cy="647700"/>
          </a:xfrm>
        </p:spPr>
        <p:txBody>
          <a:bodyPr/>
          <a:lstStyle/>
          <a:p>
            <a:pPr eaLnBrk="1" hangingPunct="1"/>
            <a:r>
              <a:rPr lang="zh-CN" altLang="en-US" smtClean="0"/>
              <a:t>旅游业务申请系统参考用例图</a:t>
            </a:r>
            <a:endParaRPr lang="zh-CN" altLang="en-US" smtClean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34062908-1846-4FF6-8FCF-71960F510582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9200" y="914400"/>
            <a:ext cx="6715125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6477000" y="4572000"/>
            <a:ext cx="16002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？？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29200" y="5029200"/>
            <a:ext cx="13716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？？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29400" y="5943600"/>
            <a:ext cx="16002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？？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86200" y="5943600"/>
            <a:ext cx="16002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？？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76800" y="4953000"/>
            <a:ext cx="381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A97EE6D2-7D9F-4681-B6E3-86E68F7D72D1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第四步，详述业务用例</a:t>
            </a:r>
            <a:endParaRPr lang="en-US" altLang="zh-CN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4824413"/>
          </a:xfrm>
        </p:spPr>
        <p:txBody>
          <a:bodyPr/>
          <a:lstStyle/>
          <a:p>
            <a:pPr eaLnBrk="1" hangingPunct="1"/>
            <a:r>
              <a:rPr lang="zh-CN" altLang="en-US" sz="2800" b="0" dirty="0" smtClean="0">
                <a:latin typeface="+mn-ea"/>
              </a:rPr>
              <a:t>业务用例是对业务流程的封装，在业务建模过程中需要逐一描述其内部细节，即详述业务用例</a:t>
            </a:r>
            <a:endParaRPr lang="en-US" altLang="zh-CN" sz="2800" b="0" dirty="0" smtClean="0">
              <a:latin typeface="+mn-ea"/>
            </a:endParaRPr>
          </a:p>
          <a:p>
            <a:pPr eaLnBrk="1" hangingPunct="1"/>
            <a:r>
              <a:rPr lang="zh-CN" altLang="en-US" sz="2800" b="0" dirty="0" smtClean="0">
                <a:latin typeface="+mn-ea"/>
              </a:rPr>
              <a:t>目的</a:t>
            </a:r>
            <a:endParaRPr lang="zh-CN" altLang="en-US" sz="2800" b="0" dirty="0" smtClean="0">
              <a:latin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详细说明业务用例的工作流程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说明业务用例的工作流程，以便于客户、用户和涉众理解 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480F6D14-BEE3-465D-9213-65D416EEC54F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三种可选技术</a:t>
            </a:r>
            <a:endParaRPr lang="en-US" altLang="zh-CN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79738" y="1711325"/>
            <a:ext cx="3105150" cy="30861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3" y="1700213"/>
            <a:ext cx="2686050" cy="3105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</p:pic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1700213"/>
            <a:ext cx="2790825" cy="3105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</p:pic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1042988" y="4868863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文字</a:t>
            </a:r>
            <a:endParaRPr lang="en-US" altLang="zh-CN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3851275" y="4868863"/>
            <a:ext cx="1250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活动图</a:t>
            </a:r>
            <a:endParaRPr lang="en-US" altLang="zh-CN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6948488" y="4868863"/>
            <a:ext cx="1250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顺序图</a:t>
            </a:r>
            <a:endParaRPr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758EA47D-0BBD-4F3C-A27C-06B1B06E7C1C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选择合适的技术</a:t>
            </a:r>
            <a:endParaRPr lang="en-US" altLang="zh-CN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4824413"/>
          </a:xfrm>
        </p:spPr>
        <p:txBody>
          <a:bodyPr/>
          <a:lstStyle/>
          <a:p>
            <a:pPr eaLnBrk="1" hangingPunct="1"/>
            <a:r>
              <a:rPr lang="zh-CN" altLang="en-US" sz="2800" b="0" dirty="0" smtClean="0">
                <a:latin typeface="+mn-ea"/>
              </a:rPr>
              <a:t>只有文字</a:t>
            </a:r>
            <a:endParaRPr lang="zh-CN" altLang="en-US" sz="2800" b="0" dirty="0" smtClean="0">
              <a:latin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不生动，不便于和客户交流</a:t>
            </a:r>
            <a:endParaRPr lang="en-US" altLang="zh-CN" sz="2400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sz="2800" b="0" dirty="0" smtClean="0">
                <a:latin typeface="+mn-ea"/>
              </a:rPr>
              <a:t>只有活动图</a:t>
            </a:r>
            <a:endParaRPr lang="zh-CN" altLang="en-US" sz="2800" b="0" dirty="0" smtClean="0">
              <a:latin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难以表达所有细节</a:t>
            </a:r>
            <a:endParaRPr lang="en-US" altLang="zh-CN" sz="2400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sz="2800" b="0" dirty="0" smtClean="0">
                <a:latin typeface="+mn-ea"/>
              </a:rPr>
              <a:t>业务用例文档中插入活动图或顺序图</a:t>
            </a:r>
            <a:endParaRPr lang="zh-CN" altLang="en-US" sz="2800" b="0" dirty="0" smtClean="0">
              <a:latin typeface="+mn-ea"/>
            </a:endParaRPr>
          </a:p>
          <a:p>
            <a:pPr eaLnBrk="1" hangingPunct="1"/>
            <a:r>
              <a:rPr lang="zh-CN" altLang="en-US" sz="2800" b="0" dirty="0" smtClean="0">
                <a:latin typeface="+mn-ea"/>
              </a:rPr>
              <a:t>活动图中插入文字</a:t>
            </a:r>
            <a:r>
              <a:rPr lang="en-US" altLang="zh-CN" sz="2800" b="0" dirty="0" smtClean="0">
                <a:latin typeface="+mn-ea"/>
              </a:rPr>
              <a:t>(+</a:t>
            </a:r>
            <a:r>
              <a:rPr lang="zh-CN" altLang="en-US" sz="2800" b="0" dirty="0" smtClean="0">
                <a:latin typeface="+mn-ea"/>
              </a:rPr>
              <a:t>注释</a:t>
            </a:r>
            <a:r>
              <a:rPr lang="en-US" altLang="zh-CN" sz="2800" b="0" dirty="0" smtClean="0">
                <a:latin typeface="+mn-ea"/>
              </a:rPr>
              <a:t>+</a:t>
            </a:r>
            <a:r>
              <a:rPr lang="zh-CN" altLang="en-US" sz="2800" b="0" dirty="0" smtClean="0">
                <a:latin typeface="+mn-ea"/>
              </a:rPr>
              <a:t>基本路径</a:t>
            </a:r>
            <a:r>
              <a:rPr lang="en-US" altLang="zh-CN" sz="2800" b="0" dirty="0" smtClean="0">
                <a:latin typeface="+mn-ea"/>
              </a:rPr>
              <a:t>)</a:t>
            </a:r>
            <a:endParaRPr lang="en-US" altLang="zh-CN" sz="2800" b="0" dirty="0" smtClean="0">
              <a:latin typeface="+mn-ea"/>
            </a:endParaRPr>
          </a:p>
          <a:p>
            <a:pPr eaLnBrk="1" hangingPunct="1"/>
            <a:r>
              <a:rPr lang="zh-CN" altLang="en-US" sz="2800" b="0" dirty="0" smtClean="0">
                <a:latin typeface="+mn-ea"/>
              </a:rPr>
              <a:t>顺序图</a:t>
            </a:r>
            <a:r>
              <a:rPr lang="en-US" altLang="zh-CN" sz="2800" b="0" dirty="0" smtClean="0">
                <a:latin typeface="+mn-ea"/>
              </a:rPr>
              <a:t>(</a:t>
            </a:r>
            <a:r>
              <a:rPr lang="zh-CN" altLang="en-US" sz="2800" b="0" dirty="0" smtClean="0">
                <a:latin typeface="+mn-ea"/>
              </a:rPr>
              <a:t>需要涉及到业务对象模型</a:t>
            </a:r>
            <a:r>
              <a:rPr lang="en-US" altLang="zh-CN" sz="2800" b="0" dirty="0" smtClean="0">
                <a:latin typeface="+mn-ea"/>
              </a:rPr>
              <a:t>)</a:t>
            </a:r>
            <a:endParaRPr lang="en-US" altLang="zh-CN" sz="2800" b="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第五步，重构用例模型</a:t>
            </a:r>
            <a:endParaRPr lang="zh-CN" altLang="en-US" dirty="0" smtClean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724400"/>
          </a:xfrm>
        </p:spPr>
        <p:txBody>
          <a:bodyPr/>
          <a:lstStyle/>
          <a:p>
            <a:r>
              <a:rPr lang="zh-CN" altLang="en-US" sz="2800" b="0" dirty="0" smtClean="0">
                <a:latin typeface="+mn-ea"/>
              </a:rPr>
              <a:t>利用用例建模高级技术重构用例模型</a:t>
            </a:r>
            <a:endParaRPr lang="zh-CN" altLang="en-US" sz="2800" b="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用例关系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2"/>
            <a:r>
              <a:rPr lang="zh-CN" altLang="en-US" sz="2000" b="0" dirty="0" smtClean="0">
                <a:latin typeface="+mn-ea"/>
                <a:ea typeface="+mn-ea"/>
              </a:rPr>
              <a:t>通过用例关系将复杂的用例进行适当的分解，以便于提高需求的复用性和可扩展性等，从而使用例模型的结构更合理</a:t>
            </a:r>
            <a:endParaRPr lang="zh-CN" altLang="en-US" sz="2000" b="0" dirty="0" smtClean="0">
              <a:latin typeface="+mn-ea"/>
              <a:ea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用例分级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2"/>
            <a:r>
              <a:rPr lang="zh-CN" altLang="en-US" sz="2000" b="0" dirty="0" smtClean="0">
                <a:latin typeface="+mn-ea"/>
                <a:ea typeface="+mn-ea"/>
              </a:rPr>
              <a:t>可以根据用例的重要程度进行分级，以便后续迭代计划的制定，高级别的用例优先考虑</a:t>
            </a:r>
            <a:endParaRPr lang="zh-CN" altLang="en-US" sz="2000" b="0" dirty="0" smtClean="0">
              <a:latin typeface="+mn-ea"/>
              <a:ea typeface="+mn-ea"/>
            </a:endParaRP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用例分包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2"/>
            <a:r>
              <a:rPr lang="zh-CN" altLang="en-US" sz="2000" b="0" dirty="0" smtClean="0">
                <a:latin typeface="+mn-ea"/>
                <a:ea typeface="+mn-ea"/>
              </a:rPr>
              <a:t>将相关的用例打包，通过分包的方式可以将用例图分层表示，以用于大规模系统的用例建模</a:t>
            </a:r>
            <a:endParaRPr lang="zh-CN" altLang="en-US" sz="2000" b="0" dirty="0" smtClean="0">
              <a:latin typeface="+mn-ea"/>
              <a:ea typeface="+mn-ea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FA10FBCD-B64E-4926-8921-3BE59BAEAA5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3C462DB0-5F4C-43D6-8689-0CA5857A319B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用例关系</a:t>
            </a:r>
            <a:endParaRPr lang="zh-CN" altLang="en-US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3657600" y="2679700"/>
            <a:ext cx="1943100" cy="366712"/>
            <a:chOff x="2699" y="1113"/>
            <a:chExt cx="1224" cy="231"/>
          </a:xfrm>
        </p:grpSpPr>
        <p:sp>
          <p:nvSpPr>
            <p:cNvPr id="76814" name="Line 4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Text Box 5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0">
                  <a:latin typeface="Verdana" panose="020B0604030504040204" pitchFamily="34" charset="0"/>
                </a:rPr>
                <a:t>&lt;&lt;include&gt;&gt;</a:t>
              </a:r>
              <a:endParaRPr kumimoji="0" lang="en-US" altLang="zh-CN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3657600" y="1600200"/>
            <a:ext cx="1943100" cy="366712"/>
            <a:chOff x="2699" y="1113"/>
            <a:chExt cx="1224" cy="231"/>
          </a:xfrm>
        </p:grpSpPr>
        <p:sp>
          <p:nvSpPr>
            <p:cNvPr id="76812" name="Line 7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Text Box 8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0">
                  <a:latin typeface="Verdana" panose="020B0604030504040204" pitchFamily="34" charset="0"/>
                </a:rPr>
                <a:t>&lt;&lt;extend&gt;&gt;</a:t>
              </a:r>
              <a:endParaRPr kumimoji="0" lang="en-US" altLang="zh-CN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3732213" y="3905250"/>
            <a:ext cx="1870075" cy="261937"/>
            <a:chOff x="2744" y="1752"/>
            <a:chExt cx="1178" cy="165"/>
          </a:xfrm>
        </p:grpSpPr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2744" y="1842"/>
              <a:ext cx="108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AutoShape 11"/>
            <p:cNvSpPr>
              <a:spLocks noChangeArrowheads="1"/>
            </p:cNvSpPr>
            <p:nvPr/>
          </p:nvSpPr>
          <p:spPr bwMode="auto">
            <a:xfrm rot="-8125339">
              <a:off x="3742" y="1752"/>
              <a:ext cx="180" cy="165"/>
            </a:xfrm>
            <a:prstGeom prst="rtTriangle">
              <a:avLst/>
            </a:prstGeom>
            <a:noFill/>
            <a:ln w="19050">
              <a:solidFill>
                <a:srgbClr val="0000CC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4176713" y="2251075"/>
            <a:ext cx="20875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Verdana" panose="020B0604030504040204" pitchFamily="34" charset="0"/>
              </a:rPr>
              <a:t>扩展</a:t>
            </a:r>
            <a:endParaRPr kumimoji="0" lang="en-US" altLang="zh-CN">
              <a:latin typeface="Verdana" panose="020B0604030504040204" pitchFamily="34" charset="0"/>
            </a:endParaRPr>
          </a:p>
        </p:txBody>
      </p:sp>
      <p:sp>
        <p:nvSpPr>
          <p:cNvPr id="76808" name="Text Box 13"/>
          <p:cNvSpPr txBox="1">
            <a:spLocks noChangeArrowheads="1"/>
          </p:cNvSpPr>
          <p:nvPr/>
        </p:nvSpPr>
        <p:spPr bwMode="auto">
          <a:xfrm>
            <a:off x="4176713" y="3284538"/>
            <a:ext cx="20875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Verdana" panose="020B0604030504040204" pitchFamily="34" charset="0"/>
              </a:rPr>
              <a:t>包含</a:t>
            </a:r>
            <a:endParaRPr kumimoji="0" lang="en-US" altLang="zh-CN">
              <a:latin typeface="Verdana" panose="020B0604030504040204" pitchFamily="34" charset="0"/>
            </a:endParaRPr>
          </a:p>
        </p:txBody>
      </p:sp>
      <p:sp>
        <p:nvSpPr>
          <p:cNvPr id="76809" name="Text Box 14"/>
          <p:cNvSpPr txBox="1">
            <a:spLocks noChangeArrowheads="1"/>
          </p:cNvSpPr>
          <p:nvPr/>
        </p:nvSpPr>
        <p:spPr bwMode="auto">
          <a:xfrm>
            <a:off x="4178300" y="4411663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Verdana" panose="020B0604030504040204" pitchFamily="34" charset="0"/>
              </a:rPr>
              <a:t>泛化</a:t>
            </a:r>
            <a:endParaRPr kumimoji="0" lang="en-US" altLang="zh-CN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开始前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267200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由粗而细，不要一头扎进去，不要过早涉及细节，细节是最易变的内容。</a:t>
            </a:r>
            <a:endParaRPr lang="zh-CN" altLang="en-US" sz="2400" dirty="0">
              <a:latin typeface="+mn-ea"/>
            </a:endParaRPr>
          </a:p>
          <a:p>
            <a:pPr lvl="1">
              <a:buFontTx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业务架构</a:t>
            </a:r>
            <a:endParaRPr lang="zh-CN" altLang="en-US" sz="2400" dirty="0">
              <a:latin typeface="+mn-ea"/>
              <a:ea typeface="+mn-ea"/>
            </a:endParaRPr>
          </a:p>
          <a:p>
            <a:pPr lvl="1">
              <a:buFontTx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业务流程</a:t>
            </a:r>
            <a:endParaRPr lang="zh-CN" altLang="en-US" sz="2400" dirty="0">
              <a:latin typeface="+mn-ea"/>
              <a:ea typeface="+mn-ea"/>
            </a:endParaRPr>
          </a:p>
          <a:p>
            <a:pPr lvl="1">
              <a:buFontTx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业务规则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</a:rPr>
              <a:t>典型问题</a:t>
            </a:r>
            <a:endParaRPr lang="zh-CN" altLang="en-US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  <a:ea typeface="+mn-ea"/>
              </a:rPr>
              <a:t>“这地方用红色好还是蓝色好？”</a:t>
            </a:r>
            <a:endParaRPr lang="zh-CN" altLang="en-US" sz="2400" dirty="0">
              <a:latin typeface="+mn-ea"/>
              <a:ea typeface="+mn-ea"/>
            </a:endParaRPr>
          </a:p>
          <a:p>
            <a:pPr lvl="1"/>
            <a:r>
              <a:rPr lang="zh-CN" altLang="en-US" sz="2400" dirty="0">
                <a:latin typeface="+mn-ea"/>
                <a:ea typeface="+mn-ea"/>
              </a:rPr>
              <a:t>“你喜欢用单选框还是下拉菜单？”</a:t>
            </a:r>
            <a:endParaRPr lang="zh-CN" altLang="en-US" sz="2400" dirty="0">
              <a:latin typeface="+mn-ea"/>
              <a:ea typeface="+mn-ea"/>
            </a:endParaRPr>
          </a:p>
          <a:p>
            <a:pPr lvl="1"/>
            <a:r>
              <a:rPr lang="en-US" altLang="zh-CN" sz="2400" dirty="0">
                <a:latin typeface="+mn-ea"/>
                <a:ea typeface="+mn-ea"/>
              </a:rPr>
              <a:t>……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EE678885-8ADA-43E4-91B1-62C93060DDEA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通过关系整理文档</a:t>
            </a:r>
            <a:endParaRPr lang="zh-CN" altLang="en-US" dirty="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Extend(</a:t>
            </a:r>
            <a:r>
              <a:rPr lang="zh-CN" altLang="en-US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扩展</a:t>
            </a:r>
            <a:r>
              <a:rPr lang="en-US" altLang="zh-CN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z="2800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通过扩展用例对基用例增加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附加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的行为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en-US" altLang="zh-CN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Include(</a:t>
            </a:r>
            <a:r>
              <a:rPr lang="zh-CN" altLang="en-US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包含</a:t>
            </a:r>
            <a:r>
              <a:rPr lang="en-US" altLang="zh-CN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z="2800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基用例中复用被包含用例的行为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提取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公共步骤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，便于复用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en-US" altLang="zh-CN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Generalization(</a:t>
            </a:r>
            <a:r>
              <a:rPr lang="zh-CN" altLang="en-US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泛化</a:t>
            </a:r>
            <a:r>
              <a:rPr lang="en-US" altLang="zh-CN" sz="28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800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派生用例继承泛化用例的行为并添加新行为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C802DDB4-EBE5-403B-9E96-2AB5ABAB056F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用例关系：扩展</a:t>
            </a:r>
            <a:endParaRPr lang="zh-CN" altLang="en-US" dirty="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 smtClean="0">
                <a:latin typeface="+mn-ea"/>
              </a:rPr>
              <a:t>扩展：某个用例</a:t>
            </a:r>
            <a:r>
              <a:rPr lang="zh-CN" altLang="en-US" sz="2800" b="0" dirty="0" smtClean="0">
                <a:solidFill>
                  <a:srgbClr val="FF0000"/>
                </a:solidFill>
                <a:latin typeface="+mn-ea"/>
              </a:rPr>
              <a:t>在特定情况下</a:t>
            </a:r>
            <a:r>
              <a:rPr lang="zh-CN" altLang="en-US" sz="2800" b="0" dirty="0" smtClean="0">
                <a:latin typeface="+mn-ea"/>
              </a:rPr>
              <a:t>，包含其他用例</a:t>
            </a:r>
            <a:r>
              <a:rPr lang="en-US" altLang="zh-CN" sz="2800" b="0" dirty="0" smtClean="0">
                <a:latin typeface="+mn-ea"/>
              </a:rPr>
              <a:t>(</a:t>
            </a:r>
            <a:r>
              <a:rPr lang="zh-CN" altLang="en-US" sz="2800" b="0" dirty="0" smtClean="0">
                <a:latin typeface="+mn-ea"/>
              </a:rPr>
              <a:t>扩展用例</a:t>
            </a:r>
            <a:r>
              <a:rPr lang="en-US" altLang="zh-CN" sz="2800" b="0" dirty="0" smtClean="0">
                <a:latin typeface="+mn-ea"/>
              </a:rPr>
              <a:t>)</a:t>
            </a:r>
            <a:r>
              <a:rPr lang="zh-CN" altLang="en-US" sz="2800" b="0" dirty="0" smtClean="0">
                <a:latin typeface="+mn-ea"/>
              </a:rPr>
              <a:t>的行为，表示功能被扩展</a:t>
            </a:r>
            <a:endParaRPr lang="zh-CN" altLang="en-US" sz="2800" b="0" dirty="0" smtClean="0">
              <a:latin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扩展使用带有</a:t>
            </a:r>
            <a:r>
              <a:rPr lang="en-US" altLang="zh-CN" sz="2400" dirty="0" smtClean="0">
                <a:latin typeface="+mn-ea"/>
                <a:ea typeface="+mn-ea"/>
              </a:rPr>
              <a:t>&lt;&lt;extend&gt;&gt;</a:t>
            </a:r>
            <a:r>
              <a:rPr lang="zh-CN" altLang="en-US" sz="2400" dirty="0" smtClean="0">
                <a:latin typeface="+mn-ea"/>
                <a:ea typeface="+mn-ea"/>
              </a:rPr>
              <a:t>的虚线表示。此时，箭头由扩展的用例指向原用例，通过扩展点指明在原用例中的扩展位置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pic>
        <p:nvPicPr>
          <p:cNvPr id="78853" name="图片 2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1563" y="3786188"/>
            <a:ext cx="72151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F5D4DFF9-4DB4-42EC-8DFB-23A80C0FF441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用例关系：包含</a:t>
            </a:r>
            <a:endParaRPr lang="zh-CN" altLang="en-US" dirty="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 smtClean="0">
                <a:latin typeface="+mn-ea"/>
              </a:rPr>
              <a:t>包含：表示某个用例中包含了其他用例的行为</a:t>
            </a:r>
            <a:endParaRPr lang="zh-CN" altLang="en-US" sz="2800" b="0" dirty="0" smtClean="0">
              <a:latin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包含用带有</a:t>
            </a:r>
            <a:r>
              <a:rPr lang="en-US" altLang="zh-CN" sz="2400" dirty="0" smtClean="0">
                <a:latin typeface="+mn-ea"/>
                <a:ea typeface="+mn-ea"/>
              </a:rPr>
              <a:t>&lt;&lt;include&gt;&gt;</a:t>
            </a:r>
            <a:r>
              <a:rPr lang="zh-CN" altLang="en-US" sz="2400" dirty="0" smtClean="0">
                <a:latin typeface="+mn-ea"/>
                <a:ea typeface="+mn-ea"/>
              </a:rPr>
              <a:t>的虚线来表示。此时，箭头由原有的用例指向被包含部分的用例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pic>
        <p:nvPicPr>
          <p:cNvPr id="79877" name="图片 2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7400" y="2971800"/>
            <a:ext cx="521811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563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b="0" smtClean="0"/>
              <a:t>-</a:t>
            </a:r>
            <a:fld id="{F2FE3643-DDE7-4650-9B1F-C27D93B928C3}" type="slidenum">
              <a:rPr lang="en-US" altLang="zh-CN" b="0" smtClean="0"/>
            </a:fld>
            <a:r>
              <a:rPr lang="en-US" altLang="zh-CN" b="0" smtClean="0"/>
              <a:t>-</a:t>
            </a:r>
            <a:endParaRPr lang="en-US" altLang="zh-CN" b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扩展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-1</a:t>
            </a:r>
            <a:endParaRPr lang="en-US" altLang="zh-CN" dirty="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72440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sz="2400" b="0" dirty="0" smtClean="0">
                <a:latin typeface="+mn-ea"/>
              </a:rPr>
              <a:t>包含：由用例</a:t>
            </a:r>
            <a:r>
              <a:rPr lang="en-US" altLang="zh-CN" sz="2400" b="0" dirty="0" smtClean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连向用例</a:t>
            </a:r>
            <a:r>
              <a:rPr lang="en-US" altLang="zh-CN" sz="2400" b="0" dirty="0" smtClean="0">
                <a:latin typeface="+mn-ea"/>
              </a:rPr>
              <a:t>B</a:t>
            </a:r>
            <a:r>
              <a:rPr lang="zh-CN" altLang="en-US" sz="2400" b="0" dirty="0" smtClean="0">
                <a:latin typeface="+mn-ea"/>
              </a:rPr>
              <a:t>，表示用例</a:t>
            </a:r>
            <a:r>
              <a:rPr lang="en-US" altLang="zh-CN" sz="2400" b="0" dirty="0" smtClean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中使用了用例</a:t>
            </a:r>
            <a:r>
              <a:rPr lang="en-US" altLang="zh-CN" sz="2400" b="0" dirty="0" smtClean="0">
                <a:latin typeface="+mn-ea"/>
              </a:rPr>
              <a:t>B</a:t>
            </a:r>
            <a:r>
              <a:rPr lang="zh-CN" altLang="en-US" sz="2400" b="0" dirty="0" smtClean="0">
                <a:latin typeface="+mn-ea"/>
              </a:rPr>
              <a:t>中的行为或功能</a:t>
            </a:r>
            <a:endParaRPr lang="zh-CN" altLang="en-US" sz="2400" b="0" dirty="0" smtClean="0">
              <a:latin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包含关系的提出一般是基于用例行为复用的考虑，这也意味着被包含的用例往往被多个基用例引用</a:t>
            </a:r>
            <a:endParaRPr lang="zh-CN" altLang="en-US" sz="1800" dirty="0" smtClean="0">
              <a:latin typeface="+mn-ea"/>
              <a:ea typeface="+mn-ea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2400" b="0" dirty="0" smtClean="0">
                <a:latin typeface="+mn-ea"/>
              </a:rPr>
              <a:t>扩展：由用例</a:t>
            </a:r>
            <a:r>
              <a:rPr lang="en-US" altLang="zh-CN" sz="2400" b="0" dirty="0" smtClean="0">
                <a:latin typeface="+mn-ea"/>
              </a:rPr>
              <a:t>B</a:t>
            </a:r>
            <a:r>
              <a:rPr lang="zh-CN" altLang="en-US" sz="2400" b="0" dirty="0" smtClean="0">
                <a:latin typeface="+mn-ea"/>
              </a:rPr>
              <a:t>连向用例</a:t>
            </a:r>
            <a:r>
              <a:rPr lang="en-US" altLang="zh-CN" sz="2400" b="0" dirty="0" smtClean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，表示用例</a:t>
            </a:r>
            <a:r>
              <a:rPr lang="en-US" altLang="zh-CN" sz="2400" b="0" dirty="0" smtClean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描述了一项基本需求，而用例</a:t>
            </a:r>
            <a:r>
              <a:rPr lang="en-US" altLang="zh-CN" sz="2400" b="0" dirty="0" smtClean="0">
                <a:latin typeface="+mn-ea"/>
              </a:rPr>
              <a:t>B</a:t>
            </a:r>
            <a:r>
              <a:rPr lang="zh-CN" altLang="en-US" sz="2400" b="0" dirty="0" smtClean="0">
                <a:latin typeface="+mn-ea"/>
              </a:rPr>
              <a:t>则描述了该基本需求的特殊情况，即一种扩展</a:t>
            </a:r>
            <a:endParaRPr lang="zh-CN" altLang="en-US" sz="2400" b="0" dirty="0" smtClean="0">
              <a:latin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扩展用例的提出是为了将基用例的一些特殊情况分离出来，在保持基用例本身相对完整的情况下（即一般情况都能处理）来处理这些特殊行为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5257800"/>
            <a:ext cx="48736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5257800"/>
            <a:ext cx="48736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E751B9FE-653F-46DC-9FBD-97D631CD2FC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用例关系：泛化</a:t>
            </a:r>
            <a:endParaRPr lang="en-US" altLang="zh-CN" dirty="0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+mn-ea"/>
              </a:rPr>
              <a:t>泛化：表示子用例继承了父用例</a:t>
            </a:r>
            <a:endParaRPr lang="zh-CN" altLang="en-US" b="0" dirty="0" smtClean="0">
              <a:latin typeface="+mn-ea"/>
            </a:endParaRPr>
          </a:p>
          <a:p>
            <a:pPr lvl="1" eaLnBrk="1" hangingPunct="1"/>
            <a:r>
              <a:rPr lang="zh-CN" altLang="en-US" sz="2400" dirty="0" smtClean="0">
                <a:latin typeface="+mn-ea"/>
                <a:ea typeface="+mn-ea"/>
              </a:rPr>
              <a:t>用例间的泛化关系表明子用例继承父用例中定义的所有属性、行为序列和扩展点，并且参与父用例中所有的关系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pic>
        <p:nvPicPr>
          <p:cNvPr id="81925" name="图片 7" descr="0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2275" y="3213100"/>
            <a:ext cx="56896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DA46B370-C4B5-4E9D-AB9C-A61BD5D7FB21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369300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旅游申请系统重构后的用例模型</a:t>
            </a:r>
            <a:endParaRPr lang="en-US" altLang="zh-CN" dirty="0" smtClean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1071563"/>
            <a:ext cx="6715125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矩形 4"/>
          <p:cNvSpPr>
            <a:spLocks noChangeArrowheads="1"/>
          </p:cNvSpPr>
          <p:nvPr/>
        </p:nvSpPr>
        <p:spPr bwMode="auto">
          <a:xfrm>
            <a:off x="4859338" y="2420938"/>
            <a:ext cx="1008062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tx2"/>
                </a:solidFill>
              </a:rPr>
              <a:t>软件需求用例建模</a:t>
            </a:r>
            <a:endParaRPr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11267" name="Rectangle 4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7038" y="2246313"/>
            <a:ext cx="622776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 sz="36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面向对象用例建模</a:t>
            </a:r>
            <a:endParaRPr lang="zh-CN" altLang="en-US" sz="3600" dirty="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697038" y="2940050"/>
            <a:ext cx="706596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  </a:t>
            </a:r>
            <a:r>
              <a:rPr lang="zh-CN" altLang="en-US" sz="36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业务建模实践：建模指南</a:t>
            </a:r>
            <a:endParaRPr lang="zh-CN" altLang="en-US" sz="3600" dirty="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209712C2-736A-4597-A838-178EDDA4F9B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业务建模实践：建模指南</a:t>
            </a:r>
            <a:endParaRPr lang="en-US" altLang="zh-CN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4824413"/>
          </a:xfrm>
        </p:spPr>
        <p:txBody>
          <a:bodyPr/>
          <a:lstStyle/>
          <a:p>
            <a:pPr eaLnBrk="1" hangingPunct="1"/>
            <a:r>
              <a:rPr lang="zh-CN" altLang="en-US" sz="2800" b="0" dirty="0" smtClean="0">
                <a:latin typeface="+mn-ea"/>
              </a:rPr>
              <a:t>业务模型不是</a:t>
            </a:r>
            <a:r>
              <a:rPr lang="en-US" altLang="zh-CN" sz="2800" b="0" dirty="0" smtClean="0">
                <a:latin typeface="+mn-ea"/>
              </a:rPr>
              <a:t>UML</a:t>
            </a:r>
            <a:r>
              <a:rPr lang="zh-CN" altLang="en-US" sz="2800" b="0" dirty="0" smtClean="0">
                <a:latin typeface="+mn-ea"/>
              </a:rPr>
              <a:t>标准直接支持的，但是通过</a:t>
            </a:r>
            <a:r>
              <a:rPr lang="en-US" altLang="zh-CN" sz="2800" b="0" dirty="0" smtClean="0">
                <a:latin typeface="+mn-ea"/>
              </a:rPr>
              <a:t>UML</a:t>
            </a:r>
            <a:r>
              <a:rPr lang="zh-CN" altLang="en-US" sz="2800" b="0" dirty="0" smtClean="0">
                <a:latin typeface="+mn-ea"/>
              </a:rPr>
              <a:t>的扩展机制可以很方便的建立业务模型</a:t>
            </a:r>
            <a:endParaRPr lang="zh-CN" altLang="en-US" sz="2800" b="0" dirty="0" smtClean="0">
              <a:latin typeface="+mn-ea"/>
            </a:endParaRPr>
          </a:p>
          <a:p>
            <a:pPr eaLnBrk="1" hangingPunct="1"/>
            <a:endParaRPr lang="en-US" altLang="zh-CN" sz="20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AutoShap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zh-CN" altLang="en-US" dirty="0"/>
              <a:t>需求捕获步骤</a:t>
            </a:r>
            <a:endParaRPr lang="zh-CN" altLang="en-US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447800" y="762000"/>
          <a:ext cx="6172200" cy="577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7552055" imgH="7044055" progId="Visio.Drawing.11">
                  <p:embed/>
                </p:oleObj>
              </mc:Choice>
              <mc:Fallback>
                <p:oleObj name="Visio" r:id="rId1" imgW="7552055" imgH="7044055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762000"/>
                        <a:ext cx="6172200" cy="577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>
                <a:latin typeface="+mn-ea"/>
              </a:rPr>
              <a:t>根据“旅游业务申请系统”问题陈述文档，填写下面两表缺失的部分，并补充用例图。</a:t>
            </a:r>
            <a:endParaRPr lang="zh-CN" altLang="en-US" sz="2800" b="0" dirty="0" smtClean="0">
              <a:solidFill>
                <a:srgbClr val="FF0000"/>
              </a:solidFill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dirty="0" smtClean="0"/>
              <a:t>-</a:t>
            </a:r>
            <a:fld id="{20DA3478-A4F8-4E01-9564-26A8DEAAB18B}" type="slidenum">
              <a:rPr lang="en-US" altLang="zh-CN" dirty="0" smtClean="0"/>
            </a:fld>
            <a:r>
              <a:rPr lang="en-US" altLang="zh-CN" dirty="0" smtClean="0"/>
              <a:t>-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2286000"/>
          <a:ext cx="7486710" cy="4039749"/>
        </p:xfrm>
        <a:graphic>
          <a:graphicData uri="http://schemas.openxmlformats.org/drawingml/2006/table">
            <a:tbl>
              <a:tblPr/>
              <a:tblGrid>
                <a:gridCol w="566222"/>
                <a:gridCol w="1384098"/>
                <a:gridCol w="2013233"/>
                <a:gridCol w="1761579"/>
                <a:gridCol w="1207284"/>
                <a:gridCol w="554294"/>
              </a:tblGrid>
              <a:tr h="682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抽取角度</a:t>
                      </a:r>
                      <a:endParaRPr lang="zh-CN" sz="16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外部事物种类</a:t>
                      </a:r>
                      <a:endParaRPr lang="zh-CN" sz="16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主要日常工作</a:t>
                      </a:r>
                      <a:endParaRPr lang="zh-CN" sz="16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使用目标系统职责</a:t>
                      </a:r>
                      <a:endParaRPr lang="zh-CN" sz="16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参与者</a:t>
                      </a:r>
                      <a:endParaRPr lang="zh-CN" sz="16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典型代表</a:t>
                      </a:r>
                      <a:endParaRPr lang="zh-CN" sz="16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07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相关用户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前台招待顾客的员工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洽谈客户事宜并为客户办理各种申请和取消手续、完成费用支付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办理申请手续</a:t>
                      </a: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以及相关的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取消</a:t>
                      </a: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支付</a:t>
                      </a: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等后续业务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前台服务员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具体用户代表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37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负责催款的员工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打印和邮寄旅游确认书和交款单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6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收款员工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37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旅行社内的会计人员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财务记帐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6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79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宣传和路线管理员工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制作宣传资料、定期维护旅游路线和活动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6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路线管理员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…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16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其他外部事物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财务系统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记帐等财务操作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6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财务系统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...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37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外部激励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关注或影响系统的运行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定期自动导出财务信息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时间</a:t>
                      </a:r>
                      <a:endParaRPr lang="zh-CN" sz="16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开始前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最好是在半年时间内完成一个项目</a:t>
            </a:r>
            <a:endParaRPr lang="zh-CN" altLang="en-US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大多数超过半年的项目将毫无悬念地成为</a:t>
            </a:r>
            <a:r>
              <a:rPr lang="zh-CN" altLang="en-US" sz="2400" dirty="0" smtClean="0">
                <a:latin typeface="+mn-ea"/>
                <a:ea typeface="+mn-ea"/>
              </a:rPr>
              <a:t>无底洞；</a:t>
            </a:r>
            <a:endParaRPr lang="zh-CN" altLang="en-US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如果的确是很大的项目，最好说服客户拆分成多个合同，并对每个合同定义明确的</a:t>
            </a:r>
            <a:r>
              <a:rPr lang="zh-CN" altLang="en-US" sz="2400" dirty="0" smtClean="0">
                <a:latin typeface="+mn-ea"/>
                <a:ea typeface="+mn-ea"/>
              </a:rPr>
              <a:t>基线。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明确需求是减少需求变更的最有效办法</a:t>
            </a:r>
            <a:r>
              <a:rPr lang="zh-CN" altLang="en-US" sz="2400" dirty="0"/>
              <a:t>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" y="533400"/>
          <a:ext cx="8501122" cy="5620887"/>
        </p:xfrm>
        <a:graphic>
          <a:graphicData uri="http://schemas.openxmlformats.org/drawingml/2006/table">
            <a:tbl>
              <a:tblPr/>
              <a:tblGrid>
                <a:gridCol w="928694"/>
                <a:gridCol w="3357586"/>
                <a:gridCol w="1643074"/>
                <a:gridCol w="257176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参与者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主要工作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是否使用系统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用例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前台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服务员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向申请人介绍申请情况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为申请人办理申请手续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办理申请手续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对申请参加人的增、删、改、查等日常维护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管理参加者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记录申请人支付信息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完成支付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为申请人取消申请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取消申请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收款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员工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路线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管理员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制作宣传资料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设计旅游路线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管理路线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设计旅游团（活动）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管理旅游团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调整旅游团价格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设定价格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财务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系统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记账等财务操作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否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31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altLang="en-US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？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时间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定期导出财务信息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导出财务信息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辅助</a:t>
                      </a:r>
                      <a:b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</a:b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用例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系统要区分各种不同的用户身份，并提供不同的功能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登录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图片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447800" y="1143000"/>
            <a:ext cx="5993952" cy="4724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需求</a:t>
            </a:r>
            <a:r>
              <a:rPr lang="zh-CN" altLang="en-US" dirty="0"/>
              <a:t>获取步骤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CN" altLang="en-US" dirty="0"/>
              <a:t>需求获取步骤</a:t>
            </a:r>
            <a:endParaRPr lang="zh-CN" altLang="en-US" dirty="0"/>
          </a:p>
          <a:p>
            <a:pPr marL="914400" lvl="1" indent="-457200">
              <a:buNone/>
            </a:pPr>
            <a:r>
              <a:rPr lang="zh-CN" altLang="en-US" dirty="0" smtClean="0">
                <a:latin typeface="+mn-ea"/>
                <a:ea typeface="+mn-ea"/>
              </a:rPr>
              <a:t>第一步，识别项目远景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1" indent="-457200">
              <a:buNone/>
            </a:pPr>
            <a:r>
              <a:rPr lang="zh-CN" altLang="en-US" dirty="0" smtClean="0">
                <a:latin typeface="+mn-ea"/>
                <a:ea typeface="+mn-ea"/>
              </a:rPr>
              <a:t>第二步，识别业务参与者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1" indent="-457200">
              <a:buNone/>
            </a:pPr>
            <a:r>
              <a:rPr lang="zh-CN" altLang="en-US" dirty="0" smtClean="0">
                <a:latin typeface="+mn-ea"/>
                <a:ea typeface="+mn-ea"/>
              </a:rPr>
              <a:t>第三步，识别用例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1" indent="-457200">
              <a:buNone/>
            </a:pPr>
            <a:r>
              <a:rPr lang="zh-CN" altLang="en-US" dirty="0" smtClean="0">
                <a:latin typeface="+mn-ea"/>
                <a:ea typeface="+mn-ea"/>
              </a:rPr>
              <a:t>第四步，详述用例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1" indent="-457200">
              <a:buNone/>
            </a:pPr>
            <a:r>
              <a:rPr lang="zh-CN" altLang="en-US" dirty="0" smtClean="0">
                <a:latin typeface="+mn-ea"/>
                <a:ea typeface="+mn-ea"/>
              </a:rPr>
              <a:t>第五步，重构用例</a:t>
            </a:r>
            <a:endParaRPr lang="zh-CN" altLang="en-US" dirty="0" smtClean="0">
              <a:latin typeface="+mn-ea"/>
              <a:ea typeface="+mn-ea"/>
            </a:endParaRPr>
          </a:p>
          <a:p>
            <a:pPr marL="914400" lvl="1" indent="-45720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1060FA57-6B6B-41C9-A28A-242F1FC162F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sz="2800" dirty="0" smtClean="0">
                <a:latin typeface="+mn-ea"/>
              </a:rPr>
              <a:t>系统改进点不等同于软件需求</a:t>
            </a:r>
            <a:endParaRPr lang="zh-CN" altLang="en-US" sz="2800" dirty="0" smtClean="0">
              <a:latin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用户根据自身的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工作特点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支付能力</a:t>
            </a:r>
            <a:r>
              <a:rPr lang="zh-CN" altLang="en-US" sz="2400" dirty="0" smtClean="0">
                <a:latin typeface="+mn-ea"/>
                <a:ea typeface="+mn-ea"/>
              </a:rPr>
              <a:t>决定哪些应该改进，哪些不需要改进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这就是用户的远景，它表明用户改进的目标，这也将成为项目的目标</a:t>
            </a:r>
            <a:endParaRPr lang="zh-CN" altLang="en-US" sz="2400" dirty="0" smtClean="0">
              <a:latin typeface="+mn-ea"/>
              <a:ea typeface="+mn-ea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2800" dirty="0" smtClean="0">
                <a:latin typeface="+mn-ea"/>
              </a:rPr>
              <a:t>业务模型描述了“现实是什么”，远景则描述“希望的改进” </a:t>
            </a:r>
            <a:endParaRPr lang="zh-CN" altLang="en-US" sz="2800" dirty="0" smtClean="0">
              <a:latin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远景表达了“为什么要开发这个系统”</a:t>
            </a:r>
            <a:endParaRPr lang="zh-CN" altLang="en-US" sz="240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在业务现状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zh-CN" altLang="en-US" sz="2400" dirty="0" smtClean="0">
                <a:latin typeface="+mn-ea"/>
                <a:ea typeface="+mn-ea"/>
              </a:rPr>
              <a:t>业务模型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  <a:r>
              <a:rPr lang="zh-CN" altLang="en-US" sz="2400" dirty="0" smtClean="0">
                <a:latin typeface="+mn-ea"/>
                <a:ea typeface="+mn-ea"/>
              </a:rPr>
              <a:t>下，开发系统是为了达到什么目标？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 smtClean="0"/>
              <a:t>第一步，识别项目远景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F8C3022D-79F3-49A8-BF73-A45945A94C6B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实例分析：旅店系统开发背景</a:t>
            </a:r>
            <a:endParaRPr lang="zh-CN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72440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sz="2400" b="0" dirty="0" smtClean="0"/>
              <a:t>随着旅店声誉日益提高，住宿人员越来越多，旅客为了能够获得好的房间，均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提前预订房间</a:t>
            </a:r>
            <a:endParaRPr lang="en-US" altLang="zh-CN" sz="2400" b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kumimoji="0" lang="zh-CN" altLang="en-US" sz="2400" b="0" dirty="0" smtClean="0"/>
              <a:t>然而，随着预订的增多、预订周期的拉长，前台服务员工作压力也日益增大，还经常出现工作的失误，使得已经预订好房间的旅客也不能按期入住，这给酒店的声誉带来不好的影响</a:t>
            </a:r>
            <a:endParaRPr kumimoji="0" lang="zh-CN" altLang="en-US" sz="2400" b="0" dirty="0" smtClean="0"/>
          </a:p>
          <a:p>
            <a:pPr eaLnBrk="1" hangingPunct="1">
              <a:lnSpc>
                <a:spcPct val="114000"/>
              </a:lnSpc>
            </a:pPr>
            <a:r>
              <a:rPr kumimoji="0" lang="zh-CN" altLang="en-US" sz="2400" b="0" dirty="0" smtClean="0"/>
              <a:t>为此，旅店老板想到了计算机，希望能够通过计算机来自动管理这些</a:t>
            </a:r>
            <a:r>
              <a:rPr kumimoji="0" lang="zh-CN" altLang="en-US" sz="2400" b="0" dirty="0" smtClean="0">
                <a:solidFill>
                  <a:srgbClr val="FF0000"/>
                </a:solidFill>
              </a:rPr>
              <a:t>预订业务</a:t>
            </a:r>
            <a:r>
              <a:rPr kumimoji="0" lang="zh-CN" altLang="en-US" sz="2400" b="0" dirty="0" smtClean="0"/>
              <a:t>，不过由于目前资金的问题，目前只开发一个</a:t>
            </a:r>
            <a:r>
              <a:rPr kumimoji="0" lang="zh-CN" altLang="en-US" sz="2400" b="0" dirty="0" smtClean="0">
                <a:solidFill>
                  <a:srgbClr val="FF0000"/>
                </a:solidFill>
              </a:rPr>
              <a:t>单机版的系统</a:t>
            </a:r>
            <a:r>
              <a:rPr kumimoji="0" lang="zh-CN" altLang="en-US" sz="2400" b="0" dirty="0" smtClean="0"/>
              <a:t>，不提供网上业务；并且旅店方面的其它业务暂不考虑信息化问题</a:t>
            </a:r>
            <a:endParaRPr kumimoji="0" lang="zh-CN" altLang="en-US" sz="2400" b="0" dirty="0" smtClean="0"/>
          </a:p>
          <a:p>
            <a:pPr eaLnBrk="1" hangingPunct="1">
              <a:lnSpc>
                <a:spcPct val="114000"/>
              </a:lnSpc>
            </a:pPr>
            <a:r>
              <a:rPr kumimoji="0" lang="zh-CN" altLang="en-US" sz="2400" b="0" dirty="0" smtClean="0"/>
              <a:t>旅店老板委托某计算机公司开发该系统，并承诺如果系统运转良好的话，将会考虑进一步合作事宜</a:t>
            </a:r>
            <a:endParaRPr kumimoji="0" lang="zh-CN" altLang="en-US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BF9BC251-C488-4E49-8E46-0ED99CFBF4F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远景：旅店预订系统</a:t>
            </a:r>
            <a:endParaRPr lang="en-US" altLang="zh-CN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472440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zh-CN" sz="2400" b="0" dirty="0" smtClean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很荣幸地成为项目经理，并被要求在两个月之内发布该系统的第一个版本，同时还被要求要为后续的开发提供必备的接口</a:t>
            </a:r>
            <a:endParaRPr lang="en-US" altLang="zh-CN" sz="2400" b="0" dirty="0" smtClean="0">
              <a:latin typeface="+mn-ea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2400" b="0" dirty="0" smtClean="0">
                <a:latin typeface="+mn-ea"/>
              </a:rPr>
              <a:t>结合现状和老板的要求，考虑到的项目可扩展的要求，</a:t>
            </a:r>
            <a:r>
              <a:rPr lang="en-US" altLang="zh-CN" sz="2400" b="0" dirty="0" smtClean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首先进行了简单的</a:t>
            </a:r>
            <a:r>
              <a:rPr lang="zh-CN" altLang="en-US" sz="2400" b="0" dirty="0" smtClean="0">
                <a:solidFill>
                  <a:srgbClr val="FF0000"/>
                </a:solidFill>
                <a:latin typeface="+mn-ea"/>
              </a:rPr>
              <a:t>业务建模</a:t>
            </a:r>
            <a:endParaRPr lang="en-US" altLang="zh-CN" sz="2400" b="0" dirty="0" smtClean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400" b="0" dirty="0" smtClean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初步定义了项目的远景</a:t>
            </a:r>
            <a:endParaRPr lang="zh-CN" altLang="en-US" sz="2400" b="0" dirty="0" smtClean="0">
              <a:latin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方便、快捷、准确地为旅客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预订房间</a:t>
            </a:r>
            <a:endParaRPr kumimoji="0" lang="zh-CN" altLang="en-US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旅客可以方便的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取消预订的房间</a:t>
            </a:r>
            <a:endParaRPr kumimoji="0" lang="en-US" altLang="zh-CN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旅店经理能够定期的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获取预订的信</a:t>
            </a:r>
            <a:r>
              <a:rPr kumimoji="0" lang="zh-CN" altLang="en-US" sz="2000" dirty="0" smtClean="0">
                <a:latin typeface="+mn-ea"/>
                <a:ea typeface="+mn-ea"/>
              </a:rPr>
              <a:t>息，根据这些信息可以及时调整房间的价格</a:t>
            </a:r>
            <a:endParaRPr kumimoji="0" lang="zh-CN" altLang="en-US" sz="200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及时、快速地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计算房间费用、预订费用、取消预订后退款金额</a:t>
            </a:r>
            <a:r>
              <a:rPr kumimoji="0" lang="zh-CN" altLang="en-US" sz="2000" dirty="0" smtClean="0">
                <a:latin typeface="+mn-ea"/>
                <a:ea typeface="+mn-ea"/>
              </a:rPr>
              <a:t>等信息</a:t>
            </a:r>
            <a:endParaRPr kumimoji="0" lang="en-US" altLang="zh-CN" sz="20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mtClean="0"/>
              <a:t>-</a:t>
            </a:r>
            <a:fld id="{99CDB9FD-0D30-4E61-B5DA-19A52C8C95B2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 smtClean="0"/>
          </a:p>
        </p:txBody>
      </p:sp>
      <p:pic>
        <p:nvPicPr>
          <p:cNvPr id="22531" name="Picture 1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5348" y="1219200"/>
            <a:ext cx="6990352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结合远景，获取系统需求</a:t>
            </a:r>
            <a:endParaRPr lang="zh-CN" altLang="en-US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447800" y="1219200"/>
            <a:ext cx="7343775" cy="2303462"/>
            <a:chOff x="930" y="663"/>
            <a:chExt cx="4626" cy="1451"/>
          </a:xfrm>
        </p:grpSpPr>
        <p:sp>
          <p:nvSpPr>
            <p:cNvPr id="22539" name="Oval 5"/>
            <p:cNvSpPr>
              <a:spLocks noChangeArrowheads="1"/>
            </p:cNvSpPr>
            <p:nvPr/>
          </p:nvSpPr>
          <p:spPr bwMode="auto">
            <a:xfrm>
              <a:off x="930" y="1207"/>
              <a:ext cx="2268" cy="90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54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2" y="663"/>
              <a:ext cx="181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1" name="Line 7"/>
            <p:cNvSpPr>
              <a:spLocks noChangeShapeType="1"/>
            </p:cNvSpPr>
            <p:nvPr/>
          </p:nvSpPr>
          <p:spPr bwMode="auto">
            <a:xfrm flipV="1">
              <a:off x="3061" y="1026"/>
              <a:ext cx="2087" cy="4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8"/>
            <p:cNvSpPr>
              <a:spLocks noChangeShapeType="1"/>
            </p:cNvSpPr>
            <p:nvPr/>
          </p:nvSpPr>
          <p:spPr bwMode="auto">
            <a:xfrm>
              <a:off x="3061" y="663"/>
              <a:ext cx="817" cy="36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3779838" y="1219200"/>
            <a:ext cx="5364162" cy="4568825"/>
            <a:chOff x="2381" y="663"/>
            <a:chExt cx="3379" cy="2878"/>
          </a:xfrm>
        </p:grpSpPr>
        <p:sp>
          <p:nvSpPr>
            <p:cNvPr id="22535" name="Oval 10"/>
            <p:cNvSpPr>
              <a:spLocks noChangeArrowheads="1"/>
            </p:cNvSpPr>
            <p:nvPr/>
          </p:nvSpPr>
          <p:spPr bwMode="auto">
            <a:xfrm rot="-3600000">
              <a:off x="3026" y="2014"/>
              <a:ext cx="882" cy="2172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536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78" y="1661"/>
              <a:ext cx="1882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7" name="Line 12"/>
            <p:cNvSpPr>
              <a:spLocks noChangeShapeType="1"/>
            </p:cNvSpPr>
            <p:nvPr/>
          </p:nvSpPr>
          <p:spPr bwMode="auto">
            <a:xfrm flipV="1">
              <a:off x="3606" y="2024"/>
              <a:ext cx="1588" cy="6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>
              <a:off x="3061" y="663"/>
              <a:ext cx="1045" cy="140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5087</Words>
  <Application>WPS 演示</Application>
  <PresentationFormat>全屏显示(4:3)</PresentationFormat>
  <Paragraphs>917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Arial</vt:lpstr>
      <vt:lpstr>宋体</vt:lpstr>
      <vt:lpstr>Wingdings</vt:lpstr>
      <vt:lpstr>Comic Sans MS</vt:lpstr>
      <vt:lpstr>Times New Roman</vt:lpstr>
      <vt:lpstr>楷体_GB2312</vt:lpstr>
      <vt:lpstr>黑体</vt:lpstr>
      <vt:lpstr>仿宋_GB2312</vt:lpstr>
      <vt:lpstr>新宋体</vt:lpstr>
      <vt:lpstr>微软雅黑</vt:lpstr>
      <vt:lpstr>Arial Unicode MS</vt:lpstr>
      <vt:lpstr>仿宋</vt:lpstr>
      <vt:lpstr>Times New Roman</vt:lpstr>
      <vt:lpstr>Verdana</vt:lpstr>
      <vt:lpstr>Arial Unicode MS</vt:lpstr>
      <vt:lpstr>Gungsuh</vt:lpstr>
      <vt:lpstr>楷体_GB2312</vt:lpstr>
      <vt:lpstr>Crayons</vt:lpstr>
      <vt:lpstr>Visio.Drawing.11</vt:lpstr>
      <vt:lpstr>第三章  软件需求用例建模</vt:lpstr>
      <vt:lpstr>开始前……</vt:lpstr>
      <vt:lpstr>开始前……</vt:lpstr>
      <vt:lpstr>开始前……</vt:lpstr>
      <vt:lpstr>2.1 需求捕获步骤</vt:lpstr>
      <vt:lpstr>第一步，识别项目远景</vt:lpstr>
      <vt:lpstr>实例分析：旅店系统开发背景</vt:lpstr>
      <vt:lpstr>远景：旅店预订系统</vt:lpstr>
      <vt:lpstr>结合远景，获取系统需求</vt:lpstr>
      <vt:lpstr>识别业务参与者思路</vt:lpstr>
      <vt:lpstr>参与者文档</vt:lpstr>
      <vt:lpstr>第三步，识别业务用例</vt:lpstr>
      <vt:lpstr>从业务流程拼装业务用例</vt:lpstr>
      <vt:lpstr>要点：用例粒度-1</vt:lpstr>
      <vt:lpstr>用例粒度-2</vt:lpstr>
      <vt:lpstr>用例粒度-3</vt:lpstr>
      <vt:lpstr>实例分析：旅游业务申请系统</vt:lpstr>
      <vt:lpstr>业务流程案例(1/2)</vt:lpstr>
      <vt:lpstr>获取系统参与者</vt:lpstr>
      <vt:lpstr>业务流程案例(2/2)</vt:lpstr>
      <vt:lpstr>获取系统参与者</vt:lpstr>
      <vt:lpstr>从参与者的角度获取用例</vt:lpstr>
      <vt:lpstr>从参与者的角度获取用例</vt:lpstr>
      <vt:lpstr>旅游业务申请系统参考用例图</vt:lpstr>
      <vt:lpstr>第四步，详述业务用例</vt:lpstr>
      <vt:lpstr>三种可选技术</vt:lpstr>
      <vt:lpstr>选择合适的技术</vt:lpstr>
      <vt:lpstr>第五步，重构用例模型</vt:lpstr>
      <vt:lpstr>用例关系</vt:lpstr>
      <vt:lpstr>通过关系整理文档</vt:lpstr>
      <vt:lpstr>用例关系：扩展</vt:lpstr>
      <vt:lpstr>用例关系：包含</vt:lpstr>
      <vt:lpstr>扩展 VS. 包含-1</vt:lpstr>
      <vt:lpstr>用例关系：泛化</vt:lpstr>
      <vt:lpstr>旅游申请系统重构后的用例模型</vt:lpstr>
      <vt:lpstr>第三章  软件需求用例建模</vt:lpstr>
      <vt:lpstr>2.2 业务建模实践：建模指南</vt:lpstr>
      <vt:lpstr>需求捕获步骤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neway</dc:creator>
  <cp:lastModifiedBy>Administrator</cp:lastModifiedBy>
  <cp:revision>1562</cp:revision>
  <cp:lastPrinted>2113-01-01T00:00:00Z</cp:lastPrinted>
  <dcterms:created xsi:type="dcterms:W3CDTF">2113-01-01T00:00:00Z</dcterms:created>
  <dcterms:modified xsi:type="dcterms:W3CDTF">2018-03-21T18:45:17Z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