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01" r:id="rId2"/>
  </p:sldMasterIdLst>
  <p:sldIdLst>
    <p:sldId id="257" r:id="rId3"/>
    <p:sldId id="281" r:id="rId4"/>
    <p:sldId id="280" r:id="rId5"/>
    <p:sldId id="258" r:id="rId6"/>
    <p:sldId id="259" r:id="rId7"/>
    <p:sldId id="260" r:id="rId8"/>
    <p:sldId id="261" r:id="rId9"/>
    <p:sldId id="262" r:id="rId10"/>
    <p:sldId id="263" r:id="rId11"/>
    <p:sldId id="264" r:id="rId12"/>
    <p:sldId id="265" r:id="rId13"/>
    <p:sldId id="285" r:id="rId14"/>
    <p:sldId id="266" r:id="rId15"/>
    <p:sldId id="282" r:id="rId16"/>
    <p:sldId id="283" r:id="rId17"/>
    <p:sldId id="284" r:id="rId18"/>
    <p:sldId id="267" r:id="rId19"/>
    <p:sldId id="268" r:id="rId20"/>
    <p:sldId id="289" r:id="rId21"/>
    <p:sldId id="290" r:id="rId22"/>
    <p:sldId id="291" r:id="rId23"/>
    <p:sldId id="269" r:id="rId24"/>
    <p:sldId id="286" r:id="rId25"/>
    <p:sldId id="287" r:id="rId26"/>
    <p:sldId id="270" r:id="rId27"/>
    <p:sldId id="288" r:id="rId28"/>
    <p:sldId id="271" r:id="rId29"/>
    <p:sldId id="272" r:id="rId30"/>
    <p:sldId id="292" r:id="rId31"/>
    <p:sldId id="273" r:id="rId32"/>
    <p:sldId id="274" r:id="rId33"/>
    <p:sldId id="275" r:id="rId34"/>
    <p:sldId id="276" r:id="rId35"/>
    <p:sldId id="277" r:id="rId36"/>
    <p:sldId id="27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9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3" name="Picture 46" descr="12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2" name="Rectangle 4"/>
          <p:cNvSpPr>
            <a:spLocks noGrp="1" noChangeArrowheads="1"/>
          </p:cNvSpPr>
          <p:nvPr>
            <p:ph type="subTitle" idx="1"/>
          </p:nvPr>
        </p:nvSpPr>
        <p:spPr>
          <a:xfrm>
            <a:off x="2065867" y="4051300"/>
            <a:ext cx="8043333" cy="1003300"/>
          </a:xfrm>
        </p:spPr>
        <p:txBody>
          <a:bodyPr/>
          <a:lstStyle>
            <a:lvl1pPr marL="0" indent="0" algn="ctr">
              <a:buFontTx/>
              <a:buNone/>
              <a:defRPr sz="2800">
                <a:effectLst>
                  <a:outerShdw blurRad="38100" dist="38100" dir="2700000" algn="tl">
                    <a:srgbClr val="C0C0C0"/>
                  </a:outerShdw>
                </a:effectLst>
              </a:defRPr>
            </a:lvl1pPr>
          </a:lstStyle>
          <a:p>
            <a:r>
              <a:rPr lang="zh-CN" altLang="en-US" noProof="1"/>
              <a:t>单击以编辑母版副标题样式</a:t>
            </a:r>
          </a:p>
        </p:txBody>
      </p:sp>
      <p:sp>
        <p:nvSpPr>
          <p:cNvPr id="4" name="Rectangle 5"/>
          <p:cNvSpPr>
            <a:spLocks noGrp="1" noChangeArrowheads="1"/>
          </p:cNvSpPr>
          <p:nvPr>
            <p:ph type="dt" sz="half" idx="10"/>
          </p:nvPr>
        </p:nvSpPr>
        <p:spPr>
          <a:xfrm>
            <a:off x="914400" y="6248400"/>
            <a:ext cx="2540000" cy="457200"/>
          </a:xfr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bwMode="auto">
          <a:xfrm>
            <a:off x="2844800" y="6248400"/>
            <a:ext cx="7010400" cy="457200"/>
          </a:xfrm>
          <a:prstGeom prst="rect">
            <a:avLst/>
          </a:prstGeom>
          <a:ln>
            <a:miter lim="800000"/>
          </a:ln>
        </p:spPr>
        <p:txBody>
          <a:bodyPr vert="horz" wrap="square" lIns="91440" tIns="45720" rIns="91440" bIns="45720" numCol="1" anchor="t" anchorCtr="0" compatLnSpc="1"/>
          <a:lstStyle>
            <a:lvl1pPr algn="ctr">
              <a:buFontTx/>
              <a:buNone/>
              <a:defRPr b="0">
                <a:ea typeface="宋体" panose="02010600030101010101" pitchFamily="2" charset="-122"/>
              </a:defRPr>
            </a:lvl1pPr>
          </a:lstStyle>
          <a:p>
            <a:pPr>
              <a:defRPr/>
            </a:pPr>
            <a:r>
              <a:rPr lang="zh-CN" altLang="en-US"/>
              <a:t>软件工程</a:t>
            </a:r>
          </a:p>
        </p:txBody>
      </p:sp>
      <p:sp>
        <p:nvSpPr>
          <p:cNvPr id="6" name="Rectangle 7"/>
          <p:cNvSpPr>
            <a:spLocks noGrp="1" noChangeArrowheads="1"/>
          </p:cNvSpPr>
          <p:nvPr>
            <p:ph type="sldNum" sz="quarter" idx="12"/>
          </p:nvPr>
        </p:nvSpPr>
        <p:spPr bwMode="auto">
          <a:xfrm>
            <a:off x="8737600" y="6248400"/>
            <a:ext cx="2540000" cy="457200"/>
          </a:xfrm>
          <a:prstGeom prst="rect">
            <a:avLst/>
          </a:prstGeom>
          <a:ln>
            <a:miter lim="800000"/>
          </a:ln>
        </p:spPr>
        <p:txBody>
          <a:bodyPr vert="horz" wrap="square" lIns="91440" tIns="45720" rIns="91440" bIns="45720" numCol="1" anchor="t" anchorCtr="0" compatLnSpc="1">
            <a:prstTxWarp prst="textNoShape">
              <a:avLst/>
            </a:prstTxWarp>
          </a:bodyPr>
          <a:lstStyle>
            <a:lvl1pPr algn="r">
              <a:defRPr b="0" noProof="1">
                <a:ea typeface="楷体_GB2312" pitchFamily="49" charset="-122"/>
              </a:defRPr>
            </a:lvl1pPr>
          </a:lstStyle>
          <a:p>
            <a:pPr>
              <a:defRPr/>
            </a:pPr>
            <a:fld id="{0764F24C-4F12-4401-9AC3-77AA64DAB29E}" type="slidenum">
              <a:rPr lang="zh-CN" altLang="zh-CN" smtClean="0"/>
              <a:pPr>
                <a:defRPr/>
              </a:pPr>
              <a:t>‹#›</a:t>
            </a:fld>
            <a:endParaRPr lang="zh-CN" altLang="zh-CN"/>
          </a:p>
        </p:txBody>
      </p:sp>
    </p:spTree>
    <p:extLst>
      <p:ext uri="{BB962C8B-B14F-4D97-AF65-F5344CB8AC3E}">
        <p14:creationId xmlns:p14="http://schemas.microsoft.com/office/powerpoint/2010/main" xmlns="" val="20191847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774983552"/>
      </p:ext>
    </p:extLst>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28600"/>
            <a:ext cx="2743200" cy="5867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28600"/>
            <a:ext cx="8026400" cy="5867400"/>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9146981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762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711200" y="1371600"/>
            <a:ext cx="5080000" cy="47244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994400" y="1371600"/>
            <a:ext cx="5080000" cy="47244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0564675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762000"/>
          </a:xfrm>
        </p:spPr>
        <p:txBody>
          <a:bodyPr/>
          <a:lstStyle/>
          <a:p>
            <a:r>
              <a:rPr lang="zh-CN" altLang="en-US" noProof="1"/>
              <a:t>单击此处编辑母版标题样式</a:t>
            </a:r>
          </a:p>
        </p:txBody>
      </p:sp>
      <p:sp>
        <p:nvSpPr>
          <p:cNvPr id="3" name="表格占位符 2"/>
          <p:cNvSpPr>
            <a:spLocks noGrp="1"/>
          </p:cNvSpPr>
          <p:nvPr>
            <p:ph type="tbl" idx="1"/>
          </p:nvPr>
        </p:nvSpPr>
        <p:spPr>
          <a:xfrm>
            <a:off x="711200" y="1371600"/>
            <a:ext cx="10363200" cy="4724400"/>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8773579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101600" y="-152400"/>
            <a:ext cx="7518400" cy="641350"/>
          </a:xfrm>
          <a:prstGeom prst="rect">
            <a:avLst/>
          </a:prstGeom>
          <a:noFill/>
          <a:ln>
            <a:noFill/>
          </a:ln>
          <a:effectLst/>
          <a:extLst>
            <a:ext uri="{909E8E84-426E-40DD-AFC4-6F175D3DCCD1}">
              <a14:hiddenFill xmlns:a14="http://schemas.microsoft.com/office/drawing/2010/main" xmlns="">
                <a:solidFill>
                  <a:srgbClr val="003366"/>
                </a:solidFill>
              </a14:hiddenFill>
            </a:ex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defRPr/>
            </a:pPr>
            <a:r>
              <a:rPr kumimoji="1" lang="zh-CN" altLang="en-US" sz="3600">
                <a:solidFill>
                  <a:srgbClr val="000099"/>
                </a:solidFill>
                <a:ea typeface="隶书" panose="02010509060101010101" pitchFamily="49" charset="-122"/>
              </a:rPr>
              <a:t>第 </a:t>
            </a:r>
            <a:r>
              <a:rPr kumimoji="1" lang="zh-CN" altLang="en-GB" sz="3600">
                <a:solidFill>
                  <a:srgbClr val="000099"/>
                </a:solidFill>
                <a:ea typeface="隶书" panose="02010509060101010101" pitchFamily="49" charset="-122"/>
              </a:rPr>
              <a:t>1</a:t>
            </a:r>
            <a:r>
              <a:rPr kumimoji="1" lang="en-GB" altLang="zh-CN" sz="3600">
                <a:solidFill>
                  <a:srgbClr val="000099"/>
                </a:solidFill>
                <a:ea typeface="隶书" panose="02010509060101010101" pitchFamily="49" charset="-122"/>
              </a:rPr>
              <a:t>2 </a:t>
            </a:r>
            <a:r>
              <a:rPr kumimoji="1" lang="zh-CN" altLang="en-US" sz="3600">
                <a:solidFill>
                  <a:srgbClr val="000099"/>
                </a:solidFill>
                <a:ea typeface="隶书" panose="02010509060101010101" pitchFamily="49" charset="-122"/>
              </a:rPr>
              <a:t>章 软件的质量属性</a:t>
            </a:r>
          </a:p>
        </p:txBody>
      </p:sp>
      <p:sp>
        <p:nvSpPr>
          <p:cNvPr id="5" name="Line 11"/>
          <p:cNvSpPr>
            <a:spLocks noChangeShapeType="1"/>
          </p:cNvSpPr>
          <p:nvPr/>
        </p:nvSpPr>
        <p:spPr bwMode="auto">
          <a:xfrm>
            <a:off x="0" y="6553200"/>
            <a:ext cx="12192000" cy="0"/>
          </a:xfrm>
          <a:prstGeom prst="line">
            <a:avLst/>
          </a:prstGeom>
          <a:noFill/>
          <a:ln w="127000" cmpd="thinThick">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800"/>
          </a:p>
        </p:txBody>
      </p:sp>
      <p:sp>
        <p:nvSpPr>
          <p:cNvPr id="6" name="Text Box 12"/>
          <p:cNvSpPr txBox="1">
            <a:spLocks noChangeArrowheads="1"/>
          </p:cNvSpPr>
          <p:nvPr/>
        </p:nvSpPr>
        <p:spPr bwMode="auto">
          <a:xfrm>
            <a:off x="101600" y="6553200"/>
            <a:ext cx="1625600" cy="336550"/>
          </a:xfrm>
          <a:prstGeom prst="rect">
            <a:avLst/>
          </a:prstGeom>
          <a:noFill/>
          <a:ln>
            <a:noFill/>
          </a:ln>
          <a:effectLst/>
          <a:extLst>
            <a:ext uri="{909E8E84-426E-40DD-AFC4-6F175D3DCCD1}">
              <a14:hiddenFill xmlns:a14="http://schemas.microsoft.com/office/drawing/2010/main" xmlns="">
                <a:solidFill>
                  <a:srgbClr val="003366"/>
                </a:solidFill>
              </a14:hiddenFill>
            </a:ex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GB" altLang="zh-CN" sz="16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SQE-GYG</a:t>
            </a:r>
            <a:endParaRPr kumimoji="1" lang="en-US" altLang="zh-CN" sz="16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7" name="Line 13"/>
          <p:cNvSpPr>
            <a:spLocks noChangeShapeType="1"/>
          </p:cNvSpPr>
          <p:nvPr/>
        </p:nvSpPr>
        <p:spPr bwMode="auto">
          <a:xfrm>
            <a:off x="0" y="457200"/>
            <a:ext cx="12192000" cy="0"/>
          </a:xfrm>
          <a:prstGeom prst="line">
            <a:avLst/>
          </a:prstGeom>
          <a:noFill/>
          <a:ln w="127000" cmpd="thinThick">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800"/>
          </a:p>
        </p:txBody>
      </p:sp>
      <p:sp>
        <p:nvSpPr>
          <p:cNvPr id="79877" name="Rectangle 5"/>
          <p:cNvSpPr>
            <a:spLocks noGrp="1" noChangeArrowheads="1"/>
          </p:cNvSpPr>
          <p:nvPr>
            <p:ph type="ctrTitle" sz="quarter"/>
          </p:nvPr>
        </p:nvSpPr>
        <p:spPr>
          <a:xfrm>
            <a:off x="812800" y="1828800"/>
            <a:ext cx="10363200" cy="1143000"/>
          </a:xfrm>
        </p:spPr>
        <p:txBody>
          <a:bodyPr/>
          <a:lstStyle>
            <a:lvl1pPr>
              <a:defRPr>
                <a:solidFill>
                  <a:schemeClr val="bg1"/>
                </a:solidFill>
              </a:defRPr>
            </a:lvl1pPr>
          </a:lstStyle>
          <a:p>
            <a:pPr lvl="0"/>
            <a:r>
              <a:rPr lang="zh-CN" altLang="en-US" noProof="0"/>
              <a:t>单击此处编辑母版标题样式</a:t>
            </a:r>
          </a:p>
        </p:txBody>
      </p:sp>
      <p:sp>
        <p:nvSpPr>
          <p:cNvPr id="79878" name="Rectangle 6"/>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anose="05000000000000000000" pitchFamily="2" charset="2"/>
              <a:buNone/>
              <a:defRPr/>
            </a:lvl1pPr>
          </a:lstStyle>
          <a:p>
            <a:pPr lvl="0"/>
            <a:r>
              <a:rPr lang="zh-CN" altLang="en-US" noProof="0"/>
              <a:t>单击以编辑母版副标题样式</a:t>
            </a:r>
          </a:p>
        </p:txBody>
      </p:sp>
      <p:sp>
        <p:nvSpPr>
          <p:cNvPr id="8" name="Rectangle 9"/>
          <p:cNvSpPr>
            <a:spLocks noGrp="1" noChangeArrowheads="1"/>
          </p:cNvSpPr>
          <p:nvPr>
            <p:ph type="sldNum" sz="quarter" idx="10"/>
          </p:nvPr>
        </p:nvSpPr>
        <p:spPr>
          <a:xfrm>
            <a:off x="9652000" y="6629400"/>
            <a:ext cx="2540000" cy="228600"/>
          </a:xfrm>
        </p:spPr>
        <p:txBody>
          <a:bodyPr/>
          <a:lstStyle>
            <a:lvl1pPr>
              <a:defRPr>
                <a:ea typeface="楷体_GB2312" pitchFamily="49" charset="-122"/>
              </a:defRPr>
            </a:lvl1pPr>
          </a:lstStyle>
          <a:p>
            <a:pPr>
              <a:defRPr/>
            </a:pPr>
            <a:fld id="{0764F24C-4F12-4401-9AC3-77AA64DAB29E}" type="slidenum">
              <a:rPr lang="zh-CN" altLang="zh-CN" smtClean="0"/>
              <a:pPr>
                <a:defRPr/>
              </a:pPr>
              <a:t>‹#›</a:t>
            </a:fld>
            <a:endParaRPr lang="zh-CN" altLang="zh-CN"/>
          </a:p>
        </p:txBody>
      </p:sp>
    </p:spTree>
    <p:extLst>
      <p:ext uri="{BB962C8B-B14F-4D97-AF65-F5344CB8AC3E}">
        <p14:creationId xmlns:p14="http://schemas.microsoft.com/office/powerpoint/2010/main" xmlns="" val="3812111412"/>
      </p:ext>
    </p:extLst>
  </p:cSld>
  <p:clrMapOvr>
    <a:masterClrMapping/>
  </p:clrMapOvr>
  <p:transition>
    <p:random/>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02167" y="3810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402167" y="1752601"/>
            <a:ext cx="11387667" cy="4270375"/>
          </a:xfrm>
        </p:spPr>
        <p:txBody>
          <a:bodyPr/>
          <a:lstStyle/>
          <a:p>
            <a:pPr lvl="0"/>
            <a:r>
              <a:rPr lang="zh-CN" altLang="en-US" noProof="0"/>
              <a:t>单击图标添加 </a:t>
            </a:r>
            <a:r>
              <a:rPr lang="en-US" altLang="zh-CN" noProof="0"/>
              <a:t>SmartArt </a:t>
            </a:r>
            <a:r>
              <a:rPr lang="zh-CN" altLang="en-US" noProof="0"/>
              <a:t>图形</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0" y="0"/>
            <a:ext cx="0" cy="0"/>
          </a:xfrm>
        </p:spPr>
        <p:txBody>
          <a:bodyPr/>
          <a:lstStyle>
            <a:lvl1pPr eaLnBrk="1" hangingPunct="1">
              <a:defRPr/>
            </a:lvl1pPr>
          </a:lstStyle>
          <a:p>
            <a:pPr>
              <a:defRPr/>
            </a:pPr>
            <a:fld id="{0764F24C-4F12-4401-9AC3-77AA64DAB29E}" type="slidenum">
              <a:rPr lang="zh-CN" altLang="zh-CN" smtClean="0"/>
              <a:pPr>
                <a:defRPr/>
              </a:pPr>
              <a:t>‹#›</a:t>
            </a:fld>
            <a:endParaRPr lang="zh-CN" altLang="zh-CN"/>
          </a:p>
        </p:txBody>
      </p:sp>
    </p:spTree>
    <p:extLst>
      <p:ext uri="{BB962C8B-B14F-4D97-AF65-F5344CB8AC3E}">
        <p14:creationId xmlns:p14="http://schemas.microsoft.com/office/powerpoint/2010/main" xmlns="" val="3020377636"/>
      </p:ext>
    </p:extLst>
  </p:cSld>
  <p:clrMapOvr>
    <a:masterClrMapping/>
  </p:clrMapOvr>
  <p:transition spd="slow">
    <p:pull dir="ru"/>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6"/>
          <p:cNvSpPr>
            <a:spLocks noGrp="1" noChangeArrowheads="1"/>
          </p:cNvSpPr>
          <p:nvPr>
            <p:ph type="dt" sz="half" idx="10"/>
          </p:nvPr>
        </p:nvSpPr>
        <p:spPr>
          <a:ln/>
        </p:spPr>
        <p:txBody>
          <a:bodyPr/>
          <a:lstStyle>
            <a:lvl1pPr>
              <a:defRPr/>
            </a:lvl1pPr>
          </a:lstStyle>
          <a:p>
            <a:pPr>
              <a:defRPr/>
            </a:pPr>
            <a:fld id="{900E67A0-F775-4FB2-A37C-361B6E29AB9E}" type="datetimeFigureOut">
              <a:rPr lang="en-US" altLang="zh-CN"/>
              <a:pPr>
                <a:defRPr/>
              </a:pPr>
              <a:t>4/10/2019</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2D5A38A-BE91-4357-AC76-5B1C9C3F75B1}" type="slidenum">
              <a:rPr lang="en-US" altLang="zh-CN"/>
              <a:pPr>
                <a:defRPr/>
              </a:pPr>
              <a:t>‹#›</a:t>
            </a:fld>
            <a:endParaRPr lang="en-US" altLang="zh-CN"/>
          </a:p>
        </p:txBody>
      </p:sp>
    </p:spTree>
    <p:extLst>
      <p:ext uri="{BB962C8B-B14F-4D97-AF65-F5344CB8AC3E}">
        <p14:creationId xmlns:p14="http://schemas.microsoft.com/office/powerpoint/2010/main" xmlns="" val="221321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8A19FB75-BB4F-4745-9437-628E7CB1B565}" type="datetimeFigureOut">
              <a:rPr lang="en-US" altLang="zh-CN"/>
              <a:pPr>
                <a:defRPr/>
              </a:pPr>
              <a:t>4/10/2019</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C95D2F7-F971-484D-8CCA-F23AFDC5BF25}" type="slidenum">
              <a:rPr lang="en-US" altLang="zh-CN"/>
              <a:pPr>
                <a:defRPr/>
              </a:pPr>
              <a:t>‹#›</a:t>
            </a:fld>
            <a:endParaRPr lang="en-US" altLang="zh-CN"/>
          </a:p>
        </p:txBody>
      </p:sp>
    </p:spTree>
    <p:extLst>
      <p:ext uri="{BB962C8B-B14F-4D97-AF65-F5344CB8AC3E}">
        <p14:creationId xmlns:p14="http://schemas.microsoft.com/office/powerpoint/2010/main" xmlns="" val="2367232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EB261631-D9FD-49F7-99E3-EA9B78EA2A05}" type="datetimeFigureOut">
              <a:rPr lang="en-US" altLang="zh-CN"/>
              <a:pPr>
                <a:defRPr/>
              </a:pPr>
              <a:t>4/10/2019</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D15AAAB-D054-4E32-9660-53114FD61EC1}" type="slidenum">
              <a:rPr lang="en-US" altLang="zh-CN"/>
              <a:pPr>
                <a:defRPr/>
              </a:pPr>
              <a:t>‹#›</a:t>
            </a:fld>
            <a:endParaRPr lang="en-US" altLang="zh-CN"/>
          </a:p>
        </p:txBody>
      </p:sp>
    </p:spTree>
    <p:extLst>
      <p:ext uri="{BB962C8B-B14F-4D97-AF65-F5344CB8AC3E}">
        <p14:creationId xmlns:p14="http://schemas.microsoft.com/office/powerpoint/2010/main" xmlns="" val="2186897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21C3A49E-C532-4860-8737-9F3CA9760E18}" type="datetimeFigureOut">
              <a:rPr lang="en-US" altLang="zh-CN"/>
              <a:pPr>
                <a:defRPr/>
              </a:pPr>
              <a:t>4/10/2019</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DFC0F61-AAD2-44FA-BEA4-597BD7A94E21}" type="slidenum">
              <a:rPr lang="en-US" altLang="zh-CN"/>
              <a:pPr>
                <a:defRPr/>
              </a:pPr>
              <a:t>‹#›</a:t>
            </a:fld>
            <a:endParaRPr lang="en-US" altLang="zh-CN"/>
          </a:p>
        </p:txBody>
      </p:sp>
    </p:spTree>
    <p:extLst>
      <p:ext uri="{BB962C8B-B14F-4D97-AF65-F5344CB8AC3E}">
        <p14:creationId xmlns:p14="http://schemas.microsoft.com/office/powerpoint/2010/main" xmlns="" val="113944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43145411"/>
      </p:ext>
    </p:extLst>
  </p:cSld>
  <p:clrMapOvr>
    <a:masterClrMapping/>
  </p:clrMapOvr>
  <p:transition spd="med">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8C1E5DE8-E6AC-407B-BB21-D7A8CA06B917}" type="datetimeFigureOut">
              <a:rPr lang="en-US" altLang="zh-CN"/>
              <a:pPr>
                <a:defRPr/>
              </a:pPr>
              <a:t>4/10/2019</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CD552C1-9656-4F8D-B659-4DB1E79BBB31}" type="slidenum">
              <a:rPr lang="en-US" altLang="zh-CN"/>
              <a:pPr>
                <a:defRPr/>
              </a:pPr>
              <a:t>‹#›</a:t>
            </a:fld>
            <a:endParaRPr lang="en-US" altLang="zh-CN"/>
          </a:p>
        </p:txBody>
      </p:sp>
    </p:spTree>
    <p:extLst>
      <p:ext uri="{BB962C8B-B14F-4D97-AF65-F5344CB8AC3E}">
        <p14:creationId xmlns:p14="http://schemas.microsoft.com/office/powerpoint/2010/main" xmlns="" val="201490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74927077-0FF1-4812-A589-8C7DE7E27A93}" type="datetimeFigureOut">
              <a:rPr lang="en-US" altLang="zh-CN"/>
              <a:pPr>
                <a:defRPr/>
              </a:pPr>
              <a:t>4/10/2019</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6DDE3E0-3F4B-4059-A25B-9267768F5560}" type="slidenum">
              <a:rPr lang="en-US" altLang="zh-CN"/>
              <a:pPr>
                <a:defRPr/>
              </a:pPr>
              <a:t>‹#›</a:t>
            </a:fld>
            <a:endParaRPr lang="en-US" altLang="zh-CN"/>
          </a:p>
        </p:txBody>
      </p:sp>
    </p:spTree>
    <p:extLst>
      <p:ext uri="{BB962C8B-B14F-4D97-AF65-F5344CB8AC3E}">
        <p14:creationId xmlns:p14="http://schemas.microsoft.com/office/powerpoint/2010/main" xmlns="" val="2007386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9B4254E3-CBC1-4953-832A-4632FB30A736}" type="datetimeFigureOut">
              <a:rPr lang="en-US" altLang="zh-CN"/>
              <a:pPr>
                <a:defRPr/>
              </a:pPr>
              <a:t>4/10/2019</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F6521E82-B628-44B2-9345-84164CDA3B7F}" type="slidenum">
              <a:rPr lang="en-US" altLang="zh-CN"/>
              <a:pPr>
                <a:defRPr/>
              </a:pPr>
              <a:t>‹#›</a:t>
            </a:fld>
            <a:endParaRPr lang="en-US" altLang="zh-CN"/>
          </a:p>
        </p:txBody>
      </p:sp>
    </p:spTree>
    <p:extLst>
      <p:ext uri="{BB962C8B-B14F-4D97-AF65-F5344CB8AC3E}">
        <p14:creationId xmlns:p14="http://schemas.microsoft.com/office/powerpoint/2010/main" xmlns="" val="470616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3DDA8A0-EB50-43A1-AD02-E2A159C5E133}" type="datetimeFigureOut">
              <a:rPr lang="en-US" altLang="zh-CN"/>
              <a:pPr>
                <a:defRPr/>
              </a:pPr>
              <a:t>4/10/2019</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83B981A-2A0E-4C29-9A05-BA91229904C2}" type="slidenum">
              <a:rPr lang="en-US" altLang="zh-CN"/>
              <a:pPr>
                <a:defRPr/>
              </a:pPr>
              <a:t>‹#›</a:t>
            </a:fld>
            <a:endParaRPr lang="en-US" altLang="zh-CN"/>
          </a:p>
        </p:txBody>
      </p:sp>
    </p:spTree>
    <p:extLst>
      <p:ext uri="{BB962C8B-B14F-4D97-AF65-F5344CB8AC3E}">
        <p14:creationId xmlns:p14="http://schemas.microsoft.com/office/powerpoint/2010/main" xmlns="" val="2229573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C2AE202-B319-4FB6-8253-8C1C91CCAE4E}" type="datetimeFigureOut">
              <a:rPr lang="en-US" altLang="zh-CN"/>
              <a:pPr>
                <a:defRPr/>
              </a:pPr>
              <a:t>4/10/2019</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F1B9BB2-9554-4D3E-890D-94926481BF00}" type="slidenum">
              <a:rPr lang="en-US" altLang="zh-CN"/>
              <a:pPr>
                <a:defRPr/>
              </a:pPr>
              <a:t>‹#›</a:t>
            </a:fld>
            <a:endParaRPr lang="en-US" altLang="zh-CN"/>
          </a:p>
        </p:txBody>
      </p:sp>
    </p:spTree>
    <p:extLst>
      <p:ext uri="{BB962C8B-B14F-4D97-AF65-F5344CB8AC3E}">
        <p14:creationId xmlns:p14="http://schemas.microsoft.com/office/powerpoint/2010/main" xmlns="" val="3272402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9815223D-B84E-4B3B-AFCD-6C15774F531E}" type="datetimeFigureOut">
              <a:rPr lang="en-US" altLang="zh-CN"/>
              <a:pPr>
                <a:defRPr/>
              </a:pPr>
              <a:t>4/10/2019</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6635DFC-CEAE-4F74-B8B8-C599B9CB9029}" type="slidenum">
              <a:rPr lang="en-US" altLang="zh-CN"/>
              <a:pPr>
                <a:defRPr/>
              </a:pPr>
              <a:t>‹#›</a:t>
            </a:fld>
            <a:endParaRPr lang="en-US" altLang="zh-CN"/>
          </a:p>
        </p:txBody>
      </p:sp>
    </p:spTree>
    <p:extLst>
      <p:ext uri="{BB962C8B-B14F-4D97-AF65-F5344CB8AC3E}">
        <p14:creationId xmlns:p14="http://schemas.microsoft.com/office/powerpoint/2010/main" xmlns="" val="1955022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1101" y="304800"/>
            <a:ext cx="26797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42249" cy="57150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77C0DA8C-9362-4A95-9198-A94FAF0031EC}" type="datetimeFigureOut">
              <a:rPr lang="en-US" altLang="zh-CN"/>
              <a:pPr>
                <a:defRPr/>
              </a:pPr>
              <a:t>4/10/2019</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E06A101-A535-496A-B352-77517852000C}" type="slidenum">
              <a:rPr lang="en-US" altLang="zh-CN"/>
              <a:pPr>
                <a:defRPr/>
              </a:pPr>
              <a:t>‹#›</a:t>
            </a:fld>
            <a:endParaRPr lang="en-US" altLang="zh-CN"/>
          </a:p>
        </p:txBody>
      </p:sp>
    </p:spTree>
    <p:extLst>
      <p:ext uri="{BB962C8B-B14F-4D97-AF65-F5344CB8AC3E}">
        <p14:creationId xmlns:p14="http://schemas.microsoft.com/office/powerpoint/2010/main" xmlns="" val="18507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958842370"/>
      </p:ext>
    </p:extLst>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7112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99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674865046"/>
      </p:ext>
    </p:extLst>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956587490"/>
      </p:ext>
    </p:extLst>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413309207"/>
      </p:ext>
    </p:extLst>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4259685362"/>
      </p:ext>
    </p:extLst>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72740609"/>
      </p:ext>
    </p:extLst>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33026812"/>
      </p:ext>
    </p:extLst>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 Target="../slides/slide10.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17" Type="http://schemas.openxmlformats.org/officeDocument/2006/relationships/image" Target="../media/image7.png"/><Relationship Id="rId2" Type="http://schemas.openxmlformats.org/officeDocument/2006/relationships/slideLayout" Target="../slideLayouts/slideLayout17.xml"/><Relationship Id="rId16" Type="http://schemas.openxmlformats.org/officeDocument/2006/relationships/image" Target="../media/image6.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5.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bwMode="auto">
          <a:xfrm>
            <a:off x="609600" y="228600"/>
            <a:ext cx="10972800" cy="762000"/>
          </a:xfrm>
          <a:prstGeom prst="rect">
            <a:avLst/>
          </a:prstGeom>
          <a:noFill/>
          <a:ln w="9525">
            <a:noFill/>
            <a:miter lim="800000"/>
          </a:ln>
        </p:spPr>
        <p:txBody>
          <a:bodyPr vert="horz" wrap="square" lIns="91440" tIns="45720" rIns="91440" bIns="45720" numCol="1" anchor="b" anchorCtr="0" compatLnSpc="1"/>
          <a:lstStyle/>
          <a:p>
            <a:pPr lvl="0"/>
            <a:r>
              <a:rPr lang="zh-CN" altLang="en-US" noProof="1"/>
              <a:t>单击此处编辑母版标题样式</a:t>
            </a:r>
          </a:p>
        </p:txBody>
      </p:sp>
      <p:sp>
        <p:nvSpPr>
          <p:cNvPr id="2051" name="Rectangle 4"/>
          <p:cNvSpPr>
            <a:spLocks noGrp="1" noChangeArrowheads="1"/>
          </p:cNvSpPr>
          <p:nvPr>
            <p:ph type="body" idx="4294967295"/>
          </p:nvPr>
        </p:nvSpPr>
        <p:spPr bwMode="auto">
          <a:xfrm>
            <a:off x="711200" y="1371600"/>
            <a:ext cx="103632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389" name="Rectangle 5"/>
          <p:cNvSpPr>
            <a:spLocks noGrp="1" noChangeArrowheads="1"/>
          </p:cNvSpPr>
          <p:nvPr>
            <p:ph type="dt" sz="half" idx="2"/>
          </p:nvPr>
        </p:nvSpPr>
        <p:spPr bwMode="auto">
          <a:xfrm>
            <a:off x="1828800" y="6248400"/>
            <a:ext cx="2540000" cy="457200"/>
          </a:xfrm>
          <a:prstGeom prst="rect">
            <a:avLst/>
          </a:prstGeom>
          <a:noFill/>
          <a:ln w="9525">
            <a:noFill/>
            <a:miter lim="800000"/>
          </a:ln>
        </p:spPr>
        <p:txBody>
          <a:bodyPr vert="horz" wrap="square" lIns="91440" tIns="45720" rIns="91440" bIns="45720" numCol="1" anchor="t" anchorCtr="0" compatLnSpc="1"/>
          <a:lstStyle>
            <a:lvl1pPr>
              <a:buFontTx/>
              <a:buNone/>
              <a:defRPr b="0">
                <a:ea typeface="宋体" panose="02010600030101010101" pitchFamily="2" charset="-122"/>
              </a:defRPr>
            </a:lvl1pPr>
          </a:lstStyle>
          <a:p>
            <a:fld id="{CFD22E78-F3B3-4EE4-85F8-C1294F134D2C}" type="datetimeFigureOut">
              <a:rPr lang="zh-CN" altLang="en-US" smtClean="0"/>
              <a:pPr/>
              <a:t>2019/04/10</a:t>
            </a:fld>
            <a:endParaRPr lang="zh-CN" altLang="en-US"/>
          </a:p>
        </p:txBody>
      </p:sp>
      <p:sp>
        <p:nvSpPr>
          <p:cNvPr id="2053" name="AutoShape 65">
            <a:hlinkClick r:id="" action="ppaction://hlinkshowjump?jump=nextslide" highlightClick="1"/>
          </p:cNvPr>
          <p:cNvSpPr>
            <a:spLocks noChangeArrowheads="1"/>
          </p:cNvSpPr>
          <p:nvPr/>
        </p:nvSpPr>
        <p:spPr bwMode="auto">
          <a:xfrm>
            <a:off x="6908800" y="6543676"/>
            <a:ext cx="651933"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a:defRPr/>
            </a:pPr>
            <a:r>
              <a:rPr kumimoji="1" lang="zh-CN" altLang="en-US" sz="1400">
                <a:solidFill>
                  <a:srgbClr val="003399"/>
                </a:solidFill>
                <a:latin typeface="Times New Roman" panose="02020603050405020304" pitchFamily="18" charset="0"/>
              </a:rPr>
              <a:t>下页</a:t>
            </a:r>
            <a:endParaRPr kumimoji="1" lang="zh-CN" altLang="en-US" sz="1400" b="0">
              <a:latin typeface="Times New Roman" panose="02020603050405020304" pitchFamily="18" charset="0"/>
            </a:endParaRPr>
          </a:p>
        </p:txBody>
      </p:sp>
      <p:sp>
        <p:nvSpPr>
          <p:cNvPr id="2054" name="AutoShape 66">
            <a:hlinkClick r:id="" action="ppaction://hlinkshowjump?jump=lastslide" highlightClick="1"/>
          </p:cNvPr>
          <p:cNvSpPr>
            <a:spLocks noChangeArrowheads="1"/>
          </p:cNvSpPr>
          <p:nvPr/>
        </p:nvSpPr>
        <p:spPr bwMode="auto">
          <a:xfrm>
            <a:off x="7823200" y="6543676"/>
            <a:ext cx="651933"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a:defRPr/>
            </a:pPr>
            <a:r>
              <a:rPr kumimoji="1" lang="zh-CN" altLang="en-US" sz="1400">
                <a:solidFill>
                  <a:srgbClr val="003399"/>
                </a:solidFill>
                <a:latin typeface="Times New Roman" panose="02020603050405020304" pitchFamily="18" charset="0"/>
              </a:rPr>
              <a:t>末页</a:t>
            </a:r>
            <a:endParaRPr kumimoji="1" lang="zh-CN" altLang="en-US" sz="1400" b="0">
              <a:latin typeface="Times New Roman" panose="02020603050405020304" pitchFamily="18" charset="0"/>
            </a:endParaRPr>
          </a:p>
        </p:txBody>
      </p:sp>
      <p:sp>
        <p:nvSpPr>
          <p:cNvPr id="2055" name="AutoShape 67">
            <a:hlinkClick r:id="" action="ppaction://hlinkshowjump?jump=previousslide" highlightClick="1"/>
          </p:cNvPr>
          <p:cNvSpPr>
            <a:spLocks noChangeArrowheads="1"/>
          </p:cNvSpPr>
          <p:nvPr/>
        </p:nvSpPr>
        <p:spPr bwMode="auto">
          <a:xfrm>
            <a:off x="5994400" y="6543676"/>
            <a:ext cx="651933"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a:defRPr/>
            </a:pPr>
            <a:r>
              <a:rPr kumimoji="1" lang="zh-CN" altLang="en-US" sz="1400">
                <a:solidFill>
                  <a:srgbClr val="003399"/>
                </a:solidFill>
                <a:latin typeface="Times New Roman" panose="02020603050405020304" pitchFamily="18" charset="0"/>
              </a:rPr>
              <a:t>上页</a:t>
            </a:r>
            <a:endParaRPr kumimoji="1" lang="zh-CN" altLang="en-US" sz="1400" b="0">
              <a:latin typeface="Times New Roman" panose="02020603050405020304" pitchFamily="18" charset="0"/>
            </a:endParaRPr>
          </a:p>
        </p:txBody>
      </p:sp>
      <p:sp>
        <p:nvSpPr>
          <p:cNvPr id="2056" name="AutoShape 68">
            <a:hlinkClick r:id="" action="ppaction://hlinkshowjump?jump=firstslide" highlightClick="1"/>
          </p:cNvPr>
          <p:cNvSpPr>
            <a:spLocks noChangeArrowheads="1"/>
          </p:cNvSpPr>
          <p:nvPr/>
        </p:nvSpPr>
        <p:spPr bwMode="auto">
          <a:xfrm>
            <a:off x="5080000" y="6543676"/>
            <a:ext cx="651933"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a:defRPr/>
            </a:pPr>
            <a:r>
              <a:rPr kumimoji="1" lang="zh-CN" altLang="en-US" sz="1400">
                <a:solidFill>
                  <a:srgbClr val="003399"/>
                </a:solidFill>
                <a:latin typeface="Times New Roman" panose="02020603050405020304" pitchFamily="18" charset="0"/>
              </a:rPr>
              <a:t>首页</a:t>
            </a:r>
          </a:p>
        </p:txBody>
      </p:sp>
      <p:sp>
        <p:nvSpPr>
          <p:cNvPr id="2057" name="AutoShape 69">
            <a:hlinkClick r:id="rId18" action="ppaction://hlinksldjump" highlightClick="1"/>
          </p:cNvPr>
          <p:cNvSpPr>
            <a:spLocks noChangeArrowheads="1"/>
          </p:cNvSpPr>
          <p:nvPr/>
        </p:nvSpPr>
        <p:spPr bwMode="auto">
          <a:xfrm>
            <a:off x="4165600" y="6543676"/>
            <a:ext cx="651933"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a:defRPr/>
            </a:pPr>
            <a:r>
              <a:rPr kumimoji="1" lang="zh-CN" altLang="en-US" sz="1400">
                <a:solidFill>
                  <a:srgbClr val="003399"/>
                </a:solidFill>
                <a:latin typeface="Times New Roman" panose="02020603050405020304" pitchFamily="18" charset="0"/>
              </a:rPr>
              <a:t>目录</a:t>
            </a:r>
          </a:p>
        </p:txBody>
      </p:sp>
      <p:sp>
        <p:nvSpPr>
          <p:cNvPr id="2058" name="AutoShape 70"/>
          <p:cNvSpPr>
            <a:spLocks noChangeAspect="1" noChangeArrowheads="1"/>
          </p:cNvSpPr>
          <p:nvPr/>
        </p:nvSpPr>
        <p:spPr bwMode="auto">
          <a:xfrm>
            <a:off x="203201" y="228601"/>
            <a:ext cx="11764433" cy="6257925"/>
          </a:xfrm>
          <a:prstGeom prst="roundRect">
            <a:avLst>
              <a:gd name="adj" fmla="val 3343"/>
            </a:avLst>
          </a:prstGeom>
          <a:solidFill>
            <a:schemeClr val="bg1"/>
          </a:solidFill>
          <a:ln w="25400">
            <a:solidFill>
              <a:srgbClr val="0000FF"/>
            </a:solidFill>
            <a:round/>
            <a:headEnd/>
            <a:tailEnd/>
          </a:ln>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a:defRPr/>
            </a:pPr>
            <a:endParaRPr lang="zh-CN" altLang="zh-CN" sz="1200"/>
          </a:p>
        </p:txBody>
      </p:sp>
      <p:sp>
        <p:nvSpPr>
          <p:cNvPr id="2059" name="Line 17"/>
          <p:cNvSpPr>
            <a:spLocks noChangeShapeType="1"/>
          </p:cNvSpPr>
          <p:nvPr/>
        </p:nvSpPr>
        <p:spPr bwMode="auto">
          <a:xfrm>
            <a:off x="0" y="6173788"/>
            <a:ext cx="11785600" cy="11112"/>
          </a:xfrm>
          <a:prstGeom prst="line">
            <a:avLst/>
          </a:prstGeom>
          <a:noFill/>
          <a:ln w="571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1800"/>
          </a:p>
        </p:txBody>
      </p:sp>
    </p:spTree>
    <p:extLst>
      <p:ext uri="{BB962C8B-B14F-4D97-AF65-F5344CB8AC3E}">
        <p14:creationId xmlns:p14="http://schemas.microsoft.com/office/powerpoint/2010/main" xmlns="" val="175050994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transition spd="med">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770" decel="100000"/>
                                        <p:tgtEl>
                                          <p:spTgt spid="16387"/>
                                        </p:tgtEl>
                                      </p:cBhvr>
                                    </p:animEffect>
                                    <p:animScale>
                                      <p:cBhvr>
                                        <p:cTn id="8" dur="770" decel="100000"/>
                                        <p:tgtEl>
                                          <p:spTgt spid="16387"/>
                                        </p:tgtEl>
                                      </p:cBhvr>
                                      <p:from x="10000" y="10000"/>
                                      <p:to x="200000" y="450000"/>
                                    </p:animScale>
                                    <p:animScale>
                                      <p:cBhvr>
                                        <p:cTn id="9" dur="1230" accel="100000" fill="hold">
                                          <p:stCondLst>
                                            <p:cond delay="770"/>
                                          </p:stCondLst>
                                        </p:cTn>
                                        <p:tgtEl>
                                          <p:spTgt spid="16387"/>
                                        </p:tgtEl>
                                      </p:cBhvr>
                                      <p:from x="200000" y="450000"/>
                                      <p:to x="100000" y="100000"/>
                                    </p:animScale>
                                    <p:set>
                                      <p:cBhvr>
                                        <p:cTn id="10" dur="770" fill="hold"/>
                                        <p:tgtEl>
                                          <p:spTgt spid="16387"/>
                                        </p:tgtEl>
                                        <p:attrNameLst>
                                          <p:attrName>ppt_x</p:attrName>
                                        </p:attrNameLst>
                                      </p:cBhvr>
                                      <p:to>
                                        <p:strVal val="(0.5)"/>
                                      </p:to>
                                    </p:set>
                                    <p:anim from="(0.5)" to="(#ppt_x)" calcmode="lin" valueType="num">
                                      <p:cBhvr>
                                        <p:cTn id="11" dur="1230" accel="100000" fill="hold">
                                          <p:stCondLst>
                                            <p:cond delay="770"/>
                                          </p:stCondLst>
                                        </p:cTn>
                                        <p:tgtEl>
                                          <p:spTgt spid="16387"/>
                                        </p:tgtEl>
                                        <p:attrNameLst>
                                          <p:attrName>ppt_x</p:attrName>
                                        </p:attrNameLst>
                                      </p:cBhvr>
                                    </p:anim>
                                    <p:set>
                                      <p:cBhvr>
                                        <p:cTn id="12" dur="770" fill="hold"/>
                                        <p:tgtEl>
                                          <p:spTgt spid="16387"/>
                                        </p:tgtEl>
                                        <p:attrNameLst>
                                          <p:attrName>ppt_y</p:attrName>
                                        </p:attrNameLst>
                                      </p:cBhvr>
                                      <p:to>
                                        <p:strVal val="(#ppt_y+0.4)"/>
                                      </p:to>
                                    </p:set>
                                    <p:anim from="(#ppt_y+0.4)" to="(#ppt_y)" calcmode="lin" valueType="num">
                                      <p:cBhvr>
                                        <p:cTn id="13" dur="1230" accel="100000" fill="hold">
                                          <p:stCondLst>
                                            <p:cond delay="770"/>
                                          </p:stCondLst>
                                        </p:cTn>
                                        <p:tgtEl>
                                          <p:spTgt spid="16387"/>
                                        </p:tgtEl>
                                        <p:attrNameLst>
                                          <p:attrName>ppt_y</p:attrName>
                                        </p:attrNameLst>
                                      </p:cBhvr>
                                    </p:anim>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051">
                                            <p:txEl>
                                              <p:pRg st="0" end="0"/>
                                            </p:txEl>
                                          </p:spTgt>
                                        </p:tgtEl>
                                        <p:attrNameLst>
                                          <p:attrName>style.visibility</p:attrName>
                                        </p:attrNameLst>
                                      </p:cBhvr>
                                      <p:to>
                                        <p:strVal val="visible"/>
                                      </p:to>
                                    </p:set>
                                    <p:anim calcmode="lin" valueType="num">
                                      <p:cBhvr>
                                        <p:cTn id="17" dur="1000" fill="hold"/>
                                        <p:tgtEl>
                                          <p:spTgt spid="205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8" dur="1000" fill="hold"/>
                                        <p:tgtEl>
                                          <p:spTgt spid="2051">
                                            <p:txEl>
                                              <p:pRg st="0" end="0"/>
                                            </p:txEl>
                                          </p:spTgt>
                                        </p:tgtEl>
                                        <p:attrNameLst>
                                          <p:attrName>ppt_y</p:attrName>
                                        </p:attrNameLst>
                                      </p:cBhvr>
                                      <p:tavLst>
                                        <p:tav tm="0">
                                          <p:val>
                                            <p:strVal val="#ppt_y"/>
                                          </p:val>
                                        </p:tav>
                                        <p:tav tm="100000">
                                          <p:val>
                                            <p:strVal val="#ppt_y"/>
                                          </p:val>
                                        </p:tav>
                                      </p:tavLst>
                                    </p:anim>
                                    <p:anim calcmode="lin" valueType="num">
                                      <p:cBhvr>
                                        <p:cTn id="19" dur="1000" fill="hold"/>
                                        <p:tgtEl>
                                          <p:spTgt spid="205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0" dur="1000" fill="hold"/>
                                        <p:tgtEl>
                                          <p:spTgt spid="205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1" dur="1000" tmFilter="0,0; .5, 1; 1, 1"/>
                                        <p:tgtEl>
                                          <p:spTgt spid="2051">
                                            <p:txEl>
                                              <p:pRg st="0" end="0"/>
                                            </p:txEl>
                                          </p:spTgt>
                                        </p:tgtEl>
                                      </p:cBhvr>
                                    </p:animEffect>
                                  </p:childTnLst>
                                </p:cTn>
                              </p:par>
                            </p:childTnLst>
                          </p:cTn>
                        </p:par>
                        <p:par>
                          <p:cTn id="22" fill="hold">
                            <p:stCondLst>
                              <p:cond delay="41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051">
                                            <p:txEl>
                                              <p:pRg st="1" end="1"/>
                                            </p:txEl>
                                          </p:spTgt>
                                        </p:tgtEl>
                                        <p:attrNameLst>
                                          <p:attrName>style.visibility</p:attrName>
                                        </p:attrNameLst>
                                      </p:cBhvr>
                                      <p:to>
                                        <p:strVal val="visible"/>
                                      </p:to>
                                    </p:set>
                                    <p:anim calcmode="lin" valueType="num">
                                      <p:cBhvr>
                                        <p:cTn id="25" dur="1000" fill="hold"/>
                                        <p:tgtEl>
                                          <p:spTgt spid="2051">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1000" fill="hold"/>
                                        <p:tgtEl>
                                          <p:spTgt spid="2051">
                                            <p:txEl>
                                              <p:pRg st="1" end="1"/>
                                            </p:txEl>
                                          </p:spTgt>
                                        </p:tgtEl>
                                        <p:attrNameLst>
                                          <p:attrName>ppt_y</p:attrName>
                                        </p:attrNameLst>
                                      </p:cBhvr>
                                      <p:tavLst>
                                        <p:tav tm="0">
                                          <p:val>
                                            <p:strVal val="#ppt_y"/>
                                          </p:val>
                                        </p:tav>
                                        <p:tav tm="100000">
                                          <p:val>
                                            <p:strVal val="#ppt_y"/>
                                          </p:val>
                                        </p:tav>
                                      </p:tavLst>
                                    </p:anim>
                                    <p:anim calcmode="lin" valueType="num">
                                      <p:cBhvr>
                                        <p:cTn id="27" dur="1000" fill="hold"/>
                                        <p:tgtEl>
                                          <p:spTgt spid="2051">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1000" fill="hold"/>
                                        <p:tgtEl>
                                          <p:spTgt spid="2051">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1000" tmFilter="0,0; .5, 1; 1, 1"/>
                                        <p:tgtEl>
                                          <p:spTgt spid="2051">
                                            <p:txEl>
                                              <p:pRg st="1" end="1"/>
                                            </p:txEl>
                                          </p:spTgt>
                                        </p:tgtEl>
                                      </p:cBhvr>
                                    </p:animEffec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2051">
                                            <p:txEl>
                                              <p:pRg st="2" end="2"/>
                                            </p:txEl>
                                          </p:spTgt>
                                        </p:tgtEl>
                                        <p:attrNameLst>
                                          <p:attrName>style.visibility</p:attrName>
                                        </p:attrNameLst>
                                      </p:cBhvr>
                                      <p:to>
                                        <p:strVal val="visible"/>
                                      </p:to>
                                    </p:set>
                                    <p:anim calcmode="lin" valueType="num">
                                      <p:cBhvr>
                                        <p:cTn id="32" dur="1000" fill="hold"/>
                                        <p:tgtEl>
                                          <p:spTgt spid="205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1000" fill="hold"/>
                                        <p:tgtEl>
                                          <p:spTgt spid="2051">
                                            <p:txEl>
                                              <p:pRg st="2" end="2"/>
                                            </p:txEl>
                                          </p:spTgt>
                                        </p:tgtEl>
                                        <p:attrNameLst>
                                          <p:attrName>ppt_y</p:attrName>
                                        </p:attrNameLst>
                                      </p:cBhvr>
                                      <p:tavLst>
                                        <p:tav tm="0">
                                          <p:val>
                                            <p:strVal val="#ppt_y"/>
                                          </p:val>
                                        </p:tav>
                                        <p:tav tm="100000">
                                          <p:val>
                                            <p:strVal val="#ppt_y"/>
                                          </p:val>
                                        </p:tav>
                                      </p:tavLst>
                                    </p:anim>
                                    <p:anim calcmode="lin" valueType="num">
                                      <p:cBhvr>
                                        <p:cTn id="34" dur="1000" fill="hold"/>
                                        <p:tgtEl>
                                          <p:spTgt spid="205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1000" fill="hold"/>
                                        <p:tgtEl>
                                          <p:spTgt spid="205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1000" tmFilter="0,0; .5, 1; 1, 1"/>
                                        <p:tgtEl>
                                          <p:spTgt spid="2051">
                                            <p:txEl>
                                              <p:pRg st="2" end="2"/>
                                            </p:txEl>
                                          </p:spTgt>
                                        </p:tgtEl>
                                      </p:cBhvr>
                                    </p:animEffect>
                                  </p:childTnLst>
                                </p:cTn>
                              </p:par>
                              <p:par>
                                <p:cTn id="37" presetID="41" presetClass="entr" presetSubtype="0" fill="hold" grpId="0" nodeType="withEffect">
                                  <p:stCondLst>
                                    <p:cond delay="0"/>
                                  </p:stCondLst>
                                  <p:iterate type="lt">
                                    <p:tmPct val="10000"/>
                                  </p:iterate>
                                  <p:childTnLst>
                                    <p:set>
                                      <p:cBhvr>
                                        <p:cTn id="38" dur="1" fill="hold">
                                          <p:stCondLst>
                                            <p:cond delay="0"/>
                                          </p:stCondLst>
                                        </p:cTn>
                                        <p:tgtEl>
                                          <p:spTgt spid="2051">
                                            <p:txEl>
                                              <p:pRg st="3" end="3"/>
                                            </p:txEl>
                                          </p:spTgt>
                                        </p:tgtEl>
                                        <p:attrNameLst>
                                          <p:attrName>style.visibility</p:attrName>
                                        </p:attrNameLst>
                                      </p:cBhvr>
                                      <p:to>
                                        <p:strVal val="visible"/>
                                      </p:to>
                                    </p:set>
                                    <p:anim calcmode="lin" valueType="num">
                                      <p:cBhvr>
                                        <p:cTn id="39" dur="1000" fill="hold"/>
                                        <p:tgtEl>
                                          <p:spTgt spid="2051">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1000" fill="hold"/>
                                        <p:tgtEl>
                                          <p:spTgt spid="2051">
                                            <p:txEl>
                                              <p:pRg st="3" end="3"/>
                                            </p:txEl>
                                          </p:spTgt>
                                        </p:tgtEl>
                                        <p:attrNameLst>
                                          <p:attrName>ppt_y</p:attrName>
                                        </p:attrNameLst>
                                      </p:cBhvr>
                                      <p:tavLst>
                                        <p:tav tm="0">
                                          <p:val>
                                            <p:strVal val="#ppt_y"/>
                                          </p:val>
                                        </p:tav>
                                        <p:tav tm="100000">
                                          <p:val>
                                            <p:strVal val="#ppt_y"/>
                                          </p:val>
                                        </p:tav>
                                      </p:tavLst>
                                    </p:anim>
                                    <p:anim calcmode="lin" valueType="num">
                                      <p:cBhvr>
                                        <p:cTn id="41" dur="1000" fill="hold"/>
                                        <p:tgtEl>
                                          <p:spTgt spid="2051">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1000" fill="hold"/>
                                        <p:tgtEl>
                                          <p:spTgt spid="2051">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1000" tmFilter="0,0; .5, 1; 1, 1"/>
                                        <p:tgtEl>
                                          <p:spTgt spid="2051">
                                            <p:txEl>
                                              <p:pRg st="3" end="3"/>
                                            </p:txEl>
                                          </p:spTgt>
                                        </p:tgtEl>
                                      </p:cBhvr>
                                    </p:animEffect>
                                  </p:childTnLst>
                                </p:cTn>
                              </p:par>
                              <p:par>
                                <p:cTn id="44" presetID="41" presetClass="entr" presetSubtype="0" fill="hold" grpId="0" nodeType="withEffect">
                                  <p:stCondLst>
                                    <p:cond delay="0"/>
                                  </p:stCondLst>
                                  <p:iterate type="lt">
                                    <p:tmPct val="10000"/>
                                  </p:iterate>
                                  <p:childTnLst>
                                    <p:set>
                                      <p:cBhvr>
                                        <p:cTn id="45" dur="1" fill="hold">
                                          <p:stCondLst>
                                            <p:cond delay="0"/>
                                          </p:stCondLst>
                                        </p:cTn>
                                        <p:tgtEl>
                                          <p:spTgt spid="2051">
                                            <p:txEl>
                                              <p:pRg st="4" end="4"/>
                                            </p:txEl>
                                          </p:spTgt>
                                        </p:tgtEl>
                                        <p:attrNameLst>
                                          <p:attrName>style.visibility</p:attrName>
                                        </p:attrNameLst>
                                      </p:cBhvr>
                                      <p:to>
                                        <p:strVal val="visible"/>
                                      </p:to>
                                    </p:set>
                                    <p:anim calcmode="lin" valueType="num">
                                      <p:cBhvr>
                                        <p:cTn id="46" dur="1000" fill="hold"/>
                                        <p:tgtEl>
                                          <p:spTgt spid="2051">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2051">
                                            <p:txEl>
                                              <p:pRg st="4" end="4"/>
                                            </p:txEl>
                                          </p:spTgt>
                                        </p:tgtEl>
                                        <p:attrNameLst>
                                          <p:attrName>ppt_y</p:attrName>
                                        </p:attrNameLst>
                                      </p:cBhvr>
                                      <p:tavLst>
                                        <p:tav tm="0">
                                          <p:val>
                                            <p:strVal val="#ppt_y"/>
                                          </p:val>
                                        </p:tav>
                                        <p:tav tm="100000">
                                          <p:val>
                                            <p:strVal val="#ppt_y"/>
                                          </p:val>
                                        </p:tav>
                                      </p:tavLst>
                                    </p:anim>
                                    <p:anim calcmode="lin" valueType="num">
                                      <p:cBhvr>
                                        <p:cTn id="48" dur="1000" fill="hold"/>
                                        <p:tgtEl>
                                          <p:spTgt spid="2051">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2051">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2051" grpId="0" build="p" autoUpdateAnimBg="0"/>
    </p:bldLst>
  </p:timing>
  <p:txStyles>
    <p:titleStyle>
      <a:lvl1pPr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2pPr>
      <a:lvl3pPr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3pPr>
      <a:lvl4pPr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4pPr>
      <a:lvl5pPr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5pPr>
      <a:lvl6pPr marL="457200"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6pPr>
      <a:lvl7pPr marL="914400"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7pPr>
      <a:lvl8pPr marL="1371600"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8pPr>
      <a:lvl9pPr marL="1828800"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9pPr>
    </p:titleStyle>
    <p:bodyStyle>
      <a:lvl1pPr marL="342900" indent="-342900" algn="l" rtl="0" eaLnBrk="1" fontAlgn="base" hangingPunct="1">
        <a:spcBef>
          <a:spcPct val="20000"/>
        </a:spcBef>
        <a:spcAft>
          <a:spcPct val="0"/>
        </a:spcAft>
        <a:buChar char="•"/>
        <a:defRPr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黑体" panose="02010609060101010101" pitchFamily="2" charset="-122"/>
        </a:defRPr>
      </a:lvl2pPr>
      <a:lvl3pPr marL="1143000" indent="-228600" algn="l" rtl="0" eaLnBrk="1" fontAlgn="base" hangingPunct="1">
        <a:spcBef>
          <a:spcPct val="20000"/>
        </a:spcBef>
        <a:spcAft>
          <a:spcPct val="0"/>
        </a:spcAft>
        <a:buChar char="•"/>
        <a:defRPr sz="2400" b="1">
          <a:solidFill>
            <a:schemeClr val="tx1"/>
          </a:solidFill>
          <a:latin typeface="+mn-lt"/>
          <a:ea typeface="仿宋_GB2312" pitchFamily="49" charset="-122"/>
        </a:defRPr>
      </a:lvl3pPr>
      <a:lvl4pPr marL="1600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1"/>
            <a:ext cx="10668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447800"/>
            <a:ext cx="10610851"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sz="1800"/>
          </a:p>
        </p:txBody>
      </p:sp>
      <p:sp>
        <p:nvSpPr>
          <p:cNvPr id="10246" name="Rectangle 6"/>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fld id="{3D8824D6-487A-42D2-87A5-A2CEA01128A1}" type="datetimeFigureOut">
              <a:rPr lang="en-US" altLang="zh-CN"/>
              <a:pPr>
                <a:defRPr/>
              </a:pPr>
              <a:t>4/10/2019</a:t>
            </a:fld>
            <a:endParaRPr lang="en-US" altLang="zh-CN"/>
          </a:p>
        </p:txBody>
      </p:sp>
      <p:sp>
        <p:nvSpPr>
          <p:cNvPr id="10247" name="Rectangle 7"/>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0248" name="Rectangle 8"/>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C808500D-8F1E-4F26-9CC4-5D8F0ABAEAA9}" type="slidenum">
              <a:rPr lang="en-US" altLang="zh-CN"/>
              <a:pPr>
                <a:defRPr/>
              </a:pPr>
              <a:t>‹#›</a:t>
            </a:fld>
            <a:endParaRPr lang="en-US" altLang="zh-CN"/>
          </a:p>
        </p:txBody>
      </p:sp>
      <p:pic>
        <p:nvPicPr>
          <p:cNvPr id="1033" name="Picture 9" descr="图片1"/>
          <p:cNvPicPr>
            <a:picLocks noChangeAspect="1" noChangeArrowheads="1"/>
          </p:cNvPicPr>
          <p:nvPr/>
        </p:nvPicPr>
        <p:blipFill>
          <a:blip r:embed="rId14" cstate="print">
            <a:extLst>
              <a:ext uri="{28A0092B-C50C-407E-A947-70E740481C1C}">
                <a14:useLocalDpi xmlns:a14="http://schemas.microsoft.com/office/drawing/2010/main" xmlns="" val="0"/>
              </a:ext>
            </a:extLst>
          </a:blip>
          <a:srcRect l="52499" t="85756" r="1920" b="2075"/>
          <a:stretch>
            <a:fillRect/>
          </a:stretch>
        </p:blipFill>
        <p:spPr bwMode="auto">
          <a:xfrm>
            <a:off x="7721600" y="1"/>
            <a:ext cx="4470400"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739347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rtl="0" eaLnBrk="1" fontAlgn="base" hangingPunct="1">
        <a:spcBef>
          <a:spcPct val="0"/>
        </a:spcBef>
        <a:spcAft>
          <a:spcPct val="0"/>
        </a:spcAft>
        <a:defRPr sz="4400" b="1" kern="1200">
          <a:solidFill>
            <a:srgbClr val="333399"/>
          </a:solidFill>
          <a:latin typeface="+mj-lt"/>
          <a:ea typeface="+mj-ea"/>
          <a:cs typeface="+mj-cs"/>
        </a:defRPr>
      </a:lvl1pPr>
      <a:lvl2pPr algn="l" rtl="0" eaLnBrk="1" fontAlgn="base" hangingPunct="1">
        <a:spcBef>
          <a:spcPct val="0"/>
        </a:spcBef>
        <a:spcAft>
          <a:spcPct val="0"/>
        </a:spcAft>
        <a:defRPr sz="4400" b="1">
          <a:solidFill>
            <a:srgbClr val="333399"/>
          </a:solidFill>
          <a:latin typeface="Comic Sans MS" panose="030F0702030302020204" pitchFamily="66" charset="0"/>
          <a:ea typeface="宋体" panose="02010600030101010101" pitchFamily="2" charset="-122"/>
        </a:defRPr>
      </a:lvl2pPr>
      <a:lvl3pPr algn="l" rtl="0" eaLnBrk="1" fontAlgn="base" hangingPunct="1">
        <a:spcBef>
          <a:spcPct val="0"/>
        </a:spcBef>
        <a:spcAft>
          <a:spcPct val="0"/>
        </a:spcAft>
        <a:defRPr sz="4400" b="1">
          <a:solidFill>
            <a:srgbClr val="333399"/>
          </a:solidFill>
          <a:latin typeface="Comic Sans MS" panose="030F0702030302020204" pitchFamily="66" charset="0"/>
          <a:ea typeface="宋体" panose="02010600030101010101" pitchFamily="2" charset="-122"/>
        </a:defRPr>
      </a:lvl3pPr>
      <a:lvl4pPr algn="l" rtl="0" eaLnBrk="1" fontAlgn="base" hangingPunct="1">
        <a:spcBef>
          <a:spcPct val="0"/>
        </a:spcBef>
        <a:spcAft>
          <a:spcPct val="0"/>
        </a:spcAft>
        <a:defRPr sz="4400" b="1">
          <a:solidFill>
            <a:srgbClr val="333399"/>
          </a:solidFill>
          <a:latin typeface="Comic Sans MS" panose="030F0702030302020204" pitchFamily="66" charset="0"/>
          <a:ea typeface="宋体" panose="02010600030101010101" pitchFamily="2" charset="-122"/>
        </a:defRPr>
      </a:lvl4pPr>
      <a:lvl5pPr algn="l" rtl="0" eaLnBrk="1" fontAlgn="base" hangingPunct="1">
        <a:spcBef>
          <a:spcPct val="0"/>
        </a:spcBef>
        <a:spcAft>
          <a:spcPct val="0"/>
        </a:spcAft>
        <a:defRPr sz="4400" b="1">
          <a:solidFill>
            <a:srgbClr val="333399"/>
          </a:solidFill>
          <a:latin typeface="Comic Sans MS" panose="030F0702030302020204" pitchFamily="66" charset="0"/>
          <a:ea typeface="宋体" panose="02010600030101010101" pitchFamily="2" charset="-122"/>
        </a:defRPr>
      </a:lvl5pPr>
      <a:lvl6pPr marL="457200" algn="l" rtl="0" eaLnBrk="1" fontAlgn="base" hangingPunct="1">
        <a:spcBef>
          <a:spcPct val="0"/>
        </a:spcBef>
        <a:spcAft>
          <a:spcPct val="0"/>
        </a:spcAft>
        <a:defRPr sz="4400" b="1">
          <a:solidFill>
            <a:srgbClr val="333399"/>
          </a:solidFill>
          <a:latin typeface="Comic Sans MS" panose="030F0702030302020204" pitchFamily="66" charset="0"/>
          <a:ea typeface="宋体" panose="02010600030101010101" pitchFamily="2" charset="-122"/>
        </a:defRPr>
      </a:lvl6pPr>
      <a:lvl7pPr marL="914400" algn="l" rtl="0" eaLnBrk="1" fontAlgn="base" hangingPunct="1">
        <a:spcBef>
          <a:spcPct val="0"/>
        </a:spcBef>
        <a:spcAft>
          <a:spcPct val="0"/>
        </a:spcAft>
        <a:defRPr sz="4400" b="1">
          <a:solidFill>
            <a:srgbClr val="333399"/>
          </a:solidFill>
          <a:latin typeface="Comic Sans MS" panose="030F0702030302020204" pitchFamily="66" charset="0"/>
          <a:ea typeface="宋体" panose="02010600030101010101" pitchFamily="2" charset="-122"/>
        </a:defRPr>
      </a:lvl7pPr>
      <a:lvl8pPr marL="1371600" algn="l" rtl="0" eaLnBrk="1" fontAlgn="base" hangingPunct="1">
        <a:spcBef>
          <a:spcPct val="0"/>
        </a:spcBef>
        <a:spcAft>
          <a:spcPct val="0"/>
        </a:spcAft>
        <a:defRPr sz="4400" b="1">
          <a:solidFill>
            <a:srgbClr val="333399"/>
          </a:solidFill>
          <a:latin typeface="Comic Sans MS" panose="030F0702030302020204" pitchFamily="66" charset="0"/>
          <a:ea typeface="宋体" panose="02010600030101010101" pitchFamily="2" charset="-122"/>
        </a:defRPr>
      </a:lvl8pPr>
      <a:lvl9pPr marL="1828800" algn="l" rtl="0" eaLnBrk="1" fontAlgn="base" hangingPunct="1">
        <a:spcBef>
          <a:spcPct val="0"/>
        </a:spcBef>
        <a:spcAft>
          <a:spcPct val="0"/>
        </a:spcAft>
        <a:defRPr sz="4400" b="1">
          <a:solidFill>
            <a:srgbClr val="333399"/>
          </a:solidFill>
          <a:latin typeface="Comic Sans MS" panose="030F0702030302020204" pitchFamily="66"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accent2"/>
        </a:buClr>
        <a:buFont typeface="Wingdings" panose="05000000000000000000" pitchFamily="2" charset="2"/>
        <a:buBlip>
          <a:blip r:embed="rId15"/>
        </a:buBlip>
        <a:defRPr sz="3000" b="1" kern="1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anose="05000000000000000000" pitchFamily="2" charset="2"/>
        <a:buBlip>
          <a:blip r:embed="rId16"/>
        </a:buBlip>
        <a:defRPr sz="2600" b="1" kern="1200">
          <a:solidFill>
            <a:schemeClr val="tx1"/>
          </a:solidFill>
          <a:latin typeface="+mn-lt"/>
          <a:ea typeface="+mn-ea"/>
          <a:cs typeface="+mn-cs"/>
        </a:defRPr>
      </a:lvl2pPr>
      <a:lvl3pPr marL="1304925" indent="-395288" algn="l" rtl="0" eaLnBrk="1" fontAlgn="base" hangingPunct="1">
        <a:spcBef>
          <a:spcPct val="20000"/>
        </a:spcBef>
        <a:spcAft>
          <a:spcPct val="0"/>
        </a:spcAft>
        <a:buClr>
          <a:schemeClr val="accent2"/>
        </a:buClr>
        <a:buFont typeface="Wingdings" panose="05000000000000000000" pitchFamily="2" charset="2"/>
        <a:buBlip>
          <a:blip r:embed="rId17"/>
        </a:buBlip>
        <a:defRPr sz="2300" b="1" kern="1200">
          <a:solidFill>
            <a:schemeClr val="tx1"/>
          </a:solidFill>
          <a:latin typeface="+mn-lt"/>
          <a:ea typeface="+mn-ea"/>
          <a:cs typeface="+mn-cs"/>
        </a:defRPr>
      </a:lvl3pPr>
      <a:lvl4pPr marL="1693863" indent="-387350" algn="l" rtl="0" eaLnBrk="1" fontAlgn="base" hangingPunct="1">
        <a:spcBef>
          <a:spcPct val="20000"/>
        </a:spcBef>
        <a:spcAft>
          <a:spcPct val="0"/>
        </a:spcAft>
        <a:buClr>
          <a:schemeClr val="accent2"/>
        </a:buClr>
        <a:buFont typeface="Wingdings" panose="05000000000000000000" pitchFamily="2" charset="2"/>
        <a:buBlip>
          <a:blip r:embed="rId18"/>
        </a:buBlip>
        <a:defRPr sz="2000" b="1" kern="1200">
          <a:solidFill>
            <a:schemeClr val="tx1"/>
          </a:solidFill>
          <a:latin typeface="+mn-lt"/>
          <a:ea typeface="+mn-ea"/>
          <a:cs typeface="+mn-cs"/>
        </a:defRPr>
      </a:lvl4pPr>
      <a:lvl5pPr marL="2093913" indent="-398463" algn="l" rtl="0" eaLnBrk="1" fontAlgn="base" hangingPunct="1">
        <a:spcBef>
          <a:spcPct val="25000"/>
        </a:spcBef>
        <a:spcAft>
          <a:spcPct val="0"/>
        </a:spcAft>
        <a:buClr>
          <a:schemeClr val="accent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altLang="zh-CN" dirty="0"/>
              <a:t>3.3 </a:t>
            </a:r>
            <a:r>
              <a:rPr lang="zh-CN" altLang="en-US" dirty="0"/>
              <a:t>获取客户的需求</a:t>
            </a:r>
          </a:p>
        </p:txBody>
      </p:sp>
      <p:sp>
        <p:nvSpPr>
          <p:cNvPr id="7171" name="Rectangle 3"/>
          <p:cNvSpPr>
            <a:spLocks noGrp="1" noChangeArrowheads="1"/>
          </p:cNvSpPr>
          <p:nvPr>
            <p:ph idx="1"/>
          </p:nvPr>
        </p:nvSpPr>
        <p:spPr>
          <a:xfrm>
            <a:off x="2062956" y="1279525"/>
            <a:ext cx="8066087" cy="4679950"/>
          </a:xfrm>
        </p:spPr>
        <p:txBody>
          <a:bodyPr/>
          <a:lstStyle/>
          <a:p>
            <a:pPr eaLnBrk="1" hangingPunct="1"/>
            <a:r>
              <a:rPr lang="zh-CN" altLang="zh-CN" dirty="0"/>
              <a:t>需求</a:t>
            </a:r>
            <a:r>
              <a:rPr lang="zh-CN" altLang="en-US" dirty="0"/>
              <a:t>开发</a:t>
            </a:r>
            <a:r>
              <a:rPr lang="zh-CN" altLang="zh-CN" dirty="0"/>
              <a:t>的核心是需求获取，</a:t>
            </a:r>
            <a:r>
              <a:rPr lang="zh-CN" altLang="en-US" dirty="0"/>
              <a:t>这是一种为</a:t>
            </a:r>
            <a:r>
              <a:rPr lang="zh-CN" altLang="zh-CN" dirty="0"/>
              <a:t>软件系统</a:t>
            </a:r>
            <a:r>
              <a:rPr lang="zh-CN" altLang="en-US" dirty="0"/>
              <a:t>确定各类干系人的</a:t>
            </a:r>
            <a:r>
              <a:rPr lang="zh-CN" altLang="zh-CN" dirty="0"/>
              <a:t>需要</a:t>
            </a:r>
            <a:r>
              <a:rPr lang="zh-CN" altLang="en-US" dirty="0"/>
              <a:t>和约束</a:t>
            </a:r>
            <a:r>
              <a:rPr lang="zh-CN" altLang="zh-CN" dirty="0"/>
              <a:t>的过程。</a:t>
            </a:r>
            <a:endParaRPr lang="en-US" altLang="zh-CN" dirty="0"/>
          </a:p>
          <a:p>
            <a:pPr eaLnBrk="1" hangingPunct="1"/>
            <a:r>
              <a:rPr lang="zh-CN" altLang="en-US" dirty="0"/>
              <a:t>需求获取不等同与“收集需求”，也不是简单地将用户所说的全部记录下来。</a:t>
            </a:r>
            <a:endParaRPr lang="en-US" altLang="zh-CN" dirty="0"/>
          </a:p>
          <a:p>
            <a:pPr eaLnBrk="1" hangingPunct="1"/>
            <a:r>
              <a:rPr lang="zh-CN" altLang="en-US" dirty="0"/>
              <a:t>获取是一个综合协作性和分析性的过程，其活动包括收集、发现、提炼和定义需求。</a:t>
            </a:r>
            <a:endParaRPr lang="zh-CN" altLang="zh-CN" dirty="0"/>
          </a:p>
          <a:p>
            <a:pPr eaLnBrk="1" hangingPunct="1"/>
            <a:endParaRPr lang="zh-CN" altLang="zh-CN" dirty="0"/>
          </a:p>
        </p:txBody>
      </p:sp>
      <p:sp>
        <p:nvSpPr>
          <p:cNvPr id="56322"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D393DC2C-6DA0-4014-888C-A0A4C77D18A3}" type="slidenum">
              <a:rPr lang="zh-CN" altLang="zh-CN" sz="2500">
                <a:solidFill>
                  <a:srgbClr val="000000"/>
                </a:solidFill>
                <a:ea typeface="宋体" panose="02010600030101010101" pitchFamily="2" charset="-122"/>
              </a:rPr>
              <a:pPr fontAlgn="base">
                <a:spcBef>
                  <a:spcPct val="0"/>
                </a:spcBef>
                <a:spcAft>
                  <a:spcPct val="0"/>
                </a:spcAft>
                <a:buClrTx/>
                <a:buNone/>
              </a:pPr>
              <a:t>1</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50286462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7170"/>
                                        </p:tgtEl>
                                        <p:attrNameLst>
                                          <p:attrName>style.visibility</p:attrName>
                                        </p:attrNameLst>
                                      </p:cBhvr>
                                      <p:to>
                                        <p:strVal val="visible"/>
                                      </p:to>
                                    </p:set>
                                    <p:anim calcmode="lin" valueType="num">
                                      <p:cBhvr>
                                        <p:cTn id="7" dur="2000" fill="hold"/>
                                        <p:tgtEl>
                                          <p:spTgt spid="7170"/>
                                        </p:tgtEl>
                                        <p:attrNameLst>
                                          <p:attrName>ppt_w</p:attrName>
                                        </p:attrNameLst>
                                      </p:cBhvr>
                                      <p:tavLst>
                                        <p:tav tm="0">
                                          <p:val>
                                            <p:fltVal val="0"/>
                                          </p:val>
                                        </p:tav>
                                        <p:tav tm="100000">
                                          <p:val>
                                            <p:strVal val="#ppt_w"/>
                                          </p:val>
                                        </p:tav>
                                      </p:tavLst>
                                    </p:anim>
                                    <p:anim calcmode="lin" valueType="num">
                                      <p:cBhvr>
                                        <p:cTn id="8" dur="2000" fill="hold"/>
                                        <p:tgtEl>
                                          <p:spTgt spid="7170"/>
                                        </p:tgtEl>
                                        <p:attrNameLst>
                                          <p:attrName>ppt_h</p:attrName>
                                        </p:attrNameLst>
                                      </p:cBhvr>
                                      <p:tavLst>
                                        <p:tav tm="0">
                                          <p:val>
                                            <p:fltVal val="0"/>
                                          </p:val>
                                        </p:tav>
                                        <p:tav tm="100000">
                                          <p:val>
                                            <p:strVal val="#ppt_h"/>
                                          </p:val>
                                        </p:tav>
                                      </p:tavLst>
                                    </p:anim>
                                    <p:anim calcmode="lin" valueType="num">
                                      <p:cBhvr>
                                        <p:cTn id="9" dur="2000" fill="hold"/>
                                        <p:tgtEl>
                                          <p:spTgt spid="7170"/>
                                        </p:tgtEl>
                                        <p:attrNameLst>
                                          <p:attrName>style.rotation</p:attrName>
                                        </p:attrNameLst>
                                      </p:cBhvr>
                                      <p:tavLst>
                                        <p:tav tm="0">
                                          <p:val>
                                            <p:fltVal val="90"/>
                                          </p:val>
                                        </p:tav>
                                        <p:tav tm="100000">
                                          <p:val>
                                            <p:fltVal val="0"/>
                                          </p:val>
                                        </p:tav>
                                      </p:tavLst>
                                    </p:anim>
                                    <p:animEffect transition="in" filter="fade">
                                      <p:cBhvr>
                                        <p:cTn id="10" dur="2000"/>
                                        <p:tgtEl>
                                          <p:spTgt spid="7170"/>
                                        </p:tgtEl>
                                      </p:cBhvr>
                                    </p:animEffect>
                                  </p:childTnLst>
                                </p:cTn>
                              </p:par>
                            </p:childTnLst>
                          </p:cTn>
                        </p:par>
                        <p:par>
                          <p:cTn id="11" fill="hold" nodeType="afterGroup">
                            <p:stCondLst>
                              <p:cond delay="2900"/>
                            </p:stCondLst>
                            <p:childTnLst>
                              <p:par>
                                <p:cTn id="12" presetID="18" presetClass="entr" presetSubtype="6" fill="hold" grpId="0" nodeType="afterEffect">
                                  <p:stCondLst>
                                    <p:cond delay="0"/>
                                  </p:stCondLst>
                                  <p:childTnLst>
                                    <p:set>
                                      <p:cBhvr>
                                        <p:cTn id="13" dur="1" fill="hold">
                                          <p:stCondLst>
                                            <p:cond delay="0"/>
                                          </p:stCondLst>
                                        </p:cTn>
                                        <p:tgtEl>
                                          <p:spTgt spid="7171">
                                            <p:txEl>
                                              <p:pRg st="0" end="0"/>
                                            </p:txEl>
                                          </p:spTgt>
                                        </p:tgtEl>
                                        <p:attrNameLst>
                                          <p:attrName>style.visibility</p:attrName>
                                        </p:attrNameLst>
                                      </p:cBhvr>
                                      <p:to>
                                        <p:strVal val="visible"/>
                                      </p:to>
                                    </p:set>
                                    <p:animEffect transition="in" filter="strips(downRight)">
                                      <p:cBhvr>
                                        <p:cTn id="14" dur="2000"/>
                                        <p:tgtEl>
                                          <p:spTgt spid="717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7171">
                                            <p:txEl>
                                              <p:pRg st="1" end="1"/>
                                            </p:txEl>
                                          </p:spTgt>
                                        </p:tgtEl>
                                        <p:attrNameLst>
                                          <p:attrName>style.visibility</p:attrName>
                                        </p:attrNameLst>
                                      </p:cBhvr>
                                      <p:to>
                                        <p:strVal val="visible"/>
                                      </p:to>
                                    </p:set>
                                    <p:animEffect transition="in" filter="strips(downRight)">
                                      <p:cBhvr>
                                        <p:cTn id="19" dur="2000"/>
                                        <p:tgtEl>
                                          <p:spTgt spid="717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7171">
                                            <p:txEl>
                                              <p:pRg st="2" end="2"/>
                                            </p:txEl>
                                          </p:spTgt>
                                        </p:tgtEl>
                                        <p:attrNameLst>
                                          <p:attrName>style.visibility</p:attrName>
                                        </p:attrNameLst>
                                      </p:cBhvr>
                                      <p:to>
                                        <p:strVal val="visible"/>
                                      </p:to>
                                    </p:set>
                                    <p:animEffect transition="in" filter="strips(downRight)">
                                      <p:cBhvr>
                                        <p:cTn id="24" dur="20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06876" y="-93663"/>
            <a:ext cx="6715125" cy="1296988"/>
          </a:xfrm>
        </p:spPr>
        <p:txBody>
          <a:bodyPr/>
          <a:lstStyle/>
          <a:p>
            <a:pPr eaLnBrk="1" hangingPunct="1"/>
            <a:r>
              <a:rPr lang="zh-CN" altLang="zh-CN" dirty="0"/>
              <a:t>需求获取中的注意事项</a:t>
            </a:r>
          </a:p>
        </p:txBody>
      </p:sp>
      <p:sp>
        <p:nvSpPr>
          <p:cNvPr id="14339" name="Rectangle 3"/>
          <p:cNvSpPr>
            <a:spLocks noGrp="1" noChangeArrowheads="1"/>
          </p:cNvSpPr>
          <p:nvPr>
            <p:ph idx="1"/>
          </p:nvPr>
        </p:nvSpPr>
        <p:spPr/>
        <p:txBody>
          <a:bodyPr/>
          <a:lstStyle/>
          <a:p>
            <a:pPr eaLnBrk="1" hangingPunct="1">
              <a:lnSpc>
                <a:spcPct val="90000"/>
              </a:lnSpc>
            </a:pPr>
            <a:r>
              <a:rPr lang="zh-CN" altLang="zh-CN" sz="2800"/>
              <a:t>只向很少的用户代表收集意见，或者只听取声音最大、最固执己见的客户的意见，也是需求获取过程中存在的问题</a:t>
            </a:r>
            <a:r>
              <a:rPr lang="zh-CN" altLang="en-US" sz="2800"/>
              <a:t>。</a:t>
            </a:r>
            <a:endParaRPr lang="zh-CN" altLang="zh-CN" sz="2800"/>
          </a:p>
          <a:p>
            <a:pPr eaLnBrk="1" hangingPunct="1">
              <a:lnSpc>
                <a:spcPct val="90000"/>
              </a:lnSpc>
            </a:pPr>
            <a:r>
              <a:rPr lang="zh-CN" altLang="zh-CN" sz="2800"/>
              <a:t>获取用户需求的工作可能导致对产品前景或项目范围的修改</a:t>
            </a:r>
            <a:r>
              <a:rPr lang="zh-CN" altLang="en-US" sz="2800"/>
              <a:t>。</a:t>
            </a:r>
            <a:endParaRPr lang="zh-CN" altLang="zh-CN" sz="2800"/>
          </a:p>
          <a:p>
            <a:pPr eaLnBrk="1" hangingPunct="1">
              <a:lnSpc>
                <a:spcPct val="90000"/>
              </a:lnSpc>
            </a:pPr>
            <a:r>
              <a:rPr lang="zh-CN" altLang="zh-CN" sz="2800"/>
              <a:t>需求开发过程中产生的模型和界面草图应该被视为可以促进有效沟通的设计建议，而不应成为对设计者的约束。必须让用户明白这些界面和原型只是用于说明，不一定是最终的解决方案。</a:t>
            </a:r>
          </a:p>
          <a:p>
            <a:pPr eaLnBrk="1" hangingPunct="1">
              <a:lnSpc>
                <a:spcPct val="90000"/>
              </a:lnSpc>
            </a:pPr>
            <a:r>
              <a:rPr lang="zh-CN" altLang="zh-CN" sz="2800"/>
              <a:t>使用增量开发方法，把需求分解成低风险的更小的部分进行研究。</a:t>
            </a:r>
          </a:p>
        </p:txBody>
      </p:sp>
      <p:sp>
        <p:nvSpPr>
          <p:cNvPr id="63490"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4F4B361A-4FDD-40AD-8AF4-4B233D203250}" type="slidenum">
              <a:rPr lang="zh-CN" altLang="zh-CN" sz="2500">
                <a:solidFill>
                  <a:srgbClr val="000000"/>
                </a:solidFill>
                <a:ea typeface="宋体" panose="02010600030101010101" pitchFamily="2" charset="-122"/>
              </a:rPr>
              <a:pPr fontAlgn="base">
                <a:spcBef>
                  <a:spcPct val="0"/>
                </a:spcBef>
                <a:spcAft>
                  <a:spcPct val="0"/>
                </a:spcAft>
                <a:buClrTx/>
                <a:buNone/>
              </a:pPr>
              <a:t>10</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2855647444"/>
      </p:ext>
    </p:extLst>
  </p:cSld>
  <p:clrMapOvr>
    <a:masterClrMapping/>
  </p:clrMapOvr>
  <p:transition spd="med">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200"/>
                                        <p:tgtEl>
                                          <p:spTgt spid="14338"/>
                                        </p:tgtEl>
                                      </p:cBhvr>
                                    </p:animEffect>
                                    <p:anim calcmode="lin" valueType="num">
                                      <p:cBhvr>
                                        <p:cTn id="8" dur="800" fill="hold"/>
                                        <p:tgtEl>
                                          <p:spTgt spid="14338"/>
                                        </p:tgtEl>
                                        <p:attrNameLst>
                                          <p:attrName>ppt_x</p:attrName>
                                        </p:attrNameLst>
                                      </p:cBhvr>
                                      <p:tavLst>
                                        <p:tav tm="0">
                                          <p:val>
                                            <p:strVal val="#ppt_x"/>
                                          </p:val>
                                        </p:tav>
                                        <p:tav tm="100000">
                                          <p:val>
                                            <p:strVal val="#ppt_x"/>
                                          </p:val>
                                        </p:tav>
                                      </p:tavLst>
                                    </p:anim>
                                    <p:anim calcmode="lin" valueType="num">
                                      <p:cBhvr>
                                        <p:cTn id="9" dur="800" fill="hold"/>
                                        <p:tgtEl>
                                          <p:spTgt spid="14338"/>
                                        </p:tgtEl>
                                        <p:attrNameLst>
                                          <p:attrName>ppt_y</p:attrName>
                                        </p:attrNameLst>
                                      </p:cBhvr>
                                      <p:tavLst>
                                        <p:tav tm="0">
                                          <p:val>
                                            <p:strVal val="#ppt_y+0.31"/>
                                          </p:val>
                                        </p:tav>
                                        <p:tav tm="100000">
                                          <p:val>
                                            <p:strVal val="#ppt_y+0.31"/>
                                          </p:val>
                                        </p:tav>
                                      </p:tavLst>
                                    </p:anim>
                                    <p:anim calcmode="lin" valueType="num">
                                      <p:cBhvr>
                                        <p:cTn id="10" dur="1200" decel="50000" fill="hold">
                                          <p:stCondLst>
                                            <p:cond delay="800"/>
                                          </p:stCondLst>
                                        </p:cTn>
                                        <p:tgtEl>
                                          <p:spTgt spid="1433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1200" decel="50000" fill="hold">
                                          <p:stCondLst>
                                            <p:cond delay="800"/>
                                          </p:stCondLst>
                                        </p:cTn>
                                        <p:tgtEl>
                                          <p:spTgt spid="1433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nodeType="afterGroup">
                            <p:stCondLst>
                              <p:cond delay="2000"/>
                            </p:stCondLst>
                            <p:childTnLst>
                              <p:par>
                                <p:cTn id="13" presetID="23" presetClass="entr" presetSubtype="32" fill="hold" grpId="0" nodeType="afterEffect">
                                  <p:stCondLst>
                                    <p:cond delay="0"/>
                                  </p:stCondLst>
                                  <p:childTnLst>
                                    <p:set>
                                      <p:cBhvr>
                                        <p:cTn id="14" dur="1" fill="hold">
                                          <p:stCondLst>
                                            <p:cond delay="0"/>
                                          </p:stCondLst>
                                        </p:cTn>
                                        <p:tgtEl>
                                          <p:spTgt spid="14339">
                                            <p:txEl>
                                              <p:pRg st="0" end="0"/>
                                            </p:txEl>
                                          </p:spTgt>
                                        </p:tgtEl>
                                        <p:attrNameLst>
                                          <p:attrName>style.visibility</p:attrName>
                                        </p:attrNameLst>
                                      </p:cBhvr>
                                      <p:to>
                                        <p:strVal val="visible"/>
                                      </p:to>
                                    </p:set>
                                    <p:anim calcmode="lin" valueType="num">
                                      <p:cBhvr>
                                        <p:cTn id="15" dur="2000" fill="hold"/>
                                        <p:tgtEl>
                                          <p:spTgt spid="14339">
                                            <p:txEl>
                                              <p:pRg st="0" end="0"/>
                                            </p:txEl>
                                          </p:spTgt>
                                        </p:tgtEl>
                                        <p:attrNameLst>
                                          <p:attrName>ppt_w</p:attrName>
                                        </p:attrNameLst>
                                      </p:cBhvr>
                                      <p:tavLst>
                                        <p:tav tm="0">
                                          <p:val>
                                            <p:strVal val="4*#ppt_w"/>
                                          </p:val>
                                        </p:tav>
                                        <p:tav tm="100000">
                                          <p:val>
                                            <p:strVal val="#ppt_w"/>
                                          </p:val>
                                        </p:tav>
                                      </p:tavLst>
                                    </p:anim>
                                    <p:anim calcmode="lin" valueType="num">
                                      <p:cBhvr>
                                        <p:cTn id="16" dur="2000" fill="hold"/>
                                        <p:tgtEl>
                                          <p:spTgt spid="14339">
                                            <p:txEl>
                                              <p:pRg st="0" end="0"/>
                                            </p:txEl>
                                          </p:spTgt>
                                        </p:tgtEl>
                                        <p:attrNameLst>
                                          <p:attrName>ppt_h</p:attrName>
                                        </p:attrNameLst>
                                      </p:cBhvr>
                                      <p:tavLst>
                                        <p:tav tm="0">
                                          <p:val>
                                            <p:strVal val="4*#ppt_h"/>
                                          </p:val>
                                        </p:tav>
                                        <p:tav tm="100000">
                                          <p:val>
                                            <p:strVal val="#ppt_h"/>
                                          </p:val>
                                        </p:tav>
                                      </p:tavLst>
                                    </p:anim>
                                  </p:childTnLst>
                                </p:cTn>
                              </p:par>
                            </p:childTnLst>
                          </p:cTn>
                        </p:par>
                        <p:par>
                          <p:cTn id="17" fill="hold" nodeType="afterGroup">
                            <p:stCondLst>
                              <p:cond delay="4000"/>
                            </p:stCondLst>
                            <p:childTnLst>
                              <p:par>
                                <p:cTn id="18" presetID="23" presetClass="entr" presetSubtype="32" fill="hold" grpId="0" nodeType="afterEffect">
                                  <p:stCondLst>
                                    <p:cond delay="0"/>
                                  </p:stCondLst>
                                  <p:childTnLst>
                                    <p:set>
                                      <p:cBhvr>
                                        <p:cTn id="19" dur="1" fill="hold">
                                          <p:stCondLst>
                                            <p:cond delay="0"/>
                                          </p:stCondLst>
                                        </p:cTn>
                                        <p:tgtEl>
                                          <p:spTgt spid="14339">
                                            <p:txEl>
                                              <p:pRg st="1" end="1"/>
                                            </p:txEl>
                                          </p:spTgt>
                                        </p:tgtEl>
                                        <p:attrNameLst>
                                          <p:attrName>style.visibility</p:attrName>
                                        </p:attrNameLst>
                                      </p:cBhvr>
                                      <p:to>
                                        <p:strVal val="visible"/>
                                      </p:to>
                                    </p:set>
                                    <p:anim calcmode="lin" valueType="num">
                                      <p:cBhvr>
                                        <p:cTn id="20" dur="2000" fill="hold"/>
                                        <p:tgtEl>
                                          <p:spTgt spid="14339">
                                            <p:txEl>
                                              <p:pRg st="1" end="1"/>
                                            </p:txEl>
                                          </p:spTgt>
                                        </p:tgtEl>
                                        <p:attrNameLst>
                                          <p:attrName>ppt_w</p:attrName>
                                        </p:attrNameLst>
                                      </p:cBhvr>
                                      <p:tavLst>
                                        <p:tav tm="0">
                                          <p:val>
                                            <p:strVal val="4*#ppt_w"/>
                                          </p:val>
                                        </p:tav>
                                        <p:tav tm="100000">
                                          <p:val>
                                            <p:strVal val="#ppt_w"/>
                                          </p:val>
                                        </p:tav>
                                      </p:tavLst>
                                    </p:anim>
                                    <p:anim calcmode="lin" valueType="num">
                                      <p:cBhvr>
                                        <p:cTn id="21" dur="2000" fill="hold"/>
                                        <p:tgtEl>
                                          <p:spTgt spid="14339">
                                            <p:txEl>
                                              <p:pRg st="1" end="1"/>
                                            </p:txEl>
                                          </p:spTgt>
                                        </p:tgtEl>
                                        <p:attrNameLst>
                                          <p:attrName>ppt_h</p:attrName>
                                        </p:attrNameLst>
                                      </p:cBhvr>
                                      <p:tavLst>
                                        <p:tav tm="0">
                                          <p:val>
                                            <p:strVal val="4*#ppt_h"/>
                                          </p:val>
                                        </p:tav>
                                        <p:tav tm="100000">
                                          <p:val>
                                            <p:strVal val="#ppt_h"/>
                                          </p:val>
                                        </p:tav>
                                      </p:tavLst>
                                    </p:anim>
                                  </p:childTnLst>
                                </p:cTn>
                              </p:par>
                            </p:childTnLst>
                          </p:cTn>
                        </p:par>
                        <p:par>
                          <p:cTn id="22" fill="hold" nodeType="afterGroup">
                            <p:stCondLst>
                              <p:cond delay="6000"/>
                            </p:stCondLst>
                            <p:childTnLst>
                              <p:par>
                                <p:cTn id="23" presetID="23" presetClass="entr" presetSubtype="32" fill="hold" grpId="0" nodeType="afterEffect">
                                  <p:stCondLst>
                                    <p:cond delay="0"/>
                                  </p:stCondLst>
                                  <p:childTnLst>
                                    <p:set>
                                      <p:cBhvr>
                                        <p:cTn id="24" dur="1" fill="hold">
                                          <p:stCondLst>
                                            <p:cond delay="0"/>
                                          </p:stCondLst>
                                        </p:cTn>
                                        <p:tgtEl>
                                          <p:spTgt spid="14339">
                                            <p:txEl>
                                              <p:pRg st="2" end="2"/>
                                            </p:txEl>
                                          </p:spTgt>
                                        </p:tgtEl>
                                        <p:attrNameLst>
                                          <p:attrName>style.visibility</p:attrName>
                                        </p:attrNameLst>
                                      </p:cBhvr>
                                      <p:to>
                                        <p:strVal val="visible"/>
                                      </p:to>
                                    </p:set>
                                    <p:anim calcmode="lin" valueType="num">
                                      <p:cBhvr>
                                        <p:cTn id="25" dur="2000" fill="hold"/>
                                        <p:tgtEl>
                                          <p:spTgt spid="14339">
                                            <p:txEl>
                                              <p:pRg st="2" end="2"/>
                                            </p:txEl>
                                          </p:spTgt>
                                        </p:tgtEl>
                                        <p:attrNameLst>
                                          <p:attrName>ppt_w</p:attrName>
                                        </p:attrNameLst>
                                      </p:cBhvr>
                                      <p:tavLst>
                                        <p:tav tm="0">
                                          <p:val>
                                            <p:strVal val="4*#ppt_w"/>
                                          </p:val>
                                        </p:tav>
                                        <p:tav tm="100000">
                                          <p:val>
                                            <p:strVal val="#ppt_w"/>
                                          </p:val>
                                        </p:tav>
                                      </p:tavLst>
                                    </p:anim>
                                    <p:anim calcmode="lin" valueType="num">
                                      <p:cBhvr>
                                        <p:cTn id="26" dur="2000" fill="hold"/>
                                        <p:tgtEl>
                                          <p:spTgt spid="14339">
                                            <p:txEl>
                                              <p:pRg st="2" end="2"/>
                                            </p:txEl>
                                          </p:spTgt>
                                        </p:tgtEl>
                                        <p:attrNameLst>
                                          <p:attrName>ppt_h</p:attrName>
                                        </p:attrNameLst>
                                      </p:cBhvr>
                                      <p:tavLst>
                                        <p:tav tm="0">
                                          <p:val>
                                            <p:strVal val="4*#ppt_h"/>
                                          </p:val>
                                        </p:tav>
                                        <p:tav tm="100000">
                                          <p:val>
                                            <p:strVal val="#ppt_h"/>
                                          </p:val>
                                        </p:tav>
                                      </p:tavLst>
                                    </p:anim>
                                  </p:childTnLst>
                                </p:cTn>
                              </p:par>
                            </p:childTnLst>
                          </p:cTn>
                        </p:par>
                        <p:par>
                          <p:cTn id="27" fill="hold" nodeType="afterGroup">
                            <p:stCondLst>
                              <p:cond delay="8000"/>
                            </p:stCondLst>
                            <p:childTnLst>
                              <p:par>
                                <p:cTn id="28" presetID="23" presetClass="entr" presetSubtype="32" fill="hold" grpId="0" nodeType="afterEffect">
                                  <p:stCondLst>
                                    <p:cond delay="0"/>
                                  </p:stCondLst>
                                  <p:childTnLst>
                                    <p:set>
                                      <p:cBhvr>
                                        <p:cTn id="29" dur="1" fill="hold">
                                          <p:stCondLst>
                                            <p:cond delay="0"/>
                                          </p:stCondLst>
                                        </p:cTn>
                                        <p:tgtEl>
                                          <p:spTgt spid="14339">
                                            <p:txEl>
                                              <p:pRg st="3" end="3"/>
                                            </p:txEl>
                                          </p:spTgt>
                                        </p:tgtEl>
                                        <p:attrNameLst>
                                          <p:attrName>style.visibility</p:attrName>
                                        </p:attrNameLst>
                                      </p:cBhvr>
                                      <p:to>
                                        <p:strVal val="visible"/>
                                      </p:to>
                                    </p:set>
                                    <p:anim calcmode="lin" valueType="num">
                                      <p:cBhvr>
                                        <p:cTn id="30" dur="2000" fill="hold"/>
                                        <p:tgtEl>
                                          <p:spTgt spid="14339">
                                            <p:txEl>
                                              <p:pRg st="3" end="3"/>
                                            </p:txEl>
                                          </p:spTgt>
                                        </p:tgtEl>
                                        <p:attrNameLst>
                                          <p:attrName>ppt_w</p:attrName>
                                        </p:attrNameLst>
                                      </p:cBhvr>
                                      <p:tavLst>
                                        <p:tav tm="0">
                                          <p:val>
                                            <p:strVal val="4*#ppt_w"/>
                                          </p:val>
                                        </p:tav>
                                        <p:tav tm="100000">
                                          <p:val>
                                            <p:strVal val="#ppt_w"/>
                                          </p:val>
                                        </p:tav>
                                      </p:tavLst>
                                    </p:anim>
                                    <p:anim calcmode="lin" valueType="num">
                                      <p:cBhvr>
                                        <p:cTn id="31" dur="2000" fill="hold"/>
                                        <p:tgtEl>
                                          <p:spTgt spid="14339">
                                            <p:txEl>
                                              <p:pRg st="3" end="3"/>
                                            </p:txEl>
                                          </p:spTgt>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zh-CN" dirty="0"/>
              <a:t>寻找遗漏的需求</a:t>
            </a:r>
          </a:p>
        </p:txBody>
      </p:sp>
      <p:sp>
        <p:nvSpPr>
          <p:cNvPr id="15363" name="Rectangle 3"/>
          <p:cNvSpPr>
            <a:spLocks noGrp="1" noChangeArrowheads="1"/>
          </p:cNvSpPr>
          <p:nvPr>
            <p:ph idx="1"/>
          </p:nvPr>
        </p:nvSpPr>
        <p:spPr>
          <a:xfrm>
            <a:off x="1715311" y="925286"/>
            <a:ext cx="7777162" cy="4970462"/>
          </a:xfrm>
        </p:spPr>
        <p:txBody>
          <a:bodyPr/>
          <a:lstStyle/>
          <a:p>
            <a:pPr eaLnBrk="1" hangingPunct="1"/>
            <a:r>
              <a:rPr lang="zh-CN" altLang="en-US" sz="2800" dirty="0"/>
              <a:t>下面介绍的方法能帮助你找出以前未曾发现的需求。</a:t>
            </a:r>
          </a:p>
          <a:p>
            <a:pPr lvl="1" eaLnBrk="1" hangingPunct="1"/>
            <a:r>
              <a:rPr lang="zh-CN" altLang="en-US" sz="2300" dirty="0"/>
              <a:t>将高层的需求分解得足够细，让用户的真正需求显露出来。</a:t>
            </a:r>
          </a:p>
          <a:p>
            <a:pPr lvl="1" eaLnBrk="1" hangingPunct="1"/>
            <a:r>
              <a:rPr lang="zh-CN" altLang="en-US" sz="2300" dirty="0"/>
              <a:t>务必让所有的用户类都提出他们的意见。</a:t>
            </a:r>
          </a:p>
          <a:p>
            <a:pPr lvl="1" eaLnBrk="1" hangingPunct="1"/>
            <a:r>
              <a:rPr lang="zh-CN" altLang="en-US" sz="2300" dirty="0"/>
              <a:t>跟踪系统需求、用例、事件－响应表以及业务规则，直至其详细的功能性需求，确保需求分析员推导出了所有必需的功能。</a:t>
            </a:r>
          </a:p>
          <a:p>
            <a:pPr lvl="1" eaLnBrk="1" hangingPunct="1"/>
            <a:r>
              <a:rPr lang="zh-CN" altLang="en-US" sz="2300" dirty="0"/>
              <a:t>检查边界值，查找被遗漏的需求。</a:t>
            </a:r>
          </a:p>
          <a:p>
            <a:pPr lvl="1" eaLnBrk="1" hangingPunct="1"/>
            <a:r>
              <a:rPr lang="zh-CN" altLang="en-US" sz="2300" dirty="0"/>
              <a:t>用多种方法表达需求信息。</a:t>
            </a:r>
          </a:p>
          <a:p>
            <a:pPr lvl="1" eaLnBrk="1" hangingPunct="1"/>
            <a:r>
              <a:rPr lang="zh-CN" altLang="en-US" sz="2300" dirty="0"/>
              <a:t>包括复杂的布尔逻辑</a:t>
            </a:r>
            <a:r>
              <a:rPr lang="en-US" altLang="zh-CN" sz="2300" dirty="0"/>
              <a:t>(</a:t>
            </a:r>
            <a:r>
              <a:rPr lang="zh-CN" altLang="en-US" sz="2300" dirty="0"/>
              <a:t>与、或、非</a:t>
            </a:r>
            <a:r>
              <a:rPr lang="en-US" altLang="zh-CN" sz="2300" dirty="0"/>
              <a:t>)</a:t>
            </a:r>
            <a:r>
              <a:rPr lang="zh-CN" altLang="en-US" sz="2300" dirty="0"/>
              <a:t>的需求集常常是不完整的。在表达复杂逻辑时，我们可以使用决策表后决策树覆盖所有可能的条件。</a:t>
            </a:r>
          </a:p>
          <a:p>
            <a:pPr lvl="1" eaLnBrk="1" hangingPunct="1"/>
            <a:endParaRPr lang="zh-CN" altLang="en-US" sz="2300" dirty="0"/>
          </a:p>
          <a:p>
            <a:pPr eaLnBrk="1" hangingPunct="1"/>
            <a:endParaRPr lang="zh-CN" altLang="en-US" sz="2800" dirty="0"/>
          </a:p>
        </p:txBody>
      </p:sp>
      <p:sp>
        <p:nvSpPr>
          <p:cNvPr id="64514"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5D36C3D4-67EB-440A-8FD4-2980EC25EBFA}" type="slidenum">
              <a:rPr lang="zh-CN" altLang="zh-CN" sz="2500">
                <a:solidFill>
                  <a:srgbClr val="000000"/>
                </a:solidFill>
                <a:ea typeface="宋体" panose="02010600030101010101" pitchFamily="2" charset="-122"/>
              </a:rPr>
              <a:pPr fontAlgn="base">
                <a:spcBef>
                  <a:spcPct val="0"/>
                </a:spcBef>
                <a:spcAft>
                  <a:spcPct val="0"/>
                </a:spcAft>
                <a:buClrTx/>
                <a:buNone/>
              </a:pPr>
              <a:t>11</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4083032734"/>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362"/>
                                        </p:tgtEl>
                                        <p:attrNameLst>
                                          <p:attrName>style.visibility</p:attrName>
                                        </p:attrNameLst>
                                      </p:cBhvr>
                                      <p:to>
                                        <p:strVal val="visible"/>
                                      </p:to>
                                    </p:set>
                                    <p:anim calcmode="lin" valueType="num">
                                      <p:cBhvr>
                                        <p:cTn id="7" dur="20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15362"/>
                                        </p:tgtEl>
                                        <p:attrNameLst>
                                          <p:attrName>ppt_y</p:attrName>
                                        </p:attrNameLst>
                                      </p:cBhvr>
                                      <p:tavLst>
                                        <p:tav tm="0">
                                          <p:val>
                                            <p:strVal val="#ppt_y"/>
                                          </p:val>
                                        </p:tav>
                                        <p:tav tm="100000">
                                          <p:val>
                                            <p:strVal val="#ppt_y"/>
                                          </p:val>
                                        </p:tav>
                                      </p:tavLst>
                                    </p:anim>
                                    <p:anim calcmode="lin" valueType="num">
                                      <p:cBhvr>
                                        <p:cTn id="9" dur="20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15362"/>
                                        </p:tgtEl>
                                      </p:cBhvr>
                                    </p:animEffect>
                                  </p:childTnLst>
                                </p:cTn>
                              </p:par>
                            </p:childTnLst>
                          </p:cTn>
                        </p:par>
                        <p:par>
                          <p:cTn id="12" fill="hold" nodeType="afterGroup">
                            <p:stCondLst>
                              <p:cond delay="3200"/>
                            </p:stCondLst>
                            <p:childTnLst>
                              <p:par>
                                <p:cTn id="13" presetID="47" presetClass="entr" presetSubtype="0" fill="hold" grpId="0" nodeType="afterEffect">
                                  <p:stCondLst>
                                    <p:cond delay="0"/>
                                  </p:stCondLst>
                                  <p:childTnLst>
                                    <p:set>
                                      <p:cBhvr>
                                        <p:cTn id="14" dur="1" fill="hold">
                                          <p:stCondLst>
                                            <p:cond delay="0"/>
                                          </p:stCondLst>
                                        </p:cTn>
                                        <p:tgtEl>
                                          <p:spTgt spid="15363">
                                            <p:txEl>
                                              <p:pRg st="0" end="0"/>
                                            </p:txEl>
                                          </p:spTgt>
                                        </p:tgtEl>
                                        <p:attrNameLst>
                                          <p:attrName>style.visibility</p:attrName>
                                        </p:attrNameLst>
                                      </p:cBhvr>
                                      <p:to>
                                        <p:strVal val="visible"/>
                                      </p:to>
                                    </p:set>
                                    <p:animEffect transition="in" filter="fade">
                                      <p:cBhvr>
                                        <p:cTn id="15" dur="2000"/>
                                        <p:tgtEl>
                                          <p:spTgt spid="15363">
                                            <p:txEl>
                                              <p:pRg st="0" end="0"/>
                                            </p:txEl>
                                          </p:spTgt>
                                        </p:tgtEl>
                                      </p:cBhvr>
                                    </p:animEffect>
                                    <p:anim calcmode="lin" valueType="num">
                                      <p:cBhvr>
                                        <p:cTn id="16" dur="2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17" dur="2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5200"/>
                            </p:stCondLst>
                            <p:childTnLst>
                              <p:par>
                                <p:cTn id="19" presetID="47" presetClass="entr" presetSubtype="0" fill="hold" grpId="0" nodeType="afterEffect">
                                  <p:stCondLst>
                                    <p:cond delay="0"/>
                                  </p:stCondLst>
                                  <p:childTnLst>
                                    <p:set>
                                      <p:cBhvr>
                                        <p:cTn id="20" dur="1" fill="hold">
                                          <p:stCondLst>
                                            <p:cond delay="0"/>
                                          </p:stCondLst>
                                        </p:cTn>
                                        <p:tgtEl>
                                          <p:spTgt spid="15363">
                                            <p:txEl>
                                              <p:pRg st="1" end="1"/>
                                            </p:txEl>
                                          </p:spTgt>
                                        </p:tgtEl>
                                        <p:attrNameLst>
                                          <p:attrName>style.visibility</p:attrName>
                                        </p:attrNameLst>
                                      </p:cBhvr>
                                      <p:to>
                                        <p:strVal val="visible"/>
                                      </p:to>
                                    </p:set>
                                    <p:animEffect transition="in" filter="fade">
                                      <p:cBhvr>
                                        <p:cTn id="21" dur="2000"/>
                                        <p:tgtEl>
                                          <p:spTgt spid="15363">
                                            <p:txEl>
                                              <p:pRg st="1" end="1"/>
                                            </p:txEl>
                                          </p:spTgt>
                                        </p:tgtEl>
                                      </p:cBhvr>
                                    </p:animEffect>
                                    <p:anim calcmode="lin" valueType="num">
                                      <p:cBhvr>
                                        <p:cTn id="22" dur="2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23" dur="2000" fill="hold"/>
                                        <p:tgtEl>
                                          <p:spTgt spid="15363">
                                            <p:txEl>
                                              <p:pRg st="1" end="1"/>
                                            </p:txEl>
                                          </p:spTgt>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7200"/>
                            </p:stCondLst>
                            <p:childTnLst>
                              <p:par>
                                <p:cTn id="25" presetID="47" presetClass="entr" presetSubtype="0" fill="hold" grpId="0" nodeType="afterEffect">
                                  <p:stCondLst>
                                    <p:cond delay="0"/>
                                  </p:stCondLst>
                                  <p:childTnLst>
                                    <p:set>
                                      <p:cBhvr>
                                        <p:cTn id="26" dur="1" fill="hold">
                                          <p:stCondLst>
                                            <p:cond delay="0"/>
                                          </p:stCondLst>
                                        </p:cTn>
                                        <p:tgtEl>
                                          <p:spTgt spid="15363">
                                            <p:txEl>
                                              <p:pRg st="2" end="2"/>
                                            </p:txEl>
                                          </p:spTgt>
                                        </p:tgtEl>
                                        <p:attrNameLst>
                                          <p:attrName>style.visibility</p:attrName>
                                        </p:attrNameLst>
                                      </p:cBhvr>
                                      <p:to>
                                        <p:strVal val="visible"/>
                                      </p:to>
                                    </p:set>
                                    <p:animEffect transition="in" filter="fade">
                                      <p:cBhvr>
                                        <p:cTn id="27" dur="2000"/>
                                        <p:tgtEl>
                                          <p:spTgt spid="15363">
                                            <p:txEl>
                                              <p:pRg st="2" end="2"/>
                                            </p:txEl>
                                          </p:spTgt>
                                        </p:tgtEl>
                                      </p:cBhvr>
                                    </p:animEffect>
                                    <p:anim calcmode="lin" valueType="num">
                                      <p:cBhvr>
                                        <p:cTn id="28" dur="2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29" dur="2000" fill="hold"/>
                                        <p:tgtEl>
                                          <p:spTgt spid="15363">
                                            <p:txEl>
                                              <p:pRg st="2" end="2"/>
                                            </p:txEl>
                                          </p:spTgt>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9200"/>
                            </p:stCondLst>
                            <p:childTnLst>
                              <p:par>
                                <p:cTn id="31" presetID="47" presetClass="entr" presetSubtype="0" fill="hold" grpId="0" nodeType="afterEffect">
                                  <p:stCondLst>
                                    <p:cond delay="0"/>
                                  </p:stCondLst>
                                  <p:childTnLst>
                                    <p:set>
                                      <p:cBhvr>
                                        <p:cTn id="32" dur="1" fill="hold">
                                          <p:stCondLst>
                                            <p:cond delay="0"/>
                                          </p:stCondLst>
                                        </p:cTn>
                                        <p:tgtEl>
                                          <p:spTgt spid="15363">
                                            <p:txEl>
                                              <p:pRg st="3" end="3"/>
                                            </p:txEl>
                                          </p:spTgt>
                                        </p:tgtEl>
                                        <p:attrNameLst>
                                          <p:attrName>style.visibility</p:attrName>
                                        </p:attrNameLst>
                                      </p:cBhvr>
                                      <p:to>
                                        <p:strVal val="visible"/>
                                      </p:to>
                                    </p:set>
                                    <p:animEffect transition="in" filter="fade">
                                      <p:cBhvr>
                                        <p:cTn id="33" dur="2000"/>
                                        <p:tgtEl>
                                          <p:spTgt spid="15363">
                                            <p:txEl>
                                              <p:pRg st="3" end="3"/>
                                            </p:txEl>
                                          </p:spTgt>
                                        </p:tgtEl>
                                      </p:cBhvr>
                                    </p:animEffect>
                                    <p:anim calcmode="lin" valueType="num">
                                      <p:cBhvr>
                                        <p:cTn id="34" dur="2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35" dur="2000" fill="hold"/>
                                        <p:tgtEl>
                                          <p:spTgt spid="15363">
                                            <p:txEl>
                                              <p:pRg st="3" end="3"/>
                                            </p:txEl>
                                          </p:spTgt>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11200"/>
                            </p:stCondLst>
                            <p:childTnLst>
                              <p:par>
                                <p:cTn id="37" presetID="47" presetClass="entr" presetSubtype="0" fill="hold" grpId="0" nodeType="afterEffect">
                                  <p:stCondLst>
                                    <p:cond delay="0"/>
                                  </p:stCondLst>
                                  <p:childTnLst>
                                    <p:set>
                                      <p:cBhvr>
                                        <p:cTn id="38" dur="1" fill="hold">
                                          <p:stCondLst>
                                            <p:cond delay="0"/>
                                          </p:stCondLst>
                                        </p:cTn>
                                        <p:tgtEl>
                                          <p:spTgt spid="15363">
                                            <p:txEl>
                                              <p:pRg st="4" end="4"/>
                                            </p:txEl>
                                          </p:spTgt>
                                        </p:tgtEl>
                                        <p:attrNameLst>
                                          <p:attrName>style.visibility</p:attrName>
                                        </p:attrNameLst>
                                      </p:cBhvr>
                                      <p:to>
                                        <p:strVal val="visible"/>
                                      </p:to>
                                    </p:set>
                                    <p:animEffect transition="in" filter="fade">
                                      <p:cBhvr>
                                        <p:cTn id="39" dur="2000"/>
                                        <p:tgtEl>
                                          <p:spTgt spid="15363">
                                            <p:txEl>
                                              <p:pRg st="4" end="4"/>
                                            </p:txEl>
                                          </p:spTgt>
                                        </p:tgtEl>
                                      </p:cBhvr>
                                    </p:animEffect>
                                    <p:anim calcmode="lin" valueType="num">
                                      <p:cBhvr>
                                        <p:cTn id="40" dur="2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41" dur="2000" fill="hold"/>
                                        <p:tgtEl>
                                          <p:spTgt spid="15363">
                                            <p:txEl>
                                              <p:pRg st="4" end="4"/>
                                            </p:txEl>
                                          </p:spTgt>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13200"/>
                            </p:stCondLst>
                            <p:childTnLst>
                              <p:par>
                                <p:cTn id="43" presetID="47" presetClass="entr" presetSubtype="0" fill="hold" grpId="0" nodeType="afterEffect">
                                  <p:stCondLst>
                                    <p:cond delay="0"/>
                                  </p:stCondLst>
                                  <p:childTnLst>
                                    <p:set>
                                      <p:cBhvr>
                                        <p:cTn id="44" dur="1" fill="hold">
                                          <p:stCondLst>
                                            <p:cond delay="0"/>
                                          </p:stCondLst>
                                        </p:cTn>
                                        <p:tgtEl>
                                          <p:spTgt spid="15363">
                                            <p:txEl>
                                              <p:pRg st="5" end="5"/>
                                            </p:txEl>
                                          </p:spTgt>
                                        </p:tgtEl>
                                        <p:attrNameLst>
                                          <p:attrName>style.visibility</p:attrName>
                                        </p:attrNameLst>
                                      </p:cBhvr>
                                      <p:to>
                                        <p:strVal val="visible"/>
                                      </p:to>
                                    </p:set>
                                    <p:animEffect transition="in" filter="fade">
                                      <p:cBhvr>
                                        <p:cTn id="45" dur="2000"/>
                                        <p:tgtEl>
                                          <p:spTgt spid="15363">
                                            <p:txEl>
                                              <p:pRg st="5" end="5"/>
                                            </p:txEl>
                                          </p:spTgt>
                                        </p:tgtEl>
                                      </p:cBhvr>
                                    </p:animEffect>
                                    <p:anim calcmode="lin" valueType="num">
                                      <p:cBhvr>
                                        <p:cTn id="46" dur="2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47" dur="2000" fill="hold"/>
                                        <p:tgtEl>
                                          <p:spTgt spid="15363">
                                            <p:txEl>
                                              <p:pRg st="5" end="5"/>
                                            </p:txEl>
                                          </p:spTgt>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15200"/>
                            </p:stCondLst>
                            <p:childTnLst>
                              <p:par>
                                <p:cTn id="49" presetID="47" presetClass="entr" presetSubtype="0" fill="hold" grpId="0" nodeType="afterEffect">
                                  <p:stCondLst>
                                    <p:cond delay="0"/>
                                  </p:stCondLst>
                                  <p:childTnLst>
                                    <p:set>
                                      <p:cBhvr>
                                        <p:cTn id="50" dur="1" fill="hold">
                                          <p:stCondLst>
                                            <p:cond delay="0"/>
                                          </p:stCondLst>
                                        </p:cTn>
                                        <p:tgtEl>
                                          <p:spTgt spid="15363">
                                            <p:txEl>
                                              <p:pRg st="6" end="6"/>
                                            </p:txEl>
                                          </p:spTgt>
                                        </p:tgtEl>
                                        <p:attrNameLst>
                                          <p:attrName>style.visibility</p:attrName>
                                        </p:attrNameLst>
                                      </p:cBhvr>
                                      <p:to>
                                        <p:strVal val="visible"/>
                                      </p:to>
                                    </p:set>
                                    <p:animEffect transition="in" filter="fade">
                                      <p:cBhvr>
                                        <p:cTn id="51" dur="2000"/>
                                        <p:tgtEl>
                                          <p:spTgt spid="15363">
                                            <p:txEl>
                                              <p:pRg st="6" end="6"/>
                                            </p:txEl>
                                          </p:spTgt>
                                        </p:tgtEl>
                                      </p:cBhvr>
                                    </p:animEffect>
                                    <p:anim calcmode="lin" valueType="num">
                                      <p:cBhvr>
                                        <p:cTn id="52" dur="2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53" dur="2000" fill="hold"/>
                                        <p:tgtEl>
                                          <p:spTgt spid="1536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为项目创建一个常用功能领域检查表。包括错误登录，备份和恢复、访问安全、报告、打印、预览能力和配置用户喜好。将这个检查表定期与你制定的功能进行比较，找出差距。</a:t>
            </a:r>
          </a:p>
        </p:txBody>
      </p:sp>
    </p:spTree>
    <p:extLst>
      <p:ext uri="{BB962C8B-B14F-4D97-AF65-F5344CB8AC3E}">
        <p14:creationId xmlns:p14="http://schemas.microsoft.com/office/powerpoint/2010/main" xmlns="" val="3304649705"/>
      </p:ext>
    </p:extLst>
  </p:cSld>
  <p:clrMapOvr>
    <a:masterClrMapping/>
  </p:clrMapOvr>
  <p:transition spd="med">
    <p:comb/>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zh-CN" dirty="0"/>
              <a:t>寻找遗漏的需求</a:t>
            </a:r>
          </a:p>
        </p:txBody>
      </p:sp>
      <p:sp>
        <p:nvSpPr>
          <p:cNvPr id="16387" name="Rectangle 3"/>
          <p:cNvSpPr>
            <a:spLocks noGrp="1" noChangeArrowheads="1"/>
          </p:cNvSpPr>
          <p:nvPr>
            <p:ph idx="1"/>
          </p:nvPr>
        </p:nvSpPr>
        <p:spPr>
          <a:xfrm>
            <a:off x="2135188" y="1557338"/>
            <a:ext cx="7993062" cy="4608512"/>
          </a:xfrm>
        </p:spPr>
        <p:txBody>
          <a:bodyPr/>
          <a:lstStyle/>
          <a:p>
            <a:pPr eaLnBrk="1" hangingPunct="1"/>
            <a:r>
              <a:rPr lang="zh-CN" altLang="en-US" sz="2800"/>
              <a:t>一种查找被遗漏的需求的精确方法是</a:t>
            </a:r>
            <a:r>
              <a:rPr lang="en-US" altLang="zh-CN" sz="2800"/>
              <a:t>CRUD</a:t>
            </a:r>
            <a:r>
              <a:rPr lang="zh-CN" altLang="en-US" sz="2800"/>
              <a:t>矩阵。</a:t>
            </a:r>
            <a:r>
              <a:rPr lang="en-US" altLang="zh-CN" sz="2800"/>
              <a:t>CRUD</a:t>
            </a:r>
            <a:r>
              <a:rPr lang="zh-CN" altLang="en-US" sz="2800"/>
              <a:t>代表创建</a:t>
            </a:r>
            <a:r>
              <a:rPr lang="en-US" altLang="zh-CN" sz="2800"/>
              <a:t>(Create)</a:t>
            </a:r>
            <a:r>
              <a:rPr lang="zh-CN" altLang="en-US" sz="2800"/>
              <a:t>、读取</a:t>
            </a:r>
            <a:r>
              <a:rPr lang="en-US" altLang="zh-CN" sz="2800"/>
              <a:t>(Read)</a:t>
            </a:r>
            <a:r>
              <a:rPr lang="zh-CN" altLang="en-US" sz="2800"/>
              <a:t>、修改</a:t>
            </a:r>
            <a:r>
              <a:rPr lang="en-US" altLang="zh-CN" sz="2800"/>
              <a:t>(Update)</a:t>
            </a:r>
            <a:r>
              <a:rPr lang="zh-CN" altLang="en-US" sz="2800"/>
              <a:t>和删除</a:t>
            </a:r>
            <a:r>
              <a:rPr lang="en-US" altLang="zh-CN" sz="2800"/>
              <a:t>(Delete)</a:t>
            </a:r>
            <a:r>
              <a:rPr lang="zh-CN" altLang="en-US" sz="2800"/>
              <a:t>。</a:t>
            </a:r>
          </a:p>
          <a:p>
            <a:pPr eaLnBrk="1" hangingPunct="1"/>
            <a:r>
              <a:rPr lang="zh-CN" altLang="en-US" sz="2800"/>
              <a:t>据自己使用的需求分析方法来检查不同类型的相互关联，包括：</a:t>
            </a:r>
          </a:p>
          <a:p>
            <a:pPr lvl="1" eaLnBrk="1" hangingPunct="1"/>
            <a:r>
              <a:rPr lang="zh-CN" altLang="en-US" sz="2400"/>
              <a:t>数据实体与系统事件</a:t>
            </a:r>
            <a:r>
              <a:rPr lang="en-US" altLang="zh-CN" sz="2400"/>
              <a:t>(Robertson</a:t>
            </a:r>
            <a:r>
              <a:rPr lang="zh-CN" altLang="en-US" sz="2400"/>
              <a:t>和</a:t>
            </a:r>
            <a:r>
              <a:rPr lang="en-US" altLang="zh-CN" sz="2400"/>
              <a:t>Robertson 1999)</a:t>
            </a:r>
            <a:r>
              <a:rPr lang="zh-CN" altLang="en-US" sz="2400"/>
              <a:t>。</a:t>
            </a:r>
          </a:p>
          <a:p>
            <a:pPr lvl="1" eaLnBrk="1" hangingPunct="1"/>
            <a:r>
              <a:rPr lang="zh-CN" altLang="en-US" sz="2400"/>
              <a:t>数据实体与用户任务或用例</a:t>
            </a:r>
            <a:r>
              <a:rPr lang="en-US" altLang="zh-CN" sz="2400"/>
              <a:t>(Lauesen 2002)</a:t>
            </a:r>
            <a:r>
              <a:rPr lang="zh-CN" altLang="en-US" sz="2400"/>
              <a:t>。</a:t>
            </a:r>
          </a:p>
          <a:p>
            <a:pPr lvl="1" eaLnBrk="1" hangingPunct="1"/>
            <a:r>
              <a:rPr lang="zh-CN" altLang="en-US" sz="2400"/>
              <a:t>对象类与系统事件</a:t>
            </a:r>
            <a:r>
              <a:rPr lang="en-US" altLang="zh-CN" sz="2400"/>
              <a:t>(Ferdinandi 2002)</a:t>
            </a:r>
            <a:r>
              <a:rPr lang="zh-CN" altLang="en-US" sz="2400"/>
              <a:t>。</a:t>
            </a:r>
          </a:p>
          <a:p>
            <a:pPr lvl="1" eaLnBrk="1" hangingPunct="1"/>
            <a:r>
              <a:rPr lang="zh-CN" altLang="en-US" sz="2400"/>
              <a:t>对象类与用例</a:t>
            </a:r>
            <a:r>
              <a:rPr lang="en-US" altLang="zh-CN" sz="2400"/>
              <a:t>(Armour</a:t>
            </a:r>
            <a:r>
              <a:rPr lang="zh-CN" altLang="en-US" sz="2400"/>
              <a:t>和</a:t>
            </a:r>
            <a:r>
              <a:rPr lang="en-US" altLang="zh-CN" sz="2400"/>
              <a:t>Miller 2001)</a:t>
            </a:r>
            <a:r>
              <a:rPr lang="zh-CN" altLang="en-US" sz="2400"/>
              <a:t>。</a:t>
            </a:r>
          </a:p>
          <a:p>
            <a:pPr eaLnBrk="1" hangingPunct="1"/>
            <a:endParaRPr lang="zh-CN" altLang="en-US" sz="2400"/>
          </a:p>
        </p:txBody>
      </p:sp>
      <p:sp>
        <p:nvSpPr>
          <p:cNvPr id="65538"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B55E6F40-2C50-4D36-A2F9-99A5835D13C7}" type="slidenum">
              <a:rPr lang="zh-CN" altLang="zh-CN" sz="2500">
                <a:solidFill>
                  <a:srgbClr val="000000"/>
                </a:solidFill>
                <a:ea typeface="宋体" panose="02010600030101010101" pitchFamily="2" charset="-122"/>
              </a:rPr>
              <a:pPr fontAlgn="base">
                <a:spcBef>
                  <a:spcPct val="0"/>
                </a:spcBef>
                <a:spcAft>
                  <a:spcPct val="0"/>
                </a:spcAft>
                <a:buClrTx/>
                <a:buNone/>
              </a:pPr>
              <a:t>13</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161591472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2000"/>
                                        <p:tgtEl>
                                          <p:spTgt spid="16386"/>
                                        </p:tgtEl>
                                      </p:cBhvr>
                                    </p:animEffect>
                                    <p:anim calcmode="lin" valueType="num">
                                      <p:cBhvr>
                                        <p:cTn id="8" dur="2000" fill="hold"/>
                                        <p:tgtEl>
                                          <p:spTgt spid="16386"/>
                                        </p:tgtEl>
                                        <p:attrNameLst>
                                          <p:attrName>style.rotation</p:attrName>
                                        </p:attrNameLst>
                                      </p:cBhvr>
                                      <p:tavLst>
                                        <p:tav tm="0">
                                          <p:val>
                                            <p:fltVal val="720"/>
                                          </p:val>
                                        </p:tav>
                                        <p:tav tm="100000">
                                          <p:val>
                                            <p:fltVal val="0"/>
                                          </p:val>
                                        </p:tav>
                                      </p:tavLst>
                                    </p:anim>
                                    <p:anim calcmode="lin" valueType="num">
                                      <p:cBhvr>
                                        <p:cTn id="9" dur="2000" fill="hold"/>
                                        <p:tgtEl>
                                          <p:spTgt spid="16386"/>
                                        </p:tgtEl>
                                        <p:attrNameLst>
                                          <p:attrName>ppt_h</p:attrName>
                                        </p:attrNameLst>
                                      </p:cBhvr>
                                      <p:tavLst>
                                        <p:tav tm="0">
                                          <p:val>
                                            <p:fltVal val="0"/>
                                          </p:val>
                                        </p:tav>
                                        <p:tav tm="100000">
                                          <p:val>
                                            <p:strVal val="#ppt_h"/>
                                          </p:val>
                                        </p:tav>
                                      </p:tavLst>
                                    </p:anim>
                                    <p:anim calcmode="lin" valueType="num">
                                      <p:cBhvr>
                                        <p:cTn id="10" dur="2000" fill="hold"/>
                                        <p:tgtEl>
                                          <p:spTgt spid="16386"/>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34" presetClass="entr" presetSubtype="0" fill="hold" grpId="0" nodeType="after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anim from="(-#ppt_w/2)" to="(#ppt_x)" calcmode="lin" valueType="num">
                                      <p:cBhvr>
                                        <p:cTn id="14" dur="1200" fill="hold">
                                          <p:stCondLst>
                                            <p:cond delay="0"/>
                                          </p:stCondLst>
                                        </p:cTn>
                                        <p:tgtEl>
                                          <p:spTgt spid="16387">
                                            <p:txEl>
                                              <p:pRg st="0" end="0"/>
                                            </p:txEl>
                                          </p:spTgt>
                                        </p:tgtEl>
                                        <p:attrNameLst>
                                          <p:attrName>ppt_x</p:attrName>
                                        </p:attrNameLst>
                                      </p:cBhvr>
                                    </p:anim>
                                    <p:anim from="0" to="-1.0" calcmode="lin" valueType="num">
                                      <p:cBhvr>
                                        <p:cTn id="15" dur="400" decel="50000" autoRev="1" fill="hold">
                                          <p:stCondLst>
                                            <p:cond delay="1200"/>
                                          </p:stCondLst>
                                        </p:cTn>
                                        <p:tgtEl>
                                          <p:spTgt spid="16387">
                                            <p:txEl>
                                              <p:pRg st="0" end="0"/>
                                            </p:txEl>
                                          </p:spTgt>
                                        </p:tgtEl>
                                        <p:attrNameLst>
                                          <p:attrName>xshear</p:attrName>
                                        </p:attrNameLst>
                                      </p:cBhvr>
                                    </p:anim>
                                    <p:animScale>
                                      <p:cBhvr>
                                        <p:cTn id="16" dur="400" decel="100000" autoRev="1" fill="hold">
                                          <p:stCondLst>
                                            <p:cond delay="1200"/>
                                          </p:stCondLst>
                                        </p:cTn>
                                        <p:tgtEl>
                                          <p:spTgt spid="16387">
                                            <p:txEl>
                                              <p:pRg st="0" end="0"/>
                                            </p:txEl>
                                          </p:spTgt>
                                        </p:tgtEl>
                                      </p:cBhvr>
                                      <p:from x="100000" y="100000"/>
                                      <p:to x="80000" y="100000"/>
                                    </p:animScale>
                                    <p:anim by="(#ppt_h/3+#ppt_w*0.1)" calcmode="lin" valueType="num">
                                      <p:cBhvr additive="sum">
                                        <p:cTn id="17" dur="400" decel="100000" autoRev="1" fill="hold">
                                          <p:stCondLst>
                                            <p:cond delay="1200"/>
                                          </p:stCondLst>
                                        </p:cTn>
                                        <p:tgtEl>
                                          <p:spTgt spid="16387">
                                            <p:txEl>
                                              <p:pRg st="0" end="0"/>
                                            </p:txEl>
                                          </p:spTgt>
                                        </p:tgtEl>
                                        <p:attrNameLst>
                                          <p:attrName>ppt_x</p:attrName>
                                        </p:attrNameLst>
                                      </p:cBhvr>
                                    </p:anim>
                                  </p:childTnLst>
                                </p:cTn>
                              </p:par>
                            </p:childTnLst>
                          </p:cTn>
                        </p:par>
                        <p:par>
                          <p:cTn id="18" fill="hold" nodeType="afterGroup">
                            <p:stCondLst>
                              <p:cond delay="4000"/>
                            </p:stCondLst>
                            <p:childTnLst>
                              <p:par>
                                <p:cTn id="19" presetID="34" presetClass="entr" presetSubtype="0" fill="hold" grpId="0" nodeType="afterEffect">
                                  <p:stCondLst>
                                    <p:cond delay="0"/>
                                  </p:stCondLst>
                                  <p:childTnLst>
                                    <p:set>
                                      <p:cBhvr>
                                        <p:cTn id="20" dur="1" fill="hold">
                                          <p:stCondLst>
                                            <p:cond delay="0"/>
                                          </p:stCondLst>
                                        </p:cTn>
                                        <p:tgtEl>
                                          <p:spTgt spid="16387">
                                            <p:txEl>
                                              <p:pRg st="1" end="1"/>
                                            </p:txEl>
                                          </p:spTgt>
                                        </p:tgtEl>
                                        <p:attrNameLst>
                                          <p:attrName>style.visibility</p:attrName>
                                        </p:attrNameLst>
                                      </p:cBhvr>
                                      <p:to>
                                        <p:strVal val="visible"/>
                                      </p:to>
                                    </p:set>
                                    <p:anim from="(-#ppt_w/2)" to="(#ppt_x)" calcmode="lin" valueType="num">
                                      <p:cBhvr>
                                        <p:cTn id="21" dur="1200" fill="hold">
                                          <p:stCondLst>
                                            <p:cond delay="0"/>
                                          </p:stCondLst>
                                        </p:cTn>
                                        <p:tgtEl>
                                          <p:spTgt spid="16387">
                                            <p:txEl>
                                              <p:pRg st="1" end="1"/>
                                            </p:txEl>
                                          </p:spTgt>
                                        </p:tgtEl>
                                        <p:attrNameLst>
                                          <p:attrName>ppt_x</p:attrName>
                                        </p:attrNameLst>
                                      </p:cBhvr>
                                    </p:anim>
                                    <p:anim from="0" to="-1.0" calcmode="lin" valueType="num">
                                      <p:cBhvr>
                                        <p:cTn id="22" dur="400" decel="50000" autoRev="1" fill="hold">
                                          <p:stCondLst>
                                            <p:cond delay="1200"/>
                                          </p:stCondLst>
                                        </p:cTn>
                                        <p:tgtEl>
                                          <p:spTgt spid="16387">
                                            <p:txEl>
                                              <p:pRg st="1" end="1"/>
                                            </p:txEl>
                                          </p:spTgt>
                                        </p:tgtEl>
                                        <p:attrNameLst>
                                          <p:attrName>xshear</p:attrName>
                                        </p:attrNameLst>
                                      </p:cBhvr>
                                    </p:anim>
                                    <p:animScale>
                                      <p:cBhvr>
                                        <p:cTn id="23" dur="400" decel="100000" autoRev="1" fill="hold">
                                          <p:stCondLst>
                                            <p:cond delay="1200"/>
                                          </p:stCondLst>
                                        </p:cTn>
                                        <p:tgtEl>
                                          <p:spTgt spid="16387">
                                            <p:txEl>
                                              <p:pRg st="1" end="1"/>
                                            </p:txEl>
                                          </p:spTgt>
                                        </p:tgtEl>
                                      </p:cBhvr>
                                      <p:from x="100000" y="100000"/>
                                      <p:to x="80000" y="100000"/>
                                    </p:animScale>
                                    <p:anim by="(#ppt_h/3+#ppt_w*0.1)" calcmode="lin" valueType="num">
                                      <p:cBhvr additive="sum">
                                        <p:cTn id="24" dur="400" decel="100000" autoRev="1" fill="hold">
                                          <p:stCondLst>
                                            <p:cond delay="1200"/>
                                          </p:stCondLst>
                                        </p:cTn>
                                        <p:tgtEl>
                                          <p:spTgt spid="16387">
                                            <p:txEl>
                                              <p:pRg st="1" end="1"/>
                                            </p:txEl>
                                          </p:spTgt>
                                        </p:tgtEl>
                                        <p:attrNameLst>
                                          <p:attrName>ppt_x</p:attrName>
                                        </p:attrNameLst>
                                      </p:cBhvr>
                                    </p:anim>
                                  </p:childTnLst>
                                </p:cTn>
                              </p:par>
                            </p:childTnLst>
                          </p:cTn>
                        </p:par>
                        <p:par>
                          <p:cTn id="25" fill="hold" nodeType="afterGroup">
                            <p:stCondLst>
                              <p:cond delay="6000"/>
                            </p:stCondLst>
                            <p:childTnLst>
                              <p:par>
                                <p:cTn id="26" presetID="34" presetClass="entr" presetSubtype="0" fill="hold" grpId="0" nodeType="afterEffect">
                                  <p:stCondLst>
                                    <p:cond delay="0"/>
                                  </p:stCondLst>
                                  <p:childTnLst>
                                    <p:set>
                                      <p:cBhvr>
                                        <p:cTn id="27" dur="1" fill="hold">
                                          <p:stCondLst>
                                            <p:cond delay="0"/>
                                          </p:stCondLst>
                                        </p:cTn>
                                        <p:tgtEl>
                                          <p:spTgt spid="16387">
                                            <p:txEl>
                                              <p:pRg st="2" end="2"/>
                                            </p:txEl>
                                          </p:spTgt>
                                        </p:tgtEl>
                                        <p:attrNameLst>
                                          <p:attrName>style.visibility</p:attrName>
                                        </p:attrNameLst>
                                      </p:cBhvr>
                                      <p:to>
                                        <p:strVal val="visible"/>
                                      </p:to>
                                    </p:set>
                                    <p:anim from="(-#ppt_w/2)" to="(#ppt_x)" calcmode="lin" valueType="num">
                                      <p:cBhvr>
                                        <p:cTn id="28" dur="1200" fill="hold">
                                          <p:stCondLst>
                                            <p:cond delay="0"/>
                                          </p:stCondLst>
                                        </p:cTn>
                                        <p:tgtEl>
                                          <p:spTgt spid="16387">
                                            <p:txEl>
                                              <p:pRg st="2" end="2"/>
                                            </p:txEl>
                                          </p:spTgt>
                                        </p:tgtEl>
                                        <p:attrNameLst>
                                          <p:attrName>ppt_x</p:attrName>
                                        </p:attrNameLst>
                                      </p:cBhvr>
                                    </p:anim>
                                    <p:anim from="0" to="-1.0" calcmode="lin" valueType="num">
                                      <p:cBhvr>
                                        <p:cTn id="29" dur="400" decel="50000" autoRev="1" fill="hold">
                                          <p:stCondLst>
                                            <p:cond delay="1200"/>
                                          </p:stCondLst>
                                        </p:cTn>
                                        <p:tgtEl>
                                          <p:spTgt spid="16387">
                                            <p:txEl>
                                              <p:pRg st="2" end="2"/>
                                            </p:txEl>
                                          </p:spTgt>
                                        </p:tgtEl>
                                        <p:attrNameLst>
                                          <p:attrName>xshear</p:attrName>
                                        </p:attrNameLst>
                                      </p:cBhvr>
                                    </p:anim>
                                    <p:animScale>
                                      <p:cBhvr>
                                        <p:cTn id="30" dur="400" decel="100000" autoRev="1" fill="hold">
                                          <p:stCondLst>
                                            <p:cond delay="1200"/>
                                          </p:stCondLst>
                                        </p:cTn>
                                        <p:tgtEl>
                                          <p:spTgt spid="16387">
                                            <p:txEl>
                                              <p:pRg st="2" end="2"/>
                                            </p:txEl>
                                          </p:spTgt>
                                        </p:tgtEl>
                                      </p:cBhvr>
                                      <p:from x="100000" y="100000"/>
                                      <p:to x="80000" y="100000"/>
                                    </p:animScale>
                                    <p:anim by="(#ppt_h/3+#ppt_w*0.1)" calcmode="lin" valueType="num">
                                      <p:cBhvr additive="sum">
                                        <p:cTn id="31" dur="400" decel="100000" autoRev="1" fill="hold">
                                          <p:stCondLst>
                                            <p:cond delay="1200"/>
                                          </p:stCondLst>
                                        </p:cTn>
                                        <p:tgtEl>
                                          <p:spTgt spid="16387">
                                            <p:txEl>
                                              <p:pRg st="2" end="2"/>
                                            </p:txEl>
                                          </p:spTgt>
                                        </p:tgtEl>
                                        <p:attrNameLst>
                                          <p:attrName>ppt_x</p:attrName>
                                        </p:attrNameLst>
                                      </p:cBhvr>
                                    </p:anim>
                                  </p:childTnLst>
                                </p:cTn>
                              </p:par>
                            </p:childTnLst>
                          </p:cTn>
                        </p:par>
                        <p:par>
                          <p:cTn id="32" fill="hold" nodeType="afterGroup">
                            <p:stCondLst>
                              <p:cond delay="8000"/>
                            </p:stCondLst>
                            <p:childTnLst>
                              <p:par>
                                <p:cTn id="33" presetID="34" presetClass="entr" presetSubtype="0" fill="hold" grpId="0" nodeType="afterEffect">
                                  <p:stCondLst>
                                    <p:cond delay="0"/>
                                  </p:stCondLst>
                                  <p:childTnLst>
                                    <p:set>
                                      <p:cBhvr>
                                        <p:cTn id="34" dur="1" fill="hold">
                                          <p:stCondLst>
                                            <p:cond delay="0"/>
                                          </p:stCondLst>
                                        </p:cTn>
                                        <p:tgtEl>
                                          <p:spTgt spid="16387">
                                            <p:txEl>
                                              <p:pRg st="3" end="3"/>
                                            </p:txEl>
                                          </p:spTgt>
                                        </p:tgtEl>
                                        <p:attrNameLst>
                                          <p:attrName>style.visibility</p:attrName>
                                        </p:attrNameLst>
                                      </p:cBhvr>
                                      <p:to>
                                        <p:strVal val="visible"/>
                                      </p:to>
                                    </p:set>
                                    <p:anim from="(-#ppt_w/2)" to="(#ppt_x)" calcmode="lin" valueType="num">
                                      <p:cBhvr>
                                        <p:cTn id="35" dur="1200" fill="hold">
                                          <p:stCondLst>
                                            <p:cond delay="0"/>
                                          </p:stCondLst>
                                        </p:cTn>
                                        <p:tgtEl>
                                          <p:spTgt spid="16387">
                                            <p:txEl>
                                              <p:pRg st="3" end="3"/>
                                            </p:txEl>
                                          </p:spTgt>
                                        </p:tgtEl>
                                        <p:attrNameLst>
                                          <p:attrName>ppt_x</p:attrName>
                                        </p:attrNameLst>
                                      </p:cBhvr>
                                    </p:anim>
                                    <p:anim from="0" to="-1.0" calcmode="lin" valueType="num">
                                      <p:cBhvr>
                                        <p:cTn id="36" dur="400" decel="50000" autoRev="1" fill="hold">
                                          <p:stCondLst>
                                            <p:cond delay="1200"/>
                                          </p:stCondLst>
                                        </p:cTn>
                                        <p:tgtEl>
                                          <p:spTgt spid="16387">
                                            <p:txEl>
                                              <p:pRg st="3" end="3"/>
                                            </p:txEl>
                                          </p:spTgt>
                                        </p:tgtEl>
                                        <p:attrNameLst>
                                          <p:attrName>xshear</p:attrName>
                                        </p:attrNameLst>
                                      </p:cBhvr>
                                    </p:anim>
                                    <p:animScale>
                                      <p:cBhvr>
                                        <p:cTn id="37" dur="400" decel="100000" autoRev="1" fill="hold">
                                          <p:stCondLst>
                                            <p:cond delay="1200"/>
                                          </p:stCondLst>
                                        </p:cTn>
                                        <p:tgtEl>
                                          <p:spTgt spid="16387">
                                            <p:txEl>
                                              <p:pRg st="3" end="3"/>
                                            </p:txEl>
                                          </p:spTgt>
                                        </p:tgtEl>
                                      </p:cBhvr>
                                      <p:from x="100000" y="100000"/>
                                      <p:to x="80000" y="100000"/>
                                    </p:animScale>
                                    <p:anim by="(#ppt_h/3+#ppt_w*0.1)" calcmode="lin" valueType="num">
                                      <p:cBhvr additive="sum">
                                        <p:cTn id="38" dur="400" decel="100000" autoRev="1" fill="hold">
                                          <p:stCondLst>
                                            <p:cond delay="1200"/>
                                          </p:stCondLst>
                                        </p:cTn>
                                        <p:tgtEl>
                                          <p:spTgt spid="16387">
                                            <p:txEl>
                                              <p:pRg st="3" end="3"/>
                                            </p:txEl>
                                          </p:spTgt>
                                        </p:tgtEl>
                                        <p:attrNameLst>
                                          <p:attrName>ppt_x</p:attrName>
                                        </p:attrNameLst>
                                      </p:cBhvr>
                                    </p:anim>
                                  </p:childTnLst>
                                </p:cTn>
                              </p:par>
                            </p:childTnLst>
                          </p:cTn>
                        </p:par>
                        <p:par>
                          <p:cTn id="39" fill="hold" nodeType="afterGroup">
                            <p:stCondLst>
                              <p:cond delay="10000"/>
                            </p:stCondLst>
                            <p:childTnLst>
                              <p:par>
                                <p:cTn id="40" presetID="34" presetClass="entr" presetSubtype="0" fill="hold" grpId="0" nodeType="afterEffect">
                                  <p:stCondLst>
                                    <p:cond delay="0"/>
                                  </p:stCondLst>
                                  <p:childTnLst>
                                    <p:set>
                                      <p:cBhvr>
                                        <p:cTn id="41" dur="1" fill="hold">
                                          <p:stCondLst>
                                            <p:cond delay="0"/>
                                          </p:stCondLst>
                                        </p:cTn>
                                        <p:tgtEl>
                                          <p:spTgt spid="16387">
                                            <p:txEl>
                                              <p:pRg st="4" end="4"/>
                                            </p:txEl>
                                          </p:spTgt>
                                        </p:tgtEl>
                                        <p:attrNameLst>
                                          <p:attrName>style.visibility</p:attrName>
                                        </p:attrNameLst>
                                      </p:cBhvr>
                                      <p:to>
                                        <p:strVal val="visible"/>
                                      </p:to>
                                    </p:set>
                                    <p:anim from="(-#ppt_w/2)" to="(#ppt_x)" calcmode="lin" valueType="num">
                                      <p:cBhvr>
                                        <p:cTn id="42" dur="1200" fill="hold">
                                          <p:stCondLst>
                                            <p:cond delay="0"/>
                                          </p:stCondLst>
                                        </p:cTn>
                                        <p:tgtEl>
                                          <p:spTgt spid="16387">
                                            <p:txEl>
                                              <p:pRg st="4" end="4"/>
                                            </p:txEl>
                                          </p:spTgt>
                                        </p:tgtEl>
                                        <p:attrNameLst>
                                          <p:attrName>ppt_x</p:attrName>
                                        </p:attrNameLst>
                                      </p:cBhvr>
                                    </p:anim>
                                    <p:anim from="0" to="-1.0" calcmode="lin" valueType="num">
                                      <p:cBhvr>
                                        <p:cTn id="43" dur="400" decel="50000" autoRev="1" fill="hold">
                                          <p:stCondLst>
                                            <p:cond delay="1200"/>
                                          </p:stCondLst>
                                        </p:cTn>
                                        <p:tgtEl>
                                          <p:spTgt spid="16387">
                                            <p:txEl>
                                              <p:pRg st="4" end="4"/>
                                            </p:txEl>
                                          </p:spTgt>
                                        </p:tgtEl>
                                        <p:attrNameLst>
                                          <p:attrName>xshear</p:attrName>
                                        </p:attrNameLst>
                                      </p:cBhvr>
                                    </p:anim>
                                    <p:animScale>
                                      <p:cBhvr>
                                        <p:cTn id="44" dur="400" decel="100000" autoRev="1" fill="hold">
                                          <p:stCondLst>
                                            <p:cond delay="1200"/>
                                          </p:stCondLst>
                                        </p:cTn>
                                        <p:tgtEl>
                                          <p:spTgt spid="16387">
                                            <p:txEl>
                                              <p:pRg st="4" end="4"/>
                                            </p:txEl>
                                          </p:spTgt>
                                        </p:tgtEl>
                                      </p:cBhvr>
                                      <p:from x="100000" y="100000"/>
                                      <p:to x="80000" y="100000"/>
                                    </p:animScale>
                                    <p:anim by="(#ppt_h/3+#ppt_w*0.1)" calcmode="lin" valueType="num">
                                      <p:cBhvr additive="sum">
                                        <p:cTn id="45" dur="400" decel="100000" autoRev="1" fill="hold">
                                          <p:stCondLst>
                                            <p:cond delay="1200"/>
                                          </p:stCondLst>
                                        </p:cTn>
                                        <p:tgtEl>
                                          <p:spTgt spid="16387">
                                            <p:txEl>
                                              <p:pRg st="4" end="4"/>
                                            </p:txEl>
                                          </p:spTgt>
                                        </p:tgtEl>
                                        <p:attrNameLst>
                                          <p:attrName>ppt_x</p:attrName>
                                        </p:attrNameLst>
                                      </p:cBhvr>
                                    </p:anim>
                                  </p:childTnLst>
                                </p:cTn>
                              </p:par>
                            </p:childTnLst>
                          </p:cTn>
                        </p:par>
                        <p:par>
                          <p:cTn id="46" fill="hold" nodeType="afterGroup">
                            <p:stCondLst>
                              <p:cond delay="12000"/>
                            </p:stCondLst>
                            <p:childTnLst>
                              <p:par>
                                <p:cTn id="47" presetID="34" presetClass="entr" presetSubtype="0" fill="hold" grpId="0" nodeType="afterEffect">
                                  <p:stCondLst>
                                    <p:cond delay="0"/>
                                  </p:stCondLst>
                                  <p:childTnLst>
                                    <p:set>
                                      <p:cBhvr>
                                        <p:cTn id="48" dur="1" fill="hold">
                                          <p:stCondLst>
                                            <p:cond delay="0"/>
                                          </p:stCondLst>
                                        </p:cTn>
                                        <p:tgtEl>
                                          <p:spTgt spid="16387">
                                            <p:txEl>
                                              <p:pRg st="5" end="5"/>
                                            </p:txEl>
                                          </p:spTgt>
                                        </p:tgtEl>
                                        <p:attrNameLst>
                                          <p:attrName>style.visibility</p:attrName>
                                        </p:attrNameLst>
                                      </p:cBhvr>
                                      <p:to>
                                        <p:strVal val="visible"/>
                                      </p:to>
                                    </p:set>
                                    <p:anim from="(-#ppt_w/2)" to="(#ppt_x)" calcmode="lin" valueType="num">
                                      <p:cBhvr>
                                        <p:cTn id="49" dur="1200" fill="hold">
                                          <p:stCondLst>
                                            <p:cond delay="0"/>
                                          </p:stCondLst>
                                        </p:cTn>
                                        <p:tgtEl>
                                          <p:spTgt spid="16387">
                                            <p:txEl>
                                              <p:pRg st="5" end="5"/>
                                            </p:txEl>
                                          </p:spTgt>
                                        </p:tgtEl>
                                        <p:attrNameLst>
                                          <p:attrName>ppt_x</p:attrName>
                                        </p:attrNameLst>
                                      </p:cBhvr>
                                    </p:anim>
                                    <p:anim from="0" to="-1.0" calcmode="lin" valueType="num">
                                      <p:cBhvr>
                                        <p:cTn id="50" dur="400" decel="50000" autoRev="1" fill="hold">
                                          <p:stCondLst>
                                            <p:cond delay="1200"/>
                                          </p:stCondLst>
                                        </p:cTn>
                                        <p:tgtEl>
                                          <p:spTgt spid="16387">
                                            <p:txEl>
                                              <p:pRg st="5" end="5"/>
                                            </p:txEl>
                                          </p:spTgt>
                                        </p:tgtEl>
                                        <p:attrNameLst>
                                          <p:attrName>xshear</p:attrName>
                                        </p:attrNameLst>
                                      </p:cBhvr>
                                    </p:anim>
                                    <p:animScale>
                                      <p:cBhvr>
                                        <p:cTn id="51" dur="400" decel="100000" autoRev="1" fill="hold">
                                          <p:stCondLst>
                                            <p:cond delay="1200"/>
                                          </p:stCondLst>
                                        </p:cTn>
                                        <p:tgtEl>
                                          <p:spTgt spid="16387">
                                            <p:txEl>
                                              <p:pRg st="5" end="5"/>
                                            </p:txEl>
                                          </p:spTgt>
                                        </p:tgtEl>
                                      </p:cBhvr>
                                      <p:from x="100000" y="100000"/>
                                      <p:to x="80000" y="100000"/>
                                    </p:animScale>
                                    <p:anim by="(#ppt_h/3+#ppt_w*0.1)" calcmode="lin" valueType="num">
                                      <p:cBhvr additive="sum">
                                        <p:cTn id="52" dur="400" decel="100000" autoRev="1" fill="hold">
                                          <p:stCondLst>
                                            <p:cond delay="1200"/>
                                          </p:stCondLst>
                                        </p:cTn>
                                        <p:tgtEl>
                                          <p:spTgt spid="16387">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CRUD</a:t>
            </a:r>
            <a:r>
              <a:rPr lang="zh-CN" altLang="en-US" dirty="0"/>
              <a:t>矩阵是一种严格的数据分析技术，可以检测出遗漏的需求。</a:t>
            </a:r>
            <a:endParaRPr lang="en-US" altLang="zh-CN" dirty="0"/>
          </a:p>
          <a:p>
            <a:r>
              <a:rPr lang="en-US" altLang="zh-CN" dirty="0"/>
              <a:t>CRUD</a:t>
            </a:r>
            <a:r>
              <a:rPr lang="zh-CN" altLang="en-US" dirty="0"/>
              <a:t>矩阵将系统行为和数据实体联系在一起。表示每个中重要的数据实体应该如何创建、读取、更新及操作。</a:t>
            </a:r>
            <a:endParaRPr lang="en-US" altLang="zh-CN" dirty="0"/>
          </a:p>
          <a:p>
            <a:r>
              <a:rPr lang="zh-CN" altLang="en-US" dirty="0"/>
              <a:t>依赖所使用的具体需求方法，可以查看不同类型的关联。</a:t>
            </a:r>
            <a:endParaRPr lang="en-US" altLang="zh-CN" dirty="0"/>
          </a:p>
          <a:p>
            <a:endParaRPr lang="zh-CN" altLang="en-US" dirty="0"/>
          </a:p>
        </p:txBody>
      </p:sp>
    </p:spTree>
    <p:extLst>
      <p:ext uri="{BB962C8B-B14F-4D97-AF65-F5344CB8AC3E}">
        <p14:creationId xmlns:p14="http://schemas.microsoft.com/office/powerpoint/2010/main" xmlns="" val="1493531306"/>
      </p:ext>
    </p:extLst>
  </p:cSld>
  <p:clrMapOvr>
    <a:masterClrMapping/>
  </p:clrMapOvr>
  <p:transition spd="med">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132656068"/>
              </p:ext>
            </p:extLst>
          </p:nvPr>
        </p:nvGraphicFramePr>
        <p:xfrm>
          <a:off x="711200" y="1750423"/>
          <a:ext cx="10363200" cy="3175415"/>
        </p:xfrm>
        <a:graphic>
          <a:graphicData uri="http://schemas.openxmlformats.org/drawingml/2006/table">
            <a:tbl>
              <a:tblPr firstRow="1" bandRow="1">
                <a:tableStyleId>{5940675A-B579-460E-94D1-54222C63F5DA}</a:tableStyleId>
              </a:tblPr>
              <a:tblGrid>
                <a:gridCol w="1727200">
                  <a:extLst>
                    <a:ext uri="{9D8B030D-6E8A-4147-A177-3AD203B41FA5}">
                      <a16:colId xmlns:a16="http://schemas.microsoft.com/office/drawing/2014/main" xmlns="" val="2355076739"/>
                    </a:ext>
                  </a:extLst>
                </a:gridCol>
                <a:gridCol w="1727200">
                  <a:extLst>
                    <a:ext uri="{9D8B030D-6E8A-4147-A177-3AD203B41FA5}">
                      <a16:colId xmlns:a16="http://schemas.microsoft.com/office/drawing/2014/main" xmlns="" val="465128764"/>
                    </a:ext>
                  </a:extLst>
                </a:gridCol>
                <a:gridCol w="1727200">
                  <a:extLst>
                    <a:ext uri="{9D8B030D-6E8A-4147-A177-3AD203B41FA5}">
                      <a16:colId xmlns:a16="http://schemas.microsoft.com/office/drawing/2014/main" xmlns="" val="214274499"/>
                    </a:ext>
                  </a:extLst>
                </a:gridCol>
                <a:gridCol w="1727200">
                  <a:extLst>
                    <a:ext uri="{9D8B030D-6E8A-4147-A177-3AD203B41FA5}">
                      <a16:colId xmlns:a16="http://schemas.microsoft.com/office/drawing/2014/main" xmlns="" val="1683668675"/>
                    </a:ext>
                  </a:extLst>
                </a:gridCol>
                <a:gridCol w="1727200">
                  <a:extLst>
                    <a:ext uri="{9D8B030D-6E8A-4147-A177-3AD203B41FA5}">
                      <a16:colId xmlns:a16="http://schemas.microsoft.com/office/drawing/2014/main" xmlns="" val="3041518168"/>
                    </a:ext>
                  </a:extLst>
                </a:gridCol>
                <a:gridCol w="1727200">
                  <a:extLst>
                    <a:ext uri="{9D8B030D-6E8A-4147-A177-3AD203B41FA5}">
                      <a16:colId xmlns:a16="http://schemas.microsoft.com/office/drawing/2014/main" xmlns="" val="742037469"/>
                    </a:ext>
                  </a:extLst>
                </a:gridCol>
              </a:tblGrid>
              <a:tr h="681135">
                <a:tc>
                  <a:txBody>
                    <a:bodyPr/>
                    <a:lstStyle/>
                    <a:p>
                      <a:r>
                        <a:rPr lang="zh-CN" altLang="en-US" dirty="0"/>
                        <a:t>               实体用例     </a:t>
                      </a:r>
                    </a:p>
                  </a:txBody>
                  <a:tcPr/>
                </a:tc>
                <a:tc>
                  <a:txBody>
                    <a:bodyPr/>
                    <a:lstStyle/>
                    <a:p>
                      <a:r>
                        <a:rPr lang="zh-CN" altLang="en-US" dirty="0"/>
                        <a:t>订单</a:t>
                      </a:r>
                    </a:p>
                  </a:txBody>
                  <a:tcPr/>
                </a:tc>
                <a:tc>
                  <a:txBody>
                    <a:bodyPr/>
                    <a:lstStyle/>
                    <a:p>
                      <a:r>
                        <a:rPr lang="zh-CN" altLang="en-US" dirty="0"/>
                        <a:t>化学品</a:t>
                      </a:r>
                    </a:p>
                  </a:txBody>
                  <a:tcPr/>
                </a:tc>
                <a:tc>
                  <a:txBody>
                    <a:bodyPr/>
                    <a:lstStyle/>
                    <a:p>
                      <a:r>
                        <a:rPr lang="zh-CN" altLang="en-US" dirty="0"/>
                        <a:t>申请人</a:t>
                      </a:r>
                    </a:p>
                  </a:txBody>
                  <a:tcPr/>
                </a:tc>
                <a:tc>
                  <a:txBody>
                    <a:bodyPr/>
                    <a:lstStyle/>
                    <a:p>
                      <a:r>
                        <a:rPr lang="zh-CN" altLang="en-US" dirty="0"/>
                        <a:t>供货商名录</a:t>
                      </a:r>
                    </a:p>
                  </a:txBody>
                  <a:tcPr/>
                </a:tc>
                <a:tc>
                  <a:txBody>
                    <a:bodyPr/>
                    <a:lstStyle/>
                    <a:p>
                      <a:endParaRPr lang="zh-CN" altLang="en-US"/>
                    </a:p>
                  </a:txBody>
                  <a:tcPr/>
                </a:tc>
                <a:extLst>
                  <a:ext uri="{0D108BD9-81ED-4DB2-BD59-A6C34878D82A}">
                    <a16:rowId xmlns:a16="http://schemas.microsoft.com/office/drawing/2014/main" xmlns="" val="837330939"/>
                  </a:ext>
                </a:extLst>
              </a:tr>
              <a:tr h="370840">
                <a:tc>
                  <a:txBody>
                    <a:bodyPr/>
                    <a:lstStyle/>
                    <a:p>
                      <a:r>
                        <a:rPr lang="zh-CN" altLang="en-US" dirty="0"/>
                        <a:t>提出订单</a:t>
                      </a:r>
                    </a:p>
                  </a:txBody>
                  <a:tcPr/>
                </a:tc>
                <a:tc>
                  <a:txBody>
                    <a:bodyPr/>
                    <a:lstStyle/>
                    <a:p>
                      <a:r>
                        <a:rPr lang="en-US" altLang="zh-CN" dirty="0"/>
                        <a:t>C</a:t>
                      </a:r>
                      <a:endParaRPr lang="zh-CN" altLang="en-US" dirty="0"/>
                    </a:p>
                  </a:txBody>
                  <a:tcPr/>
                </a:tc>
                <a:tc>
                  <a:txBody>
                    <a:bodyPr/>
                    <a:lstStyle/>
                    <a:p>
                      <a:r>
                        <a:rPr lang="en-US" altLang="zh-CN" dirty="0"/>
                        <a:t>R</a:t>
                      </a:r>
                      <a:endParaRPr lang="zh-CN" altLang="en-US" dirty="0"/>
                    </a:p>
                  </a:txBody>
                  <a:tcPr/>
                </a:tc>
                <a:tc>
                  <a:txBody>
                    <a:bodyPr/>
                    <a:lstStyle/>
                    <a:p>
                      <a:r>
                        <a:rPr lang="en-US" altLang="zh-CN" dirty="0"/>
                        <a:t>R</a:t>
                      </a:r>
                      <a:endParaRPr lang="zh-CN" altLang="en-US" dirty="0"/>
                    </a:p>
                  </a:txBody>
                  <a:tcPr/>
                </a:tc>
                <a:tc>
                  <a:txBody>
                    <a:bodyPr/>
                    <a:lstStyle/>
                    <a:p>
                      <a:r>
                        <a:rPr lang="en-US" altLang="zh-CN" dirty="0"/>
                        <a:t>R</a:t>
                      </a:r>
                      <a:endParaRPr lang="zh-CN" altLang="en-US" dirty="0"/>
                    </a:p>
                  </a:txBody>
                  <a:tcPr/>
                </a:tc>
                <a:tc>
                  <a:txBody>
                    <a:bodyPr/>
                    <a:lstStyle/>
                    <a:p>
                      <a:endParaRPr lang="zh-CN" altLang="en-US"/>
                    </a:p>
                  </a:txBody>
                  <a:tcPr/>
                </a:tc>
                <a:extLst>
                  <a:ext uri="{0D108BD9-81ED-4DB2-BD59-A6C34878D82A}">
                    <a16:rowId xmlns:a16="http://schemas.microsoft.com/office/drawing/2014/main" xmlns="" val="1199044665"/>
                  </a:ext>
                </a:extLst>
              </a:tr>
              <a:tr h="370840">
                <a:tc>
                  <a:txBody>
                    <a:bodyPr/>
                    <a:lstStyle/>
                    <a:p>
                      <a:r>
                        <a:rPr lang="zh-CN" altLang="en-US" dirty="0"/>
                        <a:t>修改订单</a:t>
                      </a:r>
                    </a:p>
                  </a:txBody>
                  <a:tcPr/>
                </a:tc>
                <a:tc>
                  <a:txBody>
                    <a:bodyPr/>
                    <a:lstStyle/>
                    <a:p>
                      <a:r>
                        <a:rPr lang="en-US" altLang="zh-CN" dirty="0"/>
                        <a:t>U,D</a:t>
                      </a:r>
                      <a:endParaRPr lang="zh-CN" altLang="en-US" dirty="0"/>
                    </a:p>
                  </a:txBody>
                  <a:tcPr/>
                </a:tc>
                <a:tc>
                  <a:txBody>
                    <a:bodyPr/>
                    <a:lstStyle/>
                    <a:p>
                      <a:endParaRPr lang="zh-CN" altLang="en-US" dirty="0"/>
                    </a:p>
                  </a:txBody>
                  <a:tcPr/>
                </a:tc>
                <a:tc>
                  <a:txBody>
                    <a:bodyPr/>
                    <a:lstStyle/>
                    <a:p>
                      <a:r>
                        <a:rPr lang="en-US" altLang="zh-CN" dirty="0"/>
                        <a:t>R</a:t>
                      </a:r>
                      <a:endParaRPr lang="zh-CN" altLang="en-US" dirty="0"/>
                    </a:p>
                  </a:txBody>
                  <a:tcPr/>
                </a:tc>
                <a:tc>
                  <a:txBody>
                    <a:bodyPr/>
                    <a:lstStyle/>
                    <a:p>
                      <a:r>
                        <a:rPr lang="en-US" altLang="zh-CN" dirty="0"/>
                        <a:t>R</a:t>
                      </a:r>
                      <a:endParaRPr lang="zh-CN" altLang="en-US" dirty="0"/>
                    </a:p>
                  </a:txBody>
                  <a:tcPr/>
                </a:tc>
                <a:tc>
                  <a:txBody>
                    <a:bodyPr/>
                    <a:lstStyle/>
                    <a:p>
                      <a:endParaRPr lang="zh-CN" altLang="en-US"/>
                    </a:p>
                  </a:txBody>
                  <a:tcPr/>
                </a:tc>
                <a:extLst>
                  <a:ext uri="{0D108BD9-81ED-4DB2-BD59-A6C34878D82A}">
                    <a16:rowId xmlns:a16="http://schemas.microsoft.com/office/drawing/2014/main" xmlns="" val="1517884204"/>
                  </a:ext>
                </a:extLst>
              </a:tr>
              <a:tr h="370840">
                <a:tc>
                  <a:txBody>
                    <a:bodyPr/>
                    <a:lstStyle/>
                    <a:p>
                      <a:r>
                        <a:rPr lang="zh-CN" altLang="en-US" dirty="0"/>
                        <a:t>管理化学品库存清单</a:t>
                      </a:r>
                    </a:p>
                  </a:txBody>
                  <a:tcPr/>
                </a:tc>
                <a:tc>
                  <a:txBody>
                    <a:bodyPr/>
                    <a:lstStyle/>
                    <a:p>
                      <a:endParaRPr lang="zh-CN" altLang="en-US" dirty="0"/>
                    </a:p>
                  </a:txBody>
                  <a:tcPr/>
                </a:tc>
                <a:tc>
                  <a:txBody>
                    <a:bodyPr/>
                    <a:lstStyle/>
                    <a:p>
                      <a:r>
                        <a:rPr lang="en-US" altLang="zh-CN" dirty="0"/>
                        <a:t>C,U,D</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xmlns="" val="1097374436"/>
                  </a:ext>
                </a:extLst>
              </a:tr>
              <a:tr h="370840">
                <a:tc>
                  <a:txBody>
                    <a:bodyPr/>
                    <a:lstStyle/>
                    <a:p>
                      <a:r>
                        <a:rPr lang="zh-CN" altLang="en-US" dirty="0"/>
                        <a:t>订单报表</a:t>
                      </a:r>
                    </a:p>
                  </a:txBody>
                  <a:tcPr/>
                </a:tc>
                <a:tc>
                  <a:txBody>
                    <a:bodyPr/>
                    <a:lstStyle/>
                    <a:p>
                      <a:r>
                        <a:rPr lang="en-US" altLang="zh-CN" dirty="0"/>
                        <a:t>R</a:t>
                      </a:r>
                      <a:endParaRPr lang="zh-CN" altLang="en-US" dirty="0"/>
                    </a:p>
                  </a:txBody>
                  <a:tcPr/>
                </a:tc>
                <a:tc>
                  <a:txBody>
                    <a:bodyPr/>
                    <a:lstStyle/>
                    <a:p>
                      <a:r>
                        <a:rPr lang="en-US" altLang="zh-CN" dirty="0"/>
                        <a:t>R</a:t>
                      </a:r>
                      <a:endParaRPr lang="zh-CN" altLang="en-US" dirty="0"/>
                    </a:p>
                  </a:txBody>
                  <a:tcPr/>
                </a:tc>
                <a:tc>
                  <a:txBody>
                    <a:bodyPr/>
                    <a:lstStyle/>
                    <a:p>
                      <a:r>
                        <a:rPr lang="en-US" altLang="zh-CN" dirty="0"/>
                        <a:t>R</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801789465"/>
                  </a:ext>
                </a:extLst>
              </a:tr>
              <a:tr h="370840">
                <a:tc>
                  <a:txBody>
                    <a:bodyPr/>
                    <a:lstStyle/>
                    <a:p>
                      <a:r>
                        <a:rPr lang="zh-CN" altLang="en-US" dirty="0"/>
                        <a:t>编辑申请</a:t>
                      </a:r>
                    </a:p>
                  </a:txBody>
                  <a:tcPr/>
                </a:tc>
                <a:tc>
                  <a:txBody>
                    <a:bodyPr/>
                    <a:lstStyle/>
                    <a:p>
                      <a:endParaRPr lang="zh-CN" altLang="en-US"/>
                    </a:p>
                  </a:txBody>
                  <a:tcPr/>
                </a:tc>
                <a:tc>
                  <a:txBody>
                    <a:bodyPr/>
                    <a:lstStyle/>
                    <a:p>
                      <a:endParaRPr lang="zh-CN" altLang="en-US"/>
                    </a:p>
                  </a:txBody>
                  <a:tcPr/>
                </a:tc>
                <a:tc>
                  <a:txBody>
                    <a:bodyPr/>
                    <a:lstStyle/>
                    <a:p>
                      <a:r>
                        <a:rPr lang="en-US" altLang="zh-CN" dirty="0"/>
                        <a:t>C,D</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187847368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xmlns="" val="1269847489"/>
                  </a:ext>
                </a:extLst>
              </a:tr>
            </a:tbl>
          </a:graphicData>
        </a:graphic>
      </p:graphicFrame>
      <p:cxnSp>
        <p:nvCxnSpPr>
          <p:cNvPr id="8" name="直接连接符 7"/>
          <p:cNvCxnSpPr>
            <a:cxnSpLocks/>
          </p:cNvCxnSpPr>
          <p:nvPr/>
        </p:nvCxnSpPr>
        <p:spPr bwMode="auto">
          <a:xfrm>
            <a:off x="690465" y="1763496"/>
            <a:ext cx="1726164" cy="64381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 name="文本框 10"/>
          <p:cNvSpPr txBox="1"/>
          <p:nvPr/>
        </p:nvSpPr>
        <p:spPr>
          <a:xfrm>
            <a:off x="3592286" y="1315616"/>
            <a:ext cx="4105469" cy="369332"/>
          </a:xfrm>
          <a:prstGeom prst="rect">
            <a:avLst/>
          </a:prstGeom>
          <a:noFill/>
        </p:spPr>
        <p:txBody>
          <a:bodyPr wrap="square" rtlCol="0">
            <a:spAutoFit/>
          </a:bodyPr>
          <a:lstStyle/>
          <a:p>
            <a:r>
              <a:rPr lang="zh-CN" altLang="en-US" dirty="0"/>
              <a:t>化学品跟踪系统的</a:t>
            </a:r>
            <a:r>
              <a:rPr lang="en-US" altLang="zh-CN" dirty="0"/>
              <a:t>CRUD</a:t>
            </a:r>
            <a:r>
              <a:rPr lang="zh-CN" altLang="en-US" dirty="0"/>
              <a:t>矩阵实例</a:t>
            </a:r>
          </a:p>
        </p:txBody>
      </p:sp>
    </p:spTree>
    <p:extLst>
      <p:ext uri="{BB962C8B-B14F-4D97-AF65-F5344CB8AC3E}">
        <p14:creationId xmlns:p14="http://schemas.microsoft.com/office/powerpoint/2010/main" xmlns="" val="1703630014"/>
      </p:ext>
    </p:extLst>
  </p:cSld>
  <p:clrMapOvr>
    <a:masterClrMapping/>
  </p:clrMapOvr>
  <p:transition spd="med">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申请人（提出化学品订单的人）标签所在列的单元格里没有那个单元格含有字母</a:t>
            </a:r>
            <a:r>
              <a:rPr lang="en-US" altLang="zh-CN" dirty="0"/>
              <a:t>D.</a:t>
            </a:r>
          </a:p>
          <a:p>
            <a:r>
              <a:rPr lang="zh-CN" altLang="en-US" dirty="0"/>
              <a:t>即没有那个用例能够从提出化学品申请的人员清单中删除申请人的名字。</a:t>
            </a:r>
            <a:endParaRPr lang="en-US" altLang="zh-CN" dirty="0"/>
          </a:p>
          <a:p>
            <a:r>
              <a:rPr lang="zh-CN" altLang="en-US" dirty="0"/>
              <a:t>有三种解释：</a:t>
            </a:r>
            <a:endParaRPr lang="en-US" altLang="zh-CN" dirty="0"/>
          </a:p>
          <a:p>
            <a:r>
              <a:rPr lang="en-US" altLang="zh-CN" dirty="0"/>
              <a:t>1.</a:t>
            </a:r>
            <a:r>
              <a:rPr lang="zh-CN" altLang="en-US" dirty="0"/>
              <a:t>删除申请人不是化学品跟踪系统所期望的功能。</a:t>
            </a:r>
            <a:endParaRPr lang="en-US" altLang="zh-CN" dirty="0"/>
          </a:p>
          <a:p>
            <a:r>
              <a:rPr lang="en-US" altLang="zh-CN" dirty="0"/>
              <a:t>2.</a:t>
            </a:r>
            <a:r>
              <a:rPr lang="zh-CN" altLang="en-US" dirty="0"/>
              <a:t>我们遗漏了“删除申请人”这个用例</a:t>
            </a:r>
            <a:endParaRPr lang="en-US" altLang="zh-CN" dirty="0"/>
          </a:p>
          <a:p>
            <a:r>
              <a:rPr lang="en-US" altLang="zh-CN" dirty="0"/>
              <a:t>3.</a:t>
            </a:r>
            <a:r>
              <a:rPr lang="zh-CN" altLang="en-US" dirty="0"/>
              <a:t>“编辑申请人”用例是一个不完整的用例。</a:t>
            </a:r>
            <a:endParaRPr lang="en-US" altLang="zh-CN" dirty="0"/>
          </a:p>
          <a:p>
            <a:endParaRPr lang="zh-CN" altLang="en-US" dirty="0"/>
          </a:p>
        </p:txBody>
      </p:sp>
    </p:spTree>
    <p:extLst>
      <p:ext uri="{BB962C8B-B14F-4D97-AF65-F5344CB8AC3E}">
        <p14:creationId xmlns:p14="http://schemas.microsoft.com/office/powerpoint/2010/main" xmlns="" val="4163725820"/>
      </p:ext>
    </p:extLst>
  </p:cSld>
  <p:clrMapOvr>
    <a:masterClrMapping/>
  </p:clrMapOvr>
  <p:transition spd="med">
    <p:comb/>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62969" y="222250"/>
            <a:ext cx="6913563" cy="1225550"/>
          </a:xfrm>
        </p:spPr>
        <p:txBody>
          <a:bodyPr/>
          <a:lstStyle/>
          <a:p>
            <a:r>
              <a:rPr lang="zh-CN" altLang="zh-CN" sz="2400" dirty="0"/>
              <a:t>如何判断需求获取是否已完成</a:t>
            </a:r>
            <a:r>
              <a:rPr lang="zh-CN" altLang="en-US" sz="2400" dirty="0"/>
              <a:t/>
            </a:r>
            <a:br>
              <a:rPr lang="zh-CN" altLang="en-US" sz="2400" dirty="0"/>
            </a:br>
            <a:r>
              <a:rPr lang="zh-CN" altLang="en-US" sz="2400" dirty="0"/>
              <a:t>                                      </a:t>
            </a:r>
            <a:endParaRPr lang="zh-CN" altLang="zh-CN" sz="2400" dirty="0"/>
          </a:p>
        </p:txBody>
      </p:sp>
      <p:sp>
        <p:nvSpPr>
          <p:cNvPr id="17411" name="Rectangle 3"/>
          <p:cNvSpPr>
            <a:spLocks noGrp="1" noChangeArrowheads="1"/>
          </p:cNvSpPr>
          <p:nvPr>
            <p:ph idx="1"/>
          </p:nvPr>
        </p:nvSpPr>
        <p:spPr>
          <a:xfrm>
            <a:off x="2167681" y="1111898"/>
            <a:ext cx="7704138" cy="4895850"/>
          </a:xfrm>
        </p:spPr>
        <p:txBody>
          <a:bodyPr/>
          <a:lstStyle/>
          <a:p>
            <a:pPr eaLnBrk="1" hangingPunct="1">
              <a:lnSpc>
                <a:spcPct val="80000"/>
              </a:lnSpc>
            </a:pPr>
            <a:r>
              <a:rPr lang="zh-CN" altLang="zh-CN" sz="2600" dirty="0"/>
              <a:t>下面给出的情况已经接近这样一个完成点</a:t>
            </a:r>
            <a:r>
              <a:rPr lang="zh-CN" altLang="en-US" sz="2600" dirty="0"/>
              <a:t>：</a:t>
            </a:r>
          </a:p>
          <a:p>
            <a:pPr lvl="1" eaLnBrk="1" hangingPunct="1">
              <a:lnSpc>
                <a:spcPct val="80000"/>
              </a:lnSpc>
            </a:pPr>
            <a:r>
              <a:rPr lang="zh-CN" altLang="zh-CN" sz="2300" dirty="0"/>
              <a:t>如果用户想不出更多的用例</a:t>
            </a:r>
            <a:r>
              <a:rPr lang="zh-CN" altLang="en-US" sz="2300" dirty="0"/>
              <a:t>或用户故事</a:t>
            </a:r>
            <a:r>
              <a:rPr lang="zh-CN" altLang="zh-CN" sz="2300" dirty="0"/>
              <a:t>，你的工作就差不多完成了。</a:t>
            </a:r>
          </a:p>
          <a:p>
            <a:pPr lvl="1" eaLnBrk="1" hangingPunct="1">
              <a:lnSpc>
                <a:spcPct val="80000"/>
              </a:lnSpc>
            </a:pPr>
            <a:r>
              <a:rPr lang="zh-CN" altLang="zh-CN" sz="2300" dirty="0"/>
              <a:t>如果用户提出新的</a:t>
            </a:r>
            <a:r>
              <a:rPr lang="zh-CN" altLang="en-US" sz="2300" dirty="0"/>
              <a:t>场景</a:t>
            </a:r>
            <a:r>
              <a:rPr lang="zh-CN" altLang="zh-CN" sz="2300" dirty="0"/>
              <a:t>，</a:t>
            </a:r>
            <a:r>
              <a:rPr lang="zh-CN" altLang="en-US" sz="2300" dirty="0"/>
              <a:t>但是这些方案不能引出新的功能需求。</a:t>
            </a:r>
            <a:endParaRPr lang="zh-CN" altLang="zh-CN" sz="2300" dirty="0"/>
          </a:p>
          <a:p>
            <a:pPr lvl="1" eaLnBrk="1" hangingPunct="1">
              <a:lnSpc>
                <a:spcPct val="80000"/>
              </a:lnSpc>
            </a:pPr>
            <a:r>
              <a:rPr lang="zh-CN" altLang="zh-CN" sz="2300" dirty="0"/>
              <a:t>如果用户只是重复他们在以前的讨论中已经提过的问题，你的工作也许完成了。</a:t>
            </a:r>
          </a:p>
          <a:p>
            <a:pPr lvl="1" eaLnBrk="1" hangingPunct="1">
              <a:lnSpc>
                <a:spcPct val="80000"/>
              </a:lnSpc>
            </a:pPr>
            <a:r>
              <a:rPr lang="zh-CN" altLang="zh-CN" sz="2300" dirty="0"/>
              <a:t>如果被提出的新特性、用户需求或功能性需求都在范围之外 ， 也许你的工作就完成了。</a:t>
            </a:r>
          </a:p>
          <a:p>
            <a:pPr lvl="1" eaLnBrk="1" hangingPunct="1">
              <a:lnSpc>
                <a:spcPct val="80000"/>
              </a:lnSpc>
            </a:pPr>
            <a:r>
              <a:rPr lang="zh-CN" altLang="zh-CN" sz="2300" dirty="0"/>
              <a:t>如果被提出的新需求优先级都很低，也许你的工作已经完成了。</a:t>
            </a:r>
          </a:p>
          <a:p>
            <a:pPr lvl="1" eaLnBrk="1" hangingPunct="1">
              <a:lnSpc>
                <a:spcPct val="80000"/>
              </a:lnSpc>
            </a:pPr>
            <a:r>
              <a:rPr lang="zh-CN" altLang="zh-CN" sz="2300" dirty="0"/>
              <a:t>如果用户提出的新功能都是可以“在产品生命周期的某个时刻”加入，而不“属于我们当前正在讨论的特定产品”，你的工作也许已经完成了</a:t>
            </a:r>
            <a:r>
              <a:rPr lang="en-US" altLang="zh-CN" sz="2300" dirty="0"/>
              <a:t>。</a:t>
            </a:r>
          </a:p>
          <a:p>
            <a:pPr lvl="1" eaLnBrk="1" hangingPunct="1">
              <a:lnSpc>
                <a:spcPct val="80000"/>
              </a:lnSpc>
            </a:pPr>
            <a:r>
              <a:rPr lang="zh-CN" altLang="en-US" sz="2300" dirty="0"/>
              <a:t>检查某一项领域需求的开发人员和测试人员提出的问题越来越少。</a:t>
            </a:r>
            <a:endParaRPr lang="zh-CN" altLang="zh-CN" sz="2300" dirty="0"/>
          </a:p>
        </p:txBody>
      </p:sp>
      <p:sp>
        <p:nvSpPr>
          <p:cNvPr id="66562"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4CA28F33-762E-419C-89CC-7C09F533609C}" type="slidenum">
              <a:rPr lang="zh-CN" altLang="zh-CN" sz="2500">
                <a:solidFill>
                  <a:srgbClr val="000000"/>
                </a:solidFill>
                <a:ea typeface="宋体" panose="02010600030101010101" pitchFamily="2" charset="-122"/>
              </a:rPr>
              <a:pPr fontAlgn="base">
                <a:spcBef>
                  <a:spcPct val="0"/>
                </a:spcBef>
                <a:spcAft>
                  <a:spcPct val="0"/>
                </a:spcAft>
                <a:buClrTx/>
                <a:buNone/>
              </a:pPr>
              <a:t>17</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848878159"/>
      </p:ext>
    </p:extLst>
  </p:cSld>
  <p:clrMapOvr>
    <a:masterClrMapping/>
  </p:clrMapOvr>
  <p:transition spd="med">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2000"/>
                                        <p:tgtEl>
                                          <p:spTgt spid="17410"/>
                                        </p:tgtEl>
                                      </p:cBhvr>
                                    </p:animEffect>
                                    <p:anim calcmode="lin" valueType="num">
                                      <p:cBhvr>
                                        <p:cTn id="8" dur="2000" fill="hold"/>
                                        <p:tgtEl>
                                          <p:spTgt spid="17410"/>
                                        </p:tgtEl>
                                        <p:attrNameLst>
                                          <p:attrName>ppt_x</p:attrName>
                                        </p:attrNameLst>
                                      </p:cBhvr>
                                      <p:tavLst>
                                        <p:tav tm="0">
                                          <p:val>
                                            <p:strVal val="#ppt_x"/>
                                          </p:val>
                                        </p:tav>
                                        <p:tav tm="100000">
                                          <p:val>
                                            <p:strVal val="#ppt_x"/>
                                          </p:val>
                                        </p:tav>
                                      </p:tavLst>
                                    </p:anim>
                                    <p:anim calcmode="lin" valueType="num">
                                      <p:cBhvr>
                                        <p:cTn id="9" dur="2000" fill="hold"/>
                                        <p:tgtEl>
                                          <p:spTgt spid="1741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20" presetClass="entr" presetSubtype="0" fill="hold" grpId="0" nodeType="after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Effect transition="in" filter="wedge">
                                      <p:cBhvr>
                                        <p:cTn id="13" dur="2000"/>
                                        <p:tgtEl>
                                          <p:spTgt spid="17411">
                                            <p:txEl>
                                              <p:pRg st="0" end="0"/>
                                            </p:txEl>
                                          </p:spTgt>
                                        </p:tgtEl>
                                      </p:cBhvr>
                                    </p:animEffect>
                                  </p:childTnLst>
                                </p:cTn>
                              </p:par>
                            </p:childTnLst>
                          </p:cTn>
                        </p:par>
                        <p:par>
                          <p:cTn id="14" fill="hold" nodeType="afterGroup">
                            <p:stCondLst>
                              <p:cond delay="4000"/>
                            </p:stCondLst>
                            <p:childTnLst>
                              <p:par>
                                <p:cTn id="15" presetID="20" presetClass="entr" presetSubtype="0" fill="hold" grpId="0" nodeType="afterEffect">
                                  <p:stCondLst>
                                    <p:cond delay="0"/>
                                  </p:stCondLst>
                                  <p:childTnLst>
                                    <p:set>
                                      <p:cBhvr>
                                        <p:cTn id="16" dur="1" fill="hold">
                                          <p:stCondLst>
                                            <p:cond delay="0"/>
                                          </p:stCondLst>
                                        </p:cTn>
                                        <p:tgtEl>
                                          <p:spTgt spid="17411">
                                            <p:txEl>
                                              <p:pRg st="1" end="1"/>
                                            </p:txEl>
                                          </p:spTgt>
                                        </p:tgtEl>
                                        <p:attrNameLst>
                                          <p:attrName>style.visibility</p:attrName>
                                        </p:attrNameLst>
                                      </p:cBhvr>
                                      <p:to>
                                        <p:strVal val="visible"/>
                                      </p:to>
                                    </p:set>
                                    <p:animEffect transition="in" filter="wedge">
                                      <p:cBhvr>
                                        <p:cTn id="17" dur="2000"/>
                                        <p:tgtEl>
                                          <p:spTgt spid="17411">
                                            <p:txEl>
                                              <p:pRg st="1" end="1"/>
                                            </p:txEl>
                                          </p:spTgt>
                                        </p:tgtEl>
                                      </p:cBhvr>
                                    </p:animEffect>
                                  </p:childTnLst>
                                </p:cTn>
                              </p:par>
                            </p:childTnLst>
                          </p:cTn>
                        </p:par>
                        <p:par>
                          <p:cTn id="18" fill="hold" nodeType="afterGroup">
                            <p:stCondLst>
                              <p:cond delay="6000"/>
                            </p:stCondLst>
                            <p:childTnLst>
                              <p:par>
                                <p:cTn id="19" presetID="20" presetClass="entr" presetSubtype="0" fill="hold" grpId="0" nodeType="afterEffect">
                                  <p:stCondLst>
                                    <p:cond delay="0"/>
                                  </p:stCondLst>
                                  <p:childTnLst>
                                    <p:set>
                                      <p:cBhvr>
                                        <p:cTn id="20" dur="1" fill="hold">
                                          <p:stCondLst>
                                            <p:cond delay="0"/>
                                          </p:stCondLst>
                                        </p:cTn>
                                        <p:tgtEl>
                                          <p:spTgt spid="17411">
                                            <p:txEl>
                                              <p:pRg st="2" end="2"/>
                                            </p:txEl>
                                          </p:spTgt>
                                        </p:tgtEl>
                                        <p:attrNameLst>
                                          <p:attrName>style.visibility</p:attrName>
                                        </p:attrNameLst>
                                      </p:cBhvr>
                                      <p:to>
                                        <p:strVal val="visible"/>
                                      </p:to>
                                    </p:set>
                                    <p:animEffect transition="in" filter="wedge">
                                      <p:cBhvr>
                                        <p:cTn id="21" dur="2000"/>
                                        <p:tgtEl>
                                          <p:spTgt spid="17411">
                                            <p:txEl>
                                              <p:pRg st="2" end="2"/>
                                            </p:txEl>
                                          </p:spTgt>
                                        </p:tgtEl>
                                      </p:cBhvr>
                                    </p:animEffect>
                                  </p:childTnLst>
                                </p:cTn>
                              </p:par>
                            </p:childTnLst>
                          </p:cTn>
                        </p:par>
                        <p:par>
                          <p:cTn id="22" fill="hold" nodeType="afterGroup">
                            <p:stCondLst>
                              <p:cond delay="8000"/>
                            </p:stCondLst>
                            <p:childTnLst>
                              <p:par>
                                <p:cTn id="23" presetID="20" presetClass="entr" presetSubtype="0" fill="hold" grpId="0" nodeType="after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Effect transition="in" filter="wedge">
                                      <p:cBhvr>
                                        <p:cTn id="25" dur="2000"/>
                                        <p:tgtEl>
                                          <p:spTgt spid="17411">
                                            <p:txEl>
                                              <p:pRg st="3" end="3"/>
                                            </p:txEl>
                                          </p:spTgt>
                                        </p:tgtEl>
                                      </p:cBhvr>
                                    </p:animEffect>
                                  </p:childTnLst>
                                </p:cTn>
                              </p:par>
                            </p:childTnLst>
                          </p:cTn>
                        </p:par>
                        <p:par>
                          <p:cTn id="26" fill="hold" nodeType="afterGroup">
                            <p:stCondLst>
                              <p:cond delay="10000"/>
                            </p:stCondLst>
                            <p:childTnLst>
                              <p:par>
                                <p:cTn id="27" presetID="20" presetClass="entr" presetSubtype="0" fill="hold" grpId="0" nodeType="afterEffect">
                                  <p:stCondLst>
                                    <p:cond delay="0"/>
                                  </p:stCondLst>
                                  <p:childTnLst>
                                    <p:set>
                                      <p:cBhvr>
                                        <p:cTn id="28" dur="1" fill="hold">
                                          <p:stCondLst>
                                            <p:cond delay="0"/>
                                          </p:stCondLst>
                                        </p:cTn>
                                        <p:tgtEl>
                                          <p:spTgt spid="17411">
                                            <p:txEl>
                                              <p:pRg st="4" end="4"/>
                                            </p:txEl>
                                          </p:spTgt>
                                        </p:tgtEl>
                                        <p:attrNameLst>
                                          <p:attrName>style.visibility</p:attrName>
                                        </p:attrNameLst>
                                      </p:cBhvr>
                                      <p:to>
                                        <p:strVal val="visible"/>
                                      </p:to>
                                    </p:set>
                                    <p:animEffect transition="in" filter="wedge">
                                      <p:cBhvr>
                                        <p:cTn id="29" dur="2000"/>
                                        <p:tgtEl>
                                          <p:spTgt spid="17411">
                                            <p:txEl>
                                              <p:pRg st="4" end="4"/>
                                            </p:txEl>
                                          </p:spTgt>
                                        </p:tgtEl>
                                      </p:cBhvr>
                                    </p:animEffect>
                                  </p:childTnLst>
                                </p:cTn>
                              </p:par>
                            </p:childTnLst>
                          </p:cTn>
                        </p:par>
                        <p:par>
                          <p:cTn id="30" fill="hold" nodeType="afterGroup">
                            <p:stCondLst>
                              <p:cond delay="12000"/>
                            </p:stCondLst>
                            <p:childTnLst>
                              <p:par>
                                <p:cTn id="31" presetID="20" presetClass="entr" presetSubtype="0" fill="hold" grpId="0" nodeType="afterEffect">
                                  <p:stCondLst>
                                    <p:cond delay="0"/>
                                  </p:stCondLst>
                                  <p:childTnLst>
                                    <p:set>
                                      <p:cBhvr>
                                        <p:cTn id="32" dur="1" fill="hold">
                                          <p:stCondLst>
                                            <p:cond delay="0"/>
                                          </p:stCondLst>
                                        </p:cTn>
                                        <p:tgtEl>
                                          <p:spTgt spid="17411">
                                            <p:txEl>
                                              <p:pRg st="5" end="5"/>
                                            </p:txEl>
                                          </p:spTgt>
                                        </p:tgtEl>
                                        <p:attrNameLst>
                                          <p:attrName>style.visibility</p:attrName>
                                        </p:attrNameLst>
                                      </p:cBhvr>
                                      <p:to>
                                        <p:strVal val="visible"/>
                                      </p:to>
                                    </p:set>
                                    <p:animEffect transition="in" filter="wedge">
                                      <p:cBhvr>
                                        <p:cTn id="33" dur="2000"/>
                                        <p:tgtEl>
                                          <p:spTgt spid="17411">
                                            <p:txEl>
                                              <p:pRg st="5" end="5"/>
                                            </p:txEl>
                                          </p:spTgt>
                                        </p:tgtEl>
                                      </p:cBhvr>
                                    </p:animEffect>
                                  </p:childTnLst>
                                </p:cTn>
                              </p:par>
                            </p:childTnLst>
                          </p:cTn>
                        </p:par>
                        <p:par>
                          <p:cTn id="34" fill="hold" nodeType="afterGroup">
                            <p:stCondLst>
                              <p:cond delay="14000"/>
                            </p:stCondLst>
                            <p:childTnLst>
                              <p:par>
                                <p:cTn id="35" presetID="20" presetClass="entr" presetSubtype="0" fill="hold" grpId="0" nodeType="afterEffect">
                                  <p:stCondLst>
                                    <p:cond delay="0"/>
                                  </p:stCondLst>
                                  <p:childTnLst>
                                    <p:set>
                                      <p:cBhvr>
                                        <p:cTn id="36" dur="1" fill="hold">
                                          <p:stCondLst>
                                            <p:cond delay="0"/>
                                          </p:stCondLst>
                                        </p:cTn>
                                        <p:tgtEl>
                                          <p:spTgt spid="17411">
                                            <p:txEl>
                                              <p:pRg st="6" end="6"/>
                                            </p:txEl>
                                          </p:spTgt>
                                        </p:tgtEl>
                                        <p:attrNameLst>
                                          <p:attrName>style.visibility</p:attrName>
                                        </p:attrNameLst>
                                      </p:cBhvr>
                                      <p:to>
                                        <p:strVal val="visible"/>
                                      </p:to>
                                    </p:set>
                                    <p:animEffect transition="in" filter="wedge">
                                      <p:cBhvr>
                                        <p:cTn id="37" dur="2000"/>
                                        <p:tgtEl>
                                          <p:spTgt spid="17411">
                                            <p:txEl>
                                              <p:pRg st="6" end="6"/>
                                            </p:txEl>
                                          </p:spTgt>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17411">
                                            <p:txEl>
                                              <p:pRg st="7" end="7"/>
                                            </p:txEl>
                                          </p:spTgt>
                                        </p:tgtEl>
                                        <p:attrNameLst>
                                          <p:attrName>style.visibility</p:attrName>
                                        </p:attrNameLst>
                                      </p:cBhvr>
                                      <p:to>
                                        <p:strVal val="visible"/>
                                      </p:to>
                                    </p:set>
                                    <p:animEffect transition="in" filter="wedge">
                                      <p:cBhvr>
                                        <p:cTn id="40" dur="20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CN" dirty="0"/>
              <a:t>3.4 </a:t>
            </a:r>
            <a:r>
              <a:rPr lang="zh-CN" altLang="en-US" dirty="0"/>
              <a:t>理解用户需求</a:t>
            </a:r>
          </a:p>
        </p:txBody>
      </p:sp>
      <p:sp>
        <p:nvSpPr>
          <p:cNvPr id="7171" name="Rectangle 3"/>
          <p:cNvSpPr>
            <a:spLocks noGrp="1" noChangeArrowheads="1"/>
          </p:cNvSpPr>
          <p:nvPr>
            <p:ph idx="1"/>
          </p:nvPr>
        </p:nvSpPr>
        <p:spPr>
          <a:xfrm>
            <a:off x="2208214" y="1484313"/>
            <a:ext cx="5616575" cy="4970462"/>
          </a:xfrm>
        </p:spPr>
        <p:txBody>
          <a:bodyPr/>
          <a:lstStyle/>
          <a:p>
            <a:pPr eaLnBrk="1" hangingPunct="1"/>
            <a:r>
              <a:rPr lang="zh-CN" altLang="en-US" dirty="0"/>
              <a:t>需求分析员们一直利用使用场景</a:t>
            </a:r>
            <a:r>
              <a:rPr lang="en-US" altLang="zh-CN" dirty="0"/>
              <a:t>(usage scenario)</a:t>
            </a:r>
            <a:r>
              <a:rPr lang="zh-CN" altLang="en-US" dirty="0"/>
              <a:t>来获取需求。</a:t>
            </a:r>
            <a:endParaRPr lang="en-US" altLang="zh-CN" dirty="0"/>
          </a:p>
          <a:p>
            <a:pPr eaLnBrk="1" hangingPunct="1"/>
            <a:r>
              <a:rPr lang="zh-CN" altLang="en-US" dirty="0"/>
              <a:t>以使用为中心的观点逐步形成用例方法来为需求建模。最近，敏捷开发的支持者提出了“用户故事”的概念，这是一中简洁的描述，清楚地表达一个用户需求。</a:t>
            </a:r>
          </a:p>
        </p:txBody>
      </p:sp>
      <p:sp>
        <p:nvSpPr>
          <p:cNvPr id="67586"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5E896857-9215-4CD6-81E8-F53596B94C73}" type="slidenum">
              <a:rPr lang="zh-CN" altLang="zh-CN" sz="2500">
                <a:solidFill>
                  <a:srgbClr val="000000"/>
                </a:solidFill>
                <a:ea typeface="宋体" panose="02010600030101010101" pitchFamily="2" charset="-122"/>
              </a:rPr>
              <a:pPr fontAlgn="base">
                <a:spcBef>
                  <a:spcPct val="0"/>
                </a:spcBef>
                <a:spcAft>
                  <a:spcPct val="0"/>
                </a:spcAft>
                <a:buClrTx/>
                <a:buNone/>
              </a:pPr>
              <a:t>18</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2880267207"/>
      </p:ext>
    </p:extLst>
  </p:cSld>
  <p:clrMapOvr>
    <a:masterClrMapping/>
  </p:clrMapOvr>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2000" fill="hold"/>
                                        <p:tgtEl>
                                          <p:spTgt spid="7170"/>
                                        </p:tgtEl>
                                        <p:attrNameLst>
                                          <p:attrName>ppt_w</p:attrName>
                                        </p:attrNameLst>
                                      </p:cBhvr>
                                      <p:tavLst>
                                        <p:tav tm="0">
                                          <p:val>
                                            <p:fltVal val="0"/>
                                          </p:val>
                                        </p:tav>
                                        <p:tav tm="100000">
                                          <p:val>
                                            <p:strVal val="#ppt_w"/>
                                          </p:val>
                                        </p:tav>
                                      </p:tavLst>
                                    </p:anim>
                                    <p:anim calcmode="lin" valueType="num">
                                      <p:cBhvr>
                                        <p:cTn id="8" dur="2000" fill="hold"/>
                                        <p:tgtEl>
                                          <p:spTgt spid="7170"/>
                                        </p:tgtEl>
                                        <p:attrNameLst>
                                          <p:attrName>ppt_h</p:attrName>
                                        </p:attrNameLst>
                                      </p:cBhvr>
                                      <p:tavLst>
                                        <p:tav tm="0">
                                          <p:val>
                                            <p:fltVal val="0"/>
                                          </p:val>
                                        </p:tav>
                                        <p:tav tm="100000">
                                          <p:val>
                                            <p:strVal val="#ppt_h"/>
                                          </p:val>
                                        </p:tav>
                                      </p:tavLst>
                                    </p:anim>
                                    <p:anim calcmode="lin" valueType="num">
                                      <p:cBhvr>
                                        <p:cTn id="9" dur="2000" fill="hold"/>
                                        <p:tgtEl>
                                          <p:spTgt spid="7170"/>
                                        </p:tgtEl>
                                        <p:attrNameLst>
                                          <p:attrName>ppt_x</p:attrName>
                                        </p:attrNameLst>
                                      </p:cBhvr>
                                      <p:tavLst>
                                        <p:tav tm="0">
                                          <p:val>
                                            <p:fltVal val="0.5"/>
                                          </p:val>
                                        </p:tav>
                                        <p:tav tm="100000">
                                          <p:val>
                                            <p:strVal val="#ppt_x"/>
                                          </p:val>
                                        </p:tav>
                                      </p:tavLst>
                                    </p:anim>
                                    <p:anim calcmode="lin" valueType="num">
                                      <p:cBhvr>
                                        <p:cTn id="10" dur="2000" fill="hold"/>
                                        <p:tgtEl>
                                          <p:spTgt spid="7170"/>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2000"/>
                            </p:stCondLst>
                            <p:childTnLst>
                              <p:par>
                                <p:cTn id="12" presetID="17" presetClass="entr" presetSubtype="1" fill="hold" grpId="0" nodeType="afterEffect">
                                  <p:stCondLst>
                                    <p:cond delay="0"/>
                                  </p:stCondLst>
                                  <p:childTnLst>
                                    <p:set>
                                      <p:cBhvr>
                                        <p:cTn id="13" dur="1" fill="hold">
                                          <p:stCondLst>
                                            <p:cond delay="0"/>
                                          </p:stCondLst>
                                        </p:cTn>
                                        <p:tgtEl>
                                          <p:spTgt spid="7171">
                                            <p:txEl>
                                              <p:pRg st="0" end="0"/>
                                            </p:txEl>
                                          </p:spTgt>
                                        </p:tgtEl>
                                        <p:attrNameLst>
                                          <p:attrName>style.visibility</p:attrName>
                                        </p:attrNameLst>
                                      </p:cBhvr>
                                      <p:to>
                                        <p:strVal val="visible"/>
                                      </p:to>
                                    </p:set>
                                    <p:anim calcmode="lin" valueType="num">
                                      <p:cBhvr>
                                        <p:cTn id="14" dur="2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7171">
                                            <p:txEl>
                                              <p:pRg st="0" end="0"/>
                                            </p:txEl>
                                          </p:spTgt>
                                        </p:tgtEl>
                                        <p:attrNameLst>
                                          <p:attrName>ppt_y</p:attrName>
                                        </p:attrNameLst>
                                      </p:cBhvr>
                                      <p:tavLst>
                                        <p:tav tm="0">
                                          <p:val>
                                            <p:strVal val="#ppt_y-#ppt_h/2"/>
                                          </p:val>
                                        </p:tav>
                                        <p:tav tm="100000">
                                          <p:val>
                                            <p:strVal val="#ppt_y"/>
                                          </p:val>
                                        </p:tav>
                                      </p:tavLst>
                                    </p:anim>
                                    <p:anim calcmode="lin" valueType="num">
                                      <p:cBhvr>
                                        <p:cTn id="16" dur="2000" fill="hold"/>
                                        <p:tgtEl>
                                          <p:spTgt spid="7171">
                                            <p:txEl>
                                              <p:pRg st="0" end="0"/>
                                            </p:txEl>
                                          </p:spTgt>
                                        </p:tgtEl>
                                        <p:attrNameLst>
                                          <p:attrName>ppt_w</p:attrName>
                                        </p:attrNameLst>
                                      </p:cBhvr>
                                      <p:tavLst>
                                        <p:tav tm="0">
                                          <p:val>
                                            <p:strVal val="#ppt_w"/>
                                          </p:val>
                                        </p:tav>
                                        <p:tav tm="100000">
                                          <p:val>
                                            <p:strVal val="#ppt_w"/>
                                          </p:val>
                                        </p:tav>
                                      </p:tavLst>
                                    </p:anim>
                                    <p:anim calcmode="lin" valueType="num">
                                      <p:cBhvr>
                                        <p:cTn id="17" dur="2000" fill="hold"/>
                                        <p:tgtEl>
                                          <p:spTgt spid="717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1" fill="hold" grpId="0" nodeType="clickEffect">
                                  <p:stCondLst>
                                    <p:cond delay="0"/>
                                  </p:stCondLst>
                                  <p:childTnLst>
                                    <p:set>
                                      <p:cBhvr>
                                        <p:cTn id="21" dur="1" fill="hold">
                                          <p:stCondLst>
                                            <p:cond delay="0"/>
                                          </p:stCondLst>
                                        </p:cTn>
                                        <p:tgtEl>
                                          <p:spTgt spid="7171">
                                            <p:txEl>
                                              <p:pRg st="1" end="1"/>
                                            </p:txEl>
                                          </p:spTgt>
                                        </p:tgtEl>
                                        <p:attrNameLst>
                                          <p:attrName>style.visibility</p:attrName>
                                        </p:attrNameLst>
                                      </p:cBhvr>
                                      <p:to>
                                        <p:strVal val="visible"/>
                                      </p:to>
                                    </p:set>
                                    <p:anim calcmode="lin" valueType="num">
                                      <p:cBhvr>
                                        <p:cTn id="22" dur="2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23" dur="2000" fill="hold"/>
                                        <p:tgtEl>
                                          <p:spTgt spid="7171">
                                            <p:txEl>
                                              <p:pRg st="1" end="1"/>
                                            </p:txEl>
                                          </p:spTgt>
                                        </p:tgtEl>
                                        <p:attrNameLst>
                                          <p:attrName>ppt_y</p:attrName>
                                        </p:attrNameLst>
                                      </p:cBhvr>
                                      <p:tavLst>
                                        <p:tav tm="0">
                                          <p:val>
                                            <p:strVal val="#ppt_y-#ppt_h/2"/>
                                          </p:val>
                                        </p:tav>
                                        <p:tav tm="100000">
                                          <p:val>
                                            <p:strVal val="#ppt_y"/>
                                          </p:val>
                                        </p:tav>
                                      </p:tavLst>
                                    </p:anim>
                                    <p:anim calcmode="lin" valueType="num">
                                      <p:cBhvr>
                                        <p:cTn id="24" dur="2000" fill="hold"/>
                                        <p:tgtEl>
                                          <p:spTgt spid="7171">
                                            <p:txEl>
                                              <p:pRg st="1" end="1"/>
                                            </p:txEl>
                                          </p:spTgt>
                                        </p:tgtEl>
                                        <p:attrNameLst>
                                          <p:attrName>ppt_w</p:attrName>
                                        </p:attrNameLst>
                                      </p:cBhvr>
                                      <p:tavLst>
                                        <p:tav tm="0">
                                          <p:val>
                                            <p:strVal val="#ppt_w"/>
                                          </p:val>
                                        </p:tav>
                                        <p:tav tm="100000">
                                          <p:val>
                                            <p:strVal val="#ppt_w"/>
                                          </p:val>
                                        </p:tav>
                                      </p:tavLst>
                                    </p:anim>
                                    <p:anim calcmode="lin" valueType="num">
                                      <p:cBhvr>
                                        <p:cTn id="25" dur="2000" fill="hold"/>
                                        <p:tgtEl>
                                          <p:spTgt spid="7171">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用例和用户故事</a:t>
            </a:r>
            <a:endParaRPr lang="en-US" altLang="zh-CN" dirty="0"/>
          </a:p>
          <a:p>
            <a:r>
              <a:rPr lang="zh-CN" altLang="en-US" dirty="0"/>
              <a:t>用例描述一系列系统和外部角色之间的交互，让该角色能够由此获取一些价值，用例名通常使用动宾短与形式。</a:t>
            </a:r>
          </a:p>
        </p:txBody>
      </p:sp>
    </p:spTree>
    <p:extLst>
      <p:ext uri="{BB962C8B-B14F-4D97-AF65-F5344CB8AC3E}">
        <p14:creationId xmlns:p14="http://schemas.microsoft.com/office/powerpoint/2010/main" xmlns="" val="725194520"/>
      </p:ext>
    </p:extLst>
  </p:cSld>
  <p:clrMapOvr>
    <a:masterClrMapping/>
  </p:clrMapOvr>
  <p:transition spd="med">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503947"/>
            <a:ext cx="10363200" cy="4724400"/>
          </a:xfrm>
        </p:spPr>
        <p:txBody>
          <a:bodyPr/>
          <a:lstStyle/>
          <a:p>
            <a:endParaRPr lang="zh-CN" altLang="en-US" dirty="0"/>
          </a:p>
        </p:txBody>
      </p:sp>
      <p:sp>
        <p:nvSpPr>
          <p:cNvPr id="12" name="箭头: 上弧形 11"/>
          <p:cNvSpPr/>
          <p:nvPr/>
        </p:nvSpPr>
        <p:spPr bwMode="auto">
          <a:xfrm>
            <a:off x="2995126" y="2127380"/>
            <a:ext cx="1404391" cy="541175"/>
          </a:xfrm>
          <a:prstGeom prst="curved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p:txBody>
      </p:sp>
      <p:sp>
        <p:nvSpPr>
          <p:cNvPr id="13" name="箭头: 右弧形 12"/>
          <p:cNvSpPr/>
          <p:nvPr/>
        </p:nvSpPr>
        <p:spPr bwMode="auto">
          <a:xfrm>
            <a:off x="4335676" y="3005353"/>
            <a:ext cx="602249" cy="1241613"/>
          </a:xfrm>
          <a:prstGeom prst="curvedLeftArrow">
            <a:avLst>
              <a:gd name="adj1" fmla="val 25000"/>
              <a:gd name="adj2" fmla="val 50000"/>
              <a:gd name="adj3" fmla="val 6341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p:txBody>
      </p:sp>
      <p:sp>
        <p:nvSpPr>
          <p:cNvPr id="16" name="箭头: 右弧形 15"/>
          <p:cNvSpPr/>
          <p:nvPr/>
        </p:nvSpPr>
        <p:spPr bwMode="auto">
          <a:xfrm rot="10800000">
            <a:off x="2443216" y="3071526"/>
            <a:ext cx="462931" cy="1088860"/>
          </a:xfrm>
          <a:prstGeom prst="curvedLeftArrow">
            <a:avLst>
              <a:gd name="adj1" fmla="val 28926"/>
              <a:gd name="adj2" fmla="val 50000"/>
              <a:gd name="adj3" fmla="val 22998"/>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p:txBody>
      </p:sp>
      <p:sp>
        <p:nvSpPr>
          <p:cNvPr id="17" name="文本框 16"/>
          <p:cNvSpPr txBox="1"/>
          <p:nvPr/>
        </p:nvSpPr>
        <p:spPr>
          <a:xfrm>
            <a:off x="1804737" y="2668555"/>
            <a:ext cx="1913021" cy="369332"/>
          </a:xfrm>
          <a:prstGeom prst="rect">
            <a:avLst/>
          </a:prstGeom>
          <a:noFill/>
        </p:spPr>
        <p:txBody>
          <a:bodyPr wrap="square" rtlCol="0">
            <a:spAutoFit/>
          </a:bodyPr>
          <a:lstStyle/>
          <a:p>
            <a:r>
              <a:rPr lang="zh-CN" altLang="en-US" dirty="0"/>
              <a:t>      需求获取</a:t>
            </a:r>
          </a:p>
        </p:txBody>
      </p:sp>
      <p:sp>
        <p:nvSpPr>
          <p:cNvPr id="18" name="文本框 17"/>
          <p:cNvSpPr txBox="1"/>
          <p:nvPr/>
        </p:nvSpPr>
        <p:spPr>
          <a:xfrm>
            <a:off x="3356441" y="2702194"/>
            <a:ext cx="1913021" cy="369332"/>
          </a:xfrm>
          <a:prstGeom prst="rect">
            <a:avLst/>
          </a:prstGeom>
          <a:noFill/>
        </p:spPr>
        <p:txBody>
          <a:bodyPr wrap="square" rtlCol="0">
            <a:spAutoFit/>
          </a:bodyPr>
          <a:lstStyle/>
          <a:p>
            <a:r>
              <a:rPr lang="zh-CN" altLang="en-US" dirty="0"/>
              <a:t>      需求分析</a:t>
            </a:r>
          </a:p>
        </p:txBody>
      </p:sp>
      <p:sp>
        <p:nvSpPr>
          <p:cNvPr id="19" name="文本框 18"/>
          <p:cNvSpPr txBox="1"/>
          <p:nvPr/>
        </p:nvSpPr>
        <p:spPr>
          <a:xfrm>
            <a:off x="2650248" y="4022564"/>
            <a:ext cx="1913021" cy="369332"/>
          </a:xfrm>
          <a:prstGeom prst="rect">
            <a:avLst/>
          </a:prstGeom>
          <a:noFill/>
        </p:spPr>
        <p:txBody>
          <a:bodyPr wrap="square" rtlCol="0">
            <a:spAutoFit/>
          </a:bodyPr>
          <a:lstStyle/>
          <a:p>
            <a:r>
              <a:rPr lang="zh-CN" altLang="en-US" dirty="0"/>
              <a:t>      规格说明</a:t>
            </a:r>
          </a:p>
        </p:txBody>
      </p:sp>
      <p:sp>
        <p:nvSpPr>
          <p:cNvPr id="22" name="文本框 21"/>
          <p:cNvSpPr txBox="1"/>
          <p:nvPr/>
        </p:nvSpPr>
        <p:spPr>
          <a:xfrm>
            <a:off x="445168" y="5751095"/>
            <a:ext cx="184731" cy="369332"/>
          </a:xfrm>
          <a:prstGeom prst="rect">
            <a:avLst/>
          </a:prstGeom>
          <a:noFill/>
        </p:spPr>
        <p:txBody>
          <a:bodyPr wrap="none" rtlCol="0">
            <a:spAutoFit/>
          </a:bodyPr>
          <a:lstStyle/>
          <a:p>
            <a:endParaRPr lang="zh-CN" altLang="en-US" dirty="0"/>
          </a:p>
        </p:txBody>
      </p:sp>
      <p:sp>
        <p:nvSpPr>
          <p:cNvPr id="23" name="文本框 22"/>
          <p:cNvSpPr txBox="1"/>
          <p:nvPr/>
        </p:nvSpPr>
        <p:spPr>
          <a:xfrm>
            <a:off x="1082842" y="4862311"/>
            <a:ext cx="4920915" cy="369332"/>
          </a:xfrm>
          <a:prstGeom prst="rect">
            <a:avLst/>
          </a:prstGeom>
          <a:noFill/>
        </p:spPr>
        <p:txBody>
          <a:bodyPr wrap="square" rtlCol="0">
            <a:spAutoFit/>
          </a:bodyPr>
          <a:lstStyle/>
          <a:p>
            <a:r>
              <a:rPr lang="zh-CN" altLang="en-US" dirty="0"/>
              <a:t>      需求获取、分析和规范说明的循环本质</a:t>
            </a:r>
          </a:p>
        </p:txBody>
      </p:sp>
    </p:spTree>
    <p:extLst>
      <p:ext uri="{BB962C8B-B14F-4D97-AF65-F5344CB8AC3E}">
        <p14:creationId xmlns:p14="http://schemas.microsoft.com/office/powerpoint/2010/main" xmlns="" val="3148497962"/>
      </p:ext>
    </p:extLst>
  </p:cSld>
  <p:clrMapOvr>
    <a:masterClrMapping/>
  </p:clrMapOvr>
  <p:transition spd="med">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用户故事是一个“从迫切需要该功能的人（通常是一个系统的用户或客户）角度触发的一个短小且简单的描述。</a:t>
            </a:r>
            <a:endParaRPr lang="en-US" altLang="zh-CN" dirty="0"/>
          </a:p>
          <a:p>
            <a:r>
              <a:rPr lang="zh-CN" altLang="en-US" dirty="0"/>
              <a:t>通常模板：</a:t>
            </a:r>
            <a:r>
              <a:rPr lang="en-US" altLang="zh-CN" dirty="0"/>
              <a:t/>
            </a:r>
            <a:br>
              <a:rPr lang="en-US" altLang="zh-CN" dirty="0"/>
            </a:br>
            <a:r>
              <a:rPr lang="en-US" altLang="zh-CN" dirty="0"/>
              <a:t>  </a:t>
            </a:r>
            <a:r>
              <a:rPr lang="zh-CN" altLang="en-US" dirty="0"/>
              <a:t>作为</a:t>
            </a:r>
            <a:r>
              <a:rPr lang="en-US" altLang="zh-CN" dirty="0"/>
              <a:t>&lt;</a:t>
            </a:r>
            <a:r>
              <a:rPr lang="zh-CN" altLang="en-US" dirty="0"/>
              <a:t>用户类型</a:t>
            </a:r>
            <a:r>
              <a:rPr lang="en-US" altLang="zh-CN" dirty="0"/>
              <a:t>&gt;,</a:t>
            </a:r>
            <a:r>
              <a:rPr lang="zh-CN" altLang="en-US" dirty="0"/>
              <a:t>我想要</a:t>
            </a:r>
            <a:r>
              <a:rPr lang="en-US" altLang="zh-CN" dirty="0"/>
              <a:t>&lt;</a:t>
            </a:r>
            <a:r>
              <a:rPr lang="zh-CN" altLang="en-US" dirty="0"/>
              <a:t>一些目标</a:t>
            </a:r>
            <a:r>
              <a:rPr lang="en-US" altLang="zh-CN" dirty="0"/>
              <a:t>&gt;,</a:t>
            </a:r>
            <a:r>
              <a:rPr lang="zh-CN" altLang="en-US" dirty="0"/>
              <a:t>以便于</a:t>
            </a:r>
            <a:r>
              <a:rPr lang="en-US" altLang="zh-CN" dirty="0"/>
              <a:t>&lt;</a:t>
            </a:r>
            <a:r>
              <a:rPr lang="zh-CN" altLang="en-US" dirty="0"/>
              <a:t>某种原因</a:t>
            </a:r>
            <a:r>
              <a:rPr lang="en-US" altLang="zh-CN" dirty="0"/>
              <a:t>&gt;</a:t>
            </a:r>
          </a:p>
          <a:p>
            <a:r>
              <a:rPr lang="zh-CN" altLang="en-US" dirty="0"/>
              <a:t>作为一个“网站管理员”，我想要“统计每天有多少人访问了我的网站”，以便于“我的赞助商了解我的网站会给他们带来什么收益。”</a:t>
            </a:r>
            <a:endParaRPr lang="en-US" altLang="zh-CN" dirty="0"/>
          </a:p>
          <a:p>
            <a:endParaRPr lang="zh-CN" altLang="en-US" dirty="0"/>
          </a:p>
        </p:txBody>
      </p:sp>
    </p:spTree>
    <p:extLst>
      <p:ext uri="{BB962C8B-B14F-4D97-AF65-F5344CB8AC3E}">
        <p14:creationId xmlns:p14="http://schemas.microsoft.com/office/powerpoint/2010/main" xmlns="" val="2979549012"/>
      </p:ext>
    </p:extLst>
  </p:cSld>
  <p:clrMapOvr>
    <a:masterClrMapping/>
  </p:clrMapOvr>
  <p:transition spd="med">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用这个模板提供一个相对短用例名的优势，应为两者虽然都描述用户的目标，但用户故事还可以标识除了用户类型和系统功能背后的原因。这是有价值的补充。</a:t>
            </a:r>
            <a:endParaRPr lang="en-US" altLang="zh-CN" dirty="0"/>
          </a:p>
          <a:p>
            <a:endParaRPr lang="zh-CN" altLang="en-US" dirty="0"/>
          </a:p>
        </p:txBody>
      </p:sp>
    </p:spTree>
    <p:extLst>
      <p:ext uri="{BB962C8B-B14F-4D97-AF65-F5344CB8AC3E}">
        <p14:creationId xmlns:p14="http://schemas.microsoft.com/office/powerpoint/2010/main" xmlns="" val="167358859"/>
      </p:ext>
    </p:extLst>
  </p:cSld>
  <p:clrMapOvr>
    <a:masterClrMapping/>
  </p:clrMapOvr>
  <p:transition spd="med">
    <p:comb/>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zh-CN" dirty="0"/>
              <a:t>用  例  法</a:t>
            </a:r>
          </a:p>
        </p:txBody>
      </p:sp>
      <p:sp>
        <p:nvSpPr>
          <p:cNvPr id="8195" name="Rectangle 3"/>
          <p:cNvSpPr>
            <a:spLocks noGrp="1" noChangeArrowheads="1"/>
          </p:cNvSpPr>
          <p:nvPr>
            <p:ph idx="1"/>
          </p:nvPr>
        </p:nvSpPr>
        <p:spPr>
          <a:xfrm>
            <a:off x="2136775" y="1557338"/>
            <a:ext cx="7848600" cy="4754562"/>
          </a:xfrm>
        </p:spPr>
        <p:txBody>
          <a:bodyPr/>
          <a:lstStyle/>
          <a:p>
            <a:pPr eaLnBrk="1" hangingPunct="1"/>
            <a:r>
              <a:rPr lang="zh-CN" altLang="zh-CN" sz="2700" dirty="0"/>
              <a:t>用例描述了系统与外部角色之间的一系列交互。</a:t>
            </a:r>
          </a:p>
          <a:p>
            <a:pPr eaLnBrk="1" hangingPunct="1"/>
            <a:r>
              <a:rPr lang="zh-CN" altLang="zh-CN" sz="2700" dirty="0"/>
              <a:t>角色(actor)指与系统交互以实现某种目的的人、软件系统或硬件设备。</a:t>
            </a:r>
            <a:endParaRPr lang="zh-CN" altLang="en-US" sz="2700" dirty="0"/>
          </a:p>
          <a:p>
            <a:pPr eaLnBrk="1" hangingPunct="1"/>
            <a:r>
              <a:rPr lang="zh-CN" altLang="en-US" sz="2700" dirty="0"/>
              <a:t>用例源于面向对象的开发方法</a:t>
            </a:r>
            <a:r>
              <a:rPr lang="en-US" altLang="zh-CN" sz="2700" dirty="0"/>
              <a:t>,</a:t>
            </a:r>
            <a:r>
              <a:rPr lang="zh-CN" altLang="en-US" sz="2700" dirty="0"/>
              <a:t>用例转变了需求开发的角度，用例更接近目标。</a:t>
            </a:r>
          </a:p>
          <a:p>
            <a:pPr eaLnBrk="1" hangingPunct="1"/>
            <a:r>
              <a:rPr lang="zh-CN" altLang="zh-CN" sz="2700" dirty="0"/>
              <a:t>用例图(user-case diagram)提供了对用户需求的</a:t>
            </a:r>
            <a:r>
              <a:rPr lang="zh-CN" altLang="en-US" sz="2700" dirty="0"/>
              <a:t>概要性</a:t>
            </a:r>
            <a:r>
              <a:rPr lang="zh-CN" altLang="zh-CN" sz="2700" dirty="0"/>
              <a:t>可视化表示</a:t>
            </a:r>
            <a:r>
              <a:rPr lang="zh-CN" altLang="zh-CN" sz="2800" dirty="0"/>
              <a:t>。</a:t>
            </a:r>
          </a:p>
        </p:txBody>
      </p:sp>
      <p:sp>
        <p:nvSpPr>
          <p:cNvPr id="68610"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A5C484AA-0FC4-4394-965C-55B2C35DFDB6}" type="slidenum">
              <a:rPr lang="zh-CN" altLang="zh-CN" sz="2500">
                <a:solidFill>
                  <a:srgbClr val="000000"/>
                </a:solidFill>
                <a:ea typeface="宋体" panose="02010600030101010101" pitchFamily="2" charset="-122"/>
              </a:rPr>
              <a:pPr fontAlgn="base">
                <a:spcBef>
                  <a:spcPct val="0"/>
                </a:spcBef>
                <a:spcAft>
                  <a:spcPct val="0"/>
                </a:spcAft>
                <a:buClrTx/>
                <a:buNone/>
              </a:pPr>
              <a:t>22</a:t>
            </a:fld>
            <a:endParaRPr lang="zh-CN" altLang="zh-CN" sz="2500">
              <a:solidFill>
                <a:srgbClr val="000000"/>
              </a:solidFill>
              <a:ea typeface="宋体" panose="02010600030101010101" pitchFamily="2" charset="-122"/>
            </a:endParaRPr>
          </a:p>
        </p:txBody>
      </p:sp>
      <p:sp>
        <p:nvSpPr>
          <p:cNvPr id="2" name="矩形 1"/>
          <p:cNvSpPr/>
          <p:nvPr/>
        </p:nvSpPr>
        <p:spPr>
          <a:xfrm>
            <a:off x="5888251" y="3244334"/>
            <a:ext cx="415498" cy="369332"/>
          </a:xfrm>
          <a:prstGeom prst="rect">
            <a:avLst/>
          </a:prstGeom>
        </p:spPr>
        <p:txBody>
          <a:bodyPr wrap="none">
            <a:spAutoFit/>
          </a:bodyPr>
          <a:lstStyle/>
          <a:p>
            <a:r>
              <a:rPr lang="zh-CN" altLang="en-US" dirty="0"/>
              <a:t>用</a:t>
            </a:r>
          </a:p>
        </p:txBody>
      </p:sp>
    </p:spTree>
    <p:extLst>
      <p:ext uri="{BB962C8B-B14F-4D97-AF65-F5344CB8AC3E}">
        <p14:creationId xmlns:p14="http://schemas.microsoft.com/office/powerpoint/2010/main" xmlns="" val="1230140706"/>
      </p:ext>
    </p:extLst>
  </p:cSld>
  <p:clrMapOvr>
    <a:masterClrMapping/>
  </p:clrMapOvr>
  <p:transition spd="med">
    <p:wheel spokes="8"/>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8194"/>
                                        </p:tgtEl>
                                        <p:attrNameLst>
                                          <p:attrName>style.visibility</p:attrName>
                                        </p:attrNameLst>
                                      </p:cBhvr>
                                      <p:to>
                                        <p:strVal val="visible"/>
                                      </p:to>
                                    </p:set>
                                    <p:anim calcmode="lin" valueType="num">
                                      <p:cBhvr>
                                        <p:cTn id="7" dur="2000" fill="hold"/>
                                        <p:tgtEl>
                                          <p:spTgt spid="8194"/>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8194"/>
                                        </p:tgtEl>
                                        <p:attrNameLst>
                                          <p:attrName>ppt_y</p:attrName>
                                        </p:attrNameLst>
                                      </p:cBhvr>
                                      <p:tavLst>
                                        <p:tav tm="0">
                                          <p:val>
                                            <p:strVal val="#ppt_y"/>
                                          </p:val>
                                        </p:tav>
                                        <p:tav tm="100000">
                                          <p:val>
                                            <p:strVal val="#ppt_y"/>
                                          </p:val>
                                        </p:tav>
                                      </p:tavLst>
                                    </p:anim>
                                    <p:anim calcmode="lin" valueType="num">
                                      <p:cBhvr>
                                        <p:cTn id="9" dur="2000" fill="hold"/>
                                        <p:tgtEl>
                                          <p:spTgt spid="8194"/>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819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8194"/>
                                        </p:tgtEl>
                                      </p:cBhvr>
                                    </p:animEffect>
                                  </p:childTnLst>
                                </p:cTn>
                              </p:par>
                            </p:childTnLst>
                          </p:cTn>
                        </p:par>
                        <p:par>
                          <p:cTn id="12" fill="hold" nodeType="afterGroup">
                            <p:stCondLst>
                              <p:cond delay="2400"/>
                            </p:stCondLst>
                            <p:childTnLst>
                              <p:par>
                                <p:cTn id="13" presetID="37" presetClass="entr" presetSubtype="0" fill="hold" grpId="0" nodeType="afterEffect">
                                  <p:stCondLst>
                                    <p:cond delay="0"/>
                                  </p:stCondLst>
                                  <p:childTnLst>
                                    <p:set>
                                      <p:cBhvr>
                                        <p:cTn id="14" dur="1" fill="hold">
                                          <p:stCondLst>
                                            <p:cond delay="0"/>
                                          </p:stCondLst>
                                        </p:cTn>
                                        <p:tgtEl>
                                          <p:spTgt spid="8195">
                                            <p:txEl>
                                              <p:pRg st="0" end="0"/>
                                            </p:txEl>
                                          </p:spTgt>
                                        </p:tgtEl>
                                        <p:attrNameLst>
                                          <p:attrName>style.visibility</p:attrName>
                                        </p:attrNameLst>
                                      </p:cBhvr>
                                      <p:to>
                                        <p:strVal val="visible"/>
                                      </p:to>
                                    </p:set>
                                    <p:animEffect transition="in" filter="fade">
                                      <p:cBhvr>
                                        <p:cTn id="15" dur="2000"/>
                                        <p:tgtEl>
                                          <p:spTgt spid="8195">
                                            <p:txEl>
                                              <p:pRg st="0" end="0"/>
                                            </p:txEl>
                                          </p:spTgt>
                                        </p:tgtEl>
                                      </p:cBhvr>
                                    </p:animEffect>
                                    <p:anim calcmode="lin" valueType="num">
                                      <p:cBhvr>
                                        <p:cTn id="16" dur="2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17" dur="1800" decel="100000" fill="hold"/>
                                        <p:tgtEl>
                                          <p:spTgt spid="8195">
                                            <p:txEl>
                                              <p:pRg st="0" end="0"/>
                                            </p:txEl>
                                          </p:spTgt>
                                        </p:tgtEl>
                                        <p:attrNameLst>
                                          <p:attrName>ppt_y</p:attrName>
                                        </p:attrNameLst>
                                      </p:cBhvr>
                                      <p:tavLst>
                                        <p:tav tm="0">
                                          <p:val>
                                            <p:strVal val="#ppt_y+1"/>
                                          </p:val>
                                        </p:tav>
                                        <p:tav tm="100000">
                                          <p:val>
                                            <p:strVal val="#ppt_y-.03"/>
                                          </p:val>
                                        </p:tav>
                                      </p:tavLst>
                                    </p:anim>
                                    <p:anim calcmode="lin" valueType="num">
                                      <p:cBhvr>
                                        <p:cTn id="18" dur="200" accel="100000" fill="hold">
                                          <p:stCondLst>
                                            <p:cond delay="1800"/>
                                          </p:stCondLst>
                                        </p:cTn>
                                        <p:tgtEl>
                                          <p:spTgt spid="8195">
                                            <p:txEl>
                                              <p:pRg st="0" end="0"/>
                                            </p:txEl>
                                          </p:spTgt>
                                        </p:tgtEl>
                                        <p:attrNameLst>
                                          <p:attrName>ppt_y</p:attrName>
                                        </p:attrNameLst>
                                      </p:cBhvr>
                                      <p:tavLst>
                                        <p:tav tm="0">
                                          <p:val>
                                            <p:strVal val="#ppt_y-.03"/>
                                          </p:val>
                                        </p:tav>
                                        <p:tav tm="100000">
                                          <p:val>
                                            <p:strVal val="#ppt_y"/>
                                          </p:val>
                                        </p:tav>
                                      </p:tavLst>
                                    </p:anim>
                                  </p:childTnLst>
                                </p:cTn>
                              </p:par>
                            </p:childTnLst>
                          </p:cTn>
                        </p:par>
                        <p:par>
                          <p:cTn id="19" fill="hold" nodeType="afterGroup">
                            <p:stCondLst>
                              <p:cond delay="4400"/>
                            </p:stCondLst>
                            <p:childTnLst>
                              <p:par>
                                <p:cTn id="20" presetID="37" presetClass="entr" presetSubtype="0" fill="hold" grpId="0" nodeType="afterEffect">
                                  <p:stCondLst>
                                    <p:cond delay="0"/>
                                  </p:stCondLst>
                                  <p:childTnLst>
                                    <p:set>
                                      <p:cBhvr>
                                        <p:cTn id="21" dur="1" fill="hold">
                                          <p:stCondLst>
                                            <p:cond delay="0"/>
                                          </p:stCondLst>
                                        </p:cTn>
                                        <p:tgtEl>
                                          <p:spTgt spid="8195">
                                            <p:txEl>
                                              <p:pRg st="1" end="1"/>
                                            </p:txEl>
                                          </p:spTgt>
                                        </p:tgtEl>
                                        <p:attrNameLst>
                                          <p:attrName>style.visibility</p:attrName>
                                        </p:attrNameLst>
                                      </p:cBhvr>
                                      <p:to>
                                        <p:strVal val="visible"/>
                                      </p:to>
                                    </p:set>
                                    <p:animEffect transition="in" filter="fade">
                                      <p:cBhvr>
                                        <p:cTn id="22" dur="2000"/>
                                        <p:tgtEl>
                                          <p:spTgt spid="8195">
                                            <p:txEl>
                                              <p:pRg st="1" end="1"/>
                                            </p:txEl>
                                          </p:spTgt>
                                        </p:tgtEl>
                                      </p:cBhvr>
                                    </p:animEffect>
                                    <p:anim calcmode="lin" valueType="num">
                                      <p:cBhvr>
                                        <p:cTn id="23" dur="2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24" dur="1800" decel="100000" fill="hold"/>
                                        <p:tgtEl>
                                          <p:spTgt spid="8195">
                                            <p:txEl>
                                              <p:pRg st="1" end="1"/>
                                            </p:txEl>
                                          </p:spTgt>
                                        </p:tgtEl>
                                        <p:attrNameLst>
                                          <p:attrName>ppt_y</p:attrName>
                                        </p:attrNameLst>
                                      </p:cBhvr>
                                      <p:tavLst>
                                        <p:tav tm="0">
                                          <p:val>
                                            <p:strVal val="#ppt_y+1"/>
                                          </p:val>
                                        </p:tav>
                                        <p:tav tm="100000">
                                          <p:val>
                                            <p:strVal val="#ppt_y-.03"/>
                                          </p:val>
                                        </p:tav>
                                      </p:tavLst>
                                    </p:anim>
                                    <p:anim calcmode="lin" valueType="num">
                                      <p:cBhvr>
                                        <p:cTn id="25" dur="200" accel="100000" fill="hold">
                                          <p:stCondLst>
                                            <p:cond delay="1800"/>
                                          </p:stCondLst>
                                        </p:cTn>
                                        <p:tgtEl>
                                          <p:spTgt spid="8195">
                                            <p:txEl>
                                              <p:pRg st="1" end="1"/>
                                            </p:txEl>
                                          </p:spTgt>
                                        </p:tgtEl>
                                        <p:attrNameLst>
                                          <p:attrName>ppt_y</p:attrName>
                                        </p:attrNameLst>
                                      </p:cBhvr>
                                      <p:tavLst>
                                        <p:tav tm="0">
                                          <p:val>
                                            <p:strVal val="#ppt_y-.03"/>
                                          </p:val>
                                        </p:tav>
                                        <p:tav tm="100000">
                                          <p:val>
                                            <p:strVal val="#ppt_y"/>
                                          </p:val>
                                        </p:tav>
                                      </p:tavLst>
                                    </p:anim>
                                  </p:childTnLst>
                                </p:cTn>
                              </p:par>
                            </p:childTnLst>
                          </p:cTn>
                        </p:par>
                        <p:par>
                          <p:cTn id="26" fill="hold" nodeType="afterGroup">
                            <p:stCondLst>
                              <p:cond delay="6400"/>
                            </p:stCondLst>
                            <p:childTnLst>
                              <p:par>
                                <p:cTn id="27" presetID="37" presetClass="entr" presetSubtype="0" fill="hold" grpId="0" nodeType="afterEffect">
                                  <p:stCondLst>
                                    <p:cond delay="0"/>
                                  </p:stCondLst>
                                  <p:childTnLst>
                                    <p:set>
                                      <p:cBhvr>
                                        <p:cTn id="28" dur="1" fill="hold">
                                          <p:stCondLst>
                                            <p:cond delay="0"/>
                                          </p:stCondLst>
                                        </p:cTn>
                                        <p:tgtEl>
                                          <p:spTgt spid="8195">
                                            <p:txEl>
                                              <p:pRg st="2" end="2"/>
                                            </p:txEl>
                                          </p:spTgt>
                                        </p:tgtEl>
                                        <p:attrNameLst>
                                          <p:attrName>style.visibility</p:attrName>
                                        </p:attrNameLst>
                                      </p:cBhvr>
                                      <p:to>
                                        <p:strVal val="visible"/>
                                      </p:to>
                                    </p:set>
                                    <p:animEffect transition="in" filter="fade">
                                      <p:cBhvr>
                                        <p:cTn id="29" dur="2000"/>
                                        <p:tgtEl>
                                          <p:spTgt spid="8195">
                                            <p:txEl>
                                              <p:pRg st="2" end="2"/>
                                            </p:txEl>
                                          </p:spTgt>
                                        </p:tgtEl>
                                      </p:cBhvr>
                                    </p:animEffect>
                                    <p:anim calcmode="lin" valueType="num">
                                      <p:cBhvr>
                                        <p:cTn id="30" dur="2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31" dur="1800" decel="100000" fill="hold"/>
                                        <p:tgtEl>
                                          <p:spTgt spid="8195">
                                            <p:txEl>
                                              <p:pRg st="2" end="2"/>
                                            </p:txEl>
                                          </p:spTgt>
                                        </p:tgtEl>
                                        <p:attrNameLst>
                                          <p:attrName>ppt_y</p:attrName>
                                        </p:attrNameLst>
                                      </p:cBhvr>
                                      <p:tavLst>
                                        <p:tav tm="0">
                                          <p:val>
                                            <p:strVal val="#ppt_y+1"/>
                                          </p:val>
                                        </p:tav>
                                        <p:tav tm="100000">
                                          <p:val>
                                            <p:strVal val="#ppt_y-.03"/>
                                          </p:val>
                                        </p:tav>
                                      </p:tavLst>
                                    </p:anim>
                                    <p:anim calcmode="lin" valueType="num">
                                      <p:cBhvr>
                                        <p:cTn id="32" dur="200" accel="100000" fill="hold">
                                          <p:stCondLst>
                                            <p:cond delay="1800"/>
                                          </p:stCondLst>
                                        </p:cTn>
                                        <p:tgtEl>
                                          <p:spTgt spid="8195">
                                            <p:txEl>
                                              <p:pRg st="2" end="2"/>
                                            </p:txEl>
                                          </p:spTgt>
                                        </p:tgtEl>
                                        <p:attrNameLst>
                                          <p:attrName>ppt_y</p:attrName>
                                        </p:attrNameLst>
                                      </p:cBhvr>
                                      <p:tavLst>
                                        <p:tav tm="0">
                                          <p:val>
                                            <p:strVal val="#ppt_y-.03"/>
                                          </p:val>
                                        </p:tav>
                                        <p:tav tm="100000">
                                          <p:val>
                                            <p:strVal val="#ppt_y"/>
                                          </p:val>
                                        </p:tav>
                                      </p:tavLst>
                                    </p:anim>
                                  </p:childTnLst>
                                </p:cTn>
                              </p:par>
                            </p:childTnLst>
                          </p:cTn>
                        </p:par>
                        <p:par>
                          <p:cTn id="33" fill="hold" nodeType="afterGroup">
                            <p:stCondLst>
                              <p:cond delay="8400"/>
                            </p:stCondLst>
                            <p:childTnLst>
                              <p:par>
                                <p:cTn id="34" presetID="37" presetClass="entr" presetSubtype="0" fill="hold" grpId="0" nodeType="afterEffect">
                                  <p:stCondLst>
                                    <p:cond delay="0"/>
                                  </p:stCondLst>
                                  <p:childTnLst>
                                    <p:set>
                                      <p:cBhvr>
                                        <p:cTn id="35" dur="1" fill="hold">
                                          <p:stCondLst>
                                            <p:cond delay="0"/>
                                          </p:stCondLst>
                                        </p:cTn>
                                        <p:tgtEl>
                                          <p:spTgt spid="8195">
                                            <p:txEl>
                                              <p:pRg st="3" end="3"/>
                                            </p:txEl>
                                          </p:spTgt>
                                        </p:tgtEl>
                                        <p:attrNameLst>
                                          <p:attrName>style.visibility</p:attrName>
                                        </p:attrNameLst>
                                      </p:cBhvr>
                                      <p:to>
                                        <p:strVal val="visible"/>
                                      </p:to>
                                    </p:set>
                                    <p:animEffect transition="in" filter="fade">
                                      <p:cBhvr>
                                        <p:cTn id="36" dur="2000"/>
                                        <p:tgtEl>
                                          <p:spTgt spid="8195">
                                            <p:txEl>
                                              <p:pRg st="3" end="3"/>
                                            </p:txEl>
                                          </p:spTgt>
                                        </p:tgtEl>
                                      </p:cBhvr>
                                    </p:animEffect>
                                    <p:anim calcmode="lin" valueType="num">
                                      <p:cBhvr>
                                        <p:cTn id="37" dur="2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38" dur="1800" decel="100000" fill="hold"/>
                                        <p:tgtEl>
                                          <p:spTgt spid="8195">
                                            <p:txEl>
                                              <p:pRg st="3" end="3"/>
                                            </p:txEl>
                                          </p:spTgt>
                                        </p:tgtEl>
                                        <p:attrNameLst>
                                          <p:attrName>ppt_y</p:attrName>
                                        </p:attrNameLst>
                                      </p:cBhvr>
                                      <p:tavLst>
                                        <p:tav tm="0">
                                          <p:val>
                                            <p:strVal val="#ppt_y+1"/>
                                          </p:val>
                                        </p:tav>
                                        <p:tav tm="100000">
                                          <p:val>
                                            <p:strVal val="#ppt_y-.03"/>
                                          </p:val>
                                        </p:tav>
                                      </p:tavLst>
                                    </p:anim>
                                    <p:anim calcmode="lin" valueType="num">
                                      <p:cBhvr>
                                        <p:cTn id="39" dur="200" accel="100000" fill="hold">
                                          <p:stCondLst>
                                            <p:cond delay="1800"/>
                                          </p:stCondLst>
                                        </p:cTn>
                                        <p:tgtEl>
                                          <p:spTgt spid="819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cstate="print"/>
          <a:srcRect l="33271" t="19440" r="13870" b="12960"/>
          <a:stretch/>
        </p:blipFill>
        <p:spPr>
          <a:xfrm>
            <a:off x="2213810" y="421104"/>
            <a:ext cx="7038474" cy="5836783"/>
          </a:xfrm>
          <a:prstGeom prst="rect">
            <a:avLst/>
          </a:prstGeom>
        </p:spPr>
      </p:pic>
      <p:cxnSp>
        <p:nvCxnSpPr>
          <p:cNvPr id="6" name="直接箭头连接符 5"/>
          <p:cNvCxnSpPr/>
          <p:nvPr/>
        </p:nvCxnSpPr>
        <p:spPr bwMode="auto">
          <a:xfrm flipV="1">
            <a:off x="4969042" y="1780674"/>
            <a:ext cx="673769" cy="938463"/>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8" name="直接箭头连接符 7"/>
          <p:cNvCxnSpPr/>
          <p:nvPr/>
        </p:nvCxnSpPr>
        <p:spPr bwMode="auto">
          <a:xfrm flipV="1">
            <a:off x="4969042" y="2177716"/>
            <a:ext cx="1371600" cy="697832"/>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xmlns="" val="2637599166"/>
      </p:ext>
    </p:extLst>
  </p:cSld>
  <p:clrMapOvr>
    <a:masterClrMapping/>
  </p:clrMapOvr>
  <p:transition spd="med">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角色</a:t>
            </a:r>
            <a:endParaRPr lang="en-US" altLang="zh-CN" dirty="0"/>
          </a:p>
          <a:p>
            <a:r>
              <a:rPr lang="zh-CN" altLang="en-US" dirty="0"/>
              <a:t>系统内部有事情发生时，谁（或什么）会收到通知</a:t>
            </a:r>
            <a:endParaRPr lang="en-US" altLang="zh-CN" dirty="0"/>
          </a:p>
          <a:p>
            <a:r>
              <a:rPr lang="zh-CN" altLang="en-US" dirty="0"/>
              <a:t>谁（或什么）为系统提供信息或服务？</a:t>
            </a:r>
            <a:endParaRPr lang="en-US" altLang="zh-CN" dirty="0"/>
          </a:p>
          <a:p>
            <a:r>
              <a:rPr lang="zh-CN" altLang="en-US" dirty="0"/>
              <a:t>谁（或什么）帮助系统相应和完成一个任务？</a:t>
            </a:r>
          </a:p>
        </p:txBody>
      </p:sp>
    </p:spTree>
    <p:extLst>
      <p:ext uri="{BB962C8B-B14F-4D97-AF65-F5344CB8AC3E}">
        <p14:creationId xmlns:p14="http://schemas.microsoft.com/office/powerpoint/2010/main" xmlns="" val="2309352202"/>
      </p:ext>
    </p:extLst>
  </p:cSld>
  <p:clrMapOvr>
    <a:masterClrMapping/>
  </p:clrMapOvr>
  <p:transition spd="med">
    <p:comb/>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zh-CN" dirty="0"/>
              <a:t>用例与使用场景</a:t>
            </a:r>
          </a:p>
        </p:txBody>
      </p:sp>
      <p:sp>
        <p:nvSpPr>
          <p:cNvPr id="9219" name="Rectangle 3"/>
          <p:cNvSpPr>
            <a:spLocks noGrp="1" noChangeArrowheads="1"/>
          </p:cNvSpPr>
          <p:nvPr>
            <p:ph idx="1"/>
          </p:nvPr>
        </p:nvSpPr>
        <p:spPr/>
        <p:txBody>
          <a:bodyPr/>
          <a:lstStyle/>
          <a:p>
            <a:pPr eaLnBrk="1" hangingPunct="1">
              <a:lnSpc>
                <a:spcPct val="90000"/>
              </a:lnSpc>
            </a:pPr>
            <a:r>
              <a:rPr lang="zh-CN" altLang="en-US" dirty="0"/>
              <a:t>用例是角色为达到某种重要目标而执行的一种离散、独立的活动。</a:t>
            </a:r>
          </a:p>
          <a:p>
            <a:pPr eaLnBrk="1" hangingPunct="1">
              <a:lnSpc>
                <a:spcPct val="90000"/>
              </a:lnSpc>
            </a:pPr>
            <a:r>
              <a:rPr lang="zh-CN" altLang="en-US" dirty="0"/>
              <a:t>用例可能包含有一个共同目标的若干相关活动。</a:t>
            </a:r>
            <a:endParaRPr lang="en-US" altLang="zh-CN" dirty="0"/>
          </a:p>
          <a:p>
            <a:pPr eaLnBrk="1" hangingPunct="1">
              <a:lnSpc>
                <a:spcPct val="90000"/>
              </a:lnSpc>
            </a:pPr>
            <a:r>
              <a:rPr lang="zh-CN" altLang="en-US" dirty="0"/>
              <a:t>场景是用例的特定实例。用例是相关使用场景的一个集合。</a:t>
            </a:r>
            <a:endParaRPr lang="en-US" altLang="zh-CN" dirty="0"/>
          </a:p>
          <a:p>
            <a:pPr eaLnBrk="1" hangingPunct="1">
              <a:lnSpc>
                <a:spcPct val="90000"/>
              </a:lnSpc>
            </a:pPr>
            <a:r>
              <a:rPr lang="zh-CN" altLang="en-US" dirty="0"/>
              <a:t>在探索用户需求时，可以从一个通用的用例开始开发更多具体的使用场景，也可以从一个特定场景事例归纳出整个用例。</a:t>
            </a:r>
          </a:p>
        </p:txBody>
      </p:sp>
      <p:sp>
        <p:nvSpPr>
          <p:cNvPr id="69634"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A7C2D654-A2C5-4134-AB8A-C9B1F4DD691B}" type="slidenum">
              <a:rPr lang="zh-CN" altLang="zh-CN" sz="2500">
                <a:solidFill>
                  <a:srgbClr val="000000"/>
                </a:solidFill>
                <a:ea typeface="宋体" panose="02010600030101010101" pitchFamily="2" charset="-122"/>
              </a:rPr>
              <a:pPr fontAlgn="base">
                <a:spcBef>
                  <a:spcPct val="0"/>
                </a:spcBef>
                <a:spcAft>
                  <a:spcPct val="0"/>
                </a:spcAft>
                <a:buClrTx/>
                <a:buNone/>
              </a:pPr>
              <a:t>25</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1294471696"/>
      </p:ext>
    </p:extLst>
  </p:cSld>
  <p:clrMapOvr>
    <a:masterClrMapping/>
  </p:clrMapOvr>
  <p:transition spd="med">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2000" fill="hold"/>
                                        <p:tgtEl>
                                          <p:spTgt spid="9218"/>
                                        </p:tgtEl>
                                        <p:attrNameLst>
                                          <p:attrName>ppt_x</p:attrName>
                                        </p:attrNameLst>
                                      </p:cBhvr>
                                      <p:tavLst>
                                        <p:tav tm="0">
                                          <p:val>
                                            <p:strVal val="#ppt_x-#ppt_w/2"/>
                                          </p:val>
                                        </p:tav>
                                        <p:tav tm="100000">
                                          <p:val>
                                            <p:strVal val="#ppt_x"/>
                                          </p:val>
                                        </p:tav>
                                      </p:tavLst>
                                    </p:anim>
                                    <p:anim calcmode="lin" valueType="num">
                                      <p:cBhvr>
                                        <p:cTn id="8" dur="2000" fill="hold"/>
                                        <p:tgtEl>
                                          <p:spTgt spid="9218"/>
                                        </p:tgtEl>
                                        <p:attrNameLst>
                                          <p:attrName>ppt_y</p:attrName>
                                        </p:attrNameLst>
                                      </p:cBhvr>
                                      <p:tavLst>
                                        <p:tav tm="0">
                                          <p:val>
                                            <p:strVal val="#ppt_y"/>
                                          </p:val>
                                        </p:tav>
                                        <p:tav tm="100000">
                                          <p:val>
                                            <p:strVal val="#ppt_y"/>
                                          </p:val>
                                        </p:tav>
                                      </p:tavLst>
                                    </p:anim>
                                    <p:anim calcmode="lin" valueType="num">
                                      <p:cBhvr>
                                        <p:cTn id="9" dur="2000" fill="hold"/>
                                        <p:tgtEl>
                                          <p:spTgt spid="9218"/>
                                        </p:tgtEl>
                                        <p:attrNameLst>
                                          <p:attrName>ppt_w</p:attrName>
                                        </p:attrNameLst>
                                      </p:cBhvr>
                                      <p:tavLst>
                                        <p:tav tm="0">
                                          <p:val>
                                            <p:fltVal val="0"/>
                                          </p:val>
                                        </p:tav>
                                        <p:tav tm="100000">
                                          <p:val>
                                            <p:strVal val="#ppt_w"/>
                                          </p:val>
                                        </p:tav>
                                      </p:tavLst>
                                    </p:anim>
                                    <p:anim calcmode="lin" valueType="num">
                                      <p:cBhvr>
                                        <p:cTn id="10" dur="2000" fill="hold"/>
                                        <p:tgtEl>
                                          <p:spTgt spid="9218"/>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2000"/>
                            </p:stCondLst>
                            <p:childTnLst>
                              <p:par>
                                <p:cTn id="12" presetID="53" presetClass="entr" presetSubtype="0" fill="hold" grpId="0" nodeType="after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 calcmode="lin" valueType="num">
                                      <p:cBhvr>
                                        <p:cTn id="14" dur="2000" fill="hold"/>
                                        <p:tgtEl>
                                          <p:spTgt spid="9219">
                                            <p:txEl>
                                              <p:pRg st="0" end="0"/>
                                            </p:txEl>
                                          </p:spTgt>
                                        </p:tgtEl>
                                        <p:attrNameLst>
                                          <p:attrName>ppt_w</p:attrName>
                                        </p:attrNameLst>
                                      </p:cBhvr>
                                      <p:tavLst>
                                        <p:tav tm="0">
                                          <p:val>
                                            <p:fltVal val="0"/>
                                          </p:val>
                                        </p:tav>
                                        <p:tav tm="100000">
                                          <p:val>
                                            <p:strVal val="#ppt_w"/>
                                          </p:val>
                                        </p:tav>
                                      </p:tavLst>
                                    </p:anim>
                                    <p:anim calcmode="lin" valueType="num">
                                      <p:cBhvr>
                                        <p:cTn id="15" dur="2000" fill="hold"/>
                                        <p:tgtEl>
                                          <p:spTgt spid="9219">
                                            <p:txEl>
                                              <p:pRg st="0" end="0"/>
                                            </p:txEl>
                                          </p:spTgt>
                                        </p:tgtEl>
                                        <p:attrNameLst>
                                          <p:attrName>ppt_h</p:attrName>
                                        </p:attrNameLst>
                                      </p:cBhvr>
                                      <p:tavLst>
                                        <p:tav tm="0">
                                          <p:val>
                                            <p:fltVal val="0"/>
                                          </p:val>
                                        </p:tav>
                                        <p:tav tm="100000">
                                          <p:val>
                                            <p:strVal val="#ppt_h"/>
                                          </p:val>
                                        </p:tav>
                                      </p:tavLst>
                                    </p:anim>
                                    <p:animEffect transition="in" filter="fade">
                                      <p:cBhvr>
                                        <p:cTn id="16" dur="2000"/>
                                        <p:tgtEl>
                                          <p:spTgt spid="921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 calcmode="lin" valueType="num">
                                      <p:cBhvr>
                                        <p:cTn id="21" dur="2000" fill="hold"/>
                                        <p:tgtEl>
                                          <p:spTgt spid="9219">
                                            <p:txEl>
                                              <p:pRg st="1" end="1"/>
                                            </p:txEl>
                                          </p:spTgt>
                                        </p:tgtEl>
                                        <p:attrNameLst>
                                          <p:attrName>ppt_w</p:attrName>
                                        </p:attrNameLst>
                                      </p:cBhvr>
                                      <p:tavLst>
                                        <p:tav tm="0">
                                          <p:val>
                                            <p:fltVal val="0"/>
                                          </p:val>
                                        </p:tav>
                                        <p:tav tm="100000">
                                          <p:val>
                                            <p:strVal val="#ppt_w"/>
                                          </p:val>
                                        </p:tav>
                                      </p:tavLst>
                                    </p:anim>
                                    <p:anim calcmode="lin" valueType="num">
                                      <p:cBhvr>
                                        <p:cTn id="22" dur="2000" fill="hold"/>
                                        <p:tgtEl>
                                          <p:spTgt spid="9219">
                                            <p:txEl>
                                              <p:pRg st="1" end="1"/>
                                            </p:txEl>
                                          </p:spTgt>
                                        </p:tgtEl>
                                        <p:attrNameLst>
                                          <p:attrName>ppt_h</p:attrName>
                                        </p:attrNameLst>
                                      </p:cBhvr>
                                      <p:tavLst>
                                        <p:tav tm="0">
                                          <p:val>
                                            <p:fltVal val="0"/>
                                          </p:val>
                                        </p:tav>
                                        <p:tav tm="100000">
                                          <p:val>
                                            <p:strVal val="#ppt_h"/>
                                          </p:val>
                                        </p:tav>
                                      </p:tavLst>
                                    </p:anim>
                                    <p:animEffect transition="in" filter="fade">
                                      <p:cBhvr>
                                        <p:cTn id="23" dur="2000"/>
                                        <p:tgtEl>
                                          <p:spTgt spid="921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 calcmode="lin" valueType="num">
                                      <p:cBhvr>
                                        <p:cTn id="28" dur="2000" fill="hold"/>
                                        <p:tgtEl>
                                          <p:spTgt spid="9219">
                                            <p:txEl>
                                              <p:pRg st="2" end="2"/>
                                            </p:txEl>
                                          </p:spTgt>
                                        </p:tgtEl>
                                        <p:attrNameLst>
                                          <p:attrName>ppt_w</p:attrName>
                                        </p:attrNameLst>
                                      </p:cBhvr>
                                      <p:tavLst>
                                        <p:tav tm="0">
                                          <p:val>
                                            <p:fltVal val="0"/>
                                          </p:val>
                                        </p:tav>
                                        <p:tav tm="100000">
                                          <p:val>
                                            <p:strVal val="#ppt_w"/>
                                          </p:val>
                                        </p:tav>
                                      </p:tavLst>
                                    </p:anim>
                                    <p:anim calcmode="lin" valueType="num">
                                      <p:cBhvr>
                                        <p:cTn id="29" dur="2000" fill="hold"/>
                                        <p:tgtEl>
                                          <p:spTgt spid="9219">
                                            <p:txEl>
                                              <p:pRg st="2" end="2"/>
                                            </p:txEl>
                                          </p:spTgt>
                                        </p:tgtEl>
                                        <p:attrNameLst>
                                          <p:attrName>ppt_h</p:attrName>
                                        </p:attrNameLst>
                                      </p:cBhvr>
                                      <p:tavLst>
                                        <p:tav tm="0">
                                          <p:val>
                                            <p:fltVal val="0"/>
                                          </p:val>
                                        </p:tav>
                                        <p:tav tm="100000">
                                          <p:val>
                                            <p:strVal val="#ppt_h"/>
                                          </p:val>
                                        </p:tav>
                                      </p:tavLst>
                                    </p:anim>
                                    <p:animEffect transition="in" filter="fade">
                                      <p:cBhvr>
                                        <p:cTn id="30" dur="2000"/>
                                        <p:tgtEl>
                                          <p:spTgt spid="921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 calcmode="lin" valueType="num">
                                      <p:cBhvr>
                                        <p:cTn id="35" dur="2000" fill="hold"/>
                                        <p:tgtEl>
                                          <p:spTgt spid="9219">
                                            <p:txEl>
                                              <p:pRg st="3" end="3"/>
                                            </p:txEl>
                                          </p:spTgt>
                                        </p:tgtEl>
                                        <p:attrNameLst>
                                          <p:attrName>ppt_w</p:attrName>
                                        </p:attrNameLst>
                                      </p:cBhvr>
                                      <p:tavLst>
                                        <p:tav tm="0">
                                          <p:val>
                                            <p:fltVal val="0"/>
                                          </p:val>
                                        </p:tav>
                                        <p:tav tm="100000">
                                          <p:val>
                                            <p:strVal val="#ppt_w"/>
                                          </p:val>
                                        </p:tav>
                                      </p:tavLst>
                                    </p:anim>
                                    <p:anim calcmode="lin" valueType="num">
                                      <p:cBhvr>
                                        <p:cTn id="36" dur="2000" fill="hold"/>
                                        <p:tgtEl>
                                          <p:spTgt spid="9219">
                                            <p:txEl>
                                              <p:pRg st="3" end="3"/>
                                            </p:txEl>
                                          </p:spTgt>
                                        </p:tgtEl>
                                        <p:attrNameLst>
                                          <p:attrName>ppt_h</p:attrName>
                                        </p:attrNameLst>
                                      </p:cBhvr>
                                      <p:tavLst>
                                        <p:tav tm="0">
                                          <p:val>
                                            <p:fltVal val="0"/>
                                          </p:val>
                                        </p:tav>
                                        <p:tav tm="100000">
                                          <p:val>
                                            <p:strVal val="#ppt_h"/>
                                          </p:val>
                                        </p:tav>
                                      </p:tavLst>
                                    </p:anim>
                                    <p:animEffect transition="in" filter="fade">
                                      <p:cBhvr>
                                        <p:cTn id="37" dur="20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dirty="0"/>
              <a:t>一个唯一</a:t>
            </a:r>
            <a:r>
              <a:rPr lang="en-US" altLang="zh-CN" dirty="0"/>
              <a:t>ID</a:t>
            </a:r>
            <a:r>
              <a:rPr lang="zh-CN" altLang="en-US" dirty="0"/>
              <a:t>和一个简洁的名称</a:t>
            </a:r>
            <a:endParaRPr lang="en-US" altLang="zh-CN" dirty="0"/>
          </a:p>
          <a:p>
            <a:pPr marL="0" indent="0">
              <a:buNone/>
            </a:pPr>
            <a:r>
              <a:rPr lang="zh-CN" altLang="en-US" dirty="0"/>
              <a:t>一个简短的文字说明，用来描述用例的意图</a:t>
            </a:r>
            <a:endParaRPr lang="en-US" altLang="zh-CN" dirty="0"/>
          </a:p>
          <a:p>
            <a:pPr marL="0" indent="0">
              <a:buNone/>
            </a:pPr>
            <a:r>
              <a:rPr lang="zh-CN" altLang="en-US" dirty="0"/>
              <a:t>开始执行用例的触发条件</a:t>
            </a:r>
            <a:endParaRPr lang="en-US" altLang="zh-CN" dirty="0"/>
          </a:p>
          <a:p>
            <a:pPr marL="0" indent="0">
              <a:buNone/>
            </a:pPr>
            <a:r>
              <a:rPr lang="zh-CN" altLang="en-US" dirty="0"/>
              <a:t>用例开始需要满足的零个或多个前提条件</a:t>
            </a:r>
            <a:endParaRPr lang="en-US" altLang="zh-CN" dirty="0"/>
          </a:p>
          <a:p>
            <a:pPr marL="0" indent="0">
              <a:buNone/>
            </a:pPr>
            <a:r>
              <a:rPr lang="zh-CN" altLang="en-US" dirty="0"/>
              <a:t>一个或多个后置条件，描述用例成功完成后系统的状态。</a:t>
            </a:r>
            <a:endParaRPr lang="en-US" altLang="zh-CN" dirty="0"/>
          </a:p>
          <a:p>
            <a:pPr marL="0" indent="0">
              <a:buNone/>
            </a:pPr>
            <a:r>
              <a:rPr lang="zh-CN" altLang="en-US" dirty="0"/>
              <a:t>一个有编号的步骤列表展示了角色与系统之间的交互顺序，一个从前置条件向后置条件的对话。</a:t>
            </a:r>
            <a:endParaRPr lang="en-US" altLang="zh-CN" dirty="0"/>
          </a:p>
          <a:p>
            <a:pPr marL="0" indent="0">
              <a:buNone/>
            </a:pPr>
            <a:endParaRPr lang="zh-CN" altLang="en-US" dirty="0"/>
          </a:p>
        </p:txBody>
      </p:sp>
    </p:spTree>
    <p:extLst>
      <p:ext uri="{BB962C8B-B14F-4D97-AF65-F5344CB8AC3E}">
        <p14:creationId xmlns:p14="http://schemas.microsoft.com/office/powerpoint/2010/main" xmlns="" val="2526600641"/>
      </p:ext>
    </p:extLst>
  </p:cSld>
  <p:clrMapOvr>
    <a:masterClrMapping/>
  </p:clrMapOvr>
  <p:transition spd="med">
    <p:comb/>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p:txBody>
          <a:bodyPr/>
          <a:lstStyle/>
          <a:p>
            <a:pPr eaLnBrk="1" hangingPunct="1">
              <a:lnSpc>
                <a:spcPct val="80000"/>
              </a:lnSpc>
            </a:pPr>
            <a:r>
              <a:rPr lang="zh-CN" altLang="zh-CN" dirty="0"/>
              <a:t>用例与使用场景</a:t>
            </a:r>
            <a:endParaRPr lang="zh-CN" altLang="en-US" dirty="0"/>
          </a:p>
        </p:txBody>
      </p:sp>
      <p:sp>
        <p:nvSpPr>
          <p:cNvPr id="10242" name="Rectangle 2"/>
          <p:cNvSpPr>
            <a:spLocks noGrp="1" noChangeArrowheads="1"/>
          </p:cNvSpPr>
          <p:nvPr>
            <p:ph type="body" sz="half" idx="1"/>
          </p:nvPr>
        </p:nvSpPr>
        <p:spPr>
          <a:xfrm>
            <a:off x="7104064" y="1844676"/>
            <a:ext cx="3241675" cy="3960813"/>
          </a:xfrm>
        </p:spPr>
        <p:txBody>
          <a:bodyPr/>
          <a:lstStyle/>
          <a:p>
            <a:pPr eaLnBrk="1" hangingPunct="1"/>
            <a:r>
              <a:rPr lang="zh-CN" altLang="en-US" sz="2800"/>
              <a:t>如图</a:t>
            </a:r>
            <a:r>
              <a:rPr lang="en-US" altLang="zh-CN" sz="2800"/>
              <a:t>8.2</a:t>
            </a:r>
            <a:r>
              <a:rPr lang="zh-CN" altLang="en-US" sz="2800"/>
              <a:t>所示。流程图和活动图能够显示使主干过程分支为分支过程的判断点和判断条件。 </a:t>
            </a:r>
            <a:endParaRPr lang="zh-CN" altLang="zh-CN" sz="2800"/>
          </a:p>
        </p:txBody>
      </p:sp>
      <p:graphicFrame>
        <p:nvGraphicFramePr>
          <p:cNvPr id="10244" name="Object 4"/>
          <p:cNvGraphicFramePr>
            <a:graphicFrameLocks noGrp="1" noChangeAspect="1"/>
          </p:cNvGraphicFramePr>
          <p:nvPr>
            <p:ph sz="half" idx="2"/>
          </p:nvPr>
        </p:nvGraphicFramePr>
        <p:xfrm>
          <a:off x="1847850" y="1641475"/>
          <a:ext cx="5184775" cy="4899025"/>
        </p:xfrm>
        <a:graphic>
          <a:graphicData uri="http://schemas.openxmlformats.org/presentationml/2006/ole">
            <p:oleObj spid="_x0000_s2077" name="图片" r:id="rId3" imgW="3972306" imgH="3753612" progId="">
              <p:embed/>
            </p:oleObj>
          </a:graphicData>
        </a:graphic>
      </p:graphicFrame>
      <p:sp>
        <p:nvSpPr>
          <p:cNvPr id="70658" name="灯片编号占位符 4"/>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BE090292-40B6-45C9-A436-3B99AE77112E}" type="slidenum">
              <a:rPr lang="zh-CN" altLang="zh-CN" sz="2500">
                <a:solidFill>
                  <a:srgbClr val="000000"/>
                </a:solidFill>
                <a:ea typeface="宋体" panose="02010600030101010101" pitchFamily="2" charset="-122"/>
              </a:rPr>
              <a:pPr fontAlgn="base">
                <a:spcBef>
                  <a:spcPct val="0"/>
                </a:spcBef>
                <a:spcAft>
                  <a:spcPct val="0"/>
                </a:spcAft>
                <a:buClrTx/>
                <a:buNone/>
              </a:pPr>
              <a:t>27</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192737130"/>
      </p:ext>
    </p:extLst>
  </p:cSld>
  <p:clrMapOvr>
    <a:masterClrMapping/>
  </p:clrMapOvr>
  <p:transition spd="med">
    <p:wheel spokes="3"/>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0243"/>
                                        </p:tgtEl>
                                        <p:attrNameLst>
                                          <p:attrName>style.visibility</p:attrName>
                                        </p:attrNameLst>
                                      </p:cBhvr>
                                      <p:to>
                                        <p:strVal val="visible"/>
                                      </p:to>
                                    </p:set>
                                    <p:animEffect transition="in" filter="fade">
                                      <p:cBhvr>
                                        <p:cTn id="7" dur="1000"/>
                                        <p:tgtEl>
                                          <p:spTgt spid="10243"/>
                                        </p:tgtEl>
                                      </p:cBhvr>
                                    </p:animEffect>
                                    <p:anim calcmode="lin" valueType="num">
                                      <p:cBhvr>
                                        <p:cTn id="8" dur="1000" fill="hold"/>
                                        <p:tgtEl>
                                          <p:spTgt spid="10243"/>
                                        </p:tgtEl>
                                        <p:attrNameLst>
                                          <p:attrName>ppt_w</p:attrName>
                                        </p:attrNameLst>
                                      </p:cBhvr>
                                      <p:tavLst>
                                        <p:tav tm="0" fmla="#ppt_w*sin(2.5*pi*$)">
                                          <p:val>
                                            <p:fltVal val="0"/>
                                          </p:val>
                                        </p:tav>
                                        <p:tav tm="100000">
                                          <p:val>
                                            <p:fltVal val="1"/>
                                          </p:val>
                                        </p:tav>
                                      </p:tavLst>
                                    </p:anim>
                                    <p:anim calcmode="lin" valueType="num">
                                      <p:cBhvr>
                                        <p:cTn id="9" dur="1000" fill="hold"/>
                                        <p:tgtEl>
                                          <p:spTgt spid="10243"/>
                                        </p:tgtEl>
                                        <p:attrNameLst>
                                          <p:attrName>ppt_h</p:attrName>
                                        </p:attrNameLst>
                                      </p:cBhvr>
                                      <p:tavLst>
                                        <p:tav tm="0">
                                          <p:val>
                                            <p:strVal val="#ppt_h"/>
                                          </p:val>
                                        </p:tav>
                                        <p:tav tm="100000">
                                          <p:val>
                                            <p:strVal val="#ppt_h"/>
                                          </p:val>
                                        </p:tav>
                                      </p:tavLst>
                                    </p:anim>
                                  </p:childTnLst>
                                </p:cTn>
                              </p:par>
                            </p:childTnLst>
                          </p:cTn>
                        </p:par>
                        <p:par>
                          <p:cTn id="10" fill="hold" nodeType="afterGroup">
                            <p:stCondLst>
                              <p:cond delay="1600"/>
                            </p:stCondLst>
                            <p:childTnLst>
                              <p:par>
                                <p:cTn id="11" presetID="23" presetClass="entr" presetSubtype="288" fill="hold" grpId="0" nodeType="afterEffect">
                                  <p:stCondLst>
                                    <p:cond delay="0"/>
                                  </p:stCondLst>
                                  <p:childTnLst>
                                    <p:set>
                                      <p:cBhvr>
                                        <p:cTn id="12" dur="1" fill="hold">
                                          <p:stCondLst>
                                            <p:cond delay="0"/>
                                          </p:stCondLst>
                                        </p:cTn>
                                        <p:tgtEl>
                                          <p:spTgt spid="10242">
                                            <p:txEl>
                                              <p:pRg st="0" end="0"/>
                                            </p:txEl>
                                          </p:spTgt>
                                        </p:tgtEl>
                                        <p:attrNameLst>
                                          <p:attrName>style.visibility</p:attrName>
                                        </p:attrNameLst>
                                      </p:cBhvr>
                                      <p:to>
                                        <p:strVal val="visible"/>
                                      </p:to>
                                    </p:set>
                                    <p:anim calcmode="lin" valueType="num">
                                      <p:cBhvr>
                                        <p:cTn id="13" dur="2000" fill="hold"/>
                                        <p:tgtEl>
                                          <p:spTgt spid="10242">
                                            <p:txEl>
                                              <p:pRg st="0" end="0"/>
                                            </p:txEl>
                                          </p:spTgt>
                                        </p:tgtEl>
                                        <p:attrNameLst>
                                          <p:attrName>ppt_w</p:attrName>
                                        </p:attrNameLst>
                                      </p:cBhvr>
                                      <p:tavLst>
                                        <p:tav tm="0">
                                          <p:val>
                                            <p:strVal val="4/3*#ppt_w"/>
                                          </p:val>
                                        </p:tav>
                                        <p:tav tm="100000">
                                          <p:val>
                                            <p:strVal val="#ppt_w"/>
                                          </p:val>
                                        </p:tav>
                                      </p:tavLst>
                                    </p:anim>
                                    <p:anim calcmode="lin" valueType="num">
                                      <p:cBhvr>
                                        <p:cTn id="14" dur="2000" fill="hold"/>
                                        <p:tgtEl>
                                          <p:spTgt spid="10242">
                                            <p:txEl>
                                              <p:pRg st="0" end="0"/>
                                            </p:txEl>
                                          </p:spTgt>
                                        </p:tgtEl>
                                        <p:attrNameLst>
                                          <p:attrName>ppt_h</p:attrName>
                                        </p:attrNameLst>
                                      </p:cBhvr>
                                      <p:tavLst>
                                        <p:tav tm="0">
                                          <p:val>
                                            <p:strVal val="4/3*#ppt_h"/>
                                          </p:val>
                                        </p:tav>
                                        <p:tav tm="100000">
                                          <p:val>
                                            <p:strVal val="#ppt_h"/>
                                          </p:val>
                                        </p:tav>
                                      </p:tavLst>
                                    </p:anim>
                                  </p:childTnLst>
                                </p:cTn>
                              </p:par>
                            </p:childTnLst>
                          </p:cTn>
                        </p:par>
                        <p:par>
                          <p:cTn id="15" fill="hold" nodeType="afterGroup">
                            <p:stCondLst>
                              <p:cond delay="3600"/>
                            </p:stCondLst>
                            <p:childTnLst>
                              <p:par>
                                <p:cTn id="16" presetID="35" presetClass="entr" presetSubtype="0"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fade">
                                      <p:cBhvr>
                                        <p:cTn id="18" dur="2000"/>
                                        <p:tgtEl>
                                          <p:spTgt spid="10244"/>
                                        </p:tgtEl>
                                      </p:cBhvr>
                                    </p:animEffect>
                                    <p:anim calcmode="lin" valueType="num">
                                      <p:cBhvr>
                                        <p:cTn id="19" dur="2000" fill="hold"/>
                                        <p:tgtEl>
                                          <p:spTgt spid="10244"/>
                                        </p:tgtEl>
                                        <p:attrNameLst>
                                          <p:attrName>style.rotation</p:attrName>
                                        </p:attrNameLst>
                                      </p:cBhvr>
                                      <p:tavLst>
                                        <p:tav tm="0">
                                          <p:val>
                                            <p:fltVal val="720"/>
                                          </p:val>
                                        </p:tav>
                                        <p:tav tm="100000">
                                          <p:val>
                                            <p:fltVal val="0"/>
                                          </p:val>
                                        </p:tav>
                                      </p:tavLst>
                                    </p:anim>
                                    <p:anim calcmode="lin" valueType="num">
                                      <p:cBhvr>
                                        <p:cTn id="20" dur="2000" fill="hold"/>
                                        <p:tgtEl>
                                          <p:spTgt spid="10244"/>
                                        </p:tgtEl>
                                        <p:attrNameLst>
                                          <p:attrName>ppt_h</p:attrName>
                                        </p:attrNameLst>
                                      </p:cBhvr>
                                      <p:tavLst>
                                        <p:tav tm="0">
                                          <p:val>
                                            <p:fltVal val="0"/>
                                          </p:val>
                                        </p:tav>
                                        <p:tav tm="100000">
                                          <p:val>
                                            <p:strVal val="#ppt_h"/>
                                          </p:val>
                                        </p:tav>
                                      </p:tavLst>
                                    </p:anim>
                                    <p:anim calcmode="lin" valueType="num">
                                      <p:cBhvr>
                                        <p:cTn id="21" dur="2000" fill="hold"/>
                                        <p:tgtEl>
                                          <p:spTgt spid="1024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2"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zh-CN" dirty="0"/>
              <a:t>确定用例</a:t>
            </a:r>
          </a:p>
        </p:txBody>
      </p:sp>
      <p:sp>
        <p:nvSpPr>
          <p:cNvPr id="11267" name="Rectangle 3"/>
          <p:cNvSpPr>
            <a:spLocks noGrp="1" noChangeArrowheads="1"/>
          </p:cNvSpPr>
          <p:nvPr>
            <p:ph idx="1"/>
          </p:nvPr>
        </p:nvSpPr>
        <p:spPr>
          <a:xfrm>
            <a:off x="1992313" y="1557338"/>
            <a:ext cx="8075612" cy="4805362"/>
          </a:xfrm>
        </p:spPr>
        <p:txBody>
          <a:bodyPr/>
          <a:lstStyle/>
          <a:p>
            <a:pPr eaLnBrk="1" hangingPunct="1"/>
            <a:r>
              <a:rPr lang="zh-CN" altLang="en-US" dirty="0"/>
              <a:t>可采用以下几种方法确定用例</a:t>
            </a:r>
            <a:r>
              <a:rPr lang="en-US" altLang="zh-CN" dirty="0"/>
              <a:t>(Ham 1998</a:t>
            </a:r>
            <a:r>
              <a:rPr lang="zh-CN" altLang="en-US" dirty="0"/>
              <a:t>；</a:t>
            </a:r>
            <a:r>
              <a:rPr lang="en-US" altLang="zh-CN" dirty="0" err="1"/>
              <a:t>Larman</a:t>
            </a:r>
            <a:r>
              <a:rPr lang="en-US" altLang="zh-CN" dirty="0"/>
              <a:t> 1998)</a:t>
            </a:r>
            <a:r>
              <a:rPr lang="zh-CN" altLang="en-US" dirty="0"/>
              <a:t>：</a:t>
            </a:r>
          </a:p>
          <a:p>
            <a:pPr lvl="1" eaLnBrk="1" hangingPunct="1"/>
            <a:r>
              <a:rPr lang="zh-CN" altLang="en-US" dirty="0"/>
              <a:t>首先明确有哪些角色，然后确定他们各自参与了哪些业务过程。</a:t>
            </a:r>
            <a:endParaRPr lang="en-US" altLang="zh-CN" dirty="0"/>
          </a:p>
          <a:p>
            <a:pPr lvl="1"/>
            <a:r>
              <a:rPr lang="zh-CN" altLang="en-US" dirty="0"/>
              <a:t>用特定场景来描述业务过程，将这些场景归纳为用例，并确定每项用例涉及哪些角色。</a:t>
            </a:r>
            <a:endParaRPr lang="en-US" altLang="zh-CN" dirty="0"/>
          </a:p>
          <a:p>
            <a:pPr lvl="1"/>
            <a:r>
              <a:rPr lang="zh-CN" altLang="en-US" dirty="0"/>
              <a:t>使用业务过程描述</a:t>
            </a:r>
          </a:p>
          <a:p>
            <a:pPr lvl="1" eaLnBrk="1" hangingPunct="1"/>
            <a:r>
              <a:rPr lang="zh-CN" altLang="en-US" dirty="0"/>
              <a:t>确定外部事件是系统必须响应的，将它们与参与的角色和特定用例关联起来。</a:t>
            </a:r>
          </a:p>
          <a:p>
            <a:pPr eaLnBrk="1" hangingPunct="1"/>
            <a:endParaRPr lang="zh-CN" altLang="en-US" dirty="0"/>
          </a:p>
        </p:txBody>
      </p:sp>
      <p:sp>
        <p:nvSpPr>
          <p:cNvPr id="71682"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283CF8BC-85DF-43F5-AC34-049415E297E0}" type="slidenum">
              <a:rPr lang="zh-CN" altLang="zh-CN" sz="2500">
                <a:solidFill>
                  <a:srgbClr val="000000"/>
                </a:solidFill>
                <a:ea typeface="宋体" panose="02010600030101010101" pitchFamily="2" charset="-122"/>
              </a:rPr>
              <a:pPr fontAlgn="base">
                <a:spcBef>
                  <a:spcPct val="0"/>
                </a:spcBef>
                <a:spcAft>
                  <a:spcPct val="0"/>
                </a:spcAft>
                <a:buClrTx/>
                <a:buNone/>
              </a:pPr>
              <a:t>28</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4087885571"/>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600" decel="100000"/>
                                        <p:tgtEl>
                                          <p:spTgt spid="11266"/>
                                        </p:tgtEl>
                                      </p:cBhvr>
                                    </p:animEffect>
                                    <p:anim calcmode="lin" valueType="num">
                                      <p:cBhvr>
                                        <p:cTn id="8" dur="1600" decel="100000" fill="hold"/>
                                        <p:tgtEl>
                                          <p:spTgt spid="11266"/>
                                        </p:tgtEl>
                                        <p:attrNameLst>
                                          <p:attrName>style.rotation</p:attrName>
                                        </p:attrNameLst>
                                      </p:cBhvr>
                                      <p:tavLst>
                                        <p:tav tm="0">
                                          <p:val>
                                            <p:fltVal val="-90"/>
                                          </p:val>
                                        </p:tav>
                                        <p:tav tm="100000">
                                          <p:val>
                                            <p:fltVal val="0"/>
                                          </p:val>
                                        </p:tav>
                                      </p:tavLst>
                                    </p:anim>
                                    <p:anim calcmode="lin" valueType="num">
                                      <p:cBhvr>
                                        <p:cTn id="9" dur="1600" decel="100000" fill="hold"/>
                                        <p:tgtEl>
                                          <p:spTgt spid="11266"/>
                                        </p:tgtEl>
                                        <p:attrNameLst>
                                          <p:attrName>ppt_x</p:attrName>
                                        </p:attrNameLst>
                                      </p:cBhvr>
                                      <p:tavLst>
                                        <p:tav tm="0">
                                          <p:val>
                                            <p:strVal val="#ppt_x+0.4"/>
                                          </p:val>
                                        </p:tav>
                                        <p:tav tm="100000">
                                          <p:val>
                                            <p:strVal val="#ppt_x-0.05"/>
                                          </p:val>
                                        </p:tav>
                                      </p:tavLst>
                                    </p:anim>
                                    <p:anim calcmode="lin" valueType="num">
                                      <p:cBhvr>
                                        <p:cTn id="10" dur="1600" decel="100000" fill="hold"/>
                                        <p:tgtEl>
                                          <p:spTgt spid="11266"/>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11266"/>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11266"/>
                                        </p:tgtEl>
                                        <p:attrNameLst>
                                          <p:attrName>ppt_y</p:attrName>
                                        </p:attrNameLst>
                                      </p:cBhvr>
                                      <p:tavLst>
                                        <p:tav tm="0">
                                          <p:val>
                                            <p:strVal val="#ppt_y+0.1"/>
                                          </p:val>
                                        </p:tav>
                                        <p:tav tm="100000">
                                          <p:val>
                                            <p:strVal val="#ppt_y"/>
                                          </p:val>
                                        </p:tav>
                                      </p:tavLst>
                                    </p:anim>
                                  </p:childTnLst>
                                </p:cTn>
                              </p:par>
                            </p:childTnLst>
                          </p:cTn>
                        </p:par>
                        <p:par>
                          <p:cTn id="13" fill="hold" nodeType="afterGroup">
                            <p:stCondLst>
                              <p:cond delay="2000"/>
                            </p:stCondLst>
                            <p:childTnLst>
                              <p:par>
                                <p:cTn id="14" presetID="34" presetClass="entr" presetSubtype="0" fill="hold" grpId="0" nodeType="afterEffect">
                                  <p:stCondLst>
                                    <p:cond delay="0"/>
                                  </p:stCondLst>
                                  <p:childTnLst>
                                    <p:set>
                                      <p:cBhvr>
                                        <p:cTn id="15" dur="1" fill="hold">
                                          <p:stCondLst>
                                            <p:cond delay="0"/>
                                          </p:stCondLst>
                                        </p:cTn>
                                        <p:tgtEl>
                                          <p:spTgt spid="11267">
                                            <p:txEl>
                                              <p:pRg st="0" end="0"/>
                                            </p:txEl>
                                          </p:spTgt>
                                        </p:tgtEl>
                                        <p:attrNameLst>
                                          <p:attrName>style.visibility</p:attrName>
                                        </p:attrNameLst>
                                      </p:cBhvr>
                                      <p:to>
                                        <p:strVal val="visible"/>
                                      </p:to>
                                    </p:set>
                                    <p:anim from="(-#ppt_w/2)" to="(#ppt_x)" calcmode="lin" valueType="num">
                                      <p:cBhvr>
                                        <p:cTn id="16" dur="1200" fill="hold">
                                          <p:stCondLst>
                                            <p:cond delay="0"/>
                                          </p:stCondLst>
                                        </p:cTn>
                                        <p:tgtEl>
                                          <p:spTgt spid="11267">
                                            <p:txEl>
                                              <p:pRg st="0" end="0"/>
                                            </p:txEl>
                                          </p:spTgt>
                                        </p:tgtEl>
                                        <p:attrNameLst>
                                          <p:attrName>ppt_x</p:attrName>
                                        </p:attrNameLst>
                                      </p:cBhvr>
                                    </p:anim>
                                    <p:anim from="0" to="-1.0" calcmode="lin" valueType="num">
                                      <p:cBhvr>
                                        <p:cTn id="17" dur="400" decel="50000" autoRev="1" fill="hold">
                                          <p:stCondLst>
                                            <p:cond delay="1200"/>
                                          </p:stCondLst>
                                        </p:cTn>
                                        <p:tgtEl>
                                          <p:spTgt spid="11267">
                                            <p:txEl>
                                              <p:pRg st="0" end="0"/>
                                            </p:txEl>
                                          </p:spTgt>
                                        </p:tgtEl>
                                        <p:attrNameLst>
                                          <p:attrName>xshear</p:attrName>
                                        </p:attrNameLst>
                                      </p:cBhvr>
                                    </p:anim>
                                    <p:animScale>
                                      <p:cBhvr>
                                        <p:cTn id="18" dur="400" decel="100000" autoRev="1" fill="hold">
                                          <p:stCondLst>
                                            <p:cond delay="1200"/>
                                          </p:stCondLst>
                                        </p:cTn>
                                        <p:tgtEl>
                                          <p:spTgt spid="11267">
                                            <p:txEl>
                                              <p:pRg st="0" end="0"/>
                                            </p:txEl>
                                          </p:spTgt>
                                        </p:tgtEl>
                                      </p:cBhvr>
                                      <p:from x="100000" y="100000"/>
                                      <p:to x="80000" y="100000"/>
                                    </p:animScale>
                                    <p:anim by="(#ppt_h/3+#ppt_w*0.1)" calcmode="lin" valueType="num">
                                      <p:cBhvr additive="sum">
                                        <p:cTn id="19" dur="400" decel="100000" autoRev="1" fill="hold">
                                          <p:stCondLst>
                                            <p:cond delay="1200"/>
                                          </p:stCondLst>
                                        </p:cTn>
                                        <p:tgtEl>
                                          <p:spTgt spid="11267">
                                            <p:txEl>
                                              <p:pRg st="0" end="0"/>
                                            </p:txEl>
                                          </p:spTgt>
                                        </p:tgtEl>
                                        <p:attrNameLst>
                                          <p:attrName>ppt_x</p:attrName>
                                        </p:attrNameLst>
                                      </p:cBhvr>
                                    </p:anim>
                                  </p:childTnLst>
                                </p:cTn>
                              </p:par>
                            </p:childTnLst>
                          </p:cTn>
                        </p:par>
                        <p:par>
                          <p:cTn id="20" fill="hold" nodeType="afterGroup">
                            <p:stCondLst>
                              <p:cond delay="4000"/>
                            </p:stCondLst>
                            <p:childTnLst>
                              <p:par>
                                <p:cTn id="21" presetID="34" presetClass="entr" presetSubtype="0" fill="hold" grpId="0" nodeType="afterEffect">
                                  <p:stCondLst>
                                    <p:cond delay="0"/>
                                  </p:stCondLst>
                                  <p:childTnLst>
                                    <p:set>
                                      <p:cBhvr>
                                        <p:cTn id="22" dur="1" fill="hold">
                                          <p:stCondLst>
                                            <p:cond delay="0"/>
                                          </p:stCondLst>
                                        </p:cTn>
                                        <p:tgtEl>
                                          <p:spTgt spid="11267">
                                            <p:txEl>
                                              <p:pRg st="1" end="1"/>
                                            </p:txEl>
                                          </p:spTgt>
                                        </p:tgtEl>
                                        <p:attrNameLst>
                                          <p:attrName>style.visibility</p:attrName>
                                        </p:attrNameLst>
                                      </p:cBhvr>
                                      <p:to>
                                        <p:strVal val="visible"/>
                                      </p:to>
                                    </p:set>
                                    <p:anim from="(-#ppt_w/2)" to="(#ppt_x)" calcmode="lin" valueType="num">
                                      <p:cBhvr>
                                        <p:cTn id="23" dur="1200" fill="hold">
                                          <p:stCondLst>
                                            <p:cond delay="0"/>
                                          </p:stCondLst>
                                        </p:cTn>
                                        <p:tgtEl>
                                          <p:spTgt spid="11267">
                                            <p:txEl>
                                              <p:pRg st="1" end="1"/>
                                            </p:txEl>
                                          </p:spTgt>
                                        </p:tgtEl>
                                        <p:attrNameLst>
                                          <p:attrName>ppt_x</p:attrName>
                                        </p:attrNameLst>
                                      </p:cBhvr>
                                    </p:anim>
                                    <p:anim from="0" to="-1.0" calcmode="lin" valueType="num">
                                      <p:cBhvr>
                                        <p:cTn id="24" dur="400" decel="50000" autoRev="1" fill="hold">
                                          <p:stCondLst>
                                            <p:cond delay="1200"/>
                                          </p:stCondLst>
                                        </p:cTn>
                                        <p:tgtEl>
                                          <p:spTgt spid="11267">
                                            <p:txEl>
                                              <p:pRg st="1" end="1"/>
                                            </p:txEl>
                                          </p:spTgt>
                                        </p:tgtEl>
                                        <p:attrNameLst>
                                          <p:attrName>xshear</p:attrName>
                                        </p:attrNameLst>
                                      </p:cBhvr>
                                    </p:anim>
                                    <p:animScale>
                                      <p:cBhvr>
                                        <p:cTn id="25" dur="400" decel="100000" autoRev="1" fill="hold">
                                          <p:stCondLst>
                                            <p:cond delay="1200"/>
                                          </p:stCondLst>
                                        </p:cTn>
                                        <p:tgtEl>
                                          <p:spTgt spid="11267">
                                            <p:txEl>
                                              <p:pRg st="1" end="1"/>
                                            </p:txEl>
                                          </p:spTgt>
                                        </p:tgtEl>
                                      </p:cBhvr>
                                      <p:from x="100000" y="100000"/>
                                      <p:to x="80000" y="100000"/>
                                    </p:animScale>
                                    <p:anim by="(#ppt_h/3+#ppt_w*0.1)" calcmode="lin" valueType="num">
                                      <p:cBhvr additive="sum">
                                        <p:cTn id="26" dur="400" decel="100000" autoRev="1" fill="hold">
                                          <p:stCondLst>
                                            <p:cond delay="1200"/>
                                          </p:stCondLst>
                                        </p:cTn>
                                        <p:tgtEl>
                                          <p:spTgt spid="11267">
                                            <p:txEl>
                                              <p:pRg st="1" end="1"/>
                                            </p:txEl>
                                          </p:spTgt>
                                        </p:tgtEl>
                                        <p:attrNameLst>
                                          <p:attrName>ppt_x</p:attrName>
                                        </p:attrNameLst>
                                      </p:cBhvr>
                                    </p:anim>
                                  </p:childTnLst>
                                </p:cTn>
                              </p:par>
                              <p:par>
                                <p:cTn id="27" presetID="34" presetClass="entr" presetSubtype="0" fill="hold" grpId="0" nodeType="withEffect">
                                  <p:stCondLst>
                                    <p:cond delay="0"/>
                                  </p:stCondLst>
                                  <p:childTnLst>
                                    <p:set>
                                      <p:cBhvr>
                                        <p:cTn id="28" dur="1" fill="hold">
                                          <p:stCondLst>
                                            <p:cond delay="0"/>
                                          </p:stCondLst>
                                        </p:cTn>
                                        <p:tgtEl>
                                          <p:spTgt spid="11267">
                                            <p:txEl>
                                              <p:pRg st="2" end="2"/>
                                            </p:txEl>
                                          </p:spTgt>
                                        </p:tgtEl>
                                        <p:attrNameLst>
                                          <p:attrName>style.visibility</p:attrName>
                                        </p:attrNameLst>
                                      </p:cBhvr>
                                      <p:to>
                                        <p:strVal val="visible"/>
                                      </p:to>
                                    </p:set>
                                    <p:anim from="(-#ppt_w/2)" to="(#ppt_x)" calcmode="lin" valueType="num">
                                      <p:cBhvr>
                                        <p:cTn id="29" dur="1200" fill="hold">
                                          <p:stCondLst>
                                            <p:cond delay="0"/>
                                          </p:stCondLst>
                                        </p:cTn>
                                        <p:tgtEl>
                                          <p:spTgt spid="11267">
                                            <p:txEl>
                                              <p:pRg st="2" end="2"/>
                                            </p:txEl>
                                          </p:spTgt>
                                        </p:tgtEl>
                                        <p:attrNameLst>
                                          <p:attrName>ppt_x</p:attrName>
                                        </p:attrNameLst>
                                      </p:cBhvr>
                                    </p:anim>
                                    <p:anim from="0" to="-1.0" calcmode="lin" valueType="num">
                                      <p:cBhvr>
                                        <p:cTn id="30" dur="400" decel="50000" autoRev="1" fill="hold">
                                          <p:stCondLst>
                                            <p:cond delay="1200"/>
                                          </p:stCondLst>
                                        </p:cTn>
                                        <p:tgtEl>
                                          <p:spTgt spid="11267">
                                            <p:txEl>
                                              <p:pRg st="2" end="2"/>
                                            </p:txEl>
                                          </p:spTgt>
                                        </p:tgtEl>
                                        <p:attrNameLst>
                                          <p:attrName>xshear</p:attrName>
                                        </p:attrNameLst>
                                      </p:cBhvr>
                                    </p:anim>
                                    <p:animScale>
                                      <p:cBhvr>
                                        <p:cTn id="31" dur="400" decel="100000" autoRev="1" fill="hold">
                                          <p:stCondLst>
                                            <p:cond delay="1200"/>
                                          </p:stCondLst>
                                        </p:cTn>
                                        <p:tgtEl>
                                          <p:spTgt spid="11267">
                                            <p:txEl>
                                              <p:pRg st="2" end="2"/>
                                            </p:txEl>
                                          </p:spTgt>
                                        </p:tgtEl>
                                      </p:cBhvr>
                                      <p:from x="100000" y="100000"/>
                                      <p:to x="80000" y="100000"/>
                                    </p:animScale>
                                    <p:anim by="(#ppt_h/3+#ppt_w*0.1)" calcmode="lin" valueType="num">
                                      <p:cBhvr additive="sum">
                                        <p:cTn id="32" dur="400" decel="100000" autoRev="1" fill="hold">
                                          <p:stCondLst>
                                            <p:cond delay="1200"/>
                                          </p:stCondLst>
                                        </p:cTn>
                                        <p:tgtEl>
                                          <p:spTgt spid="11267">
                                            <p:txEl>
                                              <p:pRg st="2" end="2"/>
                                            </p:txEl>
                                          </p:spTgt>
                                        </p:tgtEl>
                                        <p:attrNameLst>
                                          <p:attrName>ppt_x</p:attrName>
                                        </p:attrNameLst>
                                      </p:cBhvr>
                                    </p:anim>
                                  </p:childTnLst>
                                </p:cTn>
                              </p:par>
                              <p:par>
                                <p:cTn id="33" presetID="34" presetClass="entr" presetSubtype="0" fill="hold" grpId="0" nodeType="withEffect">
                                  <p:stCondLst>
                                    <p:cond delay="0"/>
                                  </p:stCondLst>
                                  <p:childTnLst>
                                    <p:set>
                                      <p:cBhvr>
                                        <p:cTn id="34" dur="1" fill="hold">
                                          <p:stCondLst>
                                            <p:cond delay="0"/>
                                          </p:stCondLst>
                                        </p:cTn>
                                        <p:tgtEl>
                                          <p:spTgt spid="11267">
                                            <p:txEl>
                                              <p:pRg st="3" end="3"/>
                                            </p:txEl>
                                          </p:spTgt>
                                        </p:tgtEl>
                                        <p:attrNameLst>
                                          <p:attrName>style.visibility</p:attrName>
                                        </p:attrNameLst>
                                      </p:cBhvr>
                                      <p:to>
                                        <p:strVal val="visible"/>
                                      </p:to>
                                    </p:set>
                                    <p:anim from="(-#ppt_w/2)" to="(#ppt_x)" calcmode="lin" valueType="num">
                                      <p:cBhvr>
                                        <p:cTn id="35" dur="1200" fill="hold">
                                          <p:stCondLst>
                                            <p:cond delay="0"/>
                                          </p:stCondLst>
                                        </p:cTn>
                                        <p:tgtEl>
                                          <p:spTgt spid="11267">
                                            <p:txEl>
                                              <p:pRg st="3" end="3"/>
                                            </p:txEl>
                                          </p:spTgt>
                                        </p:tgtEl>
                                        <p:attrNameLst>
                                          <p:attrName>ppt_x</p:attrName>
                                        </p:attrNameLst>
                                      </p:cBhvr>
                                    </p:anim>
                                    <p:anim from="0" to="-1.0" calcmode="lin" valueType="num">
                                      <p:cBhvr>
                                        <p:cTn id="36" dur="400" decel="50000" autoRev="1" fill="hold">
                                          <p:stCondLst>
                                            <p:cond delay="1200"/>
                                          </p:stCondLst>
                                        </p:cTn>
                                        <p:tgtEl>
                                          <p:spTgt spid="11267">
                                            <p:txEl>
                                              <p:pRg st="3" end="3"/>
                                            </p:txEl>
                                          </p:spTgt>
                                        </p:tgtEl>
                                        <p:attrNameLst>
                                          <p:attrName>xshear</p:attrName>
                                        </p:attrNameLst>
                                      </p:cBhvr>
                                    </p:anim>
                                    <p:animScale>
                                      <p:cBhvr>
                                        <p:cTn id="37" dur="400" decel="100000" autoRev="1" fill="hold">
                                          <p:stCondLst>
                                            <p:cond delay="1200"/>
                                          </p:stCondLst>
                                        </p:cTn>
                                        <p:tgtEl>
                                          <p:spTgt spid="11267">
                                            <p:txEl>
                                              <p:pRg st="3" end="3"/>
                                            </p:txEl>
                                          </p:spTgt>
                                        </p:tgtEl>
                                      </p:cBhvr>
                                      <p:from x="100000" y="100000"/>
                                      <p:to x="80000" y="100000"/>
                                    </p:animScale>
                                    <p:anim by="(#ppt_h/3+#ppt_w*0.1)" calcmode="lin" valueType="num">
                                      <p:cBhvr additive="sum">
                                        <p:cTn id="38" dur="400" decel="100000" autoRev="1" fill="hold">
                                          <p:stCondLst>
                                            <p:cond delay="1200"/>
                                          </p:stCondLst>
                                        </p:cTn>
                                        <p:tgtEl>
                                          <p:spTgt spid="11267">
                                            <p:txEl>
                                              <p:pRg st="3" end="3"/>
                                            </p:txEl>
                                          </p:spTgt>
                                        </p:tgtEl>
                                        <p:attrNameLst>
                                          <p:attrName>ppt_x</p:attrName>
                                        </p:attrNameLst>
                                      </p:cBhvr>
                                    </p:anim>
                                  </p:childTnLst>
                                </p:cTn>
                              </p:par>
                            </p:childTnLst>
                          </p:cTn>
                        </p:par>
                        <p:par>
                          <p:cTn id="39" fill="hold" nodeType="afterGroup">
                            <p:stCondLst>
                              <p:cond delay="6000"/>
                            </p:stCondLst>
                            <p:childTnLst>
                              <p:par>
                                <p:cTn id="40" presetID="34" presetClass="entr" presetSubtype="0" fill="hold" grpId="0" nodeType="afterEffect">
                                  <p:stCondLst>
                                    <p:cond delay="0"/>
                                  </p:stCondLst>
                                  <p:childTnLst>
                                    <p:set>
                                      <p:cBhvr>
                                        <p:cTn id="41" dur="1" fill="hold">
                                          <p:stCondLst>
                                            <p:cond delay="0"/>
                                          </p:stCondLst>
                                        </p:cTn>
                                        <p:tgtEl>
                                          <p:spTgt spid="11267">
                                            <p:txEl>
                                              <p:pRg st="4" end="4"/>
                                            </p:txEl>
                                          </p:spTgt>
                                        </p:tgtEl>
                                        <p:attrNameLst>
                                          <p:attrName>style.visibility</p:attrName>
                                        </p:attrNameLst>
                                      </p:cBhvr>
                                      <p:to>
                                        <p:strVal val="visible"/>
                                      </p:to>
                                    </p:set>
                                    <p:anim from="(-#ppt_w/2)" to="(#ppt_x)" calcmode="lin" valueType="num">
                                      <p:cBhvr>
                                        <p:cTn id="42" dur="1200" fill="hold">
                                          <p:stCondLst>
                                            <p:cond delay="0"/>
                                          </p:stCondLst>
                                        </p:cTn>
                                        <p:tgtEl>
                                          <p:spTgt spid="11267">
                                            <p:txEl>
                                              <p:pRg st="4" end="4"/>
                                            </p:txEl>
                                          </p:spTgt>
                                        </p:tgtEl>
                                        <p:attrNameLst>
                                          <p:attrName>ppt_x</p:attrName>
                                        </p:attrNameLst>
                                      </p:cBhvr>
                                    </p:anim>
                                    <p:anim from="0" to="-1.0" calcmode="lin" valueType="num">
                                      <p:cBhvr>
                                        <p:cTn id="43" dur="400" decel="50000" autoRev="1" fill="hold">
                                          <p:stCondLst>
                                            <p:cond delay="1200"/>
                                          </p:stCondLst>
                                        </p:cTn>
                                        <p:tgtEl>
                                          <p:spTgt spid="11267">
                                            <p:txEl>
                                              <p:pRg st="4" end="4"/>
                                            </p:txEl>
                                          </p:spTgt>
                                        </p:tgtEl>
                                        <p:attrNameLst>
                                          <p:attrName>xshear</p:attrName>
                                        </p:attrNameLst>
                                      </p:cBhvr>
                                    </p:anim>
                                    <p:animScale>
                                      <p:cBhvr>
                                        <p:cTn id="44" dur="400" decel="100000" autoRev="1" fill="hold">
                                          <p:stCondLst>
                                            <p:cond delay="1200"/>
                                          </p:stCondLst>
                                        </p:cTn>
                                        <p:tgtEl>
                                          <p:spTgt spid="11267">
                                            <p:txEl>
                                              <p:pRg st="4" end="4"/>
                                            </p:txEl>
                                          </p:spTgt>
                                        </p:tgtEl>
                                      </p:cBhvr>
                                      <p:from x="100000" y="100000"/>
                                      <p:to x="80000" y="100000"/>
                                    </p:animScale>
                                    <p:anim by="(#ppt_h/3+#ppt_w*0.1)" calcmode="lin" valueType="num">
                                      <p:cBhvr additive="sum">
                                        <p:cTn id="45" dur="400" decel="100000" autoRev="1" fill="hold">
                                          <p:stCondLst>
                                            <p:cond delay="1200"/>
                                          </p:stCondLst>
                                        </p:cTn>
                                        <p:tgtEl>
                                          <p:spTgt spid="11267">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   </a:t>
            </a:r>
            <a:r>
              <a:rPr lang="zh-CN" altLang="en-US" dirty="0"/>
              <a:t>使用</a:t>
            </a:r>
            <a:r>
              <a:rPr lang="en-US" altLang="zh-CN" dirty="0"/>
              <a:t>CRUD</a:t>
            </a:r>
            <a:r>
              <a:rPr lang="zh-CN" altLang="en-US" dirty="0"/>
              <a:t>分析来确定需要用例创建、读取、更新、删除或控制的数据实体</a:t>
            </a:r>
            <a:endParaRPr lang="en-US" altLang="zh-CN" dirty="0"/>
          </a:p>
          <a:p>
            <a:r>
              <a:rPr lang="zh-CN" altLang="en-US" dirty="0"/>
              <a:t>检查关联图，问：在系统帮助下一个外部实体想要达成那些目标。</a:t>
            </a:r>
          </a:p>
          <a:p>
            <a:endParaRPr lang="zh-CN" altLang="en-US" dirty="0"/>
          </a:p>
        </p:txBody>
      </p:sp>
    </p:spTree>
    <p:extLst>
      <p:ext uri="{BB962C8B-B14F-4D97-AF65-F5344CB8AC3E}">
        <p14:creationId xmlns:p14="http://schemas.microsoft.com/office/powerpoint/2010/main" xmlns="" val="2786051594"/>
      </p:ext>
    </p:extLst>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可以先从规划项目需求获取活动着手。</a:t>
            </a:r>
            <a:r>
              <a:rPr lang="zh-CN" altLang="zh-CN" dirty="0"/>
              <a:t>计划应该针对下面这些内容来制定：</a:t>
            </a:r>
          </a:p>
          <a:p>
            <a:pPr lvl="1"/>
            <a:r>
              <a:rPr lang="zh-CN" altLang="zh-CN" dirty="0"/>
              <a:t>需求获取的目的</a:t>
            </a:r>
            <a:r>
              <a:rPr lang="zh-CN" altLang="en-US" dirty="0"/>
              <a:t>。</a:t>
            </a:r>
            <a:endParaRPr lang="zh-CN" altLang="zh-CN" dirty="0"/>
          </a:p>
          <a:p>
            <a:pPr lvl="1"/>
            <a:r>
              <a:rPr lang="zh-CN" altLang="zh-CN" dirty="0"/>
              <a:t>需求获取的策略和</a:t>
            </a:r>
            <a:r>
              <a:rPr lang="zh-CN" altLang="en-US" dirty="0"/>
              <a:t>计划采用的技术。</a:t>
            </a:r>
            <a:endParaRPr lang="zh-CN" altLang="zh-CN" dirty="0"/>
          </a:p>
          <a:p>
            <a:pPr lvl="1"/>
            <a:r>
              <a:rPr lang="zh-CN" altLang="zh-CN" dirty="0"/>
              <a:t>需求获取</a:t>
            </a:r>
            <a:r>
              <a:rPr lang="zh-CN" altLang="en-US" dirty="0"/>
              <a:t>进度和资源估算。</a:t>
            </a:r>
            <a:endParaRPr lang="en-US" altLang="zh-CN" dirty="0"/>
          </a:p>
          <a:p>
            <a:pPr lvl="1"/>
            <a:r>
              <a:rPr lang="zh-CN" altLang="en-US" dirty="0"/>
              <a:t>独立获取活动所需要的文件和系统</a:t>
            </a:r>
            <a:endParaRPr lang="zh-CN" altLang="zh-CN" dirty="0"/>
          </a:p>
          <a:p>
            <a:pPr lvl="1"/>
            <a:r>
              <a:rPr lang="zh-CN" altLang="en-US" dirty="0"/>
              <a:t>获取工作后的预期成果。</a:t>
            </a:r>
            <a:endParaRPr lang="zh-CN" altLang="zh-CN" dirty="0"/>
          </a:p>
          <a:p>
            <a:pPr lvl="1"/>
            <a:r>
              <a:rPr lang="zh-CN" altLang="zh-CN" dirty="0"/>
              <a:t>需求获取的风险</a:t>
            </a:r>
            <a:r>
              <a:rPr lang="zh-CN" altLang="en-US" dirty="0"/>
              <a:t>。</a:t>
            </a:r>
          </a:p>
        </p:txBody>
      </p:sp>
    </p:spTree>
    <p:extLst>
      <p:ext uri="{BB962C8B-B14F-4D97-AF65-F5344CB8AC3E}">
        <p14:creationId xmlns:p14="http://schemas.microsoft.com/office/powerpoint/2010/main" xmlns="" val="4203200921"/>
      </p:ext>
    </p:extLst>
  </p:cSld>
  <p:clrMapOvr>
    <a:masterClrMapping/>
  </p:clrMapOvr>
  <p:transition spd="med">
    <p:comb/>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zh-CN" dirty="0"/>
              <a:t>编写用例</a:t>
            </a:r>
          </a:p>
        </p:txBody>
      </p:sp>
      <p:sp>
        <p:nvSpPr>
          <p:cNvPr id="12291" name="Rectangle 3"/>
          <p:cNvSpPr>
            <a:spLocks noGrp="1" noChangeArrowheads="1"/>
          </p:cNvSpPr>
          <p:nvPr>
            <p:ph idx="1"/>
          </p:nvPr>
        </p:nvSpPr>
        <p:spPr>
          <a:xfrm>
            <a:off x="2135188" y="1600200"/>
            <a:ext cx="8075612" cy="4762500"/>
          </a:xfrm>
        </p:spPr>
        <p:txBody>
          <a:bodyPr/>
          <a:lstStyle/>
          <a:p>
            <a:pPr eaLnBrk="1" hangingPunct="1">
              <a:lnSpc>
                <a:spcPct val="90000"/>
              </a:lnSpc>
            </a:pPr>
            <a:r>
              <a:rPr lang="zh-CN" altLang="zh-CN" dirty="0"/>
              <a:t>”</a:t>
            </a:r>
          </a:p>
          <a:p>
            <a:pPr eaLnBrk="1" hangingPunct="1">
              <a:lnSpc>
                <a:spcPct val="90000"/>
              </a:lnSpc>
            </a:pPr>
            <a:r>
              <a:rPr lang="zh-CN" altLang="zh-CN" dirty="0"/>
              <a:t>需求分析员将角色的每个动作和系统的每个响应记在便笺上，将便笺贴到活页挂图上，用这种方式引导讨论会的进行。</a:t>
            </a:r>
          </a:p>
          <a:p>
            <a:pPr eaLnBrk="1" hangingPunct="1">
              <a:lnSpc>
                <a:spcPct val="90000"/>
              </a:lnSpc>
            </a:pPr>
            <a:r>
              <a:rPr lang="zh-CN" altLang="zh-CN" dirty="0"/>
              <a:t>另一种方式是将用例模板从电脑投影到大屏幕上，在讨论过程中填完这份模板</a:t>
            </a:r>
            <a:r>
              <a:rPr lang="zh-CN" altLang="en-US" dirty="0"/>
              <a:t>。</a:t>
            </a:r>
            <a:endParaRPr lang="zh-CN" altLang="zh-CN" dirty="0"/>
          </a:p>
        </p:txBody>
      </p:sp>
      <p:sp>
        <p:nvSpPr>
          <p:cNvPr id="72706"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3834F217-86BC-4831-AF0E-61AD01DE8595}" type="slidenum">
              <a:rPr lang="zh-CN" altLang="zh-CN" sz="2500">
                <a:solidFill>
                  <a:srgbClr val="000000"/>
                </a:solidFill>
                <a:ea typeface="宋体" panose="02010600030101010101" pitchFamily="2" charset="-122"/>
              </a:rPr>
              <a:pPr fontAlgn="base">
                <a:spcBef>
                  <a:spcPct val="0"/>
                </a:spcBef>
                <a:spcAft>
                  <a:spcPct val="0"/>
                </a:spcAft>
                <a:buClrTx/>
                <a:buNone/>
              </a:pPr>
              <a:t>30</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837028279"/>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12290"/>
                                        </p:tgtEl>
                                        <p:attrNameLst>
                                          <p:attrName>style.visibility</p:attrName>
                                        </p:attrNameLst>
                                      </p:cBhvr>
                                      <p:to>
                                        <p:strVal val="visible"/>
                                      </p:to>
                                    </p:set>
                                    <p:set>
                                      <p:cBhvr>
                                        <p:cTn id="7" dur="455" fill="hold">
                                          <p:stCondLst>
                                            <p:cond delay="0"/>
                                          </p:stCondLst>
                                        </p:cTn>
                                        <p:tgtEl>
                                          <p:spTgt spid="12290"/>
                                        </p:tgtEl>
                                        <p:attrNameLst>
                                          <p:attrName>style.rotation</p:attrName>
                                        </p:attrNameLst>
                                      </p:cBhvr>
                                      <p:to>
                                        <p:strVal val="-45.0"/>
                                      </p:to>
                                    </p:set>
                                    <p:anim calcmode="lin" valueType="num">
                                      <p:cBhvr>
                                        <p:cTn id="8" dur="455" fill="hold">
                                          <p:stCondLst>
                                            <p:cond delay="455"/>
                                          </p:stCondLst>
                                        </p:cTn>
                                        <p:tgtEl>
                                          <p:spTgt spid="12290"/>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2290"/>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2290"/>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2290"/>
                                        </p:tgtEl>
                                        <p:attrNameLst>
                                          <p:attrName>ppt_y</p:attrName>
                                        </p:attrNameLst>
                                      </p:cBhvr>
                                      <p:tavLst>
                                        <p:tav tm="0">
                                          <p:val>
                                            <p:strVal val="#ppt_y-(0.354*#ppt_w-0.172*#ppt_h)"/>
                                          </p:val>
                                        </p:tav>
                                        <p:tav tm="100000">
                                          <p:val>
                                            <p:strVal val="#ppt_y"/>
                                          </p:val>
                                        </p:tav>
                                      </p:tavLst>
                                    </p:anim>
                                  </p:childTnLst>
                                </p:cTn>
                              </p:par>
                            </p:childTnLst>
                          </p:cTn>
                        </p:par>
                        <p:par>
                          <p:cTn id="12" fill="hold" nodeType="afterGroup">
                            <p:stCondLst>
                              <p:cond delay="2500"/>
                            </p:stCondLst>
                            <p:childTnLst>
                              <p:par>
                                <p:cTn id="13" presetID="15" presetClass="entr" presetSubtype="0" fill="hold" grpId="0" nodeType="afterEffect">
                                  <p:stCondLst>
                                    <p:cond delay="0"/>
                                  </p:stCondLst>
                                  <p:childTnLst>
                                    <p:set>
                                      <p:cBhvr>
                                        <p:cTn id="14" dur="1" fill="hold">
                                          <p:stCondLst>
                                            <p:cond delay="0"/>
                                          </p:stCondLst>
                                        </p:cTn>
                                        <p:tgtEl>
                                          <p:spTgt spid="12291">
                                            <p:txEl>
                                              <p:pRg st="0" end="0"/>
                                            </p:txEl>
                                          </p:spTgt>
                                        </p:tgtEl>
                                        <p:attrNameLst>
                                          <p:attrName>style.visibility</p:attrName>
                                        </p:attrNameLst>
                                      </p:cBhvr>
                                      <p:to>
                                        <p:strVal val="visible"/>
                                      </p:to>
                                    </p:set>
                                    <p:anim calcmode="lin" valueType="num">
                                      <p:cBhvr>
                                        <p:cTn id="15" dur="2000" fill="hold"/>
                                        <p:tgtEl>
                                          <p:spTgt spid="12291">
                                            <p:txEl>
                                              <p:pRg st="0" end="0"/>
                                            </p:txEl>
                                          </p:spTgt>
                                        </p:tgtEl>
                                        <p:attrNameLst>
                                          <p:attrName>ppt_w</p:attrName>
                                        </p:attrNameLst>
                                      </p:cBhvr>
                                      <p:tavLst>
                                        <p:tav tm="0">
                                          <p:val>
                                            <p:fltVal val="0"/>
                                          </p:val>
                                        </p:tav>
                                        <p:tav tm="100000">
                                          <p:val>
                                            <p:strVal val="#ppt_w"/>
                                          </p:val>
                                        </p:tav>
                                      </p:tavLst>
                                    </p:anim>
                                    <p:anim calcmode="lin" valueType="num">
                                      <p:cBhvr>
                                        <p:cTn id="16" dur="2000" fill="hold"/>
                                        <p:tgtEl>
                                          <p:spTgt spid="12291">
                                            <p:txEl>
                                              <p:pRg st="0" end="0"/>
                                            </p:txEl>
                                          </p:spTgt>
                                        </p:tgtEl>
                                        <p:attrNameLst>
                                          <p:attrName>ppt_h</p:attrName>
                                        </p:attrNameLst>
                                      </p:cBhvr>
                                      <p:tavLst>
                                        <p:tav tm="0">
                                          <p:val>
                                            <p:fltVal val="0"/>
                                          </p:val>
                                        </p:tav>
                                        <p:tav tm="100000">
                                          <p:val>
                                            <p:strVal val="#ppt_h"/>
                                          </p:val>
                                        </p:tav>
                                      </p:tavLst>
                                    </p:anim>
                                    <p:anim calcmode="lin" valueType="num">
                                      <p:cBhvr>
                                        <p:cTn id="17" dur="2000" fill="hold"/>
                                        <p:tgtEl>
                                          <p:spTgt spid="1229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8" dur="2000" fill="hold"/>
                                        <p:tgtEl>
                                          <p:spTgt spid="1229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9" fill="hold" nodeType="afterGroup">
                            <p:stCondLst>
                              <p:cond delay="4500"/>
                            </p:stCondLst>
                            <p:childTnLst>
                              <p:par>
                                <p:cTn id="20" presetID="15" presetClass="entr" presetSubtype="0" fill="hold" grpId="0" nodeType="afterEffect">
                                  <p:stCondLst>
                                    <p:cond delay="0"/>
                                  </p:stCondLst>
                                  <p:childTnLst>
                                    <p:set>
                                      <p:cBhvr>
                                        <p:cTn id="21" dur="1" fill="hold">
                                          <p:stCondLst>
                                            <p:cond delay="0"/>
                                          </p:stCondLst>
                                        </p:cTn>
                                        <p:tgtEl>
                                          <p:spTgt spid="12291">
                                            <p:txEl>
                                              <p:pRg st="1" end="1"/>
                                            </p:txEl>
                                          </p:spTgt>
                                        </p:tgtEl>
                                        <p:attrNameLst>
                                          <p:attrName>style.visibility</p:attrName>
                                        </p:attrNameLst>
                                      </p:cBhvr>
                                      <p:to>
                                        <p:strVal val="visible"/>
                                      </p:to>
                                    </p:set>
                                    <p:anim calcmode="lin" valueType="num">
                                      <p:cBhvr>
                                        <p:cTn id="22" dur="2000" fill="hold"/>
                                        <p:tgtEl>
                                          <p:spTgt spid="12291">
                                            <p:txEl>
                                              <p:pRg st="1" end="1"/>
                                            </p:txEl>
                                          </p:spTgt>
                                        </p:tgtEl>
                                        <p:attrNameLst>
                                          <p:attrName>ppt_w</p:attrName>
                                        </p:attrNameLst>
                                      </p:cBhvr>
                                      <p:tavLst>
                                        <p:tav tm="0">
                                          <p:val>
                                            <p:fltVal val="0"/>
                                          </p:val>
                                        </p:tav>
                                        <p:tav tm="100000">
                                          <p:val>
                                            <p:strVal val="#ppt_w"/>
                                          </p:val>
                                        </p:tav>
                                      </p:tavLst>
                                    </p:anim>
                                    <p:anim calcmode="lin" valueType="num">
                                      <p:cBhvr>
                                        <p:cTn id="23" dur="2000" fill="hold"/>
                                        <p:tgtEl>
                                          <p:spTgt spid="12291">
                                            <p:txEl>
                                              <p:pRg st="1" end="1"/>
                                            </p:txEl>
                                          </p:spTgt>
                                        </p:tgtEl>
                                        <p:attrNameLst>
                                          <p:attrName>ppt_h</p:attrName>
                                        </p:attrNameLst>
                                      </p:cBhvr>
                                      <p:tavLst>
                                        <p:tav tm="0">
                                          <p:val>
                                            <p:fltVal val="0"/>
                                          </p:val>
                                        </p:tav>
                                        <p:tav tm="100000">
                                          <p:val>
                                            <p:strVal val="#ppt_h"/>
                                          </p:val>
                                        </p:tav>
                                      </p:tavLst>
                                    </p:anim>
                                    <p:anim calcmode="lin" valueType="num">
                                      <p:cBhvr>
                                        <p:cTn id="24" dur="2000" fill="hold"/>
                                        <p:tgtEl>
                                          <p:spTgt spid="1229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5" dur="2000" fill="hold"/>
                                        <p:tgtEl>
                                          <p:spTgt spid="1229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6500"/>
                            </p:stCondLst>
                            <p:childTnLst>
                              <p:par>
                                <p:cTn id="27" presetID="15" presetClass="entr" presetSubtype="0" fill="hold" grpId="0" nodeType="afterEffect">
                                  <p:stCondLst>
                                    <p:cond delay="0"/>
                                  </p:stCondLst>
                                  <p:childTnLst>
                                    <p:set>
                                      <p:cBhvr>
                                        <p:cTn id="28" dur="1" fill="hold">
                                          <p:stCondLst>
                                            <p:cond delay="0"/>
                                          </p:stCondLst>
                                        </p:cTn>
                                        <p:tgtEl>
                                          <p:spTgt spid="12291">
                                            <p:txEl>
                                              <p:pRg st="2" end="2"/>
                                            </p:txEl>
                                          </p:spTgt>
                                        </p:tgtEl>
                                        <p:attrNameLst>
                                          <p:attrName>style.visibility</p:attrName>
                                        </p:attrNameLst>
                                      </p:cBhvr>
                                      <p:to>
                                        <p:strVal val="visible"/>
                                      </p:to>
                                    </p:set>
                                    <p:anim calcmode="lin" valueType="num">
                                      <p:cBhvr>
                                        <p:cTn id="29" dur="2000" fill="hold"/>
                                        <p:tgtEl>
                                          <p:spTgt spid="12291">
                                            <p:txEl>
                                              <p:pRg st="2" end="2"/>
                                            </p:txEl>
                                          </p:spTgt>
                                        </p:tgtEl>
                                        <p:attrNameLst>
                                          <p:attrName>ppt_w</p:attrName>
                                        </p:attrNameLst>
                                      </p:cBhvr>
                                      <p:tavLst>
                                        <p:tav tm="0">
                                          <p:val>
                                            <p:fltVal val="0"/>
                                          </p:val>
                                        </p:tav>
                                        <p:tav tm="100000">
                                          <p:val>
                                            <p:strVal val="#ppt_w"/>
                                          </p:val>
                                        </p:tav>
                                      </p:tavLst>
                                    </p:anim>
                                    <p:anim calcmode="lin" valueType="num">
                                      <p:cBhvr>
                                        <p:cTn id="30" dur="2000" fill="hold"/>
                                        <p:tgtEl>
                                          <p:spTgt spid="12291">
                                            <p:txEl>
                                              <p:pRg st="2" end="2"/>
                                            </p:txEl>
                                          </p:spTgt>
                                        </p:tgtEl>
                                        <p:attrNameLst>
                                          <p:attrName>ppt_h</p:attrName>
                                        </p:attrNameLst>
                                      </p:cBhvr>
                                      <p:tavLst>
                                        <p:tav tm="0">
                                          <p:val>
                                            <p:fltVal val="0"/>
                                          </p:val>
                                        </p:tav>
                                        <p:tav tm="100000">
                                          <p:val>
                                            <p:strVal val="#ppt_h"/>
                                          </p:val>
                                        </p:tav>
                                      </p:tavLst>
                                    </p:anim>
                                    <p:anim calcmode="lin" valueType="num">
                                      <p:cBhvr>
                                        <p:cTn id="31" dur="2000" fill="hold"/>
                                        <p:tgtEl>
                                          <p:spTgt spid="1229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2" dur="2000" fill="hold"/>
                                        <p:tgtEl>
                                          <p:spTgt spid="1229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zh-CN" dirty="0"/>
              <a:t>编写用例</a:t>
            </a:r>
          </a:p>
        </p:txBody>
      </p:sp>
      <p:sp>
        <p:nvSpPr>
          <p:cNvPr id="13315" name="Rectangle 3"/>
          <p:cNvSpPr>
            <a:spLocks noGrp="1" noChangeArrowheads="1"/>
          </p:cNvSpPr>
          <p:nvPr>
            <p:ph type="body" sz="half" idx="1"/>
          </p:nvPr>
        </p:nvSpPr>
        <p:spPr>
          <a:xfrm>
            <a:off x="3001963" y="1485900"/>
            <a:ext cx="5903912" cy="719138"/>
          </a:xfrm>
        </p:spPr>
        <p:txBody>
          <a:bodyPr/>
          <a:lstStyle/>
          <a:p>
            <a:pPr eaLnBrk="1" hangingPunct="1"/>
            <a:r>
              <a:rPr lang="zh-CN" altLang="zh-CN" sz="2800" dirty="0"/>
              <a:t>获取用例的方法</a:t>
            </a:r>
            <a:r>
              <a:rPr lang="zh-CN" altLang="en-US" sz="2800" dirty="0"/>
              <a:t>。</a:t>
            </a:r>
          </a:p>
          <a:p>
            <a:pPr eaLnBrk="1" hangingPunct="1"/>
            <a:endParaRPr lang="zh-CN" altLang="zh-CN" sz="2800" dirty="0"/>
          </a:p>
        </p:txBody>
      </p:sp>
      <p:graphicFrame>
        <p:nvGraphicFramePr>
          <p:cNvPr id="13316" name="Object 4"/>
          <p:cNvGraphicFramePr>
            <a:graphicFrameLocks noGrp="1" noChangeAspect="1"/>
          </p:cNvGraphicFramePr>
          <p:nvPr>
            <p:ph sz="half" idx="2"/>
          </p:nvPr>
        </p:nvGraphicFramePr>
        <p:xfrm>
          <a:off x="3071813" y="2422525"/>
          <a:ext cx="5832475" cy="3908425"/>
        </p:xfrm>
        <a:graphic>
          <a:graphicData uri="http://schemas.openxmlformats.org/presentationml/2006/ole">
            <p:oleObj spid="_x0000_s3102" name="图片" r:id="rId3" imgW="3810000" imgH="2552700" progId="">
              <p:embed/>
            </p:oleObj>
          </a:graphicData>
        </a:graphic>
      </p:graphicFrame>
      <p:sp>
        <p:nvSpPr>
          <p:cNvPr id="73730" name="灯片编号占位符 4"/>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E1B5C6FF-D470-4A47-B11D-CFC5A70F8C76}" type="slidenum">
              <a:rPr lang="zh-CN" altLang="zh-CN" sz="2500">
                <a:solidFill>
                  <a:srgbClr val="000000"/>
                </a:solidFill>
                <a:ea typeface="宋体" panose="02010600030101010101" pitchFamily="2" charset="-122"/>
              </a:rPr>
              <a:pPr fontAlgn="base">
                <a:spcBef>
                  <a:spcPct val="0"/>
                </a:spcBef>
                <a:spcAft>
                  <a:spcPct val="0"/>
                </a:spcAft>
                <a:buClrTx/>
                <a:buNone/>
              </a:pPr>
              <a:t>31</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673634087"/>
      </p:ext>
    </p:extLst>
  </p:cSld>
  <p:clrMapOvr>
    <a:masterClrMapping/>
  </p:clrMapOvr>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2000" fill="hold"/>
                                        <p:tgtEl>
                                          <p:spTgt spid="13314"/>
                                        </p:tgtEl>
                                        <p:attrNameLst>
                                          <p:attrName>ppt_x</p:attrName>
                                        </p:attrNameLst>
                                      </p:cBhvr>
                                      <p:tavLst>
                                        <p:tav tm="0">
                                          <p:val>
                                            <p:strVal val="#ppt_x"/>
                                          </p:val>
                                        </p:tav>
                                        <p:tav tm="100000">
                                          <p:val>
                                            <p:strVal val="#ppt_x"/>
                                          </p:val>
                                        </p:tav>
                                      </p:tavLst>
                                    </p:anim>
                                    <p:anim calcmode="lin" valueType="num">
                                      <p:cBhvr>
                                        <p:cTn id="8" dur="2000" fill="hold"/>
                                        <p:tgtEl>
                                          <p:spTgt spid="13314"/>
                                        </p:tgtEl>
                                        <p:attrNameLst>
                                          <p:attrName>ppt_y</p:attrName>
                                        </p:attrNameLst>
                                      </p:cBhvr>
                                      <p:tavLst>
                                        <p:tav tm="0">
                                          <p:val>
                                            <p:strVal val="#ppt_y+#ppt_h/2"/>
                                          </p:val>
                                        </p:tav>
                                        <p:tav tm="100000">
                                          <p:val>
                                            <p:strVal val="#ppt_y"/>
                                          </p:val>
                                        </p:tav>
                                      </p:tavLst>
                                    </p:anim>
                                    <p:anim calcmode="lin" valueType="num">
                                      <p:cBhvr>
                                        <p:cTn id="9" dur="2000" fill="hold"/>
                                        <p:tgtEl>
                                          <p:spTgt spid="13314"/>
                                        </p:tgtEl>
                                        <p:attrNameLst>
                                          <p:attrName>ppt_w</p:attrName>
                                        </p:attrNameLst>
                                      </p:cBhvr>
                                      <p:tavLst>
                                        <p:tav tm="0">
                                          <p:val>
                                            <p:strVal val="#ppt_w"/>
                                          </p:val>
                                        </p:tav>
                                        <p:tav tm="100000">
                                          <p:val>
                                            <p:strVal val="#ppt_w"/>
                                          </p:val>
                                        </p:tav>
                                      </p:tavLst>
                                    </p:anim>
                                    <p:anim calcmode="lin" valueType="num">
                                      <p:cBhvr>
                                        <p:cTn id="10" dur="2000" fill="hold"/>
                                        <p:tgtEl>
                                          <p:spTgt spid="13314"/>
                                        </p:tgtEl>
                                        <p:attrNameLst>
                                          <p:attrName>ppt_h</p:attrName>
                                        </p:attrNameLst>
                                      </p:cBhvr>
                                      <p:tavLst>
                                        <p:tav tm="0">
                                          <p:val>
                                            <p:fltVal val="0"/>
                                          </p:val>
                                        </p:tav>
                                        <p:tav tm="100000">
                                          <p:val>
                                            <p:strVal val="#ppt_h"/>
                                          </p:val>
                                        </p:tav>
                                      </p:tavLst>
                                    </p:anim>
                                  </p:childTnLst>
                                </p:cTn>
                              </p:par>
                            </p:childTnLst>
                          </p:cTn>
                        </p:par>
                        <p:par>
                          <p:cTn id="11" fill="hold" nodeType="afterGroup">
                            <p:stCondLst>
                              <p:cond delay="2000"/>
                            </p:stCondLst>
                            <p:childTnLst>
                              <p:par>
                                <p:cTn id="12" presetID="47" presetClass="entr" presetSubtype="0" fill="hold" grpId="0" nodeType="after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2000"/>
                                        <p:tgtEl>
                                          <p:spTgt spid="13315">
                                            <p:txEl>
                                              <p:pRg st="0" end="0"/>
                                            </p:txEl>
                                          </p:spTgt>
                                        </p:tgtEl>
                                      </p:cBhvr>
                                    </p:animEffect>
                                    <p:anim calcmode="lin" valueType="num">
                                      <p:cBhvr>
                                        <p:cTn id="15" dur="2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16" dur="2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4000"/>
                            </p:stCondLst>
                            <p:childTnLst>
                              <p:par>
                                <p:cTn id="18" presetID="30" presetClass="entr" presetSubtype="0" fill="hold" nodeType="afterEffect">
                                  <p:stCondLst>
                                    <p:cond delay="0"/>
                                  </p:stCondLst>
                                  <p:childTnLst>
                                    <p:set>
                                      <p:cBhvr>
                                        <p:cTn id="19" dur="1" fill="hold">
                                          <p:stCondLst>
                                            <p:cond delay="0"/>
                                          </p:stCondLst>
                                        </p:cTn>
                                        <p:tgtEl>
                                          <p:spTgt spid="13316"/>
                                        </p:tgtEl>
                                        <p:attrNameLst>
                                          <p:attrName>style.visibility</p:attrName>
                                        </p:attrNameLst>
                                      </p:cBhvr>
                                      <p:to>
                                        <p:strVal val="visible"/>
                                      </p:to>
                                    </p:set>
                                    <p:animEffect transition="in" filter="fade">
                                      <p:cBhvr>
                                        <p:cTn id="20" dur="1600" decel="100000"/>
                                        <p:tgtEl>
                                          <p:spTgt spid="13316"/>
                                        </p:tgtEl>
                                      </p:cBhvr>
                                    </p:animEffect>
                                    <p:anim calcmode="lin" valueType="num">
                                      <p:cBhvr>
                                        <p:cTn id="21" dur="1600" decel="100000" fill="hold"/>
                                        <p:tgtEl>
                                          <p:spTgt spid="13316"/>
                                        </p:tgtEl>
                                        <p:attrNameLst>
                                          <p:attrName>style.rotation</p:attrName>
                                        </p:attrNameLst>
                                      </p:cBhvr>
                                      <p:tavLst>
                                        <p:tav tm="0">
                                          <p:val>
                                            <p:fltVal val="-90"/>
                                          </p:val>
                                        </p:tav>
                                        <p:tav tm="100000">
                                          <p:val>
                                            <p:fltVal val="0"/>
                                          </p:val>
                                        </p:tav>
                                      </p:tavLst>
                                    </p:anim>
                                    <p:anim calcmode="lin" valueType="num">
                                      <p:cBhvr>
                                        <p:cTn id="22" dur="1600" decel="100000" fill="hold"/>
                                        <p:tgtEl>
                                          <p:spTgt spid="13316"/>
                                        </p:tgtEl>
                                        <p:attrNameLst>
                                          <p:attrName>ppt_x</p:attrName>
                                        </p:attrNameLst>
                                      </p:cBhvr>
                                      <p:tavLst>
                                        <p:tav tm="0">
                                          <p:val>
                                            <p:strVal val="#ppt_x+0.4"/>
                                          </p:val>
                                        </p:tav>
                                        <p:tav tm="100000">
                                          <p:val>
                                            <p:strVal val="#ppt_x-0.05"/>
                                          </p:val>
                                        </p:tav>
                                      </p:tavLst>
                                    </p:anim>
                                    <p:anim calcmode="lin" valueType="num">
                                      <p:cBhvr>
                                        <p:cTn id="23" dur="1600" decel="100000" fill="hold"/>
                                        <p:tgtEl>
                                          <p:spTgt spid="13316"/>
                                        </p:tgtEl>
                                        <p:attrNameLst>
                                          <p:attrName>ppt_y</p:attrName>
                                        </p:attrNameLst>
                                      </p:cBhvr>
                                      <p:tavLst>
                                        <p:tav tm="0">
                                          <p:val>
                                            <p:strVal val="#ppt_y-0.4"/>
                                          </p:val>
                                        </p:tav>
                                        <p:tav tm="100000">
                                          <p:val>
                                            <p:strVal val="#ppt_y+0.1"/>
                                          </p:val>
                                        </p:tav>
                                      </p:tavLst>
                                    </p:anim>
                                    <p:anim calcmode="lin" valueType="num">
                                      <p:cBhvr>
                                        <p:cTn id="24" dur="400" accel="100000" fill="hold">
                                          <p:stCondLst>
                                            <p:cond delay="1600"/>
                                          </p:stCondLst>
                                        </p:cTn>
                                        <p:tgtEl>
                                          <p:spTgt spid="13316"/>
                                        </p:tgtEl>
                                        <p:attrNameLst>
                                          <p:attrName>ppt_x</p:attrName>
                                        </p:attrNameLst>
                                      </p:cBhvr>
                                      <p:tavLst>
                                        <p:tav tm="0">
                                          <p:val>
                                            <p:strVal val="#ppt_x-0.05"/>
                                          </p:val>
                                        </p:tav>
                                        <p:tav tm="100000">
                                          <p:val>
                                            <p:strVal val="#ppt_x"/>
                                          </p:val>
                                        </p:tav>
                                      </p:tavLst>
                                    </p:anim>
                                    <p:anim calcmode="lin" valueType="num">
                                      <p:cBhvr>
                                        <p:cTn id="25" dur="400" accel="100000" fill="hold">
                                          <p:stCondLst>
                                            <p:cond delay="1600"/>
                                          </p:stCondLst>
                                        </p:cTn>
                                        <p:tgtEl>
                                          <p:spTgt spid="1331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zh-CN" dirty="0"/>
              <a:t>用例与功能性需求</a:t>
            </a:r>
          </a:p>
        </p:txBody>
      </p:sp>
      <p:sp>
        <p:nvSpPr>
          <p:cNvPr id="14339" name="Rectangle 3"/>
          <p:cNvSpPr>
            <a:spLocks noGrp="1" noChangeArrowheads="1"/>
          </p:cNvSpPr>
          <p:nvPr>
            <p:ph idx="1"/>
          </p:nvPr>
        </p:nvSpPr>
        <p:spPr>
          <a:xfrm>
            <a:off x="2208214" y="1557338"/>
            <a:ext cx="7705725" cy="4824412"/>
          </a:xfrm>
        </p:spPr>
        <p:txBody>
          <a:bodyPr/>
          <a:lstStyle/>
          <a:p>
            <a:pPr eaLnBrk="1" hangingPunct="1"/>
            <a:r>
              <a:rPr lang="zh-CN" altLang="zh-CN" dirty="0"/>
              <a:t>软件开发人员实现的不是业务需求或用例，而是功能性需求。功能性需求是让用户得以执行用例并达成目标的系统行为。</a:t>
            </a:r>
          </a:p>
          <a:p>
            <a:pPr eaLnBrk="1" hangingPunct="1"/>
            <a:r>
              <a:rPr lang="zh-CN" altLang="zh-CN" dirty="0"/>
              <a:t>记录与用例相关的功能性需求有好几种方式</a:t>
            </a:r>
            <a:r>
              <a:rPr lang="zh-CN" altLang="en-US" dirty="0"/>
              <a:t>：</a:t>
            </a:r>
          </a:p>
          <a:p>
            <a:pPr lvl="1" eaLnBrk="1" hangingPunct="1"/>
            <a:r>
              <a:rPr lang="zh-CN" altLang="zh-CN" sz="2800" dirty="0">
                <a:sym typeface="Arial" panose="020B0604020202020204" pitchFamily="34" charset="0"/>
              </a:rPr>
              <a:t>1. 只使用用例</a:t>
            </a:r>
          </a:p>
          <a:p>
            <a:pPr lvl="2" eaLnBrk="1" hangingPunct="1"/>
            <a:r>
              <a:rPr lang="zh-CN" altLang="zh-CN" sz="2100" dirty="0">
                <a:sym typeface="Arial" panose="020B0604020202020204" pitchFamily="34" charset="0"/>
              </a:rPr>
              <a:t>是把功能性需求包含在每个用例描述中，不过你还是需要一个单独的补充说明来记录非功能性需求，以及所有不与特定用例相关的功能性需求。</a:t>
            </a:r>
          </a:p>
          <a:p>
            <a:pPr lvl="1" eaLnBrk="1" hangingPunct="1"/>
            <a:endParaRPr lang="zh-CN" altLang="zh-CN" sz="2400" dirty="0"/>
          </a:p>
        </p:txBody>
      </p:sp>
      <p:sp>
        <p:nvSpPr>
          <p:cNvPr id="74754"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1DC5BA02-07B4-45B0-A9CE-5010A0B45A81}" type="slidenum">
              <a:rPr lang="zh-CN" altLang="zh-CN" sz="2500">
                <a:solidFill>
                  <a:srgbClr val="000000"/>
                </a:solidFill>
                <a:ea typeface="宋体" panose="02010600030101010101" pitchFamily="2" charset="-122"/>
              </a:rPr>
              <a:pPr fontAlgn="base">
                <a:spcBef>
                  <a:spcPct val="0"/>
                </a:spcBef>
                <a:spcAft>
                  <a:spcPct val="0"/>
                </a:spcAft>
                <a:buClrTx/>
                <a:buNone/>
              </a:pPr>
              <a:t>32</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15252157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2000" fill="hold"/>
                                        <p:tgtEl>
                                          <p:spTgt spid="14338"/>
                                        </p:tgtEl>
                                        <p:attrNameLst>
                                          <p:attrName>ppt_w</p:attrName>
                                        </p:attrNameLst>
                                      </p:cBhvr>
                                      <p:tavLst>
                                        <p:tav tm="0">
                                          <p:val>
                                            <p:fltVal val="0"/>
                                          </p:val>
                                        </p:tav>
                                        <p:tav tm="100000">
                                          <p:val>
                                            <p:strVal val="#ppt_w"/>
                                          </p:val>
                                        </p:tav>
                                      </p:tavLst>
                                    </p:anim>
                                    <p:anim calcmode="lin" valueType="num">
                                      <p:cBhvr>
                                        <p:cTn id="8" dur="2000" fill="hold"/>
                                        <p:tgtEl>
                                          <p:spTgt spid="14338"/>
                                        </p:tgtEl>
                                        <p:attrNameLst>
                                          <p:attrName>ppt_h</p:attrName>
                                        </p:attrNameLst>
                                      </p:cBhvr>
                                      <p:tavLst>
                                        <p:tav tm="0">
                                          <p:val>
                                            <p:fltVal val="0"/>
                                          </p:val>
                                        </p:tav>
                                        <p:tav tm="100000">
                                          <p:val>
                                            <p:strVal val="#ppt_h"/>
                                          </p:val>
                                        </p:tav>
                                      </p:tavLst>
                                    </p:anim>
                                    <p:anim calcmode="lin" valueType="num">
                                      <p:cBhvr>
                                        <p:cTn id="9" dur="2000" fill="hold"/>
                                        <p:tgtEl>
                                          <p:spTgt spid="14338"/>
                                        </p:tgtEl>
                                        <p:attrNameLst>
                                          <p:attrName>ppt_x</p:attrName>
                                        </p:attrNameLst>
                                      </p:cBhvr>
                                      <p:tavLst>
                                        <p:tav tm="0">
                                          <p:val>
                                            <p:fltVal val="0.5"/>
                                          </p:val>
                                        </p:tav>
                                        <p:tav tm="100000">
                                          <p:val>
                                            <p:strVal val="#ppt_x"/>
                                          </p:val>
                                        </p:tav>
                                      </p:tavLst>
                                    </p:anim>
                                    <p:anim calcmode="lin" valueType="num">
                                      <p:cBhvr>
                                        <p:cTn id="10" dur="2000" fill="hold"/>
                                        <p:tgtEl>
                                          <p:spTgt spid="14338"/>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2000"/>
                            </p:stCondLst>
                            <p:childTnLst>
                              <p:par>
                                <p:cTn id="12" presetID="25" presetClass="entr" presetSubtype="0" fill="hold" grpId="0" nodeType="after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anim calcmode="lin" valueType="num">
                                      <p:cBhvr>
                                        <p:cTn id="14" dur="1000" decel="50000" fill="hold">
                                          <p:stCondLst>
                                            <p:cond delay="0"/>
                                          </p:stCondLst>
                                        </p:cTn>
                                        <p:tgtEl>
                                          <p:spTgt spid="14339">
                                            <p:txEl>
                                              <p:pRg st="0" end="0"/>
                                            </p:txEl>
                                          </p:spTgt>
                                        </p:tgtEl>
                                        <p:attrNameLst>
                                          <p:attrName>style.rotation</p:attrName>
                                        </p:attrNameLst>
                                      </p:cBhvr>
                                      <p:tavLst>
                                        <p:tav tm="0">
                                          <p:val>
                                            <p:fltVal val="-90"/>
                                          </p:val>
                                        </p:tav>
                                        <p:tav tm="100000">
                                          <p:val>
                                            <p:fltVal val="0"/>
                                          </p:val>
                                        </p:tav>
                                      </p:tavLst>
                                    </p:anim>
                                    <p:anim calcmode="lin" valueType="num">
                                      <p:cBhvr>
                                        <p:cTn id="15" dur="1000" decel="50000" fill="hold">
                                          <p:stCondLst>
                                            <p:cond delay="0"/>
                                          </p:stCondLst>
                                        </p:cTn>
                                        <p:tgtEl>
                                          <p:spTgt spid="14339">
                                            <p:txEl>
                                              <p:pRg st="0" end="0"/>
                                            </p:txEl>
                                          </p:spTgt>
                                        </p:tgtEl>
                                        <p:attrNameLst>
                                          <p:attrName>ppt_w</p:attrName>
                                        </p:attrNameLst>
                                      </p:cBhvr>
                                      <p:tavLst>
                                        <p:tav tm="0">
                                          <p:val>
                                            <p:strVal val="#ppt_w"/>
                                          </p:val>
                                        </p:tav>
                                        <p:tav tm="100000">
                                          <p:val>
                                            <p:strVal val="#ppt_w*.05"/>
                                          </p:val>
                                        </p:tav>
                                      </p:tavLst>
                                    </p:anim>
                                    <p:anim calcmode="lin" valueType="num">
                                      <p:cBhvr>
                                        <p:cTn id="16" dur="1000" accel="50000" fill="hold">
                                          <p:stCondLst>
                                            <p:cond delay="1000"/>
                                          </p:stCondLst>
                                        </p:cTn>
                                        <p:tgtEl>
                                          <p:spTgt spid="14339">
                                            <p:txEl>
                                              <p:pRg st="0" end="0"/>
                                            </p:txEl>
                                          </p:spTgt>
                                        </p:tgtEl>
                                        <p:attrNameLst>
                                          <p:attrName>ppt_w</p:attrName>
                                        </p:attrNameLst>
                                      </p:cBhvr>
                                      <p:tavLst>
                                        <p:tav tm="0">
                                          <p:val>
                                            <p:strVal val="#ppt_w*.05"/>
                                          </p:val>
                                        </p:tav>
                                        <p:tav tm="100000">
                                          <p:val>
                                            <p:strVal val="#ppt_w"/>
                                          </p:val>
                                        </p:tav>
                                      </p:tavLst>
                                    </p:anim>
                                    <p:anim calcmode="lin" valueType="num">
                                      <p:cBhvr>
                                        <p:cTn id="17" dur="2000" fill="hold"/>
                                        <p:tgtEl>
                                          <p:spTgt spid="14339">
                                            <p:txEl>
                                              <p:pRg st="0" end="0"/>
                                            </p:txEl>
                                          </p:spTgt>
                                        </p:tgtEl>
                                        <p:attrNameLst>
                                          <p:attrName>ppt_h</p:attrName>
                                        </p:attrNameLst>
                                      </p:cBhvr>
                                      <p:tavLst>
                                        <p:tav tm="0">
                                          <p:val>
                                            <p:strVal val="#ppt_h"/>
                                          </p:val>
                                        </p:tav>
                                        <p:tav tm="100000">
                                          <p:val>
                                            <p:strVal val="#ppt_h"/>
                                          </p:val>
                                        </p:tav>
                                      </p:tavLst>
                                    </p:anim>
                                    <p:anim calcmode="lin" valueType="num">
                                      <p:cBhvr>
                                        <p:cTn id="18" dur="1000" decel="50000" fill="hold">
                                          <p:stCondLst>
                                            <p:cond delay="0"/>
                                          </p:stCondLst>
                                        </p:cTn>
                                        <p:tgtEl>
                                          <p:spTgt spid="14339">
                                            <p:txEl>
                                              <p:pRg st="0" end="0"/>
                                            </p:txEl>
                                          </p:spTgt>
                                        </p:tgtEl>
                                        <p:attrNameLst>
                                          <p:attrName>ppt_x</p:attrName>
                                        </p:attrNameLst>
                                      </p:cBhvr>
                                      <p:tavLst>
                                        <p:tav tm="0">
                                          <p:val>
                                            <p:strVal val="#ppt_x+.4"/>
                                          </p:val>
                                        </p:tav>
                                        <p:tav tm="100000">
                                          <p:val>
                                            <p:strVal val="#ppt_x"/>
                                          </p:val>
                                        </p:tav>
                                      </p:tavLst>
                                    </p:anim>
                                    <p:anim calcmode="lin" valueType="num">
                                      <p:cBhvr>
                                        <p:cTn id="19" dur="1000" decel="50000" fill="hold">
                                          <p:stCondLst>
                                            <p:cond delay="0"/>
                                          </p:stCondLst>
                                        </p:cTn>
                                        <p:tgtEl>
                                          <p:spTgt spid="14339">
                                            <p:txEl>
                                              <p:pRg st="0" end="0"/>
                                            </p:txEl>
                                          </p:spTgt>
                                        </p:tgtEl>
                                        <p:attrNameLst>
                                          <p:attrName>ppt_y</p:attrName>
                                        </p:attrNameLst>
                                      </p:cBhvr>
                                      <p:tavLst>
                                        <p:tav tm="0">
                                          <p:val>
                                            <p:strVal val="#ppt_y-.2"/>
                                          </p:val>
                                        </p:tav>
                                        <p:tav tm="100000">
                                          <p:val>
                                            <p:strVal val="#ppt_y+.1"/>
                                          </p:val>
                                        </p:tav>
                                      </p:tavLst>
                                    </p:anim>
                                    <p:anim calcmode="lin" valueType="num">
                                      <p:cBhvr>
                                        <p:cTn id="20" dur="1000" accel="50000" fill="hold">
                                          <p:stCondLst>
                                            <p:cond delay="1000"/>
                                          </p:stCondLst>
                                        </p:cTn>
                                        <p:tgtEl>
                                          <p:spTgt spid="14339">
                                            <p:txEl>
                                              <p:pRg st="0" end="0"/>
                                            </p:txEl>
                                          </p:spTgt>
                                        </p:tgtEl>
                                        <p:attrNameLst>
                                          <p:attrName>ppt_y</p:attrName>
                                        </p:attrNameLst>
                                      </p:cBhvr>
                                      <p:tavLst>
                                        <p:tav tm="0">
                                          <p:val>
                                            <p:strVal val="#ppt_y+.1"/>
                                          </p:val>
                                        </p:tav>
                                        <p:tav tm="100000">
                                          <p:val>
                                            <p:strVal val="#ppt_y"/>
                                          </p:val>
                                        </p:tav>
                                      </p:tavLst>
                                    </p:anim>
                                    <p:animEffect transition="in" filter="fade">
                                      <p:cBhvr>
                                        <p:cTn id="21" dur="2000" decel="50000">
                                          <p:stCondLst>
                                            <p:cond delay="0"/>
                                          </p:stCondLst>
                                        </p:cTn>
                                        <p:tgtEl>
                                          <p:spTgt spid="14339">
                                            <p:txEl>
                                              <p:pRg st="0" end="0"/>
                                            </p:txEl>
                                          </p:spTgt>
                                        </p:tgtEl>
                                      </p:cBhvr>
                                    </p:animEffect>
                                  </p:childTnLst>
                                </p:cTn>
                              </p:par>
                            </p:childTnLst>
                          </p:cTn>
                        </p:par>
                        <p:par>
                          <p:cTn id="22" fill="hold" nodeType="afterGroup">
                            <p:stCondLst>
                              <p:cond delay="4000"/>
                            </p:stCondLst>
                            <p:childTnLst>
                              <p:par>
                                <p:cTn id="23" presetID="25" presetClass="entr" presetSubtype="0" fill="hold" grpId="0" nodeType="afterEffect">
                                  <p:stCondLst>
                                    <p:cond delay="0"/>
                                  </p:stCondLst>
                                  <p:childTnLst>
                                    <p:set>
                                      <p:cBhvr>
                                        <p:cTn id="24" dur="1" fill="hold">
                                          <p:stCondLst>
                                            <p:cond delay="0"/>
                                          </p:stCondLst>
                                        </p:cTn>
                                        <p:tgtEl>
                                          <p:spTgt spid="14339">
                                            <p:txEl>
                                              <p:pRg st="1" end="1"/>
                                            </p:txEl>
                                          </p:spTgt>
                                        </p:tgtEl>
                                        <p:attrNameLst>
                                          <p:attrName>style.visibility</p:attrName>
                                        </p:attrNameLst>
                                      </p:cBhvr>
                                      <p:to>
                                        <p:strVal val="visible"/>
                                      </p:to>
                                    </p:set>
                                    <p:anim calcmode="lin" valueType="num">
                                      <p:cBhvr>
                                        <p:cTn id="25" dur="1000" decel="50000" fill="hold">
                                          <p:stCondLst>
                                            <p:cond delay="0"/>
                                          </p:stCondLst>
                                        </p:cTn>
                                        <p:tgtEl>
                                          <p:spTgt spid="14339">
                                            <p:txEl>
                                              <p:pRg st="1" end="1"/>
                                            </p:txEl>
                                          </p:spTgt>
                                        </p:tgtEl>
                                        <p:attrNameLst>
                                          <p:attrName>style.rotation</p:attrName>
                                        </p:attrNameLst>
                                      </p:cBhvr>
                                      <p:tavLst>
                                        <p:tav tm="0">
                                          <p:val>
                                            <p:fltVal val="-90"/>
                                          </p:val>
                                        </p:tav>
                                        <p:tav tm="100000">
                                          <p:val>
                                            <p:fltVal val="0"/>
                                          </p:val>
                                        </p:tav>
                                      </p:tavLst>
                                    </p:anim>
                                    <p:anim calcmode="lin" valueType="num">
                                      <p:cBhvr>
                                        <p:cTn id="26" dur="1000" decel="50000" fill="hold">
                                          <p:stCondLst>
                                            <p:cond delay="0"/>
                                          </p:stCondLst>
                                        </p:cTn>
                                        <p:tgtEl>
                                          <p:spTgt spid="14339">
                                            <p:txEl>
                                              <p:pRg st="1" end="1"/>
                                            </p:txEl>
                                          </p:spTgt>
                                        </p:tgtEl>
                                        <p:attrNameLst>
                                          <p:attrName>ppt_w</p:attrName>
                                        </p:attrNameLst>
                                      </p:cBhvr>
                                      <p:tavLst>
                                        <p:tav tm="0">
                                          <p:val>
                                            <p:strVal val="#ppt_w"/>
                                          </p:val>
                                        </p:tav>
                                        <p:tav tm="100000">
                                          <p:val>
                                            <p:strVal val="#ppt_w*.05"/>
                                          </p:val>
                                        </p:tav>
                                      </p:tavLst>
                                    </p:anim>
                                    <p:anim calcmode="lin" valueType="num">
                                      <p:cBhvr>
                                        <p:cTn id="27" dur="1000" accel="50000" fill="hold">
                                          <p:stCondLst>
                                            <p:cond delay="1000"/>
                                          </p:stCondLst>
                                        </p:cTn>
                                        <p:tgtEl>
                                          <p:spTgt spid="14339">
                                            <p:txEl>
                                              <p:pRg st="1" end="1"/>
                                            </p:txEl>
                                          </p:spTgt>
                                        </p:tgtEl>
                                        <p:attrNameLst>
                                          <p:attrName>ppt_w</p:attrName>
                                        </p:attrNameLst>
                                      </p:cBhvr>
                                      <p:tavLst>
                                        <p:tav tm="0">
                                          <p:val>
                                            <p:strVal val="#ppt_w*.05"/>
                                          </p:val>
                                        </p:tav>
                                        <p:tav tm="100000">
                                          <p:val>
                                            <p:strVal val="#ppt_w"/>
                                          </p:val>
                                        </p:tav>
                                      </p:tavLst>
                                    </p:anim>
                                    <p:anim calcmode="lin" valueType="num">
                                      <p:cBhvr>
                                        <p:cTn id="28" dur="2000" fill="hold"/>
                                        <p:tgtEl>
                                          <p:spTgt spid="14339">
                                            <p:txEl>
                                              <p:pRg st="1" end="1"/>
                                            </p:txEl>
                                          </p:spTgt>
                                        </p:tgtEl>
                                        <p:attrNameLst>
                                          <p:attrName>ppt_h</p:attrName>
                                        </p:attrNameLst>
                                      </p:cBhvr>
                                      <p:tavLst>
                                        <p:tav tm="0">
                                          <p:val>
                                            <p:strVal val="#ppt_h"/>
                                          </p:val>
                                        </p:tav>
                                        <p:tav tm="100000">
                                          <p:val>
                                            <p:strVal val="#ppt_h"/>
                                          </p:val>
                                        </p:tav>
                                      </p:tavLst>
                                    </p:anim>
                                    <p:anim calcmode="lin" valueType="num">
                                      <p:cBhvr>
                                        <p:cTn id="29" dur="1000" decel="50000" fill="hold">
                                          <p:stCondLst>
                                            <p:cond delay="0"/>
                                          </p:stCondLst>
                                        </p:cTn>
                                        <p:tgtEl>
                                          <p:spTgt spid="14339">
                                            <p:txEl>
                                              <p:pRg st="1" end="1"/>
                                            </p:txEl>
                                          </p:spTgt>
                                        </p:tgtEl>
                                        <p:attrNameLst>
                                          <p:attrName>ppt_x</p:attrName>
                                        </p:attrNameLst>
                                      </p:cBhvr>
                                      <p:tavLst>
                                        <p:tav tm="0">
                                          <p:val>
                                            <p:strVal val="#ppt_x+.4"/>
                                          </p:val>
                                        </p:tav>
                                        <p:tav tm="100000">
                                          <p:val>
                                            <p:strVal val="#ppt_x"/>
                                          </p:val>
                                        </p:tav>
                                      </p:tavLst>
                                    </p:anim>
                                    <p:anim calcmode="lin" valueType="num">
                                      <p:cBhvr>
                                        <p:cTn id="30" dur="1000" decel="50000" fill="hold">
                                          <p:stCondLst>
                                            <p:cond delay="0"/>
                                          </p:stCondLst>
                                        </p:cTn>
                                        <p:tgtEl>
                                          <p:spTgt spid="14339">
                                            <p:txEl>
                                              <p:pRg st="1" end="1"/>
                                            </p:txEl>
                                          </p:spTgt>
                                        </p:tgtEl>
                                        <p:attrNameLst>
                                          <p:attrName>ppt_y</p:attrName>
                                        </p:attrNameLst>
                                      </p:cBhvr>
                                      <p:tavLst>
                                        <p:tav tm="0">
                                          <p:val>
                                            <p:strVal val="#ppt_y-.2"/>
                                          </p:val>
                                        </p:tav>
                                        <p:tav tm="100000">
                                          <p:val>
                                            <p:strVal val="#ppt_y+.1"/>
                                          </p:val>
                                        </p:tav>
                                      </p:tavLst>
                                    </p:anim>
                                    <p:anim calcmode="lin" valueType="num">
                                      <p:cBhvr>
                                        <p:cTn id="31" dur="1000" accel="50000" fill="hold">
                                          <p:stCondLst>
                                            <p:cond delay="1000"/>
                                          </p:stCondLst>
                                        </p:cTn>
                                        <p:tgtEl>
                                          <p:spTgt spid="14339">
                                            <p:txEl>
                                              <p:pRg st="1" end="1"/>
                                            </p:txEl>
                                          </p:spTgt>
                                        </p:tgtEl>
                                        <p:attrNameLst>
                                          <p:attrName>ppt_y</p:attrName>
                                        </p:attrNameLst>
                                      </p:cBhvr>
                                      <p:tavLst>
                                        <p:tav tm="0">
                                          <p:val>
                                            <p:strVal val="#ppt_y+.1"/>
                                          </p:val>
                                        </p:tav>
                                        <p:tav tm="100000">
                                          <p:val>
                                            <p:strVal val="#ppt_y"/>
                                          </p:val>
                                        </p:tav>
                                      </p:tavLst>
                                    </p:anim>
                                    <p:animEffect transition="in" filter="fade">
                                      <p:cBhvr>
                                        <p:cTn id="32" dur="2000" decel="50000">
                                          <p:stCondLst>
                                            <p:cond delay="0"/>
                                          </p:stCondLst>
                                        </p:cTn>
                                        <p:tgtEl>
                                          <p:spTgt spid="14339">
                                            <p:txEl>
                                              <p:pRg st="1" end="1"/>
                                            </p:txEl>
                                          </p:spTgt>
                                        </p:tgtEl>
                                      </p:cBhvr>
                                    </p:animEffect>
                                  </p:childTnLst>
                                </p:cTn>
                              </p:par>
                            </p:childTnLst>
                          </p:cTn>
                        </p:par>
                        <p:par>
                          <p:cTn id="33" fill="hold" nodeType="afterGroup">
                            <p:stCondLst>
                              <p:cond delay="6000"/>
                            </p:stCondLst>
                            <p:childTnLst>
                              <p:par>
                                <p:cTn id="34" presetID="25" presetClass="entr" presetSubtype="0" fill="hold" grpId="0" nodeType="afterEffect">
                                  <p:stCondLst>
                                    <p:cond delay="0"/>
                                  </p:stCondLst>
                                  <p:childTnLst>
                                    <p:set>
                                      <p:cBhvr>
                                        <p:cTn id="35" dur="1" fill="hold">
                                          <p:stCondLst>
                                            <p:cond delay="0"/>
                                          </p:stCondLst>
                                        </p:cTn>
                                        <p:tgtEl>
                                          <p:spTgt spid="14339">
                                            <p:txEl>
                                              <p:pRg st="2" end="2"/>
                                            </p:txEl>
                                          </p:spTgt>
                                        </p:tgtEl>
                                        <p:attrNameLst>
                                          <p:attrName>style.visibility</p:attrName>
                                        </p:attrNameLst>
                                      </p:cBhvr>
                                      <p:to>
                                        <p:strVal val="visible"/>
                                      </p:to>
                                    </p:set>
                                    <p:anim calcmode="lin" valueType="num">
                                      <p:cBhvr>
                                        <p:cTn id="36" dur="1000" decel="50000" fill="hold">
                                          <p:stCondLst>
                                            <p:cond delay="0"/>
                                          </p:stCondLst>
                                        </p:cTn>
                                        <p:tgtEl>
                                          <p:spTgt spid="14339">
                                            <p:txEl>
                                              <p:pRg st="2" end="2"/>
                                            </p:txEl>
                                          </p:spTgt>
                                        </p:tgtEl>
                                        <p:attrNameLst>
                                          <p:attrName>style.rotation</p:attrName>
                                        </p:attrNameLst>
                                      </p:cBhvr>
                                      <p:tavLst>
                                        <p:tav tm="0">
                                          <p:val>
                                            <p:fltVal val="-90"/>
                                          </p:val>
                                        </p:tav>
                                        <p:tav tm="100000">
                                          <p:val>
                                            <p:fltVal val="0"/>
                                          </p:val>
                                        </p:tav>
                                      </p:tavLst>
                                    </p:anim>
                                    <p:anim calcmode="lin" valueType="num">
                                      <p:cBhvr>
                                        <p:cTn id="37" dur="1000" decel="50000" fill="hold">
                                          <p:stCondLst>
                                            <p:cond delay="0"/>
                                          </p:stCondLst>
                                        </p:cTn>
                                        <p:tgtEl>
                                          <p:spTgt spid="14339">
                                            <p:txEl>
                                              <p:pRg st="2" end="2"/>
                                            </p:txEl>
                                          </p:spTgt>
                                        </p:tgtEl>
                                        <p:attrNameLst>
                                          <p:attrName>ppt_w</p:attrName>
                                        </p:attrNameLst>
                                      </p:cBhvr>
                                      <p:tavLst>
                                        <p:tav tm="0">
                                          <p:val>
                                            <p:strVal val="#ppt_w"/>
                                          </p:val>
                                        </p:tav>
                                        <p:tav tm="100000">
                                          <p:val>
                                            <p:strVal val="#ppt_w*.05"/>
                                          </p:val>
                                        </p:tav>
                                      </p:tavLst>
                                    </p:anim>
                                    <p:anim calcmode="lin" valueType="num">
                                      <p:cBhvr>
                                        <p:cTn id="38" dur="1000" accel="50000" fill="hold">
                                          <p:stCondLst>
                                            <p:cond delay="1000"/>
                                          </p:stCondLst>
                                        </p:cTn>
                                        <p:tgtEl>
                                          <p:spTgt spid="14339">
                                            <p:txEl>
                                              <p:pRg st="2" end="2"/>
                                            </p:txEl>
                                          </p:spTgt>
                                        </p:tgtEl>
                                        <p:attrNameLst>
                                          <p:attrName>ppt_w</p:attrName>
                                        </p:attrNameLst>
                                      </p:cBhvr>
                                      <p:tavLst>
                                        <p:tav tm="0">
                                          <p:val>
                                            <p:strVal val="#ppt_w*.05"/>
                                          </p:val>
                                        </p:tav>
                                        <p:tav tm="100000">
                                          <p:val>
                                            <p:strVal val="#ppt_w"/>
                                          </p:val>
                                        </p:tav>
                                      </p:tavLst>
                                    </p:anim>
                                    <p:anim calcmode="lin" valueType="num">
                                      <p:cBhvr>
                                        <p:cTn id="39" dur="2000" fill="hold"/>
                                        <p:tgtEl>
                                          <p:spTgt spid="14339">
                                            <p:txEl>
                                              <p:pRg st="2" end="2"/>
                                            </p:txEl>
                                          </p:spTgt>
                                        </p:tgtEl>
                                        <p:attrNameLst>
                                          <p:attrName>ppt_h</p:attrName>
                                        </p:attrNameLst>
                                      </p:cBhvr>
                                      <p:tavLst>
                                        <p:tav tm="0">
                                          <p:val>
                                            <p:strVal val="#ppt_h"/>
                                          </p:val>
                                        </p:tav>
                                        <p:tav tm="100000">
                                          <p:val>
                                            <p:strVal val="#ppt_h"/>
                                          </p:val>
                                        </p:tav>
                                      </p:tavLst>
                                    </p:anim>
                                    <p:anim calcmode="lin" valueType="num">
                                      <p:cBhvr>
                                        <p:cTn id="40" dur="1000" decel="50000" fill="hold">
                                          <p:stCondLst>
                                            <p:cond delay="0"/>
                                          </p:stCondLst>
                                        </p:cTn>
                                        <p:tgtEl>
                                          <p:spTgt spid="14339">
                                            <p:txEl>
                                              <p:pRg st="2" end="2"/>
                                            </p:txEl>
                                          </p:spTgt>
                                        </p:tgtEl>
                                        <p:attrNameLst>
                                          <p:attrName>ppt_x</p:attrName>
                                        </p:attrNameLst>
                                      </p:cBhvr>
                                      <p:tavLst>
                                        <p:tav tm="0">
                                          <p:val>
                                            <p:strVal val="#ppt_x+.4"/>
                                          </p:val>
                                        </p:tav>
                                        <p:tav tm="100000">
                                          <p:val>
                                            <p:strVal val="#ppt_x"/>
                                          </p:val>
                                        </p:tav>
                                      </p:tavLst>
                                    </p:anim>
                                    <p:anim calcmode="lin" valueType="num">
                                      <p:cBhvr>
                                        <p:cTn id="41" dur="1000" decel="50000" fill="hold">
                                          <p:stCondLst>
                                            <p:cond delay="0"/>
                                          </p:stCondLst>
                                        </p:cTn>
                                        <p:tgtEl>
                                          <p:spTgt spid="14339">
                                            <p:txEl>
                                              <p:pRg st="2" end="2"/>
                                            </p:txEl>
                                          </p:spTgt>
                                        </p:tgtEl>
                                        <p:attrNameLst>
                                          <p:attrName>ppt_y</p:attrName>
                                        </p:attrNameLst>
                                      </p:cBhvr>
                                      <p:tavLst>
                                        <p:tav tm="0">
                                          <p:val>
                                            <p:strVal val="#ppt_y-.2"/>
                                          </p:val>
                                        </p:tav>
                                        <p:tav tm="100000">
                                          <p:val>
                                            <p:strVal val="#ppt_y+.1"/>
                                          </p:val>
                                        </p:tav>
                                      </p:tavLst>
                                    </p:anim>
                                    <p:anim calcmode="lin" valueType="num">
                                      <p:cBhvr>
                                        <p:cTn id="42" dur="1000" accel="50000" fill="hold">
                                          <p:stCondLst>
                                            <p:cond delay="1000"/>
                                          </p:stCondLst>
                                        </p:cTn>
                                        <p:tgtEl>
                                          <p:spTgt spid="14339">
                                            <p:txEl>
                                              <p:pRg st="2" end="2"/>
                                            </p:txEl>
                                          </p:spTgt>
                                        </p:tgtEl>
                                        <p:attrNameLst>
                                          <p:attrName>ppt_y</p:attrName>
                                        </p:attrNameLst>
                                      </p:cBhvr>
                                      <p:tavLst>
                                        <p:tav tm="0">
                                          <p:val>
                                            <p:strVal val="#ppt_y+.1"/>
                                          </p:val>
                                        </p:tav>
                                        <p:tav tm="100000">
                                          <p:val>
                                            <p:strVal val="#ppt_y"/>
                                          </p:val>
                                        </p:tav>
                                      </p:tavLst>
                                    </p:anim>
                                    <p:animEffect transition="in" filter="fade">
                                      <p:cBhvr>
                                        <p:cTn id="43" dur="2000" decel="50000">
                                          <p:stCondLst>
                                            <p:cond delay="0"/>
                                          </p:stCondLst>
                                        </p:cTn>
                                        <p:tgtEl>
                                          <p:spTgt spid="14339">
                                            <p:txEl>
                                              <p:pRg st="2" end="2"/>
                                            </p:txEl>
                                          </p:spTgt>
                                        </p:tgtEl>
                                      </p:cBhvr>
                                    </p:animEffect>
                                  </p:childTnLst>
                                </p:cTn>
                              </p:par>
                            </p:childTnLst>
                          </p:cTn>
                        </p:par>
                        <p:par>
                          <p:cTn id="44" fill="hold" nodeType="afterGroup">
                            <p:stCondLst>
                              <p:cond delay="8000"/>
                            </p:stCondLst>
                            <p:childTnLst>
                              <p:par>
                                <p:cTn id="45" presetID="25" presetClass="entr" presetSubtype="0" fill="hold" grpId="0" nodeType="afterEffect">
                                  <p:stCondLst>
                                    <p:cond delay="0"/>
                                  </p:stCondLst>
                                  <p:childTnLst>
                                    <p:set>
                                      <p:cBhvr>
                                        <p:cTn id="46" dur="1" fill="hold">
                                          <p:stCondLst>
                                            <p:cond delay="0"/>
                                          </p:stCondLst>
                                        </p:cTn>
                                        <p:tgtEl>
                                          <p:spTgt spid="14339">
                                            <p:txEl>
                                              <p:pRg st="3" end="3"/>
                                            </p:txEl>
                                          </p:spTgt>
                                        </p:tgtEl>
                                        <p:attrNameLst>
                                          <p:attrName>style.visibility</p:attrName>
                                        </p:attrNameLst>
                                      </p:cBhvr>
                                      <p:to>
                                        <p:strVal val="visible"/>
                                      </p:to>
                                    </p:set>
                                    <p:anim calcmode="lin" valueType="num">
                                      <p:cBhvr>
                                        <p:cTn id="47" dur="1000" decel="50000" fill="hold">
                                          <p:stCondLst>
                                            <p:cond delay="0"/>
                                          </p:stCondLst>
                                        </p:cTn>
                                        <p:tgtEl>
                                          <p:spTgt spid="14339">
                                            <p:txEl>
                                              <p:pRg st="3" end="3"/>
                                            </p:txEl>
                                          </p:spTgt>
                                        </p:tgtEl>
                                        <p:attrNameLst>
                                          <p:attrName>style.rotation</p:attrName>
                                        </p:attrNameLst>
                                      </p:cBhvr>
                                      <p:tavLst>
                                        <p:tav tm="0">
                                          <p:val>
                                            <p:fltVal val="-90"/>
                                          </p:val>
                                        </p:tav>
                                        <p:tav tm="100000">
                                          <p:val>
                                            <p:fltVal val="0"/>
                                          </p:val>
                                        </p:tav>
                                      </p:tavLst>
                                    </p:anim>
                                    <p:anim calcmode="lin" valueType="num">
                                      <p:cBhvr>
                                        <p:cTn id="48" dur="1000" decel="50000" fill="hold">
                                          <p:stCondLst>
                                            <p:cond delay="0"/>
                                          </p:stCondLst>
                                        </p:cTn>
                                        <p:tgtEl>
                                          <p:spTgt spid="14339">
                                            <p:txEl>
                                              <p:pRg st="3" end="3"/>
                                            </p:txEl>
                                          </p:spTgt>
                                        </p:tgtEl>
                                        <p:attrNameLst>
                                          <p:attrName>ppt_w</p:attrName>
                                        </p:attrNameLst>
                                      </p:cBhvr>
                                      <p:tavLst>
                                        <p:tav tm="0">
                                          <p:val>
                                            <p:strVal val="#ppt_w"/>
                                          </p:val>
                                        </p:tav>
                                        <p:tav tm="100000">
                                          <p:val>
                                            <p:strVal val="#ppt_w*.05"/>
                                          </p:val>
                                        </p:tav>
                                      </p:tavLst>
                                    </p:anim>
                                    <p:anim calcmode="lin" valueType="num">
                                      <p:cBhvr>
                                        <p:cTn id="49" dur="1000" accel="50000" fill="hold">
                                          <p:stCondLst>
                                            <p:cond delay="1000"/>
                                          </p:stCondLst>
                                        </p:cTn>
                                        <p:tgtEl>
                                          <p:spTgt spid="14339">
                                            <p:txEl>
                                              <p:pRg st="3" end="3"/>
                                            </p:txEl>
                                          </p:spTgt>
                                        </p:tgtEl>
                                        <p:attrNameLst>
                                          <p:attrName>ppt_w</p:attrName>
                                        </p:attrNameLst>
                                      </p:cBhvr>
                                      <p:tavLst>
                                        <p:tav tm="0">
                                          <p:val>
                                            <p:strVal val="#ppt_w*.05"/>
                                          </p:val>
                                        </p:tav>
                                        <p:tav tm="100000">
                                          <p:val>
                                            <p:strVal val="#ppt_w"/>
                                          </p:val>
                                        </p:tav>
                                      </p:tavLst>
                                    </p:anim>
                                    <p:anim calcmode="lin" valueType="num">
                                      <p:cBhvr>
                                        <p:cTn id="50" dur="2000" fill="hold"/>
                                        <p:tgtEl>
                                          <p:spTgt spid="14339">
                                            <p:txEl>
                                              <p:pRg st="3" end="3"/>
                                            </p:txEl>
                                          </p:spTgt>
                                        </p:tgtEl>
                                        <p:attrNameLst>
                                          <p:attrName>ppt_h</p:attrName>
                                        </p:attrNameLst>
                                      </p:cBhvr>
                                      <p:tavLst>
                                        <p:tav tm="0">
                                          <p:val>
                                            <p:strVal val="#ppt_h"/>
                                          </p:val>
                                        </p:tav>
                                        <p:tav tm="100000">
                                          <p:val>
                                            <p:strVal val="#ppt_h"/>
                                          </p:val>
                                        </p:tav>
                                      </p:tavLst>
                                    </p:anim>
                                    <p:anim calcmode="lin" valueType="num">
                                      <p:cBhvr>
                                        <p:cTn id="51" dur="1000" decel="50000" fill="hold">
                                          <p:stCondLst>
                                            <p:cond delay="0"/>
                                          </p:stCondLst>
                                        </p:cTn>
                                        <p:tgtEl>
                                          <p:spTgt spid="14339">
                                            <p:txEl>
                                              <p:pRg st="3" end="3"/>
                                            </p:txEl>
                                          </p:spTgt>
                                        </p:tgtEl>
                                        <p:attrNameLst>
                                          <p:attrName>ppt_x</p:attrName>
                                        </p:attrNameLst>
                                      </p:cBhvr>
                                      <p:tavLst>
                                        <p:tav tm="0">
                                          <p:val>
                                            <p:strVal val="#ppt_x+.4"/>
                                          </p:val>
                                        </p:tav>
                                        <p:tav tm="100000">
                                          <p:val>
                                            <p:strVal val="#ppt_x"/>
                                          </p:val>
                                        </p:tav>
                                      </p:tavLst>
                                    </p:anim>
                                    <p:anim calcmode="lin" valueType="num">
                                      <p:cBhvr>
                                        <p:cTn id="52" dur="1000" decel="50000" fill="hold">
                                          <p:stCondLst>
                                            <p:cond delay="0"/>
                                          </p:stCondLst>
                                        </p:cTn>
                                        <p:tgtEl>
                                          <p:spTgt spid="14339">
                                            <p:txEl>
                                              <p:pRg st="3" end="3"/>
                                            </p:txEl>
                                          </p:spTgt>
                                        </p:tgtEl>
                                        <p:attrNameLst>
                                          <p:attrName>ppt_y</p:attrName>
                                        </p:attrNameLst>
                                      </p:cBhvr>
                                      <p:tavLst>
                                        <p:tav tm="0">
                                          <p:val>
                                            <p:strVal val="#ppt_y-.2"/>
                                          </p:val>
                                        </p:tav>
                                        <p:tav tm="100000">
                                          <p:val>
                                            <p:strVal val="#ppt_y+.1"/>
                                          </p:val>
                                        </p:tav>
                                      </p:tavLst>
                                    </p:anim>
                                    <p:anim calcmode="lin" valueType="num">
                                      <p:cBhvr>
                                        <p:cTn id="53" dur="1000" accel="50000" fill="hold">
                                          <p:stCondLst>
                                            <p:cond delay="1000"/>
                                          </p:stCondLst>
                                        </p:cTn>
                                        <p:tgtEl>
                                          <p:spTgt spid="14339">
                                            <p:txEl>
                                              <p:pRg st="3" end="3"/>
                                            </p:txEl>
                                          </p:spTgt>
                                        </p:tgtEl>
                                        <p:attrNameLst>
                                          <p:attrName>ppt_y</p:attrName>
                                        </p:attrNameLst>
                                      </p:cBhvr>
                                      <p:tavLst>
                                        <p:tav tm="0">
                                          <p:val>
                                            <p:strVal val="#ppt_y+.1"/>
                                          </p:val>
                                        </p:tav>
                                        <p:tav tm="100000">
                                          <p:val>
                                            <p:strVal val="#ppt_y"/>
                                          </p:val>
                                        </p:tav>
                                      </p:tavLst>
                                    </p:anim>
                                    <p:animEffect transition="in" filter="fade">
                                      <p:cBhvr>
                                        <p:cTn id="54" dur="2000" decel="50000">
                                          <p:stCondLst>
                                            <p:cond delay="0"/>
                                          </p:stCondLst>
                                        </p:cTn>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zh-CN" dirty="0"/>
              <a:t>用例与功能性需求</a:t>
            </a:r>
          </a:p>
        </p:txBody>
      </p:sp>
      <p:sp>
        <p:nvSpPr>
          <p:cNvPr id="15363" name="Rectangle 3"/>
          <p:cNvSpPr>
            <a:spLocks noGrp="1" noChangeArrowheads="1"/>
          </p:cNvSpPr>
          <p:nvPr>
            <p:ph idx="1"/>
          </p:nvPr>
        </p:nvSpPr>
        <p:spPr>
          <a:xfrm>
            <a:off x="2063750" y="1773239"/>
            <a:ext cx="7488238" cy="4592637"/>
          </a:xfrm>
        </p:spPr>
        <p:txBody>
          <a:bodyPr/>
          <a:lstStyle/>
          <a:p>
            <a:pPr lvl="1" eaLnBrk="1" hangingPunct="1">
              <a:lnSpc>
                <a:spcPct val="80000"/>
              </a:lnSpc>
            </a:pPr>
            <a:r>
              <a:rPr lang="en-US" altLang="zh-CN" sz="3200"/>
              <a:t>2. </a:t>
            </a:r>
            <a:r>
              <a:rPr lang="zh-CN" altLang="en-US" sz="3200"/>
              <a:t>用例与软件需求规格说明</a:t>
            </a:r>
          </a:p>
          <a:p>
            <a:pPr lvl="2" eaLnBrk="1" hangingPunct="1">
              <a:lnSpc>
                <a:spcPct val="80000"/>
              </a:lnSpc>
            </a:pPr>
            <a:r>
              <a:rPr lang="zh-CN" altLang="en-US" sz="2500"/>
              <a:t>是写一个相当简单的用例描述，同时把从用例中推导出的功能性需求记录在软件需求规格说明中。</a:t>
            </a:r>
          </a:p>
          <a:p>
            <a:pPr lvl="1" eaLnBrk="1" hangingPunct="1">
              <a:lnSpc>
                <a:spcPct val="80000"/>
              </a:lnSpc>
            </a:pPr>
            <a:r>
              <a:rPr lang="en-US" altLang="zh-CN" sz="3200"/>
              <a:t>3. </a:t>
            </a:r>
            <a:r>
              <a:rPr lang="zh-CN" altLang="en-US" sz="3200"/>
              <a:t>只使用软件需求规格说明</a:t>
            </a:r>
          </a:p>
          <a:p>
            <a:pPr lvl="2" eaLnBrk="1" hangingPunct="1">
              <a:lnSpc>
                <a:spcPct val="80000"/>
              </a:lnSpc>
            </a:pPr>
            <a:r>
              <a:rPr lang="zh-CN" altLang="en-US" sz="2800"/>
              <a:t>根据用例或特性来组织软件需求规格说明，并把用例和功能性需求都记录在软件需求规格说明中。</a:t>
            </a:r>
          </a:p>
        </p:txBody>
      </p:sp>
      <p:sp>
        <p:nvSpPr>
          <p:cNvPr id="75778"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27F3E77D-22B3-4BEE-BBAD-12E95215072C}" type="slidenum">
              <a:rPr lang="zh-CN" altLang="zh-CN" sz="2500">
                <a:solidFill>
                  <a:srgbClr val="000000"/>
                </a:solidFill>
                <a:ea typeface="宋体" panose="02010600030101010101" pitchFamily="2" charset="-122"/>
              </a:rPr>
              <a:pPr fontAlgn="base">
                <a:spcBef>
                  <a:spcPct val="0"/>
                </a:spcBef>
                <a:spcAft>
                  <a:spcPct val="0"/>
                </a:spcAft>
                <a:buClrTx/>
                <a:buNone/>
              </a:pPr>
              <a:t>33</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2579215409"/>
      </p:ext>
    </p:extLst>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down)">
                                      <p:cBhvr>
                                        <p:cTn id="7" dur="580">
                                          <p:stCondLst>
                                            <p:cond delay="0"/>
                                          </p:stCondLst>
                                        </p:cTn>
                                        <p:tgtEl>
                                          <p:spTgt spid="15362"/>
                                        </p:tgtEl>
                                      </p:cBhvr>
                                    </p:animEffect>
                                    <p:anim calcmode="lin" valueType="num">
                                      <p:cBhvr>
                                        <p:cTn id="8" dur="1822" tmFilter="0,0; 0.14,0.36; 0.43,0.73; 0.71,0.91; 1.0,1.0">
                                          <p:stCondLst>
                                            <p:cond delay="0"/>
                                          </p:stCondLst>
                                        </p:cTn>
                                        <p:tgtEl>
                                          <p:spTgt spid="153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3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3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3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362"/>
                                        </p:tgtEl>
                                        <p:attrNameLst>
                                          <p:attrName>ppt_y</p:attrName>
                                        </p:attrNameLst>
                                      </p:cBhvr>
                                      <p:tavLst>
                                        <p:tav tm="0" fmla="#ppt_y-sin(pi*$)/81">
                                          <p:val>
                                            <p:fltVal val="0"/>
                                          </p:val>
                                        </p:tav>
                                        <p:tav tm="100000">
                                          <p:val>
                                            <p:fltVal val="1"/>
                                          </p:val>
                                        </p:tav>
                                      </p:tavLst>
                                    </p:anim>
                                    <p:animScale>
                                      <p:cBhvr>
                                        <p:cTn id="13" dur="26">
                                          <p:stCondLst>
                                            <p:cond delay="650"/>
                                          </p:stCondLst>
                                        </p:cTn>
                                        <p:tgtEl>
                                          <p:spTgt spid="15362"/>
                                        </p:tgtEl>
                                      </p:cBhvr>
                                      <p:to x="100000" y="60000"/>
                                    </p:animScale>
                                    <p:animScale>
                                      <p:cBhvr>
                                        <p:cTn id="14" dur="166" decel="50000">
                                          <p:stCondLst>
                                            <p:cond delay="676"/>
                                          </p:stCondLst>
                                        </p:cTn>
                                        <p:tgtEl>
                                          <p:spTgt spid="15362"/>
                                        </p:tgtEl>
                                      </p:cBhvr>
                                      <p:to x="100000" y="100000"/>
                                    </p:animScale>
                                    <p:animScale>
                                      <p:cBhvr>
                                        <p:cTn id="15" dur="26">
                                          <p:stCondLst>
                                            <p:cond delay="1312"/>
                                          </p:stCondLst>
                                        </p:cTn>
                                        <p:tgtEl>
                                          <p:spTgt spid="15362"/>
                                        </p:tgtEl>
                                      </p:cBhvr>
                                      <p:to x="100000" y="80000"/>
                                    </p:animScale>
                                    <p:animScale>
                                      <p:cBhvr>
                                        <p:cTn id="16" dur="166" decel="50000">
                                          <p:stCondLst>
                                            <p:cond delay="1338"/>
                                          </p:stCondLst>
                                        </p:cTn>
                                        <p:tgtEl>
                                          <p:spTgt spid="15362"/>
                                        </p:tgtEl>
                                      </p:cBhvr>
                                      <p:to x="100000" y="100000"/>
                                    </p:animScale>
                                    <p:animScale>
                                      <p:cBhvr>
                                        <p:cTn id="17" dur="26">
                                          <p:stCondLst>
                                            <p:cond delay="1642"/>
                                          </p:stCondLst>
                                        </p:cTn>
                                        <p:tgtEl>
                                          <p:spTgt spid="15362"/>
                                        </p:tgtEl>
                                      </p:cBhvr>
                                      <p:to x="100000" y="90000"/>
                                    </p:animScale>
                                    <p:animScale>
                                      <p:cBhvr>
                                        <p:cTn id="18" dur="166" decel="50000">
                                          <p:stCondLst>
                                            <p:cond delay="1668"/>
                                          </p:stCondLst>
                                        </p:cTn>
                                        <p:tgtEl>
                                          <p:spTgt spid="15362"/>
                                        </p:tgtEl>
                                      </p:cBhvr>
                                      <p:to x="100000" y="100000"/>
                                    </p:animScale>
                                    <p:animScale>
                                      <p:cBhvr>
                                        <p:cTn id="19" dur="26">
                                          <p:stCondLst>
                                            <p:cond delay="1808"/>
                                          </p:stCondLst>
                                        </p:cTn>
                                        <p:tgtEl>
                                          <p:spTgt spid="15362"/>
                                        </p:tgtEl>
                                      </p:cBhvr>
                                      <p:to x="100000" y="95000"/>
                                    </p:animScale>
                                    <p:animScale>
                                      <p:cBhvr>
                                        <p:cTn id="20" dur="166" decel="50000">
                                          <p:stCondLst>
                                            <p:cond delay="1834"/>
                                          </p:stCondLst>
                                        </p:cTn>
                                        <p:tgtEl>
                                          <p:spTgt spid="15362"/>
                                        </p:tgtEl>
                                      </p:cBhvr>
                                      <p:to x="100000" y="100000"/>
                                    </p:animScale>
                                  </p:childTnLst>
                                </p:cTn>
                              </p:par>
                            </p:childTnLst>
                          </p:cTn>
                        </p:par>
                        <p:par>
                          <p:cTn id="21" fill="hold" nodeType="afterGroup">
                            <p:stCondLst>
                              <p:cond delay="2000"/>
                            </p:stCondLst>
                            <p:childTnLst>
                              <p:par>
                                <p:cTn id="22" presetID="7" presetClass="entr" presetSubtype="8" fill="hold" grpId="0" nodeType="afterEffect">
                                  <p:stCondLst>
                                    <p:cond delay="0"/>
                                  </p:stCondLst>
                                  <p:childTnLst>
                                    <p:set>
                                      <p:cBhvr>
                                        <p:cTn id="23" dur="1" fill="hold">
                                          <p:stCondLst>
                                            <p:cond delay="0"/>
                                          </p:stCondLst>
                                        </p:cTn>
                                        <p:tgtEl>
                                          <p:spTgt spid="15363">
                                            <p:txEl>
                                              <p:pRg st="0" end="0"/>
                                            </p:txEl>
                                          </p:spTgt>
                                        </p:tgtEl>
                                        <p:attrNameLst>
                                          <p:attrName>style.visibility</p:attrName>
                                        </p:attrNameLst>
                                      </p:cBhvr>
                                      <p:to>
                                        <p:strVal val="visible"/>
                                      </p:to>
                                    </p:set>
                                    <p:anim calcmode="lin" valueType="num">
                                      <p:cBhvr additive="base">
                                        <p:cTn id="24" dur="20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4000"/>
                            </p:stCondLst>
                            <p:childTnLst>
                              <p:par>
                                <p:cTn id="27" presetID="7" presetClass="entr" presetSubtype="8" fill="hold" grpId="0" nodeType="afterEffect">
                                  <p:stCondLst>
                                    <p:cond delay="0"/>
                                  </p:stCondLst>
                                  <p:childTnLst>
                                    <p:set>
                                      <p:cBhvr>
                                        <p:cTn id="28" dur="1" fill="hold">
                                          <p:stCondLst>
                                            <p:cond delay="0"/>
                                          </p:stCondLst>
                                        </p:cTn>
                                        <p:tgtEl>
                                          <p:spTgt spid="15363">
                                            <p:txEl>
                                              <p:pRg st="1" end="1"/>
                                            </p:txEl>
                                          </p:spTgt>
                                        </p:tgtEl>
                                        <p:attrNameLst>
                                          <p:attrName>style.visibility</p:attrName>
                                        </p:attrNameLst>
                                      </p:cBhvr>
                                      <p:to>
                                        <p:strVal val="visible"/>
                                      </p:to>
                                    </p:set>
                                    <p:anim calcmode="lin" valueType="num">
                                      <p:cBhvr additive="base">
                                        <p:cTn id="29" dur="20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6000"/>
                            </p:stCondLst>
                            <p:childTnLst>
                              <p:par>
                                <p:cTn id="32" presetID="7" presetClass="entr" presetSubtype="8" fill="hold" grpId="0" nodeType="afterEffect">
                                  <p:stCondLst>
                                    <p:cond delay="0"/>
                                  </p:stCondLst>
                                  <p:childTnLst>
                                    <p:set>
                                      <p:cBhvr>
                                        <p:cTn id="33" dur="1" fill="hold">
                                          <p:stCondLst>
                                            <p:cond delay="0"/>
                                          </p:stCondLst>
                                        </p:cTn>
                                        <p:tgtEl>
                                          <p:spTgt spid="15363">
                                            <p:txEl>
                                              <p:pRg st="2" end="2"/>
                                            </p:txEl>
                                          </p:spTgt>
                                        </p:tgtEl>
                                        <p:attrNameLst>
                                          <p:attrName>style.visibility</p:attrName>
                                        </p:attrNameLst>
                                      </p:cBhvr>
                                      <p:to>
                                        <p:strVal val="visible"/>
                                      </p:to>
                                    </p:set>
                                    <p:anim calcmode="lin" valueType="num">
                                      <p:cBhvr additive="base">
                                        <p:cTn id="34" dur="20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35" dur="20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8000"/>
                            </p:stCondLst>
                            <p:childTnLst>
                              <p:par>
                                <p:cTn id="37" presetID="7" presetClass="entr" presetSubtype="8" fill="hold" grpId="0" nodeType="afterEffect">
                                  <p:stCondLst>
                                    <p:cond delay="0"/>
                                  </p:stCondLst>
                                  <p:childTnLst>
                                    <p:set>
                                      <p:cBhvr>
                                        <p:cTn id="38" dur="1" fill="hold">
                                          <p:stCondLst>
                                            <p:cond delay="0"/>
                                          </p:stCondLst>
                                        </p:cTn>
                                        <p:tgtEl>
                                          <p:spTgt spid="15363">
                                            <p:txEl>
                                              <p:pRg st="3" end="3"/>
                                            </p:txEl>
                                          </p:spTgt>
                                        </p:tgtEl>
                                        <p:attrNameLst>
                                          <p:attrName>style.visibility</p:attrName>
                                        </p:attrNameLst>
                                      </p:cBhvr>
                                      <p:to>
                                        <p:strVal val="visible"/>
                                      </p:to>
                                    </p:set>
                                    <p:anim calcmode="lin" valueType="num">
                                      <p:cBhvr additive="base">
                                        <p:cTn id="39" dur="2000" fill="hold"/>
                                        <p:tgtEl>
                                          <p:spTgt spid="15363">
                                            <p:txEl>
                                              <p:pRg st="3" end="3"/>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153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    以使用为中心的需求的好处</a:t>
            </a:r>
            <a:endParaRPr lang="zh-CN" altLang="zh-CN" dirty="0"/>
          </a:p>
        </p:txBody>
      </p:sp>
      <p:sp>
        <p:nvSpPr>
          <p:cNvPr id="16387" name="Rectangle 3"/>
          <p:cNvSpPr>
            <a:spLocks noGrp="1" noChangeArrowheads="1"/>
          </p:cNvSpPr>
          <p:nvPr>
            <p:ph idx="1"/>
          </p:nvPr>
        </p:nvSpPr>
        <p:spPr/>
        <p:txBody>
          <a:bodyPr/>
          <a:lstStyle/>
          <a:p>
            <a:pPr>
              <a:lnSpc>
                <a:spcPct val="80000"/>
              </a:lnSpc>
            </a:pPr>
            <a:r>
              <a:rPr lang="zh-CN" altLang="en-US" sz="2800" dirty="0"/>
              <a:t>用例和用户故事的魅力来于以用户为中心和以使用为中心</a:t>
            </a:r>
            <a:endParaRPr lang="en-US" altLang="zh-CN" sz="2800" dirty="0"/>
          </a:p>
          <a:p>
            <a:pPr eaLnBrk="1" hangingPunct="1">
              <a:lnSpc>
                <a:spcPct val="80000"/>
              </a:lnSpc>
            </a:pPr>
            <a:r>
              <a:rPr lang="zh-CN" altLang="en-US" sz="2800" dirty="0"/>
              <a:t>使用用例能够让用户更清楚地了解新系统可以提供的功能。</a:t>
            </a:r>
          </a:p>
          <a:p>
            <a:pPr eaLnBrk="1" hangingPunct="1">
              <a:lnSpc>
                <a:spcPct val="80000"/>
              </a:lnSpc>
            </a:pPr>
            <a:r>
              <a:rPr lang="zh-CN" altLang="en-US" sz="2800" dirty="0"/>
              <a:t>用例法还有助于为需求划分优先级。优先级最高的功能性需求源自优先级最高的用例。优先级高的用例具有以下特征：</a:t>
            </a:r>
          </a:p>
          <a:p>
            <a:pPr lvl="1" eaLnBrk="1" hangingPunct="1">
              <a:lnSpc>
                <a:spcPct val="80000"/>
              </a:lnSpc>
            </a:pPr>
            <a:r>
              <a:rPr lang="zh-CN" altLang="en-US" sz="2300" dirty="0"/>
              <a:t>描述了系统实现的核心业务过程之一。</a:t>
            </a:r>
          </a:p>
          <a:p>
            <a:pPr lvl="1" eaLnBrk="1" hangingPunct="1">
              <a:lnSpc>
                <a:spcPct val="80000"/>
              </a:lnSpc>
            </a:pPr>
            <a:r>
              <a:rPr lang="zh-CN" altLang="en-US" sz="2400" dirty="0"/>
              <a:t>很多用户经常使用。</a:t>
            </a:r>
          </a:p>
          <a:p>
            <a:pPr lvl="1" eaLnBrk="1" hangingPunct="1">
              <a:lnSpc>
                <a:spcPct val="80000"/>
              </a:lnSpc>
            </a:pPr>
            <a:r>
              <a:rPr lang="zh-CN" altLang="en-US" sz="2400" dirty="0"/>
              <a:t>由重点用户类提出。</a:t>
            </a:r>
          </a:p>
          <a:p>
            <a:pPr lvl="1" eaLnBrk="1" hangingPunct="1">
              <a:lnSpc>
                <a:spcPct val="80000"/>
              </a:lnSpc>
            </a:pPr>
            <a:r>
              <a:rPr lang="zh-CN" altLang="en-US" sz="2400" dirty="0"/>
              <a:t>提供了为符合规定所需的功能。</a:t>
            </a:r>
          </a:p>
          <a:p>
            <a:pPr lvl="1" eaLnBrk="1" hangingPunct="1">
              <a:lnSpc>
                <a:spcPct val="80000"/>
              </a:lnSpc>
            </a:pPr>
            <a:r>
              <a:rPr lang="zh-CN" altLang="en-US" sz="2400" dirty="0"/>
              <a:t>其他系统功能依赖于该用例的存在。</a:t>
            </a:r>
          </a:p>
          <a:p>
            <a:pPr eaLnBrk="1" hangingPunct="1">
              <a:lnSpc>
                <a:spcPct val="80000"/>
              </a:lnSpc>
            </a:pPr>
            <a:r>
              <a:rPr lang="zh-CN" altLang="en-US" sz="2800" dirty="0"/>
              <a:t>用例法还有技术方面的好处，能够揭示重要的域对象，以及相互间的职责。</a:t>
            </a:r>
          </a:p>
        </p:txBody>
      </p:sp>
      <p:sp>
        <p:nvSpPr>
          <p:cNvPr id="76802"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0D1CFB6D-93C7-46CA-951C-599FFF662393}" type="slidenum">
              <a:rPr lang="zh-CN" altLang="zh-CN" sz="2500">
                <a:solidFill>
                  <a:srgbClr val="000000"/>
                </a:solidFill>
                <a:ea typeface="宋体" panose="02010600030101010101" pitchFamily="2" charset="-122"/>
              </a:rPr>
              <a:pPr fontAlgn="base">
                <a:spcBef>
                  <a:spcPct val="0"/>
                </a:spcBef>
                <a:spcAft>
                  <a:spcPct val="0"/>
                </a:spcAft>
                <a:buClrTx/>
                <a:buNone/>
              </a:pPr>
              <a:t>34</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762603660"/>
      </p:ext>
    </p:extLst>
  </p:cSld>
  <p:clrMapOvr>
    <a:masterClrMapping/>
  </p:clrMapOvr>
  <p:transition spd="med">
    <p:wheel spokes="3"/>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2000" fill="hold"/>
                                        <p:tgtEl>
                                          <p:spTgt spid="16386"/>
                                        </p:tgtEl>
                                        <p:attrNameLst>
                                          <p:attrName>ppt_w</p:attrName>
                                        </p:attrNameLst>
                                      </p:cBhvr>
                                      <p:tavLst>
                                        <p:tav tm="0">
                                          <p:val>
                                            <p:fltVal val="0"/>
                                          </p:val>
                                        </p:tav>
                                        <p:tav tm="100000">
                                          <p:val>
                                            <p:strVal val="#ppt_w"/>
                                          </p:val>
                                        </p:tav>
                                      </p:tavLst>
                                    </p:anim>
                                    <p:anim calcmode="lin" valueType="num">
                                      <p:cBhvr>
                                        <p:cTn id="8" dur="2000" fill="hold"/>
                                        <p:tgtEl>
                                          <p:spTgt spid="16386"/>
                                        </p:tgtEl>
                                        <p:attrNameLst>
                                          <p:attrName>ppt_h</p:attrName>
                                        </p:attrNameLst>
                                      </p:cBhvr>
                                      <p:tavLst>
                                        <p:tav tm="0">
                                          <p:val>
                                            <p:fltVal val="0"/>
                                          </p:val>
                                        </p:tav>
                                        <p:tav tm="100000">
                                          <p:val>
                                            <p:strVal val="#ppt_h"/>
                                          </p:val>
                                        </p:tav>
                                      </p:tavLst>
                                    </p:anim>
                                    <p:anim calcmode="lin" valueType="num">
                                      <p:cBhvr>
                                        <p:cTn id="9" dur="2000" fill="hold"/>
                                        <p:tgtEl>
                                          <p:spTgt spid="16386"/>
                                        </p:tgtEl>
                                        <p:attrNameLst>
                                          <p:attrName>style.rotation</p:attrName>
                                        </p:attrNameLst>
                                      </p:cBhvr>
                                      <p:tavLst>
                                        <p:tav tm="0">
                                          <p:val>
                                            <p:fltVal val="360"/>
                                          </p:val>
                                        </p:tav>
                                        <p:tav tm="100000">
                                          <p:val>
                                            <p:fltVal val="0"/>
                                          </p:val>
                                        </p:tav>
                                      </p:tavLst>
                                    </p:anim>
                                    <p:animEffect transition="in" filter="fade">
                                      <p:cBhvr>
                                        <p:cTn id="10" dur="2000"/>
                                        <p:tgtEl>
                                          <p:spTgt spid="16386"/>
                                        </p:tgtEl>
                                      </p:cBhvr>
                                    </p:animEffect>
                                  </p:childTnLst>
                                </p:cTn>
                              </p:par>
                            </p:childTnLst>
                          </p:cTn>
                        </p:par>
                        <p:par>
                          <p:cTn id="11" fill="hold">
                            <p:stCondLst>
                              <p:cond delay="2000"/>
                            </p:stCondLst>
                            <p:childTnLst>
                              <p:par>
                                <p:cTn id="12" presetID="17" presetClass="entr" presetSubtype="2" fill="hold" grpId="0" nodeType="after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anim calcmode="lin" valueType="num">
                                      <p:cBhvr>
                                        <p:cTn id="14" dur="2000" fill="hold"/>
                                        <p:tgtEl>
                                          <p:spTgt spid="16387">
                                            <p:txEl>
                                              <p:pRg st="0" end="0"/>
                                            </p:txEl>
                                          </p:spTgt>
                                        </p:tgtEl>
                                        <p:attrNameLst>
                                          <p:attrName>ppt_x</p:attrName>
                                        </p:attrNameLst>
                                      </p:cBhvr>
                                      <p:tavLst>
                                        <p:tav tm="0">
                                          <p:val>
                                            <p:strVal val="#ppt_x+#ppt_w/2"/>
                                          </p:val>
                                        </p:tav>
                                        <p:tav tm="100000">
                                          <p:val>
                                            <p:strVal val="#ppt_x"/>
                                          </p:val>
                                        </p:tav>
                                      </p:tavLst>
                                    </p:anim>
                                    <p:anim calcmode="lin" valueType="num">
                                      <p:cBhvr>
                                        <p:cTn id="15" dur="2000" fill="hold"/>
                                        <p:tgtEl>
                                          <p:spTgt spid="16387">
                                            <p:txEl>
                                              <p:pRg st="0" end="0"/>
                                            </p:txEl>
                                          </p:spTgt>
                                        </p:tgtEl>
                                        <p:attrNameLst>
                                          <p:attrName>ppt_y</p:attrName>
                                        </p:attrNameLst>
                                      </p:cBhvr>
                                      <p:tavLst>
                                        <p:tav tm="0">
                                          <p:val>
                                            <p:strVal val="#ppt_y"/>
                                          </p:val>
                                        </p:tav>
                                        <p:tav tm="100000">
                                          <p:val>
                                            <p:strVal val="#ppt_y"/>
                                          </p:val>
                                        </p:tav>
                                      </p:tavLst>
                                    </p:anim>
                                    <p:anim calcmode="lin" valueType="num">
                                      <p:cBhvr>
                                        <p:cTn id="16" dur="2000" fill="hold"/>
                                        <p:tgtEl>
                                          <p:spTgt spid="16387">
                                            <p:txEl>
                                              <p:pRg st="0" end="0"/>
                                            </p:txEl>
                                          </p:spTgt>
                                        </p:tgtEl>
                                        <p:attrNameLst>
                                          <p:attrName>ppt_w</p:attrName>
                                        </p:attrNameLst>
                                      </p:cBhvr>
                                      <p:tavLst>
                                        <p:tav tm="0">
                                          <p:val>
                                            <p:fltVal val="0"/>
                                          </p:val>
                                        </p:tav>
                                        <p:tav tm="100000">
                                          <p:val>
                                            <p:strVal val="#ppt_w"/>
                                          </p:val>
                                        </p:tav>
                                      </p:tavLst>
                                    </p:anim>
                                    <p:anim calcmode="lin" valueType="num">
                                      <p:cBhvr>
                                        <p:cTn id="17" dur="2000" fill="hold"/>
                                        <p:tgtEl>
                                          <p:spTgt spid="1638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grpId="0" nodeType="clickEffect">
                                  <p:stCondLst>
                                    <p:cond delay="0"/>
                                  </p:stCondLst>
                                  <p:childTnLst>
                                    <p:set>
                                      <p:cBhvr>
                                        <p:cTn id="21" dur="1" fill="hold">
                                          <p:stCondLst>
                                            <p:cond delay="0"/>
                                          </p:stCondLst>
                                        </p:cTn>
                                        <p:tgtEl>
                                          <p:spTgt spid="16387">
                                            <p:txEl>
                                              <p:pRg st="1" end="1"/>
                                            </p:txEl>
                                          </p:spTgt>
                                        </p:tgtEl>
                                        <p:attrNameLst>
                                          <p:attrName>style.visibility</p:attrName>
                                        </p:attrNameLst>
                                      </p:cBhvr>
                                      <p:to>
                                        <p:strVal val="visible"/>
                                      </p:to>
                                    </p:set>
                                    <p:anim calcmode="lin" valueType="num">
                                      <p:cBhvr>
                                        <p:cTn id="22" dur="2000" fill="hold"/>
                                        <p:tgtEl>
                                          <p:spTgt spid="16387">
                                            <p:txEl>
                                              <p:pRg st="1" end="1"/>
                                            </p:txEl>
                                          </p:spTgt>
                                        </p:tgtEl>
                                        <p:attrNameLst>
                                          <p:attrName>ppt_x</p:attrName>
                                        </p:attrNameLst>
                                      </p:cBhvr>
                                      <p:tavLst>
                                        <p:tav tm="0">
                                          <p:val>
                                            <p:strVal val="#ppt_x+#ppt_w/2"/>
                                          </p:val>
                                        </p:tav>
                                        <p:tav tm="100000">
                                          <p:val>
                                            <p:strVal val="#ppt_x"/>
                                          </p:val>
                                        </p:tav>
                                      </p:tavLst>
                                    </p:anim>
                                    <p:anim calcmode="lin" valueType="num">
                                      <p:cBhvr>
                                        <p:cTn id="23" dur="2000" fill="hold"/>
                                        <p:tgtEl>
                                          <p:spTgt spid="16387">
                                            <p:txEl>
                                              <p:pRg st="1" end="1"/>
                                            </p:txEl>
                                          </p:spTgt>
                                        </p:tgtEl>
                                        <p:attrNameLst>
                                          <p:attrName>ppt_y</p:attrName>
                                        </p:attrNameLst>
                                      </p:cBhvr>
                                      <p:tavLst>
                                        <p:tav tm="0">
                                          <p:val>
                                            <p:strVal val="#ppt_y"/>
                                          </p:val>
                                        </p:tav>
                                        <p:tav tm="100000">
                                          <p:val>
                                            <p:strVal val="#ppt_y"/>
                                          </p:val>
                                        </p:tav>
                                      </p:tavLst>
                                    </p:anim>
                                    <p:anim calcmode="lin" valueType="num">
                                      <p:cBhvr>
                                        <p:cTn id="24" dur="2000" fill="hold"/>
                                        <p:tgtEl>
                                          <p:spTgt spid="16387">
                                            <p:txEl>
                                              <p:pRg st="1" end="1"/>
                                            </p:txEl>
                                          </p:spTgt>
                                        </p:tgtEl>
                                        <p:attrNameLst>
                                          <p:attrName>ppt_w</p:attrName>
                                        </p:attrNameLst>
                                      </p:cBhvr>
                                      <p:tavLst>
                                        <p:tav tm="0">
                                          <p:val>
                                            <p:fltVal val="0"/>
                                          </p:val>
                                        </p:tav>
                                        <p:tav tm="100000">
                                          <p:val>
                                            <p:strVal val="#ppt_w"/>
                                          </p:val>
                                        </p:tav>
                                      </p:tavLst>
                                    </p:anim>
                                    <p:anim calcmode="lin" valueType="num">
                                      <p:cBhvr>
                                        <p:cTn id="25" dur="2000" fill="hold"/>
                                        <p:tgtEl>
                                          <p:spTgt spid="16387">
                                            <p:txEl>
                                              <p:pRg st="1" end="1"/>
                                            </p:txEl>
                                          </p:spTgt>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2000"/>
                            </p:stCondLst>
                            <p:childTnLst>
                              <p:par>
                                <p:cTn id="27" presetID="17" presetClass="entr" presetSubtype="2" fill="hold" grpId="0" nodeType="afterEffect">
                                  <p:stCondLst>
                                    <p:cond delay="0"/>
                                  </p:stCondLst>
                                  <p:childTnLst>
                                    <p:set>
                                      <p:cBhvr>
                                        <p:cTn id="28" dur="1" fill="hold">
                                          <p:stCondLst>
                                            <p:cond delay="0"/>
                                          </p:stCondLst>
                                        </p:cTn>
                                        <p:tgtEl>
                                          <p:spTgt spid="16387">
                                            <p:txEl>
                                              <p:pRg st="2" end="2"/>
                                            </p:txEl>
                                          </p:spTgt>
                                        </p:tgtEl>
                                        <p:attrNameLst>
                                          <p:attrName>style.visibility</p:attrName>
                                        </p:attrNameLst>
                                      </p:cBhvr>
                                      <p:to>
                                        <p:strVal val="visible"/>
                                      </p:to>
                                    </p:set>
                                    <p:anim calcmode="lin" valueType="num">
                                      <p:cBhvr>
                                        <p:cTn id="29" dur="2000" fill="hold"/>
                                        <p:tgtEl>
                                          <p:spTgt spid="16387">
                                            <p:txEl>
                                              <p:pRg st="2" end="2"/>
                                            </p:txEl>
                                          </p:spTgt>
                                        </p:tgtEl>
                                        <p:attrNameLst>
                                          <p:attrName>ppt_x</p:attrName>
                                        </p:attrNameLst>
                                      </p:cBhvr>
                                      <p:tavLst>
                                        <p:tav tm="0">
                                          <p:val>
                                            <p:strVal val="#ppt_x+#ppt_w/2"/>
                                          </p:val>
                                        </p:tav>
                                        <p:tav tm="100000">
                                          <p:val>
                                            <p:strVal val="#ppt_x"/>
                                          </p:val>
                                        </p:tav>
                                      </p:tavLst>
                                    </p:anim>
                                    <p:anim calcmode="lin" valueType="num">
                                      <p:cBhvr>
                                        <p:cTn id="30" dur="2000" fill="hold"/>
                                        <p:tgtEl>
                                          <p:spTgt spid="16387">
                                            <p:txEl>
                                              <p:pRg st="2" end="2"/>
                                            </p:txEl>
                                          </p:spTgt>
                                        </p:tgtEl>
                                        <p:attrNameLst>
                                          <p:attrName>ppt_y</p:attrName>
                                        </p:attrNameLst>
                                      </p:cBhvr>
                                      <p:tavLst>
                                        <p:tav tm="0">
                                          <p:val>
                                            <p:strVal val="#ppt_y"/>
                                          </p:val>
                                        </p:tav>
                                        <p:tav tm="100000">
                                          <p:val>
                                            <p:strVal val="#ppt_y"/>
                                          </p:val>
                                        </p:tav>
                                      </p:tavLst>
                                    </p:anim>
                                    <p:anim calcmode="lin" valueType="num">
                                      <p:cBhvr>
                                        <p:cTn id="31" dur="20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32" dur="2000" fill="hold"/>
                                        <p:tgtEl>
                                          <p:spTgt spid="16387">
                                            <p:txEl>
                                              <p:pRg st="2" end="2"/>
                                            </p:txEl>
                                          </p:spTgt>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4000"/>
                            </p:stCondLst>
                            <p:childTnLst>
                              <p:par>
                                <p:cTn id="34" presetID="17" presetClass="entr" presetSubtype="2" fill="hold" grpId="0" nodeType="afterEffect">
                                  <p:stCondLst>
                                    <p:cond delay="0"/>
                                  </p:stCondLst>
                                  <p:childTnLst>
                                    <p:set>
                                      <p:cBhvr>
                                        <p:cTn id="35" dur="1" fill="hold">
                                          <p:stCondLst>
                                            <p:cond delay="0"/>
                                          </p:stCondLst>
                                        </p:cTn>
                                        <p:tgtEl>
                                          <p:spTgt spid="16387">
                                            <p:txEl>
                                              <p:pRg st="3" end="3"/>
                                            </p:txEl>
                                          </p:spTgt>
                                        </p:tgtEl>
                                        <p:attrNameLst>
                                          <p:attrName>style.visibility</p:attrName>
                                        </p:attrNameLst>
                                      </p:cBhvr>
                                      <p:to>
                                        <p:strVal val="visible"/>
                                      </p:to>
                                    </p:set>
                                    <p:anim calcmode="lin" valueType="num">
                                      <p:cBhvr>
                                        <p:cTn id="36" dur="2000" fill="hold"/>
                                        <p:tgtEl>
                                          <p:spTgt spid="16387">
                                            <p:txEl>
                                              <p:pRg st="3" end="3"/>
                                            </p:txEl>
                                          </p:spTgt>
                                        </p:tgtEl>
                                        <p:attrNameLst>
                                          <p:attrName>ppt_x</p:attrName>
                                        </p:attrNameLst>
                                      </p:cBhvr>
                                      <p:tavLst>
                                        <p:tav tm="0">
                                          <p:val>
                                            <p:strVal val="#ppt_x+#ppt_w/2"/>
                                          </p:val>
                                        </p:tav>
                                        <p:tav tm="100000">
                                          <p:val>
                                            <p:strVal val="#ppt_x"/>
                                          </p:val>
                                        </p:tav>
                                      </p:tavLst>
                                    </p:anim>
                                    <p:anim calcmode="lin" valueType="num">
                                      <p:cBhvr>
                                        <p:cTn id="37" dur="2000" fill="hold"/>
                                        <p:tgtEl>
                                          <p:spTgt spid="16387">
                                            <p:txEl>
                                              <p:pRg st="3" end="3"/>
                                            </p:txEl>
                                          </p:spTgt>
                                        </p:tgtEl>
                                        <p:attrNameLst>
                                          <p:attrName>ppt_y</p:attrName>
                                        </p:attrNameLst>
                                      </p:cBhvr>
                                      <p:tavLst>
                                        <p:tav tm="0">
                                          <p:val>
                                            <p:strVal val="#ppt_y"/>
                                          </p:val>
                                        </p:tav>
                                        <p:tav tm="100000">
                                          <p:val>
                                            <p:strVal val="#ppt_y"/>
                                          </p:val>
                                        </p:tav>
                                      </p:tavLst>
                                    </p:anim>
                                    <p:anim calcmode="lin" valueType="num">
                                      <p:cBhvr>
                                        <p:cTn id="38" dur="20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39" dur="2000" fill="hold"/>
                                        <p:tgtEl>
                                          <p:spTgt spid="16387">
                                            <p:txEl>
                                              <p:pRg st="3" end="3"/>
                                            </p:txEl>
                                          </p:spTgt>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6000"/>
                            </p:stCondLst>
                            <p:childTnLst>
                              <p:par>
                                <p:cTn id="41" presetID="17" presetClass="entr" presetSubtype="2" fill="hold" grpId="0" nodeType="afterEffect">
                                  <p:stCondLst>
                                    <p:cond delay="0"/>
                                  </p:stCondLst>
                                  <p:childTnLst>
                                    <p:set>
                                      <p:cBhvr>
                                        <p:cTn id="42" dur="1" fill="hold">
                                          <p:stCondLst>
                                            <p:cond delay="0"/>
                                          </p:stCondLst>
                                        </p:cTn>
                                        <p:tgtEl>
                                          <p:spTgt spid="16387">
                                            <p:txEl>
                                              <p:pRg st="4" end="4"/>
                                            </p:txEl>
                                          </p:spTgt>
                                        </p:tgtEl>
                                        <p:attrNameLst>
                                          <p:attrName>style.visibility</p:attrName>
                                        </p:attrNameLst>
                                      </p:cBhvr>
                                      <p:to>
                                        <p:strVal val="visible"/>
                                      </p:to>
                                    </p:set>
                                    <p:anim calcmode="lin" valueType="num">
                                      <p:cBhvr>
                                        <p:cTn id="43" dur="2000" fill="hold"/>
                                        <p:tgtEl>
                                          <p:spTgt spid="16387">
                                            <p:txEl>
                                              <p:pRg st="4" end="4"/>
                                            </p:txEl>
                                          </p:spTgt>
                                        </p:tgtEl>
                                        <p:attrNameLst>
                                          <p:attrName>ppt_x</p:attrName>
                                        </p:attrNameLst>
                                      </p:cBhvr>
                                      <p:tavLst>
                                        <p:tav tm="0">
                                          <p:val>
                                            <p:strVal val="#ppt_x+#ppt_w/2"/>
                                          </p:val>
                                        </p:tav>
                                        <p:tav tm="100000">
                                          <p:val>
                                            <p:strVal val="#ppt_x"/>
                                          </p:val>
                                        </p:tav>
                                      </p:tavLst>
                                    </p:anim>
                                    <p:anim calcmode="lin" valueType="num">
                                      <p:cBhvr>
                                        <p:cTn id="44" dur="2000" fill="hold"/>
                                        <p:tgtEl>
                                          <p:spTgt spid="16387">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46" dur="2000" fill="hold"/>
                                        <p:tgtEl>
                                          <p:spTgt spid="16387">
                                            <p:txEl>
                                              <p:pRg st="4" end="4"/>
                                            </p:txEl>
                                          </p:spTgt>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8000"/>
                            </p:stCondLst>
                            <p:childTnLst>
                              <p:par>
                                <p:cTn id="48" presetID="17" presetClass="entr" presetSubtype="2" fill="hold" grpId="0" nodeType="afterEffect">
                                  <p:stCondLst>
                                    <p:cond delay="0"/>
                                  </p:stCondLst>
                                  <p:childTnLst>
                                    <p:set>
                                      <p:cBhvr>
                                        <p:cTn id="49" dur="1" fill="hold">
                                          <p:stCondLst>
                                            <p:cond delay="0"/>
                                          </p:stCondLst>
                                        </p:cTn>
                                        <p:tgtEl>
                                          <p:spTgt spid="16387">
                                            <p:txEl>
                                              <p:pRg st="5" end="5"/>
                                            </p:txEl>
                                          </p:spTgt>
                                        </p:tgtEl>
                                        <p:attrNameLst>
                                          <p:attrName>style.visibility</p:attrName>
                                        </p:attrNameLst>
                                      </p:cBhvr>
                                      <p:to>
                                        <p:strVal val="visible"/>
                                      </p:to>
                                    </p:set>
                                    <p:anim calcmode="lin" valueType="num">
                                      <p:cBhvr>
                                        <p:cTn id="50" dur="2000" fill="hold"/>
                                        <p:tgtEl>
                                          <p:spTgt spid="16387">
                                            <p:txEl>
                                              <p:pRg st="5" end="5"/>
                                            </p:txEl>
                                          </p:spTgt>
                                        </p:tgtEl>
                                        <p:attrNameLst>
                                          <p:attrName>ppt_x</p:attrName>
                                        </p:attrNameLst>
                                      </p:cBhvr>
                                      <p:tavLst>
                                        <p:tav tm="0">
                                          <p:val>
                                            <p:strVal val="#ppt_x+#ppt_w/2"/>
                                          </p:val>
                                        </p:tav>
                                        <p:tav tm="100000">
                                          <p:val>
                                            <p:strVal val="#ppt_x"/>
                                          </p:val>
                                        </p:tav>
                                      </p:tavLst>
                                    </p:anim>
                                    <p:anim calcmode="lin" valueType="num">
                                      <p:cBhvr>
                                        <p:cTn id="51" dur="2000" fill="hold"/>
                                        <p:tgtEl>
                                          <p:spTgt spid="16387">
                                            <p:txEl>
                                              <p:pRg st="5" end="5"/>
                                            </p:txEl>
                                          </p:spTgt>
                                        </p:tgtEl>
                                        <p:attrNameLst>
                                          <p:attrName>ppt_y</p:attrName>
                                        </p:attrNameLst>
                                      </p:cBhvr>
                                      <p:tavLst>
                                        <p:tav tm="0">
                                          <p:val>
                                            <p:strVal val="#ppt_y"/>
                                          </p:val>
                                        </p:tav>
                                        <p:tav tm="100000">
                                          <p:val>
                                            <p:strVal val="#ppt_y"/>
                                          </p:val>
                                        </p:tav>
                                      </p:tavLst>
                                    </p:anim>
                                    <p:anim calcmode="lin" valueType="num">
                                      <p:cBhvr>
                                        <p:cTn id="52" dur="20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53" dur="2000" fill="hold"/>
                                        <p:tgtEl>
                                          <p:spTgt spid="16387">
                                            <p:txEl>
                                              <p:pRg st="5" end="5"/>
                                            </p:txEl>
                                          </p:spTgt>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0000"/>
                            </p:stCondLst>
                            <p:childTnLst>
                              <p:par>
                                <p:cTn id="55" presetID="17" presetClass="entr" presetSubtype="2" fill="hold" grpId="0" nodeType="afterEffect">
                                  <p:stCondLst>
                                    <p:cond delay="0"/>
                                  </p:stCondLst>
                                  <p:childTnLst>
                                    <p:set>
                                      <p:cBhvr>
                                        <p:cTn id="56" dur="1" fill="hold">
                                          <p:stCondLst>
                                            <p:cond delay="0"/>
                                          </p:stCondLst>
                                        </p:cTn>
                                        <p:tgtEl>
                                          <p:spTgt spid="16387">
                                            <p:txEl>
                                              <p:pRg st="6" end="6"/>
                                            </p:txEl>
                                          </p:spTgt>
                                        </p:tgtEl>
                                        <p:attrNameLst>
                                          <p:attrName>style.visibility</p:attrName>
                                        </p:attrNameLst>
                                      </p:cBhvr>
                                      <p:to>
                                        <p:strVal val="visible"/>
                                      </p:to>
                                    </p:set>
                                    <p:anim calcmode="lin" valueType="num">
                                      <p:cBhvr>
                                        <p:cTn id="57" dur="2000" fill="hold"/>
                                        <p:tgtEl>
                                          <p:spTgt spid="16387">
                                            <p:txEl>
                                              <p:pRg st="6" end="6"/>
                                            </p:txEl>
                                          </p:spTgt>
                                        </p:tgtEl>
                                        <p:attrNameLst>
                                          <p:attrName>ppt_x</p:attrName>
                                        </p:attrNameLst>
                                      </p:cBhvr>
                                      <p:tavLst>
                                        <p:tav tm="0">
                                          <p:val>
                                            <p:strVal val="#ppt_x+#ppt_w/2"/>
                                          </p:val>
                                        </p:tav>
                                        <p:tav tm="100000">
                                          <p:val>
                                            <p:strVal val="#ppt_x"/>
                                          </p:val>
                                        </p:tav>
                                      </p:tavLst>
                                    </p:anim>
                                    <p:anim calcmode="lin" valueType="num">
                                      <p:cBhvr>
                                        <p:cTn id="58" dur="2000" fill="hold"/>
                                        <p:tgtEl>
                                          <p:spTgt spid="16387">
                                            <p:txEl>
                                              <p:pRg st="6" end="6"/>
                                            </p:txEl>
                                          </p:spTgt>
                                        </p:tgtEl>
                                        <p:attrNameLst>
                                          <p:attrName>ppt_y</p:attrName>
                                        </p:attrNameLst>
                                      </p:cBhvr>
                                      <p:tavLst>
                                        <p:tav tm="0">
                                          <p:val>
                                            <p:strVal val="#ppt_y"/>
                                          </p:val>
                                        </p:tav>
                                        <p:tav tm="100000">
                                          <p:val>
                                            <p:strVal val="#ppt_y"/>
                                          </p:val>
                                        </p:tav>
                                      </p:tavLst>
                                    </p:anim>
                                    <p:anim calcmode="lin" valueType="num">
                                      <p:cBhvr>
                                        <p:cTn id="59" dur="2000" fill="hold"/>
                                        <p:tgtEl>
                                          <p:spTgt spid="16387">
                                            <p:txEl>
                                              <p:pRg st="6" end="6"/>
                                            </p:txEl>
                                          </p:spTgt>
                                        </p:tgtEl>
                                        <p:attrNameLst>
                                          <p:attrName>ppt_w</p:attrName>
                                        </p:attrNameLst>
                                      </p:cBhvr>
                                      <p:tavLst>
                                        <p:tav tm="0">
                                          <p:val>
                                            <p:fltVal val="0"/>
                                          </p:val>
                                        </p:tav>
                                        <p:tav tm="100000">
                                          <p:val>
                                            <p:strVal val="#ppt_w"/>
                                          </p:val>
                                        </p:tav>
                                      </p:tavLst>
                                    </p:anim>
                                    <p:anim calcmode="lin" valueType="num">
                                      <p:cBhvr>
                                        <p:cTn id="60" dur="2000" fill="hold"/>
                                        <p:tgtEl>
                                          <p:spTgt spid="16387">
                                            <p:txEl>
                                              <p:pRg st="6" end="6"/>
                                            </p:txEl>
                                          </p:spTgt>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12000"/>
                            </p:stCondLst>
                            <p:childTnLst>
                              <p:par>
                                <p:cTn id="62" presetID="17" presetClass="entr" presetSubtype="2" fill="hold" grpId="0" nodeType="afterEffect">
                                  <p:stCondLst>
                                    <p:cond delay="0"/>
                                  </p:stCondLst>
                                  <p:childTnLst>
                                    <p:set>
                                      <p:cBhvr>
                                        <p:cTn id="63" dur="1" fill="hold">
                                          <p:stCondLst>
                                            <p:cond delay="0"/>
                                          </p:stCondLst>
                                        </p:cTn>
                                        <p:tgtEl>
                                          <p:spTgt spid="16387">
                                            <p:txEl>
                                              <p:pRg st="7" end="7"/>
                                            </p:txEl>
                                          </p:spTgt>
                                        </p:tgtEl>
                                        <p:attrNameLst>
                                          <p:attrName>style.visibility</p:attrName>
                                        </p:attrNameLst>
                                      </p:cBhvr>
                                      <p:to>
                                        <p:strVal val="visible"/>
                                      </p:to>
                                    </p:set>
                                    <p:anim calcmode="lin" valueType="num">
                                      <p:cBhvr>
                                        <p:cTn id="64" dur="2000" fill="hold"/>
                                        <p:tgtEl>
                                          <p:spTgt spid="16387">
                                            <p:txEl>
                                              <p:pRg st="7" end="7"/>
                                            </p:txEl>
                                          </p:spTgt>
                                        </p:tgtEl>
                                        <p:attrNameLst>
                                          <p:attrName>ppt_x</p:attrName>
                                        </p:attrNameLst>
                                      </p:cBhvr>
                                      <p:tavLst>
                                        <p:tav tm="0">
                                          <p:val>
                                            <p:strVal val="#ppt_x+#ppt_w/2"/>
                                          </p:val>
                                        </p:tav>
                                        <p:tav tm="100000">
                                          <p:val>
                                            <p:strVal val="#ppt_x"/>
                                          </p:val>
                                        </p:tav>
                                      </p:tavLst>
                                    </p:anim>
                                    <p:anim calcmode="lin" valueType="num">
                                      <p:cBhvr>
                                        <p:cTn id="65" dur="2000" fill="hold"/>
                                        <p:tgtEl>
                                          <p:spTgt spid="16387">
                                            <p:txEl>
                                              <p:pRg st="7" end="7"/>
                                            </p:txEl>
                                          </p:spTgt>
                                        </p:tgtEl>
                                        <p:attrNameLst>
                                          <p:attrName>ppt_y</p:attrName>
                                        </p:attrNameLst>
                                      </p:cBhvr>
                                      <p:tavLst>
                                        <p:tav tm="0">
                                          <p:val>
                                            <p:strVal val="#ppt_y"/>
                                          </p:val>
                                        </p:tav>
                                        <p:tav tm="100000">
                                          <p:val>
                                            <p:strVal val="#ppt_y"/>
                                          </p:val>
                                        </p:tav>
                                      </p:tavLst>
                                    </p:anim>
                                    <p:anim calcmode="lin" valueType="num">
                                      <p:cBhvr>
                                        <p:cTn id="66" dur="2000" fill="hold"/>
                                        <p:tgtEl>
                                          <p:spTgt spid="16387">
                                            <p:txEl>
                                              <p:pRg st="7" end="7"/>
                                            </p:txEl>
                                          </p:spTgt>
                                        </p:tgtEl>
                                        <p:attrNameLst>
                                          <p:attrName>ppt_w</p:attrName>
                                        </p:attrNameLst>
                                      </p:cBhvr>
                                      <p:tavLst>
                                        <p:tav tm="0">
                                          <p:val>
                                            <p:fltVal val="0"/>
                                          </p:val>
                                        </p:tav>
                                        <p:tav tm="100000">
                                          <p:val>
                                            <p:strVal val="#ppt_w"/>
                                          </p:val>
                                        </p:tav>
                                      </p:tavLst>
                                    </p:anim>
                                    <p:anim calcmode="lin" valueType="num">
                                      <p:cBhvr>
                                        <p:cTn id="67" dur="2000" fill="hold"/>
                                        <p:tgtEl>
                                          <p:spTgt spid="16387">
                                            <p:txEl>
                                              <p:pRg st="7" end="7"/>
                                            </p:txEl>
                                          </p:spTgt>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14000"/>
                            </p:stCondLst>
                            <p:childTnLst>
                              <p:par>
                                <p:cTn id="69" presetID="17" presetClass="entr" presetSubtype="2" fill="hold" grpId="0" nodeType="afterEffect">
                                  <p:stCondLst>
                                    <p:cond delay="0"/>
                                  </p:stCondLst>
                                  <p:childTnLst>
                                    <p:set>
                                      <p:cBhvr>
                                        <p:cTn id="70" dur="1" fill="hold">
                                          <p:stCondLst>
                                            <p:cond delay="0"/>
                                          </p:stCondLst>
                                        </p:cTn>
                                        <p:tgtEl>
                                          <p:spTgt spid="16387">
                                            <p:txEl>
                                              <p:pRg st="8" end="8"/>
                                            </p:txEl>
                                          </p:spTgt>
                                        </p:tgtEl>
                                        <p:attrNameLst>
                                          <p:attrName>style.visibility</p:attrName>
                                        </p:attrNameLst>
                                      </p:cBhvr>
                                      <p:to>
                                        <p:strVal val="visible"/>
                                      </p:to>
                                    </p:set>
                                    <p:anim calcmode="lin" valueType="num">
                                      <p:cBhvr>
                                        <p:cTn id="71" dur="2000" fill="hold"/>
                                        <p:tgtEl>
                                          <p:spTgt spid="16387">
                                            <p:txEl>
                                              <p:pRg st="8" end="8"/>
                                            </p:txEl>
                                          </p:spTgt>
                                        </p:tgtEl>
                                        <p:attrNameLst>
                                          <p:attrName>ppt_x</p:attrName>
                                        </p:attrNameLst>
                                      </p:cBhvr>
                                      <p:tavLst>
                                        <p:tav tm="0">
                                          <p:val>
                                            <p:strVal val="#ppt_x+#ppt_w/2"/>
                                          </p:val>
                                        </p:tav>
                                        <p:tav tm="100000">
                                          <p:val>
                                            <p:strVal val="#ppt_x"/>
                                          </p:val>
                                        </p:tav>
                                      </p:tavLst>
                                    </p:anim>
                                    <p:anim calcmode="lin" valueType="num">
                                      <p:cBhvr>
                                        <p:cTn id="72" dur="2000" fill="hold"/>
                                        <p:tgtEl>
                                          <p:spTgt spid="16387">
                                            <p:txEl>
                                              <p:pRg st="8" end="8"/>
                                            </p:txEl>
                                          </p:spTgt>
                                        </p:tgtEl>
                                        <p:attrNameLst>
                                          <p:attrName>ppt_y</p:attrName>
                                        </p:attrNameLst>
                                      </p:cBhvr>
                                      <p:tavLst>
                                        <p:tav tm="0">
                                          <p:val>
                                            <p:strVal val="#ppt_y"/>
                                          </p:val>
                                        </p:tav>
                                        <p:tav tm="100000">
                                          <p:val>
                                            <p:strVal val="#ppt_y"/>
                                          </p:val>
                                        </p:tav>
                                      </p:tavLst>
                                    </p:anim>
                                    <p:anim calcmode="lin" valueType="num">
                                      <p:cBhvr>
                                        <p:cTn id="73" dur="2000" fill="hold"/>
                                        <p:tgtEl>
                                          <p:spTgt spid="16387">
                                            <p:txEl>
                                              <p:pRg st="8" end="8"/>
                                            </p:txEl>
                                          </p:spTgt>
                                        </p:tgtEl>
                                        <p:attrNameLst>
                                          <p:attrName>ppt_w</p:attrName>
                                        </p:attrNameLst>
                                      </p:cBhvr>
                                      <p:tavLst>
                                        <p:tav tm="0">
                                          <p:val>
                                            <p:fltVal val="0"/>
                                          </p:val>
                                        </p:tav>
                                        <p:tav tm="100000">
                                          <p:val>
                                            <p:strVal val="#ppt_w"/>
                                          </p:val>
                                        </p:tav>
                                      </p:tavLst>
                                    </p:anim>
                                    <p:anim calcmode="lin" valueType="num">
                                      <p:cBhvr>
                                        <p:cTn id="74" dur="2000" fill="hold"/>
                                        <p:tgtEl>
                                          <p:spTgt spid="16387">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06875" y="117475"/>
            <a:ext cx="6858000" cy="1085850"/>
          </a:xfrm>
        </p:spPr>
        <p:txBody>
          <a:bodyPr/>
          <a:lstStyle/>
          <a:p>
            <a:pPr eaLnBrk="1" hangingPunct="1"/>
            <a:r>
              <a:rPr lang="zh-CN" altLang="zh-CN" sz="3400" dirty="0"/>
              <a:t>使用用例时应避免的问题</a:t>
            </a:r>
          </a:p>
        </p:txBody>
      </p:sp>
      <p:sp>
        <p:nvSpPr>
          <p:cNvPr id="17411" name="Rectangle 3"/>
          <p:cNvSpPr>
            <a:spLocks noGrp="1" noChangeArrowheads="1"/>
          </p:cNvSpPr>
          <p:nvPr>
            <p:ph idx="1"/>
          </p:nvPr>
        </p:nvSpPr>
        <p:spPr>
          <a:xfrm>
            <a:off x="2279651" y="1773238"/>
            <a:ext cx="7561263" cy="4591050"/>
          </a:xfrm>
        </p:spPr>
        <p:txBody>
          <a:bodyPr/>
          <a:lstStyle/>
          <a:p>
            <a:pPr eaLnBrk="1" hangingPunct="1"/>
            <a:r>
              <a:rPr lang="zh-CN" altLang="en-US" sz="2800"/>
              <a:t>与所有的软件工程方法一样，用例法的应用也经常会误入歧途</a:t>
            </a:r>
            <a:r>
              <a:rPr lang="en-US" altLang="zh-CN" sz="2800"/>
              <a:t>(Kulak</a:t>
            </a:r>
            <a:r>
              <a:rPr lang="zh-CN" altLang="en-US" sz="2800"/>
              <a:t>和</a:t>
            </a:r>
            <a:r>
              <a:rPr lang="en-US" altLang="zh-CN" sz="2800"/>
              <a:t>Guiney 2000</a:t>
            </a:r>
            <a:r>
              <a:rPr lang="zh-CN" altLang="en-US" sz="2800"/>
              <a:t>，</a:t>
            </a:r>
            <a:r>
              <a:rPr lang="en-US" altLang="zh-CN" sz="2800"/>
              <a:t>Lilly 2000)</a:t>
            </a:r>
            <a:r>
              <a:rPr lang="zh-CN" altLang="en-US" sz="2800"/>
              <a:t>。要避免下面这些问题：</a:t>
            </a:r>
          </a:p>
          <a:p>
            <a:pPr lvl="1" eaLnBrk="1" hangingPunct="1"/>
            <a:r>
              <a:rPr lang="zh-CN" altLang="en-US" sz="2300"/>
              <a:t>用例过多。  </a:t>
            </a:r>
          </a:p>
          <a:p>
            <a:pPr lvl="1" eaLnBrk="1" hangingPunct="1"/>
            <a:r>
              <a:rPr lang="zh-CN" altLang="en-US" sz="2300"/>
              <a:t>用例过于复杂 。</a:t>
            </a:r>
          </a:p>
          <a:p>
            <a:pPr lvl="1" eaLnBrk="1" hangingPunct="1"/>
            <a:r>
              <a:rPr lang="zh-CN" altLang="en-US" sz="2300"/>
              <a:t>在用例中包含用户界面设计 。 </a:t>
            </a:r>
          </a:p>
          <a:p>
            <a:pPr lvl="1" eaLnBrk="1" hangingPunct="1"/>
            <a:r>
              <a:rPr lang="zh-CN" altLang="en-US" sz="2300"/>
              <a:t>在用例中包含数据定义。</a:t>
            </a:r>
          </a:p>
          <a:p>
            <a:pPr lvl="1" eaLnBrk="1" hangingPunct="1"/>
            <a:r>
              <a:rPr lang="zh-CN" altLang="en-US" sz="2300"/>
              <a:t>用户无法理解用例。</a:t>
            </a:r>
          </a:p>
          <a:p>
            <a:pPr lvl="1" eaLnBrk="1" hangingPunct="1"/>
            <a:r>
              <a:rPr lang="zh-CN" altLang="en-US" sz="2300"/>
              <a:t>新的业务流程。</a:t>
            </a:r>
          </a:p>
          <a:p>
            <a:pPr lvl="1" eaLnBrk="1" hangingPunct="1"/>
            <a:r>
              <a:rPr lang="zh-CN" altLang="en-US" sz="2300"/>
              <a:t>滥用包含和扩充关系。</a:t>
            </a:r>
          </a:p>
        </p:txBody>
      </p:sp>
      <p:sp>
        <p:nvSpPr>
          <p:cNvPr id="77826"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B169C4F7-C87B-443F-8EBC-57F97E549E0E}" type="slidenum">
              <a:rPr lang="zh-CN" altLang="zh-CN" sz="2500">
                <a:solidFill>
                  <a:srgbClr val="000000"/>
                </a:solidFill>
                <a:ea typeface="宋体" panose="02010600030101010101" pitchFamily="2" charset="-122"/>
              </a:rPr>
              <a:pPr fontAlgn="base">
                <a:spcBef>
                  <a:spcPct val="0"/>
                </a:spcBef>
                <a:spcAft>
                  <a:spcPct val="0"/>
                </a:spcAft>
                <a:buClrTx/>
                <a:buNone/>
              </a:pPr>
              <a:t>35</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659214835"/>
      </p:ext>
    </p:extLst>
  </p:cSld>
  <p:clrMapOvr>
    <a:masterClrMapping/>
  </p:clrMapOvr>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7410"/>
                                        </p:tgtEl>
                                        <p:attrNameLst>
                                          <p:attrName>style.visibility</p:attrName>
                                        </p:attrNameLst>
                                      </p:cBhvr>
                                      <p:to>
                                        <p:strVal val="visible"/>
                                      </p:to>
                                    </p:set>
                                    <p:anim calcmode="lin" valueType="num">
                                      <p:cBhvr>
                                        <p:cTn id="7" dur="2000" fill="hold"/>
                                        <p:tgtEl>
                                          <p:spTgt spid="17410"/>
                                        </p:tgtEl>
                                        <p:attrNameLst>
                                          <p:attrName>ppt_w</p:attrName>
                                        </p:attrNameLst>
                                      </p:cBhvr>
                                      <p:tavLst>
                                        <p:tav tm="0">
                                          <p:val>
                                            <p:fltVal val="0"/>
                                          </p:val>
                                        </p:tav>
                                        <p:tav tm="100000">
                                          <p:val>
                                            <p:strVal val="#ppt_w"/>
                                          </p:val>
                                        </p:tav>
                                      </p:tavLst>
                                    </p:anim>
                                    <p:anim calcmode="lin" valueType="num">
                                      <p:cBhvr>
                                        <p:cTn id="8" dur="2000" fill="hold"/>
                                        <p:tgtEl>
                                          <p:spTgt spid="17410"/>
                                        </p:tgtEl>
                                        <p:attrNameLst>
                                          <p:attrName>ppt_h</p:attrName>
                                        </p:attrNameLst>
                                      </p:cBhvr>
                                      <p:tavLst>
                                        <p:tav tm="0">
                                          <p:val>
                                            <p:fltVal val="0"/>
                                          </p:val>
                                        </p:tav>
                                        <p:tav tm="100000">
                                          <p:val>
                                            <p:strVal val="#ppt_h"/>
                                          </p:val>
                                        </p:tav>
                                      </p:tavLst>
                                    </p:anim>
                                    <p:anim calcmode="lin" valueType="num">
                                      <p:cBhvr>
                                        <p:cTn id="9" dur="2000" fill="hold"/>
                                        <p:tgtEl>
                                          <p:spTgt spid="17410"/>
                                        </p:tgtEl>
                                        <p:attrNameLst>
                                          <p:attrName>style.rotation</p:attrName>
                                        </p:attrNameLst>
                                      </p:cBhvr>
                                      <p:tavLst>
                                        <p:tav tm="0">
                                          <p:val>
                                            <p:fltVal val="90"/>
                                          </p:val>
                                        </p:tav>
                                        <p:tav tm="100000">
                                          <p:val>
                                            <p:fltVal val="0"/>
                                          </p:val>
                                        </p:tav>
                                      </p:tavLst>
                                    </p:anim>
                                    <p:animEffect transition="in" filter="fade">
                                      <p:cBhvr>
                                        <p:cTn id="10" dur="2000"/>
                                        <p:tgtEl>
                                          <p:spTgt spid="17410"/>
                                        </p:tgtEl>
                                      </p:cBhvr>
                                    </p:animEffect>
                                  </p:childTnLst>
                                </p:cTn>
                              </p:par>
                            </p:childTnLst>
                          </p:cTn>
                        </p:par>
                        <p:par>
                          <p:cTn id="11" fill="hold" nodeType="afterGroup">
                            <p:stCondLst>
                              <p:cond delay="3000"/>
                            </p:stCondLst>
                            <p:childTnLst>
                              <p:par>
                                <p:cTn id="12" presetID="55" presetClass="entr" presetSubtype="0" fill="hold" grpId="0" nodeType="after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2000" fill="hold"/>
                                        <p:tgtEl>
                                          <p:spTgt spid="17411">
                                            <p:txEl>
                                              <p:pRg st="0" end="0"/>
                                            </p:txEl>
                                          </p:spTgt>
                                        </p:tgtEl>
                                        <p:attrNameLst>
                                          <p:attrName>ppt_w</p:attrName>
                                        </p:attrNameLst>
                                      </p:cBhvr>
                                      <p:tavLst>
                                        <p:tav tm="0">
                                          <p:val>
                                            <p:strVal val="#ppt_w*0.70"/>
                                          </p:val>
                                        </p:tav>
                                        <p:tav tm="100000">
                                          <p:val>
                                            <p:strVal val="#ppt_w"/>
                                          </p:val>
                                        </p:tav>
                                      </p:tavLst>
                                    </p:anim>
                                    <p:anim calcmode="lin" valueType="num">
                                      <p:cBhvr>
                                        <p:cTn id="15" dur="2000" fill="hold"/>
                                        <p:tgtEl>
                                          <p:spTgt spid="17411">
                                            <p:txEl>
                                              <p:pRg st="0" end="0"/>
                                            </p:txEl>
                                          </p:spTgt>
                                        </p:tgtEl>
                                        <p:attrNameLst>
                                          <p:attrName>ppt_h</p:attrName>
                                        </p:attrNameLst>
                                      </p:cBhvr>
                                      <p:tavLst>
                                        <p:tav tm="0">
                                          <p:val>
                                            <p:strVal val="#ppt_h"/>
                                          </p:val>
                                        </p:tav>
                                        <p:tav tm="100000">
                                          <p:val>
                                            <p:strVal val="#ppt_h"/>
                                          </p:val>
                                        </p:tav>
                                      </p:tavLst>
                                    </p:anim>
                                    <p:animEffect transition="in" filter="fade">
                                      <p:cBhvr>
                                        <p:cTn id="16" dur="2000"/>
                                        <p:tgtEl>
                                          <p:spTgt spid="17411">
                                            <p:txEl>
                                              <p:pRg st="0" end="0"/>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 calcmode="lin" valueType="num">
                                      <p:cBhvr>
                                        <p:cTn id="19" dur="2000" fill="hold"/>
                                        <p:tgtEl>
                                          <p:spTgt spid="17411">
                                            <p:txEl>
                                              <p:pRg st="1" end="1"/>
                                            </p:txEl>
                                          </p:spTgt>
                                        </p:tgtEl>
                                        <p:attrNameLst>
                                          <p:attrName>ppt_w</p:attrName>
                                        </p:attrNameLst>
                                      </p:cBhvr>
                                      <p:tavLst>
                                        <p:tav tm="0">
                                          <p:val>
                                            <p:strVal val="#ppt_w*0.70"/>
                                          </p:val>
                                        </p:tav>
                                        <p:tav tm="100000">
                                          <p:val>
                                            <p:strVal val="#ppt_w"/>
                                          </p:val>
                                        </p:tav>
                                      </p:tavLst>
                                    </p:anim>
                                    <p:anim calcmode="lin" valueType="num">
                                      <p:cBhvr>
                                        <p:cTn id="20" dur="2000" fill="hold"/>
                                        <p:tgtEl>
                                          <p:spTgt spid="17411">
                                            <p:txEl>
                                              <p:pRg st="1" end="1"/>
                                            </p:txEl>
                                          </p:spTgt>
                                        </p:tgtEl>
                                        <p:attrNameLst>
                                          <p:attrName>ppt_h</p:attrName>
                                        </p:attrNameLst>
                                      </p:cBhvr>
                                      <p:tavLst>
                                        <p:tav tm="0">
                                          <p:val>
                                            <p:strVal val="#ppt_h"/>
                                          </p:val>
                                        </p:tav>
                                        <p:tav tm="100000">
                                          <p:val>
                                            <p:strVal val="#ppt_h"/>
                                          </p:val>
                                        </p:tav>
                                      </p:tavLst>
                                    </p:anim>
                                    <p:animEffect transition="in" filter="fade">
                                      <p:cBhvr>
                                        <p:cTn id="21" dur="2000"/>
                                        <p:tgtEl>
                                          <p:spTgt spid="17411">
                                            <p:txEl>
                                              <p:pRg st="1" end="1"/>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7411">
                                            <p:txEl>
                                              <p:pRg st="2" end="2"/>
                                            </p:txEl>
                                          </p:spTgt>
                                        </p:tgtEl>
                                        <p:attrNameLst>
                                          <p:attrName>style.visibility</p:attrName>
                                        </p:attrNameLst>
                                      </p:cBhvr>
                                      <p:to>
                                        <p:strVal val="visible"/>
                                      </p:to>
                                    </p:set>
                                    <p:anim calcmode="lin" valueType="num">
                                      <p:cBhvr>
                                        <p:cTn id="24" dur="2000" fill="hold"/>
                                        <p:tgtEl>
                                          <p:spTgt spid="17411">
                                            <p:txEl>
                                              <p:pRg st="2" end="2"/>
                                            </p:txEl>
                                          </p:spTgt>
                                        </p:tgtEl>
                                        <p:attrNameLst>
                                          <p:attrName>ppt_w</p:attrName>
                                        </p:attrNameLst>
                                      </p:cBhvr>
                                      <p:tavLst>
                                        <p:tav tm="0">
                                          <p:val>
                                            <p:strVal val="#ppt_w*0.70"/>
                                          </p:val>
                                        </p:tav>
                                        <p:tav tm="100000">
                                          <p:val>
                                            <p:strVal val="#ppt_w"/>
                                          </p:val>
                                        </p:tav>
                                      </p:tavLst>
                                    </p:anim>
                                    <p:anim calcmode="lin" valueType="num">
                                      <p:cBhvr>
                                        <p:cTn id="25" dur="2000" fill="hold"/>
                                        <p:tgtEl>
                                          <p:spTgt spid="17411">
                                            <p:txEl>
                                              <p:pRg st="2" end="2"/>
                                            </p:txEl>
                                          </p:spTgt>
                                        </p:tgtEl>
                                        <p:attrNameLst>
                                          <p:attrName>ppt_h</p:attrName>
                                        </p:attrNameLst>
                                      </p:cBhvr>
                                      <p:tavLst>
                                        <p:tav tm="0">
                                          <p:val>
                                            <p:strVal val="#ppt_h"/>
                                          </p:val>
                                        </p:tav>
                                        <p:tav tm="100000">
                                          <p:val>
                                            <p:strVal val="#ppt_h"/>
                                          </p:val>
                                        </p:tav>
                                      </p:tavLst>
                                    </p:anim>
                                    <p:animEffect transition="in" filter="fade">
                                      <p:cBhvr>
                                        <p:cTn id="26" dur="2000"/>
                                        <p:tgtEl>
                                          <p:spTgt spid="17411">
                                            <p:txEl>
                                              <p:pRg st="2" end="2"/>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7411">
                                            <p:txEl>
                                              <p:pRg st="3" end="3"/>
                                            </p:txEl>
                                          </p:spTgt>
                                        </p:tgtEl>
                                        <p:attrNameLst>
                                          <p:attrName>style.visibility</p:attrName>
                                        </p:attrNameLst>
                                      </p:cBhvr>
                                      <p:to>
                                        <p:strVal val="visible"/>
                                      </p:to>
                                    </p:set>
                                    <p:anim calcmode="lin" valueType="num">
                                      <p:cBhvr>
                                        <p:cTn id="29" dur="2000" fill="hold"/>
                                        <p:tgtEl>
                                          <p:spTgt spid="17411">
                                            <p:txEl>
                                              <p:pRg st="3" end="3"/>
                                            </p:txEl>
                                          </p:spTgt>
                                        </p:tgtEl>
                                        <p:attrNameLst>
                                          <p:attrName>ppt_w</p:attrName>
                                        </p:attrNameLst>
                                      </p:cBhvr>
                                      <p:tavLst>
                                        <p:tav tm="0">
                                          <p:val>
                                            <p:strVal val="#ppt_w*0.70"/>
                                          </p:val>
                                        </p:tav>
                                        <p:tav tm="100000">
                                          <p:val>
                                            <p:strVal val="#ppt_w"/>
                                          </p:val>
                                        </p:tav>
                                      </p:tavLst>
                                    </p:anim>
                                    <p:anim calcmode="lin" valueType="num">
                                      <p:cBhvr>
                                        <p:cTn id="30" dur="2000" fill="hold"/>
                                        <p:tgtEl>
                                          <p:spTgt spid="17411">
                                            <p:txEl>
                                              <p:pRg st="3" end="3"/>
                                            </p:txEl>
                                          </p:spTgt>
                                        </p:tgtEl>
                                        <p:attrNameLst>
                                          <p:attrName>ppt_h</p:attrName>
                                        </p:attrNameLst>
                                      </p:cBhvr>
                                      <p:tavLst>
                                        <p:tav tm="0">
                                          <p:val>
                                            <p:strVal val="#ppt_h"/>
                                          </p:val>
                                        </p:tav>
                                        <p:tav tm="100000">
                                          <p:val>
                                            <p:strVal val="#ppt_h"/>
                                          </p:val>
                                        </p:tav>
                                      </p:tavLst>
                                    </p:anim>
                                    <p:animEffect transition="in" filter="fade">
                                      <p:cBhvr>
                                        <p:cTn id="31" dur="2000"/>
                                        <p:tgtEl>
                                          <p:spTgt spid="17411">
                                            <p:txEl>
                                              <p:pRg st="3" end="3"/>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17411">
                                            <p:txEl>
                                              <p:pRg st="4" end="4"/>
                                            </p:txEl>
                                          </p:spTgt>
                                        </p:tgtEl>
                                        <p:attrNameLst>
                                          <p:attrName>style.visibility</p:attrName>
                                        </p:attrNameLst>
                                      </p:cBhvr>
                                      <p:to>
                                        <p:strVal val="visible"/>
                                      </p:to>
                                    </p:set>
                                    <p:anim calcmode="lin" valueType="num">
                                      <p:cBhvr>
                                        <p:cTn id="34" dur="2000" fill="hold"/>
                                        <p:tgtEl>
                                          <p:spTgt spid="17411">
                                            <p:txEl>
                                              <p:pRg st="4" end="4"/>
                                            </p:txEl>
                                          </p:spTgt>
                                        </p:tgtEl>
                                        <p:attrNameLst>
                                          <p:attrName>ppt_w</p:attrName>
                                        </p:attrNameLst>
                                      </p:cBhvr>
                                      <p:tavLst>
                                        <p:tav tm="0">
                                          <p:val>
                                            <p:strVal val="#ppt_w*0.70"/>
                                          </p:val>
                                        </p:tav>
                                        <p:tav tm="100000">
                                          <p:val>
                                            <p:strVal val="#ppt_w"/>
                                          </p:val>
                                        </p:tav>
                                      </p:tavLst>
                                    </p:anim>
                                    <p:anim calcmode="lin" valueType="num">
                                      <p:cBhvr>
                                        <p:cTn id="35" dur="2000" fill="hold"/>
                                        <p:tgtEl>
                                          <p:spTgt spid="17411">
                                            <p:txEl>
                                              <p:pRg st="4" end="4"/>
                                            </p:txEl>
                                          </p:spTgt>
                                        </p:tgtEl>
                                        <p:attrNameLst>
                                          <p:attrName>ppt_h</p:attrName>
                                        </p:attrNameLst>
                                      </p:cBhvr>
                                      <p:tavLst>
                                        <p:tav tm="0">
                                          <p:val>
                                            <p:strVal val="#ppt_h"/>
                                          </p:val>
                                        </p:tav>
                                        <p:tav tm="100000">
                                          <p:val>
                                            <p:strVal val="#ppt_h"/>
                                          </p:val>
                                        </p:tav>
                                      </p:tavLst>
                                    </p:anim>
                                    <p:animEffect transition="in" filter="fade">
                                      <p:cBhvr>
                                        <p:cTn id="36" dur="2000"/>
                                        <p:tgtEl>
                                          <p:spTgt spid="17411">
                                            <p:txEl>
                                              <p:pRg st="4" end="4"/>
                                            </p:txEl>
                                          </p:spTgt>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7411">
                                            <p:txEl>
                                              <p:pRg st="5" end="5"/>
                                            </p:txEl>
                                          </p:spTgt>
                                        </p:tgtEl>
                                        <p:attrNameLst>
                                          <p:attrName>style.visibility</p:attrName>
                                        </p:attrNameLst>
                                      </p:cBhvr>
                                      <p:to>
                                        <p:strVal val="visible"/>
                                      </p:to>
                                    </p:set>
                                    <p:anim calcmode="lin" valueType="num">
                                      <p:cBhvr>
                                        <p:cTn id="39" dur="2000" fill="hold"/>
                                        <p:tgtEl>
                                          <p:spTgt spid="17411">
                                            <p:txEl>
                                              <p:pRg st="5" end="5"/>
                                            </p:txEl>
                                          </p:spTgt>
                                        </p:tgtEl>
                                        <p:attrNameLst>
                                          <p:attrName>ppt_w</p:attrName>
                                        </p:attrNameLst>
                                      </p:cBhvr>
                                      <p:tavLst>
                                        <p:tav tm="0">
                                          <p:val>
                                            <p:strVal val="#ppt_w*0.70"/>
                                          </p:val>
                                        </p:tav>
                                        <p:tav tm="100000">
                                          <p:val>
                                            <p:strVal val="#ppt_w"/>
                                          </p:val>
                                        </p:tav>
                                      </p:tavLst>
                                    </p:anim>
                                    <p:anim calcmode="lin" valueType="num">
                                      <p:cBhvr>
                                        <p:cTn id="40" dur="2000" fill="hold"/>
                                        <p:tgtEl>
                                          <p:spTgt spid="17411">
                                            <p:txEl>
                                              <p:pRg st="5" end="5"/>
                                            </p:txEl>
                                          </p:spTgt>
                                        </p:tgtEl>
                                        <p:attrNameLst>
                                          <p:attrName>ppt_h</p:attrName>
                                        </p:attrNameLst>
                                      </p:cBhvr>
                                      <p:tavLst>
                                        <p:tav tm="0">
                                          <p:val>
                                            <p:strVal val="#ppt_h"/>
                                          </p:val>
                                        </p:tav>
                                        <p:tav tm="100000">
                                          <p:val>
                                            <p:strVal val="#ppt_h"/>
                                          </p:val>
                                        </p:tav>
                                      </p:tavLst>
                                    </p:anim>
                                    <p:animEffect transition="in" filter="fade">
                                      <p:cBhvr>
                                        <p:cTn id="41" dur="2000"/>
                                        <p:tgtEl>
                                          <p:spTgt spid="17411">
                                            <p:txEl>
                                              <p:pRg st="5" end="5"/>
                                            </p:txEl>
                                          </p:spTgt>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17411">
                                            <p:txEl>
                                              <p:pRg st="6" end="6"/>
                                            </p:txEl>
                                          </p:spTgt>
                                        </p:tgtEl>
                                        <p:attrNameLst>
                                          <p:attrName>style.visibility</p:attrName>
                                        </p:attrNameLst>
                                      </p:cBhvr>
                                      <p:to>
                                        <p:strVal val="visible"/>
                                      </p:to>
                                    </p:set>
                                    <p:anim calcmode="lin" valueType="num">
                                      <p:cBhvr>
                                        <p:cTn id="44" dur="2000" fill="hold"/>
                                        <p:tgtEl>
                                          <p:spTgt spid="17411">
                                            <p:txEl>
                                              <p:pRg st="6" end="6"/>
                                            </p:txEl>
                                          </p:spTgt>
                                        </p:tgtEl>
                                        <p:attrNameLst>
                                          <p:attrName>ppt_w</p:attrName>
                                        </p:attrNameLst>
                                      </p:cBhvr>
                                      <p:tavLst>
                                        <p:tav tm="0">
                                          <p:val>
                                            <p:strVal val="#ppt_w*0.70"/>
                                          </p:val>
                                        </p:tav>
                                        <p:tav tm="100000">
                                          <p:val>
                                            <p:strVal val="#ppt_w"/>
                                          </p:val>
                                        </p:tav>
                                      </p:tavLst>
                                    </p:anim>
                                    <p:anim calcmode="lin" valueType="num">
                                      <p:cBhvr>
                                        <p:cTn id="45" dur="2000" fill="hold"/>
                                        <p:tgtEl>
                                          <p:spTgt spid="17411">
                                            <p:txEl>
                                              <p:pRg st="6" end="6"/>
                                            </p:txEl>
                                          </p:spTgt>
                                        </p:tgtEl>
                                        <p:attrNameLst>
                                          <p:attrName>ppt_h</p:attrName>
                                        </p:attrNameLst>
                                      </p:cBhvr>
                                      <p:tavLst>
                                        <p:tav tm="0">
                                          <p:val>
                                            <p:strVal val="#ppt_h"/>
                                          </p:val>
                                        </p:tav>
                                        <p:tav tm="100000">
                                          <p:val>
                                            <p:strVal val="#ppt_h"/>
                                          </p:val>
                                        </p:tav>
                                      </p:tavLst>
                                    </p:anim>
                                    <p:animEffect transition="in" filter="fade">
                                      <p:cBhvr>
                                        <p:cTn id="46" dur="2000"/>
                                        <p:tgtEl>
                                          <p:spTgt spid="17411">
                                            <p:txEl>
                                              <p:pRg st="6" end="6"/>
                                            </p:txEl>
                                          </p:spTgt>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17411">
                                            <p:txEl>
                                              <p:pRg st="7" end="7"/>
                                            </p:txEl>
                                          </p:spTgt>
                                        </p:tgtEl>
                                        <p:attrNameLst>
                                          <p:attrName>style.visibility</p:attrName>
                                        </p:attrNameLst>
                                      </p:cBhvr>
                                      <p:to>
                                        <p:strVal val="visible"/>
                                      </p:to>
                                    </p:set>
                                    <p:anim calcmode="lin" valueType="num">
                                      <p:cBhvr>
                                        <p:cTn id="49" dur="2000" fill="hold"/>
                                        <p:tgtEl>
                                          <p:spTgt spid="17411">
                                            <p:txEl>
                                              <p:pRg st="7" end="7"/>
                                            </p:txEl>
                                          </p:spTgt>
                                        </p:tgtEl>
                                        <p:attrNameLst>
                                          <p:attrName>ppt_w</p:attrName>
                                        </p:attrNameLst>
                                      </p:cBhvr>
                                      <p:tavLst>
                                        <p:tav tm="0">
                                          <p:val>
                                            <p:strVal val="#ppt_w*0.70"/>
                                          </p:val>
                                        </p:tav>
                                        <p:tav tm="100000">
                                          <p:val>
                                            <p:strVal val="#ppt_w"/>
                                          </p:val>
                                        </p:tav>
                                      </p:tavLst>
                                    </p:anim>
                                    <p:anim calcmode="lin" valueType="num">
                                      <p:cBhvr>
                                        <p:cTn id="50" dur="2000" fill="hold"/>
                                        <p:tgtEl>
                                          <p:spTgt spid="17411">
                                            <p:txEl>
                                              <p:pRg st="7" end="7"/>
                                            </p:txEl>
                                          </p:spTgt>
                                        </p:tgtEl>
                                        <p:attrNameLst>
                                          <p:attrName>ppt_h</p:attrName>
                                        </p:attrNameLst>
                                      </p:cBhvr>
                                      <p:tavLst>
                                        <p:tav tm="0">
                                          <p:val>
                                            <p:strVal val="#ppt_h"/>
                                          </p:val>
                                        </p:tav>
                                        <p:tav tm="100000">
                                          <p:val>
                                            <p:strVal val="#ppt_h"/>
                                          </p:val>
                                        </p:tav>
                                      </p:tavLst>
                                    </p:anim>
                                    <p:animEffect transition="in" filter="fade">
                                      <p:cBhvr>
                                        <p:cTn id="51" dur="20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zh-CN" dirty="0"/>
              <a:t>需 求 获 取</a:t>
            </a:r>
          </a:p>
        </p:txBody>
      </p:sp>
      <p:sp>
        <p:nvSpPr>
          <p:cNvPr id="8195" name="Rectangle 3"/>
          <p:cNvSpPr>
            <a:spLocks noGrp="1" noChangeArrowheads="1"/>
          </p:cNvSpPr>
          <p:nvPr>
            <p:ph idx="1"/>
          </p:nvPr>
        </p:nvSpPr>
        <p:spPr>
          <a:xfrm>
            <a:off x="2063750" y="1414463"/>
            <a:ext cx="8147050" cy="4824412"/>
          </a:xfrm>
        </p:spPr>
        <p:txBody>
          <a:bodyPr/>
          <a:lstStyle/>
          <a:p>
            <a:pPr eaLnBrk="1" hangingPunct="1"/>
            <a:r>
              <a:rPr lang="zh-CN" altLang="en-US"/>
              <a:t>指导需求获取讨论的技能来自于经验，并建立于在面谈、小组讨论、解决冲突和其他类似活动等方面所受培训的基础上。</a:t>
            </a:r>
          </a:p>
          <a:p>
            <a:pPr eaLnBrk="1" hangingPunct="1"/>
            <a:r>
              <a:rPr lang="zh-CN" altLang="en-US"/>
              <a:t>除了简单地记录下客户所叙述的内容以外，有创造性的分析员在需求获取期间还能为用户提出一些建议和可供选择的方案。</a:t>
            </a:r>
          </a:p>
          <a:p>
            <a:pPr eaLnBrk="1" hangingPunct="1"/>
            <a:r>
              <a:rPr lang="zh-CN" altLang="en-US"/>
              <a:t>无论是对商业产品还是对信息系统，获取需求信息的传统来源都是与潜在用户</a:t>
            </a:r>
            <a:r>
              <a:rPr lang="en-US" altLang="zh-CN"/>
              <a:t>(</a:t>
            </a:r>
            <a:r>
              <a:rPr lang="zh-CN" altLang="en-US"/>
              <a:t>个人或小组</a:t>
            </a:r>
            <a:r>
              <a:rPr lang="en-US" altLang="zh-CN"/>
              <a:t>)</a:t>
            </a:r>
            <a:r>
              <a:rPr lang="zh-CN" altLang="en-US"/>
              <a:t>进行面谈。</a:t>
            </a:r>
          </a:p>
        </p:txBody>
      </p:sp>
      <p:sp>
        <p:nvSpPr>
          <p:cNvPr id="57346"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BEA01734-4F33-4C39-BB20-D0CBD07935C0}" type="slidenum">
              <a:rPr lang="zh-CN" altLang="zh-CN" sz="2500">
                <a:solidFill>
                  <a:srgbClr val="000000"/>
                </a:solidFill>
                <a:ea typeface="宋体" panose="02010600030101010101" pitchFamily="2" charset="-122"/>
              </a:rPr>
              <a:pPr fontAlgn="base">
                <a:spcBef>
                  <a:spcPct val="0"/>
                </a:spcBef>
                <a:spcAft>
                  <a:spcPct val="0"/>
                </a:spcAft>
                <a:buClrTx/>
                <a:buNone/>
              </a:pPr>
              <a:t>4</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226313631"/>
      </p:ext>
    </p:extLst>
  </p:cSld>
  <p:clrMapOvr>
    <a:masterClrMapping/>
  </p:clrMapOvr>
  <p:transition spd="med">
    <p:wheel spokes="8"/>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770" decel="100000"/>
                                        <p:tgtEl>
                                          <p:spTgt spid="8194"/>
                                        </p:tgtEl>
                                      </p:cBhvr>
                                    </p:animEffect>
                                    <p:animScale>
                                      <p:cBhvr>
                                        <p:cTn id="8" dur="770" decel="100000"/>
                                        <p:tgtEl>
                                          <p:spTgt spid="8194"/>
                                        </p:tgtEl>
                                      </p:cBhvr>
                                      <p:from x="10000" y="10000"/>
                                      <p:to x="200000" y="450000"/>
                                    </p:animScale>
                                    <p:animScale>
                                      <p:cBhvr>
                                        <p:cTn id="9" dur="1230" accel="100000" fill="hold">
                                          <p:stCondLst>
                                            <p:cond delay="770"/>
                                          </p:stCondLst>
                                        </p:cTn>
                                        <p:tgtEl>
                                          <p:spTgt spid="8194"/>
                                        </p:tgtEl>
                                      </p:cBhvr>
                                      <p:from x="200000" y="450000"/>
                                      <p:to x="100000" y="100000"/>
                                    </p:animScale>
                                    <p:set>
                                      <p:cBhvr>
                                        <p:cTn id="10" dur="770" fill="hold"/>
                                        <p:tgtEl>
                                          <p:spTgt spid="8194"/>
                                        </p:tgtEl>
                                        <p:attrNameLst>
                                          <p:attrName>ppt_x</p:attrName>
                                        </p:attrNameLst>
                                      </p:cBhvr>
                                      <p:to>
                                        <p:strVal val="(0.5)"/>
                                      </p:to>
                                    </p:set>
                                    <p:anim from="(0.5)" to="(#ppt_x)" calcmode="lin" valueType="num">
                                      <p:cBhvr>
                                        <p:cTn id="11" dur="1230" accel="100000" fill="hold">
                                          <p:stCondLst>
                                            <p:cond delay="770"/>
                                          </p:stCondLst>
                                        </p:cTn>
                                        <p:tgtEl>
                                          <p:spTgt spid="8194"/>
                                        </p:tgtEl>
                                        <p:attrNameLst>
                                          <p:attrName>ppt_x</p:attrName>
                                        </p:attrNameLst>
                                      </p:cBhvr>
                                    </p:anim>
                                    <p:set>
                                      <p:cBhvr>
                                        <p:cTn id="12" dur="770" fill="hold"/>
                                        <p:tgtEl>
                                          <p:spTgt spid="8194"/>
                                        </p:tgtEl>
                                        <p:attrNameLst>
                                          <p:attrName>ppt_y</p:attrName>
                                        </p:attrNameLst>
                                      </p:cBhvr>
                                      <p:to>
                                        <p:strVal val="(#ppt_y+0.4)"/>
                                      </p:to>
                                    </p:set>
                                    <p:anim from="(#ppt_y+0.4)" to="(#ppt_y)" calcmode="lin" valueType="num">
                                      <p:cBhvr>
                                        <p:cTn id="13" dur="1230" accel="100000" fill="hold">
                                          <p:stCondLst>
                                            <p:cond delay="770"/>
                                          </p:stCondLst>
                                        </p:cTn>
                                        <p:tgtEl>
                                          <p:spTgt spid="8194"/>
                                        </p:tgtEl>
                                        <p:attrNameLst>
                                          <p:attrName>ppt_y</p:attrName>
                                        </p:attrNameLst>
                                      </p:cBhvr>
                                    </p:anim>
                                  </p:childTnLst>
                                </p:cTn>
                              </p:par>
                            </p:childTnLst>
                          </p:cTn>
                        </p:par>
                        <p:par>
                          <p:cTn id="14" fill="hold" nodeType="afterGroup">
                            <p:stCondLst>
                              <p:cond delay="2000"/>
                            </p:stCondLst>
                            <p:childTnLst>
                              <p:par>
                                <p:cTn id="15" presetID="37" presetClass="entr" presetSubtype="0" fill="hold" grpId="0" nodeType="afterEffect">
                                  <p:stCondLst>
                                    <p:cond delay="0"/>
                                  </p:stCondLst>
                                  <p:childTnLst>
                                    <p:set>
                                      <p:cBhvr>
                                        <p:cTn id="16" dur="1" fill="hold">
                                          <p:stCondLst>
                                            <p:cond delay="0"/>
                                          </p:stCondLst>
                                        </p:cTn>
                                        <p:tgtEl>
                                          <p:spTgt spid="8195">
                                            <p:txEl>
                                              <p:pRg st="0" end="0"/>
                                            </p:txEl>
                                          </p:spTgt>
                                        </p:tgtEl>
                                        <p:attrNameLst>
                                          <p:attrName>style.visibility</p:attrName>
                                        </p:attrNameLst>
                                      </p:cBhvr>
                                      <p:to>
                                        <p:strVal val="visible"/>
                                      </p:to>
                                    </p:set>
                                    <p:animEffect transition="in" filter="fade">
                                      <p:cBhvr>
                                        <p:cTn id="17" dur="2000"/>
                                        <p:tgtEl>
                                          <p:spTgt spid="8195">
                                            <p:txEl>
                                              <p:pRg st="0" end="0"/>
                                            </p:txEl>
                                          </p:spTgt>
                                        </p:tgtEl>
                                      </p:cBhvr>
                                    </p:animEffect>
                                    <p:anim calcmode="lin" valueType="num">
                                      <p:cBhvr>
                                        <p:cTn id="18" dur="2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19" dur="1800" decel="100000" fill="hold"/>
                                        <p:tgtEl>
                                          <p:spTgt spid="8195">
                                            <p:txEl>
                                              <p:pRg st="0" end="0"/>
                                            </p:txEl>
                                          </p:spTgt>
                                        </p:tgtEl>
                                        <p:attrNameLst>
                                          <p:attrName>ppt_y</p:attrName>
                                        </p:attrNameLst>
                                      </p:cBhvr>
                                      <p:tavLst>
                                        <p:tav tm="0">
                                          <p:val>
                                            <p:strVal val="#ppt_y+1"/>
                                          </p:val>
                                        </p:tav>
                                        <p:tav tm="100000">
                                          <p:val>
                                            <p:strVal val="#ppt_y-.03"/>
                                          </p:val>
                                        </p:tav>
                                      </p:tavLst>
                                    </p:anim>
                                    <p:anim calcmode="lin" valueType="num">
                                      <p:cBhvr>
                                        <p:cTn id="20" dur="200" accel="100000" fill="hold">
                                          <p:stCondLst>
                                            <p:cond delay="1800"/>
                                          </p:stCondLst>
                                        </p:cTn>
                                        <p:tgtEl>
                                          <p:spTgt spid="8195">
                                            <p:txEl>
                                              <p:pRg st="0" end="0"/>
                                            </p:txEl>
                                          </p:spTgt>
                                        </p:tgtEl>
                                        <p:attrNameLst>
                                          <p:attrName>ppt_y</p:attrName>
                                        </p:attrNameLst>
                                      </p:cBhvr>
                                      <p:tavLst>
                                        <p:tav tm="0">
                                          <p:val>
                                            <p:strVal val="#ppt_y-.03"/>
                                          </p:val>
                                        </p:tav>
                                        <p:tav tm="100000">
                                          <p:val>
                                            <p:strVal val="#ppt_y"/>
                                          </p:val>
                                        </p:tav>
                                      </p:tavLst>
                                    </p:anim>
                                  </p:childTnLst>
                                </p:cTn>
                              </p:par>
                            </p:childTnLst>
                          </p:cTn>
                        </p:par>
                        <p:par>
                          <p:cTn id="21" fill="hold" nodeType="afterGroup">
                            <p:stCondLst>
                              <p:cond delay="4000"/>
                            </p:stCondLst>
                            <p:childTnLst>
                              <p:par>
                                <p:cTn id="22" presetID="37" presetClass="entr" presetSubtype="0" fill="hold" grpId="0" nodeType="afterEffect">
                                  <p:stCondLst>
                                    <p:cond delay="0"/>
                                  </p:stCondLst>
                                  <p:childTnLst>
                                    <p:set>
                                      <p:cBhvr>
                                        <p:cTn id="23" dur="1" fill="hold">
                                          <p:stCondLst>
                                            <p:cond delay="0"/>
                                          </p:stCondLst>
                                        </p:cTn>
                                        <p:tgtEl>
                                          <p:spTgt spid="8195">
                                            <p:txEl>
                                              <p:pRg st="1" end="1"/>
                                            </p:txEl>
                                          </p:spTgt>
                                        </p:tgtEl>
                                        <p:attrNameLst>
                                          <p:attrName>style.visibility</p:attrName>
                                        </p:attrNameLst>
                                      </p:cBhvr>
                                      <p:to>
                                        <p:strVal val="visible"/>
                                      </p:to>
                                    </p:set>
                                    <p:animEffect transition="in" filter="fade">
                                      <p:cBhvr>
                                        <p:cTn id="24" dur="2000"/>
                                        <p:tgtEl>
                                          <p:spTgt spid="8195">
                                            <p:txEl>
                                              <p:pRg st="1" end="1"/>
                                            </p:txEl>
                                          </p:spTgt>
                                        </p:tgtEl>
                                      </p:cBhvr>
                                    </p:animEffect>
                                    <p:anim calcmode="lin" valueType="num">
                                      <p:cBhvr>
                                        <p:cTn id="25" dur="2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26" dur="1800" decel="100000" fill="hold"/>
                                        <p:tgtEl>
                                          <p:spTgt spid="8195">
                                            <p:txEl>
                                              <p:pRg st="1" end="1"/>
                                            </p:txEl>
                                          </p:spTgt>
                                        </p:tgtEl>
                                        <p:attrNameLst>
                                          <p:attrName>ppt_y</p:attrName>
                                        </p:attrNameLst>
                                      </p:cBhvr>
                                      <p:tavLst>
                                        <p:tav tm="0">
                                          <p:val>
                                            <p:strVal val="#ppt_y+1"/>
                                          </p:val>
                                        </p:tav>
                                        <p:tav tm="100000">
                                          <p:val>
                                            <p:strVal val="#ppt_y-.03"/>
                                          </p:val>
                                        </p:tav>
                                      </p:tavLst>
                                    </p:anim>
                                    <p:anim calcmode="lin" valueType="num">
                                      <p:cBhvr>
                                        <p:cTn id="27" dur="200" accel="100000" fill="hold">
                                          <p:stCondLst>
                                            <p:cond delay="1800"/>
                                          </p:stCondLst>
                                        </p:cTn>
                                        <p:tgtEl>
                                          <p:spTgt spid="8195">
                                            <p:txEl>
                                              <p:pRg st="1" end="1"/>
                                            </p:txEl>
                                          </p:spTgt>
                                        </p:tgtEl>
                                        <p:attrNameLst>
                                          <p:attrName>ppt_y</p:attrName>
                                        </p:attrNameLst>
                                      </p:cBhvr>
                                      <p:tavLst>
                                        <p:tav tm="0">
                                          <p:val>
                                            <p:strVal val="#ppt_y-.03"/>
                                          </p:val>
                                        </p:tav>
                                        <p:tav tm="100000">
                                          <p:val>
                                            <p:strVal val="#ppt_y"/>
                                          </p:val>
                                        </p:tav>
                                      </p:tavLst>
                                    </p:anim>
                                  </p:childTnLst>
                                </p:cTn>
                              </p:par>
                            </p:childTnLst>
                          </p:cTn>
                        </p:par>
                        <p:par>
                          <p:cTn id="28" fill="hold" nodeType="afterGroup">
                            <p:stCondLst>
                              <p:cond delay="6000"/>
                            </p:stCondLst>
                            <p:childTnLst>
                              <p:par>
                                <p:cTn id="29" presetID="37" presetClass="entr" presetSubtype="0" fill="hold" grpId="0" nodeType="afterEffect">
                                  <p:stCondLst>
                                    <p:cond delay="0"/>
                                  </p:stCondLst>
                                  <p:childTnLst>
                                    <p:set>
                                      <p:cBhvr>
                                        <p:cTn id="30" dur="1" fill="hold">
                                          <p:stCondLst>
                                            <p:cond delay="0"/>
                                          </p:stCondLst>
                                        </p:cTn>
                                        <p:tgtEl>
                                          <p:spTgt spid="8195">
                                            <p:txEl>
                                              <p:pRg st="2" end="2"/>
                                            </p:txEl>
                                          </p:spTgt>
                                        </p:tgtEl>
                                        <p:attrNameLst>
                                          <p:attrName>style.visibility</p:attrName>
                                        </p:attrNameLst>
                                      </p:cBhvr>
                                      <p:to>
                                        <p:strVal val="visible"/>
                                      </p:to>
                                    </p:set>
                                    <p:animEffect transition="in" filter="fade">
                                      <p:cBhvr>
                                        <p:cTn id="31" dur="2000"/>
                                        <p:tgtEl>
                                          <p:spTgt spid="8195">
                                            <p:txEl>
                                              <p:pRg st="2" end="2"/>
                                            </p:txEl>
                                          </p:spTgt>
                                        </p:tgtEl>
                                      </p:cBhvr>
                                    </p:animEffect>
                                    <p:anim calcmode="lin" valueType="num">
                                      <p:cBhvr>
                                        <p:cTn id="32" dur="2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33" dur="1800" decel="100000" fill="hold"/>
                                        <p:tgtEl>
                                          <p:spTgt spid="8195">
                                            <p:txEl>
                                              <p:pRg st="2" end="2"/>
                                            </p:txEl>
                                          </p:spTgt>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819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zh-CN" dirty="0"/>
              <a:t>需求获取讨论会</a:t>
            </a:r>
          </a:p>
        </p:txBody>
      </p:sp>
      <p:sp>
        <p:nvSpPr>
          <p:cNvPr id="9219" name="Rectangle 3"/>
          <p:cNvSpPr>
            <a:spLocks noGrp="1" noChangeArrowheads="1"/>
          </p:cNvSpPr>
          <p:nvPr>
            <p:ph idx="1"/>
          </p:nvPr>
        </p:nvSpPr>
        <p:spPr>
          <a:xfrm>
            <a:off x="2855913" y="1557339"/>
            <a:ext cx="7416800" cy="4752975"/>
          </a:xfrm>
        </p:spPr>
        <p:txBody>
          <a:bodyPr/>
          <a:lstStyle/>
          <a:p>
            <a:pPr eaLnBrk="1" hangingPunct="1">
              <a:lnSpc>
                <a:spcPct val="90000"/>
              </a:lnSpc>
            </a:pPr>
            <a:r>
              <a:rPr lang="zh-CN" altLang="en-US" sz="2800"/>
              <a:t>需求分析员要经常主持和协调需求获取讨论会。协调性、合作性好的讨论会是将用户和开发人员联系起来的一种非常有效的技术</a:t>
            </a:r>
            <a:r>
              <a:rPr lang="en-US" altLang="zh-CN" sz="2800"/>
              <a:t>(Keil</a:t>
            </a:r>
            <a:r>
              <a:rPr lang="zh-CN" altLang="en-US" sz="2800"/>
              <a:t>和</a:t>
            </a:r>
            <a:r>
              <a:rPr lang="en-US" altLang="zh-CN" sz="2800"/>
              <a:t>Carmel 1995)</a:t>
            </a:r>
            <a:r>
              <a:rPr lang="zh-CN" altLang="en-US" sz="2800"/>
              <a:t>。</a:t>
            </a:r>
          </a:p>
          <a:p>
            <a:pPr eaLnBrk="1" hangingPunct="1">
              <a:lnSpc>
                <a:spcPct val="90000"/>
              </a:lnSpc>
            </a:pPr>
            <a:r>
              <a:rPr lang="zh-CN" altLang="en-US" sz="2800"/>
              <a:t>下面这些提示可用来指导有效的需求获取会议。</a:t>
            </a:r>
          </a:p>
          <a:p>
            <a:pPr lvl="1" eaLnBrk="1" hangingPunct="1">
              <a:lnSpc>
                <a:spcPct val="90000"/>
              </a:lnSpc>
            </a:pPr>
            <a:r>
              <a:rPr lang="zh-CN" altLang="en-US" sz="2300"/>
              <a:t>建立基本规则</a:t>
            </a:r>
          </a:p>
          <a:p>
            <a:pPr lvl="2" eaLnBrk="1" hangingPunct="1">
              <a:lnSpc>
                <a:spcPct val="90000"/>
              </a:lnSpc>
            </a:pPr>
            <a:r>
              <a:rPr lang="zh-CN" altLang="en-US" sz="2000"/>
              <a:t>与会者应该对他们所参加的讨论会的基本运作规则达成一致</a:t>
            </a:r>
            <a:r>
              <a:rPr lang="en-US" altLang="zh-CN" sz="2000"/>
              <a:t>(Gottesdiener 2002)</a:t>
            </a:r>
            <a:r>
              <a:rPr lang="zh-CN" altLang="en-US" sz="2000"/>
              <a:t>。</a:t>
            </a:r>
          </a:p>
          <a:p>
            <a:pPr lvl="1" eaLnBrk="1" hangingPunct="1">
              <a:lnSpc>
                <a:spcPct val="90000"/>
              </a:lnSpc>
            </a:pPr>
            <a:r>
              <a:rPr lang="zh-CN" altLang="en-US" sz="2300"/>
              <a:t>不超出范围</a:t>
            </a:r>
          </a:p>
          <a:p>
            <a:pPr lvl="2" eaLnBrk="1" hangingPunct="1">
              <a:lnSpc>
                <a:spcPct val="90000"/>
              </a:lnSpc>
            </a:pPr>
            <a:r>
              <a:rPr lang="zh-CN" altLang="en-US" sz="2000"/>
              <a:t>根据前景和范围文档来验证所提议的用户需求是否在当前的项目范围之内。</a:t>
            </a:r>
          </a:p>
          <a:p>
            <a:pPr eaLnBrk="1" hangingPunct="1">
              <a:lnSpc>
                <a:spcPct val="90000"/>
              </a:lnSpc>
            </a:pPr>
            <a:endParaRPr lang="zh-CN" altLang="en-US" sz="2000" b="1">
              <a:solidFill>
                <a:srgbClr val="0000FF"/>
              </a:solidFill>
              <a:ea typeface="汉仪中圆简" pitchFamily="1" charset="-122"/>
            </a:endParaRPr>
          </a:p>
        </p:txBody>
      </p:sp>
      <p:sp>
        <p:nvSpPr>
          <p:cNvPr id="58370"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6C996D22-1556-401A-9D71-9B4B09BD3D93}" type="slidenum">
              <a:rPr lang="zh-CN" altLang="zh-CN" sz="2500">
                <a:solidFill>
                  <a:srgbClr val="000000"/>
                </a:solidFill>
                <a:ea typeface="宋体" panose="02010600030101010101" pitchFamily="2" charset="-122"/>
              </a:rPr>
              <a:pPr fontAlgn="base">
                <a:spcBef>
                  <a:spcPct val="0"/>
                </a:spcBef>
                <a:spcAft>
                  <a:spcPct val="0"/>
                </a:spcAft>
                <a:buClrTx/>
                <a:buNone/>
              </a:pPr>
              <a:t>5</a:t>
            </a:fld>
            <a:endParaRPr lang="zh-CN" altLang="zh-CN" sz="2500">
              <a:solidFill>
                <a:srgbClr val="000000"/>
              </a:solidFill>
              <a:ea typeface="宋体" panose="02010600030101010101" pitchFamily="2" charset="-122"/>
            </a:endParaRPr>
          </a:p>
        </p:txBody>
      </p:sp>
      <p:sp>
        <p:nvSpPr>
          <p:cNvPr id="9220" name="AutoShape 4"/>
          <p:cNvSpPr>
            <a:spLocks noChangeArrowheads="1"/>
          </p:cNvSpPr>
          <p:nvPr/>
        </p:nvSpPr>
        <p:spPr bwMode="auto">
          <a:xfrm>
            <a:off x="1560514" y="3573463"/>
            <a:ext cx="1906587" cy="2159000"/>
          </a:xfrm>
          <a:prstGeom prst="cloudCallout">
            <a:avLst>
              <a:gd name="adj1" fmla="val 103727"/>
              <a:gd name="adj2" fmla="val 91843"/>
            </a:avLst>
          </a:prstGeom>
          <a:gradFill rotWithShape="0">
            <a:gsLst>
              <a:gs pos="0">
                <a:srgbClr val="66FFFF"/>
              </a:gs>
              <a:gs pos="100000">
                <a:schemeClr val="folHlink"/>
              </a:gs>
            </a:gsLst>
            <a:path path="rect">
              <a:fillToRect r="100000" b="100000"/>
            </a:path>
          </a:gradFill>
          <a:ln w="952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r>
              <a:rPr lang="zh-CN" altLang="zh-CN" sz="1400">
                <a:solidFill>
                  <a:srgbClr val="000000"/>
                </a:solidFill>
                <a:ea typeface="宋体" panose="02010600030101010101" pitchFamily="2" charset="-122"/>
              </a:rPr>
              <a:t>注意：	</a:t>
            </a:r>
          </a:p>
          <a:p>
            <a:pPr fontAlgn="base">
              <a:spcBef>
                <a:spcPct val="0"/>
              </a:spcBef>
              <a:spcAft>
                <a:spcPct val="0"/>
              </a:spcAft>
              <a:buClrTx/>
              <a:buNone/>
            </a:pPr>
            <a:r>
              <a:rPr lang="zh-CN" altLang="zh-CN" sz="1400">
                <a:solidFill>
                  <a:srgbClr val="000000"/>
                </a:solidFill>
                <a:ea typeface="宋体" panose="02010600030101010101" pitchFamily="2" charset="-122"/>
              </a:rPr>
              <a:t>要避免过早地讨论</a:t>
            </a:r>
          </a:p>
          <a:p>
            <a:pPr fontAlgn="base">
              <a:spcBef>
                <a:spcPct val="0"/>
              </a:spcBef>
              <a:spcAft>
                <a:spcPct val="0"/>
              </a:spcAft>
              <a:buClrTx/>
              <a:buNone/>
            </a:pPr>
            <a:r>
              <a:rPr lang="zh-CN" altLang="zh-CN" sz="1400">
                <a:solidFill>
                  <a:srgbClr val="000000"/>
                </a:solidFill>
                <a:ea typeface="宋体" panose="02010600030101010101" pitchFamily="2" charset="-122"/>
              </a:rPr>
              <a:t>不必要的需求细节。</a:t>
            </a:r>
          </a:p>
        </p:txBody>
      </p:sp>
    </p:spTree>
    <p:extLst>
      <p:ext uri="{BB962C8B-B14F-4D97-AF65-F5344CB8AC3E}">
        <p14:creationId xmlns:p14="http://schemas.microsoft.com/office/powerpoint/2010/main" xmlns="" val="2072484409"/>
      </p:ext>
    </p:extLst>
  </p:cSld>
  <p:clrMapOvr>
    <a:masterClrMapping/>
  </p:clrMapOvr>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 from="(-#ppt_w/2)" to="(#ppt_x)" calcmode="lin" valueType="num">
                                      <p:cBhvr>
                                        <p:cTn id="7" dur="1200" fill="hold">
                                          <p:stCondLst>
                                            <p:cond delay="0"/>
                                          </p:stCondLst>
                                        </p:cTn>
                                        <p:tgtEl>
                                          <p:spTgt spid="9218"/>
                                        </p:tgtEl>
                                        <p:attrNameLst>
                                          <p:attrName>ppt_x</p:attrName>
                                        </p:attrNameLst>
                                      </p:cBhvr>
                                    </p:anim>
                                    <p:anim from="0" to="-1.0" calcmode="lin" valueType="num">
                                      <p:cBhvr>
                                        <p:cTn id="8" dur="400" decel="50000" autoRev="1" fill="hold">
                                          <p:stCondLst>
                                            <p:cond delay="1200"/>
                                          </p:stCondLst>
                                        </p:cTn>
                                        <p:tgtEl>
                                          <p:spTgt spid="9218"/>
                                        </p:tgtEl>
                                        <p:attrNameLst>
                                          <p:attrName>xshear</p:attrName>
                                        </p:attrNameLst>
                                      </p:cBhvr>
                                    </p:anim>
                                    <p:animScale>
                                      <p:cBhvr>
                                        <p:cTn id="9" dur="400" decel="100000" autoRev="1" fill="hold">
                                          <p:stCondLst>
                                            <p:cond delay="1200"/>
                                          </p:stCondLst>
                                        </p:cTn>
                                        <p:tgtEl>
                                          <p:spTgt spid="9218"/>
                                        </p:tgtEl>
                                      </p:cBhvr>
                                      <p:from x="100000" y="100000"/>
                                      <p:to x="80000" y="100000"/>
                                    </p:animScale>
                                    <p:anim by="(#ppt_h/3+#ppt_w*0.1)" calcmode="lin" valueType="num">
                                      <p:cBhvr additive="sum">
                                        <p:cTn id="10" dur="400" decel="100000" autoRev="1" fill="hold">
                                          <p:stCondLst>
                                            <p:cond delay="1200"/>
                                          </p:stCondLst>
                                        </p:cTn>
                                        <p:tgtEl>
                                          <p:spTgt spid="9218"/>
                                        </p:tgtEl>
                                        <p:attrNameLst>
                                          <p:attrName>ppt_x</p:attrName>
                                        </p:attrNameLst>
                                      </p:cBhvr>
                                    </p:anim>
                                  </p:childTnLst>
                                </p:cTn>
                              </p:par>
                            </p:childTnLst>
                          </p:cTn>
                        </p:par>
                        <p:par>
                          <p:cTn id="11" fill="hold" nodeType="afterGroup">
                            <p:stCondLst>
                              <p:cond delay="2000"/>
                            </p:stCondLst>
                            <p:childTnLst>
                              <p:par>
                                <p:cTn id="12" presetID="31" presetClass="entr" presetSubtype="0" fill="hold" grpId="0" nodeType="afterEffect">
                                  <p:stCondLst>
                                    <p:cond delay="0"/>
                                  </p:stCondLst>
                                  <p:iterate type="lt">
                                    <p:tmPct val="5000"/>
                                  </p:iterate>
                                  <p:childTnLst>
                                    <p:set>
                                      <p:cBhvr>
                                        <p:cTn id="13" dur="1" fill="hold">
                                          <p:stCondLst>
                                            <p:cond delay="0"/>
                                          </p:stCondLst>
                                        </p:cTn>
                                        <p:tgtEl>
                                          <p:spTgt spid="9219">
                                            <p:txEl>
                                              <p:pRg st="0" end="0"/>
                                            </p:txEl>
                                          </p:spTgt>
                                        </p:tgtEl>
                                        <p:attrNameLst>
                                          <p:attrName>style.visibility</p:attrName>
                                        </p:attrNameLst>
                                      </p:cBhvr>
                                      <p:to>
                                        <p:strVal val="visible"/>
                                      </p:to>
                                    </p:set>
                                    <p:anim calcmode="lin" valueType="num">
                                      <p:cBhvr>
                                        <p:cTn id="14" dur="1000" fill="hold"/>
                                        <p:tgtEl>
                                          <p:spTgt spid="9219">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9219">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9219">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9219">
                                            <p:txEl>
                                              <p:pRg st="0" end="0"/>
                                            </p:txEl>
                                          </p:spTgt>
                                        </p:tgtEl>
                                      </p:cBhvr>
                                    </p:animEffect>
                                  </p:childTnLst>
                                </p:cTn>
                              </p:par>
                            </p:childTnLst>
                          </p:cTn>
                        </p:par>
                        <p:par>
                          <p:cTn id="18" fill="hold" nodeType="afterGroup">
                            <p:stCondLst>
                              <p:cond delay="6650"/>
                            </p:stCondLst>
                            <p:childTnLst>
                              <p:par>
                                <p:cTn id="19" presetID="31" presetClass="entr" presetSubtype="0" fill="hold" grpId="0" nodeType="afterEffect">
                                  <p:stCondLst>
                                    <p:cond delay="0"/>
                                  </p:stCondLst>
                                  <p:iterate type="lt">
                                    <p:tmPct val="5000"/>
                                  </p:iterate>
                                  <p:childTnLst>
                                    <p:set>
                                      <p:cBhvr>
                                        <p:cTn id="20" dur="1" fill="hold">
                                          <p:stCondLst>
                                            <p:cond delay="0"/>
                                          </p:stCondLst>
                                        </p:cTn>
                                        <p:tgtEl>
                                          <p:spTgt spid="9219">
                                            <p:txEl>
                                              <p:pRg st="1" end="1"/>
                                            </p:txEl>
                                          </p:spTgt>
                                        </p:tgtEl>
                                        <p:attrNameLst>
                                          <p:attrName>style.visibility</p:attrName>
                                        </p:attrNameLst>
                                      </p:cBhvr>
                                      <p:to>
                                        <p:strVal val="visible"/>
                                      </p:to>
                                    </p:set>
                                    <p:anim calcmode="lin" valueType="num">
                                      <p:cBhvr>
                                        <p:cTn id="21" dur="1000" fill="hold"/>
                                        <p:tgtEl>
                                          <p:spTgt spid="9219">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9219">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9219">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9219">
                                            <p:txEl>
                                              <p:pRg st="1" end="1"/>
                                            </p:txEl>
                                          </p:spTgt>
                                        </p:tgtEl>
                                      </p:cBhvr>
                                    </p:animEffect>
                                  </p:childTnLst>
                                </p:cTn>
                              </p:par>
                            </p:childTnLst>
                          </p:cTn>
                        </p:par>
                        <p:par>
                          <p:cTn id="25" fill="hold" nodeType="afterGroup">
                            <p:stCondLst>
                              <p:cond delay="8650"/>
                            </p:stCondLst>
                            <p:childTnLst>
                              <p:par>
                                <p:cTn id="26" presetID="31" presetClass="entr" presetSubtype="0" fill="hold" grpId="0" nodeType="afterEffect">
                                  <p:stCondLst>
                                    <p:cond delay="0"/>
                                  </p:stCondLst>
                                  <p:iterate type="lt">
                                    <p:tmPct val="5000"/>
                                  </p:iterate>
                                  <p:childTnLst>
                                    <p:set>
                                      <p:cBhvr>
                                        <p:cTn id="27" dur="1" fill="hold">
                                          <p:stCondLst>
                                            <p:cond delay="0"/>
                                          </p:stCondLst>
                                        </p:cTn>
                                        <p:tgtEl>
                                          <p:spTgt spid="9219">
                                            <p:txEl>
                                              <p:pRg st="2" end="2"/>
                                            </p:txEl>
                                          </p:spTgt>
                                        </p:tgtEl>
                                        <p:attrNameLst>
                                          <p:attrName>style.visibility</p:attrName>
                                        </p:attrNameLst>
                                      </p:cBhvr>
                                      <p:to>
                                        <p:strVal val="visible"/>
                                      </p:to>
                                    </p:set>
                                    <p:anim calcmode="lin" valueType="num">
                                      <p:cBhvr>
                                        <p:cTn id="28" dur="1000" fill="hold"/>
                                        <p:tgtEl>
                                          <p:spTgt spid="9219">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9219">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9219">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9219">
                                            <p:txEl>
                                              <p:pRg st="2" end="2"/>
                                            </p:txEl>
                                          </p:spTgt>
                                        </p:tgtEl>
                                      </p:cBhvr>
                                    </p:animEffect>
                                  </p:childTnLst>
                                </p:cTn>
                              </p:par>
                            </p:childTnLst>
                          </p:cTn>
                        </p:par>
                        <p:par>
                          <p:cTn id="32" fill="hold" nodeType="afterGroup">
                            <p:stCondLst>
                              <p:cond delay="9900"/>
                            </p:stCondLst>
                            <p:childTnLst>
                              <p:par>
                                <p:cTn id="33" presetID="31" presetClass="entr" presetSubtype="0" fill="hold" grpId="0" nodeType="afterEffect">
                                  <p:stCondLst>
                                    <p:cond delay="0"/>
                                  </p:stCondLst>
                                  <p:iterate type="lt">
                                    <p:tmPct val="5000"/>
                                  </p:iterate>
                                  <p:childTnLst>
                                    <p:set>
                                      <p:cBhvr>
                                        <p:cTn id="34" dur="1" fill="hold">
                                          <p:stCondLst>
                                            <p:cond delay="0"/>
                                          </p:stCondLst>
                                        </p:cTn>
                                        <p:tgtEl>
                                          <p:spTgt spid="9219">
                                            <p:txEl>
                                              <p:pRg st="3" end="3"/>
                                            </p:txEl>
                                          </p:spTgt>
                                        </p:tgtEl>
                                        <p:attrNameLst>
                                          <p:attrName>style.visibility</p:attrName>
                                        </p:attrNameLst>
                                      </p:cBhvr>
                                      <p:to>
                                        <p:strVal val="visible"/>
                                      </p:to>
                                    </p:set>
                                    <p:anim calcmode="lin" valueType="num">
                                      <p:cBhvr>
                                        <p:cTn id="35" dur="1000" fill="hold"/>
                                        <p:tgtEl>
                                          <p:spTgt spid="9219">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9219">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9219">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9219">
                                            <p:txEl>
                                              <p:pRg st="3" end="3"/>
                                            </p:txEl>
                                          </p:spTgt>
                                        </p:tgtEl>
                                      </p:cBhvr>
                                    </p:animEffect>
                                  </p:childTnLst>
                                </p:cTn>
                              </p:par>
                            </p:childTnLst>
                          </p:cTn>
                        </p:par>
                        <p:par>
                          <p:cTn id="39" fill="hold" nodeType="afterGroup">
                            <p:stCondLst>
                              <p:cond delay="13100"/>
                            </p:stCondLst>
                            <p:childTnLst>
                              <p:par>
                                <p:cTn id="40" presetID="31" presetClass="entr" presetSubtype="0" fill="hold" grpId="0" nodeType="afterEffect">
                                  <p:stCondLst>
                                    <p:cond delay="0"/>
                                  </p:stCondLst>
                                  <p:iterate type="lt">
                                    <p:tmPct val="5000"/>
                                  </p:iterate>
                                  <p:childTnLst>
                                    <p:set>
                                      <p:cBhvr>
                                        <p:cTn id="41" dur="1" fill="hold">
                                          <p:stCondLst>
                                            <p:cond delay="0"/>
                                          </p:stCondLst>
                                        </p:cTn>
                                        <p:tgtEl>
                                          <p:spTgt spid="9219">
                                            <p:txEl>
                                              <p:pRg st="4" end="4"/>
                                            </p:txEl>
                                          </p:spTgt>
                                        </p:tgtEl>
                                        <p:attrNameLst>
                                          <p:attrName>style.visibility</p:attrName>
                                        </p:attrNameLst>
                                      </p:cBhvr>
                                      <p:to>
                                        <p:strVal val="visible"/>
                                      </p:to>
                                    </p:set>
                                    <p:anim calcmode="lin" valueType="num">
                                      <p:cBhvr>
                                        <p:cTn id="42" dur="1000" fill="hold"/>
                                        <p:tgtEl>
                                          <p:spTgt spid="9219">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9219">
                                            <p:txEl>
                                              <p:pRg st="4" end="4"/>
                                            </p:txEl>
                                          </p:spTgt>
                                        </p:tgtEl>
                                        <p:attrNameLst>
                                          <p:attrName>ppt_h</p:attrName>
                                        </p:attrNameLst>
                                      </p:cBhvr>
                                      <p:tavLst>
                                        <p:tav tm="0">
                                          <p:val>
                                            <p:fltVal val="0"/>
                                          </p:val>
                                        </p:tav>
                                        <p:tav tm="100000">
                                          <p:val>
                                            <p:strVal val="#ppt_h"/>
                                          </p:val>
                                        </p:tav>
                                      </p:tavLst>
                                    </p:anim>
                                    <p:anim calcmode="lin" valueType="num">
                                      <p:cBhvr>
                                        <p:cTn id="44" dur="1000" fill="hold"/>
                                        <p:tgtEl>
                                          <p:spTgt spid="9219">
                                            <p:txEl>
                                              <p:pRg st="4" end="4"/>
                                            </p:txEl>
                                          </p:spTgt>
                                        </p:tgtEl>
                                        <p:attrNameLst>
                                          <p:attrName>style.rotation</p:attrName>
                                        </p:attrNameLst>
                                      </p:cBhvr>
                                      <p:tavLst>
                                        <p:tav tm="0">
                                          <p:val>
                                            <p:fltVal val="90"/>
                                          </p:val>
                                        </p:tav>
                                        <p:tav tm="100000">
                                          <p:val>
                                            <p:fltVal val="0"/>
                                          </p:val>
                                        </p:tav>
                                      </p:tavLst>
                                    </p:anim>
                                    <p:animEffect transition="in" filter="fade">
                                      <p:cBhvr>
                                        <p:cTn id="45" dur="1000"/>
                                        <p:tgtEl>
                                          <p:spTgt spid="9219">
                                            <p:txEl>
                                              <p:pRg st="4" end="4"/>
                                            </p:txEl>
                                          </p:spTgt>
                                        </p:tgtEl>
                                      </p:cBhvr>
                                    </p:animEffect>
                                  </p:childTnLst>
                                </p:cTn>
                              </p:par>
                            </p:childTnLst>
                          </p:cTn>
                        </p:par>
                        <p:par>
                          <p:cTn id="46" fill="hold" nodeType="afterGroup">
                            <p:stCondLst>
                              <p:cond delay="14300"/>
                            </p:stCondLst>
                            <p:childTnLst>
                              <p:par>
                                <p:cTn id="47" presetID="31" presetClass="entr" presetSubtype="0" fill="hold" grpId="0" nodeType="afterEffect">
                                  <p:stCondLst>
                                    <p:cond delay="0"/>
                                  </p:stCondLst>
                                  <p:iterate type="lt">
                                    <p:tmPct val="5000"/>
                                  </p:iterate>
                                  <p:childTnLst>
                                    <p:set>
                                      <p:cBhvr>
                                        <p:cTn id="48" dur="1" fill="hold">
                                          <p:stCondLst>
                                            <p:cond delay="0"/>
                                          </p:stCondLst>
                                        </p:cTn>
                                        <p:tgtEl>
                                          <p:spTgt spid="9219">
                                            <p:txEl>
                                              <p:pRg st="5" end="5"/>
                                            </p:txEl>
                                          </p:spTgt>
                                        </p:tgtEl>
                                        <p:attrNameLst>
                                          <p:attrName>style.visibility</p:attrName>
                                        </p:attrNameLst>
                                      </p:cBhvr>
                                      <p:to>
                                        <p:strVal val="visible"/>
                                      </p:to>
                                    </p:set>
                                    <p:anim calcmode="lin" valueType="num">
                                      <p:cBhvr>
                                        <p:cTn id="49" dur="1000" fill="hold"/>
                                        <p:tgtEl>
                                          <p:spTgt spid="9219">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9219">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9219">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9219">
                                            <p:txEl>
                                              <p:pRg st="5" end="5"/>
                                            </p:txEl>
                                          </p:spTgt>
                                        </p:tgtEl>
                                      </p:cBhvr>
                                    </p:animEffect>
                                  </p:childTnLst>
                                </p:cTn>
                              </p:par>
                            </p:childTnLst>
                          </p:cTn>
                        </p:par>
                        <p:par>
                          <p:cTn id="53" fill="hold" nodeType="afterGroup">
                            <p:stCondLst>
                              <p:cond delay="16900"/>
                            </p:stCondLst>
                            <p:childTnLst>
                              <p:par>
                                <p:cTn id="54" presetID="30" presetClass="entr" presetSubtype="0" fill="hold" grpId="0" nodeType="afterEffect">
                                  <p:stCondLst>
                                    <p:cond delay="0"/>
                                  </p:stCondLst>
                                  <p:childTnLst>
                                    <p:set>
                                      <p:cBhvr>
                                        <p:cTn id="55" dur="1" fill="hold">
                                          <p:stCondLst>
                                            <p:cond delay="0"/>
                                          </p:stCondLst>
                                        </p:cTn>
                                        <p:tgtEl>
                                          <p:spTgt spid="9220"/>
                                        </p:tgtEl>
                                        <p:attrNameLst>
                                          <p:attrName>style.visibility</p:attrName>
                                        </p:attrNameLst>
                                      </p:cBhvr>
                                      <p:to>
                                        <p:strVal val="visible"/>
                                      </p:to>
                                    </p:set>
                                    <p:animEffect transition="in" filter="fade">
                                      <p:cBhvr>
                                        <p:cTn id="56" dur="1600" decel="100000"/>
                                        <p:tgtEl>
                                          <p:spTgt spid="9220"/>
                                        </p:tgtEl>
                                      </p:cBhvr>
                                    </p:animEffect>
                                    <p:anim calcmode="lin" valueType="num">
                                      <p:cBhvr>
                                        <p:cTn id="57" dur="1600" decel="100000" fill="hold"/>
                                        <p:tgtEl>
                                          <p:spTgt spid="9220"/>
                                        </p:tgtEl>
                                        <p:attrNameLst>
                                          <p:attrName>style.rotation</p:attrName>
                                        </p:attrNameLst>
                                      </p:cBhvr>
                                      <p:tavLst>
                                        <p:tav tm="0">
                                          <p:val>
                                            <p:fltVal val="-90"/>
                                          </p:val>
                                        </p:tav>
                                        <p:tav tm="100000">
                                          <p:val>
                                            <p:fltVal val="0"/>
                                          </p:val>
                                        </p:tav>
                                      </p:tavLst>
                                    </p:anim>
                                    <p:anim calcmode="lin" valueType="num">
                                      <p:cBhvr>
                                        <p:cTn id="58" dur="1600" decel="100000" fill="hold"/>
                                        <p:tgtEl>
                                          <p:spTgt spid="9220"/>
                                        </p:tgtEl>
                                        <p:attrNameLst>
                                          <p:attrName>ppt_x</p:attrName>
                                        </p:attrNameLst>
                                      </p:cBhvr>
                                      <p:tavLst>
                                        <p:tav tm="0">
                                          <p:val>
                                            <p:strVal val="#ppt_x+0.4"/>
                                          </p:val>
                                        </p:tav>
                                        <p:tav tm="100000">
                                          <p:val>
                                            <p:strVal val="#ppt_x-0.05"/>
                                          </p:val>
                                        </p:tav>
                                      </p:tavLst>
                                    </p:anim>
                                    <p:anim calcmode="lin" valueType="num">
                                      <p:cBhvr>
                                        <p:cTn id="59" dur="1600" decel="100000" fill="hold"/>
                                        <p:tgtEl>
                                          <p:spTgt spid="9220"/>
                                        </p:tgtEl>
                                        <p:attrNameLst>
                                          <p:attrName>ppt_y</p:attrName>
                                        </p:attrNameLst>
                                      </p:cBhvr>
                                      <p:tavLst>
                                        <p:tav tm="0">
                                          <p:val>
                                            <p:strVal val="#ppt_y-0.4"/>
                                          </p:val>
                                        </p:tav>
                                        <p:tav tm="100000">
                                          <p:val>
                                            <p:strVal val="#ppt_y+0.1"/>
                                          </p:val>
                                        </p:tav>
                                      </p:tavLst>
                                    </p:anim>
                                    <p:anim calcmode="lin" valueType="num">
                                      <p:cBhvr>
                                        <p:cTn id="60" dur="400" accel="100000" fill="hold">
                                          <p:stCondLst>
                                            <p:cond delay="1600"/>
                                          </p:stCondLst>
                                        </p:cTn>
                                        <p:tgtEl>
                                          <p:spTgt spid="9220"/>
                                        </p:tgtEl>
                                        <p:attrNameLst>
                                          <p:attrName>ppt_x</p:attrName>
                                        </p:attrNameLst>
                                      </p:cBhvr>
                                      <p:tavLst>
                                        <p:tav tm="0">
                                          <p:val>
                                            <p:strVal val="#ppt_x-0.05"/>
                                          </p:val>
                                        </p:tav>
                                        <p:tav tm="100000">
                                          <p:val>
                                            <p:strVal val="#ppt_x"/>
                                          </p:val>
                                        </p:tav>
                                      </p:tavLst>
                                    </p:anim>
                                    <p:anim calcmode="lin" valueType="num">
                                      <p:cBhvr>
                                        <p:cTn id="61" dur="400" accel="100000" fill="hold">
                                          <p:stCondLst>
                                            <p:cond delay="1600"/>
                                          </p:stCondLst>
                                        </p:cTn>
                                        <p:tgtEl>
                                          <p:spTgt spid="922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uiExpand="1" build="p"/>
      <p:bldP spid="922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zh-CN" dirty="0"/>
              <a:t>需求获取讨论会</a:t>
            </a:r>
          </a:p>
        </p:txBody>
      </p:sp>
      <p:sp>
        <p:nvSpPr>
          <p:cNvPr id="10243" name="Rectangle 3"/>
          <p:cNvSpPr>
            <a:spLocks noGrp="1" noChangeArrowheads="1"/>
          </p:cNvSpPr>
          <p:nvPr>
            <p:ph idx="1"/>
          </p:nvPr>
        </p:nvSpPr>
        <p:spPr>
          <a:xfrm>
            <a:off x="1524000" y="1628775"/>
            <a:ext cx="6084888" cy="4897438"/>
          </a:xfrm>
        </p:spPr>
        <p:txBody>
          <a:bodyPr/>
          <a:lstStyle/>
          <a:p>
            <a:pPr lvl="1" eaLnBrk="1" hangingPunct="1">
              <a:lnSpc>
                <a:spcPct val="90000"/>
              </a:lnSpc>
            </a:pPr>
            <a:r>
              <a:rPr lang="zh-CN" altLang="zh-CN" sz="2200" dirty="0"/>
              <a:t>使用活动挂图(flipchart)来捕获以后再考虑的一些条目  </a:t>
            </a:r>
            <a:endParaRPr lang="en-US" altLang="zh-CN" sz="2200" dirty="0"/>
          </a:p>
          <a:p>
            <a:pPr lvl="2" eaLnBrk="1" hangingPunct="1">
              <a:lnSpc>
                <a:spcPct val="90000"/>
              </a:lnSpc>
            </a:pPr>
            <a:r>
              <a:rPr lang="zh-CN" altLang="en-US" sz="1800" dirty="0"/>
              <a:t>在需求获取讨论会中将会随机出现一批重要信息：质量属性、业务规则、用户界面等方面的想法、受到的限制以及其他信息。 </a:t>
            </a:r>
            <a:endParaRPr lang="zh-CN" altLang="zh-CN" sz="1800" dirty="0"/>
          </a:p>
          <a:p>
            <a:pPr lvl="1" eaLnBrk="1" hangingPunct="1">
              <a:lnSpc>
                <a:spcPct val="90000"/>
              </a:lnSpc>
            </a:pPr>
            <a:r>
              <a:rPr lang="zh-CN" altLang="zh-CN" sz="2200" dirty="0"/>
              <a:t>时间盒(timebox)讨论</a:t>
            </a:r>
            <a:r>
              <a:rPr lang="zh-CN" altLang="zh-CN" sz="2000" dirty="0"/>
              <a:t> </a:t>
            </a:r>
          </a:p>
          <a:p>
            <a:pPr lvl="2" eaLnBrk="1" hangingPunct="1">
              <a:lnSpc>
                <a:spcPct val="90000"/>
              </a:lnSpc>
            </a:pPr>
            <a:r>
              <a:rPr lang="zh-CN" altLang="zh-CN" sz="1800" dirty="0"/>
              <a:t>在最初的用例研究期间，协调人可能需要为每一个讨论主题分配一个固定的时间段</a:t>
            </a:r>
            <a:r>
              <a:rPr lang="zh-CN" altLang="en-US" sz="1700" dirty="0"/>
              <a:t>。</a:t>
            </a:r>
          </a:p>
          <a:p>
            <a:pPr lvl="1" eaLnBrk="1" hangingPunct="1">
              <a:lnSpc>
                <a:spcPct val="90000"/>
              </a:lnSpc>
            </a:pPr>
            <a:r>
              <a:rPr lang="zh-CN" altLang="zh-CN" sz="2200" dirty="0"/>
              <a:t>保持较小的团队规模并</a:t>
            </a:r>
            <a:r>
              <a:rPr lang="zh-CN" altLang="en-US" sz="2200" dirty="0"/>
              <a:t>吸纳正确的干系人</a:t>
            </a:r>
            <a:r>
              <a:rPr lang="zh-CN" altLang="zh-CN" sz="2200" dirty="0"/>
              <a:t>  </a:t>
            </a:r>
          </a:p>
          <a:p>
            <a:pPr lvl="2" eaLnBrk="1" hangingPunct="1">
              <a:lnSpc>
                <a:spcPct val="90000"/>
              </a:lnSpc>
            </a:pPr>
            <a:r>
              <a:rPr lang="zh-CN" altLang="zh-CN" sz="1900" dirty="0"/>
              <a:t>较小的团队比较大的团队工作效率要高得</a:t>
            </a:r>
            <a:r>
              <a:rPr lang="en-US" altLang="zh-CN" sz="1900" dirty="0"/>
              <a:t/>
            </a:r>
            <a:br>
              <a:rPr lang="en-US" altLang="zh-CN" sz="1900" dirty="0"/>
            </a:br>
            <a:r>
              <a:rPr lang="zh-CN" altLang="zh-CN" sz="1900" dirty="0"/>
              <a:t>多。</a:t>
            </a:r>
          </a:p>
          <a:p>
            <a:pPr lvl="1" eaLnBrk="1" hangingPunct="1">
              <a:lnSpc>
                <a:spcPct val="90000"/>
              </a:lnSpc>
            </a:pPr>
            <a:r>
              <a:rPr lang="zh-CN" altLang="zh-CN" sz="2200" dirty="0"/>
              <a:t>确保每个人都积极地参与讨论</a:t>
            </a:r>
          </a:p>
          <a:p>
            <a:pPr lvl="2" eaLnBrk="1" hangingPunct="1">
              <a:lnSpc>
                <a:spcPct val="90000"/>
              </a:lnSpc>
            </a:pPr>
            <a:r>
              <a:rPr lang="zh-CN" altLang="zh-CN" sz="1800" dirty="0"/>
              <a:t>有时参与者会停止参与讨论，这是因为他们对系统随时都可能出现意外感到灰心丧气。</a:t>
            </a:r>
          </a:p>
          <a:p>
            <a:pPr eaLnBrk="1" hangingPunct="1">
              <a:lnSpc>
                <a:spcPct val="90000"/>
              </a:lnSpc>
              <a:buFont typeface="Wingdings" panose="05000000000000000000" pitchFamily="2" charset="2"/>
              <a:buNone/>
            </a:pPr>
            <a:endParaRPr lang="zh-CN" altLang="zh-CN" sz="2400" dirty="0"/>
          </a:p>
        </p:txBody>
      </p:sp>
      <p:sp>
        <p:nvSpPr>
          <p:cNvPr id="59394"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ABBC6B8E-C4AC-4ED1-A3AB-0455EE1CF0B7}" type="slidenum">
              <a:rPr lang="zh-CN" altLang="zh-CN" sz="2500">
                <a:solidFill>
                  <a:srgbClr val="000000"/>
                </a:solidFill>
                <a:ea typeface="宋体" panose="02010600030101010101" pitchFamily="2" charset="-122"/>
              </a:rPr>
              <a:pPr fontAlgn="base">
                <a:spcBef>
                  <a:spcPct val="0"/>
                </a:spcBef>
                <a:spcAft>
                  <a:spcPct val="0"/>
                </a:spcAft>
                <a:buClrTx/>
                <a:buNone/>
              </a:pPr>
              <a:t>6</a:t>
            </a:fld>
            <a:endParaRPr lang="zh-CN" altLang="zh-CN" sz="2500">
              <a:solidFill>
                <a:srgbClr val="000000"/>
              </a:solidFill>
              <a:ea typeface="宋体" panose="02010600030101010101" pitchFamily="2" charset="-122"/>
            </a:endParaRPr>
          </a:p>
        </p:txBody>
      </p:sp>
      <p:sp>
        <p:nvSpPr>
          <p:cNvPr id="10244" name="AutoShape 4"/>
          <p:cNvSpPr>
            <a:spLocks noChangeArrowheads="1"/>
          </p:cNvSpPr>
          <p:nvPr/>
        </p:nvSpPr>
        <p:spPr bwMode="auto">
          <a:xfrm flipH="1">
            <a:off x="7658100" y="1989139"/>
            <a:ext cx="3009900" cy="2058987"/>
          </a:xfrm>
          <a:prstGeom prst="cloudCallout">
            <a:avLst>
              <a:gd name="adj1" fmla="val 73681"/>
              <a:gd name="adj2" fmla="val 172435"/>
            </a:avLst>
          </a:prstGeom>
          <a:gradFill rotWithShape="0">
            <a:gsLst>
              <a:gs pos="0">
                <a:srgbClr val="FF0066"/>
              </a:gs>
              <a:gs pos="100000">
                <a:srgbClr val="66FFCC"/>
              </a:gs>
            </a:gsLst>
            <a:lin ang="5400000" scaled="1"/>
          </a:gradFill>
          <a:ln w="9525">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r>
              <a:rPr lang="zh-CN" altLang="zh-CN" sz="1800">
                <a:solidFill>
                  <a:srgbClr val="000000"/>
                </a:solidFill>
                <a:ea typeface="宋体" panose="02010600030101010101" pitchFamily="2" charset="-122"/>
              </a:rPr>
              <a:t>注意</a:t>
            </a:r>
            <a:r>
              <a:rPr lang="zh-CN" altLang="en-US" sz="1800">
                <a:solidFill>
                  <a:srgbClr val="000000"/>
                </a:solidFill>
                <a:ea typeface="宋体" panose="02010600030101010101" pitchFamily="2" charset="-122"/>
              </a:rPr>
              <a:t>：</a:t>
            </a:r>
            <a:r>
              <a:rPr lang="zh-CN" altLang="zh-CN" sz="1800">
                <a:solidFill>
                  <a:srgbClr val="000000"/>
                </a:solidFill>
                <a:ea typeface="宋体" panose="02010600030101010101" pitchFamily="2" charset="-122"/>
              </a:rPr>
              <a:t>	</a:t>
            </a:r>
          </a:p>
          <a:p>
            <a:pPr fontAlgn="base">
              <a:spcBef>
                <a:spcPct val="0"/>
              </a:spcBef>
              <a:spcAft>
                <a:spcPct val="0"/>
              </a:spcAft>
              <a:buClrTx/>
              <a:buNone/>
            </a:pPr>
            <a:r>
              <a:rPr lang="zh-CN" altLang="zh-CN" sz="1800">
                <a:solidFill>
                  <a:srgbClr val="000000"/>
                </a:solidFill>
                <a:ea typeface="宋体" panose="02010600030101010101" pitchFamily="2" charset="-122"/>
              </a:rPr>
              <a:t>在需求讨论期间，</a:t>
            </a:r>
          </a:p>
          <a:p>
            <a:pPr fontAlgn="base">
              <a:spcBef>
                <a:spcPct val="0"/>
              </a:spcBef>
              <a:spcAft>
                <a:spcPct val="0"/>
              </a:spcAft>
              <a:buClrTx/>
              <a:buNone/>
            </a:pPr>
            <a:r>
              <a:rPr lang="zh-CN" altLang="zh-CN" sz="1800">
                <a:solidFill>
                  <a:srgbClr val="000000"/>
                </a:solidFill>
                <a:ea typeface="宋体" panose="02010600030101010101" pitchFamily="2" charset="-122"/>
              </a:rPr>
              <a:t>要防止讨论跑题</a:t>
            </a:r>
            <a:r>
              <a:rPr lang="zh-CN" altLang="en-US" sz="1600">
                <a:solidFill>
                  <a:srgbClr val="000000"/>
                </a:solidFill>
                <a:ea typeface="宋体" panose="02010600030101010101" pitchFamily="2" charset="-122"/>
              </a:rPr>
              <a:t>。</a:t>
            </a:r>
            <a:endParaRPr lang="zh-CN" altLang="zh-CN" sz="1600">
              <a:solidFill>
                <a:srgbClr val="000000"/>
              </a:solidFill>
              <a:ea typeface="宋体" panose="02010600030101010101" pitchFamily="2" charset="-122"/>
            </a:endParaRPr>
          </a:p>
        </p:txBody>
      </p:sp>
    </p:spTree>
    <p:extLst>
      <p:ext uri="{BB962C8B-B14F-4D97-AF65-F5344CB8AC3E}">
        <p14:creationId xmlns:p14="http://schemas.microsoft.com/office/powerpoint/2010/main" xmlns="" val="1663907781"/>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down)">
                                      <p:cBhvr>
                                        <p:cTn id="7" dur="580">
                                          <p:stCondLst>
                                            <p:cond delay="0"/>
                                          </p:stCondLst>
                                        </p:cTn>
                                        <p:tgtEl>
                                          <p:spTgt spid="10242"/>
                                        </p:tgtEl>
                                      </p:cBhvr>
                                    </p:animEffect>
                                    <p:anim calcmode="lin" valueType="num">
                                      <p:cBhvr>
                                        <p:cTn id="8" dur="1822" tmFilter="0,0; 0.14,0.36; 0.43,0.73; 0.71,0.91; 1.0,1.0">
                                          <p:stCondLst>
                                            <p:cond delay="0"/>
                                          </p:stCondLst>
                                        </p:cTn>
                                        <p:tgtEl>
                                          <p:spTgt spid="1024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2"/>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2"/>
                                        </p:tgtEl>
                                      </p:cBhvr>
                                      <p:to x="100000" y="60000"/>
                                    </p:animScale>
                                    <p:animScale>
                                      <p:cBhvr>
                                        <p:cTn id="14" dur="166" decel="50000">
                                          <p:stCondLst>
                                            <p:cond delay="676"/>
                                          </p:stCondLst>
                                        </p:cTn>
                                        <p:tgtEl>
                                          <p:spTgt spid="10242"/>
                                        </p:tgtEl>
                                      </p:cBhvr>
                                      <p:to x="100000" y="100000"/>
                                    </p:animScale>
                                    <p:animScale>
                                      <p:cBhvr>
                                        <p:cTn id="15" dur="26">
                                          <p:stCondLst>
                                            <p:cond delay="1312"/>
                                          </p:stCondLst>
                                        </p:cTn>
                                        <p:tgtEl>
                                          <p:spTgt spid="10242"/>
                                        </p:tgtEl>
                                      </p:cBhvr>
                                      <p:to x="100000" y="80000"/>
                                    </p:animScale>
                                    <p:animScale>
                                      <p:cBhvr>
                                        <p:cTn id="16" dur="166" decel="50000">
                                          <p:stCondLst>
                                            <p:cond delay="1338"/>
                                          </p:stCondLst>
                                        </p:cTn>
                                        <p:tgtEl>
                                          <p:spTgt spid="10242"/>
                                        </p:tgtEl>
                                      </p:cBhvr>
                                      <p:to x="100000" y="100000"/>
                                    </p:animScale>
                                    <p:animScale>
                                      <p:cBhvr>
                                        <p:cTn id="17" dur="26">
                                          <p:stCondLst>
                                            <p:cond delay="1642"/>
                                          </p:stCondLst>
                                        </p:cTn>
                                        <p:tgtEl>
                                          <p:spTgt spid="10242"/>
                                        </p:tgtEl>
                                      </p:cBhvr>
                                      <p:to x="100000" y="90000"/>
                                    </p:animScale>
                                    <p:animScale>
                                      <p:cBhvr>
                                        <p:cTn id="18" dur="166" decel="50000">
                                          <p:stCondLst>
                                            <p:cond delay="1668"/>
                                          </p:stCondLst>
                                        </p:cTn>
                                        <p:tgtEl>
                                          <p:spTgt spid="10242"/>
                                        </p:tgtEl>
                                      </p:cBhvr>
                                      <p:to x="100000" y="100000"/>
                                    </p:animScale>
                                    <p:animScale>
                                      <p:cBhvr>
                                        <p:cTn id="19" dur="26">
                                          <p:stCondLst>
                                            <p:cond delay="1808"/>
                                          </p:stCondLst>
                                        </p:cTn>
                                        <p:tgtEl>
                                          <p:spTgt spid="10242"/>
                                        </p:tgtEl>
                                      </p:cBhvr>
                                      <p:to x="100000" y="95000"/>
                                    </p:animScale>
                                    <p:animScale>
                                      <p:cBhvr>
                                        <p:cTn id="20" dur="166" decel="50000">
                                          <p:stCondLst>
                                            <p:cond delay="1834"/>
                                          </p:stCondLst>
                                        </p:cTn>
                                        <p:tgtEl>
                                          <p:spTgt spid="10242"/>
                                        </p:tgtEl>
                                      </p:cBhvr>
                                      <p:to x="100000" y="100000"/>
                                    </p:animScale>
                                  </p:childTnLst>
                                </p:cTn>
                              </p:par>
                            </p:childTnLst>
                          </p:cTn>
                        </p:par>
                        <p:par>
                          <p:cTn id="21" fill="hold" nodeType="afterGroup">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10243">
                                            <p:txEl>
                                              <p:pRg st="0" end="0"/>
                                            </p:txEl>
                                          </p:spTgt>
                                        </p:tgtEl>
                                        <p:attrNameLst>
                                          <p:attrName>style.visibility</p:attrName>
                                        </p:attrNameLst>
                                      </p:cBhvr>
                                      <p:to>
                                        <p:strVal val="visible"/>
                                      </p:to>
                                    </p:set>
                                    <p:animEffect transition="in" filter="fade">
                                      <p:cBhvr>
                                        <p:cTn id="24" dur="2000"/>
                                        <p:tgtEl>
                                          <p:spTgt spid="10243">
                                            <p:txEl>
                                              <p:pRg st="0" end="0"/>
                                            </p:txEl>
                                          </p:spTgt>
                                        </p:tgtEl>
                                      </p:cBhvr>
                                    </p:animEffect>
                                    <p:anim calcmode="lin" valueType="num">
                                      <p:cBhvr>
                                        <p:cTn id="25" dur="2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26" dur="2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4000"/>
                            </p:stCondLst>
                            <p:childTnLst>
                              <p:par>
                                <p:cTn id="28" presetID="47" presetClass="entr" presetSubtype="0" fill="hold" grpId="0" nodeType="afterEffect">
                                  <p:stCondLst>
                                    <p:cond delay="0"/>
                                  </p:stCondLst>
                                  <p:childTnLst>
                                    <p:set>
                                      <p:cBhvr>
                                        <p:cTn id="29" dur="1" fill="hold">
                                          <p:stCondLst>
                                            <p:cond delay="0"/>
                                          </p:stCondLst>
                                        </p:cTn>
                                        <p:tgtEl>
                                          <p:spTgt spid="10243">
                                            <p:txEl>
                                              <p:pRg st="1" end="1"/>
                                            </p:txEl>
                                          </p:spTgt>
                                        </p:tgtEl>
                                        <p:attrNameLst>
                                          <p:attrName>style.visibility</p:attrName>
                                        </p:attrNameLst>
                                      </p:cBhvr>
                                      <p:to>
                                        <p:strVal val="visible"/>
                                      </p:to>
                                    </p:set>
                                    <p:animEffect transition="in" filter="fade">
                                      <p:cBhvr>
                                        <p:cTn id="30" dur="2000"/>
                                        <p:tgtEl>
                                          <p:spTgt spid="10243">
                                            <p:txEl>
                                              <p:pRg st="1" end="1"/>
                                            </p:txEl>
                                          </p:spTgt>
                                        </p:tgtEl>
                                      </p:cBhvr>
                                    </p:animEffect>
                                    <p:anim calcmode="lin" valueType="num">
                                      <p:cBhvr>
                                        <p:cTn id="31" dur="2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32" dur="2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par>
                          <p:cTn id="33" fill="hold" nodeType="afterGroup">
                            <p:stCondLst>
                              <p:cond delay="6000"/>
                            </p:stCondLst>
                            <p:childTnLst>
                              <p:par>
                                <p:cTn id="34" presetID="47" presetClass="entr" presetSubtype="0" fill="hold" grpId="0" nodeType="afterEffect">
                                  <p:stCondLst>
                                    <p:cond delay="0"/>
                                  </p:stCondLst>
                                  <p:childTnLst>
                                    <p:set>
                                      <p:cBhvr>
                                        <p:cTn id="35" dur="1" fill="hold">
                                          <p:stCondLst>
                                            <p:cond delay="0"/>
                                          </p:stCondLst>
                                        </p:cTn>
                                        <p:tgtEl>
                                          <p:spTgt spid="10243">
                                            <p:txEl>
                                              <p:pRg st="2" end="2"/>
                                            </p:txEl>
                                          </p:spTgt>
                                        </p:tgtEl>
                                        <p:attrNameLst>
                                          <p:attrName>style.visibility</p:attrName>
                                        </p:attrNameLst>
                                      </p:cBhvr>
                                      <p:to>
                                        <p:strVal val="visible"/>
                                      </p:to>
                                    </p:set>
                                    <p:animEffect transition="in" filter="fade">
                                      <p:cBhvr>
                                        <p:cTn id="36" dur="2000"/>
                                        <p:tgtEl>
                                          <p:spTgt spid="10243">
                                            <p:txEl>
                                              <p:pRg st="2" end="2"/>
                                            </p:txEl>
                                          </p:spTgt>
                                        </p:tgtEl>
                                      </p:cBhvr>
                                    </p:animEffect>
                                    <p:anim calcmode="lin" valueType="num">
                                      <p:cBhvr>
                                        <p:cTn id="37" dur="2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38" dur="2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par>
                          <p:cTn id="39" fill="hold" nodeType="afterGroup">
                            <p:stCondLst>
                              <p:cond delay="8000"/>
                            </p:stCondLst>
                            <p:childTnLst>
                              <p:par>
                                <p:cTn id="40" presetID="47" presetClass="entr" presetSubtype="0" fill="hold" grpId="0" nodeType="afterEffect">
                                  <p:stCondLst>
                                    <p:cond delay="0"/>
                                  </p:stCondLst>
                                  <p:childTnLst>
                                    <p:set>
                                      <p:cBhvr>
                                        <p:cTn id="41" dur="1" fill="hold">
                                          <p:stCondLst>
                                            <p:cond delay="0"/>
                                          </p:stCondLst>
                                        </p:cTn>
                                        <p:tgtEl>
                                          <p:spTgt spid="10243">
                                            <p:txEl>
                                              <p:pRg st="3" end="3"/>
                                            </p:txEl>
                                          </p:spTgt>
                                        </p:tgtEl>
                                        <p:attrNameLst>
                                          <p:attrName>style.visibility</p:attrName>
                                        </p:attrNameLst>
                                      </p:cBhvr>
                                      <p:to>
                                        <p:strVal val="visible"/>
                                      </p:to>
                                    </p:set>
                                    <p:animEffect transition="in" filter="fade">
                                      <p:cBhvr>
                                        <p:cTn id="42" dur="2000"/>
                                        <p:tgtEl>
                                          <p:spTgt spid="10243">
                                            <p:txEl>
                                              <p:pRg st="3" end="3"/>
                                            </p:txEl>
                                          </p:spTgt>
                                        </p:tgtEl>
                                      </p:cBhvr>
                                    </p:animEffect>
                                    <p:anim calcmode="lin" valueType="num">
                                      <p:cBhvr>
                                        <p:cTn id="43" dur="2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44" dur="2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par>
                          <p:cTn id="45" fill="hold" nodeType="afterGroup">
                            <p:stCondLst>
                              <p:cond delay="10000"/>
                            </p:stCondLst>
                            <p:childTnLst>
                              <p:par>
                                <p:cTn id="46" presetID="47" presetClass="entr" presetSubtype="0" fill="hold" grpId="0" nodeType="afterEffect">
                                  <p:stCondLst>
                                    <p:cond delay="0"/>
                                  </p:stCondLst>
                                  <p:childTnLst>
                                    <p:set>
                                      <p:cBhvr>
                                        <p:cTn id="47" dur="1" fill="hold">
                                          <p:stCondLst>
                                            <p:cond delay="0"/>
                                          </p:stCondLst>
                                        </p:cTn>
                                        <p:tgtEl>
                                          <p:spTgt spid="10243">
                                            <p:txEl>
                                              <p:pRg st="4" end="4"/>
                                            </p:txEl>
                                          </p:spTgt>
                                        </p:tgtEl>
                                        <p:attrNameLst>
                                          <p:attrName>style.visibility</p:attrName>
                                        </p:attrNameLst>
                                      </p:cBhvr>
                                      <p:to>
                                        <p:strVal val="visible"/>
                                      </p:to>
                                    </p:set>
                                    <p:animEffect transition="in" filter="fade">
                                      <p:cBhvr>
                                        <p:cTn id="48" dur="2000"/>
                                        <p:tgtEl>
                                          <p:spTgt spid="10243">
                                            <p:txEl>
                                              <p:pRg st="4" end="4"/>
                                            </p:txEl>
                                          </p:spTgt>
                                        </p:tgtEl>
                                      </p:cBhvr>
                                    </p:animEffect>
                                    <p:anim calcmode="lin" valueType="num">
                                      <p:cBhvr>
                                        <p:cTn id="49" dur="2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50" dur="2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par>
                          <p:cTn id="51" fill="hold" nodeType="afterGroup">
                            <p:stCondLst>
                              <p:cond delay="12000"/>
                            </p:stCondLst>
                            <p:childTnLst>
                              <p:par>
                                <p:cTn id="52" presetID="47" presetClass="entr" presetSubtype="0" fill="hold" grpId="0" nodeType="afterEffect">
                                  <p:stCondLst>
                                    <p:cond delay="0"/>
                                  </p:stCondLst>
                                  <p:childTnLst>
                                    <p:set>
                                      <p:cBhvr>
                                        <p:cTn id="53" dur="1" fill="hold">
                                          <p:stCondLst>
                                            <p:cond delay="0"/>
                                          </p:stCondLst>
                                        </p:cTn>
                                        <p:tgtEl>
                                          <p:spTgt spid="10243">
                                            <p:txEl>
                                              <p:pRg st="5" end="5"/>
                                            </p:txEl>
                                          </p:spTgt>
                                        </p:tgtEl>
                                        <p:attrNameLst>
                                          <p:attrName>style.visibility</p:attrName>
                                        </p:attrNameLst>
                                      </p:cBhvr>
                                      <p:to>
                                        <p:strVal val="visible"/>
                                      </p:to>
                                    </p:set>
                                    <p:animEffect transition="in" filter="fade">
                                      <p:cBhvr>
                                        <p:cTn id="54" dur="2000"/>
                                        <p:tgtEl>
                                          <p:spTgt spid="10243">
                                            <p:txEl>
                                              <p:pRg st="5" end="5"/>
                                            </p:txEl>
                                          </p:spTgt>
                                        </p:tgtEl>
                                      </p:cBhvr>
                                    </p:animEffect>
                                    <p:anim calcmode="lin" valueType="num">
                                      <p:cBhvr>
                                        <p:cTn id="55" dur="2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56" dur="2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par>
                          <p:cTn id="57" fill="hold" nodeType="afterGroup">
                            <p:stCondLst>
                              <p:cond delay="14000"/>
                            </p:stCondLst>
                            <p:childTnLst>
                              <p:par>
                                <p:cTn id="58" presetID="47" presetClass="entr" presetSubtype="0" fill="hold" grpId="0" nodeType="afterEffect">
                                  <p:stCondLst>
                                    <p:cond delay="0"/>
                                  </p:stCondLst>
                                  <p:childTnLst>
                                    <p:set>
                                      <p:cBhvr>
                                        <p:cTn id="59" dur="1" fill="hold">
                                          <p:stCondLst>
                                            <p:cond delay="0"/>
                                          </p:stCondLst>
                                        </p:cTn>
                                        <p:tgtEl>
                                          <p:spTgt spid="10243">
                                            <p:txEl>
                                              <p:pRg st="6" end="6"/>
                                            </p:txEl>
                                          </p:spTgt>
                                        </p:tgtEl>
                                        <p:attrNameLst>
                                          <p:attrName>style.visibility</p:attrName>
                                        </p:attrNameLst>
                                      </p:cBhvr>
                                      <p:to>
                                        <p:strVal val="visible"/>
                                      </p:to>
                                    </p:set>
                                    <p:animEffect transition="in" filter="fade">
                                      <p:cBhvr>
                                        <p:cTn id="60" dur="2000"/>
                                        <p:tgtEl>
                                          <p:spTgt spid="10243">
                                            <p:txEl>
                                              <p:pRg st="6" end="6"/>
                                            </p:txEl>
                                          </p:spTgt>
                                        </p:tgtEl>
                                      </p:cBhvr>
                                    </p:animEffect>
                                    <p:anim calcmode="lin" valueType="num">
                                      <p:cBhvr>
                                        <p:cTn id="61" dur="2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62" dur="2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par>
                          <p:cTn id="63" fill="hold" nodeType="afterGroup">
                            <p:stCondLst>
                              <p:cond delay="16000"/>
                            </p:stCondLst>
                            <p:childTnLst>
                              <p:par>
                                <p:cTn id="64" presetID="47" presetClass="entr" presetSubtype="0" fill="hold" grpId="0" nodeType="afterEffect">
                                  <p:stCondLst>
                                    <p:cond delay="0"/>
                                  </p:stCondLst>
                                  <p:childTnLst>
                                    <p:set>
                                      <p:cBhvr>
                                        <p:cTn id="65" dur="1" fill="hold">
                                          <p:stCondLst>
                                            <p:cond delay="0"/>
                                          </p:stCondLst>
                                        </p:cTn>
                                        <p:tgtEl>
                                          <p:spTgt spid="10243">
                                            <p:txEl>
                                              <p:pRg st="7" end="7"/>
                                            </p:txEl>
                                          </p:spTgt>
                                        </p:tgtEl>
                                        <p:attrNameLst>
                                          <p:attrName>style.visibility</p:attrName>
                                        </p:attrNameLst>
                                      </p:cBhvr>
                                      <p:to>
                                        <p:strVal val="visible"/>
                                      </p:to>
                                    </p:set>
                                    <p:animEffect transition="in" filter="fade">
                                      <p:cBhvr>
                                        <p:cTn id="66" dur="2000"/>
                                        <p:tgtEl>
                                          <p:spTgt spid="10243">
                                            <p:txEl>
                                              <p:pRg st="7" end="7"/>
                                            </p:txEl>
                                          </p:spTgt>
                                        </p:tgtEl>
                                      </p:cBhvr>
                                    </p:animEffect>
                                    <p:anim calcmode="lin" valueType="num">
                                      <p:cBhvr>
                                        <p:cTn id="67" dur="2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68" dur="2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par>
                          <p:cTn id="69" fill="hold" nodeType="afterGroup">
                            <p:stCondLst>
                              <p:cond delay="18000"/>
                            </p:stCondLst>
                            <p:childTnLst>
                              <p:par>
                                <p:cTn id="70" presetID="51" presetClass="entr" presetSubtype="0" fill="hold" grpId="0" nodeType="afterEffect">
                                  <p:stCondLst>
                                    <p:cond delay="0"/>
                                  </p:stCondLst>
                                  <p:childTnLst>
                                    <p:set>
                                      <p:cBhvr>
                                        <p:cTn id="71" dur="1" fill="hold">
                                          <p:stCondLst>
                                            <p:cond delay="0"/>
                                          </p:stCondLst>
                                        </p:cTn>
                                        <p:tgtEl>
                                          <p:spTgt spid="10244"/>
                                        </p:tgtEl>
                                        <p:attrNameLst>
                                          <p:attrName>style.visibility</p:attrName>
                                        </p:attrNameLst>
                                      </p:cBhvr>
                                      <p:to>
                                        <p:strVal val="visible"/>
                                      </p:to>
                                    </p:set>
                                    <p:animEffect transition="in" filter="fade">
                                      <p:cBhvr>
                                        <p:cTn id="72" dur="770" decel="100000"/>
                                        <p:tgtEl>
                                          <p:spTgt spid="10244"/>
                                        </p:tgtEl>
                                      </p:cBhvr>
                                    </p:animEffect>
                                    <p:animScale>
                                      <p:cBhvr>
                                        <p:cTn id="73" dur="770" decel="100000"/>
                                        <p:tgtEl>
                                          <p:spTgt spid="10244"/>
                                        </p:tgtEl>
                                      </p:cBhvr>
                                      <p:from x="10000" y="10000"/>
                                      <p:to x="200000" y="450000"/>
                                    </p:animScale>
                                    <p:animScale>
                                      <p:cBhvr>
                                        <p:cTn id="74" dur="1230" accel="100000" fill="hold">
                                          <p:stCondLst>
                                            <p:cond delay="770"/>
                                          </p:stCondLst>
                                        </p:cTn>
                                        <p:tgtEl>
                                          <p:spTgt spid="10244"/>
                                        </p:tgtEl>
                                      </p:cBhvr>
                                      <p:from x="200000" y="450000"/>
                                      <p:to x="100000" y="100000"/>
                                    </p:animScale>
                                    <p:set>
                                      <p:cBhvr>
                                        <p:cTn id="75" dur="770" fill="hold"/>
                                        <p:tgtEl>
                                          <p:spTgt spid="10244"/>
                                        </p:tgtEl>
                                        <p:attrNameLst>
                                          <p:attrName>ppt_x</p:attrName>
                                        </p:attrNameLst>
                                      </p:cBhvr>
                                      <p:to>
                                        <p:strVal val="(0.5)"/>
                                      </p:to>
                                    </p:set>
                                    <p:anim from="(0.5)" to="(#ppt_x)" calcmode="lin" valueType="num">
                                      <p:cBhvr>
                                        <p:cTn id="76" dur="1230" accel="100000" fill="hold">
                                          <p:stCondLst>
                                            <p:cond delay="770"/>
                                          </p:stCondLst>
                                        </p:cTn>
                                        <p:tgtEl>
                                          <p:spTgt spid="10244"/>
                                        </p:tgtEl>
                                        <p:attrNameLst>
                                          <p:attrName>ppt_x</p:attrName>
                                        </p:attrNameLst>
                                      </p:cBhvr>
                                    </p:anim>
                                    <p:set>
                                      <p:cBhvr>
                                        <p:cTn id="77" dur="770" fill="hold"/>
                                        <p:tgtEl>
                                          <p:spTgt spid="10244"/>
                                        </p:tgtEl>
                                        <p:attrNameLst>
                                          <p:attrName>ppt_y</p:attrName>
                                        </p:attrNameLst>
                                      </p:cBhvr>
                                      <p:to>
                                        <p:strVal val="(#ppt_y+0.4)"/>
                                      </p:to>
                                    </p:set>
                                    <p:anim from="(#ppt_y+0.4)" to="(#ppt_y)" calcmode="lin" valueType="num">
                                      <p:cBhvr>
                                        <p:cTn id="78" dur="1230" accel="100000" fill="hold">
                                          <p:stCondLst>
                                            <p:cond delay="770"/>
                                          </p:stCondLst>
                                        </p:cTn>
                                        <p:tgtEl>
                                          <p:spTgt spid="1024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P spid="1024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zh-CN" dirty="0"/>
              <a:t>将客户的意见归类</a:t>
            </a:r>
          </a:p>
        </p:txBody>
      </p:sp>
      <p:sp>
        <p:nvSpPr>
          <p:cNvPr id="11267" name="Rectangle 3"/>
          <p:cNvSpPr>
            <a:spLocks noGrp="1" noChangeArrowheads="1"/>
          </p:cNvSpPr>
          <p:nvPr>
            <p:ph type="body" sz="half" idx="1"/>
          </p:nvPr>
        </p:nvSpPr>
        <p:spPr>
          <a:xfrm>
            <a:off x="1847850" y="1844676"/>
            <a:ext cx="4032250" cy="4176713"/>
          </a:xfrm>
        </p:spPr>
        <p:txBody>
          <a:bodyPr/>
          <a:lstStyle/>
          <a:p>
            <a:pPr eaLnBrk="1" hangingPunct="1"/>
            <a:r>
              <a:rPr lang="zh-CN" altLang="zh-CN" sz="2800"/>
              <a:t>需求分析员必须将所听到的大量需求信息分门别类，以方便编档和使用。图7.1列出了9种需求类别。</a:t>
            </a:r>
          </a:p>
          <a:p>
            <a:pPr lvl="1" eaLnBrk="1" hangingPunct="1"/>
            <a:r>
              <a:rPr lang="zh-CN" altLang="zh-CN" sz="2300"/>
              <a:t>业务需求 </a:t>
            </a:r>
          </a:p>
          <a:p>
            <a:pPr lvl="2" eaLnBrk="1" hangingPunct="1"/>
            <a:r>
              <a:rPr lang="zh-CN" altLang="zh-CN" sz="2100"/>
              <a:t>业务需求描述客户和开发组织希望从产品中获得的商业利益</a:t>
            </a:r>
            <a:r>
              <a:rPr lang="zh-CN" altLang="en-US" sz="2100"/>
              <a:t>。</a:t>
            </a:r>
          </a:p>
          <a:p>
            <a:pPr lvl="2" eaLnBrk="1" hangingPunct="1"/>
            <a:endParaRPr lang="zh-CN" altLang="en-US" sz="2100"/>
          </a:p>
          <a:p>
            <a:pPr eaLnBrk="1" hangingPunct="1"/>
            <a:endParaRPr lang="zh-CN" altLang="zh-CN" sz="2800"/>
          </a:p>
        </p:txBody>
      </p:sp>
      <p:graphicFrame>
        <p:nvGraphicFramePr>
          <p:cNvPr id="11268" name="Object 4"/>
          <p:cNvGraphicFramePr>
            <a:graphicFrameLocks noGrp="1" noChangeAspect="1"/>
          </p:cNvGraphicFramePr>
          <p:nvPr>
            <p:ph sz="half" idx="2"/>
          </p:nvPr>
        </p:nvGraphicFramePr>
        <p:xfrm>
          <a:off x="6026150" y="1990725"/>
          <a:ext cx="4494213" cy="3482975"/>
        </p:xfrm>
        <a:graphic>
          <a:graphicData uri="http://schemas.openxmlformats.org/presentationml/2006/ole">
            <p:oleObj spid="_x0000_s1053" name="图片" r:id="rId3" imgW="3848100" imgH="2982468" progId="">
              <p:embed/>
            </p:oleObj>
          </a:graphicData>
        </a:graphic>
      </p:graphicFrame>
      <p:sp>
        <p:nvSpPr>
          <p:cNvPr id="60418" name="灯片编号占位符 4"/>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10EF2A55-4F36-435E-BF40-06865A735CCD}" type="slidenum">
              <a:rPr lang="zh-CN" altLang="zh-CN" sz="2500">
                <a:solidFill>
                  <a:srgbClr val="000000"/>
                </a:solidFill>
                <a:ea typeface="宋体" panose="02010600030101010101" pitchFamily="2" charset="-122"/>
              </a:rPr>
              <a:pPr fontAlgn="base">
                <a:spcBef>
                  <a:spcPct val="0"/>
                </a:spcBef>
                <a:spcAft>
                  <a:spcPct val="0"/>
                </a:spcAft>
                <a:buClrTx/>
                <a:buNone/>
              </a:pPr>
              <a:t>7</a:t>
            </a:fld>
            <a:endParaRPr lang="zh-CN" altLang="zh-CN" sz="2500">
              <a:solidFill>
                <a:srgbClr val="000000"/>
              </a:solidFill>
              <a:ea typeface="宋体" panose="02010600030101010101" pitchFamily="2" charset="-122"/>
            </a:endParaRPr>
          </a:p>
        </p:txBody>
      </p:sp>
      <p:sp>
        <p:nvSpPr>
          <p:cNvPr id="11269" name="Rectangle 5"/>
          <p:cNvSpPr>
            <a:spLocks noChangeArrowheads="1"/>
          </p:cNvSpPr>
          <p:nvPr/>
        </p:nvSpPr>
        <p:spPr bwMode="auto">
          <a:xfrm>
            <a:off x="8328026" y="6021388"/>
            <a:ext cx="1008063" cy="431800"/>
          </a:xfrm>
          <a:prstGeom prst="rect">
            <a:avLst/>
          </a:prstGeom>
          <a:gradFill rotWithShape="0">
            <a:gsLst>
              <a:gs pos="0">
                <a:srgbClr val="9900CC"/>
              </a:gs>
              <a:gs pos="100000">
                <a:srgbClr val="66FF66">
                  <a:alpha val="54999"/>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algn="ctr" fontAlgn="base">
              <a:spcBef>
                <a:spcPct val="0"/>
              </a:spcBef>
              <a:spcAft>
                <a:spcPct val="0"/>
              </a:spcAft>
              <a:buClrTx/>
              <a:buNone/>
            </a:pPr>
            <a:r>
              <a:rPr lang="zh-CN" altLang="en-US" sz="1700">
                <a:solidFill>
                  <a:srgbClr val="000000"/>
                </a:solidFill>
                <a:ea typeface="宋体" panose="02010600030101010101" pitchFamily="2" charset="-122"/>
              </a:rPr>
              <a:t>图</a:t>
            </a:r>
            <a:r>
              <a:rPr lang="en-US" altLang="zh-CN" sz="1700">
                <a:solidFill>
                  <a:srgbClr val="000000"/>
                </a:solidFill>
                <a:ea typeface="宋体" panose="02010600030101010101" pitchFamily="2" charset="-122"/>
              </a:rPr>
              <a:t>7.1</a:t>
            </a:r>
          </a:p>
        </p:txBody>
      </p:sp>
    </p:spTree>
    <p:extLst>
      <p:ext uri="{BB962C8B-B14F-4D97-AF65-F5344CB8AC3E}">
        <p14:creationId xmlns:p14="http://schemas.microsoft.com/office/powerpoint/2010/main" xmlns="" val="146452494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2000" fill="hold"/>
                                        <p:tgtEl>
                                          <p:spTgt spid="11266"/>
                                        </p:tgtEl>
                                        <p:attrNameLst>
                                          <p:attrName>ppt_w</p:attrName>
                                        </p:attrNameLst>
                                      </p:cBhvr>
                                      <p:tavLst>
                                        <p:tav tm="0">
                                          <p:val>
                                            <p:fltVal val="0"/>
                                          </p:val>
                                        </p:tav>
                                        <p:tav tm="100000">
                                          <p:val>
                                            <p:strVal val="#ppt_w"/>
                                          </p:val>
                                        </p:tav>
                                      </p:tavLst>
                                    </p:anim>
                                    <p:anim calcmode="lin" valueType="num">
                                      <p:cBhvr>
                                        <p:cTn id="8" dur="2000" fill="hold"/>
                                        <p:tgtEl>
                                          <p:spTgt spid="11266"/>
                                        </p:tgtEl>
                                        <p:attrNameLst>
                                          <p:attrName>ppt_h</p:attrName>
                                        </p:attrNameLst>
                                      </p:cBhvr>
                                      <p:tavLst>
                                        <p:tav tm="0">
                                          <p:val>
                                            <p:fltVal val="0"/>
                                          </p:val>
                                        </p:tav>
                                        <p:tav tm="100000">
                                          <p:val>
                                            <p:strVal val="#ppt_h"/>
                                          </p:val>
                                        </p:tav>
                                      </p:tavLst>
                                    </p:anim>
                                    <p:anim calcmode="lin" valueType="num">
                                      <p:cBhvr>
                                        <p:cTn id="9" dur="2000" fill="hold"/>
                                        <p:tgtEl>
                                          <p:spTgt spid="11266"/>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1126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2000"/>
                            </p:stCondLst>
                            <p:childTnLst>
                              <p:par>
                                <p:cTn id="12" presetID="34" presetClass="entr" presetSubtype="0" fill="hold" grpId="0" nodeType="after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 from="(-#ppt_w/2)" to="(#ppt_x)" calcmode="lin" valueType="num">
                                      <p:cBhvr>
                                        <p:cTn id="14" dur="1200" fill="hold">
                                          <p:stCondLst>
                                            <p:cond delay="0"/>
                                          </p:stCondLst>
                                        </p:cTn>
                                        <p:tgtEl>
                                          <p:spTgt spid="11267">
                                            <p:txEl>
                                              <p:pRg st="0" end="0"/>
                                            </p:txEl>
                                          </p:spTgt>
                                        </p:tgtEl>
                                        <p:attrNameLst>
                                          <p:attrName>ppt_x</p:attrName>
                                        </p:attrNameLst>
                                      </p:cBhvr>
                                    </p:anim>
                                    <p:anim from="0" to="-1.0" calcmode="lin" valueType="num">
                                      <p:cBhvr>
                                        <p:cTn id="15" dur="400" decel="50000" autoRev="1" fill="hold">
                                          <p:stCondLst>
                                            <p:cond delay="1200"/>
                                          </p:stCondLst>
                                        </p:cTn>
                                        <p:tgtEl>
                                          <p:spTgt spid="11267">
                                            <p:txEl>
                                              <p:pRg st="0" end="0"/>
                                            </p:txEl>
                                          </p:spTgt>
                                        </p:tgtEl>
                                        <p:attrNameLst>
                                          <p:attrName>xshear</p:attrName>
                                        </p:attrNameLst>
                                      </p:cBhvr>
                                    </p:anim>
                                    <p:animScale>
                                      <p:cBhvr>
                                        <p:cTn id="16" dur="400" decel="100000" autoRev="1" fill="hold">
                                          <p:stCondLst>
                                            <p:cond delay="1200"/>
                                          </p:stCondLst>
                                        </p:cTn>
                                        <p:tgtEl>
                                          <p:spTgt spid="11267">
                                            <p:txEl>
                                              <p:pRg st="0" end="0"/>
                                            </p:txEl>
                                          </p:spTgt>
                                        </p:tgtEl>
                                      </p:cBhvr>
                                      <p:from x="100000" y="100000"/>
                                      <p:to x="80000" y="100000"/>
                                    </p:animScale>
                                    <p:anim by="(#ppt_h/3+#ppt_w*0.1)" calcmode="lin" valueType="num">
                                      <p:cBhvr additive="sum">
                                        <p:cTn id="17" dur="400" decel="100000" autoRev="1" fill="hold">
                                          <p:stCondLst>
                                            <p:cond delay="1200"/>
                                          </p:stCondLst>
                                        </p:cTn>
                                        <p:tgtEl>
                                          <p:spTgt spid="11267">
                                            <p:txEl>
                                              <p:pRg st="0" end="0"/>
                                            </p:txEl>
                                          </p:spTgt>
                                        </p:tgtEl>
                                        <p:attrNameLst>
                                          <p:attrName>ppt_x</p:attrName>
                                        </p:attrNameLst>
                                      </p:cBhvr>
                                    </p:anim>
                                  </p:childTnLst>
                                </p:cTn>
                              </p:par>
                            </p:childTnLst>
                          </p:cTn>
                        </p:par>
                        <p:par>
                          <p:cTn id="18" fill="hold" nodeType="afterGroup">
                            <p:stCondLst>
                              <p:cond delay="4000"/>
                            </p:stCondLst>
                            <p:childTnLst>
                              <p:par>
                                <p:cTn id="19" presetID="34" presetClass="entr" presetSubtype="0" fill="hold" grpId="0" nodeType="afterEffect">
                                  <p:stCondLst>
                                    <p:cond delay="0"/>
                                  </p:stCondLst>
                                  <p:childTnLst>
                                    <p:set>
                                      <p:cBhvr>
                                        <p:cTn id="20" dur="1" fill="hold">
                                          <p:stCondLst>
                                            <p:cond delay="0"/>
                                          </p:stCondLst>
                                        </p:cTn>
                                        <p:tgtEl>
                                          <p:spTgt spid="11267">
                                            <p:txEl>
                                              <p:pRg st="1" end="1"/>
                                            </p:txEl>
                                          </p:spTgt>
                                        </p:tgtEl>
                                        <p:attrNameLst>
                                          <p:attrName>style.visibility</p:attrName>
                                        </p:attrNameLst>
                                      </p:cBhvr>
                                      <p:to>
                                        <p:strVal val="visible"/>
                                      </p:to>
                                    </p:set>
                                    <p:anim from="(-#ppt_w/2)" to="(#ppt_x)" calcmode="lin" valueType="num">
                                      <p:cBhvr>
                                        <p:cTn id="21" dur="1200" fill="hold">
                                          <p:stCondLst>
                                            <p:cond delay="0"/>
                                          </p:stCondLst>
                                        </p:cTn>
                                        <p:tgtEl>
                                          <p:spTgt spid="11267">
                                            <p:txEl>
                                              <p:pRg st="1" end="1"/>
                                            </p:txEl>
                                          </p:spTgt>
                                        </p:tgtEl>
                                        <p:attrNameLst>
                                          <p:attrName>ppt_x</p:attrName>
                                        </p:attrNameLst>
                                      </p:cBhvr>
                                    </p:anim>
                                    <p:anim from="0" to="-1.0" calcmode="lin" valueType="num">
                                      <p:cBhvr>
                                        <p:cTn id="22" dur="400" decel="50000" autoRev="1" fill="hold">
                                          <p:stCondLst>
                                            <p:cond delay="1200"/>
                                          </p:stCondLst>
                                        </p:cTn>
                                        <p:tgtEl>
                                          <p:spTgt spid="11267">
                                            <p:txEl>
                                              <p:pRg st="1" end="1"/>
                                            </p:txEl>
                                          </p:spTgt>
                                        </p:tgtEl>
                                        <p:attrNameLst>
                                          <p:attrName>xshear</p:attrName>
                                        </p:attrNameLst>
                                      </p:cBhvr>
                                    </p:anim>
                                    <p:animScale>
                                      <p:cBhvr>
                                        <p:cTn id="23" dur="400" decel="100000" autoRev="1" fill="hold">
                                          <p:stCondLst>
                                            <p:cond delay="1200"/>
                                          </p:stCondLst>
                                        </p:cTn>
                                        <p:tgtEl>
                                          <p:spTgt spid="11267">
                                            <p:txEl>
                                              <p:pRg st="1" end="1"/>
                                            </p:txEl>
                                          </p:spTgt>
                                        </p:tgtEl>
                                      </p:cBhvr>
                                      <p:from x="100000" y="100000"/>
                                      <p:to x="80000" y="100000"/>
                                    </p:animScale>
                                    <p:anim by="(#ppt_h/3+#ppt_w*0.1)" calcmode="lin" valueType="num">
                                      <p:cBhvr additive="sum">
                                        <p:cTn id="24" dur="400" decel="100000" autoRev="1" fill="hold">
                                          <p:stCondLst>
                                            <p:cond delay="1200"/>
                                          </p:stCondLst>
                                        </p:cTn>
                                        <p:tgtEl>
                                          <p:spTgt spid="11267">
                                            <p:txEl>
                                              <p:pRg st="1" end="1"/>
                                            </p:txEl>
                                          </p:spTgt>
                                        </p:tgtEl>
                                        <p:attrNameLst>
                                          <p:attrName>ppt_x</p:attrName>
                                        </p:attrNameLst>
                                      </p:cBhvr>
                                    </p:anim>
                                  </p:childTnLst>
                                </p:cTn>
                              </p:par>
                            </p:childTnLst>
                          </p:cTn>
                        </p:par>
                        <p:par>
                          <p:cTn id="25" fill="hold" nodeType="afterGroup">
                            <p:stCondLst>
                              <p:cond delay="6000"/>
                            </p:stCondLst>
                            <p:childTnLst>
                              <p:par>
                                <p:cTn id="26" presetID="34" presetClass="entr" presetSubtype="0" fill="hold" grpId="0" nodeType="afterEffect">
                                  <p:stCondLst>
                                    <p:cond delay="0"/>
                                  </p:stCondLst>
                                  <p:childTnLst>
                                    <p:set>
                                      <p:cBhvr>
                                        <p:cTn id="27" dur="1" fill="hold">
                                          <p:stCondLst>
                                            <p:cond delay="0"/>
                                          </p:stCondLst>
                                        </p:cTn>
                                        <p:tgtEl>
                                          <p:spTgt spid="11267">
                                            <p:txEl>
                                              <p:pRg st="2" end="2"/>
                                            </p:txEl>
                                          </p:spTgt>
                                        </p:tgtEl>
                                        <p:attrNameLst>
                                          <p:attrName>style.visibility</p:attrName>
                                        </p:attrNameLst>
                                      </p:cBhvr>
                                      <p:to>
                                        <p:strVal val="visible"/>
                                      </p:to>
                                    </p:set>
                                    <p:anim from="(-#ppt_w/2)" to="(#ppt_x)" calcmode="lin" valueType="num">
                                      <p:cBhvr>
                                        <p:cTn id="28" dur="1200" fill="hold">
                                          <p:stCondLst>
                                            <p:cond delay="0"/>
                                          </p:stCondLst>
                                        </p:cTn>
                                        <p:tgtEl>
                                          <p:spTgt spid="11267">
                                            <p:txEl>
                                              <p:pRg st="2" end="2"/>
                                            </p:txEl>
                                          </p:spTgt>
                                        </p:tgtEl>
                                        <p:attrNameLst>
                                          <p:attrName>ppt_x</p:attrName>
                                        </p:attrNameLst>
                                      </p:cBhvr>
                                    </p:anim>
                                    <p:anim from="0" to="-1.0" calcmode="lin" valueType="num">
                                      <p:cBhvr>
                                        <p:cTn id="29" dur="400" decel="50000" autoRev="1" fill="hold">
                                          <p:stCondLst>
                                            <p:cond delay="1200"/>
                                          </p:stCondLst>
                                        </p:cTn>
                                        <p:tgtEl>
                                          <p:spTgt spid="11267">
                                            <p:txEl>
                                              <p:pRg st="2" end="2"/>
                                            </p:txEl>
                                          </p:spTgt>
                                        </p:tgtEl>
                                        <p:attrNameLst>
                                          <p:attrName>xshear</p:attrName>
                                        </p:attrNameLst>
                                      </p:cBhvr>
                                    </p:anim>
                                    <p:animScale>
                                      <p:cBhvr>
                                        <p:cTn id="30" dur="400" decel="100000" autoRev="1" fill="hold">
                                          <p:stCondLst>
                                            <p:cond delay="1200"/>
                                          </p:stCondLst>
                                        </p:cTn>
                                        <p:tgtEl>
                                          <p:spTgt spid="11267">
                                            <p:txEl>
                                              <p:pRg st="2" end="2"/>
                                            </p:txEl>
                                          </p:spTgt>
                                        </p:tgtEl>
                                      </p:cBhvr>
                                      <p:from x="100000" y="100000"/>
                                      <p:to x="80000" y="100000"/>
                                    </p:animScale>
                                    <p:anim by="(#ppt_h/3+#ppt_w*0.1)" calcmode="lin" valueType="num">
                                      <p:cBhvr additive="sum">
                                        <p:cTn id="31" dur="400" decel="100000" autoRev="1" fill="hold">
                                          <p:stCondLst>
                                            <p:cond delay="1200"/>
                                          </p:stCondLst>
                                        </p:cTn>
                                        <p:tgtEl>
                                          <p:spTgt spid="11267">
                                            <p:txEl>
                                              <p:pRg st="2" end="2"/>
                                            </p:txEl>
                                          </p:spTgt>
                                        </p:tgtEl>
                                        <p:attrNameLst>
                                          <p:attrName>ppt_x</p:attrName>
                                        </p:attrNameLst>
                                      </p:cBhvr>
                                    </p:anim>
                                  </p:childTnLst>
                                </p:cTn>
                              </p:par>
                            </p:childTnLst>
                          </p:cTn>
                        </p:par>
                        <p:par>
                          <p:cTn id="32" fill="hold" nodeType="afterGroup">
                            <p:stCondLst>
                              <p:cond delay="8000"/>
                            </p:stCondLst>
                            <p:childTnLst>
                              <p:par>
                                <p:cTn id="33" presetID="54" presetClass="entr" presetSubtype="0" accel="100000" fill="hold" nodeType="afterEffect">
                                  <p:stCondLst>
                                    <p:cond delay="0"/>
                                  </p:stCondLst>
                                  <p:childTnLst>
                                    <p:set>
                                      <p:cBhvr>
                                        <p:cTn id="34" dur="1" fill="hold">
                                          <p:stCondLst>
                                            <p:cond delay="0"/>
                                          </p:stCondLst>
                                        </p:cTn>
                                        <p:tgtEl>
                                          <p:spTgt spid="11268"/>
                                        </p:tgtEl>
                                        <p:attrNameLst>
                                          <p:attrName>style.visibility</p:attrName>
                                        </p:attrNameLst>
                                      </p:cBhvr>
                                      <p:to>
                                        <p:strVal val="visible"/>
                                      </p:to>
                                    </p:set>
                                    <p:anim calcmode="lin" valueType="num">
                                      <p:cBhvr>
                                        <p:cTn id="35" dur="2000" fill="hold"/>
                                        <p:tgtEl>
                                          <p:spTgt spid="11268"/>
                                        </p:tgtEl>
                                        <p:attrNameLst>
                                          <p:attrName>ppt_w</p:attrName>
                                        </p:attrNameLst>
                                      </p:cBhvr>
                                      <p:tavLst>
                                        <p:tav tm="0">
                                          <p:val>
                                            <p:strVal val="#ppt_w*0.05"/>
                                          </p:val>
                                        </p:tav>
                                        <p:tav tm="100000">
                                          <p:val>
                                            <p:strVal val="#ppt_w"/>
                                          </p:val>
                                        </p:tav>
                                      </p:tavLst>
                                    </p:anim>
                                    <p:anim calcmode="lin" valueType="num">
                                      <p:cBhvr>
                                        <p:cTn id="36" dur="2000" fill="hold"/>
                                        <p:tgtEl>
                                          <p:spTgt spid="11268"/>
                                        </p:tgtEl>
                                        <p:attrNameLst>
                                          <p:attrName>ppt_h</p:attrName>
                                        </p:attrNameLst>
                                      </p:cBhvr>
                                      <p:tavLst>
                                        <p:tav tm="0">
                                          <p:val>
                                            <p:strVal val="#ppt_h"/>
                                          </p:val>
                                        </p:tav>
                                        <p:tav tm="100000">
                                          <p:val>
                                            <p:strVal val="#ppt_h"/>
                                          </p:val>
                                        </p:tav>
                                      </p:tavLst>
                                    </p:anim>
                                    <p:anim calcmode="lin" valueType="num">
                                      <p:cBhvr>
                                        <p:cTn id="37" dur="2000" fill="hold"/>
                                        <p:tgtEl>
                                          <p:spTgt spid="11268"/>
                                        </p:tgtEl>
                                        <p:attrNameLst>
                                          <p:attrName>ppt_x</p:attrName>
                                        </p:attrNameLst>
                                      </p:cBhvr>
                                      <p:tavLst>
                                        <p:tav tm="0">
                                          <p:val>
                                            <p:strVal val="#ppt_x-.2"/>
                                          </p:val>
                                        </p:tav>
                                        <p:tav tm="100000">
                                          <p:val>
                                            <p:strVal val="#ppt_x"/>
                                          </p:val>
                                        </p:tav>
                                      </p:tavLst>
                                    </p:anim>
                                    <p:anim calcmode="lin" valueType="num">
                                      <p:cBhvr>
                                        <p:cTn id="38" dur="2000" fill="hold"/>
                                        <p:tgtEl>
                                          <p:spTgt spid="11268"/>
                                        </p:tgtEl>
                                        <p:attrNameLst>
                                          <p:attrName>ppt_y</p:attrName>
                                        </p:attrNameLst>
                                      </p:cBhvr>
                                      <p:tavLst>
                                        <p:tav tm="0">
                                          <p:val>
                                            <p:strVal val="#ppt_y"/>
                                          </p:val>
                                        </p:tav>
                                        <p:tav tm="100000">
                                          <p:val>
                                            <p:strVal val="#ppt_y"/>
                                          </p:val>
                                        </p:tav>
                                      </p:tavLst>
                                    </p:anim>
                                    <p:animEffect transition="in" filter="fade">
                                      <p:cBhvr>
                                        <p:cTn id="39" dur="2000"/>
                                        <p:tgtEl>
                                          <p:spTgt spid="11268"/>
                                        </p:tgtEl>
                                      </p:cBhvr>
                                    </p:animEffect>
                                  </p:childTnLst>
                                </p:cTn>
                              </p:par>
                            </p:childTnLst>
                          </p:cTn>
                        </p:par>
                        <p:par>
                          <p:cTn id="40" fill="hold" nodeType="afterGroup">
                            <p:stCondLst>
                              <p:cond delay="10000"/>
                            </p:stCondLst>
                            <p:childTnLst>
                              <p:par>
                                <p:cTn id="41" presetID="54" presetClass="entr" presetSubtype="0" accel="100000" fill="hold" grpId="0" nodeType="afterEffect">
                                  <p:stCondLst>
                                    <p:cond delay="0"/>
                                  </p:stCondLst>
                                  <p:childTnLst>
                                    <p:set>
                                      <p:cBhvr>
                                        <p:cTn id="42" dur="1" fill="hold">
                                          <p:stCondLst>
                                            <p:cond delay="0"/>
                                          </p:stCondLst>
                                        </p:cTn>
                                        <p:tgtEl>
                                          <p:spTgt spid="11269"/>
                                        </p:tgtEl>
                                        <p:attrNameLst>
                                          <p:attrName>style.visibility</p:attrName>
                                        </p:attrNameLst>
                                      </p:cBhvr>
                                      <p:to>
                                        <p:strVal val="visible"/>
                                      </p:to>
                                    </p:set>
                                    <p:anim calcmode="lin" valueType="num">
                                      <p:cBhvr>
                                        <p:cTn id="43" dur="2000" fill="hold"/>
                                        <p:tgtEl>
                                          <p:spTgt spid="11269"/>
                                        </p:tgtEl>
                                        <p:attrNameLst>
                                          <p:attrName>ppt_w</p:attrName>
                                        </p:attrNameLst>
                                      </p:cBhvr>
                                      <p:tavLst>
                                        <p:tav tm="0">
                                          <p:val>
                                            <p:strVal val="#ppt_w*0.05"/>
                                          </p:val>
                                        </p:tav>
                                        <p:tav tm="100000">
                                          <p:val>
                                            <p:strVal val="#ppt_w"/>
                                          </p:val>
                                        </p:tav>
                                      </p:tavLst>
                                    </p:anim>
                                    <p:anim calcmode="lin" valueType="num">
                                      <p:cBhvr>
                                        <p:cTn id="44" dur="2000" fill="hold"/>
                                        <p:tgtEl>
                                          <p:spTgt spid="11269"/>
                                        </p:tgtEl>
                                        <p:attrNameLst>
                                          <p:attrName>ppt_h</p:attrName>
                                        </p:attrNameLst>
                                      </p:cBhvr>
                                      <p:tavLst>
                                        <p:tav tm="0">
                                          <p:val>
                                            <p:strVal val="#ppt_h"/>
                                          </p:val>
                                        </p:tav>
                                        <p:tav tm="100000">
                                          <p:val>
                                            <p:strVal val="#ppt_h"/>
                                          </p:val>
                                        </p:tav>
                                      </p:tavLst>
                                    </p:anim>
                                    <p:anim calcmode="lin" valueType="num">
                                      <p:cBhvr>
                                        <p:cTn id="45" dur="2000" fill="hold"/>
                                        <p:tgtEl>
                                          <p:spTgt spid="11269"/>
                                        </p:tgtEl>
                                        <p:attrNameLst>
                                          <p:attrName>ppt_x</p:attrName>
                                        </p:attrNameLst>
                                      </p:cBhvr>
                                      <p:tavLst>
                                        <p:tav tm="0">
                                          <p:val>
                                            <p:strVal val="#ppt_x-.2"/>
                                          </p:val>
                                        </p:tav>
                                        <p:tav tm="100000">
                                          <p:val>
                                            <p:strVal val="#ppt_x"/>
                                          </p:val>
                                        </p:tav>
                                      </p:tavLst>
                                    </p:anim>
                                    <p:anim calcmode="lin" valueType="num">
                                      <p:cBhvr>
                                        <p:cTn id="46" dur="2000" fill="hold"/>
                                        <p:tgtEl>
                                          <p:spTgt spid="11269"/>
                                        </p:tgtEl>
                                        <p:attrNameLst>
                                          <p:attrName>ppt_y</p:attrName>
                                        </p:attrNameLst>
                                      </p:cBhvr>
                                      <p:tavLst>
                                        <p:tav tm="0">
                                          <p:val>
                                            <p:strVal val="#ppt_y"/>
                                          </p:val>
                                        </p:tav>
                                        <p:tav tm="100000">
                                          <p:val>
                                            <p:strVal val="#ppt_y"/>
                                          </p:val>
                                        </p:tav>
                                      </p:tavLst>
                                    </p:anim>
                                    <p:animEffect transition="in" filter="fade">
                                      <p:cBhvr>
                                        <p:cTn id="47" dur="20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P spid="1126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将客户的意见归类</a:t>
            </a:r>
          </a:p>
        </p:txBody>
      </p:sp>
      <p:sp>
        <p:nvSpPr>
          <p:cNvPr id="12291" name="Rectangle 3"/>
          <p:cNvSpPr>
            <a:spLocks noGrp="1" noChangeArrowheads="1"/>
          </p:cNvSpPr>
          <p:nvPr>
            <p:ph idx="1"/>
          </p:nvPr>
        </p:nvSpPr>
        <p:spPr>
          <a:xfrm>
            <a:off x="1703388" y="1268414"/>
            <a:ext cx="8507412" cy="4733925"/>
          </a:xfrm>
        </p:spPr>
        <p:txBody>
          <a:bodyPr/>
          <a:lstStyle/>
          <a:p>
            <a:pPr lvl="1" eaLnBrk="1" hangingPunct="1">
              <a:lnSpc>
                <a:spcPct val="90000"/>
              </a:lnSpc>
            </a:pPr>
            <a:r>
              <a:rPr lang="zh-CN" altLang="en-US" dirty="0"/>
              <a:t>用户需求</a:t>
            </a:r>
            <a:endParaRPr lang="zh-CN" altLang="en-US" sz="2800" dirty="0"/>
          </a:p>
          <a:p>
            <a:pPr lvl="2" eaLnBrk="1" hangingPunct="1">
              <a:lnSpc>
                <a:spcPct val="90000"/>
              </a:lnSpc>
            </a:pPr>
            <a:r>
              <a:rPr lang="zh-CN" altLang="en-US" sz="2100" dirty="0"/>
              <a:t>对用户目标或用户需要完成的业务任务之总体陈述就是用户需求。最常见的表达方式为用例、场景和用户故事。</a:t>
            </a:r>
            <a:endParaRPr lang="en-US" altLang="zh-CN" sz="2100" dirty="0"/>
          </a:p>
          <a:p>
            <a:pPr lvl="2" eaLnBrk="1" hangingPunct="1">
              <a:lnSpc>
                <a:spcPct val="90000"/>
              </a:lnSpc>
            </a:pPr>
            <a:r>
              <a:rPr lang="zh-CN" altLang="en-US" sz="2800" dirty="0">
                <a:sym typeface="Arial" panose="020B0604020202020204" pitchFamily="34" charset="0"/>
              </a:rPr>
              <a:t>业务规则</a:t>
            </a:r>
          </a:p>
          <a:p>
            <a:pPr lvl="2" eaLnBrk="1" hangingPunct="1">
              <a:lnSpc>
                <a:spcPct val="90000"/>
              </a:lnSpc>
            </a:pPr>
            <a:r>
              <a:rPr lang="zh-CN" altLang="en-US" sz="2100" dirty="0">
                <a:sym typeface="Arial" panose="020B0604020202020204" pitchFamily="34" charset="0"/>
              </a:rPr>
              <a:t>当客户说只有特定用户在特定条件下才能执行某一动作时，他也许是在描述一条业务规则。</a:t>
            </a:r>
          </a:p>
          <a:p>
            <a:pPr lvl="1" eaLnBrk="1" hangingPunct="1">
              <a:lnSpc>
                <a:spcPct val="90000"/>
              </a:lnSpc>
            </a:pPr>
            <a:r>
              <a:rPr lang="zh-CN" altLang="en-US" sz="2800" dirty="0">
                <a:sym typeface="Arial" panose="020B0604020202020204" pitchFamily="34" charset="0"/>
              </a:rPr>
              <a:t>功能性需求</a:t>
            </a:r>
            <a:r>
              <a:rPr lang="zh-CN" altLang="en-US" sz="2300" dirty="0"/>
              <a:t>  </a:t>
            </a:r>
          </a:p>
          <a:p>
            <a:pPr lvl="2" eaLnBrk="1" hangingPunct="1">
              <a:lnSpc>
                <a:spcPct val="90000"/>
              </a:lnSpc>
            </a:pPr>
            <a:r>
              <a:rPr lang="zh-CN" altLang="en-US" sz="2100" dirty="0">
                <a:sym typeface="Arial" panose="020B0604020202020204" pitchFamily="34" charset="0"/>
              </a:rPr>
              <a:t>功能性需求描述了系统在特定条件下表现的可观察的行为，以及系统允许用户执行的操作。</a:t>
            </a:r>
          </a:p>
          <a:p>
            <a:pPr lvl="1" eaLnBrk="1" hangingPunct="1">
              <a:lnSpc>
                <a:spcPct val="90000"/>
              </a:lnSpc>
            </a:pPr>
            <a:r>
              <a:rPr lang="zh-CN" altLang="en-US" sz="2800" dirty="0">
                <a:sym typeface="Arial" panose="020B0604020202020204" pitchFamily="34" charset="0"/>
              </a:rPr>
              <a:t>质量属性 </a:t>
            </a:r>
          </a:p>
          <a:p>
            <a:pPr lvl="2" eaLnBrk="1" hangingPunct="1">
              <a:lnSpc>
                <a:spcPct val="90000"/>
              </a:lnSpc>
            </a:pPr>
            <a:r>
              <a:rPr lang="zh-CN" altLang="en-US" sz="2100" dirty="0">
                <a:sym typeface="Arial" panose="020B0604020202020204" pitchFamily="34" charset="0"/>
              </a:rPr>
              <a:t>质量属性是系统如何很好完成某些任务的陈述就是质量属性。</a:t>
            </a:r>
            <a:endParaRPr lang="zh-CN" altLang="en-US" sz="2100" b="1" dirty="0">
              <a:solidFill>
                <a:srgbClr val="0000FF"/>
              </a:solidFill>
              <a:ea typeface="汉仪中圆简" pitchFamily="1" charset="-122"/>
              <a:sym typeface="Arial" panose="020B0604020202020204" pitchFamily="34" charset="0"/>
            </a:endParaRPr>
          </a:p>
        </p:txBody>
      </p:sp>
      <p:sp>
        <p:nvSpPr>
          <p:cNvPr id="61442"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D626238C-F40B-485F-9FD7-09C2B66C2065}" type="slidenum">
              <a:rPr lang="zh-CN" altLang="zh-CN" sz="2500">
                <a:solidFill>
                  <a:srgbClr val="000000"/>
                </a:solidFill>
                <a:ea typeface="宋体" panose="02010600030101010101" pitchFamily="2" charset="-122"/>
              </a:rPr>
              <a:pPr fontAlgn="base">
                <a:spcBef>
                  <a:spcPct val="0"/>
                </a:spcBef>
                <a:spcAft>
                  <a:spcPct val="0"/>
                </a:spcAft>
                <a:buClrTx/>
                <a:buNone/>
              </a:pPr>
              <a:t>8</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4215478897"/>
      </p:ext>
    </p:extLst>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decel="50000" fill="hold">
                                          <p:stCondLst>
                                            <p:cond delay="0"/>
                                          </p:stCondLst>
                                        </p:cTn>
                                        <p:tgtEl>
                                          <p:spTgt spid="12290"/>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12290"/>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12290"/>
                                        </p:tgtEl>
                                        <p:attrNameLst>
                                          <p:attrName>ppt_w</p:attrName>
                                        </p:attrNameLst>
                                      </p:cBhvr>
                                      <p:tavLst>
                                        <p:tav tm="0">
                                          <p:val>
                                            <p:strVal val="#ppt_w*.05"/>
                                          </p:val>
                                        </p:tav>
                                        <p:tav tm="100000">
                                          <p:val>
                                            <p:strVal val="#ppt_w"/>
                                          </p:val>
                                        </p:tav>
                                      </p:tavLst>
                                    </p:anim>
                                    <p:anim calcmode="lin" valueType="num">
                                      <p:cBhvr>
                                        <p:cTn id="10" dur="2000" fill="hold"/>
                                        <p:tgtEl>
                                          <p:spTgt spid="12290"/>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12290"/>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12290"/>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12290"/>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12290"/>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12291">
                                            <p:txEl>
                                              <p:pRg st="0" end="0"/>
                                            </p:txEl>
                                          </p:spTgt>
                                        </p:tgtEl>
                                        <p:attrNameLst>
                                          <p:attrName>style.visibility</p:attrName>
                                        </p:attrNameLst>
                                      </p:cBhvr>
                                      <p:to>
                                        <p:strVal val="visible"/>
                                      </p:to>
                                    </p:set>
                                    <p:animEffect transition="in" filter="fade">
                                      <p:cBhvr>
                                        <p:cTn id="17" dur="2000"/>
                                        <p:tgtEl>
                                          <p:spTgt spid="12291">
                                            <p:txEl>
                                              <p:pRg st="0" end="0"/>
                                            </p:txEl>
                                          </p:spTgt>
                                        </p:tgtEl>
                                      </p:cBhvr>
                                    </p:animEffect>
                                    <p:anim calcmode="lin" valueType="num">
                                      <p:cBhvr>
                                        <p:cTn id="18" dur="2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19" dur="2000" fill="hold"/>
                                        <p:tgtEl>
                                          <p:spTgt spid="12291">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291">
                                            <p:txEl>
                                              <p:pRg st="1" end="1"/>
                                            </p:txEl>
                                          </p:spTgt>
                                        </p:tgtEl>
                                        <p:attrNameLst>
                                          <p:attrName>style.visibility</p:attrName>
                                        </p:attrNameLst>
                                      </p:cBhvr>
                                      <p:to>
                                        <p:strVal val="visible"/>
                                      </p:to>
                                    </p:set>
                                    <p:animEffect transition="in" filter="fade">
                                      <p:cBhvr>
                                        <p:cTn id="22" dur="2000"/>
                                        <p:tgtEl>
                                          <p:spTgt spid="12291">
                                            <p:txEl>
                                              <p:pRg st="1" end="1"/>
                                            </p:txEl>
                                          </p:spTgt>
                                        </p:tgtEl>
                                      </p:cBhvr>
                                    </p:animEffect>
                                    <p:anim calcmode="lin" valueType="num">
                                      <p:cBhvr>
                                        <p:cTn id="23" dur="2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24" dur="2000" fill="hold"/>
                                        <p:tgtEl>
                                          <p:spTgt spid="12291">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2291">
                                            <p:txEl>
                                              <p:pRg st="2" end="2"/>
                                            </p:txEl>
                                          </p:spTgt>
                                        </p:tgtEl>
                                        <p:attrNameLst>
                                          <p:attrName>style.visibility</p:attrName>
                                        </p:attrNameLst>
                                      </p:cBhvr>
                                      <p:to>
                                        <p:strVal val="visible"/>
                                      </p:to>
                                    </p:set>
                                    <p:animEffect transition="in" filter="fade">
                                      <p:cBhvr>
                                        <p:cTn id="27" dur="2000"/>
                                        <p:tgtEl>
                                          <p:spTgt spid="12291">
                                            <p:txEl>
                                              <p:pRg st="2" end="2"/>
                                            </p:txEl>
                                          </p:spTgt>
                                        </p:tgtEl>
                                      </p:cBhvr>
                                    </p:animEffect>
                                    <p:anim calcmode="lin" valueType="num">
                                      <p:cBhvr>
                                        <p:cTn id="28" dur="2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29" dur="2000" fill="hold"/>
                                        <p:tgtEl>
                                          <p:spTgt spid="12291">
                                            <p:txEl>
                                              <p:pRg st="2" end="2"/>
                                            </p:txEl>
                                          </p:spTgt>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2000"/>
                            </p:stCondLst>
                            <p:childTnLst>
                              <p:par>
                                <p:cTn id="31" presetID="47" presetClass="entr" presetSubtype="0" fill="hold" grpId="0" nodeType="afterEffect">
                                  <p:stCondLst>
                                    <p:cond delay="0"/>
                                  </p:stCondLst>
                                  <p:childTnLst>
                                    <p:set>
                                      <p:cBhvr>
                                        <p:cTn id="32" dur="1" fill="hold">
                                          <p:stCondLst>
                                            <p:cond delay="0"/>
                                          </p:stCondLst>
                                        </p:cTn>
                                        <p:tgtEl>
                                          <p:spTgt spid="12291">
                                            <p:txEl>
                                              <p:pRg st="3" end="3"/>
                                            </p:txEl>
                                          </p:spTgt>
                                        </p:tgtEl>
                                        <p:attrNameLst>
                                          <p:attrName>style.visibility</p:attrName>
                                        </p:attrNameLst>
                                      </p:cBhvr>
                                      <p:to>
                                        <p:strVal val="visible"/>
                                      </p:to>
                                    </p:set>
                                    <p:animEffect transition="in" filter="fade">
                                      <p:cBhvr>
                                        <p:cTn id="33" dur="2000"/>
                                        <p:tgtEl>
                                          <p:spTgt spid="12291">
                                            <p:txEl>
                                              <p:pRg st="3" end="3"/>
                                            </p:txEl>
                                          </p:spTgt>
                                        </p:tgtEl>
                                      </p:cBhvr>
                                    </p:animEffect>
                                    <p:anim calcmode="lin" valueType="num">
                                      <p:cBhvr>
                                        <p:cTn id="34" dur="2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35" dur="2000" fill="hold"/>
                                        <p:tgtEl>
                                          <p:spTgt spid="12291">
                                            <p:txEl>
                                              <p:pRg st="3" end="3"/>
                                            </p:txEl>
                                          </p:spTgt>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4000"/>
                            </p:stCondLst>
                            <p:childTnLst>
                              <p:par>
                                <p:cTn id="37" presetID="47" presetClass="entr" presetSubtype="0" fill="hold" grpId="0" nodeType="afterEffect">
                                  <p:stCondLst>
                                    <p:cond delay="0"/>
                                  </p:stCondLst>
                                  <p:childTnLst>
                                    <p:set>
                                      <p:cBhvr>
                                        <p:cTn id="38" dur="1" fill="hold">
                                          <p:stCondLst>
                                            <p:cond delay="0"/>
                                          </p:stCondLst>
                                        </p:cTn>
                                        <p:tgtEl>
                                          <p:spTgt spid="12291">
                                            <p:txEl>
                                              <p:pRg st="4" end="4"/>
                                            </p:txEl>
                                          </p:spTgt>
                                        </p:tgtEl>
                                        <p:attrNameLst>
                                          <p:attrName>style.visibility</p:attrName>
                                        </p:attrNameLst>
                                      </p:cBhvr>
                                      <p:to>
                                        <p:strVal val="visible"/>
                                      </p:to>
                                    </p:set>
                                    <p:animEffect transition="in" filter="fade">
                                      <p:cBhvr>
                                        <p:cTn id="39" dur="2000"/>
                                        <p:tgtEl>
                                          <p:spTgt spid="12291">
                                            <p:txEl>
                                              <p:pRg st="4" end="4"/>
                                            </p:txEl>
                                          </p:spTgt>
                                        </p:tgtEl>
                                      </p:cBhvr>
                                    </p:animEffect>
                                    <p:anim calcmode="lin" valueType="num">
                                      <p:cBhvr>
                                        <p:cTn id="40" dur="20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p:cTn id="41" dur="2000" fill="hold"/>
                                        <p:tgtEl>
                                          <p:spTgt spid="12291">
                                            <p:txEl>
                                              <p:pRg st="4" end="4"/>
                                            </p:txEl>
                                          </p:spTgt>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12291">
                                            <p:txEl>
                                              <p:pRg st="5" end="5"/>
                                            </p:txEl>
                                          </p:spTgt>
                                        </p:tgtEl>
                                        <p:attrNameLst>
                                          <p:attrName>style.visibility</p:attrName>
                                        </p:attrNameLst>
                                      </p:cBhvr>
                                      <p:to>
                                        <p:strVal val="visible"/>
                                      </p:to>
                                    </p:set>
                                    <p:animEffect transition="in" filter="fade">
                                      <p:cBhvr>
                                        <p:cTn id="45" dur="2000"/>
                                        <p:tgtEl>
                                          <p:spTgt spid="12291">
                                            <p:txEl>
                                              <p:pRg st="5" end="5"/>
                                            </p:txEl>
                                          </p:spTgt>
                                        </p:tgtEl>
                                      </p:cBhvr>
                                    </p:animEffect>
                                    <p:anim calcmode="lin" valueType="num">
                                      <p:cBhvr>
                                        <p:cTn id="46" dur="20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p:cTn id="47" dur="2000" fill="hold"/>
                                        <p:tgtEl>
                                          <p:spTgt spid="12291">
                                            <p:txEl>
                                              <p:pRg st="5" end="5"/>
                                            </p:txEl>
                                          </p:spTgt>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8000"/>
                            </p:stCondLst>
                            <p:childTnLst>
                              <p:par>
                                <p:cTn id="49" presetID="47" presetClass="entr" presetSubtype="0" fill="hold" grpId="0" nodeType="afterEffect">
                                  <p:stCondLst>
                                    <p:cond delay="0"/>
                                  </p:stCondLst>
                                  <p:childTnLst>
                                    <p:set>
                                      <p:cBhvr>
                                        <p:cTn id="50" dur="1" fill="hold">
                                          <p:stCondLst>
                                            <p:cond delay="0"/>
                                          </p:stCondLst>
                                        </p:cTn>
                                        <p:tgtEl>
                                          <p:spTgt spid="12291">
                                            <p:txEl>
                                              <p:pRg st="6" end="6"/>
                                            </p:txEl>
                                          </p:spTgt>
                                        </p:tgtEl>
                                        <p:attrNameLst>
                                          <p:attrName>style.visibility</p:attrName>
                                        </p:attrNameLst>
                                      </p:cBhvr>
                                      <p:to>
                                        <p:strVal val="visible"/>
                                      </p:to>
                                    </p:set>
                                    <p:animEffect transition="in" filter="fade">
                                      <p:cBhvr>
                                        <p:cTn id="51" dur="2000"/>
                                        <p:tgtEl>
                                          <p:spTgt spid="12291">
                                            <p:txEl>
                                              <p:pRg st="6" end="6"/>
                                            </p:txEl>
                                          </p:spTgt>
                                        </p:tgtEl>
                                      </p:cBhvr>
                                    </p:animEffect>
                                    <p:anim calcmode="lin" valueType="num">
                                      <p:cBhvr>
                                        <p:cTn id="52" dur="20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p:cTn id="53" dur="2000" fill="hold"/>
                                        <p:tgtEl>
                                          <p:spTgt spid="12291">
                                            <p:txEl>
                                              <p:pRg st="6" end="6"/>
                                            </p:txEl>
                                          </p:spTgt>
                                        </p:tgtEl>
                                        <p:attrNameLst>
                                          <p:attrName>ppt_y</p:attrName>
                                        </p:attrNameLst>
                                      </p:cBhvr>
                                      <p:tavLst>
                                        <p:tav tm="0">
                                          <p:val>
                                            <p:strVal val="#ppt_y-.1"/>
                                          </p:val>
                                        </p:tav>
                                        <p:tav tm="100000">
                                          <p:val>
                                            <p:strVal val="#ppt_y"/>
                                          </p:val>
                                        </p:tav>
                                      </p:tavLst>
                                    </p:anim>
                                  </p:childTnLst>
                                </p:cTn>
                              </p:par>
                            </p:childTnLst>
                          </p:cTn>
                        </p:par>
                        <p:par>
                          <p:cTn id="54" fill="hold" nodeType="afterGroup">
                            <p:stCondLst>
                              <p:cond delay="10000"/>
                            </p:stCondLst>
                            <p:childTnLst>
                              <p:par>
                                <p:cTn id="55" presetID="47" presetClass="entr" presetSubtype="0" fill="hold" grpId="0" nodeType="afterEffect">
                                  <p:stCondLst>
                                    <p:cond delay="0"/>
                                  </p:stCondLst>
                                  <p:childTnLst>
                                    <p:set>
                                      <p:cBhvr>
                                        <p:cTn id="56" dur="1" fill="hold">
                                          <p:stCondLst>
                                            <p:cond delay="0"/>
                                          </p:stCondLst>
                                        </p:cTn>
                                        <p:tgtEl>
                                          <p:spTgt spid="12291">
                                            <p:txEl>
                                              <p:pRg st="7" end="7"/>
                                            </p:txEl>
                                          </p:spTgt>
                                        </p:tgtEl>
                                        <p:attrNameLst>
                                          <p:attrName>style.visibility</p:attrName>
                                        </p:attrNameLst>
                                      </p:cBhvr>
                                      <p:to>
                                        <p:strVal val="visible"/>
                                      </p:to>
                                    </p:set>
                                    <p:animEffect transition="in" filter="fade">
                                      <p:cBhvr>
                                        <p:cTn id="57" dur="2000"/>
                                        <p:tgtEl>
                                          <p:spTgt spid="12291">
                                            <p:txEl>
                                              <p:pRg st="7" end="7"/>
                                            </p:txEl>
                                          </p:spTgt>
                                        </p:tgtEl>
                                      </p:cBhvr>
                                    </p:animEffect>
                                    <p:anim calcmode="lin" valueType="num">
                                      <p:cBhvr>
                                        <p:cTn id="58" dur="20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p:cTn id="59" dur="2000" fill="hold"/>
                                        <p:tgtEl>
                                          <p:spTgt spid="1229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zh-CN" dirty="0"/>
              <a:t>将客户的意见归类</a:t>
            </a:r>
          </a:p>
        </p:txBody>
      </p:sp>
      <p:sp>
        <p:nvSpPr>
          <p:cNvPr id="13315" name="Rectangle 3"/>
          <p:cNvSpPr>
            <a:spLocks noGrp="1" noChangeArrowheads="1"/>
          </p:cNvSpPr>
          <p:nvPr>
            <p:ph idx="1"/>
          </p:nvPr>
        </p:nvSpPr>
        <p:spPr>
          <a:xfrm>
            <a:off x="1776414" y="1701800"/>
            <a:ext cx="8135937" cy="4762500"/>
          </a:xfrm>
        </p:spPr>
        <p:txBody>
          <a:bodyPr/>
          <a:lstStyle/>
          <a:p>
            <a:pPr lvl="1" eaLnBrk="1" hangingPunct="1">
              <a:lnSpc>
                <a:spcPct val="80000"/>
              </a:lnSpc>
            </a:pPr>
            <a:r>
              <a:rPr lang="zh-CN" altLang="en-US" sz="2800" dirty="0"/>
              <a:t>外部接口需求  </a:t>
            </a:r>
          </a:p>
          <a:p>
            <a:pPr lvl="2" eaLnBrk="1" hangingPunct="1">
              <a:lnSpc>
                <a:spcPct val="80000"/>
              </a:lnSpc>
            </a:pPr>
            <a:r>
              <a:rPr lang="zh-CN" altLang="en-US" sz="2400" dirty="0">
                <a:sym typeface="Arial" panose="020B0604020202020204" pitchFamily="34" charset="0"/>
              </a:rPr>
              <a:t>这类需求描述了系统与外部世界的联系。</a:t>
            </a:r>
          </a:p>
          <a:p>
            <a:pPr lvl="1" eaLnBrk="1" hangingPunct="1">
              <a:lnSpc>
                <a:spcPct val="80000"/>
              </a:lnSpc>
            </a:pPr>
            <a:r>
              <a:rPr lang="zh-CN" altLang="en-US" sz="2800" dirty="0"/>
              <a:t>约束 </a:t>
            </a:r>
          </a:p>
          <a:p>
            <a:pPr lvl="2" eaLnBrk="1" hangingPunct="1">
              <a:lnSpc>
                <a:spcPct val="80000"/>
              </a:lnSpc>
            </a:pPr>
            <a:r>
              <a:rPr lang="zh-CN" altLang="en-US" sz="2400" dirty="0"/>
              <a:t>对设计和实现的约束</a:t>
            </a:r>
            <a:r>
              <a:rPr lang="en-US" altLang="zh-CN" sz="2400" dirty="0"/>
              <a:t>(constraint)</a:t>
            </a:r>
            <a:r>
              <a:rPr lang="zh-CN" altLang="en-US" sz="2400" dirty="0"/>
              <a:t>合理地限制了开发人员可用的选择。</a:t>
            </a:r>
          </a:p>
          <a:p>
            <a:pPr lvl="1" eaLnBrk="1" hangingPunct="1">
              <a:lnSpc>
                <a:spcPct val="80000"/>
              </a:lnSpc>
            </a:pPr>
            <a:r>
              <a:rPr lang="zh-CN" altLang="en-US" dirty="0"/>
              <a:t>数据需求  </a:t>
            </a:r>
          </a:p>
          <a:p>
            <a:pPr lvl="2">
              <a:lnSpc>
                <a:spcPct val="80000"/>
              </a:lnSpc>
            </a:pPr>
            <a:r>
              <a:rPr lang="zh-CN" altLang="en-US" sz="2400" dirty="0"/>
              <a:t>当客户描述某个数据项的格式、数据类型、允许值和缺省值，或者描述某个复杂业务数据结构的构成时，这种描述就是数据</a:t>
            </a:r>
            <a:r>
              <a:rPr lang="zh-CN" altLang="en-US" dirty="0"/>
              <a:t>需求</a:t>
            </a:r>
            <a:r>
              <a:rPr lang="zh-CN" altLang="en-US" sz="2400" dirty="0"/>
              <a:t>。</a:t>
            </a:r>
          </a:p>
          <a:p>
            <a:pPr lvl="1" eaLnBrk="1" hangingPunct="1">
              <a:lnSpc>
                <a:spcPct val="80000"/>
              </a:lnSpc>
            </a:pPr>
            <a:r>
              <a:rPr lang="zh-CN" altLang="en-US" dirty="0"/>
              <a:t>解决思路</a:t>
            </a:r>
          </a:p>
          <a:p>
            <a:pPr lvl="2" eaLnBrk="1" hangingPunct="1">
              <a:lnSpc>
                <a:spcPct val="80000"/>
              </a:lnSpc>
            </a:pPr>
            <a:r>
              <a:rPr lang="zh-CN" altLang="en-US" dirty="0"/>
              <a:t>很多被用户作为需求提出来的意见都属于解决思路，而非真正的需求。</a:t>
            </a:r>
          </a:p>
        </p:txBody>
      </p:sp>
      <p:sp>
        <p:nvSpPr>
          <p:cNvPr id="62466" name="灯片编号占位符 3"/>
          <p:cNvSpPr>
            <a:spLocks noGrp="1"/>
          </p:cNvSpPr>
          <p:nvPr>
            <p:ph type="sldNum" sz="quarter" idx="4294967295"/>
          </p:nvPr>
        </p:nvSpPr>
        <p:spPr>
          <a:xfrm>
            <a:off x="9347200" y="6248400"/>
            <a:ext cx="2844800" cy="457200"/>
          </a:xfrm>
          <a:prstGeom prst="rect">
            <a:avLst/>
          </a:prstGeom>
          <a:noFill/>
        </p:spPr>
        <p:txBody>
          <a:bodyPr/>
          <a:lstStyle>
            <a:lvl1pPr>
              <a:spcBef>
                <a:spcPct val="20000"/>
              </a:spcBef>
              <a:buClr>
                <a:srgbClr val="000099"/>
              </a:buClr>
              <a:buFont typeface="Wingdings" panose="05000000000000000000" pitchFamily="2" charset="2"/>
              <a:buChar char="4"/>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66"/>
              </a:buClr>
              <a:buFont typeface="Wingdings" panose="05000000000000000000" pitchFamily="2" charset="2"/>
              <a:buChar char="¤"/>
              <a:defRPr sz="2700">
                <a:solidFill>
                  <a:srgbClr val="9900CC"/>
                </a:solidFill>
                <a:latin typeface="Arial" panose="020B0604020202020204" pitchFamily="34" charset="0"/>
                <a:ea typeface="汉仪中等线简" pitchFamily="1" charset="-122"/>
              </a:defRPr>
            </a:lvl2pPr>
            <a:lvl3pPr marL="1143000" indent="-228600">
              <a:spcBef>
                <a:spcPct val="20000"/>
              </a:spcBef>
              <a:buClr>
                <a:srgbClr val="00CC00"/>
              </a:buClr>
              <a:buFont typeface="Wingdings" panose="05000000000000000000" pitchFamily="2" charset="2"/>
              <a:buChar char="|"/>
              <a:defRPr sz="2300" b="1">
                <a:solidFill>
                  <a:srgbClr val="0000FF"/>
                </a:solidFill>
                <a:latin typeface="Arial" panose="020B0604020202020204" pitchFamily="34" charset="0"/>
                <a:ea typeface="汉仪中圆简" pitchFamily="1" charset="-122"/>
              </a:defRPr>
            </a:lvl3pPr>
            <a:lvl4pPr marL="1600200" indent="-228600">
              <a:spcBef>
                <a:spcPct val="20000"/>
              </a:spcBef>
              <a:buClr>
                <a:srgbClr val="FF0000"/>
              </a:buClr>
              <a:buFont typeface="Wingdings" panose="05000000000000000000" pitchFamily="2" charset="2"/>
              <a:buChar char="v"/>
              <a:defRPr sz="2000" b="1">
                <a:solidFill>
                  <a:srgbClr val="FF9900"/>
                </a:solidFill>
                <a:latin typeface="Arial" panose="020B0604020202020204" pitchFamily="34" charset="0"/>
                <a:ea typeface="宋体" panose="02010600030101010101" pitchFamily="2" charset="-122"/>
              </a:defRPr>
            </a:lvl4pPr>
            <a:lvl5pPr marL="2057400" indent="-228600">
              <a:spcBef>
                <a:spcPct val="20000"/>
              </a:spcBef>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33CC"/>
              </a:buClr>
              <a:buFont typeface="Wingdings" panose="05000000000000000000" pitchFamily="2" charset="2"/>
              <a:buChar char="{"/>
              <a:defRPr sz="2000" b="1">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None/>
            </a:pPr>
            <a:fld id="{C6072C60-BB71-4AAD-A075-FFB9850F6A9B}" type="slidenum">
              <a:rPr lang="zh-CN" altLang="zh-CN" sz="2500">
                <a:solidFill>
                  <a:srgbClr val="000000"/>
                </a:solidFill>
                <a:ea typeface="宋体" panose="02010600030101010101" pitchFamily="2" charset="-122"/>
              </a:rPr>
              <a:pPr fontAlgn="base">
                <a:spcBef>
                  <a:spcPct val="0"/>
                </a:spcBef>
                <a:spcAft>
                  <a:spcPct val="0"/>
                </a:spcAft>
                <a:buClrTx/>
                <a:buNone/>
              </a:pPr>
              <a:t>9</a:t>
            </a:fld>
            <a:endParaRPr lang="zh-CN" altLang="zh-CN" sz="2500">
              <a:solidFill>
                <a:srgbClr val="000000"/>
              </a:solidFill>
              <a:ea typeface="宋体" panose="02010600030101010101" pitchFamily="2" charset="-122"/>
            </a:endParaRPr>
          </a:p>
        </p:txBody>
      </p:sp>
    </p:spTree>
    <p:extLst>
      <p:ext uri="{BB962C8B-B14F-4D97-AF65-F5344CB8AC3E}">
        <p14:creationId xmlns:p14="http://schemas.microsoft.com/office/powerpoint/2010/main" xmlns="" val="3897025363"/>
      </p:ext>
    </p:extLst>
  </p:cSld>
  <p:clrMapOvr>
    <a:masterClrMapping/>
  </p:clrMapOvr>
  <p:transition spd="med">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2000" fill="hold"/>
                                        <p:tgtEl>
                                          <p:spTgt spid="13314"/>
                                        </p:tgtEl>
                                        <p:attrNameLst>
                                          <p:attrName>ppt_w</p:attrName>
                                        </p:attrNameLst>
                                      </p:cBhvr>
                                      <p:tavLst>
                                        <p:tav tm="0">
                                          <p:val>
                                            <p:fltVal val="0"/>
                                          </p:val>
                                        </p:tav>
                                        <p:tav tm="100000">
                                          <p:val>
                                            <p:strVal val="#ppt_w"/>
                                          </p:val>
                                        </p:tav>
                                      </p:tavLst>
                                    </p:anim>
                                    <p:anim calcmode="lin" valueType="num">
                                      <p:cBhvr>
                                        <p:cTn id="8" dur="2000" fill="hold"/>
                                        <p:tgtEl>
                                          <p:spTgt spid="13314"/>
                                        </p:tgtEl>
                                        <p:attrNameLst>
                                          <p:attrName>ppt_h</p:attrName>
                                        </p:attrNameLst>
                                      </p:cBhvr>
                                      <p:tavLst>
                                        <p:tav tm="0">
                                          <p:val>
                                            <p:fltVal val="0"/>
                                          </p:val>
                                        </p:tav>
                                        <p:tav tm="100000">
                                          <p:val>
                                            <p:strVal val="#ppt_h"/>
                                          </p:val>
                                        </p:tav>
                                      </p:tavLst>
                                    </p:anim>
                                  </p:childTnLst>
                                </p:cTn>
                              </p:par>
                            </p:childTnLst>
                          </p:cTn>
                        </p:par>
                        <p:par>
                          <p:cTn id="9" fill="hold" nodeType="afterGroup">
                            <p:stCondLst>
                              <p:cond delay="2000"/>
                            </p:stCondLst>
                            <p:childTnLst>
                              <p:par>
                                <p:cTn id="10" presetID="15" presetClass="entr" presetSubtype="0" fill="hold" grpId="0" nodeType="after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 calcmode="lin" valueType="num">
                                      <p:cBhvr>
                                        <p:cTn id="12" dur="20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13" dur="2000" fill="hold"/>
                                        <p:tgtEl>
                                          <p:spTgt spid="13315">
                                            <p:txEl>
                                              <p:pRg st="0" end="0"/>
                                            </p:txEl>
                                          </p:spTgt>
                                        </p:tgtEl>
                                        <p:attrNameLst>
                                          <p:attrName>ppt_h</p:attrName>
                                        </p:attrNameLst>
                                      </p:cBhvr>
                                      <p:tavLst>
                                        <p:tav tm="0">
                                          <p:val>
                                            <p:fltVal val="0"/>
                                          </p:val>
                                        </p:tav>
                                        <p:tav tm="100000">
                                          <p:val>
                                            <p:strVal val="#ppt_h"/>
                                          </p:val>
                                        </p:tav>
                                      </p:tavLst>
                                    </p:anim>
                                    <p:anim calcmode="lin" valueType="num">
                                      <p:cBhvr>
                                        <p:cTn id="14" dur="2000" fill="hold"/>
                                        <p:tgtEl>
                                          <p:spTgt spid="1331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5" dur="2000" fill="hold"/>
                                        <p:tgtEl>
                                          <p:spTgt spid="1331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4000"/>
                            </p:stCondLst>
                            <p:childTnLst>
                              <p:par>
                                <p:cTn id="17" presetID="15" presetClass="entr" presetSubtype="0" fill="hold" grpId="0" nodeType="after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 calcmode="lin" valueType="num">
                                      <p:cBhvr>
                                        <p:cTn id="19" dur="20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20" dur="2000" fill="hold"/>
                                        <p:tgtEl>
                                          <p:spTgt spid="13315">
                                            <p:txEl>
                                              <p:pRg st="1" end="1"/>
                                            </p:txEl>
                                          </p:spTgt>
                                        </p:tgtEl>
                                        <p:attrNameLst>
                                          <p:attrName>ppt_h</p:attrName>
                                        </p:attrNameLst>
                                      </p:cBhvr>
                                      <p:tavLst>
                                        <p:tav tm="0">
                                          <p:val>
                                            <p:fltVal val="0"/>
                                          </p:val>
                                        </p:tav>
                                        <p:tav tm="100000">
                                          <p:val>
                                            <p:strVal val="#ppt_h"/>
                                          </p:val>
                                        </p:tav>
                                      </p:tavLst>
                                    </p:anim>
                                    <p:anim calcmode="lin" valueType="num">
                                      <p:cBhvr>
                                        <p:cTn id="21" dur="2000" fill="hold"/>
                                        <p:tgtEl>
                                          <p:spTgt spid="1331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1331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23" fill="hold" nodeType="afterGroup">
                            <p:stCondLst>
                              <p:cond delay="6000"/>
                            </p:stCondLst>
                            <p:childTnLst>
                              <p:par>
                                <p:cTn id="24" presetID="15" presetClass="entr" presetSubtype="0" fill="hold" grpId="0" nodeType="afterEffect">
                                  <p:stCondLst>
                                    <p:cond delay="0"/>
                                  </p:stCondLst>
                                  <p:childTnLst>
                                    <p:set>
                                      <p:cBhvr>
                                        <p:cTn id="25" dur="1" fill="hold">
                                          <p:stCondLst>
                                            <p:cond delay="0"/>
                                          </p:stCondLst>
                                        </p:cTn>
                                        <p:tgtEl>
                                          <p:spTgt spid="13315">
                                            <p:txEl>
                                              <p:pRg st="2" end="2"/>
                                            </p:txEl>
                                          </p:spTgt>
                                        </p:tgtEl>
                                        <p:attrNameLst>
                                          <p:attrName>style.visibility</p:attrName>
                                        </p:attrNameLst>
                                      </p:cBhvr>
                                      <p:to>
                                        <p:strVal val="visible"/>
                                      </p:to>
                                    </p:set>
                                    <p:anim calcmode="lin" valueType="num">
                                      <p:cBhvr>
                                        <p:cTn id="26" dur="20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27" dur="2000" fill="hold"/>
                                        <p:tgtEl>
                                          <p:spTgt spid="13315">
                                            <p:txEl>
                                              <p:pRg st="2" end="2"/>
                                            </p:txEl>
                                          </p:spTgt>
                                        </p:tgtEl>
                                        <p:attrNameLst>
                                          <p:attrName>ppt_h</p:attrName>
                                        </p:attrNameLst>
                                      </p:cBhvr>
                                      <p:tavLst>
                                        <p:tav tm="0">
                                          <p:val>
                                            <p:fltVal val="0"/>
                                          </p:val>
                                        </p:tav>
                                        <p:tav tm="100000">
                                          <p:val>
                                            <p:strVal val="#ppt_h"/>
                                          </p:val>
                                        </p:tav>
                                      </p:tavLst>
                                    </p:anim>
                                    <p:anim calcmode="lin" valueType="num">
                                      <p:cBhvr>
                                        <p:cTn id="28" dur="2000" fill="hold"/>
                                        <p:tgtEl>
                                          <p:spTgt spid="1331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9" dur="2000" fill="hold"/>
                                        <p:tgtEl>
                                          <p:spTgt spid="1331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30" fill="hold" nodeType="afterGroup">
                            <p:stCondLst>
                              <p:cond delay="8000"/>
                            </p:stCondLst>
                            <p:childTnLst>
                              <p:par>
                                <p:cTn id="31" presetID="15" presetClass="entr" presetSubtype="0" fill="hold" grpId="0" nodeType="afterEffect">
                                  <p:stCondLst>
                                    <p:cond delay="0"/>
                                  </p:stCondLst>
                                  <p:childTnLst>
                                    <p:set>
                                      <p:cBhvr>
                                        <p:cTn id="32" dur="1" fill="hold">
                                          <p:stCondLst>
                                            <p:cond delay="0"/>
                                          </p:stCondLst>
                                        </p:cTn>
                                        <p:tgtEl>
                                          <p:spTgt spid="13315">
                                            <p:txEl>
                                              <p:pRg st="3" end="3"/>
                                            </p:txEl>
                                          </p:spTgt>
                                        </p:tgtEl>
                                        <p:attrNameLst>
                                          <p:attrName>style.visibility</p:attrName>
                                        </p:attrNameLst>
                                      </p:cBhvr>
                                      <p:to>
                                        <p:strVal val="visible"/>
                                      </p:to>
                                    </p:set>
                                    <p:anim calcmode="lin" valueType="num">
                                      <p:cBhvr>
                                        <p:cTn id="33" dur="2000" fill="hold"/>
                                        <p:tgtEl>
                                          <p:spTgt spid="13315">
                                            <p:txEl>
                                              <p:pRg st="3" end="3"/>
                                            </p:txEl>
                                          </p:spTgt>
                                        </p:tgtEl>
                                        <p:attrNameLst>
                                          <p:attrName>ppt_w</p:attrName>
                                        </p:attrNameLst>
                                      </p:cBhvr>
                                      <p:tavLst>
                                        <p:tav tm="0">
                                          <p:val>
                                            <p:fltVal val="0"/>
                                          </p:val>
                                        </p:tav>
                                        <p:tav tm="100000">
                                          <p:val>
                                            <p:strVal val="#ppt_w"/>
                                          </p:val>
                                        </p:tav>
                                      </p:tavLst>
                                    </p:anim>
                                    <p:anim calcmode="lin" valueType="num">
                                      <p:cBhvr>
                                        <p:cTn id="34" dur="2000" fill="hold"/>
                                        <p:tgtEl>
                                          <p:spTgt spid="13315">
                                            <p:txEl>
                                              <p:pRg st="3" end="3"/>
                                            </p:txEl>
                                          </p:spTgt>
                                        </p:tgtEl>
                                        <p:attrNameLst>
                                          <p:attrName>ppt_h</p:attrName>
                                        </p:attrNameLst>
                                      </p:cBhvr>
                                      <p:tavLst>
                                        <p:tav tm="0">
                                          <p:val>
                                            <p:fltVal val="0"/>
                                          </p:val>
                                        </p:tav>
                                        <p:tav tm="100000">
                                          <p:val>
                                            <p:strVal val="#ppt_h"/>
                                          </p:val>
                                        </p:tav>
                                      </p:tavLst>
                                    </p:anim>
                                    <p:anim calcmode="lin" valueType="num">
                                      <p:cBhvr>
                                        <p:cTn id="35" dur="2000" fill="hold"/>
                                        <p:tgtEl>
                                          <p:spTgt spid="1331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1331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37" fill="hold" nodeType="afterGroup">
                            <p:stCondLst>
                              <p:cond delay="10000"/>
                            </p:stCondLst>
                            <p:childTnLst>
                              <p:par>
                                <p:cTn id="38" presetID="15" presetClass="entr" presetSubtype="0" fill="hold" grpId="0" nodeType="afterEffect">
                                  <p:stCondLst>
                                    <p:cond delay="0"/>
                                  </p:stCondLst>
                                  <p:childTnLst>
                                    <p:set>
                                      <p:cBhvr>
                                        <p:cTn id="39" dur="1" fill="hold">
                                          <p:stCondLst>
                                            <p:cond delay="0"/>
                                          </p:stCondLst>
                                        </p:cTn>
                                        <p:tgtEl>
                                          <p:spTgt spid="13315">
                                            <p:txEl>
                                              <p:pRg st="4" end="4"/>
                                            </p:txEl>
                                          </p:spTgt>
                                        </p:tgtEl>
                                        <p:attrNameLst>
                                          <p:attrName>style.visibility</p:attrName>
                                        </p:attrNameLst>
                                      </p:cBhvr>
                                      <p:to>
                                        <p:strVal val="visible"/>
                                      </p:to>
                                    </p:set>
                                    <p:anim calcmode="lin" valueType="num">
                                      <p:cBhvr>
                                        <p:cTn id="40" dur="2000" fill="hold"/>
                                        <p:tgtEl>
                                          <p:spTgt spid="13315">
                                            <p:txEl>
                                              <p:pRg st="4" end="4"/>
                                            </p:txEl>
                                          </p:spTgt>
                                        </p:tgtEl>
                                        <p:attrNameLst>
                                          <p:attrName>ppt_w</p:attrName>
                                        </p:attrNameLst>
                                      </p:cBhvr>
                                      <p:tavLst>
                                        <p:tav tm="0">
                                          <p:val>
                                            <p:fltVal val="0"/>
                                          </p:val>
                                        </p:tav>
                                        <p:tav tm="100000">
                                          <p:val>
                                            <p:strVal val="#ppt_w"/>
                                          </p:val>
                                        </p:tav>
                                      </p:tavLst>
                                    </p:anim>
                                    <p:anim calcmode="lin" valueType="num">
                                      <p:cBhvr>
                                        <p:cTn id="41" dur="2000" fill="hold"/>
                                        <p:tgtEl>
                                          <p:spTgt spid="13315">
                                            <p:txEl>
                                              <p:pRg st="4" end="4"/>
                                            </p:txEl>
                                          </p:spTgt>
                                        </p:tgtEl>
                                        <p:attrNameLst>
                                          <p:attrName>ppt_h</p:attrName>
                                        </p:attrNameLst>
                                      </p:cBhvr>
                                      <p:tavLst>
                                        <p:tav tm="0">
                                          <p:val>
                                            <p:fltVal val="0"/>
                                          </p:val>
                                        </p:tav>
                                        <p:tav tm="100000">
                                          <p:val>
                                            <p:strVal val="#ppt_h"/>
                                          </p:val>
                                        </p:tav>
                                      </p:tavLst>
                                    </p:anim>
                                    <p:anim calcmode="lin" valueType="num">
                                      <p:cBhvr>
                                        <p:cTn id="42" dur="2000" fill="hold"/>
                                        <p:tgtEl>
                                          <p:spTgt spid="1331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3" dur="2000" fill="hold"/>
                                        <p:tgtEl>
                                          <p:spTgt spid="13315">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44" fill="hold" nodeType="afterGroup">
                            <p:stCondLst>
                              <p:cond delay="12000"/>
                            </p:stCondLst>
                            <p:childTnLst>
                              <p:par>
                                <p:cTn id="45" presetID="15" presetClass="entr" presetSubtype="0" fill="hold" grpId="0" nodeType="afterEffect">
                                  <p:stCondLst>
                                    <p:cond delay="0"/>
                                  </p:stCondLst>
                                  <p:childTnLst>
                                    <p:set>
                                      <p:cBhvr>
                                        <p:cTn id="46" dur="1" fill="hold">
                                          <p:stCondLst>
                                            <p:cond delay="0"/>
                                          </p:stCondLst>
                                        </p:cTn>
                                        <p:tgtEl>
                                          <p:spTgt spid="13315">
                                            <p:txEl>
                                              <p:pRg st="5" end="5"/>
                                            </p:txEl>
                                          </p:spTgt>
                                        </p:tgtEl>
                                        <p:attrNameLst>
                                          <p:attrName>style.visibility</p:attrName>
                                        </p:attrNameLst>
                                      </p:cBhvr>
                                      <p:to>
                                        <p:strVal val="visible"/>
                                      </p:to>
                                    </p:set>
                                    <p:anim calcmode="lin" valueType="num">
                                      <p:cBhvr>
                                        <p:cTn id="47" dur="2000" fill="hold"/>
                                        <p:tgtEl>
                                          <p:spTgt spid="13315">
                                            <p:txEl>
                                              <p:pRg st="5" end="5"/>
                                            </p:txEl>
                                          </p:spTgt>
                                        </p:tgtEl>
                                        <p:attrNameLst>
                                          <p:attrName>ppt_w</p:attrName>
                                        </p:attrNameLst>
                                      </p:cBhvr>
                                      <p:tavLst>
                                        <p:tav tm="0">
                                          <p:val>
                                            <p:fltVal val="0"/>
                                          </p:val>
                                        </p:tav>
                                        <p:tav tm="100000">
                                          <p:val>
                                            <p:strVal val="#ppt_w"/>
                                          </p:val>
                                        </p:tav>
                                      </p:tavLst>
                                    </p:anim>
                                    <p:anim calcmode="lin" valueType="num">
                                      <p:cBhvr>
                                        <p:cTn id="48" dur="2000" fill="hold"/>
                                        <p:tgtEl>
                                          <p:spTgt spid="13315">
                                            <p:txEl>
                                              <p:pRg st="5" end="5"/>
                                            </p:txEl>
                                          </p:spTgt>
                                        </p:tgtEl>
                                        <p:attrNameLst>
                                          <p:attrName>ppt_h</p:attrName>
                                        </p:attrNameLst>
                                      </p:cBhvr>
                                      <p:tavLst>
                                        <p:tav tm="0">
                                          <p:val>
                                            <p:fltVal val="0"/>
                                          </p:val>
                                        </p:tav>
                                        <p:tav tm="100000">
                                          <p:val>
                                            <p:strVal val="#ppt_h"/>
                                          </p:val>
                                        </p:tav>
                                      </p:tavLst>
                                    </p:anim>
                                    <p:anim calcmode="lin" valueType="num">
                                      <p:cBhvr>
                                        <p:cTn id="49" dur="2000" fill="hold"/>
                                        <p:tgtEl>
                                          <p:spTgt spid="13315">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0" dur="2000" fill="hold"/>
                                        <p:tgtEl>
                                          <p:spTgt spid="13315">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par>
                          <p:cTn id="51" fill="hold" nodeType="afterGroup">
                            <p:stCondLst>
                              <p:cond delay="14000"/>
                            </p:stCondLst>
                            <p:childTnLst>
                              <p:par>
                                <p:cTn id="52" presetID="15" presetClass="entr" presetSubtype="0" fill="hold" grpId="0" nodeType="afterEffect">
                                  <p:stCondLst>
                                    <p:cond delay="0"/>
                                  </p:stCondLst>
                                  <p:childTnLst>
                                    <p:set>
                                      <p:cBhvr>
                                        <p:cTn id="53" dur="1" fill="hold">
                                          <p:stCondLst>
                                            <p:cond delay="0"/>
                                          </p:stCondLst>
                                        </p:cTn>
                                        <p:tgtEl>
                                          <p:spTgt spid="13315">
                                            <p:txEl>
                                              <p:pRg st="6" end="6"/>
                                            </p:txEl>
                                          </p:spTgt>
                                        </p:tgtEl>
                                        <p:attrNameLst>
                                          <p:attrName>style.visibility</p:attrName>
                                        </p:attrNameLst>
                                      </p:cBhvr>
                                      <p:to>
                                        <p:strVal val="visible"/>
                                      </p:to>
                                    </p:set>
                                    <p:anim calcmode="lin" valueType="num">
                                      <p:cBhvr>
                                        <p:cTn id="54" dur="2000" fill="hold"/>
                                        <p:tgtEl>
                                          <p:spTgt spid="13315">
                                            <p:txEl>
                                              <p:pRg st="6" end="6"/>
                                            </p:txEl>
                                          </p:spTgt>
                                        </p:tgtEl>
                                        <p:attrNameLst>
                                          <p:attrName>ppt_w</p:attrName>
                                        </p:attrNameLst>
                                      </p:cBhvr>
                                      <p:tavLst>
                                        <p:tav tm="0">
                                          <p:val>
                                            <p:fltVal val="0"/>
                                          </p:val>
                                        </p:tav>
                                        <p:tav tm="100000">
                                          <p:val>
                                            <p:strVal val="#ppt_w"/>
                                          </p:val>
                                        </p:tav>
                                      </p:tavLst>
                                    </p:anim>
                                    <p:anim calcmode="lin" valueType="num">
                                      <p:cBhvr>
                                        <p:cTn id="55" dur="2000" fill="hold"/>
                                        <p:tgtEl>
                                          <p:spTgt spid="13315">
                                            <p:txEl>
                                              <p:pRg st="6" end="6"/>
                                            </p:txEl>
                                          </p:spTgt>
                                        </p:tgtEl>
                                        <p:attrNameLst>
                                          <p:attrName>ppt_h</p:attrName>
                                        </p:attrNameLst>
                                      </p:cBhvr>
                                      <p:tavLst>
                                        <p:tav tm="0">
                                          <p:val>
                                            <p:fltVal val="0"/>
                                          </p:val>
                                        </p:tav>
                                        <p:tav tm="100000">
                                          <p:val>
                                            <p:strVal val="#ppt_h"/>
                                          </p:val>
                                        </p:tav>
                                      </p:tavLst>
                                    </p:anim>
                                    <p:anim calcmode="lin" valueType="num">
                                      <p:cBhvr>
                                        <p:cTn id="56" dur="2000" fill="hold"/>
                                        <p:tgtEl>
                                          <p:spTgt spid="13315">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7" dur="2000" fill="hold"/>
                                        <p:tgtEl>
                                          <p:spTgt spid="13315">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par>
                          <p:cTn id="58" fill="hold" nodeType="afterGroup">
                            <p:stCondLst>
                              <p:cond delay="16000"/>
                            </p:stCondLst>
                            <p:childTnLst>
                              <p:par>
                                <p:cTn id="59" presetID="15" presetClass="entr" presetSubtype="0" fill="hold" grpId="0" nodeType="afterEffect">
                                  <p:stCondLst>
                                    <p:cond delay="0"/>
                                  </p:stCondLst>
                                  <p:childTnLst>
                                    <p:set>
                                      <p:cBhvr>
                                        <p:cTn id="60" dur="1" fill="hold">
                                          <p:stCondLst>
                                            <p:cond delay="0"/>
                                          </p:stCondLst>
                                        </p:cTn>
                                        <p:tgtEl>
                                          <p:spTgt spid="13315">
                                            <p:txEl>
                                              <p:pRg st="7" end="7"/>
                                            </p:txEl>
                                          </p:spTgt>
                                        </p:tgtEl>
                                        <p:attrNameLst>
                                          <p:attrName>style.visibility</p:attrName>
                                        </p:attrNameLst>
                                      </p:cBhvr>
                                      <p:to>
                                        <p:strVal val="visible"/>
                                      </p:to>
                                    </p:set>
                                    <p:anim calcmode="lin" valueType="num">
                                      <p:cBhvr>
                                        <p:cTn id="61" dur="2000" fill="hold"/>
                                        <p:tgtEl>
                                          <p:spTgt spid="13315">
                                            <p:txEl>
                                              <p:pRg st="7" end="7"/>
                                            </p:txEl>
                                          </p:spTgt>
                                        </p:tgtEl>
                                        <p:attrNameLst>
                                          <p:attrName>ppt_w</p:attrName>
                                        </p:attrNameLst>
                                      </p:cBhvr>
                                      <p:tavLst>
                                        <p:tav tm="0">
                                          <p:val>
                                            <p:fltVal val="0"/>
                                          </p:val>
                                        </p:tav>
                                        <p:tav tm="100000">
                                          <p:val>
                                            <p:strVal val="#ppt_w"/>
                                          </p:val>
                                        </p:tav>
                                      </p:tavLst>
                                    </p:anim>
                                    <p:anim calcmode="lin" valueType="num">
                                      <p:cBhvr>
                                        <p:cTn id="62" dur="2000" fill="hold"/>
                                        <p:tgtEl>
                                          <p:spTgt spid="13315">
                                            <p:txEl>
                                              <p:pRg st="7" end="7"/>
                                            </p:txEl>
                                          </p:spTgt>
                                        </p:tgtEl>
                                        <p:attrNameLst>
                                          <p:attrName>ppt_h</p:attrName>
                                        </p:attrNameLst>
                                      </p:cBhvr>
                                      <p:tavLst>
                                        <p:tav tm="0">
                                          <p:val>
                                            <p:fltVal val="0"/>
                                          </p:val>
                                        </p:tav>
                                        <p:tav tm="100000">
                                          <p:val>
                                            <p:strVal val="#ppt_h"/>
                                          </p:val>
                                        </p:tav>
                                      </p:tavLst>
                                    </p:anim>
                                    <p:anim calcmode="lin" valueType="num">
                                      <p:cBhvr>
                                        <p:cTn id="63" dur="2000" fill="hold"/>
                                        <p:tgtEl>
                                          <p:spTgt spid="13315">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4" dur="2000" fill="hold"/>
                                        <p:tgtEl>
                                          <p:spTgt spid="13315">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4083</Words>
  <Application>Microsoft Office PowerPoint</Application>
  <PresentationFormat>自定义</PresentationFormat>
  <Paragraphs>223</Paragraphs>
  <Slides>35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38" baseType="lpstr">
      <vt:lpstr>Crayons</vt:lpstr>
      <vt:lpstr>Profile</vt:lpstr>
      <vt:lpstr>图片</vt:lpstr>
      <vt:lpstr>3.3 获取客户的需求</vt:lpstr>
      <vt:lpstr>幻灯片 2</vt:lpstr>
      <vt:lpstr>幻灯片 3</vt:lpstr>
      <vt:lpstr>需 求 获 取</vt:lpstr>
      <vt:lpstr>需求获取讨论会</vt:lpstr>
      <vt:lpstr>需求获取讨论会</vt:lpstr>
      <vt:lpstr>将客户的意见归类</vt:lpstr>
      <vt:lpstr>将客户的意见归类</vt:lpstr>
      <vt:lpstr>将客户的意见归类</vt:lpstr>
      <vt:lpstr>需求获取中的注意事项</vt:lpstr>
      <vt:lpstr>寻找遗漏的需求</vt:lpstr>
      <vt:lpstr>幻灯片 12</vt:lpstr>
      <vt:lpstr>寻找遗漏的需求</vt:lpstr>
      <vt:lpstr>幻灯片 14</vt:lpstr>
      <vt:lpstr>幻灯片 15</vt:lpstr>
      <vt:lpstr>幻灯片 16</vt:lpstr>
      <vt:lpstr>如何判断需求获取是否已完成                                       </vt:lpstr>
      <vt:lpstr>3.4 理解用户需求</vt:lpstr>
      <vt:lpstr>幻灯片 19</vt:lpstr>
      <vt:lpstr>幻灯片 20</vt:lpstr>
      <vt:lpstr>幻灯片 21</vt:lpstr>
      <vt:lpstr>用  例  法</vt:lpstr>
      <vt:lpstr>幻灯片 23</vt:lpstr>
      <vt:lpstr>幻灯片 24</vt:lpstr>
      <vt:lpstr>用例与使用场景</vt:lpstr>
      <vt:lpstr>幻灯片 26</vt:lpstr>
      <vt:lpstr>用例与使用场景</vt:lpstr>
      <vt:lpstr>确定用例</vt:lpstr>
      <vt:lpstr>幻灯片 29</vt:lpstr>
      <vt:lpstr>编写用例</vt:lpstr>
      <vt:lpstr>编写用例</vt:lpstr>
      <vt:lpstr>用例与功能性需求</vt:lpstr>
      <vt:lpstr>用例与功能性需求</vt:lpstr>
      <vt:lpstr>    以使用为中心的需求的好处</vt:lpstr>
      <vt:lpstr>使用用例时应避免的问题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38</cp:revision>
  <dcterms:created xsi:type="dcterms:W3CDTF">2017-03-08T16:21:23Z</dcterms:created>
  <dcterms:modified xsi:type="dcterms:W3CDTF">2019-04-10T08:45:39Z</dcterms:modified>
</cp:coreProperties>
</file>