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169"/>
  </p:notesMasterIdLst>
  <p:sldIdLst>
    <p:sldId id="272" r:id="rId3"/>
    <p:sldId id="273" r:id="rId4"/>
    <p:sldId id="275" r:id="rId5"/>
    <p:sldId id="276" r:id="rId6"/>
    <p:sldId id="339" r:id="rId7"/>
    <p:sldId id="340" r:id="rId8"/>
    <p:sldId id="341"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43" r:id="rId45"/>
    <p:sldId id="371" r:id="rId46"/>
    <p:sldId id="372" r:id="rId47"/>
    <p:sldId id="373" r:id="rId48"/>
    <p:sldId id="374" r:id="rId49"/>
    <p:sldId id="375" r:id="rId50"/>
    <p:sldId id="376" r:id="rId51"/>
    <p:sldId id="377" r:id="rId52"/>
    <p:sldId id="379" r:id="rId53"/>
    <p:sldId id="344" r:id="rId54"/>
    <p:sldId id="345" r:id="rId55"/>
    <p:sldId id="346" r:id="rId56"/>
    <p:sldId id="351" r:id="rId57"/>
    <p:sldId id="352" r:id="rId58"/>
    <p:sldId id="353" r:id="rId59"/>
    <p:sldId id="354" r:id="rId60"/>
    <p:sldId id="355" r:id="rId61"/>
    <p:sldId id="356" r:id="rId62"/>
    <p:sldId id="357" r:id="rId63"/>
    <p:sldId id="358" r:id="rId64"/>
    <p:sldId id="359" r:id="rId65"/>
    <p:sldId id="360" r:id="rId66"/>
    <p:sldId id="361" r:id="rId67"/>
    <p:sldId id="362" r:id="rId68"/>
    <p:sldId id="363" r:id="rId69"/>
    <p:sldId id="364" r:id="rId70"/>
    <p:sldId id="365" r:id="rId71"/>
    <p:sldId id="366" r:id="rId72"/>
    <p:sldId id="367" r:id="rId73"/>
    <p:sldId id="368" r:id="rId74"/>
    <p:sldId id="369" r:id="rId75"/>
    <p:sldId id="378" r:id="rId76"/>
    <p:sldId id="370" r:id="rId77"/>
    <p:sldId id="327" r:id="rId78"/>
    <p:sldId id="328" r:id="rId79"/>
    <p:sldId id="329" r:id="rId80"/>
    <p:sldId id="330" r:id="rId81"/>
    <p:sldId id="331" r:id="rId82"/>
    <p:sldId id="332" r:id="rId83"/>
    <p:sldId id="380" r:id="rId84"/>
    <p:sldId id="381" r:id="rId85"/>
    <p:sldId id="382" r:id="rId86"/>
    <p:sldId id="455" r:id="rId87"/>
    <p:sldId id="456" r:id="rId88"/>
    <p:sldId id="457" r:id="rId89"/>
    <p:sldId id="458" r:id="rId90"/>
    <p:sldId id="459" r:id="rId91"/>
    <p:sldId id="460" r:id="rId92"/>
    <p:sldId id="385" r:id="rId93"/>
    <p:sldId id="386" r:id="rId94"/>
    <p:sldId id="448" r:id="rId95"/>
    <p:sldId id="443" r:id="rId96"/>
    <p:sldId id="444" r:id="rId97"/>
    <p:sldId id="450" r:id="rId98"/>
    <p:sldId id="451" r:id="rId99"/>
    <p:sldId id="453" r:id="rId100"/>
    <p:sldId id="452" r:id="rId101"/>
    <p:sldId id="445" r:id="rId102"/>
    <p:sldId id="449" r:id="rId103"/>
    <p:sldId id="454" r:id="rId104"/>
    <p:sldId id="446" r:id="rId105"/>
    <p:sldId id="447" r:id="rId106"/>
    <p:sldId id="427" r:id="rId107"/>
    <p:sldId id="429" r:id="rId108"/>
    <p:sldId id="430" r:id="rId109"/>
    <p:sldId id="431" r:id="rId110"/>
    <p:sldId id="432" r:id="rId111"/>
    <p:sldId id="433" r:id="rId112"/>
    <p:sldId id="434" r:id="rId113"/>
    <p:sldId id="437" r:id="rId114"/>
    <p:sldId id="440" r:id="rId115"/>
    <p:sldId id="441" r:id="rId116"/>
    <p:sldId id="442" r:id="rId117"/>
    <p:sldId id="387" r:id="rId118"/>
    <p:sldId id="388" r:id="rId119"/>
    <p:sldId id="389" r:id="rId120"/>
    <p:sldId id="390" r:id="rId121"/>
    <p:sldId id="391" r:id="rId122"/>
    <p:sldId id="392" r:id="rId123"/>
    <p:sldId id="393" r:id="rId124"/>
    <p:sldId id="394" r:id="rId125"/>
    <p:sldId id="395" r:id="rId126"/>
    <p:sldId id="396" r:id="rId127"/>
    <p:sldId id="397" r:id="rId128"/>
    <p:sldId id="398" r:id="rId129"/>
    <p:sldId id="399" r:id="rId130"/>
    <p:sldId id="400" r:id="rId131"/>
    <p:sldId id="401" r:id="rId132"/>
    <p:sldId id="402" r:id="rId133"/>
    <p:sldId id="403" r:id="rId134"/>
    <p:sldId id="404" r:id="rId135"/>
    <p:sldId id="405" r:id="rId136"/>
    <p:sldId id="406" r:id="rId137"/>
    <p:sldId id="407" r:id="rId138"/>
    <p:sldId id="408" r:id="rId139"/>
    <p:sldId id="409" r:id="rId140"/>
    <p:sldId id="410" r:id="rId141"/>
    <p:sldId id="411" r:id="rId142"/>
    <p:sldId id="412" r:id="rId143"/>
    <p:sldId id="413" r:id="rId144"/>
    <p:sldId id="414" r:id="rId145"/>
    <p:sldId id="526" r:id="rId146"/>
    <p:sldId id="527" r:id="rId147"/>
    <p:sldId id="528" r:id="rId148"/>
    <p:sldId id="529" r:id="rId149"/>
    <p:sldId id="530" r:id="rId150"/>
    <p:sldId id="531" r:id="rId151"/>
    <p:sldId id="532" r:id="rId152"/>
    <p:sldId id="533" r:id="rId153"/>
    <p:sldId id="534" r:id="rId154"/>
    <p:sldId id="535" r:id="rId155"/>
    <p:sldId id="536" r:id="rId156"/>
    <p:sldId id="415" r:id="rId157"/>
    <p:sldId id="416" r:id="rId158"/>
    <p:sldId id="417" r:id="rId159"/>
    <p:sldId id="418" r:id="rId160"/>
    <p:sldId id="419" r:id="rId161"/>
    <p:sldId id="420" r:id="rId162"/>
    <p:sldId id="421" r:id="rId163"/>
    <p:sldId id="422" r:id="rId164"/>
    <p:sldId id="423" r:id="rId165"/>
    <p:sldId id="424" r:id="rId166"/>
    <p:sldId id="425" r:id="rId167"/>
    <p:sldId id="426" r:id="rId16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05" autoAdjust="0"/>
    <p:restoredTop sz="94660"/>
  </p:normalViewPr>
  <p:slideViewPr>
    <p:cSldViewPr>
      <p:cViewPr varScale="1">
        <p:scale>
          <a:sx n="104" d="100"/>
          <a:sy n="104" d="100"/>
        </p:scale>
        <p:origin x="-186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slide" Target="slides/slide152.xml"/><Relationship Id="rId159" Type="http://schemas.openxmlformats.org/officeDocument/2006/relationships/slide" Target="slides/slide157.xml"/><Relationship Id="rId170" Type="http://schemas.openxmlformats.org/officeDocument/2006/relationships/presProps" Target="pres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slide" Target="slides/slide16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71" Type="http://schemas.openxmlformats.org/officeDocument/2006/relationships/viewProps" Target="viewProp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slide" Target="slides/slide149.xml"/><Relationship Id="rId156" Type="http://schemas.openxmlformats.org/officeDocument/2006/relationships/slide" Target="slides/slide154.xml"/><Relationship Id="rId164" Type="http://schemas.openxmlformats.org/officeDocument/2006/relationships/slide" Target="slides/slide162.xml"/><Relationship Id="rId16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72" Type="http://schemas.openxmlformats.org/officeDocument/2006/relationships/theme" Target="theme/theme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637454-309F-43AA-A7DD-67429B7F1AFC}" type="datetimeFigureOut">
              <a:rPr lang="zh-CN" altLang="en-US" smtClean="0"/>
              <a:pPr/>
              <a:t>2019/05/13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48208F-EBCD-433C-916B-7C8A07C3AB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0DB781D-F50D-4E35-B9FB-665AC664AF10}" type="slidenum">
              <a:rPr lang="en-US" altLang="zh-CN"/>
              <a:pPr/>
              <a:t>43</a:t>
            </a:fld>
            <a:endParaRPr lang="en-US" altLang="zh-CN"/>
          </a:p>
        </p:txBody>
      </p:sp>
      <p:sp>
        <p:nvSpPr>
          <p:cNvPr id="531458" name="Rectangle 2"/>
          <p:cNvSpPr>
            <a:spLocks noGrp="1" noRot="1" noChangeAspect="1" noChangeArrowheads="1" noTextEdit="1"/>
          </p:cNvSpPr>
          <p:nvPr>
            <p:ph type="sldImg"/>
          </p:nvPr>
        </p:nvSpPr>
        <p:spPr/>
      </p:sp>
      <p:sp>
        <p:nvSpPr>
          <p:cNvPr id="531459" name="Rectangle 3"/>
          <p:cNvSpPr>
            <a:spLocks noGrp="1" noChangeArrowheads="1"/>
          </p:cNvSpPr>
          <p:nvPr>
            <p:ph type="body" idx="1"/>
          </p:nvPr>
        </p:nvSpPr>
        <p:spPr>
          <a:xfrm>
            <a:off x="685800" y="4343400"/>
            <a:ext cx="5486400" cy="4114800"/>
          </a:xfrm>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B66AC94-544C-4310-8A77-4800FE4D7B17}" type="slidenum">
              <a:rPr lang="en-US" altLang="zh-CN"/>
              <a:pPr/>
              <a:t>65</a:t>
            </a:fld>
            <a:endParaRPr lang="en-US" altLang="zh-CN"/>
          </a:p>
        </p:txBody>
      </p:sp>
      <p:sp>
        <p:nvSpPr>
          <p:cNvPr id="496642" name="Rectangle 2"/>
          <p:cNvSpPr>
            <a:spLocks noGrp="1" noRot="1" noChangeAspect="1" noChangeArrowheads="1" noTextEdit="1"/>
          </p:cNvSpPr>
          <p:nvPr>
            <p:ph type="sldImg"/>
          </p:nvPr>
        </p:nvSpPr>
        <p:spPr/>
      </p:sp>
      <p:sp>
        <p:nvSpPr>
          <p:cNvPr id="496643" name="Rectangle 3"/>
          <p:cNvSpPr>
            <a:spLocks noGrp="1" noChangeArrowheads="1"/>
          </p:cNvSpPr>
          <p:nvPr>
            <p:ph type="body" idx="1"/>
          </p:nvPr>
        </p:nvSpPr>
        <p:spPr>
          <a:xfrm>
            <a:off x="685800" y="4343400"/>
            <a:ext cx="5486400" cy="4114800"/>
          </a:xfrm>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EAA4BC-0931-4FA8-9375-F33516A10A02}" type="slidenum">
              <a:rPr lang="en-US" altLang="zh-CN"/>
              <a:pPr/>
              <a:t>66</a:t>
            </a:fld>
            <a:endParaRPr lang="en-US" altLang="zh-CN"/>
          </a:p>
        </p:txBody>
      </p:sp>
      <p:sp>
        <p:nvSpPr>
          <p:cNvPr id="498690" name="Rectangle 2"/>
          <p:cNvSpPr>
            <a:spLocks noGrp="1" noRot="1" noChangeAspect="1" noChangeArrowheads="1" noTextEdit="1"/>
          </p:cNvSpPr>
          <p:nvPr>
            <p:ph type="sldImg"/>
          </p:nvPr>
        </p:nvSpPr>
        <p:spPr/>
      </p:sp>
      <p:sp>
        <p:nvSpPr>
          <p:cNvPr id="498691" name="Rectangle 3"/>
          <p:cNvSpPr>
            <a:spLocks noGrp="1" noChangeArrowheads="1"/>
          </p:cNvSpPr>
          <p:nvPr>
            <p:ph type="body" idx="1"/>
          </p:nvPr>
        </p:nvSpPr>
        <p:spPr>
          <a:xfrm>
            <a:off x="685800" y="4343400"/>
            <a:ext cx="5486400" cy="4114800"/>
          </a:xfrm>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764AE9D-368F-4B66-9D93-75577371CD68}" type="slidenum">
              <a:rPr lang="en-US" altLang="zh-CN"/>
              <a:pPr/>
              <a:t>67</a:t>
            </a:fld>
            <a:endParaRPr lang="en-US" altLang="zh-CN"/>
          </a:p>
        </p:txBody>
      </p:sp>
      <p:sp>
        <p:nvSpPr>
          <p:cNvPr id="500738" name="Rectangle 2"/>
          <p:cNvSpPr>
            <a:spLocks noGrp="1" noRot="1" noChangeAspect="1" noChangeArrowheads="1" noTextEdit="1"/>
          </p:cNvSpPr>
          <p:nvPr>
            <p:ph type="sldImg"/>
          </p:nvPr>
        </p:nvSpPr>
        <p:spPr/>
      </p:sp>
      <p:sp>
        <p:nvSpPr>
          <p:cNvPr id="500739" name="Rectangle 3"/>
          <p:cNvSpPr>
            <a:spLocks noGrp="1" noChangeArrowheads="1"/>
          </p:cNvSpPr>
          <p:nvPr>
            <p:ph type="body" idx="1"/>
          </p:nvPr>
        </p:nvSpPr>
        <p:spPr>
          <a:xfrm>
            <a:off x="685800" y="4343400"/>
            <a:ext cx="5486400" cy="4114800"/>
          </a:xfrm>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5"/>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5763CE10-A7F0-4C51-B93F-74CB45264107}" type="slidenum">
              <a:rPr lang="en-US" altLang="zh-CN" sz="1000" b="0"/>
              <a:pPr/>
              <a:t>114</a:t>
            </a:fld>
            <a:endParaRPr lang="en-US" altLang="zh-CN" sz="1000" b="0"/>
          </a:p>
        </p:txBody>
      </p:sp>
      <p:sp>
        <p:nvSpPr>
          <p:cNvPr id="106499" name="Rectangle 2"/>
          <p:cNvSpPr>
            <a:spLocks noGrp="1" noRot="1" noChangeAspect="1" noChangeArrowheads="1" noTextEdit="1"/>
          </p:cNvSpPr>
          <p:nvPr>
            <p:ph type="sldImg"/>
          </p:nvPr>
        </p:nvSpPr>
        <p:spPr>
          <a:xfrm>
            <a:off x="1133475" y="676275"/>
            <a:ext cx="4606925" cy="3454400"/>
          </a:xfrm>
        </p:spPr>
      </p:sp>
      <p:sp>
        <p:nvSpPr>
          <p:cNvPr id="106500" name="Rectangle 3"/>
          <p:cNvSpPr>
            <a:spLocks noGrp="1" noChangeArrowheads="1"/>
          </p:cNvSpPr>
          <p:nvPr>
            <p:ph type="body" idx="1"/>
          </p:nvPr>
        </p:nvSpPr>
        <p:spPr>
          <a:xfrm>
            <a:off x="896938" y="4356100"/>
            <a:ext cx="5080000" cy="412908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9913" tIns="44956" rIns="89913" bIns="44956"/>
          <a:lstStyle/>
          <a:p>
            <a:pPr defTabSz="762000"/>
            <a:r>
              <a:rPr lang="en-US" altLang="zh-CN"/>
              <a:t> </a:t>
            </a:r>
            <a:r>
              <a:rPr lang="zh-CN" altLang="en-GB"/>
              <a:t>两种主要的图类型</a:t>
            </a:r>
            <a:r>
              <a:rPr lang="en-GB" altLang="zh-CN"/>
              <a:t>: </a:t>
            </a:r>
            <a:r>
              <a:rPr lang="en-GB" altLang="zh-CN" u="sng"/>
              <a:t>structure diagrams</a:t>
            </a:r>
            <a:r>
              <a:rPr lang="en-GB" altLang="zh-CN"/>
              <a:t> and </a:t>
            </a:r>
            <a:r>
              <a:rPr lang="en-GB" altLang="zh-CN" u="sng"/>
              <a:t>behavior diagrams</a:t>
            </a:r>
            <a:r>
              <a:rPr lang="en-GB" altLang="zh-CN"/>
              <a:t>.</a:t>
            </a:r>
          </a:p>
          <a:p>
            <a:pPr defTabSz="762000"/>
            <a:r>
              <a:rPr lang="zh-CN" altLang="en-GB"/>
              <a:t>只是一种逻辑划分。当把结构元素和行为元素结合在一起时（如显示内部结构嵌套的状态机）时，也可以将不同类型的图混合在一起。因此，两种类型图的边界并不是强制性的。</a:t>
            </a:r>
          </a:p>
          <a:p>
            <a:pPr defTabSz="762000"/>
            <a:r>
              <a:rPr lang="en-GB" altLang="zh-CN"/>
              <a:t> Please note that this taxonomy provides a logical organization for the various major kinds of diagrams. However,</a:t>
            </a:r>
          </a:p>
          <a:p>
            <a:pPr defTabSz="762000"/>
            <a:r>
              <a:rPr lang="en-GB" altLang="zh-CN"/>
              <a:t>it does not preclude the mixing different kinds of diagram types, as one might do when one combines structural and</a:t>
            </a:r>
          </a:p>
          <a:p>
            <a:pPr defTabSz="762000"/>
            <a:r>
              <a:rPr lang="en-GB" altLang="zh-CN"/>
              <a:t>behavioral elements (e.g., showing a state machine nested inside an internal structure). Consequently, the boundaries</a:t>
            </a:r>
          </a:p>
          <a:p>
            <a:pPr defTabSz="762000"/>
            <a:r>
              <a:rPr lang="en-GB" altLang="zh-CN"/>
              <a:t>between the various kinds of diagram types are not strictly enforced.</a:t>
            </a:r>
          </a:p>
          <a:p>
            <a:pPr defTabSz="762000"/>
            <a:endParaRPr lang="en-GB"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pPr lvl="0" algn="r" eaLnBrk="1" hangingPunct="1">
                <a:spcBef>
                  <a:spcPct val="0"/>
                </a:spcBef>
              </a:pPr>
              <a:t>144</a:t>
            </a:fld>
            <a:endParaRPr lang="en-US" altLang="zh-CN" dirty="0"/>
          </a:p>
        </p:txBody>
      </p:sp>
      <p:sp>
        <p:nvSpPr>
          <p:cNvPr id="94211" name="Rectangle 2"/>
          <p:cNvSpPr>
            <a:spLocks noGrp="1" noRot="1" noChangeAspect="1" noTextEdit="1"/>
          </p:cNvSpPr>
          <p:nvPr>
            <p:ph type="sldImg"/>
          </p:nvPr>
        </p:nvSpPr>
        <p:spPr>
          <a:xfrm>
            <a:off x="1446213" y="708025"/>
            <a:ext cx="4089400" cy="3067050"/>
          </a:xfrm>
        </p:spPr>
      </p:sp>
      <p:sp>
        <p:nvSpPr>
          <p:cNvPr id="94212" name="Rectangle 3"/>
          <p:cNvSpPr>
            <a:spLocks noGrp="1"/>
          </p:cNvSpPr>
          <p:nvPr>
            <p:ph type="body" idx="1"/>
          </p:nvPr>
        </p:nvSpPr>
        <p:spPr>
          <a:xfrm>
            <a:off x="915988" y="4416425"/>
            <a:ext cx="5180012" cy="4041775"/>
          </a:xfrm>
        </p:spPr>
        <p:txBody>
          <a:bodyPr wrap="square" lIns="91440" tIns="45720" rIns="91440" bIns="45720" anchor="t"/>
          <a:lstStyle/>
          <a:p>
            <a:pPr lvl="0" eaLnBrk="1" hangingPunct="1"/>
            <a:r>
              <a:rPr lang="en-US" altLang="zh-CN" dirty="0"/>
              <a:t>The above diagram shows a partial domain model for the NextGen POS system. It illustrates that Payment and Sale are significant objects in this domain, where each Payment is related to exactly one Sale and that a Sale has a date and time as its attributes.</a:t>
            </a:r>
          </a:p>
          <a:p>
            <a:pPr lvl="0" eaLnBrk="1" hangingPunct="1"/>
            <a:endParaRPr lang="en-US" altLang="zh-CN" dirty="0"/>
          </a:p>
          <a:p>
            <a:pPr lvl="0" eaLnBrk="1" hangingPunct="1"/>
            <a:r>
              <a:rPr lang="en-US" altLang="zh-CN" dirty="0"/>
              <a:t>On one side the above diagram visualizes important issues of the domain, on the other side it is also an abstraction of the conceptual classes of the domain. A full description of the conceptual classes would contain much more information, but that is not important in this context. </a:t>
            </a:r>
          </a:p>
          <a:p>
            <a:pPr lvl="0" eaLnBrk="1" hangingPunct="1"/>
            <a:r>
              <a:rPr lang="en-US" altLang="zh-CN" dirty="0"/>
              <a:t>„An abstraction is a reduction of information </a:t>
            </a:r>
          </a:p>
          <a:p>
            <a:pPr lvl="0" eaLnBrk="1" hangingPunct="1"/>
            <a:r>
              <a:rPr lang="en-US" altLang="zh-CN" dirty="0"/>
              <a:t>to what is needed in the current context“</a:t>
            </a:r>
          </a:p>
          <a:p>
            <a:pPr lvl="0" eaLnBrk="1" hangingPunct="1"/>
            <a:r>
              <a:rPr lang="en-US" altLang="zh-CN" dirty="0"/>
              <a:t>Trying to describe the above model in words would probably fill a full page, without being as clear as the above diagram. Thus Larman states, that „a domain model is a visual dictionary of abstractions“ [Lar02].</a:t>
            </a:r>
          </a:p>
          <a:p>
            <a:pPr lvl="0" eaLnBrk="1" hangingPunct="1"/>
            <a:endParaRPr lang="en-US" altLang="zh-CN" dirty="0"/>
          </a:p>
          <a:p>
            <a:pPr lvl="0" eaLnBrk="1" hangingPunct="1"/>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D3DCFAC-45F5-4B2A-991A-837894455213}" type="slidenum">
              <a:rPr lang="en-US" altLang="zh-CN"/>
              <a:pPr/>
              <a:t>52</a:t>
            </a:fld>
            <a:endParaRPr lang="en-US" altLang="zh-CN"/>
          </a:p>
        </p:txBody>
      </p:sp>
      <p:sp>
        <p:nvSpPr>
          <p:cNvPr id="351234" name="Rectangle 2"/>
          <p:cNvSpPr>
            <a:spLocks noGrp="1" noRot="1" noChangeAspect="1" noChangeArrowheads="1" noTextEdit="1"/>
          </p:cNvSpPr>
          <p:nvPr>
            <p:ph type="sldImg"/>
          </p:nvPr>
        </p:nvSpPr>
        <p:spPr/>
      </p:sp>
      <p:sp>
        <p:nvSpPr>
          <p:cNvPr id="351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C52F762-DC0B-43CC-872D-2D7570456AED}" type="slidenum">
              <a:rPr lang="en-US" altLang="zh-CN"/>
              <a:pPr/>
              <a:t>53</a:t>
            </a:fld>
            <a:endParaRPr lang="en-US" altLang="zh-CN"/>
          </a:p>
        </p:txBody>
      </p:sp>
      <p:sp>
        <p:nvSpPr>
          <p:cNvPr id="352258" name="Rectangle 2"/>
          <p:cNvSpPr>
            <a:spLocks noGrp="1" noRot="1" noChangeAspect="1" noChangeArrowheads="1" noTextEdit="1"/>
          </p:cNvSpPr>
          <p:nvPr>
            <p:ph type="sldImg"/>
          </p:nvPr>
        </p:nvSpPr>
        <p:spPr/>
      </p:sp>
      <p:sp>
        <p:nvSpPr>
          <p:cNvPr id="352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D0C8177-6DBB-4E0F-82D4-D651E09253FD}" type="slidenum">
              <a:rPr lang="en-US" altLang="zh-CN"/>
              <a:pPr/>
              <a:t>54</a:t>
            </a:fld>
            <a:endParaRPr lang="en-US" altLang="zh-CN"/>
          </a:p>
        </p:txBody>
      </p:sp>
      <p:sp>
        <p:nvSpPr>
          <p:cNvPr id="353282" name="Rectangle 2"/>
          <p:cNvSpPr>
            <a:spLocks noGrp="1" noRot="1" noChangeAspect="1" noChangeArrowheads="1" noTextEdit="1"/>
          </p:cNvSpPr>
          <p:nvPr>
            <p:ph type="sldImg"/>
          </p:nvPr>
        </p:nvSpPr>
        <p:spPr/>
      </p:sp>
      <p:sp>
        <p:nvSpPr>
          <p:cNvPr id="353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CB54AB5-5ECF-466A-BC4D-B5C4E25F49B3}" type="slidenum">
              <a:rPr lang="en-US" altLang="zh-CN"/>
              <a:pPr/>
              <a:t>55</a:t>
            </a:fld>
            <a:endParaRPr lang="en-US" altLang="zh-CN"/>
          </a:p>
        </p:txBody>
      </p:sp>
      <p:sp>
        <p:nvSpPr>
          <p:cNvPr id="358402" name="Rectangle 2"/>
          <p:cNvSpPr>
            <a:spLocks noGrp="1" noRot="1" noChangeAspect="1" noChangeArrowheads="1" noTextEdit="1"/>
          </p:cNvSpPr>
          <p:nvPr>
            <p:ph type="sldImg"/>
          </p:nvPr>
        </p:nvSpPr>
        <p:spPr/>
      </p:sp>
      <p:sp>
        <p:nvSpPr>
          <p:cNvPr id="358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62098B5-B766-4EFD-B612-431DE999D86E}" type="slidenum">
              <a:rPr lang="en-US" altLang="zh-CN"/>
              <a:pPr/>
              <a:t>56</a:t>
            </a:fld>
            <a:endParaRPr lang="en-US" altLang="zh-CN"/>
          </a:p>
        </p:txBody>
      </p:sp>
      <p:sp>
        <p:nvSpPr>
          <p:cNvPr id="488450" name="Rectangle 2"/>
          <p:cNvSpPr>
            <a:spLocks noGrp="1" noRot="1" noChangeAspect="1" noChangeArrowheads="1" noTextEdit="1"/>
          </p:cNvSpPr>
          <p:nvPr>
            <p:ph type="sldImg"/>
          </p:nvPr>
        </p:nvSpPr>
        <p:spPr/>
      </p:sp>
      <p:sp>
        <p:nvSpPr>
          <p:cNvPr id="488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A3F82AC-D08B-4D17-853F-C80ED388E727}" type="slidenum">
              <a:rPr lang="en-US" altLang="zh-CN"/>
              <a:pPr/>
              <a:t>62</a:t>
            </a:fld>
            <a:endParaRPr lang="en-US" altLang="zh-CN"/>
          </a:p>
        </p:txBody>
      </p:sp>
      <p:sp>
        <p:nvSpPr>
          <p:cNvPr id="490498" name="Rectangle 2"/>
          <p:cNvSpPr>
            <a:spLocks noGrp="1" noRot="1" noChangeAspect="1" noChangeArrowheads="1" noTextEdit="1"/>
          </p:cNvSpPr>
          <p:nvPr>
            <p:ph type="sldImg"/>
          </p:nvPr>
        </p:nvSpPr>
        <p:spPr/>
      </p:sp>
      <p:sp>
        <p:nvSpPr>
          <p:cNvPr id="490499" name="Rectangle 3"/>
          <p:cNvSpPr>
            <a:spLocks noGrp="1" noChangeArrowheads="1"/>
          </p:cNvSpPr>
          <p:nvPr>
            <p:ph type="body" idx="1"/>
          </p:nvPr>
        </p:nvSpPr>
        <p:spPr>
          <a:xfrm>
            <a:off x="685800" y="4343400"/>
            <a:ext cx="5486400" cy="4114800"/>
          </a:xfrm>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AEF4A83-FA40-4696-9817-5C413F8F6B25}" type="slidenum">
              <a:rPr lang="en-US" altLang="zh-CN"/>
              <a:pPr/>
              <a:t>63</a:t>
            </a:fld>
            <a:endParaRPr lang="en-US" altLang="zh-CN"/>
          </a:p>
        </p:txBody>
      </p:sp>
      <p:sp>
        <p:nvSpPr>
          <p:cNvPr id="492546" name="Rectangle 2"/>
          <p:cNvSpPr>
            <a:spLocks noGrp="1" noRot="1" noChangeAspect="1" noChangeArrowheads="1" noTextEdit="1"/>
          </p:cNvSpPr>
          <p:nvPr>
            <p:ph type="sldImg"/>
          </p:nvPr>
        </p:nvSpPr>
        <p:spPr/>
      </p:sp>
      <p:sp>
        <p:nvSpPr>
          <p:cNvPr id="492547" name="Rectangle 3"/>
          <p:cNvSpPr>
            <a:spLocks noGrp="1" noChangeArrowheads="1"/>
          </p:cNvSpPr>
          <p:nvPr>
            <p:ph type="body" idx="1"/>
          </p:nvPr>
        </p:nvSpPr>
        <p:spPr>
          <a:xfrm>
            <a:off x="685800" y="4343400"/>
            <a:ext cx="5486400" cy="4114800"/>
          </a:xfrm>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EA83A75-CC41-45BC-AA9F-EA795092AB56}" type="slidenum">
              <a:rPr lang="en-US" altLang="zh-CN"/>
              <a:pPr/>
              <a:t>64</a:t>
            </a:fld>
            <a:endParaRPr lang="en-US" altLang="zh-CN"/>
          </a:p>
        </p:txBody>
      </p:sp>
      <p:sp>
        <p:nvSpPr>
          <p:cNvPr id="494594" name="Rectangle 2"/>
          <p:cNvSpPr>
            <a:spLocks noGrp="1" noRot="1" noChangeAspect="1" noChangeArrowheads="1" noTextEdit="1"/>
          </p:cNvSpPr>
          <p:nvPr>
            <p:ph type="sldImg"/>
          </p:nvPr>
        </p:nvSpPr>
        <p:spPr/>
      </p:sp>
      <p:sp>
        <p:nvSpPr>
          <p:cNvPr id="494595" name="Rectangle 3"/>
          <p:cNvSpPr>
            <a:spLocks noGrp="1" noChangeArrowheads="1"/>
          </p:cNvSpPr>
          <p:nvPr>
            <p:ph type="body" idx="1"/>
          </p:nvPr>
        </p:nvSpPr>
        <p:spPr>
          <a:xfrm>
            <a:off x="685800" y="4343400"/>
            <a:ext cx="5486400" cy="4114800"/>
          </a:xfrm>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solidFill>
          <a:schemeClr val="bg1"/>
        </a:solidFill>
        <a:effectLst/>
      </p:bgPr>
    </p:bg>
    <p:spTree>
      <p:nvGrpSpPr>
        <p:cNvPr id="1" name=""/>
        <p:cNvGrpSpPr/>
        <p:nvPr/>
      </p:nvGrpSpPr>
      <p:grpSpPr>
        <a:xfrm>
          <a:off x="0" y="0"/>
          <a:ext cx="0" cy="0"/>
          <a:chOff x="0" y="0"/>
          <a:chExt cx="0" cy="0"/>
        </a:xfrm>
      </p:grpSpPr>
      <p:pic>
        <p:nvPicPr>
          <p:cNvPr id="3" name="Picture 46" descr="12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412" name="Rectangle 4"/>
          <p:cNvSpPr>
            <a:spLocks noGrp="1" noChangeArrowheads="1"/>
          </p:cNvSpPr>
          <p:nvPr>
            <p:ph type="subTitle" idx="1" hasCustomPrompt="1"/>
          </p:nvPr>
        </p:nvSpPr>
        <p:spPr>
          <a:xfrm>
            <a:off x="1549400" y="4051300"/>
            <a:ext cx="6032500" cy="1003300"/>
          </a:xfrm>
        </p:spPr>
        <p:txBody>
          <a:bodyPr/>
          <a:lstStyle>
            <a:lvl1pPr marL="0" indent="0" algn="ctr">
              <a:buFontTx/>
              <a:buNone/>
              <a:defRPr sz="2800">
                <a:effectLst>
                  <a:outerShdw blurRad="38100" dist="38100" dir="2700000" algn="tl">
                    <a:srgbClr val="C0C0C0"/>
                  </a:outerShdw>
                </a:effectLst>
              </a:defRPr>
            </a:lvl1pPr>
          </a:lstStyle>
          <a:p>
            <a:r>
              <a:rPr lang="zh-CN" altLang="en-US" noProof="1"/>
              <a:t>单击以编辑母版副标题样式</a:t>
            </a:r>
          </a:p>
        </p:txBody>
      </p:sp>
      <p:sp>
        <p:nvSpPr>
          <p:cNvPr id="4" name="Rectangle 5"/>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bwMode="auto">
          <a:xfrm>
            <a:off x="2133600" y="6248400"/>
            <a:ext cx="5257800" cy="457200"/>
          </a:xfrm>
          <a:prstGeom prst="rect">
            <a:avLst/>
          </a:prstGeom>
          <a:ln>
            <a:miter lim="800000"/>
          </a:ln>
        </p:spPr>
        <p:txBody>
          <a:bodyPr vert="horz" wrap="square" lIns="91440" tIns="45720" rIns="91440" bIns="45720" numCol="1" anchor="t" anchorCtr="0" compatLnSpc="1"/>
          <a:lstStyle>
            <a:lvl1pPr algn="ctr" eaLnBrk="1" hangingPunct="1">
              <a:buFontTx/>
              <a:buNone/>
              <a:defRPr b="0">
                <a:ea typeface="宋体" panose="02010600030101010101" pitchFamily="2" charset="-122"/>
              </a:defRPr>
            </a:lvl1pPr>
          </a:lstStyle>
          <a:p>
            <a:pPr>
              <a:defRPr/>
            </a:pPr>
            <a:endParaRPr lang="en-US" altLang="zh-CN"/>
          </a:p>
        </p:txBody>
      </p:sp>
      <p:sp>
        <p:nvSpPr>
          <p:cNvPr id="6" name="Rectangle 7"/>
          <p:cNvSpPr>
            <a:spLocks noGrp="1" noChangeArrowheads="1"/>
          </p:cNvSpPr>
          <p:nvPr>
            <p:ph type="sldNum" sz="quarter" idx="12"/>
          </p:nvPr>
        </p:nvSpPr>
        <p:spPr bwMode="auto">
          <a:xfrm>
            <a:off x="6553200" y="6248400"/>
            <a:ext cx="1905000" cy="457200"/>
          </a:xfrm>
          <a:prstGeom prst="rect">
            <a:avLst/>
          </a:prstGeom>
          <a:ln>
            <a:miter lim="800000"/>
          </a:ln>
        </p:spPr>
        <p:txBody>
          <a:bodyPr vert="horz" wrap="square" lIns="91440" tIns="45720" rIns="91440" bIns="45720" numCol="1" anchor="t" anchorCtr="0" compatLnSpc="1"/>
          <a:lstStyle>
            <a:lvl1pPr algn="r" eaLnBrk="1" hangingPunct="1">
              <a:defRPr b="0" noProof="1">
                <a:ea typeface="楷体_GB2312" pitchFamily="49" charset="-122"/>
              </a:defRPr>
            </a:lvl1pPr>
          </a:lstStyle>
          <a:p>
            <a:pPr>
              <a:defRPr/>
            </a:pPr>
            <a:fld id="{2D132B4C-5631-4E5F-BCC8-DAA17D8EF542}" type="slidenum">
              <a:rPr lang="zh-CN" altLang="en-US"/>
              <a:pPr>
                <a:defRPr/>
              </a:pPr>
              <a:t>‹#›</a:t>
            </a:fld>
            <a:endParaRPr lang="en-US" altLang="zh-CN"/>
          </a:p>
        </p:txBody>
      </p:sp>
    </p:spTree>
  </p:cSld>
  <p:clrMapOvr>
    <a:masterClrMapping/>
  </p:clrMapOvr>
  <p:transition>
    <p:pull dir="rd"/>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5867400"/>
          </a:xfrm>
        </p:spPr>
        <p:txBody>
          <a:bodyPr vert="eaVert"/>
          <a:lstStyle/>
          <a:p>
            <a:r>
              <a:rPr lang="zh-CN" altLang="en-US" noProof="1"/>
              <a:t>单击此处编辑母版标题样式</a:t>
            </a:r>
          </a:p>
        </p:txBody>
      </p:sp>
      <p:sp>
        <p:nvSpPr>
          <p:cNvPr id="3" name="竖排文字占位符 2"/>
          <p:cNvSpPr>
            <a:spLocks noGrp="1"/>
          </p:cNvSpPr>
          <p:nvPr>
            <p:ph type="body" orient="vert" idx="1" hasCustomPrompt="1"/>
          </p:nvPr>
        </p:nvSpPr>
        <p:spPr>
          <a:xfrm>
            <a:off x="457200" y="228600"/>
            <a:ext cx="6019800" cy="5867400"/>
          </a:xfrm>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transition>
    <p:pull dir="rd"/>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762000"/>
          </a:xfrm>
        </p:spPr>
        <p:txBody>
          <a:bodyPr/>
          <a:lstStyle/>
          <a:p>
            <a:r>
              <a:rPr lang="zh-CN" altLang="en-US" noProof="1"/>
              <a:t>单击此处编辑母版标题样式</a:t>
            </a:r>
          </a:p>
        </p:txBody>
      </p:sp>
      <p:sp>
        <p:nvSpPr>
          <p:cNvPr id="3" name="文本占位符 2"/>
          <p:cNvSpPr>
            <a:spLocks noGrp="1"/>
          </p:cNvSpPr>
          <p:nvPr>
            <p:ph type="body" sz="half" idx="1" hasCustomPrompt="1"/>
          </p:nvPr>
        </p:nvSpPr>
        <p:spPr>
          <a:xfrm>
            <a:off x="533400" y="1371600"/>
            <a:ext cx="3810000" cy="4724400"/>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hasCustomPrompt="1"/>
          </p:nvPr>
        </p:nvSpPr>
        <p:spPr>
          <a:xfrm>
            <a:off x="4495800" y="1371600"/>
            <a:ext cx="3810000" cy="4724400"/>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762000"/>
          </a:xfrm>
        </p:spPr>
        <p:txBody>
          <a:bodyPr/>
          <a:lstStyle/>
          <a:p>
            <a:r>
              <a:rPr lang="zh-CN" altLang="en-US" noProof="1"/>
              <a:t>单击此处编辑母版标题样式</a:t>
            </a:r>
          </a:p>
        </p:txBody>
      </p:sp>
      <p:sp>
        <p:nvSpPr>
          <p:cNvPr id="3" name="表格占位符 2"/>
          <p:cNvSpPr>
            <a:spLocks noGrp="1"/>
          </p:cNvSpPr>
          <p:nvPr>
            <p:ph type="tbl" idx="1" hasCustomPrompt="1"/>
          </p:nvPr>
        </p:nvSpPr>
        <p:spPr>
          <a:xfrm>
            <a:off x="533400" y="1371600"/>
            <a:ext cx="7772400" cy="4724400"/>
          </a:xfrm>
        </p:spPr>
        <p:txBody>
          <a:bodyPr/>
          <a:lstStyle/>
          <a:p>
            <a:pPr lvl="0"/>
            <a:r>
              <a:rPr lang="zh-CN" altLang="en-US" noProof="0"/>
              <a:t>单击图标添加表格</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transition>
    <p:pull dir="rd"/>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301625" y="381000"/>
            <a:ext cx="8540750" cy="1143000"/>
          </a:xfrm>
        </p:spPr>
        <p:txBody>
          <a:bodyPr/>
          <a:lstStyle/>
          <a:p>
            <a:r>
              <a:rPr lang="zh-CN" altLang="en-US"/>
              <a:t>单击此处编辑母版标题样式</a:t>
            </a:r>
          </a:p>
        </p:txBody>
      </p:sp>
      <p:sp>
        <p:nvSpPr>
          <p:cNvPr id="3" name="SmartArt 占位符 2"/>
          <p:cNvSpPr>
            <a:spLocks noGrp="1"/>
          </p:cNvSpPr>
          <p:nvPr>
            <p:ph type="pic" idx="1" hasCustomPrompt="1"/>
          </p:nvPr>
        </p:nvSpPr>
        <p:spPr>
          <a:xfrm>
            <a:off x="301625" y="1752600"/>
            <a:ext cx="8540750" cy="4270375"/>
          </a:xfrm>
        </p:spPr>
        <p:txBody>
          <a:bodyPr/>
          <a:lstStyle/>
          <a:p>
            <a:pPr lvl="0"/>
            <a:r>
              <a:rPr lang="zh-CN" altLang="en-US" noProof="0"/>
              <a:t>单击图标添加 </a:t>
            </a:r>
            <a:r>
              <a:rPr lang="en-US" altLang="zh-CN" noProof="0"/>
              <a:t>SmartArt </a:t>
            </a:r>
            <a:r>
              <a:rPr lang="zh-CN" altLang="en-US" noProof="0"/>
              <a:t>图形</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0" y="0"/>
            <a:ext cx="0" cy="0"/>
          </a:xfrm>
        </p:spPr>
        <p:txBody>
          <a:bodyPr/>
          <a:lstStyle>
            <a:lvl1pPr eaLnBrk="1" hangingPunct="1">
              <a:defRPr/>
            </a:lvl1pPr>
          </a:lstStyle>
          <a:p>
            <a:pPr>
              <a:defRPr/>
            </a:pPr>
            <a:fld id="{F4615719-957F-46E3-960A-EC98325F0F87}" type="slidenum">
              <a:rPr lang="zh-CN" altLang="en-US"/>
              <a:pPr>
                <a:defRPr/>
              </a:pPr>
              <a:t>‹#›</a:t>
            </a:fld>
            <a:endParaRPr lang="en-US" altLang="zh-CN"/>
          </a:p>
        </p:txBody>
      </p:sp>
    </p:spTree>
  </p:cSld>
  <p:clrMapOvr>
    <a:masterClrMapping/>
  </p:clrMapOvr>
  <p:transition spd="slow">
    <p:pull dir="ru"/>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6870700" cy="1600200"/>
          </a:xfrm>
        </p:spPr>
        <p:txBody>
          <a:bodyPr/>
          <a:lstStyle/>
          <a:p>
            <a:r>
              <a:rPr lang="zh-CN" altLang="en-US"/>
              <a:t>单击此处编辑母版标题样式</a:t>
            </a:r>
          </a:p>
        </p:txBody>
      </p:sp>
      <p:sp>
        <p:nvSpPr>
          <p:cNvPr id="3" name="图表占位符 2"/>
          <p:cNvSpPr>
            <a:spLocks noGrp="1"/>
          </p:cNvSpPr>
          <p:nvPr>
            <p:ph type="chart" idx="1" hasCustomPrompt="1"/>
          </p:nvPr>
        </p:nvSpPr>
        <p:spPr>
          <a:xfrm>
            <a:off x="685800" y="1828800"/>
            <a:ext cx="7696200" cy="3657600"/>
          </a:xfrm>
        </p:spPr>
        <p:txBody>
          <a:bodyPr/>
          <a:lstStyle/>
          <a:p>
            <a:pPr lvl="0"/>
            <a:r>
              <a:rPr lang="zh-CN" altLang="en-US" noProof="0"/>
              <a:t>单击图标添加图表</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556000" y="6248400"/>
            <a:ext cx="2895600" cy="457200"/>
          </a:xfrm>
        </p:spPr>
        <p:txBody>
          <a:bodyPr/>
          <a:lstStyle>
            <a:lvl1pPr eaLnBrk="1" hangingPunct="1">
              <a:defRPr/>
            </a:lvl1pPr>
          </a:lstStyle>
          <a:p>
            <a:pPr>
              <a:defRPr/>
            </a:pPr>
            <a:endParaRPr lang="en-US" altLang="zh-CN"/>
          </a:p>
        </p:txBody>
      </p:sp>
      <p:sp>
        <p:nvSpPr>
          <p:cNvPr id="6" name="灯片编号占位符 5"/>
          <p:cNvSpPr>
            <a:spLocks noGrp="1"/>
          </p:cNvSpPr>
          <p:nvPr>
            <p:ph type="sldNum" sz="quarter" idx="12"/>
          </p:nvPr>
        </p:nvSpPr>
        <p:spPr>
          <a:xfrm>
            <a:off x="6718300" y="6248400"/>
            <a:ext cx="1905000" cy="457200"/>
          </a:xfrm>
        </p:spPr>
        <p:txBody>
          <a:bodyPr/>
          <a:lstStyle>
            <a:lvl1pPr eaLnBrk="1" hangingPunct="1">
              <a:defRPr/>
            </a:lvl1pPr>
          </a:lstStyle>
          <a:p>
            <a:pPr>
              <a:defRPr/>
            </a:pPr>
            <a:fld id="{76385549-DFAC-4E20-B481-FB28B1075B09}" type="slidenum">
              <a:rPr lang="zh-CN" altLang="en-US"/>
              <a:pPr>
                <a:defRPr/>
              </a:pPr>
              <a:t>‹#›</a:t>
            </a:fld>
            <a:endParaRPr lang="en-US" altLang="zh-CN"/>
          </a:p>
        </p:txBody>
      </p:sp>
    </p:spTree>
  </p:cSld>
  <p:clrMapOvr>
    <a:masterClrMapping/>
  </p:clrMapOvr>
  <p:transition>
    <p:pull dir="rd"/>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682875" y="60325"/>
            <a:ext cx="6288088" cy="1143000"/>
          </a:xfrm>
        </p:spPr>
        <p:txBody>
          <a:bodyPr/>
          <a:lstStyle/>
          <a:p>
            <a:r>
              <a:rPr lang="zh-CN" altLang="en-US"/>
              <a:t>单击此处编辑母版标题样式</a:t>
            </a:r>
          </a:p>
        </p:txBody>
      </p:sp>
      <p:sp>
        <p:nvSpPr>
          <p:cNvPr id="3" name="文本占位符 2"/>
          <p:cNvSpPr>
            <a:spLocks noGrp="1"/>
          </p:cNvSpPr>
          <p:nvPr>
            <p:ph type="body" sz="half" idx="1" hasCustomPrompt="1"/>
          </p:nvPr>
        </p:nvSpPr>
        <p:spPr>
          <a:xfrm>
            <a:off x="457200" y="1600200"/>
            <a:ext cx="4038600" cy="4762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联机映像占位符 3"/>
          <p:cNvSpPr>
            <a:spLocks noGrp="1"/>
          </p:cNvSpPr>
          <p:nvPr>
            <p:ph type="clipArt" sz="half" idx="2" hasCustomPrompt="1"/>
          </p:nvPr>
        </p:nvSpPr>
        <p:spPr>
          <a:xfrm>
            <a:off x="4648200" y="1600200"/>
            <a:ext cx="4038600" cy="4762500"/>
          </a:xfrm>
        </p:spPr>
        <p:txBody>
          <a:bodyPr/>
          <a:lstStyle/>
          <a:p>
            <a:pPr lvl="0"/>
            <a:r>
              <a:rPr lang="zh-CN" altLang="en-US" noProof="0"/>
              <a:t>单击图标添加联机映像</a:t>
            </a:r>
          </a:p>
        </p:txBody>
      </p:sp>
      <p:sp>
        <p:nvSpPr>
          <p:cNvPr id="5" name="灯片编号占位符 4"/>
          <p:cNvSpPr>
            <a:spLocks noGrp="1"/>
          </p:cNvSpPr>
          <p:nvPr>
            <p:ph type="sldNum" sz="quarter" idx="10"/>
          </p:nvPr>
        </p:nvSpPr>
        <p:spPr>
          <a:xfrm>
            <a:off x="6553200" y="6248400"/>
            <a:ext cx="2133600" cy="457200"/>
          </a:xfrm>
        </p:spPr>
        <p:txBody>
          <a:bodyPr/>
          <a:lstStyle>
            <a:lvl1pPr eaLnBrk="1" hangingPunct="1">
              <a:defRPr/>
            </a:lvl1pPr>
          </a:lstStyle>
          <a:p>
            <a:pPr>
              <a:defRPr/>
            </a:pPr>
            <a:fld id="{95CC4C0E-5463-4A7B-83F7-7052C08B88B0}" type="slidenum">
              <a:rPr lang="zh-CN" altLang="en-US"/>
              <a:pPr>
                <a:defRPr/>
              </a:pPr>
              <a:t>‹#›</a:t>
            </a:fld>
            <a:endParaRPr lang="en-US" altLang="zh-CN"/>
          </a:p>
        </p:txBody>
      </p:sp>
    </p:spTree>
  </p:cSld>
  <p:clrMapOvr>
    <a:masterClrMapping/>
  </p:clrMapOvr>
  <p:transition spd="med">
    <p:comb/>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682875" y="60325"/>
            <a:ext cx="6288088" cy="1143000"/>
          </a:xfrm>
        </p:spPr>
        <p:txBody>
          <a:bodyPr/>
          <a:lstStyle/>
          <a:p>
            <a:r>
              <a:rPr lang="zh-CN" altLang="en-US"/>
              <a:t>单击此处编辑母版标题样式</a:t>
            </a:r>
          </a:p>
        </p:txBody>
      </p:sp>
      <p:sp>
        <p:nvSpPr>
          <p:cNvPr id="3" name="文本占位符 2"/>
          <p:cNvSpPr>
            <a:spLocks noGrp="1"/>
          </p:cNvSpPr>
          <p:nvPr>
            <p:ph type="body" sz="half" idx="1" hasCustomPrompt="1"/>
          </p:nvPr>
        </p:nvSpPr>
        <p:spPr>
          <a:xfrm>
            <a:off x="457200" y="1600200"/>
            <a:ext cx="4038600" cy="47625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hasCustomPrompt="1"/>
          </p:nvPr>
        </p:nvSpPr>
        <p:spPr>
          <a:xfrm>
            <a:off x="4648200" y="1600200"/>
            <a:ext cx="4038600" cy="2305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hasCustomPrompt="1"/>
          </p:nvPr>
        </p:nvSpPr>
        <p:spPr>
          <a:xfrm>
            <a:off x="4648200" y="4057650"/>
            <a:ext cx="4038600" cy="2305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0"/>
          </p:nvPr>
        </p:nvSpPr>
        <p:spPr>
          <a:xfrm>
            <a:off x="6553200" y="6248400"/>
            <a:ext cx="2133600" cy="457200"/>
          </a:xfrm>
        </p:spPr>
        <p:txBody>
          <a:bodyPr/>
          <a:lstStyle>
            <a:lvl1pPr eaLnBrk="1" hangingPunct="1">
              <a:defRPr/>
            </a:lvl1pPr>
          </a:lstStyle>
          <a:p>
            <a:pPr>
              <a:defRPr/>
            </a:pPr>
            <a:fld id="{D3F3C85E-2B30-4231-8D92-1FD883F3456A}" type="slidenum">
              <a:rPr lang="zh-CN" altLang="en-US"/>
              <a:pPr>
                <a:defRPr/>
              </a:pPr>
              <a:t>‹#›</a:t>
            </a:fld>
            <a:endParaRPr lang="en-US" altLang="zh-CN"/>
          </a:p>
        </p:txBody>
      </p:sp>
    </p:spTree>
  </p:cSld>
  <p:clrMapOvr>
    <a:masterClrMapping/>
  </p:clrMapOvr>
  <p:transition spd="med">
    <p:comb/>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3" name="Picture 6" descr="123"/>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0242" name="Rectangle 2"/>
          <p:cNvSpPr>
            <a:spLocks noGrp="1" noChangeArrowheads="1"/>
          </p:cNvSpPr>
          <p:nvPr>
            <p:ph type="subTitle" idx="1"/>
          </p:nvPr>
        </p:nvSpPr>
        <p:spPr>
          <a:xfrm>
            <a:off x="1549400" y="4051300"/>
            <a:ext cx="6032500" cy="1003300"/>
          </a:xfrm>
        </p:spPr>
        <p:txBody>
          <a:bodyPr/>
          <a:lstStyle>
            <a:lvl1pPr marL="0" indent="0" algn="ctr">
              <a:buFontTx/>
              <a:buNone/>
              <a:defRPr sz="2800">
                <a:effectLst>
                  <a:outerShdw blurRad="38100" dist="38100" dir="2700000" algn="tl">
                    <a:srgbClr val="C0C0C0"/>
                  </a:outerShdw>
                </a:effectLst>
              </a:defRPr>
            </a:lvl1pPr>
          </a:lstStyle>
          <a:p>
            <a:r>
              <a:rPr lang="zh-CN" altLang="en-US"/>
              <a:t>单击此处编辑母版副标题样式</a:t>
            </a:r>
          </a:p>
        </p:txBody>
      </p:sp>
      <p:sp>
        <p:nvSpPr>
          <p:cNvPr id="4" name="Rectangle 3"/>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5" name="Rectangle 4"/>
          <p:cNvSpPr>
            <a:spLocks noGrp="1" noChangeArrowheads="1"/>
          </p:cNvSpPr>
          <p:nvPr>
            <p:ph type="ftr" sz="quarter" idx="11"/>
          </p:nvPr>
        </p:nvSpPr>
        <p:spPr bwMode="auto">
          <a:xfrm>
            <a:off x="2133600" y="6248400"/>
            <a:ext cx="5257800" cy="457200"/>
          </a:xfrm>
          <a:prstGeom prst="rect">
            <a:avLst/>
          </a:prstGeom>
          <a:ln>
            <a:miter lim="800000"/>
          </a:ln>
        </p:spPr>
        <p:txBody>
          <a:bodyPr vert="horz" wrap="square" lIns="91440" tIns="45720" rIns="91440" bIns="45720" numCol="1" anchor="t" anchorCtr="0" compatLnSpc="1"/>
          <a:lstStyle>
            <a:lvl1pPr algn="ctr">
              <a:defRPr>
                <a:ea typeface="宋体" panose="02010600030101010101" pitchFamily="2" charset="-122"/>
              </a:defRPr>
            </a:lvl1pPr>
          </a:lstStyle>
          <a:p>
            <a:pPr>
              <a:defRPr/>
            </a:pPr>
            <a:endParaRPr lang="en-US" altLang="zh-CN"/>
          </a:p>
        </p:txBody>
      </p:sp>
      <p:sp>
        <p:nvSpPr>
          <p:cNvPr id="6" name="Rectangle 5"/>
          <p:cNvSpPr>
            <a:spLocks noGrp="1" noChangeArrowheads="1"/>
          </p:cNvSpPr>
          <p:nvPr>
            <p:ph type="sldNum" sz="quarter" idx="12"/>
          </p:nvPr>
        </p:nvSpPr>
        <p:spPr bwMode="auto">
          <a:xfrm>
            <a:off x="6553200" y="6248400"/>
            <a:ext cx="1905000" cy="457200"/>
          </a:xfrm>
          <a:prstGeom prst="rect">
            <a:avLst/>
          </a:prstGeom>
          <a:ln>
            <a:miter lim="800000"/>
          </a:ln>
        </p:spPr>
        <p:txBody>
          <a:bodyPr vert="horz" wrap="square" lIns="91440" tIns="45720" rIns="91440" bIns="45720" numCol="1" anchor="t" anchorCtr="0" compatLnSpc="1"/>
          <a:lstStyle>
            <a:lvl1pPr algn="r">
              <a:defRPr>
                <a:ea typeface="宋体" panose="02010600030101010101" pitchFamily="2" charset="-122"/>
              </a:defRPr>
            </a:lvl1pPr>
          </a:lstStyle>
          <a:p>
            <a:pPr>
              <a:defRPr/>
            </a:pPr>
            <a:fld id="{EF3CA72C-C8FA-47A7-9E49-25ACBF76942B}"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hasCustomPrompt="1"/>
          </p:nvPr>
        </p:nvSpPr>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transition>
    <p:pull dir="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600"/>
            <a:ext cx="6019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762000"/>
          </a:xfrm>
        </p:spPr>
        <p:txBody>
          <a:bodyPr/>
          <a:lstStyle/>
          <a:p>
            <a:r>
              <a:rPr lang="zh-CN" altLang="en-US"/>
              <a:t>单击此处编辑母版标题样式</a:t>
            </a:r>
          </a:p>
        </p:txBody>
      </p:sp>
      <p:sp>
        <p:nvSpPr>
          <p:cNvPr id="3" name="表格占位符 2"/>
          <p:cNvSpPr>
            <a:spLocks noGrp="1"/>
          </p:cNvSpPr>
          <p:nvPr>
            <p:ph type="tbl" idx="1"/>
          </p:nvPr>
        </p:nvSpPr>
        <p:spPr>
          <a:xfrm>
            <a:off x="533400" y="1371600"/>
            <a:ext cx="7772400" cy="4724400"/>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hasCustomPrompt="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编辑母版文本样式</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transition>
    <p:pull dir="rd"/>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523875" y="260350"/>
            <a:ext cx="7935913" cy="647700"/>
          </a:xfrm>
        </p:spPr>
        <p:txBody>
          <a:bodyPr/>
          <a:lstStyle/>
          <a:p>
            <a:r>
              <a:rPr lang="zh-CN" altLang="en-US"/>
              <a:t>单击此处编辑母版标题样式</a:t>
            </a:r>
          </a:p>
        </p:txBody>
      </p:sp>
      <p:sp>
        <p:nvSpPr>
          <p:cNvPr id="3" name="文本占位符 2"/>
          <p:cNvSpPr>
            <a:spLocks noGrp="1"/>
          </p:cNvSpPr>
          <p:nvPr>
            <p:ph type="body" sz="half" idx="1"/>
          </p:nvPr>
        </p:nvSpPr>
        <p:spPr>
          <a:xfrm>
            <a:off x="755650" y="981075"/>
            <a:ext cx="7920038"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755650" y="3757613"/>
            <a:ext cx="7920038"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xfrm>
            <a:off x="3352800" y="6324600"/>
            <a:ext cx="2286000" cy="457200"/>
          </a:xfrm>
          <a:prstGeom prst="rect">
            <a:avLst/>
          </a:prstGeom>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xfrm>
            <a:off x="6553200" y="6408738"/>
            <a:ext cx="2133600" cy="476250"/>
          </a:xfrm>
          <a:prstGeom prst="rect">
            <a:avLst/>
          </a:prstGeom>
        </p:spPr>
        <p:txBody>
          <a:bodyPr/>
          <a:lstStyle>
            <a:lvl1pPr>
              <a:defRPr/>
            </a:lvl1pPr>
          </a:lstStyle>
          <a:p>
            <a:pPr>
              <a:defRPr/>
            </a:pPr>
            <a:r>
              <a:rPr lang="en-US" altLang="zh-CN"/>
              <a:t>-</a:t>
            </a:r>
            <a:fld id="{53177C49-8375-43CC-8215-B66F79390A79}" type="slidenum">
              <a:rPr lang="en-US" altLang="zh-CN"/>
              <a:pPr>
                <a:defRPr/>
              </a:pPr>
              <a:t>‹#›</a:t>
            </a:fld>
            <a:r>
              <a:rPr lang="en-US" altLang="zh-CN"/>
              <a:t>-</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SmartArt 占位符 2"/>
          <p:cNvSpPr>
            <a:spLocks noGrp="1"/>
          </p:cNvSpPr>
          <p:nvPr>
            <p:ph type="pic" idx="1"/>
          </p:nvPr>
        </p:nvSpPr>
        <p:spPr>
          <a:xfrm>
            <a:off x="1182688" y="2017713"/>
            <a:ext cx="7772400" cy="4114800"/>
          </a:xfrm>
        </p:spPr>
        <p:txBody>
          <a:bodyPr/>
          <a:lstStyle/>
          <a:p>
            <a:endParaRPr lang="zh-CN" altLang="en-US"/>
          </a:p>
        </p:txBody>
      </p:sp>
      <p:sp>
        <p:nvSpPr>
          <p:cNvPr id="4" name="日期占位符 3"/>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352800" y="6324600"/>
            <a:ext cx="2895600" cy="457200"/>
          </a:xfrm>
        </p:spPr>
        <p:txBody>
          <a:bodyPr/>
          <a:lstStyle>
            <a:lvl1pPr>
              <a:defRPr/>
            </a:lvl1pPr>
          </a:lstStyle>
          <a:p>
            <a:r>
              <a:rPr lang="en-US" altLang="zh-CN"/>
              <a:t>An Introduction to Database Systenm</a:t>
            </a:r>
          </a:p>
        </p:txBody>
      </p:sp>
      <p:sp>
        <p:nvSpPr>
          <p:cNvPr id="6" name="灯片编号占位符 5"/>
          <p:cNvSpPr>
            <a:spLocks noGrp="1"/>
          </p:cNvSpPr>
          <p:nvPr>
            <p:ph type="sldNum" sz="quarter" idx="12"/>
          </p:nvPr>
        </p:nvSpPr>
        <p:spPr>
          <a:xfrm>
            <a:off x="6781800" y="6324600"/>
            <a:ext cx="1905000" cy="457200"/>
          </a:xfrm>
        </p:spPr>
        <p:txBody>
          <a:bodyPr/>
          <a:lstStyle>
            <a:lvl1pPr>
              <a:defRPr/>
            </a:lvl1pPr>
          </a:lstStyle>
          <a:p>
            <a:fld id="{DB71583B-9933-4228-A5FA-66F2C6772C35}" type="slidenum">
              <a:rPr lang="en-US" altLang="zh-CN"/>
              <a:pPr/>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22"/>
          <p:cNvSpPr>
            <a:spLocks noGrp="1" noChangeArrowheads="1"/>
          </p:cNvSpPr>
          <p:nvPr>
            <p:ph type="dt" sz="half" idx="10"/>
          </p:nvPr>
        </p:nvSpPr>
        <p:spPr/>
        <p:txBody>
          <a:bodyPr/>
          <a:lstStyle>
            <a:lvl1pPr>
              <a:defRPr/>
            </a:lvl1pPr>
          </a:lstStyle>
          <a:p>
            <a:pPr>
              <a:defRPr/>
            </a:pPr>
            <a:endParaRPr lang="en-US" altLang="zh-CN"/>
          </a:p>
        </p:txBody>
      </p:sp>
      <p:sp>
        <p:nvSpPr>
          <p:cNvPr id="4" name="Rectangle 23"/>
          <p:cNvSpPr>
            <a:spLocks noGrp="1" noChangeArrowheads="1"/>
          </p:cNvSpPr>
          <p:nvPr>
            <p:ph type="ftr" sz="quarter" idx="11"/>
          </p:nvPr>
        </p:nvSpPr>
        <p:spPr/>
        <p:txBody>
          <a:bodyPr/>
          <a:lstStyle>
            <a:lvl1pPr>
              <a:defRPr/>
            </a:lvl1pPr>
          </a:lstStyle>
          <a:p>
            <a:pPr>
              <a:defRPr/>
            </a:pPr>
            <a:endParaRPr lang="en-US" altLang="zh-CN"/>
          </a:p>
        </p:txBody>
      </p:sp>
      <p:sp>
        <p:nvSpPr>
          <p:cNvPr id="5" name="Rectangle 25"/>
          <p:cNvSpPr>
            <a:spLocks noGrp="1" noChangeArrowheads="1"/>
          </p:cNvSpPr>
          <p:nvPr>
            <p:ph type="sldNum" sz="quarter" idx="12"/>
          </p:nvPr>
        </p:nvSpPr>
        <p:spPr/>
        <p:txBody>
          <a:bodyPr/>
          <a:lstStyle>
            <a:lvl1pPr>
              <a:defRPr/>
            </a:lvl1pPr>
          </a:lstStyle>
          <a:p>
            <a:fld id="{04B09021-97DB-4131-98F4-BA935AC0218C}" type="slidenum">
              <a:rPr lang="en-US" altLang="zh-CN"/>
              <a:pPr/>
              <a:t>‹#›</a:t>
            </a:fld>
            <a:endParaRPr lang="en-US" altLang="zh-CN"/>
          </a:p>
        </p:txBody>
      </p:sp>
    </p:spTree>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a:xfrm>
            <a:off x="3124200" y="6248400"/>
            <a:ext cx="2895600" cy="457200"/>
          </a:xfr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a:xfrm>
            <a:off x="6553200" y="6243638"/>
            <a:ext cx="2133600" cy="457200"/>
          </a:xfrm>
        </p:spPr>
        <p:txBody>
          <a:bodyPr/>
          <a:lstStyle/>
          <a:p>
            <a:pPr lvl="0" eaLnBrk="1" hangingPunct="1"/>
            <a:fld id="{9A0DB2DC-4C9A-4742-B13C-FB6460FD3503}" type="slidenum">
              <a:rPr lang="en-US" altLang="zh-CN" dirty="0"/>
              <a:pPr lvl="0" eaLnBrk="1" hangingPunct="1"/>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hasCustomPrompt="1"/>
          </p:nvPr>
        </p:nvSpPr>
        <p:spPr>
          <a:xfrm>
            <a:off x="5334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hasCustomPrompt="1"/>
          </p:nvPr>
        </p:nvSpPr>
        <p:spPr>
          <a:xfrm>
            <a:off x="449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编辑母版文本样式</a:t>
            </a:r>
          </a:p>
        </p:txBody>
      </p:sp>
      <p:sp>
        <p:nvSpPr>
          <p:cNvPr id="4" name="内容占位符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编辑母版文本样式</a:t>
            </a:r>
          </a:p>
        </p:txBody>
      </p:sp>
      <p:sp>
        <p:nvSpPr>
          <p:cNvPr id="6" name="内容占位符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5"/>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编辑母版文本样式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编辑母版文本样式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 Target="../slides/slide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 Target="../slides/slide1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9" cstate="print"/>
          <a:srcRect/>
          <a:tile tx="0" ty="0" sx="100000" sy="100000" flip="none" algn="tl"/>
        </a:blipFill>
        <a:effectLst/>
      </p:bgPr>
    </p:bg>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bwMode="auto">
          <a:xfrm>
            <a:off x="457200" y="228600"/>
            <a:ext cx="8229600" cy="762000"/>
          </a:xfrm>
          <a:prstGeom prst="rect">
            <a:avLst/>
          </a:prstGeom>
          <a:noFill/>
          <a:ln w="9525">
            <a:noFill/>
            <a:miter lim="800000"/>
          </a:ln>
        </p:spPr>
        <p:txBody>
          <a:bodyPr vert="horz" wrap="square" lIns="91440" tIns="45720" rIns="91440" bIns="45720" numCol="1" anchor="b" anchorCtr="0" compatLnSpc="1"/>
          <a:lstStyle/>
          <a:p>
            <a:pPr lvl="0"/>
            <a:r>
              <a:rPr lang="zh-CN" altLang="en-US" noProof="1"/>
              <a:t>单击此处编辑母版标题样式</a:t>
            </a:r>
          </a:p>
        </p:txBody>
      </p:sp>
      <p:sp>
        <p:nvSpPr>
          <p:cNvPr id="1027" name="Rectangle 4"/>
          <p:cNvSpPr>
            <a:spLocks noGrp="1" noChangeArrowheads="1"/>
          </p:cNvSpPr>
          <p:nvPr>
            <p:ph type="body" idx="4294967295"/>
          </p:nvPr>
        </p:nvSpPr>
        <p:spPr bwMode="auto">
          <a:xfrm>
            <a:off x="533400" y="1371600"/>
            <a:ext cx="7772400" cy="472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389" name="Rectangle 5"/>
          <p:cNvSpPr>
            <a:spLocks noGrp="1" noChangeArrowheads="1"/>
          </p:cNvSpPr>
          <p:nvPr>
            <p:ph type="dt" sz="half" idx="2"/>
          </p:nvPr>
        </p:nvSpPr>
        <p:spPr bwMode="auto">
          <a:xfrm>
            <a:off x="1371600" y="6248400"/>
            <a:ext cx="1905000" cy="457200"/>
          </a:xfrm>
          <a:prstGeom prst="rect">
            <a:avLst/>
          </a:prstGeom>
          <a:noFill/>
          <a:ln w="9525">
            <a:noFill/>
            <a:miter lim="800000"/>
          </a:ln>
        </p:spPr>
        <p:txBody>
          <a:bodyPr vert="horz" wrap="square" lIns="91440" tIns="45720" rIns="91440" bIns="45720" numCol="1" anchor="t" anchorCtr="0" compatLnSpc="1"/>
          <a:lstStyle>
            <a:lvl1pPr eaLnBrk="1" hangingPunct="1">
              <a:buFontTx/>
              <a:buNone/>
              <a:defRPr b="0">
                <a:ea typeface="宋体" panose="02010600030101010101" pitchFamily="2" charset="-122"/>
              </a:defRPr>
            </a:lvl1pPr>
          </a:lstStyle>
          <a:p>
            <a:pPr>
              <a:defRPr/>
            </a:pPr>
            <a:endParaRPr lang="en-US" altLang="zh-CN"/>
          </a:p>
        </p:txBody>
      </p:sp>
      <p:sp>
        <p:nvSpPr>
          <p:cNvPr id="2053" name="AutoShape 65">
            <a:hlinkClick r:id="" action="ppaction://hlinkshowjump?jump=nextslide" highlightClick="1"/>
          </p:cNvPr>
          <p:cNvSpPr>
            <a:spLocks noChangeArrowheads="1"/>
          </p:cNvSpPr>
          <p:nvPr/>
        </p:nvSpPr>
        <p:spPr bwMode="auto">
          <a:xfrm>
            <a:off x="5181600" y="6543675"/>
            <a:ext cx="488950" cy="238125"/>
          </a:xfrm>
          <a:prstGeom prst="actionButtonBlank">
            <a:avLst/>
          </a:prstGeom>
          <a:gradFill rotWithShape="0">
            <a:gsLst>
              <a:gs pos="0">
                <a:srgbClr val="767647"/>
              </a:gs>
              <a:gs pos="50000">
                <a:srgbClr val="FFFF99"/>
              </a:gs>
              <a:gs pos="100000">
                <a:srgbClr val="767647"/>
              </a:gs>
            </a:gsLst>
            <a:lin ang="5400000" scaled="1"/>
          </a:gradFill>
          <a:ln>
            <a:noFill/>
          </a:ln>
          <a:effectLst>
            <a:prstShdw prst="shdw17" dist="17961" dir="2700000">
              <a:srgbClr val="99995C"/>
            </a:prstShdw>
          </a:effectLst>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lvl1pPr>
              <a:defRPr sz="1400" b="1">
                <a:solidFill>
                  <a:schemeClr val="tx1"/>
                </a:solidFill>
                <a:latin typeface="Comic Sans MS" panose="030F0702030302020204" pitchFamily="66" charset="0"/>
                <a:ea typeface="宋体" panose="02010600030101010101" pitchFamily="2" charset="-122"/>
              </a:defRPr>
            </a:lvl1pPr>
            <a:lvl2pPr marL="742950" indent="-285750">
              <a:defRPr sz="1400" b="1">
                <a:solidFill>
                  <a:schemeClr val="tx1"/>
                </a:solidFill>
                <a:latin typeface="Comic Sans MS" panose="030F0702030302020204" pitchFamily="66" charset="0"/>
                <a:ea typeface="宋体" panose="02010600030101010101" pitchFamily="2" charset="-122"/>
              </a:defRPr>
            </a:lvl2pPr>
            <a:lvl3pPr marL="1143000" indent="-228600">
              <a:defRPr sz="1400" b="1">
                <a:solidFill>
                  <a:schemeClr val="tx1"/>
                </a:solidFill>
                <a:latin typeface="Comic Sans MS" panose="030F0702030302020204" pitchFamily="66" charset="0"/>
                <a:ea typeface="宋体" panose="02010600030101010101" pitchFamily="2" charset="-122"/>
              </a:defRPr>
            </a:lvl3pPr>
            <a:lvl4pPr marL="1600200" indent="-228600">
              <a:defRPr sz="1400" b="1">
                <a:solidFill>
                  <a:schemeClr val="tx1"/>
                </a:solidFill>
                <a:latin typeface="Comic Sans MS" panose="030F0702030302020204" pitchFamily="66" charset="0"/>
                <a:ea typeface="宋体" panose="02010600030101010101" pitchFamily="2" charset="-122"/>
              </a:defRPr>
            </a:lvl4pPr>
            <a:lvl5pPr marL="2057400" indent="-228600">
              <a:defRPr sz="1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9pPr>
          </a:lstStyle>
          <a:p>
            <a:pPr algn="ctr" eaLnBrk="1" hangingPunct="1">
              <a:defRPr/>
            </a:pPr>
            <a:r>
              <a:rPr kumimoji="1" lang="zh-CN" altLang="en-US">
                <a:solidFill>
                  <a:srgbClr val="003399"/>
                </a:solidFill>
                <a:latin typeface="Times New Roman" panose="02020603050405020304" pitchFamily="18" charset="0"/>
              </a:rPr>
              <a:t>下页</a:t>
            </a:r>
            <a:endParaRPr kumimoji="1" lang="zh-CN" altLang="en-US" b="0">
              <a:latin typeface="Times New Roman" panose="02020603050405020304" pitchFamily="18" charset="0"/>
            </a:endParaRPr>
          </a:p>
        </p:txBody>
      </p:sp>
      <p:sp>
        <p:nvSpPr>
          <p:cNvPr id="2054" name="AutoShape 66">
            <a:hlinkClick r:id="" action="ppaction://hlinkshowjump?jump=lastslide" highlightClick="1"/>
          </p:cNvPr>
          <p:cNvSpPr>
            <a:spLocks noChangeArrowheads="1"/>
          </p:cNvSpPr>
          <p:nvPr/>
        </p:nvSpPr>
        <p:spPr bwMode="auto">
          <a:xfrm>
            <a:off x="5867400" y="6543675"/>
            <a:ext cx="488950" cy="238125"/>
          </a:xfrm>
          <a:prstGeom prst="actionButtonBlank">
            <a:avLst/>
          </a:prstGeom>
          <a:gradFill rotWithShape="0">
            <a:gsLst>
              <a:gs pos="0">
                <a:srgbClr val="767647"/>
              </a:gs>
              <a:gs pos="50000">
                <a:srgbClr val="FFFF99"/>
              </a:gs>
              <a:gs pos="100000">
                <a:srgbClr val="767647"/>
              </a:gs>
            </a:gsLst>
            <a:lin ang="5400000" scaled="1"/>
          </a:gradFill>
          <a:ln>
            <a:noFill/>
          </a:ln>
          <a:effectLst>
            <a:prstShdw prst="shdw17" dist="17961" dir="2700000">
              <a:srgbClr val="99995C"/>
            </a:prstShdw>
          </a:effectLst>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lvl1pPr>
              <a:defRPr sz="1400" b="1">
                <a:solidFill>
                  <a:schemeClr val="tx1"/>
                </a:solidFill>
                <a:latin typeface="Comic Sans MS" panose="030F0702030302020204" pitchFamily="66" charset="0"/>
                <a:ea typeface="宋体" panose="02010600030101010101" pitchFamily="2" charset="-122"/>
              </a:defRPr>
            </a:lvl1pPr>
            <a:lvl2pPr marL="742950" indent="-285750">
              <a:defRPr sz="1400" b="1">
                <a:solidFill>
                  <a:schemeClr val="tx1"/>
                </a:solidFill>
                <a:latin typeface="Comic Sans MS" panose="030F0702030302020204" pitchFamily="66" charset="0"/>
                <a:ea typeface="宋体" panose="02010600030101010101" pitchFamily="2" charset="-122"/>
              </a:defRPr>
            </a:lvl2pPr>
            <a:lvl3pPr marL="1143000" indent="-228600">
              <a:defRPr sz="1400" b="1">
                <a:solidFill>
                  <a:schemeClr val="tx1"/>
                </a:solidFill>
                <a:latin typeface="Comic Sans MS" panose="030F0702030302020204" pitchFamily="66" charset="0"/>
                <a:ea typeface="宋体" panose="02010600030101010101" pitchFamily="2" charset="-122"/>
              </a:defRPr>
            </a:lvl3pPr>
            <a:lvl4pPr marL="1600200" indent="-228600">
              <a:defRPr sz="1400" b="1">
                <a:solidFill>
                  <a:schemeClr val="tx1"/>
                </a:solidFill>
                <a:latin typeface="Comic Sans MS" panose="030F0702030302020204" pitchFamily="66" charset="0"/>
                <a:ea typeface="宋体" panose="02010600030101010101" pitchFamily="2" charset="-122"/>
              </a:defRPr>
            </a:lvl4pPr>
            <a:lvl5pPr marL="2057400" indent="-228600">
              <a:defRPr sz="1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9pPr>
          </a:lstStyle>
          <a:p>
            <a:pPr algn="ctr" eaLnBrk="1" hangingPunct="1">
              <a:defRPr/>
            </a:pPr>
            <a:r>
              <a:rPr kumimoji="1" lang="zh-CN" altLang="en-US">
                <a:solidFill>
                  <a:srgbClr val="003399"/>
                </a:solidFill>
                <a:latin typeface="Times New Roman" panose="02020603050405020304" pitchFamily="18" charset="0"/>
              </a:rPr>
              <a:t>末页</a:t>
            </a:r>
            <a:endParaRPr kumimoji="1" lang="zh-CN" altLang="en-US" b="0">
              <a:latin typeface="Times New Roman" panose="02020603050405020304" pitchFamily="18" charset="0"/>
            </a:endParaRPr>
          </a:p>
        </p:txBody>
      </p:sp>
      <p:sp>
        <p:nvSpPr>
          <p:cNvPr id="2055" name="AutoShape 67">
            <a:hlinkClick r:id="" action="ppaction://hlinkshowjump?jump=previousslide" highlightClick="1"/>
          </p:cNvPr>
          <p:cNvSpPr>
            <a:spLocks noChangeArrowheads="1"/>
          </p:cNvSpPr>
          <p:nvPr/>
        </p:nvSpPr>
        <p:spPr bwMode="auto">
          <a:xfrm>
            <a:off x="4495800" y="6543675"/>
            <a:ext cx="488950" cy="238125"/>
          </a:xfrm>
          <a:prstGeom prst="actionButtonBlank">
            <a:avLst/>
          </a:prstGeom>
          <a:gradFill rotWithShape="0">
            <a:gsLst>
              <a:gs pos="0">
                <a:srgbClr val="767647"/>
              </a:gs>
              <a:gs pos="50000">
                <a:srgbClr val="FFFF99"/>
              </a:gs>
              <a:gs pos="100000">
                <a:srgbClr val="767647"/>
              </a:gs>
            </a:gsLst>
            <a:lin ang="5400000" scaled="1"/>
          </a:gradFill>
          <a:ln>
            <a:noFill/>
          </a:ln>
          <a:effectLst>
            <a:prstShdw prst="shdw17" dist="17961" dir="2700000">
              <a:srgbClr val="99995C"/>
            </a:prstShdw>
          </a:effectLst>
          <a:extLs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none" anchor="ctr"/>
          <a:lstStyle>
            <a:lvl1pPr>
              <a:defRPr sz="1400" b="1">
                <a:solidFill>
                  <a:schemeClr val="tx1"/>
                </a:solidFill>
                <a:latin typeface="Comic Sans MS" panose="030F0702030302020204" pitchFamily="66" charset="0"/>
                <a:ea typeface="宋体" panose="02010600030101010101" pitchFamily="2" charset="-122"/>
              </a:defRPr>
            </a:lvl1pPr>
            <a:lvl2pPr marL="742950" indent="-285750">
              <a:defRPr sz="1400" b="1">
                <a:solidFill>
                  <a:schemeClr val="tx1"/>
                </a:solidFill>
                <a:latin typeface="Comic Sans MS" panose="030F0702030302020204" pitchFamily="66" charset="0"/>
                <a:ea typeface="宋体" panose="02010600030101010101" pitchFamily="2" charset="-122"/>
              </a:defRPr>
            </a:lvl2pPr>
            <a:lvl3pPr marL="1143000" indent="-228600">
              <a:defRPr sz="1400" b="1">
                <a:solidFill>
                  <a:schemeClr val="tx1"/>
                </a:solidFill>
                <a:latin typeface="Comic Sans MS" panose="030F0702030302020204" pitchFamily="66" charset="0"/>
                <a:ea typeface="宋体" panose="02010600030101010101" pitchFamily="2" charset="-122"/>
              </a:defRPr>
            </a:lvl3pPr>
            <a:lvl4pPr marL="1600200" indent="-228600">
              <a:defRPr sz="1400" b="1">
                <a:solidFill>
                  <a:schemeClr val="tx1"/>
                </a:solidFill>
                <a:latin typeface="Comic Sans MS" panose="030F0702030302020204" pitchFamily="66" charset="0"/>
                <a:ea typeface="宋体" panose="02010600030101010101" pitchFamily="2" charset="-122"/>
              </a:defRPr>
            </a:lvl4pPr>
            <a:lvl5pPr marL="2057400" indent="-228600">
              <a:defRPr sz="1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9pPr>
          </a:lstStyle>
          <a:p>
            <a:pPr algn="ctr" eaLnBrk="1" hangingPunct="1">
              <a:defRPr/>
            </a:pPr>
            <a:r>
              <a:rPr kumimoji="1" lang="zh-CN" altLang="en-US">
                <a:solidFill>
                  <a:srgbClr val="003399"/>
                </a:solidFill>
                <a:latin typeface="Times New Roman" panose="02020603050405020304" pitchFamily="18" charset="0"/>
              </a:rPr>
              <a:t>上页</a:t>
            </a:r>
            <a:endParaRPr kumimoji="1" lang="zh-CN" altLang="en-US" b="0">
              <a:latin typeface="Times New Roman" panose="02020603050405020304" pitchFamily="18" charset="0"/>
            </a:endParaRPr>
          </a:p>
        </p:txBody>
      </p:sp>
      <p:sp>
        <p:nvSpPr>
          <p:cNvPr id="2056" name="AutoShape 68">
            <a:hlinkClick r:id="" action="ppaction://hlinkshowjump?jump=firstslide" highlightClick="1"/>
          </p:cNvPr>
          <p:cNvSpPr>
            <a:spLocks noChangeArrowheads="1"/>
          </p:cNvSpPr>
          <p:nvPr/>
        </p:nvSpPr>
        <p:spPr bwMode="auto">
          <a:xfrm>
            <a:off x="3810000" y="6543675"/>
            <a:ext cx="488950" cy="238125"/>
          </a:xfrm>
          <a:prstGeom prst="actionButtonBlank">
            <a:avLst/>
          </a:prstGeom>
          <a:gradFill rotWithShape="0">
            <a:gsLst>
              <a:gs pos="0">
                <a:srgbClr val="767647"/>
              </a:gs>
              <a:gs pos="50000">
                <a:srgbClr val="FFFF99"/>
              </a:gs>
              <a:gs pos="100000">
                <a:srgbClr val="767647"/>
              </a:gs>
            </a:gsLst>
            <a:lin ang="5400000" scaled="1"/>
          </a:gradFill>
          <a:ln>
            <a:noFill/>
          </a:ln>
          <a:effectLst>
            <a:prstShdw prst="shdw17" dist="17961" dir="2700000">
              <a:srgbClr val="99995C"/>
            </a:prstShdw>
          </a:effectLst>
          <a:extLs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none" anchor="ctr"/>
          <a:lstStyle>
            <a:lvl1pPr>
              <a:defRPr sz="1400" b="1">
                <a:solidFill>
                  <a:schemeClr val="tx1"/>
                </a:solidFill>
                <a:latin typeface="Comic Sans MS" panose="030F0702030302020204" pitchFamily="66" charset="0"/>
                <a:ea typeface="宋体" panose="02010600030101010101" pitchFamily="2" charset="-122"/>
              </a:defRPr>
            </a:lvl1pPr>
            <a:lvl2pPr marL="742950" indent="-285750">
              <a:defRPr sz="1400" b="1">
                <a:solidFill>
                  <a:schemeClr val="tx1"/>
                </a:solidFill>
                <a:latin typeface="Comic Sans MS" panose="030F0702030302020204" pitchFamily="66" charset="0"/>
                <a:ea typeface="宋体" panose="02010600030101010101" pitchFamily="2" charset="-122"/>
              </a:defRPr>
            </a:lvl2pPr>
            <a:lvl3pPr marL="1143000" indent="-228600">
              <a:defRPr sz="1400" b="1">
                <a:solidFill>
                  <a:schemeClr val="tx1"/>
                </a:solidFill>
                <a:latin typeface="Comic Sans MS" panose="030F0702030302020204" pitchFamily="66" charset="0"/>
                <a:ea typeface="宋体" panose="02010600030101010101" pitchFamily="2" charset="-122"/>
              </a:defRPr>
            </a:lvl3pPr>
            <a:lvl4pPr marL="1600200" indent="-228600">
              <a:defRPr sz="1400" b="1">
                <a:solidFill>
                  <a:schemeClr val="tx1"/>
                </a:solidFill>
                <a:latin typeface="Comic Sans MS" panose="030F0702030302020204" pitchFamily="66" charset="0"/>
                <a:ea typeface="宋体" panose="02010600030101010101" pitchFamily="2" charset="-122"/>
              </a:defRPr>
            </a:lvl4pPr>
            <a:lvl5pPr marL="2057400" indent="-228600">
              <a:defRPr sz="1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9pPr>
          </a:lstStyle>
          <a:p>
            <a:pPr algn="ctr" eaLnBrk="1" hangingPunct="1">
              <a:defRPr/>
            </a:pPr>
            <a:r>
              <a:rPr kumimoji="1" lang="zh-CN" altLang="en-US">
                <a:solidFill>
                  <a:srgbClr val="003399"/>
                </a:solidFill>
                <a:latin typeface="Times New Roman" panose="02020603050405020304" pitchFamily="18" charset="0"/>
              </a:rPr>
              <a:t>首页</a:t>
            </a:r>
          </a:p>
        </p:txBody>
      </p:sp>
      <p:sp>
        <p:nvSpPr>
          <p:cNvPr id="2057" name="AutoShape 69">
            <a:hlinkClick r:id="rId20" action="ppaction://hlinksldjump" highlightClick="1"/>
          </p:cNvPr>
          <p:cNvSpPr>
            <a:spLocks noChangeArrowheads="1"/>
          </p:cNvSpPr>
          <p:nvPr/>
        </p:nvSpPr>
        <p:spPr bwMode="auto">
          <a:xfrm>
            <a:off x="3124200" y="6543675"/>
            <a:ext cx="488950" cy="238125"/>
          </a:xfrm>
          <a:prstGeom prst="actionButtonBlank">
            <a:avLst/>
          </a:prstGeom>
          <a:gradFill rotWithShape="0">
            <a:gsLst>
              <a:gs pos="0">
                <a:srgbClr val="767647"/>
              </a:gs>
              <a:gs pos="50000">
                <a:srgbClr val="FFFF99"/>
              </a:gs>
              <a:gs pos="100000">
                <a:srgbClr val="767647"/>
              </a:gs>
            </a:gsLst>
            <a:lin ang="5400000" scaled="1"/>
          </a:gradFill>
          <a:ln>
            <a:noFill/>
          </a:ln>
          <a:effectLst>
            <a:prstShdw prst="shdw17" dist="17961" dir="2700000">
              <a:srgbClr val="99995C"/>
            </a:prstShdw>
          </a:effectLst>
          <a:extLs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none" anchor="ctr"/>
          <a:lstStyle>
            <a:lvl1pPr>
              <a:defRPr sz="1400" b="1">
                <a:solidFill>
                  <a:schemeClr val="tx1"/>
                </a:solidFill>
                <a:latin typeface="Comic Sans MS" panose="030F0702030302020204" pitchFamily="66" charset="0"/>
                <a:ea typeface="宋体" panose="02010600030101010101" pitchFamily="2" charset="-122"/>
              </a:defRPr>
            </a:lvl1pPr>
            <a:lvl2pPr marL="742950" indent="-285750">
              <a:defRPr sz="1400" b="1">
                <a:solidFill>
                  <a:schemeClr val="tx1"/>
                </a:solidFill>
                <a:latin typeface="Comic Sans MS" panose="030F0702030302020204" pitchFamily="66" charset="0"/>
                <a:ea typeface="宋体" panose="02010600030101010101" pitchFamily="2" charset="-122"/>
              </a:defRPr>
            </a:lvl2pPr>
            <a:lvl3pPr marL="1143000" indent="-228600">
              <a:defRPr sz="1400" b="1">
                <a:solidFill>
                  <a:schemeClr val="tx1"/>
                </a:solidFill>
                <a:latin typeface="Comic Sans MS" panose="030F0702030302020204" pitchFamily="66" charset="0"/>
                <a:ea typeface="宋体" panose="02010600030101010101" pitchFamily="2" charset="-122"/>
              </a:defRPr>
            </a:lvl3pPr>
            <a:lvl4pPr marL="1600200" indent="-228600">
              <a:defRPr sz="1400" b="1">
                <a:solidFill>
                  <a:schemeClr val="tx1"/>
                </a:solidFill>
                <a:latin typeface="Comic Sans MS" panose="030F0702030302020204" pitchFamily="66" charset="0"/>
                <a:ea typeface="宋体" panose="02010600030101010101" pitchFamily="2" charset="-122"/>
              </a:defRPr>
            </a:lvl4pPr>
            <a:lvl5pPr marL="2057400" indent="-228600">
              <a:defRPr sz="1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9pPr>
          </a:lstStyle>
          <a:p>
            <a:pPr algn="ctr" eaLnBrk="1" hangingPunct="1">
              <a:defRPr/>
            </a:pPr>
            <a:r>
              <a:rPr kumimoji="1" lang="zh-CN" altLang="en-US">
                <a:solidFill>
                  <a:srgbClr val="003399"/>
                </a:solidFill>
                <a:latin typeface="Times New Roman" panose="02020603050405020304" pitchFamily="18" charset="0"/>
              </a:rPr>
              <a:t>目录</a:t>
            </a:r>
          </a:p>
        </p:txBody>
      </p:sp>
      <p:sp>
        <p:nvSpPr>
          <p:cNvPr id="2058" name="AutoShape 70"/>
          <p:cNvSpPr>
            <a:spLocks noChangeAspect="1" noChangeArrowheads="1"/>
          </p:cNvSpPr>
          <p:nvPr/>
        </p:nvSpPr>
        <p:spPr bwMode="auto">
          <a:xfrm>
            <a:off x="152400" y="228600"/>
            <a:ext cx="8823325" cy="6257925"/>
          </a:xfrm>
          <a:prstGeom prst="roundRect">
            <a:avLst>
              <a:gd name="adj" fmla="val 3343"/>
            </a:avLst>
          </a:prstGeom>
          <a:solidFill>
            <a:schemeClr val="bg1"/>
          </a:solidFill>
          <a:ln w="25400">
            <a:solidFill>
              <a:srgbClr val="0000FF"/>
            </a:solidFill>
            <a:round/>
          </a:ln>
        </p:spPr>
        <p:txBody>
          <a:bodyPr wrap="none" anchor="ctr"/>
          <a:lstStyle>
            <a:lvl1pPr>
              <a:defRPr sz="1400" b="1">
                <a:solidFill>
                  <a:schemeClr val="tx1"/>
                </a:solidFill>
                <a:latin typeface="Comic Sans MS" panose="030F0702030302020204" pitchFamily="66" charset="0"/>
                <a:ea typeface="宋体" panose="02010600030101010101" pitchFamily="2" charset="-122"/>
              </a:defRPr>
            </a:lvl1pPr>
            <a:lvl2pPr marL="742950" indent="-285750">
              <a:defRPr sz="1400" b="1">
                <a:solidFill>
                  <a:schemeClr val="tx1"/>
                </a:solidFill>
                <a:latin typeface="Comic Sans MS" panose="030F0702030302020204" pitchFamily="66" charset="0"/>
                <a:ea typeface="宋体" panose="02010600030101010101" pitchFamily="2" charset="-122"/>
              </a:defRPr>
            </a:lvl2pPr>
            <a:lvl3pPr marL="1143000" indent="-228600">
              <a:defRPr sz="1400" b="1">
                <a:solidFill>
                  <a:schemeClr val="tx1"/>
                </a:solidFill>
                <a:latin typeface="Comic Sans MS" panose="030F0702030302020204" pitchFamily="66" charset="0"/>
                <a:ea typeface="宋体" panose="02010600030101010101" pitchFamily="2" charset="-122"/>
              </a:defRPr>
            </a:lvl3pPr>
            <a:lvl4pPr marL="1600200" indent="-228600">
              <a:defRPr sz="1400" b="1">
                <a:solidFill>
                  <a:schemeClr val="tx1"/>
                </a:solidFill>
                <a:latin typeface="Comic Sans MS" panose="030F0702030302020204" pitchFamily="66" charset="0"/>
                <a:ea typeface="宋体" panose="02010600030101010101" pitchFamily="2" charset="-122"/>
              </a:defRPr>
            </a:lvl4pPr>
            <a:lvl5pPr marL="2057400" indent="-228600">
              <a:defRPr sz="14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1400" b="1">
                <a:solidFill>
                  <a:schemeClr val="tx1"/>
                </a:solidFill>
                <a:latin typeface="Comic Sans MS" panose="030F0702030302020204" pitchFamily="66" charset="0"/>
                <a:ea typeface="宋体" panose="02010600030101010101" pitchFamily="2" charset="-122"/>
              </a:defRPr>
            </a:lvl9pPr>
          </a:lstStyle>
          <a:p>
            <a:pPr algn="ctr" eaLnBrk="1" hangingPunct="1">
              <a:defRPr/>
            </a:pPr>
            <a:endParaRPr lang="zh-CN" altLang="zh-CN" sz="1200"/>
          </a:p>
        </p:txBody>
      </p:sp>
      <p:sp>
        <p:nvSpPr>
          <p:cNvPr id="1035" name="Line 17"/>
          <p:cNvSpPr>
            <a:spLocks noChangeShapeType="1"/>
          </p:cNvSpPr>
          <p:nvPr/>
        </p:nvSpPr>
        <p:spPr bwMode="auto">
          <a:xfrm>
            <a:off x="0" y="6173788"/>
            <a:ext cx="8839200" cy="11112"/>
          </a:xfrm>
          <a:prstGeom prst="line">
            <a:avLst/>
          </a:prstGeom>
          <a:noFill/>
          <a:ln w="57150">
            <a:solidFill>
              <a:schemeClr val="tx1"/>
            </a:solidFill>
            <a:miter lim="800000"/>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pic>
        <p:nvPicPr>
          <p:cNvPr id="1036" name="Picture 53"/>
          <p:cNvPicPr>
            <a:picLocks noChangeAspect="1" noChangeArrowheads="1"/>
          </p:cNvPicPr>
          <p:nvPr/>
        </p:nvPicPr>
        <p:blipFill>
          <a:blip r:embed="rId21" cstate="print">
            <a:extLst>
              <a:ext uri="{28A0092B-C50C-407E-A947-70E740481C1C}">
                <a14:useLocalDpi xmlns:a14="http://schemas.microsoft.com/office/drawing/2010/main" xmlns="" val="0"/>
              </a:ext>
            </a:extLst>
          </a:blip>
          <a:srcRect/>
          <a:stretch>
            <a:fillRect/>
          </a:stretch>
        </p:blipFill>
        <p:spPr bwMode="auto">
          <a:xfrm>
            <a:off x="0" y="5981700"/>
            <a:ext cx="1409700" cy="876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037" name="Group 54"/>
          <p:cNvGrpSpPr/>
          <p:nvPr/>
        </p:nvGrpSpPr>
        <p:grpSpPr bwMode="auto">
          <a:xfrm>
            <a:off x="8820150" y="1016000"/>
            <a:ext cx="169863" cy="4826000"/>
            <a:chOff x="5468" y="1333"/>
            <a:chExt cx="243" cy="2714"/>
          </a:xfrm>
        </p:grpSpPr>
        <p:sp>
          <p:nvSpPr>
            <p:cNvPr id="1048" name="Freeform 55"/>
            <p:cNvSpPr/>
            <p:nvPr userDrawn="1"/>
          </p:nvSpPr>
          <p:spPr bwMode="auto">
            <a:xfrm flipH="1">
              <a:off x="5468" y="2620"/>
              <a:ext cx="205" cy="1427"/>
            </a:xfrm>
            <a:custGeom>
              <a:avLst/>
              <a:gdLst>
                <a:gd name="T0" fmla="*/ 0 w 772"/>
                <a:gd name="T1" fmla="*/ 2 h 3266"/>
                <a:gd name="T2" fmla="*/ 0 w 772"/>
                <a:gd name="T3" fmla="*/ 2 h 3266"/>
                <a:gd name="T4" fmla="*/ 0 w 772"/>
                <a:gd name="T5" fmla="*/ 1 h 3266"/>
                <a:gd name="T6" fmla="*/ 0 w 772"/>
                <a:gd name="T7" fmla="*/ 1 h 3266"/>
                <a:gd name="T8" fmla="*/ 0 w 772"/>
                <a:gd name="T9" fmla="*/ 1 h 3266"/>
                <a:gd name="T10" fmla="*/ 0 w 772"/>
                <a:gd name="T11" fmla="*/ 1 h 3266"/>
                <a:gd name="T12" fmla="*/ 0 w 772"/>
                <a:gd name="T13" fmla="*/ 1 h 3266"/>
                <a:gd name="T14" fmla="*/ 0 w 772"/>
                <a:gd name="T15" fmla="*/ 1 h 3266"/>
                <a:gd name="T16" fmla="*/ 0 w 772"/>
                <a:gd name="T17" fmla="*/ 1 h 3266"/>
                <a:gd name="T18" fmla="*/ 0 w 772"/>
                <a:gd name="T19" fmla="*/ 1 h 3266"/>
                <a:gd name="T20" fmla="*/ 0 w 772"/>
                <a:gd name="T21" fmla="*/ 0 h 3266"/>
                <a:gd name="T22" fmla="*/ 0 w 772"/>
                <a:gd name="T23" fmla="*/ 0 h 3266"/>
                <a:gd name="T24" fmla="*/ 0 w 772"/>
                <a:gd name="T25" fmla="*/ 0 h 3266"/>
                <a:gd name="T26" fmla="*/ 0 w 772"/>
                <a:gd name="T27" fmla="*/ 0 h 3266"/>
                <a:gd name="T28" fmla="*/ 0 w 772"/>
                <a:gd name="T29" fmla="*/ 0 h 3266"/>
                <a:gd name="T30" fmla="*/ 0 w 772"/>
                <a:gd name="T31" fmla="*/ 0 h 3266"/>
                <a:gd name="T32" fmla="*/ 0 w 772"/>
                <a:gd name="T33" fmla="*/ 0 h 3266"/>
                <a:gd name="T34" fmla="*/ 0 w 772"/>
                <a:gd name="T35" fmla="*/ 0 h 3266"/>
                <a:gd name="T36" fmla="*/ 0 w 772"/>
                <a:gd name="T37" fmla="*/ 0 h 3266"/>
                <a:gd name="T38" fmla="*/ 0 w 772"/>
                <a:gd name="T39" fmla="*/ 0 h 3266"/>
                <a:gd name="T40" fmla="*/ 0 w 772"/>
                <a:gd name="T41" fmla="*/ 0 h 3266"/>
                <a:gd name="T42" fmla="*/ 0 w 772"/>
                <a:gd name="T43" fmla="*/ 1 h 3266"/>
                <a:gd name="T44" fmla="*/ 0 w 772"/>
                <a:gd name="T45" fmla="*/ 1 h 3266"/>
                <a:gd name="T46" fmla="*/ 0 w 772"/>
                <a:gd name="T47" fmla="*/ 1 h 3266"/>
                <a:gd name="T48" fmla="*/ 0 w 772"/>
                <a:gd name="T49" fmla="*/ 1 h 3266"/>
                <a:gd name="T50" fmla="*/ 0 w 772"/>
                <a:gd name="T51" fmla="*/ 1 h 3266"/>
                <a:gd name="T52" fmla="*/ 0 w 772"/>
                <a:gd name="T53" fmla="*/ 1 h 3266"/>
                <a:gd name="T54" fmla="*/ 0 w 772"/>
                <a:gd name="T55" fmla="*/ 1 h 3266"/>
                <a:gd name="T56" fmla="*/ 0 w 772"/>
                <a:gd name="T57" fmla="*/ 2 h 3266"/>
                <a:gd name="T58" fmla="*/ 0 w 772"/>
                <a:gd name="T59" fmla="*/ 2 h 3266"/>
                <a:gd name="T60" fmla="*/ 0 w 772"/>
                <a:gd name="T61" fmla="*/ 2 h 3266"/>
                <a:gd name="T62" fmla="*/ 0 w 772"/>
                <a:gd name="T63" fmla="*/ 2 h 3266"/>
                <a:gd name="T64" fmla="*/ 0 w 772"/>
                <a:gd name="T65" fmla="*/ 2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1049" name="Freeform 56"/>
            <p:cNvSpPr/>
            <p:nvPr userDrawn="1"/>
          </p:nvSpPr>
          <p:spPr bwMode="auto">
            <a:xfrm flipH="1">
              <a:off x="5506" y="1333"/>
              <a:ext cx="205" cy="1633"/>
            </a:xfrm>
            <a:custGeom>
              <a:avLst/>
              <a:gdLst>
                <a:gd name="T0" fmla="*/ 0 w 772"/>
                <a:gd name="T1" fmla="*/ 7 h 3266"/>
                <a:gd name="T2" fmla="*/ 0 w 772"/>
                <a:gd name="T3" fmla="*/ 6 h 3266"/>
                <a:gd name="T4" fmla="*/ 0 w 772"/>
                <a:gd name="T5" fmla="*/ 6 h 3266"/>
                <a:gd name="T6" fmla="*/ 0 w 772"/>
                <a:gd name="T7" fmla="*/ 5 h 3266"/>
                <a:gd name="T8" fmla="*/ 0 w 772"/>
                <a:gd name="T9" fmla="*/ 5 h 3266"/>
                <a:gd name="T10" fmla="*/ 0 w 772"/>
                <a:gd name="T11" fmla="*/ 5 h 3266"/>
                <a:gd name="T12" fmla="*/ 0 w 772"/>
                <a:gd name="T13" fmla="*/ 4 h 3266"/>
                <a:gd name="T14" fmla="*/ 0 w 772"/>
                <a:gd name="T15" fmla="*/ 4 h 3266"/>
                <a:gd name="T16" fmla="*/ 0 w 772"/>
                <a:gd name="T17" fmla="*/ 4 h 3266"/>
                <a:gd name="T18" fmla="*/ 0 w 772"/>
                <a:gd name="T19" fmla="*/ 4 h 3266"/>
                <a:gd name="T20" fmla="*/ 0 w 772"/>
                <a:gd name="T21" fmla="*/ 3 h 3266"/>
                <a:gd name="T22" fmla="*/ 0 w 772"/>
                <a:gd name="T23" fmla="*/ 2 h 3266"/>
                <a:gd name="T24" fmla="*/ 0 w 772"/>
                <a:gd name="T25" fmla="*/ 2 h 3266"/>
                <a:gd name="T26" fmla="*/ 0 w 772"/>
                <a:gd name="T27" fmla="*/ 2 h 3266"/>
                <a:gd name="T28" fmla="*/ 0 w 772"/>
                <a:gd name="T29" fmla="*/ 1 h 3266"/>
                <a:gd name="T30" fmla="*/ 0 w 772"/>
                <a:gd name="T31" fmla="*/ 0 h 3266"/>
                <a:gd name="T32" fmla="*/ 0 w 772"/>
                <a:gd name="T33" fmla="*/ 1 h 3266"/>
                <a:gd name="T34" fmla="*/ 0 w 772"/>
                <a:gd name="T35" fmla="*/ 2 h 3266"/>
                <a:gd name="T36" fmla="*/ 0 w 772"/>
                <a:gd name="T37" fmla="*/ 2 h 3266"/>
                <a:gd name="T38" fmla="*/ 0 w 772"/>
                <a:gd name="T39" fmla="*/ 2 h 3266"/>
                <a:gd name="T40" fmla="*/ 0 w 772"/>
                <a:gd name="T41" fmla="*/ 3 h 3266"/>
                <a:gd name="T42" fmla="*/ 0 w 772"/>
                <a:gd name="T43" fmla="*/ 3 h 3266"/>
                <a:gd name="T44" fmla="*/ 0 w 772"/>
                <a:gd name="T45" fmla="*/ 4 h 3266"/>
                <a:gd name="T46" fmla="*/ 0 w 772"/>
                <a:gd name="T47" fmla="*/ 4 h 3266"/>
                <a:gd name="T48" fmla="*/ 0 w 772"/>
                <a:gd name="T49" fmla="*/ 5 h 3266"/>
                <a:gd name="T50" fmla="*/ 0 w 772"/>
                <a:gd name="T51" fmla="*/ 5 h 3266"/>
                <a:gd name="T52" fmla="*/ 0 w 772"/>
                <a:gd name="T53" fmla="*/ 5 h 3266"/>
                <a:gd name="T54" fmla="*/ 0 w 772"/>
                <a:gd name="T55" fmla="*/ 6 h 3266"/>
                <a:gd name="T56" fmla="*/ 0 w 772"/>
                <a:gd name="T57" fmla="*/ 6 h 3266"/>
                <a:gd name="T58" fmla="*/ 0 w 772"/>
                <a:gd name="T59" fmla="*/ 7 h 3266"/>
                <a:gd name="T60" fmla="*/ 0 w 772"/>
                <a:gd name="T61" fmla="*/ 7 h 3266"/>
                <a:gd name="T62" fmla="*/ 0 w 772"/>
                <a:gd name="T63" fmla="*/ 7 h 3266"/>
                <a:gd name="T64" fmla="*/ 0 w 772"/>
                <a:gd name="T65" fmla="*/ 7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grpSp>
      <p:grpSp>
        <p:nvGrpSpPr>
          <p:cNvPr id="1038" name="Group 57"/>
          <p:cNvGrpSpPr/>
          <p:nvPr/>
        </p:nvGrpSpPr>
        <p:grpSpPr bwMode="auto">
          <a:xfrm rot="-5400000">
            <a:off x="8171657" y="-27782"/>
            <a:ext cx="742950" cy="1058863"/>
            <a:chOff x="4986" y="2752"/>
            <a:chExt cx="468" cy="667"/>
          </a:xfrm>
        </p:grpSpPr>
        <p:sp>
          <p:nvSpPr>
            <p:cNvPr id="1039" name="Freeform 58"/>
            <p:cNvSpPr/>
            <p:nvPr userDrawn="1"/>
          </p:nvSpPr>
          <p:spPr bwMode="auto">
            <a:xfrm rot="7320404">
              <a:off x="4909" y="2936"/>
              <a:ext cx="629" cy="293"/>
            </a:xfrm>
            <a:custGeom>
              <a:avLst/>
              <a:gdLst>
                <a:gd name="T0" fmla="*/ 97 w 794"/>
                <a:gd name="T1" fmla="*/ 18 h 414"/>
                <a:gd name="T2" fmla="*/ 87 w 794"/>
                <a:gd name="T3" fmla="*/ 14 h 414"/>
                <a:gd name="T4" fmla="*/ 68 w 794"/>
                <a:gd name="T5" fmla="*/ 9 h 414"/>
                <a:gd name="T6" fmla="*/ 8 w 794"/>
                <a:gd name="T7" fmla="*/ 0 h 414"/>
                <a:gd name="T8" fmla="*/ 3 w 794"/>
                <a:gd name="T9" fmla="*/ 1 h 414"/>
                <a:gd name="T10" fmla="*/ 0 w 794"/>
                <a:gd name="T11" fmla="*/ 4 h 414"/>
                <a:gd name="T12" fmla="*/ 3 w 794"/>
                <a:gd name="T13" fmla="*/ 7 h 414"/>
                <a:gd name="T14" fmla="*/ 71 w 794"/>
                <a:gd name="T15" fmla="*/ 18 h 414"/>
                <a:gd name="T16" fmla="*/ 85 w 794"/>
                <a:gd name="T17" fmla="*/ 18 h 414"/>
                <a:gd name="T18" fmla="*/ 97 w 794"/>
                <a:gd name="T19" fmla="*/ 18 h 414"/>
                <a:gd name="T20" fmla="*/ 97 w 794"/>
                <a:gd name="T21" fmla="*/ 18 h 414"/>
                <a:gd name="T22" fmla="*/ 97 w 794"/>
                <a:gd name="T23" fmla="*/ 18 h 4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close/>
                </a:path>
              </a:pathLst>
            </a:custGeom>
            <a:solidFill>
              <a:srgbClr val="F8F8F8"/>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1040" name="Freeform 59"/>
            <p:cNvSpPr/>
            <p:nvPr userDrawn="1"/>
          </p:nvSpPr>
          <p:spPr bwMode="auto">
            <a:xfrm rot="7320404">
              <a:off x="4893" y="2923"/>
              <a:ext cx="627" cy="290"/>
            </a:xfrm>
            <a:custGeom>
              <a:avLst/>
              <a:gdLst>
                <a:gd name="T0" fmla="*/ 0 w 1586"/>
                <a:gd name="T1" fmla="*/ 0 h 821"/>
                <a:gd name="T2" fmla="*/ 0 w 1586"/>
                <a:gd name="T3" fmla="*/ 0 h 821"/>
                <a:gd name="T4" fmla="*/ 0 w 1586"/>
                <a:gd name="T5" fmla="*/ 0 h 821"/>
                <a:gd name="T6" fmla="*/ 0 w 1586"/>
                <a:gd name="T7" fmla="*/ 0 h 821"/>
                <a:gd name="T8" fmla="*/ 0 w 1586"/>
                <a:gd name="T9" fmla="*/ 0 h 821"/>
                <a:gd name="T10" fmla="*/ 0 w 1586"/>
                <a:gd name="T11" fmla="*/ 0 h 821"/>
                <a:gd name="T12" fmla="*/ 0 w 1586"/>
                <a:gd name="T13" fmla="*/ 0 h 821"/>
                <a:gd name="T14" fmla="*/ 0 w 1586"/>
                <a:gd name="T15" fmla="*/ 0 h 821"/>
                <a:gd name="T16" fmla="*/ 0 w 1586"/>
                <a:gd name="T17" fmla="*/ 0 h 821"/>
                <a:gd name="T18" fmla="*/ 0 w 1586"/>
                <a:gd name="T19" fmla="*/ 0 h 821"/>
                <a:gd name="T20" fmla="*/ 0 w 1586"/>
                <a:gd name="T21" fmla="*/ 0 h 821"/>
                <a:gd name="T22" fmla="*/ 0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folHlink"/>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1041" name="Freeform 60"/>
            <p:cNvSpPr/>
            <p:nvPr userDrawn="1"/>
          </p:nvSpPr>
          <p:spPr bwMode="auto">
            <a:xfrm rot="7320404">
              <a:off x="5000" y="2912"/>
              <a:ext cx="416" cy="265"/>
            </a:xfrm>
            <a:custGeom>
              <a:avLst/>
              <a:gdLst>
                <a:gd name="T0" fmla="*/ 0 w 1049"/>
                <a:gd name="T1" fmla="*/ 0 h 747"/>
                <a:gd name="T2" fmla="*/ 0 w 1049"/>
                <a:gd name="T3" fmla="*/ 0 h 747"/>
                <a:gd name="T4" fmla="*/ 0 w 1049"/>
                <a:gd name="T5" fmla="*/ 0 h 747"/>
                <a:gd name="T6" fmla="*/ 0 w 1049"/>
                <a:gd name="T7" fmla="*/ 0 h 747"/>
                <a:gd name="T8" fmla="*/ 0 w 1049"/>
                <a:gd name="T9" fmla="*/ 0 h 747"/>
                <a:gd name="T10" fmla="*/ 0 w 1049"/>
                <a:gd name="T11" fmla="*/ 0 h 747"/>
                <a:gd name="T12" fmla="*/ 0 w 1049"/>
                <a:gd name="T13" fmla="*/ 0 h 747"/>
                <a:gd name="T14" fmla="*/ 0 w 1049"/>
                <a:gd name="T15" fmla="*/ 0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grpSp>
          <p:nvGrpSpPr>
            <p:cNvPr id="1042" name="Group 61"/>
            <p:cNvGrpSpPr/>
            <p:nvPr userDrawn="1"/>
          </p:nvGrpSpPr>
          <p:grpSpPr bwMode="auto">
            <a:xfrm>
              <a:off x="4986" y="2752"/>
              <a:ext cx="468" cy="667"/>
              <a:chOff x="4986" y="2752"/>
              <a:chExt cx="468" cy="667"/>
            </a:xfrm>
          </p:grpSpPr>
          <p:sp>
            <p:nvSpPr>
              <p:cNvPr id="1043" name="Freeform 62"/>
              <p:cNvSpPr/>
              <p:nvPr userDrawn="1"/>
            </p:nvSpPr>
            <p:spPr bwMode="auto">
              <a:xfrm rot="7320404">
                <a:off x="4987" y="3190"/>
                <a:ext cx="59" cy="61"/>
              </a:xfrm>
              <a:custGeom>
                <a:avLst/>
                <a:gdLst>
                  <a:gd name="T0" fmla="*/ 0 w 150"/>
                  <a:gd name="T1" fmla="*/ 0 h 173"/>
                  <a:gd name="T2" fmla="*/ 0 w 150"/>
                  <a:gd name="T3" fmla="*/ 0 h 173"/>
                  <a:gd name="T4" fmla="*/ 0 w 150"/>
                  <a:gd name="T5" fmla="*/ 0 h 173"/>
                  <a:gd name="T6" fmla="*/ 0 w 150"/>
                  <a:gd name="T7" fmla="*/ 0 h 173"/>
                  <a:gd name="T8" fmla="*/ 0 w 150"/>
                  <a:gd name="T9" fmla="*/ 0 h 173"/>
                  <a:gd name="T10" fmla="*/ 0 w 150"/>
                  <a:gd name="T11" fmla="*/ 0 h 173"/>
                  <a:gd name="T12" fmla="*/ 0 w 150"/>
                  <a:gd name="T13" fmla="*/ 0 h 173"/>
                  <a:gd name="T14" fmla="*/ 0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1044" name="Freeform 63"/>
              <p:cNvSpPr/>
              <p:nvPr userDrawn="1"/>
            </p:nvSpPr>
            <p:spPr bwMode="auto">
              <a:xfrm rot="7320404">
                <a:off x="4887" y="2930"/>
                <a:ext cx="667" cy="311"/>
              </a:xfrm>
              <a:custGeom>
                <a:avLst/>
                <a:gdLst>
                  <a:gd name="T0" fmla="*/ 0 w 1684"/>
                  <a:gd name="T1" fmla="*/ 0 h 880"/>
                  <a:gd name="T2" fmla="*/ 0 w 1684"/>
                  <a:gd name="T3" fmla="*/ 0 h 880"/>
                  <a:gd name="T4" fmla="*/ 0 w 1684"/>
                  <a:gd name="T5" fmla="*/ 0 h 880"/>
                  <a:gd name="T6" fmla="*/ 0 w 1684"/>
                  <a:gd name="T7" fmla="*/ 0 h 880"/>
                  <a:gd name="T8" fmla="*/ 0 w 1684"/>
                  <a:gd name="T9" fmla="*/ 0 h 880"/>
                  <a:gd name="T10" fmla="*/ 0 w 1684"/>
                  <a:gd name="T11" fmla="*/ 0 h 880"/>
                  <a:gd name="T12" fmla="*/ 0 w 1684"/>
                  <a:gd name="T13" fmla="*/ 0 h 880"/>
                  <a:gd name="T14" fmla="*/ 0 w 1684"/>
                  <a:gd name="T15" fmla="*/ 0 h 880"/>
                  <a:gd name="T16" fmla="*/ 0 w 1684"/>
                  <a:gd name="T17" fmla="*/ 0 h 880"/>
                  <a:gd name="T18" fmla="*/ 0 w 1684"/>
                  <a:gd name="T19" fmla="*/ 0 h 880"/>
                  <a:gd name="T20" fmla="*/ 0 w 1684"/>
                  <a:gd name="T21" fmla="*/ 0 h 880"/>
                  <a:gd name="T22" fmla="*/ 0 w 1684"/>
                  <a:gd name="T23" fmla="*/ 0 h 880"/>
                  <a:gd name="T24" fmla="*/ 0 w 1684"/>
                  <a:gd name="T25" fmla="*/ 0 h 880"/>
                  <a:gd name="T26" fmla="*/ 0 w 1684"/>
                  <a:gd name="T27" fmla="*/ 0 h 880"/>
                  <a:gd name="T28" fmla="*/ 0 w 1684"/>
                  <a:gd name="T29" fmla="*/ 0 h 880"/>
                  <a:gd name="T30" fmla="*/ 0 w 1684"/>
                  <a:gd name="T31" fmla="*/ 0 h 880"/>
                  <a:gd name="T32" fmla="*/ 0 w 1684"/>
                  <a:gd name="T33" fmla="*/ 0 h 880"/>
                  <a:gd name="T34" fmla="*/ 0 w 1684"/>
                  <a:gd name="T35" fmla="*/ 0 h 880"/>
                  <a:gd name="T36" fmla="*/ 0 w 1684"/>
                  <a:gd name="T37" fmla="*/ 0 h 880"/>
                  <a:gd name="T38" fmla="*/ 0 w 1684"/>
                  <a:gd name="T39" fmla="*/ 0 h 880"/>
                  <a:gd name="T40" fmla="*/ 0 w 1684"/>
                  <a:gd name="T41" fmla="*/ 0 h 880"/>
                  <a:gd name="T42" fmla="*/ 0 w 1684"/>
                  <a:gd name="T43" fmla="*/ 0 h 880"/>
                  <a:gd name="T44" fmla="*/ 0 w 1684"/>
                  <a:gd name="T45" fmla="*/ 0 h 880"/>
                  <a:gd name="T46" fmla="*/ 0 w 1684"/>
                  <a:gd name="T47" fmla="*/ 0 h 880"/>
                  <a:gd name="T48" fmla="*/ 0 w 1684"/>
                  <a:gd name="T49" fmla="*/ 0 h 880"/>
                  <a:gd name="T50" fmla="*/ 0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1045" name="Freeform 64"/>
              <p:cNvSpPr/>
              <p:nvPr userDrawn="1"/>
            </p:nvSpPr>
            <p:spPr bwMode="auto">
              <a:xfrm rot="7320404">
                <a:off x="5062" y="2997"/>
                <a:ext cx="472" cy="176"/>
              </a:xfrm>
              <a:custGeom>
                <a:avLst/>
                <a:gdLst>
                  <a:gd name="T0" fmla="*/ 0 w 1190"/>
                  <a:gd name="T1" fmla="*/ 0 h 500"/>
                  <a:gd name="T2" fmla="*/ 0 w 1190"/>
                  <a:gd name="T3" fmla="*/ 0 h 500"/>
                  <a:gd name="T4" fmla="*/ 0 w 1190"/>
                  <a:gd name="T5" fmla="*/ 0 h 500"/>
                  <a:gd name="T6" fmla="*/ 0 w 1190"/>
                  <a:gd name="T7" fmla="*/ 0 h 500"/>
                  <a:gd name="T8" fmla="*/ 0 w 1190"/>
                  <a:gd name="T9" fmla="*/ 0 h 500"/>
                  <a:gd name="T10" fmla="*/ 0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1046" name="Freeform 65"/>
              <p:cNvSpPr/>
              <p:nvPr userDrawn="1"/>
            </p:nvSpPr>
            <p:spPr bwMode="auto">
              <a:xfrm rot="7320404">
                <a:off x="5363" y="2874"/>
                <a:ext cx="63" cy="118"/>
              </a:xfrm>
              <a:custGeom>
                <a:avLst/>
                <a:gdLst>
                  <a:gd name="T0" fmla="*/ 0 w 160"/>
                  <a:gd name="T1" fmla="*/ 0 h 335"/>
                  <a:gd name="T2" fmla="*/ 0 w 160"/>
                  <a:gd name="T3" fmla="*/ 0 h 335"/>
                  <a:gd name="T4" fmla="*/ 0 w 160"/>
                  <a:gd name="T5" fmla="*/ 0 h 335"/>
                  <a:gd name="T6" fmla="*/ 0 w 160"/>
                  <a:gd name="T7" fmla="*/ 0 h 335"/>
                  <a:gd name="T8" fmla="*/ 0 w 160"/>
                  <a:gd name="T9" fmla="*/ 0 h 335"/>
                  <a:gd name="T10" fmla="*/ 0 w 160"/>
                  <a:gd name="T11" fmla="*/ 0 h 335"/>
                  <a:gd name="T12" fmla="*/ 0 w 160"/>
                  <a:gd name="T13" fmla="*/ 0 h 335"/>
                  <a:gd name="T14" fmla="*/ 0 w 160"/>
                  <a:gd name="T15" fmla="*/ 0 h 335"/>
                  <a:gd name="T16" fmla="*/ 0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1047" name="Freeform 66"/>
              <p:cNvSpPr/>
              <p:nvPr userDrawn="1"/>
            </p:nvSpPr>
            <p:spPr bwMode="auto">
              <a:xfrm rot="7320404">
                <a:off x="5136" y="3000"/>
                <a:ext cx="193" cy="104"/>
              </a:xfrm>
              <a:custGeom>
                <a:avLst/>
                <a:gdLst>
                  <a:gd name="T0" fmla="*/ 0 w 489"/>
                  <a:gd name="T1" fmla="*/ 0 h 296"/>
                  <a:gd name="T2" fmla="*/ 0 w 489"/>
                  <a:gd name="T3" fmla="*/ 0 h 296"/>
                  <a:gd name="T4" fmla="*/ 0 w 489"/>
                  <a:gd name="T5" fmla="*/ 0 h 296"/>
                  <a:gd name="T6" fmla="*/ 0 w 489"/>
                  <a:gd name="T7" fmla="*/ 0 h 296"/>
                  <a:gd name="T8" fmla="*/ 0 w 489"/>
                  <a:gd name="T9" fmla="*/ 0 h 296"/>
                  <a:gd name="T10" fmla="*/ 0 w 489"/>
                  <a:gd name="T11" fmla="*/ 0 h 296"/>
                  <a:gd name="T12" fmla="*/ 0 w 489"/>
                  <a:gd name="T13" fmla="*/ 0 h 296"/>
                  <a:gd name="T14" fmla="*/ 0 w 489"/>
                  <a:gd name="T15" fmla="*/ 0 h 296"/>
                  <a:gd name="T16" fmla="*/ 0 w 489"/>
                  <a:gd name="T17" fmla="*/ 0 h 296"/>
                  <a:gd name="T18" fmla="*/ 0 w 489"/>
                  <a:gd name="T19" fmla="*/ 0 h 296"/>
                  <a:gd name="T20" fmla="*/ 0 w 489"/>
                  <a:gd name="T21" fmla="*/ 0 h 296"/>
                  <a:gd name="T22" fmla="*/ 0 w 489"/>
                  <a:gd name="T23" fmla="*/ 0 h 296"/>
                  <a:gd name="T24" fmla="*/ 0 w 489"/>
                  <a:gd name="T25" fmla="*/ 0 h 296"/>
                  <a:gd name="T26" fmla="*/ 0 w 489"/>
                  <a:gd name="T27" fmla="*/ 0 h 296"/>
                  <a:gd name="T28" fmla="*/ 0 w 489"/>
                  <a:gd name="T29" fmla="*/ 0 h 296"/>
                  <a:gd name="T30" fmla="*/ 0 w 489"/>
                  <a:gd name="T31" fmla="*/ 0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p:pull dir="rd"/>
  </p:transition>
  <p:hf hdr="0" ftr="0" dt="0"/>
  <p:txStyles>
    <p:titleStyle>
      <a:lvl1pPr algn="ctr" rtl="0" eaLnBrk="0" fontAlgn="base" hangingPunct="0">
        <a:spcBef>
          <a:spcPct val="0"/>
        </a:spcBef>
        <a:spcAft>
          <a:spcPct val="0"/>
        </a:spcAft>
        <a:defRPr sz="3200" b="1">
          <a:solidFill>
            <a:srgbClr val="3D00EA"/>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2pPr>
      <a:lvl3pPr algn="ctr" rtl="0" eaLnBrk="0" fontAlgn="base" hangingPunct="0">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3pPr>
      <a:lvl4pPr algn="ctr" rtl="0" eaLnBrk="0" fontAlgn="base" hangingPunct="0">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4pPr>
      <a:lvl5pPr algn="ctr" rtl="0" eaLnBrk="0" fontAlgn="base" hangingPunct="0">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5pPr>
      <a:lvl6pPr marL="457200" algn="ctr" rtl="0" eaLnBrk="1" fontAlgn="base" hangingPunct="1">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6pPr>
      <a:lvl7pPr marL="914400" algn="ctr" rtl="0" eaLnBrk="1" fontAlgn="base" hangingPunct="1">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7pPr>
      <a:lvl8pPr marL="1371600" algn="ctr" rtl="0" eaLnBrk="1" fontAlgn="base" hangingPunct="1">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8pPr>
      <a:lvl9pPr marL="1828800" algn="ctr" rtl="0" eaLnBrk="1" fontAlgn="base" hangingPunct="1">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黑体" panose="02010609060101010101" pitchFamily="2" charset="-122"/>
        </a:defRPr>
      </a:lvl2pPr>
      <a:lvl3pPr marL="1143000" indent="-228600" algn="l" rtl="0" eaLnBrk="0" fontAlgn="base" hangingPunct="0">
        <a:spcBef>
          <a:spcPct val="20000"/>
        </a:spcBef>
        <a:spcAft>
          <a:spcPct val="0"/>
        </a:spcAft>
        <a:buChar char="•"/>
        <a:defRPr sz="2400" b="1">
          <a:solidFill>
            <a:schemeClr val="tx1"/>
          </a:solidFill>
          <a:latin typeface="+mn-lt"/>
          <a:ea typeface="仿宋_GB2312"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pct5">
          <a:fgClr>
            <a:schemeClr val="bg1"/>
          </a:fgClr>
          <a:bgClr>
            <a:srgbClr val="0033CC"/>
          </a:bgClr>
        </a:patt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28600"/>
            <a:ext cx="8229600" cy="762000"/>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p>
        </p:txBody>
      </p:sp>
      <p:sp>
        <p:nvSpPr>
          <p:cNvPr id="16387" name="Rectangle 3"/>
          <p:cNvSpPr>
            <a:spLocks noGrp="1" noChangeArrowheads="1"/>
          </p:cNvSpPr>
          <p:nvPr>
            <p:ph type="body" idx="1"/>
          </p:nvPr>
        </p:nvSpPr>
        <p:spPr bwMode="auto">
          <a:xfrm>
            <a:off x="533400" y="1371600"/>
            <a:ext cx="7772400" cy="47244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220" name="Rectangle 4"/>
          <p:cNvSpPr>
            <a:spLocks noGrp="1" noChangeArrowheads="1"/>
          </p:cNvSpPr>
          <p:nvPr>
            <p:ph type="dt" sz="half" idx="2"/>
          </p:nvPr>
        </p:nvSpPr>
        <p:spPr bwMode="auto">
          <a:xfrm>
            <a:off x="1371600" y="6248400"/>
            <a:ext cx="1905000" cy="457200"/>
          </a:xfrm>
          <a:prstGeom prst="rect">
            <a:avLst/>
          </a:prstGeom>
          <a:noFill/>
          <a:ln w="9525">
            <a:noFill/>
            <a:miter lim="800000"/>
          </a:ln>
        </p:spPr>
        <p:txBody>
          <a:bodyPr vert="horz" wrap="square" lIns="91440" tIns="45720" rIns="91440" bIns="45720" numCol="1" anchor="t" anchorCtr="0" compatLnSpc="1"/>
          <a:lstStyle>
            <a:lvl1pPr>
              <a:defRPr>
                <a:ea typeface="宋体" panose="02010600030101010101" pitchFamily="2" charset="-122"/>
              </a:defRPr>
            </a:lvl1pPr>
          </a:lstStyle>
          <a:p>
            <a:pPr>
              <a:defRPr/>
            </a:pPr>
            <a:endParaRPr lang="en-US" altLang="zh-CN"/>
          </a:p>
        </p:txBody>
      </p:sp>
      <p:sp>
        <p:nvSpPr>
          <p:cNvPr id="9221" name="AutoShape 5">
            <a:hlinkClick r:id="" action="ppaction://hlinkshowjump?jump=nextslide" highlightClick="1"/>
          </p:cNvPr>
          <p:cNvSpPr>
            <a:spLocks noChangeArrowheads="1"/>
          </p:cNvSpPr>
          <p:nvPr/>
        </p:nvSpPr>
        <p:spPr bwMode="auto">
          <a:xfrm>
            <a:off x="5181600" y="6543675"/>
            <a:ext cx="488950" cy="238125"/>
          </a:xfrm>
          <a:prstGeom prst="actionButtonBlank">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12700" cap="sq">
            <a:noFill/>
            <a:miter lim="800000"/>
            <a:headEnd type="none" w="sm" len="sm"/>
            <a:tailEnd type="none" w="sm" len="sm"/>
          </a:ln>
          <a:effectLst>
            <a:prstShdw prst="shdw17" dist="17961" dir="2700000">
              <a:srgbClr val="FFFF99">
                <a:gamma/>
                <a:shade val="60000"/>
                <a:invGamma/>
              </a:srgbClr>
            </a:prstShdw>
          </a:effectLst>
        </p:spPr>
        <p:txBody>
          <a:bodyPr wrap="none" anchor="ctr"/>
          <a:lstStyle/>
          <a:p>
            <a:pPr algn="ctr">
              <a:defRPr/>
            </a:pPr>
            <a:r>
              <a:rPr kumimoji="1" lang="zh-CN" altLang="en-US" b="1">
                <a:solidFill>
                  <a:srgbClr val="003399"/>
                </a:solidFill>
                <a:latin typeface="Times New Roman" panose="02020603050405020304" pitchFamily="18" charset="0"/>
              </a:rPr>
              <a:t>下页</a:t>
            </a:r>
            <a:endParaRPr kumimoji="1" lang="zh-CN" altLang="en-US">
              <a:latin typeface="Times New Roman" panose="02020603050405020304" pitchFamily="18" charset="0"/>
            </a:endParaRPr>
          </a:p>
        </p:txBody>
      </p:sp>
      <p:sp>
        <p:nvSpPr>
          <p:cNvPr id="9222" name="AutoShape 6">
            <a:hlinkClick r:id="" action="ppaction://hlinkshowjump?jump=lastslide" highlightClick="1"/>
          </p:cNvPr>
          <p:cNvSpPr>
            <a:spLocks noChangeArrowheads="1"/>
          </p:cNvSpPr>
          <p:nvPr/>
        </p:nvSpPr>
        <p:spPr bwMode="auto">
          <a:xfrm>
            <a:off x="5867400" y="6543675"/>
            <a:ext cx="488950" cy="238125"/>
          </a:xfrm>
          <a:prstGeom prst="actionButtonBlank">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12700" cap="sq">
            <a:noFill/>
            <a:miter lim="800000"/>
            <a:headEnd type="none" w="sm" len="sm"/>
            <a:tailEnd type="none" w="sm" len="sm"/>
          </a:ln>
          <a:effectLst>
            <a:prstShdw prst="shdw17" dist="17961" dir="2700000">
              <a:srgbClr val="FFFF99">
                <a:gamma/>
                <a:shade val="60000"/>
                <a:invGamma/>
              </a:srgbClr>
            </a:prstShdw>
          </a:effectLst>
        </p:spPr>
        <p:txBody>
          <a:bodyPr wrap="none" anchor="ctr"/>
          <a:lstStyle/>
          <a:p>
            <a:pPr algn="ctr">
              <a:defRPr/>
            </a:pPr>
            <a:r>
              <a:rPr kumimoji="1" lang="zh-CN" altLang="en-US" b="1">
                <a:solidFill>
                  <a:srgbClr val="003399"/>
                </a:solidFill>
                <a:latin typeface="Times New Roman" panose="02020603050405020304" pitchFamily="18" charset="0"/>
              </a:rPr>
              <a:t>末页</a:t>
            </a:r>
            <a:endParaRPr kumimoji="1" lang="zh-CN" altLang="en-US">
              <a:latin typeface="Times New Roman" panose="02020603050405020304" pitchFamily="18" charset="0"/>
            </a:endParaRPr>
          </a:p>
        </p:txBody>
      </p:sp>
      <p:sp>
        <p:nvSpPr>
          <p:cNvPr id="9223" name="AutoShape 7">
            <a:hlinkClick r:id="" action="ppaction://hlinkshowjump?jump=previousslide" highlightClick="1"/>
          </p:cNvPr>
          <p:cNvSpPr>
            <a:spLocks noChangeArrowheads="1"/>
          </p:cNvSpPr>
          <p:nvPr/>
        </p:nvSpPr>
        <p:spPr bwMode="auto">
          <a:xfrm>
            <a:off x="4495800" y="6543675"/>
            <a:ext cx="488950" cy="238125"/>
          </a:xfrm>
          <a:prstGeom prst="actionButtonBlank">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cap="sq">
            <a:noFill/>
            <a:miter lim="800000"/>
            <a:headEnd type="none" w="sm" len="sm"/>
            <a:tailEnd type="none" w="sm" len="sm"/>
          </a:ln>
          <a:effectLst>
            <a:prstShdw prst="shdw17" dist="17961" dir="2700000">
              <a:srgbClr val="FFFF99">
                <a:gamma/>
                <a:shade val="60000"/>
                <a:invGamma/>
              </a:srgbClr>
            </a:prstShdw>
          </a:effectLst>
        </p:spPr>
        <p:txBody>
          <a:bodyPr wrap="none" anchor="ctr"/>
          <a:lstStyle/>
          <a:p>
            <a:pPr algn="ctr">
              <a:defRPr/>
            </a:pPr>
            <a:r>
              <a:rPr kumimoji="1" lang="zh-CN" altLang="en-US" b="1">
                <a:solidFill>
                  <a:srgbClr val="003399"/>
                </a:solidFill>
                <a:latin typeface="Times New Roman" panose="02020603050405020304" pitchFamily="18" charset="0"/>
              </a:rPr>
              <a:t>上页</a:t>
            </a:r>
            <a:endParaRPr kumimoji="1" lang="zh-CN" altLang="en-US">
              <a:latin typeface="Times New Roman" panose="02020603050405020304" pitchFamily="18" charset="0"/>
            </a:endParaRPr>
          </a:p>
        </p:txBody>
      </p:sp>
      <p:sp>
        <p:nvSpPr>
          <p:cNvPr id="9224" name="AutoShape 8">
            <a:hlinkClick r:id="" action="ppaction://hlinkshowjump?jump=firstslide" highlightClick="1"/>
          </p:cNvPr>
          <p:cNvSpPr>
            <a:spLocks noChangeArrowheads="1"/>
          </p:cNvSpPr>
          <p:nvPr/>
        </p:nvSpPr>
        <p:spPr bwMode="auto">
          <a:xfrm>
            <a:off x="3810000" y="6543675"/>
            <a:ext cx="488950" cy="238125"/>
          </a:xfrm>
          <a:prstGeom prst="actionButtonBlank">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cap="sq">
            <a:noFill/>
            <a:miter lim="800000"/>
            <a:headEnd type="none" w="sm" len="sm"/>
            <a:tailEnd type="none" w="sm" len="sm"/>
          </a:ln>
          <a:effectLst>
            <a:prstShdw prst="shdw17" dist="17961" dir="2700000">
              <a:srgbClr val="FFFF99">
                <a:gamma/>
                <a:shade val="60000"/>
                <a:invGamma/>
              </a:srgbClr>
            </a:prstShdw>
          </a:effectLst>
        </p:spPr>
        <p:txBody>
          <a:bodyPr wrap="none" anchor="ctr"/>
          <a:lstStyle/>
          <a:p>
            <a:pPr algn="ctr">
              <a:defRPr/>
            </a:pPr>
            <a:r>
              <a:rPr kumimoji="1" lang="zh-CN" altLang="en-US" b="1">
                <a:solidFill>
                  <a:srgbClr val="003399"/>
                </a:solidFill>
                <a:latin typeface="Times New Roman" panose="02020603050405020304" pitchFamily="18" charset="0"/>
              </a:rPr>
              <a:t>首页</a:t>
            </a:r>
          </a:p>
        </p:txBody>
      </p:sp>
      <p:sp>
        <p:nvSpPr>
          <p:cNvPr id="9225" name="AutoShape 9">
            <a:hlinkClick r:id="rId18" action="ppaction://hlinksldjump" highlightClick="1"/>
          </p:cNvPr>
          <p:cNvSpPr>
            <a:spLocks noChangeArrowheads="1"/>
          </p:cNvSpPr>
          <p:nvPr/>
        </p:nvSpPr>
        <p:spPr bwMode="auto">
          <a:xfrm>
            <a:off x="3124200" y="6543675"/>
            <a:ext cx="488950" cy="238125"/>
          </a:xfrm>
          <a:prstGeom prst="actionButtonBlank">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cap="sq">
            <a:noFill/>
            <a:miter lim="800000"/>
            <a:headEnd type="none" w="sm" len="sm"/>
            <a:tailEnd type="none" w="sm" len="sm"/>
          </a:ln>
          <a:effectLst>
            <a:prstShdw prst="shdw17" dist="17961" dir="2700000">
              <a:srgbClr val="FFFF99">
                <a:gamma/>
                <a:shade val="60000"/>
                <a:invGamma/>
              </a:srgbClr>
            </a:prstShdw>
          </a:effectLst>
        </p:spPr>
        <p:txBody>
          <a:bodyPr wrap="none" anchor="ctr"/>
          <a:lstStyle/>
          <a:p>
            <a:pPr algn="ctr">
              <a:defRPr/>
            </a:pPr>
            <a:r>
              <a:rPr kumimoji="1" lang="zh-CN" altLang="en-US" b="1">
                <a:solidFill>
                  <a:srgbClr val="003399"/>
                </a:solidFill>
                <a:latin typeface="Times New Roman" panose="02020603050405020304" pitchFamily="18" charset="0"/>
              </a:rPr>
              <a:t>目录</a:t>
            </a:r>
          </a:p>
        </p:txBody>
      </p:sp>
      <p:sp>
        <p:nvSpPr>
          <p:cNvPr id="9226" name="AutoShape 10"/>
          <p:cNvSpPr>
            <a:spLocks noChangeAspect="1" noChangeArrowheads="1"/>
          </p:cNvSpPr>
          <p:nvPr/>
        </p:nvSpPr>
        <p:spPr bwMode="auto">
          <a:xfrm>
            <a:off x="323850" y="188913"/>
            <a:ext cx="8572500" cy="6257925"/>
          </a:xfrm>
          <a:prstGeom prst="roundRect">
            <a:avLst>
              <a:gd name="adj" fmla="val 3343"/>
            </a:avLst>
          </a:prstGeom>
          <a:solidFill>
            <a:schemeClr val="bg1"/>
          </a:solidFill>
          <a:ln w="25400">
            <a:solidFill>
              <a:srgbClr val="0000FF"/>
            </a:solidFill>
            <a:round/>
          </a:ln>
          <a:effectLst/>
        </p:spPr>
        <p:txBody>
          <a:bodyPr wrap="none" anchor="ctr"/>
          <a:lstStyle/>
          <a:p>
            <a:pPr algn="ctr">
              <a:defRPr/>
            </a:pPr>
            <a:endParaRPr lang="zh-CN" altLang="zh-CN" sz="1200" b="1"/>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ctr" rtl="0" eaLnBrk="0" fontAlgn="base" hangingPunct="0">
        <a:spcBef>
          <a:spcPct val="0"/>
        </a:spcBef>
        <a:spcAft>
          <a:spcPct val="0"/>
        </a:spcAft>
        <a:defRPr sz="3200" b="1">
          <a:solidFill>
            <a:srgbClr val="3D00EA"/>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2pPr>
      <a:lvl3pPr algn="ctr" rtl="0" eaLnBrk="0" fontAlgn="base" hangingPunct="0">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3pPr>
      <a:lvl4pPr algn="ctr" rtl="0" eaLnBrk="0" fontAlgn="base" hangingPunct="0">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4pPr>
      <a:lvl5pPr algn="ctr" rtl="0" eaLnBrk="0" fontAlgn="base" hangingPunct="0">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5pPr>
      <a:lvl6pPr marL="457200" algn="ctr" rtl="0" fontAlgn="base">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6pPr>
      <a:lvl7pPr marL="914400" algn="ctr" rtl="0" fontAlgn="base">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7pPr>
      <a:lvl8pPr marL="1371600" algn="ctr" rtl="0" fontAlgn="base">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8pPr>
      <a:lvl9pPr marL="1828800" algn="ctr" rtl="0" fontAlgn="base">
        <a:spcBef>
          <a:spcPct val="0"/>
        </a:spcBef>
        <a:spcAft>
          <a:spcPct val="0"/>
        </a:spcAft>
        <a:defRPr sz="3200" b="1">
          <a:solidFill>
            <a:srgbClr val="3D00EA"/>
          </a:solidFill>
          <a:effectLst>
            <a:outerShdw blurRad="38100" dist="38100" dir="2700000" algn="tl">
              <a:srgbClr val="000000"/>
            </a:outerShdw>
          </a:effectLst>
          <a:latin typeface="Comic Sans MS" panose="030F0702030302020204" pitchFamily="66" charset="0"/>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黑体" panose="02010609060101010101" pitchFamily="2" charset="-122"/>
        </a:defRPr>
      </a:lvl2pPr>
      <a:lvl3pPr marL="1143000" indent="-228600" algn="l" rtl="0" eaLnBrk="0" fontAlgn="base" hangingPunct="0">
        <a:spcBef>
          <a:spcPct val="20000"/>
        </a:spcBef>
        <a:spcAft>
          <a:spcPct val="0"/>
        </a:spcAft>
        <a:buChar char="•"/>
        <a:defRPr sz="2000" b="1">
          <a:solidFill>
            <a:schemeClr val="tx1"/>
          </a:solidFill>
          <a:latin typeface="+mn-lt"/>
          <a:ea typeface="仿宋_GB2312"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har char="»"/>
        <a:defRPr>
          <a:solidFill>
            <a:schemeClr val="tx1"/>
          </a:solidFill>
          <a:latin typeface="+mn-lt"/>
          <a:ea typeface="宋体" panose="02010600030101010101" pitchFamily="2" charset="-122"/>
        </a:defRPr>
      </a:lvl6pPr>
      <a:lvl7pPr marL="2971800" indent="-228600" algn="l" rtl="0" fontAlgn="base">
        <a:spcBef>
          <a:spcPct val="20000"/>
        </a:spcBef>
        <a:spcAft>
          <a:spcPct val="0"/>
        </a:spcAft>
        <a:buChar char="»"/>
        <a:defRPr>
          <a:solidFill>
            <a:schemeClr val="tx1"/>
          </a:solidFill>
          <a:latin typeface="+mn-lt"/>
          <a:ea typeface="宋体" panose="02010600030101010101" pitchFamily="2" charset="-122"/>
        </a:defRPr>
      </a:lvl7pPr>
      <a:lvl8pPr marL="3429000" indent="-228600" algn="l" rtl="0" fontAlgn="base">
        <a:spcBef>
          <a:spcPct val="20000"/>
        </a:spcBef>
        <a:spcAft>
          <a:spcPct val="0"/>
        </a:spcAft>
        <a:buChar char="»"/>
        <a:defRPr>
          <a:solidFill>
            <a:schemeClr val="tx1"/>
          </a:solidFill>
          <a:latin typeface="+mn-lt"/>
          <a:ea typeface="宋体" panose="02010600030101010101" pitchFamily="2" charset="-122"/>
        </a:defRPr>
      </a:lvl8pPr>
      <a:lvl9pPr marL="3886200" indent="-228600" algn="l" rtl="0" fontAlgn="base">
        <a:spcBef>
          <a:spcPct val="20000"/>
        </a:spcBef>
        <a:spcAft>
          <a:spcPct val="0"/>
        </a:spcAft>
        <a:buChar char="»"/>
        <a:defRPr>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4.xml"/><Relationship Id="rId1" Type="http://schemas.openxmlformats.org/officeDocument/2006/relationships/vmlDrawing" Target="../drawings/vmlDrawing2.v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19.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1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9.xml"/><Relationship Id="rId1" Type="http://schemas.openxmlformats.org/officeDocument/2006/relationships/vmlDrawing" Target="../drawings/vmlDrawing6.v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4.xml"/><Relationship Id="rId1" Type="http://schemas.openxmlformats.org/officeDocument/2006/relationships/vmlDrawing" Target="../drawings/vmlDrawing3.v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9.xml"/><Relationship Id="rId1" Type="http://schemas.openxmlformats.org/officeDocument/2006/relationships/vmlDrawing" Target="../drawings/vmlDrawing7.vml"/></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9.xml"/><Relationship Id="rId1" Type="http://schemas.openxmlformats.org/officeDocument/2006/relationships/vmlDrawing" Target="../drawings/vmlDrawing8.v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9.xml"/><Relationship Id="rId1" Type="http://schemas.openxmlformats.org/officeDocument/2006/relationships/vmlDrawing" Target="../drawings/vmlDrawing9.v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9.xml"/><Relationship Id="rId1" Type="http://schemas.openxmlformats.org/officeDocument/2006/relationships/vmlDrawing" Target="../drawings/vmlDrawing10.vml"/></Relationships>
</file>

<file path=ppt/slides/_rels/slide15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9.xml"/><Relationship Id="rId1" Type="http://schemas.openxmlformats.org/officeDocument/2006/relationships/vmlDrawing" Target="../drawings/vmlDrawing11.v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9.xml"/></Relationships>
</file>

<file path=ppt/slides/_rels/slide1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9.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3.xml"/><Relationship Id="rId1" Type="http://schemas.openxmlformats.org/officeDocument/2006/relationships/vmlDrawing" Target="../drawings/vmlDrawing12.v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5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9.xml"/><Relationship Id="rId1" Type="http://schemas.openxmlformats.org/officeDocument/2006/relationships/vmlDrawing" Target="../drawings/vmlDrawing4.v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2.xml.rels><?xml version="1.0" encoding="UTF-8" standalone="yes"?>
<Relationships xmlns="http://schemas.openxmlformats.org/package/2006/relationships"><Relationship Id="rId2" Type="http://schemas.openxmlformats.org/officeDocument/2006/relationships/slide" Target="slide83.xml"/><Relationship Id="rId1" Type="http://schemas.openxmlformats.org/officeDocument/2006/relationships/slideLayout" Target="../slideLayouts/slideLayout1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5.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9.xml"/></Relationships>
</file>

<file path=ppt/slides/_rels/slide86.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9.xml"/></Relationships>
</file>

<file path=ppt/slides/_rels/slide87.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9.xml"/></Relationships>
</file>

<file path=ppt/slides/_rels/slide88.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9.xml"/></Relationships>
</file>

<file path=ppt/slides/_rels/slide89.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90.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2843213" y="2349500"/>
            <a:ext cx="6032500" cy="1003300"/>
          </a:xfrm>
        </p:spPr>
        <p:txBody>
          <a:bodyPr/>
          <a:lstStyle/>
          <a:p>
            <a:pPr eaLnBrk="1" hangingPunct="1">
              <a:defRPr/>
            </a:pPr>
            <a:r>
              <a:rPr lang="zh-CN" altLang="en-US" sz="3200" dirty="0">
                <a:solidFill>
                  <a:schemeClr val="accent1">
                    <a:lumMod val="75000"/>
                  </a:schemeClr>
                </a:solidFill>
                <a:ea typeface="华文新魏" panose="02010800040101010101" pitchFamily="2" charset="-122"/>
              </a:rPr>
              <a:t>软件需求分析</a:t>
            </a:r>
            <a:endParaRPr lang="en-US" altLang="zh-CN" sz="3200" dirty="0">
              <a:solidFill>
                <a:schemeClr val="accent1">
                  <a:lumMod val="75000"/>
                </a:schemeClr>
              </a:solidFill>
              <a:ea typeface="华文新魏" panose="02010800040101010101" pitchFamily="2" charset="-122"/>
            </a:endParaRPr>
          </a:p>
          <a:p>
            <a:pPr eaLnBrk="1" hangingPunct="1">
              <a:defRPr/>
            </a:pPr>
            <a:r>
              <a:rPr lang="en-US" altLang="zh-CN" sz="2400" dirty="0">
                <a:solidFill>
                  <a:schemeClr val="accent1">
                    <a:lumMod val="75000"/>
                  </a:schemeClr>
                </a:solidFill>
                <a:ea typeface="华文新魏" panose="02010800040101010101" pitchFamily="2" charset="-122"/>
              </a:rPr>
              <a:t>Software Requirement Analysis</a:t>
            </a:r>
            <a:endParaRPr lang="zh-CN" altLang="en-US" sz="2400" dirty="0">
              <a:solidFill>
                <a:schemeClr val="accent1">
                  <a:lumMod val="75000"/>
                </a:schemeClr>
              </a:solidFill>
              <a:ea typeface="华文新魏" panose="02010800040101010101" pitchFamily="2" charset="-122"/>
            </a:endParaRPr>
          </a:p>
        </p:txBody>
      </p:sp>
    </p:spTree>
  </p:cSld>
  <p:clrMapOvr>
    <a:masterClrMapping/>
  </p:clrMapOvr>
  <p:transition>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Box 1"/>
          <p:cNvSpPr txBox="1">
            <a:spLocks noChangeArrowheads="1"/>
          </p:cNvSpPr>
          <p:nvPr/>
        </p:nvSpPr>
        <p:spPr bwMode="auto">
          <a:xfrm>
            <a:off x="500063" y="287338"/>
            <a:ext cx="757237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b="1" dirty="0">
                <a:solidFill>
                  <a:schemeClr val="tx2"/>
                </a:solidFill>
              </a:rPr>
              <a:t>4.3.1 </a:t>
            </a:r>
            <a:r>
              <a:rPr lang="en-US" altLang="zh-CN" sz="3600" b="1" dirty="0" err="1">
                <a:solidFill>
                  <a:schemeClr val="tx2"/>
                </a:solidFill>
              </a:rPr>
              <a:t>功能模型描述-数据流图</a:t>
            </a:r>
            <a:endParaRPr lang="en-US" altLang="zh-CN" sz="3600" b="1" dirty="0">
              <a:solidFill>
                <a:schemeClr val="tx2"/>
              </a:solidFill>
            </a:endParaRPr>
          </a:p>
        </p:txBody>
      </p:sp>
      <p:sp>
        <p:nvSpPr>
          <p:cNvPr id="17410" name="TextBox 2"/>
          <p:cNvSpPr txBox="1">
            <a:spLocks noChangeArrowheads="1"/>
          </p:cNvSpPr>
          <p:nvPr/>
        </p:nvSpPr>
        <p:spPr bwMode="auto">
          <a:xfrm>
            <a:off x="500063" y="1285875"/>
            <a:ext cx="8286750" cy="3970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a:t>数据流图（</a:t>
            </a:r>
            <a:r>
              <a:rPr lang="en-US" altLang="zh-CN" sz="2400"/>
              <a:t>Data Flow Diagram</a:t>
            </a:r>
            <a:r>
              <a:rPr lang="zh-CN" altLang="en-US" sz="2400"/>
              <a:t>，简称</a:t>
            </a:r>
            <a:r>
              <a:rPr lang="en-US" altLang="zh-CN" sz="2400"/>
              <a:t>DFD</a:t>
            </a:r>
            <a:r>
              <a:rPr lang="zh-CN" altLang="en-US" sz="2400"/>
              <a:t>），是一种用来刻划数据处理过程的工具，它从数据传递和数据处理的角度，以图形的方式刻画数据流从输入到输出的移动变换过程。它是系统逻辑功能的图形化描述，能被非专业技术人员容易地理解，可作为分析设计人员和用户之间进行沟通的媒介。</a:t>
            </a:r>
            <a:endParaRPr lang="en-US" altLang="zh-CN" sz="2400"/>
          </a:p>
          <a:p>
            <a:pPr>
              <a:lnSpc>
                <a:spcPct val="150000"/>
              </a:lnSpc>
            </a:pPr>
            <a:r>
              <a:rPr lang="en-US" altLang="zh-CN" sz="2400"/>
              <a:t>1</a:t>
            </a:r>
            <a:r>
              <a:rPr lang="zh-CN" altLang="en-US" sz="2400"/>
              <a:t>、基本图元</a:t>
            </a:r>
            <a:endParaRPr lang="en-US" altLang="zh-CN" sz="2400"/>
          </a:p>
          <a:p>
            <a:pPr>
              <a:lnSpc>
                <a:spcPct val="150000"/>
              </a:lnSpc>
            </a:pPr>
            <a:r>
              <a:rPr lang="zh-CN" altLang="en-US" sz="2400"/>
              <a:t>数据流图有四种基本图形元素，如图３</a:t>
            </a:r>
            <a:r>
              <a:rPr lang="en-US" altLang="zh-CN" sz="2400"/>
              <a:t>-6</a:t>
            </a:r>
            <a:r>
              <a:rPr lang="zh-CN" altLang="en-US" sz="2400"/>
              <a:t>所示。</a:t>
            </a:r>
            <a:endParaRPr lang="en-US" altLang="zh-CN" sz="2400"/>
          </a:p>
        </p:txBody>
      </p:sp>
      <p:sp>
        <p:nvSpPr>
          <p:cNvPr id="17411" name="TextBox 1"/>
          <p:cNvSpPr txBox="1">
            <a:spLocks noChangeArrowheads="1"/>
          </p:cNvSpPr>
          <p:nvPr/>
        </p:nvSpPr>
        <p:spPr bwMode="auto">
          <a:xfrm>
            <a:off x="571500" y="927100"/>
            <a:ext cx="757237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a:solidFill>
                  <a:schemeClr val="tx2"/>
                </a:solidFill>
              </a:rPr>
              <a:t>数据流图</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　（</a:t>
            </a:r>
            <a:r>
              <a:rPr lang="en-US" altLang="zh-CN" dirty="0"/>
              <a:t>3</a:t>
            </a:r>
            <a:r>
              <a:rPr lang="zh-CN" altLang="zh-CN" dirty="0"/>
              <a:t>）</a:t>
            </a:r>
            <a:r>
              <a:rPr lang="en-US" altLang="zh-CN" dirty="0"/>
              <a:t> Coad</a:t>
            </a:r>
            <a:r>
              <a:rPr lang="zh-CN" altLang="zh-CN" dirty="0"/>
              <a:t>和</a:t>
            </a:r>
            <a:r>
              <a:rPr lang="en-US" altLang="zh-CN" dirty="0"/>
              <a:t>Yourdon </a:t>
            </a:r>
            <a:r>
              <a:rPr lang="zh-CN" altLang="zh-CN" dirty="0"/>
              <a:t>方法：</a:t>
            </a:r>
            <a:r>
              <a:rPr lang="en-US" altLang="zh-CN" dirty="0"/>
              <a:t>Coad</a:t>
            </a:r>
            <a:r>
              <a:rPr lang="zh-CN" altLang="zh-CN" dirty="0"/>
              <a:t>和</a:t>
            </a:r>
            <a:r>
              <a:rPr lang="en-US" altLang="zh-CN" dirty="0" err="1"/>
              <a:t>Yourdong</a:t>
            </a:r>
            <a:r>
              <a:rPr lang="zh-CN" altLang="zh-CN" dirty="0"/>
              <a:t>方法常常被认为是最容易学习的</a:t>
            </a:r>
            <a:r>
              <a:rPr lang="en-US" altLang="zh-CN" dirty="0"/>
              <a:t>OOA </a:t>
            </a:r>
            <a:r>
              <a:rPr lang="zh-CN" altLang="zh-CN" dirty="0"/>
              <a:t>方法。建模符号相当简单，而且开发分析模型的导引直接明了。其</a:t>
            </a:r>
            <a:r>
              <a:rPr lang="en-US" altLang="zh-CN" dirty="0"/>
              <a:t>OOA</a:t>
            </a:r>
            <a:r>
              <a:rPr lang="zh-CN" altLang="zh-CN" dirty="0"/>
              <a:t>过程概述如下：</a:t>
            </a:r>
            <a:r>
              <a:rPr lang="en-US" altLang="zh-CN" dirty="0"/>
              <a:t/>
            </a:r>
            <a:br>
              <a:rPr lang="en-US" altLang="zh-CN" dirty="0"/>
            </a:br>
            <a:r>
              <a:rPr lang="en-US" altLang="zh-CN" dirty="0"/>
              <a:t/>
            </a:r>
            <a:br>
              <a:rPr lang="en-US" altLang="zh-CN" dirty="0"/>
            </a:br>
            <a:r>
              <a:rPr lang="zh-CN" altLang="zh-CN" dirty="0"/>
              <a:t>　　·使用“要找什么”准则标识对象；</a:t>
            </a:r>
            <a:r>
              <a:rPr lang="en-US" altLang="zh-CN" dirty="0"/>
              <a:t/>
            </a:r>
            <a:br>
              <a:rPr lang="en-US" altLang="zh-CN" dirty="0"/>
            </a:br>
            <a:r>
              <a:rPr lang="en-US" altLang="zh-CN" dirty="0"/>
              <a:t/>
            </a:r>
            <a:br>
              <a:rPr lang="en-US" altLang="zh-CN" dirty="0"/>
            </a:br>
            <a:r>
              <a:rPr lang="zh-CN" altLang="zh-CN" dirty="0"/>
              <a:t>　　·定义对象之间的一般化∕特殊化结构；</a:t>
            </a:r>
            <a:r>
              <a:rPr lang="en-US" altLang="zh-CN" dirty="0"/>
              <a:t/>
            </a:r>
            <a:br>
              <a:rPr lang="en-US" altLang="zh-CN" dirty="0"/>
            </a:br>
            <a:r>
              <a:rPr lang="en-US" altLang="zh-CN" dirty="0"/>
              <a:t/>
            </a:r>
            <a:br>
              <a:rPr lang="en-US" altLang="zh-CN" dirty="0"/>
            </a:br>
            <a:r>
              <a:rPr lang="zh-CN" altLang="zh-CN" dirty="0"/>
              <a:t>　　·定义对象之间的整体∕部分结构；</a:t>
            </a:r>
            <a:r>
              <a:rPr lang="en-US" altLang="zh-CN" dirty="0"/>
              <a:t/>
            </a:r>
            <a:br>
              <a:rPr lang="en-US" altLang="zh-CN" dirty="0"/>
            </a:br>
            <a:r>
              <a:rPr lang="en-US" altLang="zh-CN" dirty="0"/>
              <a:t/>
            </a:r>
            <a:br>
              <a:rPr lang="en-US" altLang="zh-CN" dirty="0"/>
            </a:br>
            <a:r>
              <a:rPr lang="zh-CN" altLang="zh-CN" dirty="0"/>
              <a:t>　　·标识主题（系统构件的表示）；</a:t>
            </a:r>
            <a:r>
              <a:rPr lang="en-US" altLang="zh-CN" dirty="0"/>
              <a:t/>
            </a:r>
            <a:br>
              <a:rPr lang="en-US" altLang="zh-CN" dirty="0"/>
            </a:br>
            <a:r>
              <a:rPr lang="en-US" altLang="zh-CN" dirty="0"/>
              <a:t/>
            </a:r>
            <a:br>
              <a:rPr lang="en-US" altLang="zh-CN" dirty="0"/>
            </a:br>
            <a:r>
              <a:rPr lang="zh-CN" altLang="zh-CN" dirty="0"/>
              <a:t>　　·定义属性及对象之间的实例连接；</a:t>
            </a:r>
            <a:r>
              <a:rPr lang="en-US" altLang="zh-CN" dirty="0"/>
              <a:t/>
            </a:r>
            <a:br>
              <a:rPr lang="en-US" altLang="zh-CN" dirty="0"/>
            </a:br>
            <a:r>
              <a:rPr lang="en-US" altLang="zh-CN" dirty="0"/>
              <a:t/>
            </a:r>
            <a:br>
              <a:rPr lang="en-US" altLang="zh-CN" dirty="0"/>
            </a:br>
            <a:r>
              <a:rPr lang="zh-CN" altLang="zh-CN" dirty="0"/>
              <a:t>　　·定义服务及对象之间的消息连接。</a:t>
            </a:r>
            <a:r>
              <a:rPr lang="en-US" altLang="zh-CN" dirty="0"/>
              <a:t/>
            </a:r>
            <a:br>
              <a:rPr lang="en-US" altLang="zh-CN" dirty="0"/>
            </a:br>
            <a:r>
              <a:rPr lang="en-US" altLang="zh-CN" dirty="0"/>
              <a:t/>
            </a:r>
            <a:br>
              <a:rPr lang="en-US" altLang="zh-CN" dirty="0"/>
            </a:br>
            <a:r>
              <a:rPr lang="zh-CN" altLang="zh-CN" dirty="0"/>
              <a:t>　　</a:t>
            </a:r>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sz="2400" dirty="0">
                <a:solidFill>
                  <a:srgbClr val="000000"/>
                </a:solidFill>
              </a:rPr>
              <a:t>（</a:t>
            </a:r>
            <a:r>
              <a:rPr lang="en-US" altLang="zh-CN" sz="2400" dirty="0">
                <a:solidFill>
                  <a:srgbClr val="000000"/>
                </a:solidFill>
              </a:rPr>
              <a:t>4</a:t>
            </a:r>
            <a:r>
              <a:rPr lang="zh-CN" altLang="zh-CN" sz="2400" dirty="0">
                <a:solidFill>
                  <a:srgbClr val="000000"/>
                </a:solidFill>
              </a:rPr>
              <a:t>）</a:t>
            </a:r>
            <a:r>
              <a:rPr lang="en-US" altLang="zh-CN" sz="2400" dirty="0">
                <a:solidFill>
                  <a:srgbClr val="000000"/>
                </a:solidFill>
              </a:rPr>
              <a:t> Jacobson</a:t>
            </a:r>
            <a:r>
              <a:rPr lang="zh-CN" altLang="zh-CN" sz="2400" dirty="0">
                <a:solidFill>
                  <a:srgbClr val="000000"/>
                </a:solidFill>
              </a:rPr>
              <a:t>方法：也称为</a:t>
            </a:r>
            <a:r>
              <a:rPr lang="en-US" altLang="zh-CN" sz="2400" dirty="0">
                <a:solidFill>
                  <a:srgbClr val="000000"/>
                </a:solidFill>
              </a:rPr>
              <a:t>OOSE</a:t>
            </a:r>
            <a:r>
              <a:rPr lang="zh-CN" altLang="zh-CN" sz="2400" dirty="0">
                <a:solidFill>
                  <a:srgbClr val="000000"/>
                </a:solidFill>
              </a:rPr>
              <a:t>（面向对象软件工程）。</a:t>
            </a:r>
            <a:r>
              <a:rPr lang="en-US" altLang="zh-CN" sz="2400" dirty="0">
                <a:solidFill>
                  <a:srgbClr val="000000"/>
                </a:solidFill>
              </a:rPr>
              <a:t>Jacobson</a:t>
            </a:r>
            <a:r>
              <a:rPr lang="zh-CN" altLang="zh-CN" sz="2400" dirty="0">
                <a:solidFill>
                  <a:srgbClr val="000000"/>
                </a:solidFill>
              </a:rPr>
              <a:t>方法与其他方法的不同之处在于他特别强调使用实例（</a:t>
            </a:r>
            <a:r>
              <a:rPr lang="en-US" altLang="zh-CN" sz="2400" dirty="0">
                <a:solidFill>
                  <a:srgbClr val="000000"/>
                </a:solidFill>
              </a:rPr>
              <a:t>use case</a:t>
            </a:r>
            <a:r>
              <a:rPr lang="zh-CN" altLang="zh-CN" sz="2400" dirty="0">
                <a:solidFill>
                  <a:srgbClr val="000000"/>
                </a:solidFill>
              </a:rPr>
              <a:t>）——用以描述用户与系统之间如何交互的场景。</a:t>
            </a:r>
            <a:r>
              <a:rPr lang="en-US" altLang="zh-CN" sz="2400" dirty="0">
                <a:solidFill>
                  <a:srgbClr val="000000"/>
                </a:solidFill>
              </a:rPr>
              <a:t>Jacobson</a:t>
            </a:r>
            <a:r>
              <a:rPr lang="zh-CN" altLang="zh-CN" sz="2400" dirty="0">
                <a:solidFill>
                  <a:srgbClr val="000000"/>
                </a:solidFill>
              </a:rPr>
              <a:t>方法概述如下：</a:t>
            </a:r>
            <a:r>
              <a:rPr lang="en-US" altLang="zh-CN" sz="2400" dirty="0">
                <a:solidFill>
                  <a:srgbClr val="000000"/>
                </a:solidFill>
              </a:rPr>
              <a:t/>
            </a:r>
            <a:br>
              <a:rPr lang="en-US" altLang="zh-CN" sz="2400" dirty="0">
                <a:solidFill>
                  <a:srgbClr val="000000"/>
                </a:solidFill>
              </a:rPr>
            </a:br>
            <a:r>
              <a:rPr lang="en-US" altLang="zh-CN" sz="2400" dirty="0">
                <a:solidFill>
                  <a:srgbClr val="000000"/>
                </a:solidFill>
              </a:rPr>
              <a:t/>
            </a:r>
            <a:br>
              <a:rPr lang="en-US" altLang="zh-CN" sz="2400" dirty="0">
                <a:solidFill>
                  <a:srgbClr val="000000"/>
                </a:solidFill>
              </a:rPr>
            </a:br>
            <a:r>
              <a:rPr lang="zh-CN" altLang="zh-CN" sz="2400" dirty="0">
                <a:solidFill>
                  <a:srgbClr val="000000"/>
                </a:solidFill>
              </a:rPr>
              <a:t>　　·标识系统的用户和它们的整体责任；</a:t>
            </a:r>
            <a:r>
              <a:rPr lang="en-US" altLang="zh-CN" sz="2400" dirty="0">
                <a:solidFill>
                  <a:srgbClr val="000000"/>
                </a:solidFill>
              </a:rPr>
              <a:t/>
            </a:r>
            <a:br>
              <a:rPr lang="en-US" altLang="zh-CN" sz="2400" dirty="0">
                <a:solidFill>
                  <a:srgbClr val="000000"/>
                </a:solidFill>
              </a:rPr>
            </a:br>
            <a:r>
              <a:rPr lang="en-US" altLang="zh-CN" sz="2400" dirty="0">
                <a:solidFill>
                  <a:srgbClr val="000000"/>
                </a:solidFill>
              </a:rPr>
              <a:t/>
            </a:r>
            <a:br>
              <a:rPr lang="en-US" altLang="zh-CN" sz="2400" dirty="0">
                <a:solidFill>
                  <a:srgbClr val="000000"/>
                </a:solidFill>
              </a:rPr>
            </a:br>
            <a:r>
              <a:rPr lang="zh-CN" altLang="zh-CN" sz="2400" dirty="0">
                <a:solidFill>
                  <a:srgbClr val="000000"/>
                </a:solidFill>
              </a:rPr>
              <a:t>　　·通过定义参与者及其职责、使用实例、对象和关系的初步视图，建立需求模型；</a:t>
            </a:r>
            <a:r>
              <a:rPr lang="en-US" altLang="zh-CN" sz="2400" dirty="0">
                <a:solidFill>
                  <a:srgbClr val="000000"/>
                </a:solidFill>
              </a:rPr>
              <a:t/>
            </a:r>
            <a:br>
              <a:rPr lang="en-US" altLang="zh-CN" sz="2400" dirty="0">
                <a:solidFill>
                  <a:srgbClr val="000000"/>
                </a:solidFill>
              </a:rPr>
            </a:br>
            <a:r>
              <a:rPr lang="en-US" altLang="zh-CN" sz="2400" dirty="0">
                <a:solidFill>
                  <a:srgbClr val="000000"/>
                </a:solidFill>
              </a:rPr>
              <a:t/>
            </a:r>
            <a:br>
              <a:rPr lang="en-US" altLang="zh-CN" sz="2400" dirty="0">
                <a:solidFill>
                  <a:srgbClr val="000000"/>
                </a:solidFill>
              </a:rPr>
            </a:br>
            <a:r>
              <a:rPr lang="zh-CN" altLang="zh-CN" sz="2400" dirty="0">
                <a:solidFill>
                  <a:srgbClr val="000000"/>
                </a:solidFill>
              </a:rPr>
              <a:t>　　·通过标识界面对象、建立界面对象的结构视图、表示对象行为、分离出每个对象的子系统和模型，建立分析模型。</a:t>
            </a:r>
            <a:r>
              <a:rPr lang="en-US" altLang="zh-CN" sz="2400" dirty="0">
                <a:solidFill>
                  <a:srgbClr val="000000"/>
                </a:solidFill>
              </a:rPr>
              <a:t/>
            </a:r>
            <a:br>
              <a:rPr lang="en-US" altLang="zh-CN" sz="2400" dirty="0">
                <a:solidFill>
                  <a:srgbClr val="000000"/>
                </a:solidFill>
              </a:rPr>
            </a:br>
            <a:endParaRPr lang="zh-CN" altLang="en-US" sz="24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C309BF0A-D998-4597-B0AA-132EE7594CD1}" type="slidenum">
              <a:rPr lang="en-US" altLang="zh-CN" sz="1400" b="0"/>
              <a:pPr/>
              <a:t>102</a:t>
            </a:fld>
            <a:endParaRPr lang="en-US" altLang="zh-CN" sz="1400" b="0"/>
          </a:p>
        </p:txBody>
      </p:sp>
      <p:sp>
        <p:nvSpPr>
          <p:cNvPr id="69635" name="Oval 44"/>
          <p:cNvSpPr>
            <a:spLocks noChangeArrowheads="1"/>
          </p:cNvSpPr>
          <p:nvPr/>
        </p:nvSpPr>
        <p:spPr bwMode="auto">
          <a:xfrm flipH="1">
            <a:off x="8126413" y="889000"/>
            <a:ext cx="417512" cy="434975"/>
          </a:xfrm>
          <a:prstGeom prst="ellipse">
            <a:avLst/>
          </a:prstGeom>
          <a:solidFill>
            <a:schemeClr val="bg1"/>
          </a:solidFill>
          <a:ln w="9525">
            <a:solidFill>
              <a:schemeClr val="tx1"/>
            </a:solidFill>
            <a:rou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9636" name="Line 45"/>
          <p:cNvSpPr>
            <a:spLocks noChangeShapeType="1"/>
          </p:cNvSpPr>
          <p:nvPr/>
        </p:nvSpPr>
        <p:spPr bwMode="auto">
          <a:xfrm flipH="1" flipV="1">
            <a:off x="8307388" y="889000"/>
            <a:ext cx="52387" cy="55563"/>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9637" name="Line 46"/>
          <p:cNvSpPr>
            <a:spLocks noChangeShapeType="1"/>
          </p:cNvSpPr>
          <p:nvPr/>
        </p:nvSpPr>
        <p:spPr bwMode="auto">
          <a:xfrm flipH="1">
            <a:off x="8307388" y="817563"/>
            <a:ext cx="52387" cy="53975"/>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9638" name="Oval 47"/>
          <p:cNvSpPr>
            <a:spLocks noChangeArrowheads="1"/>
          </p:cNvSpPr>
          <p:nvPr/>
        </p:nvSpPr>
        <p:spPr bwMode="auto">
          <a:xfrm flipH="1">
            <a:off x="7186613" y="889000"/>
            <a:ext cx="417512" cy="434975"/>
          </a:xfrm>
          <a:prstGeom prst="ellipse">
            <a:avLst/>
          </a:prstGeom>
          <a:solidFill>
            <a:schemeClr val="bg1"/>
          </a:solidFill>
          <a:ln w="9525">
            <a:solidFill>
              <a:schemeClr val="tx1"/>
            </a:solidFill>
            <a:rou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9639" name="Line 48"/>
          <p:cNvSpPr>
            <a:spLocks noChangeShapeType="1"/>
          </p:cNvSpPr>
          <p:nvPr/>
        </p:nvSpPr>
        <p:spPr bwMode="auto">
          <a:xfrm>
            <a:off x="6999288" y="993775"/>
            <a:ext cx="1587" cy="250825"/>
          </a:xfrm>
          <a:prstGeom prst="line">
            <a:avLst/>
          </a:prstGeom>
          <a:noFill/>
          <a:ln w="19050">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9640" name="Line 49"/>
          <p:cNvSpPr>
            <a:spLocks noChangeShapeType="1"/>
          </p:cNvSpPr>
          <p:nvPr/>
        </p:nvSpPr>
        <p:spPr bwMode="auto">
          <a:xfrm>
            <a:off x="7011988" y="1125538"/>
            <a:ext cx="157162" cy="1587"/>
          </a:xfrm>
          <a:prstGeom prst="line">
            <a:avLst/>
          </a:prstGeom>
          <a:noFill/>
          <a:ln w="19050">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9641" name="Oval 50"/>
          <p:cNvSpPr>
            <a:spLocks noChangeArrowheads="1"/>
          </p:cNvSpPr>
          <p:nvPr/>
        </p:nvSpPr>
        <p:spPr bwMode="auto">
          <a:xfrm flipH="1">
            <a:off x="5956300" y="889000"/>
            <a:ext cx="417513" cy="434975"/>
          </a:xfrm>
          <a:prstGeom prst="ellipse">
            <a:avLst/>
          </a:prstGeom>
          <a:solidFill>
            <a:schemeClr val="bg1"/>
          </a:solidFill>
          <a:ln w="9525">
            <a:solidFill>
              <a:schemeClr val="tx1"/>
            </a:solidFill>
            <a:rou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9642" name="Text Box 51"/>
          <p:cNvSpPr txBox="1">
            <a:spLocks noChangeArrowheads="1"/>
          </p:cNvSpPr>
          <p:nvPr/>
        </p:nvSpPr>
        <p:spPr bwMode="auto">
          <a:xfrm>
            <a:off x="5724525" y="1465263"/>
            <a:ext cx="8953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400" b="0">
                <a:latin typeface="宋体" panose="02010600030101010101" pitchFamily="2" charset="-122"/>
              </a:rPr>
              <a:t>实体对象</a:t>
            </a:r>
          </a:p>
        </p:txBody>
      </p:sp>
      <p:sp>
        <p:nvSpPr>
          <p:cNvPr id="69643" name="Text Box 52"/>
          <p:cNvSpPr txBox="1">
            <a:spLocks noChangeArrowheads="1"/>
          </p:cNvSpPr>
          <p:nvPr/>
        </p:nvSpPr>
        <p:spPr bwMode="auto">
          <a:xfrm>
            <a:off x="6867525" y="1465263"/>
            <a:ext cx="8953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400" b="0">
                <a:latin typeface="宋体" panose="02010600030101010101" pitchFamily="2" charset="-122"/>
              </a:rPr>
              <a:t>界面对象</a:t>
            </a:r>
          </a:p>
        </p:txBody>
      </p:sp>
      <p:sp>
        <p:nvSpPr>
          <p:cNvPr id="69644" name="Text Box 53"/>
          <p:cNvSpPr txBox="1">
            <a:spLocks noChangeArrowheads="1"/>
          </p:cNvSpPr>
          <p:nvPr/>
        </p:nvSpPr>
        <p:spPr bwMode="auto">
          <a:xfrm>
            <a:off x="7934325" y="1465263"/>
            <a:ext cx="8953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400" b="0">
                <a:latin typeface="宋体" panose="02010600030101010101" pitchFamily="2" charset="-122"/>
              </a:rPr>
              <a:t>控制对象</a:t>
            </a:r>
          </a:p>
        </p:txBody>
      </p:sp>
      <p:sp>
        <p:nvSpPr>
          <p:cNvPr id="69645" name="Text Box 54"/>
          <p:cNvSpPr txBox="1">
            <a:spLocks noChangeArrowheads="1"/>
          </p:cNvSpPr>
          <p:nvPr/>
        </p:nvSpPr>
        <p:spPr bwMode="auto">
          <a:xfrm>
            <a:off x="4767263" y="644525"/>
            <a:ext cx="8953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400">
                <a:solidFill>
                  <a:srgbClr val="CC0000"/>
                </a:solidFill>
                <a:latin typeface="宋体" panose="02010600030101010101" pitchFamily="2" charset="-122"/>
              </a:rPr>
              <a:t>三种对象</a:t>
            </a:r>
          </a:p>
        </p:txBody>
      </p:sp>
      <p:sp>
        <p:nvSpPr>
          <p:cNvPr id="69646" name="Line 55"/>
          <p:cNvSpPr>
            <a:spLocks noChangeAspect="1" noChangeShapeType="1"/>
          </p:cNvSpPr>
          <p:nvPr/>
        </p:nvSpPr>
        <p:spPr bwMode="auto">
          <a:xfrm flipV="1">
            <a:off x="7170738" y="2389188"/>
            <a:ext cx="1587" cy="1189037"/>
          </a:xfrm>
          <a:prstGeom prst="line">
            <a:avLst/>
          </a:prstGeom>
          <a:noFill/>
          <a:ln w="19050">
            <a:solidFill>
              <a:schemeClr val="tx1"/>
            </a:solidFill>
            <a:round/>
            <a:tailEnd type="arrow" w="sm" len="med"/>
          </a:ln>
          <a:extLst>
            <a:ext uri="{909E8E84-426E-40DD-AFC4-6F175D3DCCD1}">
              <a14:hiddenFill xmlns:a14="http://schemas.microsoft.com/office/drawing/2010/main" xmlns="">
                <a:noFill/>
              </a14:hiddenFill>
            </a:ext>
          </a:extLst>
        </p:spPr>
        <p:txBody>
          <a:bodyPr/>
          <a:lstStyle/>
          <a:p>
            <a:endParaRPr lang="zh-CN" altLang="en-US"/>
          </a:p>
        </p:txBody>
      </p:sp>
      <p:sp>
        <p:nvSpPr>
          <p:cNvPr id="69647" name="Line 56"/>
          <p:cNvSpPr>
            <a:spLocks noChangeAspect="1" noChangeShapeType="1"/>
          </p:cNvSpPr>
          <p:nvPr/>
        </p:nvSpPr>
        <p:spPr bwMode="auto">
          <a:xfrm flipH="1">
            <a:off x="6410325" y="3541713"/>
            <a:ext cx="777875" cy="658812"/>
          </a:xfrm>
          <a:prstGeom prst="line">
            <a:avLst/>
          </a:prstGeom>
          <a:noFill/>
          <a:ln w="19050">
            <a:solidFill>
              <a:schemeClr val="tx1"/>
            </a:solidFill>
            <a:round/>
            <a:tailEnd type="arrow" w="sm" len="med"/>
          </a:ln>
          <a:extLst>
            <a:ext uri="{909E8E84-426E-40DD-AFC4-6F175D3DCCD1}">
              <a14:hiddenFill xmlns:a14="http://schemas.microsoft.com/office/drawing/2010/main" xmlns="">
                <a:noFill/>
              </a14:hiddenFill>
            </a:ext>
          </a:extLst>
        </p:spPr>
        <p:txBody>
          <a:bodyPr/>
          <a:lstStyle/>
          <a:p>
            <a:endParaRPr lang="zh-CN" altLang="en-US"/>
          </a:p>
        </p:txBody>
      </p:sp>
      <p:sp>
        <p:nvSpPr>
          <p:cNvPr id="69648" name="Line 57"/>
          <p:cNvSpPr>
            <a:spLocks noChangeAspect="1" noChangeShapeType="1"/>
          </p:cNvSpPr>
          <p:nvPr/>
        </p:nvSpPr>
        <p:spPr bwMode="auto">
          <a:xfrm>
            <a:off x="7170738" y="3556000"/>
            <a:ext cx="1296987" cy="1588"/>
          </a:xfrm>
          <a:prstGeom prst="line">
            <a:avLst/>
          </a:prstGeom>
          <a:noFill/>
          <a:ln w="19050">
            <a:solidFill>
              <a:schemeClr val="tx1"/>
            </a:solidFill>
            <a:round/>
            <a:tailEnd type="arrow" w="sm" len="med"/>
          </a:ln>
          <a:extLst>
            <a:ext uri="{909E8E84-426E-40DD-AFC4-6F175D3DCCD1}">
              <a14:hiddenFill xmlns:a14="http://schemas.microsoft.com/office/drawing/2010/main" xmlns="">
                <a:noFill/>
              </a14:hiddenFill>
            </a:ext>
          </a:extLst>
        </p:spPr>
        <p:txBody>
          <a:bodyPr/>
          <a:lstStyle/>
          <a:p>
            <a:endParaRPr lang="zh-CN" altLang="en-US"/>
          </a:p>
        </p:txBody>
      </p:sp>
      <p:sp>
        <p:nvSpPr>
          <p:cNvPr id="69649" name="Oval 58"/>
          <p:cNvSpPr>
            <a:spLocks noChangeAspect="1" noChangeArrowheads="1"/>
          </p:cNvSpPr>
          <p:nvPr/>
        </p:nvSpPr>
        <p:spPr bwMode="auto">
          <a:xfrm flipH="1">
            <a:off x="7278688" y="2533650"/>
            <a:ext cx="431800" cy="431800"/>
          </a:xfrm>
          <a:prstGeom prst="ellipse">
            <a:avLst/>
          </a:prstGeom>
          <a:solidFill>
            <a:schemeClr val="bg1"/>
          </a:solidFill>
          <a:ln w="9525">
            <a:solidFill>
              <a:schemeClr val="tx1"/>
            </a:solidFill>
            <a:rou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9650" name="Line 59"/>
          <p:cNvSpPr>
            <a:spLocks noChangeAspect="1" noChangeShapeType="1"/>
          </p:cNvSpPr>
          <p:nvPr/>
        </p:nvSpPr>
        <p:spPr bwMode="auto">
          <a:xfrm flipH="1">
            <a:off x="7458075" y="2478088"/>
            <a:ext cx="53975" cy="52387"/>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9651" name="Oval 60"/>
          <p:cNvSpPr>
            <a:spLocks noChangeAspect="1" noChangeArrowheads="1"/>
          </p:cNvSpPr>
          <p:nvPr/>
        </p:nvSpPr>
        <p:spPr bwMode="auto">
          <a:xfrm flipH="1">
            <a:off x="7999413" y="3036888"/>
            <a:ext cx="431800" cy="431800"/>
          </a:xfrm>
          <a:prstGeom prst="ellipse">
            <a:avLst/>
          </a:prstGeom>
          <a:solidFill>
            <a:schemeClr val="bg1"/>
          </a:solidFill>
          <a:ln w="9525">
            <a:solidFill>
              <a:schemeClr val="tx1"/>
            </a:solidFill>
            <a:rou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9652" name="Oval 61"/>
          <p:cNvSpPr>
            <a:spLocks noChangeAspect="1" noChangeArrowheads="1"/>
          </p:cNvSpPr>
          <p:nvPr/>
        </p:nvSpPr>
        <p:spPr bwMode="auto">
          <a:xfrm flipH="1">
            <a:off x="6616700" y="3571875"/>
            <a:ext cx="431800" cy="431800"/>
          </a:xfrm>
          <a:prstGeom prst="ellipse">
            <a:avLst/>
          </a:prstGeom>
          <a:solidFill>
            <a:schemeClr val="bg1"/>
          </a:solidFill>
          <a:ln w="9525">
            <a:solidFill>
              <a:schemeClr val="tx1"/>
            </a:solidFill>
            <a:rou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9653" name="Line 62"/>
          <p:cNvSpPr>
            <a:spLocks noChangeAspect="1" noChangeShapeType="1"/>
          </p:cNvSpPr>
          <p:nvPr/>
        </p:nvSpPr>
        <p:spPr bwMode="auto">
          <a:xfrm>
            <a:off x="6443663" y="3667125"/>
            <a:ext cx="1587" cy="249238"/>
          </a:xfrm>
          <a:prstGeom prst="line">
            <a:avLst/>
          </a:prstGeom>
          <a:noFill/>
          <a:ln w="12700">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9654" name="Line 63"/>
          <p:cNvSpPr>
            <a:spLocks noChangeAspect="1" noChangeShapeType="1"/>
          </p:cNvSpPr>
          <p:nvPr/>
        </p:nvSpPr>
        <p:spPr bwMode="auto">
          <a:xfrm>
            <a:off x="6454775" y="3787775"/>
            <a:ext cx="161925" cy="1588"/>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9655" name="Text Box 64"/>
          <p:cNvSpPr txBox="1">
            <a:spLocks noChangeArrowheads="1"/>
          </p:cNvSpPr>
          <p:nvPr/>
        </p:nvSpPr>
        <p:spPr bwMode="auto">
          <a:xfrm>
            <a:off x="6630988" y="2341563"/>
            <a:ext cx="5397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400">
                <a:solidFill>
                  <a:srgbClr val="CC0000"/>
                </a:solidFill>
                <a:latin typeface="宋体" panose="02010600030101010101" pitchFamily="2" charset="-122"/>
              </a:rPr>
              <a:t>行为</a:t>
            </a:r>
          </a:p>
        </p:txBody>
      </p:sp>
      <p:sp>
        <p:nvSpPr>
          <p:cNvPr id="69656" name="Text Box 65"/>
          <p:cNvSpPr txBox="1">
            <a:spLocks noChangeArrowheads="1"/>
          </p:cNvSpPr>
          <p:nvPr/>
        </p:nvSpPr>
        <p:spPr bwMode="auto">
          <a:xfrm>
            <a:off x="5946775" y="3941763"/>
            <a:ext cx="5397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400">
                <a:solidFill>
                  <a:srgbClr val="CC0000"/>
                </a:solidFill>
                <a:latin typeface="宋体" panose="02010600030101010101" pitchFamily="2" charset="-122"/>
              </a:rPr>
              <a:t>表示</a:t>
            </a:r>
          </a:p>
        </p:txBody>
      </p:sp>
      <p:sp>
        <p:nvSpPr>
          <p:cNvPr id="69657" name="Text Box 66"/>
          <p:cNvSpPr txBox="1">
            <a:spLocks noChangeArrowheads="1"/>
          </p:cNvSpPr>
          <p:nvPr/>
        </p:nvSpPr>
        <p:spPr bwMode="auto">
          <a:xfrm>
            <a:off x="8010525" y="3603625"/>
            <a:ext cx="5397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400" b="0">
                <a:solidFill>
                  <a:srgbClr val="CC0000"/>
                </a:solidFill>
                <a:latin typeface="宋体" panose="02010600030101010101" pitchFamily="2" charset="-122"/>
              </a:rPr>
              <a:t>信息</a:t>
            </a:r>
          </a:p>
        </p:txBody>
      </p:sp>
      <p:sp>
        <p:nvSpPr>
          <p:cNvPr id="69658" name="Text Box 67"/>
          <p:cNvSpPr txBox="1">
            <a:spLocks noChangeArrowheads="1"/>
          </p:cNvSpPr>
          <p:nvPr/>
        </p:nvSpPr>
        <p:spPr bwMode="auto">
          <a:xfrm>
            <a:off x="5059363" y="2165350"/>
            <a:ext cx="1428750"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400">
                <a:solidFill>
                  <a:srgbClr val="CC0000"/>
                </a:solidFill>
                <a:latin typeface="宋体" panose="02010600030101010101" pitchFamily="2" charset="-122"/>
              </a:rPr>
              <a:t>三维的分析模型</a:t>
            </a:r>
          </a:p>
          <a:p>
            <a:pPr eaLnBrk="1" hangingPunct="1"/>
            <a:r>
              <a:rPr kumimoji="0" lang="zh-CN" altLang="en-US" sz="1400">
                <a:solidFill>
                  <a:srgbClr val="0066FF"/>
                </a:solidFill>
              </a:rPr>
              <a:t>四维的设计模型</a:t>
            </a:r>
          </a:p>
        </p:txBody>
      </p:sp>
      <p:sp>
        <p:nvSpPr>
          <p:cNvPr id="69659" name="Line 68"/>
          <p:cNvSpPr>
            <a:spLocks noChangeAspect="1" noChangeShapeType="1"/>
          </p:cNvSpPr>
          <p:nvPr/>
        </p:nvSpPr>
        <p:spPr bwMode="auto">
          <a:xfrm flipH="1" flipV="1">
            <a:off x="7458075" y="2533650"/>
            <a:ext cx="53975" cy="52388"/>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9660" name="Line 77"/>
          <p:cNvSpPr>
            <a:spLocks noChangeShapeType="1"/>
          </p:cNvSpPr>
          <p:nvPr/>
        </p:nvSpPr>
        <p:spPr bwMode="auto">
          <a:xfrm flipH="1" flipV="1">
            <a:off x="6564313" y="3046413"/>
            <a:ext cx="647700" cy="504825"/>
          </a:xfrm>
          <a:prstGeom prst="line">
            <a:avLst/>
          </a:prstGeom>
          <a:noFill/>
          <a:ln w="19050">
            <a:solidFill>
              <a:schemeClr val="tx1"/>
            </a:solidFill>
            <a:round/>
            <a:tailEnd type="arrow" w="sm" len="med"/>
          </a:ln>
          <a:extLst>
            <a:ext uri="{909E8E84-426E-40DD-AFC4-6F175D3DCCD1}">
              <a14:hiddenFill xmlns:a14="http://schemas.microsoft.com/office/drawing/2010/main" xmlns="">
                <a:noFill/>
              </a14:hiddenFill>
            </a:ext>
          </a:extLst>
        </p:spPr>
        <p:txBody>
          <a:bodyPr/>
          <a:lstStyle/>
          <a:p>
            <a:endParaRPr lang="zh-CN" altLang="en-US"/>
          </a:p>
        </p:txBody>
      </p:sp>
      <p:sp>
        <p:nvSpPr>
          <p:cNvPr id="69661" name="Text Box 81"/>
          <p:cNvSpPr txBox="1">
            <a:spLocks noChangeArrowheads="1"/>
          </p:cNvSpPr>
          <p:nvPr/>
        </p:nvSpPr>
        <p:spPr bwMode="auto">
          <a:xfrm>
            <a:off x="6142038" y="2759075"/>
            <a:ext cx="8953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400">
                <a:solidFill>
                  <a:srgbClr val="0066FF"/>
                </a:solidFill>
                <a:latin typeface="宋体" panose="02010600030101010101" pitchFamily="2" charset="-122"/>
              </a:rPr>
              <a:t>实现环境</a:t>
            </a:r>
          </a:p>
        </p:txBody>
      </p:sp>
      <p:sp>
        <p:nvSpPr>
          <p:cNvPr id="330754" name="AutoShape 2"/>
          <p:cNvSpPr>
            <a:spLocks noChangeArrowheads="1"/>
          </p:cNvSpPr>
          <p:nvPr/>
        </p:nvSpPr>
        <p:spPr bwMode="auto">
          <a:xfrm>
            <a:off x="276225" y="1116013"/>
            <a:ext cx="738188" cy="342900"/>
          </a:xfrm>
          <a:prstGeom prst="foldedCorner">
            <a:avLst>
              <a:gd name="adj" fmla="val 12500"/>
            </a:avLst>
          </a:prstGeom>
          <a:solidFill>
            <a:schemeClr val="bg1"/>
          </a:solidFill>
          <a:ln w="9525">
            <a:solidFill>
              <a:schemeClr val="tx1"/>
            </a:solidFill>
            <a:round/>
          </a:ln>
          <a:effectLst>
            <a:outerShdw dist="107763" dir="2700000" algn="ctr" rotWithShape="0">
              <a:schemeClr val="bg2">
                <a:alpha val="50000"/>
              </a:schemeClr>
            </a:outerShdw>
          </a:effectLst>
        </p:spPr>
        <p:txBody>
          <a:bodyPr wrap="none" anchor="ctr"/>
          <a:lstStyle/>
          <a:p>
            <a:pPr algn="ctr" eaLnBrk="1" hangingPunct="1">
              <a:defRPr/>
            </a:pPr>
            <a:r>
              <a:rPr kumimoji="0" lang="zh-CN" altLang="en-US" sz="1400">
                <a:latin typeface="宋体" panose="02010600030101010101" pitchFamily="2" charset="-122"/>
              </a:rPr>
              <a:t>需求说明</a:t>
            </a:r>
          </a:p>
        </p:txBody>
      </p:sp>
      <p:sp>
        <p:nvSpPr>
          <p:cNvPr id="330755" name="Rectangle 3"/>
          <p:cNvSpPr>
            <a:spLocks noChangeArrowheads="1"/>
          </p:cNvSpPr>
          <p:nvPr/>
        </p:nvSpPr>
        <p:spPr bwMode="auto">
          <a:xfrm>
            <a:off x="1082675" y="979488"/>
            <a:ext cx="3027363" cy="1230312"/>
          </a:xfrm>
          <a:prstGeom prst="rect">
            <a:avLst/>
          </a:prstGeom>
          <a:solidFill>
            <a:schemeClr val="bg1"/>
          </a:solidFill>
          <a:ln w="9525">
            <a:solidFill>
              <a:schemeClr val="tx1"/>
            </a:solidFill>
            <a:miter lim="800000"/>
          </a:ln>
          <a:effectLst>
            <a:outerShdw dist="107763" dir="2700000" algn="ctr" rotWithShape="0">
              <a:schemeClr val="bg2">
                <a:alpha val="50000"/>
              </a:schemeClr>
            </a:outerShdw>
          </a:effectLst>
        </p:spPr>
        <p:txBody>
          <a:bodyPr wrap="none" anchor="ctr"/>
          <a:lstStyle/>
          <a:p>
            <a:pPr>
              <a:defRPr/>
            </a:pPr>
            <a:endParaRPr lang="zh-CN" altLang="en-US"/>
          </a:p>
        </p:txBody>
      </p:sp>
      <p:sp>
        <p:nvSpPr>
          <p:cNvPr id="330756" name="Rectangle 4"/>
          <p:cNvSpPr>
            <a:spLocks noChangeArrowheads="1"/>
          </p:cNvSpPr>
          <p:nvPr/>
        </p:nvSpPr>
        <p:spPr bwMode="auto">
          <a:xfrm>
            <a:off x="1554163" y="1416050"/>
            <a:ext cx="806450" cy="341313"/>
          </a:xfrm>
          <a:prstGeom prst="rect">
            <a:avLst/>
          </a:prstGeom>
          <a:solidFill>
            <a:schemeClr val="bg1"/>
          </a:solidFill>
          <a:ln w="9525">
            <a:solidFill>
              <a:schemeClr val="tx1"/>
            </a:solidFill>
            <a:miter lim="800000"/>
          </a:ln>
          <a:effectLst>
            <a:outerShdw dist="107763" dir="2700000" algn="ctr" rotWithShape="0">
              <a:schemeClr val="bg2">
                <a:alpha val="50000"/>
              </a:schemeClr>
            </a:outerShdw>
          </a:effectLst>
        </p:spPr>
        <p:txBody>
          <a:bodyPr wrap="none" anchor="ctr"/>
          <a:lstStyle/>
          <a:p>
            <a:pPr algn="ctr" eaLnBrk="1" hangingPunct="1">
              <a:defRPr/>
            </a:pPr>
            <a:r>
              <a:rPr kumimoji="0" lang="zh-CN" altLang="en-US" sz="1400">
                <a:latin typeface="宋体" panose="02010600030101010101" pitchFamily="2" charset="-122"/>
              </a:rPr>
              <a:t>需求分析</a:t>
            </a:r>
          </a:p>
        </p:txBody>
      </p:sp>
      <p:sp>
        <p:nvSpPr>
          <p:cNvPr id="330757" name="Rectangle 5"/>
          <p:cNvSpPr>
            <a:spLocks noChangeArrowheads="1"/>
          </p:cNvSpPr>
          <p:nvPr/>
        </p:nvSpPr>
        <p:spPr bwMode="auto">
          <a:xfrm>
            <a:off x="2832100" y="1435100"/>
            <a:ext cx="873125" cy="342900"/>
          </a:xfrm>
          <a:prstGeom prst="rect">
            <a:avLst/>
          </a:prstGeom>
          <a:solidFill>
            <a:schemeClr val="bg1"/>
          </a:solidFill>
          <a:ln w="9525">
            <a:solidFill>
              <a:schemeClr val="tx1"/>
            </a:solidFill>
            <a:miter lim="800000"/>
          </a:ln>
          <a:effectLst>
            <a:outerShdw dist="107763" dir="2700000" algn="ctr" rotWithShape="0">
              <a:schemeClr val="bg2">
                <a:alpha val="50000"/>
              </a:schemeClr>
            </a:outerShdw>
          </a:effectLst>
        </p:spPr>
        <p:txBody>
          <a:bodyPr wrap="none" anchor="ctr"/>
          <a:lstStyle/>
          <a:p>
            <a:pPr algn="ctr" eaLnBrk="1" hangingPunct="1">
              <a:defRPr/>
            </a:pPr>
            <a:r>
              <a:rPr kumimoji="0" lang="zh-CN" altLang="en-US" sz="1400">
                <a:latin typeface="宋体" panose="02010600030101010101" pitchFamily="2" charset="-122"/>
              </a:rPr>
              <a:t>健壮分析</a:t>
            </a:r>
          </a:p>
        </p:txBody>
      </p:sp>
      <p:sp>
        <p:nvSpPr>
          <p:cNvPr id="330758" name="AutoShape 6"/>
          <p:cNvSpPr>
            <a:spLocks noChangeArrowheads="1"/>
          </p:cNvSpPr>
          <p:nvPr/>
        </p:nvSpPr>
        <p:spPr bwMode="auto">
          <a:xfrm>
            <a:off x="2227263" y="2005013"/>
            <a:ext cx="739775" cy="341312"/>
          </a:xfrm>
          <a:prstGeom prst="foldedCorner">
            <a:avLst>
              <a:gd name="adj" fmla="val 12500"/>
            </a:avLst>
          </a:prstGeom>
          <a:solidFill>
            <a:schemeClr val="bg1"/>
          </a:solidFill>
          <a:ln w="9525">
            <a:solidFill>
              <a:schemeClr val="tx1"/>
            </a:solidFill>
            <a:round/>
          </a:ln>
          <a:effectLst>
            <a:outerShdw dist="107763" dir="2700000" algn="ctr" rotWithShape="0">
              <a:schemeClr val="bg2">
                <a:alpha val="50000"/>
              </a:schemeClr>
            </a:outerShdw>
          </a:effectLst>
        </p:spPr>
        <p:txBody>
          <a:bodyPr wrap="none" anchor="ctr"/>
          <a:lstStyle/>
          <a:p>
            <a:pPr algn="ctr" eaLnBrk="1" hangingPunct="1">
              <a:defRPr/>
            </a:pPr>
            <a:r>
              <a:rPr kumimoji="0" lang="zh-CN" altLang="en-US" sz="1400">
                <a:latin typeface="宋体" panose="02010600030101010101" pitchFamily="2" charset="-122"/>
              </a:rPr>
              <a:t>需求模型</a:t>
            </a:r>
          </a:p>
        </p:txBody>
      </p:sp>
      <p:sp>
        <p:nvSpPr>
          <p:cNvPr id="330759" name="AutoShape 7"/>
          <p:cNvSpPr>
            <a:spLocks noChangeArrowheads="1"/>
          </p:cNvSpPr>
          <p:nvPr/>
        </p:nvSpPr>
        <p:spPr bwMode="auto">
          <a:xfrm>
            <a:off x="3573463" y="2005013"/>
            <a:ext cx="739775" cy="339725"/>
          </a:xfrm>
          <a:prstGeom prst="foldedCorner">
            <a:avLst>
              <a:gd name="adj" fmla="val 12500"/>
            </a:avLst>
          </a:prstGeom>
          <a:solidFill>
            <a:schemeClr val="bg1"/>
          </a:solidFill>
          <a:ln w="9525">
            <a:solidFill>
              <a:schemeClr val="tx1"/>
            </a:solidFill>
            <a:round/>
          </a:ln>
          <a:effectLst>
            <a:outerShdw dist="107763" dir="2700000" algn="ctr" rotWithShape="0">
              <a:schemeClr val="bg2">
                <a:alpha val="50000"/>
              </a:schemeClr>
            </a:outerShdw>
          </a:effectLst>
        </p:spPr>
        <p:txBody>
          <a:bodyPr wrap="none" anchor="ctr"/>
          <a:lstStyle/>
          <a:p>
            <a:pPr algn="ctr" eaLnBrk="1" hangingPunct="1">
              <a:defRPr/>
            </a:pPr>
            <a:r>
              <a:rPr kumimoji="0" lang="zh-CN" altLang="en-US" sz="1400">
                <a:latin typeface="宋体" panose="02010600030101010101" pitchFamily="2" charset="-122"/>
              </a:rPr>
              <a:t>分析模型</a:t>
            </a:r>
          </a:p>
        </p:txBody>
      </p:sp>
      <p:sp>
        <p:nvSpPr>
          <p:cNvPr id="69668" name="Line 8"/>
          <p:cNvSpPr>
            <a:spLocks noChangeShapeType="1"/>
          </p:cNvSpPr>
          <p:nvPr/>
        </p:nvSpPr>
        <p:spPr bwMode="auto">
          <a:xfrm>
            <a:off x="631825" y="1595438"/>
            <a:ext cx="469900" cy="0"/>
          </a:xfrm>
          <a:prstGeom prst="line">
            <a:avLst/>
          </a:prstGeom>
          <a:noFill/>
          <a:ln w="15875">
            <a:solidFill>
              <a:schemeClr val="tx1"/>
            </a:solidFill>
            <a:round/>
            <a:headEnd type="triangle" w="sm" len="sm"/>
            <a:tailEnd type="triangle" w="sm" len="sm"/>
          </a:ln>
          <a:extLst>
            <a:ext uri="{909E8E84-426E-40DD-AFC4-6F175D3DCCD1}">
              <a14:hiddenFill xmlns:a14="http://schemas.microsoft.com/office/drawing/2010/main" xmlns="">
                <a:noFill/>
              </a14:hiddenFill>
            </a:ext>
          </a:extLst>
        </p:spPr>
        <p:txBody>
          <a:bodyPr/>
          <a:lstStyle/>
          <a:p>
            <a:endParaRPr lang="zh-CN" altLang="en-US"/>
          </a:p>
        </p:txBody>
      </p:sp>
      <p:sp>
        <p:nvSpPr>
          <p:cNvPr id="69669" name="Line 9"/>
          <p:cNvSpPr>
            <a:spLocks noChangeShapeType="1"/>
          </p:cNvSpPr>
          <p:nvPr/>
        </p:nvSpPr>
        <p:spPr bwMode="auto">
          <a:xfrm>
            <a:off x="1082675" y="1595438"/>
            <a:ext cx="471488" cy="0"/>
          </a:xfrm>
          <a:prstGeom prst="line">
            <a:avLst/>
          </a:prstGeom>
          <a:noFill/>
          <a:ln w="15875">
            <a:solidFill>
              <a:schemeClr val="tx1"/>
            </a:solidFill>
            <a:round/>
            <a:headEnd type="triangle" w="sm" len="sm"/>
            <a:tailEnd type="triangle" w="sm" len="sm"/>
          </a:ln>
          <a:extLst>
            <a:ext uri="{909E8E84-426E-40DD-AFC4-6F175D3DCCD1}">
              <a14:hiddenFill xmlns:a14="http://schemas.microsoft.com/office/drawing/2010/main" xmlns="">
                <a:noFill/>
              </a14:hiddenFill>
            </a:ext>
          </a:extLst>
        </p:spPr>
        <p:txBody>
          <a:bodyPr/>
          <a:lstStyle/>
          <a:p>
            <a:endParaRPr lang="zh-CN" altLang="en-US"/>
          </a:p>
        </p:txBody>
      </p:sp>
      <p:sp>
        <p:nvSpPr>
          <p:cNvPr id="69670" name="Line 10"/>
          <p:cNvSpPr>
            <a:spLocks noChangeShapeType="1"/>
          </p:cNvSpPr>
          <p:nvPr/>
        </p:nvSpPr>
        <p:spPr bwMode="auto">
          <a:xfrm>
            <a:off x="2360613" y="1595438"/>
            <a:ext cx="471487" cy="0"/>
          </a:xfrm>
          <a:prstGeom prst="line">
            <a:avLst/>
          </a:prstGeom>
          <a:noFill/>
          <a:ln w="15875">
            <a:solidFill>
              <a:schemeClr val="tx1"/>
            </a:solidFill>
            <a:round/>
            <a:headEnd type="triangle" w="sm" len="sm"/>
            <a:tailEnd type="triangle" w="sm" len="sm"/>
          </a:ln>
          <a:extLst>
            <a:ext uri="{909E8E84-426E-40DD-AFC4-6F175D3DCCD1}">
              <a14:hiddenFill xmlns:a14="http://schemas.microsoft.com/office/drawing/2010/main" xmlns="">
                <a:noFill/>
              </a14:hiddenFill>
            </a:ext>
          </a:extLst>
        </p:spPr>
        <p:txBody>
          <a:bodyPr/>
          <a:lstStyle/>
          <a:p>
            <a:endParaRPr lang="zh-CN" altLang="en-US"/>
          </a:p>
        </p:txBody>
      </p:sp>
      <p:sp>
        <p:nvSpPr>
          <p:cNvPr id="69671" name="Line 11"/>
          <p:cNvSpPr>
            <a:spLocks noChangeShapeType="1"/>
          </p:cNvSpPr>
          <p:nvPr/>
        </p:nvSpPr>
        <p:spPr bwMode="auto">
          <a:xfrm>
            <a:off x="3706813" y="1595438"/>
            <a:ext cx="403225" cy="0"/>
          </a:xfrm>
          <a:prstGeom prst="line">
            <a:avLst/>
          </a:prstGeom>
          <a:noFill/>
          <a:ln w="15875">
            <a:solidFill>
              <a:schemeClr val="tx1"/>
            </a:solidFill>
            <a:round/>
            <a:headEnd type="triangle" w="sm" len="sm"/>
            <a:tailEnd type="triangle" w="sm" len="sm"/>
          </a:ln>
          <a:extLst>
            <a:ext uri="{909E8E84-426E-40DD-AFC4-6F175D3DCCD1}">
              <a14:hiddenFill xmlns:a14="http://schemas.microsoft.com/office/drawing/2010/main" xmlns="">
                <a:noFill/>
              </a14:hiddenFill>
            </a:ext>
          </a:extLst>
        </p:spPr>
        <p:txBody>
          <a:bodyPr/>
          <a:lstStyle/>
          <a:p>
            <a:endParaRPr lang="zh-CN" altLang="en-US"/>
          </a:p>
        </p:txBody>
      </p:sp>
      <p:sp>
        <p:nvSpPr>
          <p:cNvPr id="69672" name="Line 12"/>
          <p:cNvSpPr>
            <a:spLocks noChangeShapeType="1"/>
          </p:cNvSpPr>
          <p:nvPr/>
        </p:nvSpPr>
        <p:spPr bwMode="auto">
          <a:xfrm>
            <a:off x="4110038" y="1595438"/>
            <a:ext cx="539750" cy="0"/>
          </a:xfrm>
          <a:prstGeom prst="line">
            <a:avLst/>
          </a:prstGeom>
          <a:noFill/>
          <a:ln w="15875">
            <a:solidFill>
              <a:schemeClr val="tx1"/>
            </a:solidFill>
            <a:round/>
            <a:headEnd type="triangle" w="sm" len="sm"/>
            <a:tailEnd type="triangle" w="sm" len="sm"/>
          </a:ln>
          <a:extLst>
            <a:ext uri="{909E8E84-426E-40DD-AFC4-6F175D3DCCD1}">
              <a14:hiddenFill xmlns:a14="http://schemas.microsoft.com/office/drawing/2010/main" xmlns="">
                <a:noFill/>
              </a14:hiddenFill>
            </a:ext>
          </a:extLst>
        </p:spPr>
        <p:txBody>
          <a:bodyPr/>
          <a:lstStyle/>
          <a:p>
            <a:endParaRPr lang="zh-CN" altLang="en-US"/>
          </a:p>
        </p:txBody>
      </p:sp>
      <p:sp>
        <p:nvSpPr>
          <p:cNvPr id="69673" name="Line 13"/>
          <p:cNvSpPr>
            <a:spLocks noChangeShapeType="1"/>
          </p:cNvSpPr>
          <p:nvPr/>
        </p:nvSpPr>
        <p:spPr bwMode="auto">
          <a:xfrm flipH="1">
            <a:off x="2562225" y="1595438"/>
            <a:ext cx="1588" cy="409575"/>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9674" name="Line 14"/>
          <p:cNvSpPr>
            <a:spLocks noChangeShapeType="1"/>
          </p:cNvSpPr>
          <p:nvPr/>
        </p:nvSpPr>
        <p:spPr bwMode="auto">
          <a:xfrm>
            <a:off x="3908425" y="1595438"/>
            <a:ext cx="0" cy="409575"/>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330767" name="AutoShape 15"/>
          <p:cNvSpPr>
            <a:spLocks noChangeArrowheads="1"/>
          </p:cNvSpPr>
          <p:nvPr/>
        </p:nvSpPr>
        <p:spPr bwMode="auto">
          <a:xfrm>
            <a:off x="357188" y="3054350"/>
            <a:ext cx="739775" cy="341313"/>
          </a:xfrm>
          <a:prstGeom prst="foldedCorner">
            <a:avLst>
              <a:gd name="adj" fmla="val 12500"/>
            </a:avLst>
          </a:prstGeom>
          <a:solidFill>
            <a:schemeClr val="bg1"/>
          </a:solidFill>
          <a:ln w="9525">
            <a:solidFill>
              <a:schemeClr val="tx1"/>
            </a:solidFill>
            <a:round/>
          </a:ln>
          <a:effectLst>
            <a:outerShdw dist="107763" dir="2700000" algn="ctr" rotWithShape="0">
              <a:schemeClr val="bg2">
                <a:alpha val="50000"/>
              </a:schemeClr>
            </a:outerShdw>
          </a:effectLst>
        </p:spPr>
        <p:txBody>
          <a:bodyPr wrap="none" anchor="ctr"/>
          <a:lstStyle/>
          <a:p>
            <a:pPr algn="ctr" eaLnBrk="1" hangingPunct="1">
              <a:defRPr/>
            </a:pPr>
            <a:r>
              <a:rPr kumimoji="0" lang="zh-CN" altLang="en-US" sz="1400">
                <a:latin typeface="宋体" panose="02010600030101010101" pitchFamily="2" charset="-122"/>
              </a:rPr>
              <a:t>需求模型</a:t>
            </a:r>
          </a:p>
        </p:txBody>
      </p:sp>
      <p:sp>
        <p:nvSpPr>
          <p:cNvPr id="330768" name="Rectangle 16"/>
          <p:cNvSpPr>
            <a:spLocks noChangeArrowheads="1"/>
          </p:cNvSpPr>
          <p:nvPr/>
        </p:nvSpPr>
        <p:spPr bwMode="auto">
          <a:xfrm>
            <a:off x="1166813" y="2916238"/>
            <a:ext cx="3027362" cy="1230312"/>
          </a:xfrm>
          <a:prstGeom prst="rect">
            <a:avLst/>
          </a:prstGeom>
          <a:solidFill>
            <a:schemeClr val="bg1"/>
          </a:solidFill>
          <a:ln w="9525">
            <a:solidFill>
              <a:schemeClr val="tx1"/>
            </a:solidFill>
            <a:miter lim="800000"/>
          </a:ln>
          <a:effectLst>
            <a:outerShdw dist="107763" dir="2700000" algn="ctr" rotWithShape="0">
              <a:schemeClr val="bg2">
                <a:alpha val="50000"/>
              </a:schemeClr>
            </a:outerShdw>
          </a:effectLst>
        </p:spPr>
        <p:txBody>
          <a:bodyPr wrap="none" anchor="ctr"/>
          <a:lstStyle/>
          <a:p>
            <a:pPr>
              <a:defRPr/>
            </a:pPr>
            <a:endParaRPr lang="zh-CN" altLang="en-US"/>
          </a:p>
        </p:txBody>
      </p:sp>
      <p:sp>
        <p:nvSpPr>
          <p:cNvPr id="330769" name="Rectangle 17"/>
          <p:cNvSpPr>
            <a:spLocks noChangeArrowheads="1"/>
          </p:cNvSpPr>
          <p:nvPr/>
        </p:nvSpPr>
        <p:spPr bwMode="auto">
          <a:xfrm>
            <a:off x="1636713" y="3354388"/>
            <a:ext cx="806450" cy="341312"/>
          </a:xfrm>
          <a:prstGeom prst="rect">
            <a:avLst/>
          </a:prstGeom>
          <a:solidFill>
            <a:schemeClr val="bg1"/>
          </a:solidFill>
          <a:ln w="9525">
            <a:solidFill>
              <a:schemeClr val="tx1"/>
            </a:solidFill>
            <a:miter lim="800000"/>
          </a:ln>
          <a:effectLst>
            <a:outerShdw dist="107763" dir="2700000" algn="ctr" rotWithShape="0">
              <a:schemeClr val="bg2">
                <a:alpha val="50000"/>
              </a:schemeClr>
            </a:outerShdw>
          </a:effectLst>
        </p:spPr>
        <p:txBody>
          <a:bodyPr wrap="none" anchor="ctr"/>
          <a:lstStyle/>
          <a:p>
            <a:pPr algn="ctr" eaLnBrk="1" hangingPunct="1">
              <a:defRPr/>
            </a:pPr>
            <a:r>
              <a:rPr kumimoji="0" lang="zh-CN" altLang="en-US" sz="1400">
                <a:latin typeface="宋体" panose="02010600030101010101" pitchFamily="2" charset="-122"/>
              </a:rPr>
              <a:t>设计</a:t>
            </a:r>
          </a:p>
        </p:txBody>
      </p:sp>
      <p:sp>
        <p:nvSpPr>
          <p:cNvPr id="330770" name="Rectangle 18"/>
          <p:cNvSpPr>
            <a:spLocks noChangeArrowheads="1"/>
          </p:cNvSpPr>
          <p:nvPr/>
        </p:nvSpPr>
        <p:spPr bwMode="auto">
          <a:xfrm>
            <a:off x="2906713" y="3344863"/>
            <a:ext cx="874712" cy="341312"/>
          </a:xfrm>
          <a:prstGeom prst="rect">
            <a:avLst/>
          </a:prstGeom>
          <a:solidFill>
            <a:schemeClr val="bg1"/>
          </a:solidFill>
          <a:ln w="9525">
            <a:solidFill>
              <a:schemeClr val="tx1"/>
            </a:solidFill>
            <a:miter lim="800000"/>
          </a:ln>
          <a:effectLst>
            <a:outerShdw dist="107763" dir="2700000" algn="ctr" rotWithShape="0">
              <a:schemeClr val="bg2">
                <a:alpha val="50000"/>
              </a:schemeClr>
            </a:outerShdw>
          </a:effectLst>
        </p:spPr>
        <p:txBody>
          <a:bodyPr wrap="none" anchor="ctr"/>
          <a:lstStyle/>
          <a:p>
            <a:pPr algn="ctr" eaLnBrk="1" hangingPunct="1">
              <a:defRPr/>
            </a:pPr>
            <a:r>
              <a:rPr kumimoji="0" lang="zh-CN" altLang="en-US" sz="1400">
                <a:latin typeface="宋体" panose="02010600030101010101" pitchFamily="2" charset="-122"/>
              </a:rPr>
              <a:t>实现</a:t>
            </a:r>
          </a:p>
        </p:txBody>
      </p:sp>
      <p:sp>
        <p:nvSpPr>
          <p:cNvPr id="330771" name="AutoShape 19"/>
          <p:cNvSpPr>
            <a:spLocks noChangeArrowheads="1"/>
          </p:cNvSpPr>
          <p:nvPr/>
        </p:nvSpPr>
        <p:spPr bwMode="auto">
          <a:xfrm>
            <a:off x="2309813" y="3943350"/>
            <a:ext cx="739775" cy="339725"/>
          </a:xfrm>
          <a:prstGeom prst="foldedCorner">
            <a:avLst>
              <a:gd name="adj" fmla="val 12500"/>
            </a:avLst>
          </a:prstGeom>
          <a:solidFill>
            <a:schemeClr val="bg1"/>
          </a:solidFill>
          <a:ln w="9525">
            <a:solidFill>
              <a:schemeClr val="tx1"/>
            </a:solidFill>
            <a:round/>
          </a:ln>
          <a:effectLst>
            <a:outerShdw dist="107763" dir="2700000" algn="ctr" rotWithShape="0">
              <a:schemeClr val="bg2">
                <a:alpha val="50000"/>
              </a:schemeClr>
            </a:outerShdw>
          </a:effectLst>
        </p:spPr>
        <p:txBody>
          <a:bodyPr wrap="none" anchor="ctr"/>
          <a:lstStyle/>
          <a:p>
            <a:pPr algn="ctr" eaLnBrk="1" hangingPunct="1">
              <a:defRPr/>
            </a:pPr>
            <a:r>
              <a:rPr kumimoji="0" lang="zh-CN" altLang="en-US" sz="1400">
                <a:latin typeface="宋体" panose="02010600030101010101" pitchFamily="2" charset="-122"/>
              </a:rPr>
              <a:t>设计模型</a:t>
            </a:r>
          </a:p>
        </p:txBody>
      </p:sp>
      <p:sp>
        <p:nvSpPr>
          <p:cNvPr id="330772" name="AutoShape 20"/>
          <p:cNvSpPr>
            <a:spLocks noChangeArrowheads="1"/>
          </p:cNvSpPr>
          <p:nvPr/>
        </p:nvSpPr>
        <p:spPr bwMode="auto">
          <a:xfrm>
            <a:off x="3656013" y="3943350"/>
            <a:ext cx="739775" cy="339725"/>
          </a:xfrm>
          <a:prstGeom prst="foldedCorner">
            <a:avLst>
              <a:gd name="adj" fmla="val 12500"/>
            </a:avLst>
          </a:prstGeom>
          <a:solidFill>
            <a:schemeClr val="bg1"/>
          </a:solidFill>
          <a:ln w="9525">
            <a:solidFill>
              <a:schemeClr val="tx1"/>
            </a:solidFill>
            <a:round/>
          </a:ln>
          <a:effectLst>
            <a:outerShdw dist="107763" dir="2700000" algn="ctr" rotWithShape="0">
              <a:schemeClr val="bg2">
                <a:alpha val="50000"/>
              </a:schemeClr>
            </a:outerShdw>
          </a:effectLst>
        </p:spPr>
        <p:txBody>
          <a:bodyPr wrap="none" anchor="ctr"/>
          <a:lstStyle/>
          <a:p>
            <a:pPr algn="ctr" eaLnBrk="1" hangingPunct="1">
              <a:defRPr/>
            </a:pPr>
            <a:r>
              <a:rPr kumimoji="0" lang="zh-CN" altLang="en-US" sz="1400">
                <a:latin typeface="宋体" panose="02010600030101010101" pitchFamily="2" charset="-122"/>
              </a:rPr>
              <a:t>实现模型</a:t>
            </a:r>
          </a:p>
        </p:txBody>
      </p:sp>
      <p:sp>
        <p:nvSpPr>
          <p:cNvPr id="69681" name="Line 21"/>
          <p:cNvSpPr>
            <a:spLocks noChangeShapeType="1"/>
          </p:cNvSpPr>
          <p:nvPr/>
        </p:nvSpPr>
        <p:spPr bwMode="auto">
          <a:xfrm>
            <a:off x="700088" y="3532188"/>
            <a:ext cx="469900" cy="0"/>
          </a:xfrm>
          <a:prstGeom prst="line">
            <a:avLst/>
          </a:prstGeom>
          <a:noFill/>
          <a:ln w="15875">
            <a:solidFill>
              <a:schemeClr val="tx1"/>
            </a:solidFill>
            <a:round/>
            <a:headEnd type="triangle" w="sm" len="sm"/>
            <a:tailEnd type="triangle" w="sm" len="sm"/>
          </a:ln>
          <a:extLst>
            <a:ext uri="{909E8E84-426E-40DD-AFC4-6F175D3DCCD1}">
              <a14:hiddenFill xmlns:a14="http://schemas.microsoft.com/office/drawing/2010/main" xmlns="">
                <a:noFill/>
              </a14:hiddenFill>
            </a:ext>
          </a:extLst>
        </p:spPr>
        <p:txBody>
          <a:bodyPr/>
          <a:lstStyle/>
          <a:p>
            <a:endParaRPr lang="zh-CN" altLang="en-US"/>
          </a:p>
        </p:txBody>
      </p:sp>
      <p:sp>
        <p:nvSpPr>
          <p:cNvPr id="69682" name="Line 22"/>
          <p:cNvSpPr>
            <a:spLocks noChangeShapeType="1"/>
          </p:cNvSpPr>
          <p:nvPr/>
        </p:nvSpPr>
        <p:spPr bwMode="auto">
          <a:xfrm>
            <a:off x="1166813" y="3535363"/>
            <a:ext cx="469900" cy="0"/>
          </a:xfrm>
          <a:prstGeom prst="line">
            <a:avLst/>
          </a:prstGeom>
          <a:noFill/>
          <a:ln w="15875">
            <a:solidFill>
              <a:schemeClr val="tx1"/>
            </a:solidFill>
            <a:round/>
            <a:headEnd type="triangle" w="sm" len="sm"/>
            <a:tailEnd type="triangle" w="sm" len="sm"/>
          </a:ln>
          <a:extLst>
            <a:ext uri="{909E8E84-426E-40DD-AFC4-6F175D3DCCD1}">
              <a14:hiddenFill xmlns:a14="http://schemas.microsoft.com/office/drawing/2010/main" xmlns="">
                <a:noFill/>
              </a14:hiddenFill>
            </a:ext>
          </a:extLst>
        </p:spPr>
        <p:txBody>
          <a:bodyPr/>
          <a:lstStyle/>
          <a:p>
            <a:endParaRPr lang="zh-CN" altLang="en-US"/>
          </a:p>
        </p:txBody>
      </p:sp>
      <p:sp>
        <p:nvSpPr>
          <p:cNvPr id="69683" name="Line 23"/>
          <p:cNvSpPr>
            <a:spLocks noChangeShapeType="1"/>
          </p:cNvSpPr>
          <p:nvPr/>
        </p:nvSpPr>
        <p:spPr bwMode="auto">
          <a:xfrm>
            <a:off x="2443163" y="3535363"/>
            <a:ext cx="471487" cy="0"/>
          </a:xfrm>
          <a:prstGeom prst="line">
            <a:avLst/>
          </a:prstGeom>
          <a:noFill/>
          <a:ln w="15875">
            <a:solidFill>
              <a:schemeClr val="tx1"/>
            </a:solidFill>
            <a:round/>
            <a:headEnd type="triangle" w="sm" len="sm"/>
            <a:tailEnd type="triangle" w="sm" len="sm"/>
          </a:ln>
          <a:extLst>
            <a:ext uri="{909E8E84-426E-40DD-AFC4-6F175D3DCCD1}">
              <a14:hiddenFill xmlns:a14="http://schemas.microsoft.com/office/drawing/2010/main" xmlns="">
                <a:noFill/>
              </a14:hiddenFill>
            </a:ext>
          </a:extLst>
        </p:spPr>
        <p:txBody>
          <a:bodyPr/>
          <a:lstStyle/>
          <a:p>
            <a:endParaRPr lang="zh-CN" altLang="en-US"/>
          </a:p>
        </p:txBody>
      </p:sp>
      <p:sp>
        <p:nvSpPr>
          <p:cNvPr id="69684" name="Line 24"/>
          <p:cNvSpPr>
            <a:spLocks noChangeShapeType="1"/>
          </p:cNvSpPr>
          <p:nvPr/>
        </p:nvSpPr>
        <p:spPr bwMode="auto">
          <a:xfrm>
            <a:off x="3790950" y="3535363"/>
            <a:ext cx="403225" cy="0"/>
          </a:xfrm>
          <a:prstGeom prst="line">
            <a:avLst/>
          </a:prstGeom>
          <a:noFill/>
          <a:ln w="15875">
            <a:solidFill>
              <a:schemeClr val="tx1"/>
            </a:solidFill>
            <a:round/>
            <a:headEnd type="triangle" w="sm" len="sm"/>
            <a:tailEnd type="triangle" w="sm" len="sm"/>
          </a:ln>
          <a:extLst>
            <a:ext uri="{909E8E84-426E-40DD-AFC4-6F175D3DCCD1}">
              <a14:hiddenFill xmlns:a14="http://schemas.microsoft.com/office/drawing/2010/main" xmlns="">
                <a:noFill/>
              </a14:hiddenFill>
            </a:ext>
          </a:extLst>
        </p:spPr>
        <p:txBody>
          <a:bodyPr/>
          <a:lstStyle/>
          <a:p>
            <a:endParaRPr lang="zh-CN" altLang="en-US"/>
          </a:p>
        </p:txBody>
      </p:sp>
      <p:sp>
        <p:nvSpPr>
          <p:cNvPr id="69685" name="Line 25"/>
          <p:cNvSpPr>
            <a:spLocks noChangeShapeType="1"/>
          </p:cNvSpPr>
          <p:nvPr/>
        </p:nvSpPr>
        <p:spPr bwMode="auto">
          <a:xfrm>
            <a:off x="4194175" y="3535363"/>
            <a:ext cx="538163" cy="0"/>
          </a:xfrm>
          <a:prstGeom prst="line">
            <a:avLst/>
          </a:prstGeom>
          <a:noFill/>
          <a:ln w="15875">
            <a:solidFill>
              <a:schemeClr val="tx1"/>
            </a:solidFill>
            <a:round/>
            <a:headEnd type="triangle" w="sm" len="sm"/>
            <a:tailEnd type="triangle" w="sm" len="sm"/>
          </a:ln>
          <a:extLst>
            <a:ext uri="{909E8E84-426E-40DD-AFC4-6F175D3DCCD1}">
              <a14:hiddenFill xmlns:a14="http://schemas.microsoft.com/office/drawing/2010/main" xmlns="">
                <a:noFill/>
              </a14:hiddenFill>
            </a:ext>
          </a:extLst>
        </p:spPr>
        <p:txBody>
          <a:bodyPr/>
          <a:lstStyle/>
          <a:p>
            <a:endParaRPr lang="zh-CN" altLang="en-US"/>
          </a:p>
        </p:txBody>
      </p:sp>
      <p:sp>
        <p:nvSpPr>
          <p:cNvPr id="69686" name="Line 26"/>
          <p:cNvSpPr>
            <a:spLocks noChangeShapeType="1"/>
          </p:cNvSpPr>
          <p:nvPr/>
        </p:nvSpPr>
        <p:spPr bwMode="auto">
          <a:xfrm flipH="1">
            <a:off x="2695575" y="3532188"/>
            <a:ext cx="1588" cy="411162"/>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9687" name="Line 27"/>
          <p:cNvSpPr>
            <a:spLocks noChangeShapeType="1"/>
          </p:cNvSpPr>
          <p:nvPr/>
        </p:nvSpPr>
        <p:spPr bwMode="auto">
          <a:xfrm>
            <a:off x="3992563" y="3532188"/>
            <a:ext cx="0" cy="411162"/>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330780" name="AutoShape 28"/>
          <p:cNvSpPr>
            <a:spLocks noChangeArrowheads="1"/>
          </p:cNvSpPr>
          <p:nvPr/>
        </p:nvSpPr>
        <p:spPr bwMode="auto">
          <a:xfrm>
            <a:off x="357188" y="3670300"/>
            <a:ext cx="739775" cy="341313"/>
          </a:xfrm>
          <a:prstGeom prst="foldedCorner">
            <a:avLst>
              <a:gd name="adj" fmla="val 12500"/>
            </a:avLst>
          </a:prstGeom>
          <a:solidFill>
            <a:schemeClr val="bg1"/>
          </a:solidFill>
          <a:ln w="9525">
            <a:solidFill>
              <a:schemeClr val="tx1"/>
            </a:solidFill>
            <a:round/>
          </a:ln>
          <a:effectLst>
            <a:outerShdw dist="107763" dir="2700000" algn="ctr" rotWithShape="0">
              <a:schemeClr val="bg2">
                <a:alpha val="50000"/>
              </a:schemeClr>
            </a:outerShdw>
          </a:effectLst>
        </p:spPr>
        <p:txBody>
          <a:bodyPr wrap="none" anchor="ctr"/>
          <a:lstStyle/>
          <a:p>
            <a:pPr algn="ctr" eaLnBrk="1" hangingPunct="1">
              <a:defRPr/>
            </a:pPr>
            <a:r>
              <a:rPr kumimoji="0" lang="zh-CN" altLang="en-US" sz="1400">
                <a:latin typeface="宋体" panose="02010600030101010101" pitchFamily="2" charset="-122"/>
              </a:rPr>
              <a:t>分析模型</a:t>
            </a:r>
          </a:p>
        </p:txBody>
      </p:sp>
      <p:sp>
        <p:nvSpPr>
          <p:cNvPr id="330781" name="AutoShape 29"/>
          <p:cNvSpPr>
            <a:spLocks noChangeArrowheads="1"/>
          </p:cNvSpPr>
          <p:nvPr/>
        </p:nvSpPr>
        <p:spPr bwMode="auto">
          <a:xfrm>
            <a:off x="358775" y="4729163"/>
            <a:ext cx="739775" cy="341312"/>
          </a:xfrm>
          <a:prstGeom prst="foldedCorner">
            <a:avLst>
              <a:gd name="adj" fmla="val 12500"/>
            </a:avLst>
          </a:prstGeom>
          <a:solidFill>
            <a:schemeClr val="bg1"/>
          </a:solidFill>
          <a:ln w="9525">
            <a:solidFill>
              <a:schemeClr val="tx1"/>
            </a:solidFill>
            <a:round/>
          </a:ln>
          <a:effectLst>
            <a:outerShdw dist="107763" dir="2700000" algn="ctr" rotWithShape="0">
              <a:schemeClr val="bg2">
                <a:alpha val="50000"/>
              </a:schemeClr>
            </a:outerShdw>
          </a:effectLst>
        </p:spPr>
        <p:txBody>
          <a:bodyPr wrap="none" anchor="ctr"/>
          <a:lstStyle/>
          <a:p>
            <a:pPr algn="ctr" eaLnBrk="1" hangingPunct="1">
              <a:defRPr/>
            </a:pPr>
            <a:r>
              <a:rPr kumimoji="0" lang="zh-CN" altLang="en-US" sz="1400">
                <a:latin typeface="宋体" panose="02010600030101010101" pitchFamily="2" charset="-122"/>
              </a:rPr>
              <a:t>需求模型</a:t>
            </a:r>
          </a:p>
        </p:txBody>
      </p:sp>
      <p:sp>
        <p:nvSpPr>
          <p:cNvPr id="330782" name="Rectangle 30"/>
          <p:cNvSpPr>
            <a:spLocks noChangeArrowheads="1"/>
          </p:cNvSpPr>
          <p:nvPr/>
        </p:nvSpPr>
        <p:spPr bwMode="auto">
          <a:xfrm>
            <a:off x="1166813" y="4864100"/>
            <a:ext cx="3433762" cy="1230313"/>
          </a:xfrm>
          <a:prstGeom prst="rect">
            <a:avLst/>
          </a:prstGeom>
          <a:solidFill>
            <a:schemeClr val="bg1"/>
          </a:solidFill>
          <a:ln w="9525">
            <a:solidFill>
              <a:schemeClr val="tx1"/>
            </a:solidFill>
            <a:miter lim="800000"/>
          </a:ln>
          <a:effectLst>
            <a:outerShdw dist="107763" dir="2700000" algn="ctr" rotWithShape="0">
              <a:schemeClr val="bg2">
                <a:alpha val="50000"/>
              </a:schemeClr>
            </a:outerShdw>
          </a:effectLst>
        </p:spPr>
        <p:txBody>
          <a:bodyPr wrap="none" anchor="ctr"/>
          <a:lstStyle/>
          <a:p>
            <a:pPr>
              <a:defRPr/>
            </a:pPr>
            <a:endParaRPr lang="zh-CN" altLang="en-US"/>
          </a:p>
        </p:txBody>
      </p:sp>
      <p:sp>
        <p:nvSpPr>
          <p:cNvPr id="330783" name="Rectangle 31"/>
          <p:cNvSpPr>
            <a:spLocks noChangeArrowheads="1"/>
          </p:cNvSpPr>
          <p:nvPr/>
        </p:nvSpPr>
        <p:spPr bwMode="auto">
          <a:xfrm>
            <a:off x="1362075" y="5284788"/>
            <a:ext cx="739775" cy="341312"/>
          </a:xfrm>
          <a:prstGeom prst="rect">
            <a:avLst/>
          </a:prstGeom>
          <a:solidFill>
            <a:schemeClr val="bg1"/>
          </a:solidFill>
          <a:ln w="9525">
            <a:solidFill>
              <a:schemeClr val="tx1"/>
            </a:solidFill>
            <a:miter lim="800000"/>
          </a:ln>
          <a:effectLst>
            <a:outerShdw dist="107763" dir="2700000" algn="ctr" rotWithShape="0">
              <a:schemeClr val="bg2">
                <a:alpha val="50000"/>
              </a:schemeClr>
            </a:outerShdw>
          </a:effectLst>
        </p:spPr>
        <p:txBody>
          <a:bodyPr wrap="none" anchor="ctr"/>
          <a:lstStyle/>
          <a:p>
            <a:pPr algn="ctr" eaLnBrk="1" hangingPunct="1">
              <a:defRPr/>
            </a:pPr>
            <a:r>
              <a:rPr kumimoji="0" lang="zh-CN" altLang="en-US" sz="1400">
                <a:latin typeface="宋体" panose="02010600030101010101" pitchFamily="2" charset="-122"/>
              </a:rPr>
              <a:t>单元测试</a:t>
            </a:r>
          </a:p>
        </p:txBody>
      </p:sp>
      <p:sp>
        <p:nvSpPr>
          <p:cNvPr id="330784" name="Rectangle 32"/>
          <p:cNvSpPr>
            <a:spLocks noChangeArrowheads="1"/>
          </p:cNvSpPr>
          <p:nvPr/>
        </p:nvSpPr>
        <p:spPr bwMode="auto">
          <a:xfrm>
            <a:off x="2446338" y="5273675"/>
            <a:ext cx="739775" cy="341313"/>
          </a:xfrm>
          <a:prstGeom prst="rect">
            <a:avLst/>
          </a:prstGeom>
          <a:solidFill>
            <a:schemeClr val="bg1"/>
          </a:solidFill>
          <a:ln w="9525">
            <a:solidFill>
              <a:schemeClr val="tx1"/>
            </a:solidFill>
            <a:miter lim="800000"/>
          </a:ln>
          <a:effectLst>
            <a:outerShdw dist="107763" dir="2700000" algn="ctr" rotWithShape="0">
              <a:schemeClr val="bg2">
                <a:alpha val="50000"/>
              </a:schemeClr>
            </a:outerShdw>
          </a:effectLst>
        </p:spPr>
        <p:txBody>
          <a:bodyPr wrap="none" anchor="ctr"/>
          <a:lstStyle/>
          <a:p>
            <a:pPr algn="ctr" eaLnBrk="1" hangingPunct="1">
              <a:defRPr/>
            </a:pPr>
            <a:r>
              <a:rPr kumimoji="0" lang="zh-CN" altLang="en-US" sz="1400">
                <a:latin typeface="宋体" panose="02010600030101010101" pitchFamily="2" charset="-122"/>
              </a:rPr>
              <a:t>组装测试</a:t>
            </a:r>
          </a:p>
        </p:txBody>
      </p:sp>
      <p:sp>
        <p:nvSpPr>
          <p:cNvPr id="69693" name="Line 33"/>
          <p:cNvSpPr>
            <a:spLocks noChangeShapeType="1"/>
          </p:cNvSpPr>
          <p:nvPr/>
        </p:nvSpPr>
        <p:spPr bwMode="auto">
          <a:xfrm flipV="1">
            <a:off x="1130300" y="5462588"/>
            <a:ext cx="241300" cy="0"/>
          </a:xfrm>
          <a:prstGeom prst="line">
            <a:avLst/>
          </a:prstGeom>
          <a:noFill/>
          <a:ln w="15875">
            <a:solidFill>
              <a:schemeClr val="tx1"/>
            </a:solidFill>
            <a:round/>
            <a:headEnd type="triangle" w="sm" len="sm"/>
            <a:tailEnd type="triangle" w="sm" len="sm"/>
          </a:ln>
          <a:extLst>
            <a:ext uri="{909E8E84-426E-40DD-AFC4-6F175D3DCCD1}">
              <a14:hiddenFill xmlns:a14="http://schemas.microsoft.com/office/drawing/2010/main" xmlns="">
                <a:noFill/>
              </a14:hiddenFill>
            </a:ext>
          </a:extLst>
        </p:spPr>
        <p:txBody>
          <a:bodyPr/>
          <a:lstStyle/>
          <a:p>
            <a:endParaRPr lang="zh-CN" altLang="en-US"/>
          </a:p>
        </p:txBody>
      </p:sp>
      <p:sp>
        <p:nvSpPr>
          <p:cNvPr id="69694" name="Line 34"/>
          <p:cNvSpPr>
            <a:spLocks noChangeShapeType="1"/>
          </p:cNvSpPr>
          <p:nvPr/>
        </p:nvSpPr>
        <p:spPr bwMode="auto">
          <a:xfrm>
            <a:off x="2111375" y="5462588"/>
            <a:ext cx="334963" cy="1587"/>
          </a:xfrm>
          <a:prstGeom prst="line">
            <a:avLst/>
          </a:prstGeom>
          <a:noFill/>
          <a:ln w="15875">
            <a:solidFill>
              <a:schemeClr val="tx1"/>
            </a:solidFill>
            <a:round/>
            <a:headEnd type="triangle" w="sm" len="sm"/>
            <a:tailEnd type="triangle" w="sm" len="sm"/>
          </a:ln>
          <a:extLst>
            <a:ext uri="{909E8E84-426E-40DD-AFC4-6F175D3DCCD1}">
              <a14:hiddenFill xmlns:a14="http://schemas.microsoft.com/office/drawing/2010/main" xmlns="">
                <a:noFill/>
              </a14:hiddenFill>
            </a:ext>
          </a:extLst>
        </p:spPr>
        <p:txBody>
          <a:bodyPr/>
          <a:lstStyle/>
          <a:p>
            <a:endParaRPr lang="zh-CN" altLang="en-US"/>
          </a:p>
        </p:txBody>
      </p:sp>
      <p:sp>
        <p:nvSpPr>
          <p:cNvPr id="330787" name="AutoShape 35"/>
          <p:cNvSpPr>
            <a:spLocks noChangeArrowheads="1"/>
          </p:cNvSpPr>
          <p:nvPr/>
        </p:nvSpPr>
        <p:spPr bwMode="auto">
          <a:xfrm>
            <a:off x="358775" y="5891213"/>
            <a:ext cx="739775" cy="341312"/>
          </a:xfrm>
          <a:prstGeom prst="foldedCorner">
            <a:avLst>
              <a:gd name="adj" fmla="val 12500"/>
            </a:avLst>
          </a:prstGeom>
          <a:solidFill>
            <a:schemeClr val="bg1"/>
          </a:solidFill>
          <a:ln w="9525">
            <a:solidFill>
              <a:schemeClr val="tx1"/>
            </a:solidFill>
            <a:round/>
          </a:ln>
          <a:effectLst>
            <a:outerShdw dist="107763" dir="2700000" algn="ctr" rotWithShape="0">
              <a:schemeClr val="bg2">
                <a:alpha val="50000"/>
              </a:schemeClr>
            </a:outerShdw>
          </a:effectLst>
        </p:spPr>
        <p:txBody>
          <a:bodyPr wrap="none" anchor="ctr"/>
          <a:lstStyle/>
          <a:p>
            <a:pPr algn="ctr" eaLnBrk="1" hangingPunct="1">
              <a:defRPr/>
            </a:pPr>
            <a:r>
              <a:rPr kumimoji="0" lang="zh-CN" altLang="en-US" sz="1400">
                <a:latin typeface="宋体" panose="02010600030101010101" pitchFamily="2" charset="-122"/>
              </a:rPr>
              <a:t>实现模型</a:t>
            </a:r>
          </a:p>
        </p:txBody>
      </p:sp>
      <p:sp>
        <p:nvSpPr>
          <p:cNvPr id="330788" name="AutoShape 36"/>
          <p:cNvSpPr>
            <a:spLocks noChangeArrowheads="1"/>
          </p:cNvSpPr>
          <p:nvPr/>
        </p:nvSpPr>
        <p:spPr bwMode="auto">
          <a:xfrm>
            <a:off x="347663" y="5246688"/>
            <a:ext cx="485775" cy="506412"/>
          </a:xfrm>
          <a:prstGeom prst="foldedCorner">
            <a:avLst>
              <a:gd name="adj" fmla="val 12500"/>
            </a:avLst>
          </a:prstGeom>
          <a:solidFill>
            <a:schemeClr val="bg1"/>
          </a:solidFill>
          <a:ln w="9525">
            <a:solidFill>
              <a:schemeClr val="tx1"/>
            </a:solidFill>
            <a:round/>
          </a:ln>
          <a:effectLst>
            <a:outerShdw dist="107763" dir="2700000" algn="ctr" rotWithShape="0">
              <a:schemeClr val="bg2">
                <a:alpha val="50000"/>
              </a:schemeClr>
            </a:outerShdw>
          </a:effectLst>
        </p:spPr>
        <p:txBody>
          <a:bodyPr wrap="none" anchor="ctr"/>
          <a:lstStyle/>
          <a:p>
            <a:pPr algn="ctr" eaLnBrk="1" hangingPunct="1">
              <a:defRPr/>
            </a:pPr>
            <a:r>
              <a:rPr kumimoji="0" lang="zh-CN" altLang="en-US" sz="1400">
                <a:latin typeface="宋体" panose="02010600030101010101" pitchFamily="2" charset="-122"/>
              </a:rPr>
              <a:t>设计</a:t>
            </a:r>
          </a:p>
          <a:p>
            <a:pPr algn="ctr" eaLnBrk="1" hangingPunct="1">
              <a:defRPr/>
            </a:pPr>
            <a:r>
              <a:rPr kumimoji="0" lang="zh-CN" altLang="en-US" sz="1400">
                <a:latin typeface="宋体" panose="02010600030101010101" pitchFamily="2" charset="-122"/>
              </a:rPr>
              <a:t>模型</a:t>
            </a:r>
          </a:p>
        </p:txBody>
      </p:sp>
      <p:sp>
        <p:nvSpPr>
          <p:cNvPr id="330789" name="Rectangle 37"/>
          <p:cNvSpPr>
            <a:spLocks noChangeArrowheads="1"/>
          </p:cNvSpPr>
          <p:nvPr/>
        </p:nvSpPr>
        <p:spPr bwMode="auto">
          <a:xfrm>
            <a:off x="3475038" y="5273675"/>
            <a:ext cx="741362" cy="341313"/>
          </a:xfrm>
          <a:prstGeom prst="rect">
            <a:avLst/>
          </a:prstGeom>
          <a:solidFill>
            <a:schemeClr val="bg1"/>
          </a:solidFill>
          <a:ln w="9525">
            <a:solidFill>
              <a:schemeClr val="tx1"/>
            </a:solidFill>
            <a:miter lim="800000"/>
          </a:ln>
          <a:effectLst>
            <a:outerShdw dist="107763" dir="2700000" algn="ctr" rotWithShape="0">
              <a:schemeClr val="bg2">
                <a:alpha val="50000"/>
              </a:schemeClr>
            </a:outerShdw>
          </a:effectLst>
        </p:spPr>
        <p:txBody>
          <a:bodyPr wrap="none" anchor="ctr"/>
          <a:lstStyle/>
          <a:p>
            <a:pPr algn="ctr" eaLnBrk="1" hangingPunct="1">
              <a:defRPr/>
            </a:pPr>
            <a:r>
              <a:rPr kumimoji="0" lang="zh-CN" altLang="en-US" sz="1400">
                <a:latin typeface="宋体" panose="02010600030101010101" pitchFamily="2" charset="-122"/>
              </a:rPr>
              <a:t>系统测试</a:t>
            </a:r>
          </a:p>
        </p:txBody>
      </p:sp>
      <p:sp>
        <p:nvSpPr>
          <p:cNvPr id="69698" name="Line 38"/>
          <p:cNvSpPr>
            <a:spLocks noChangeShapeType="1"/>
          </p:cNvSpPr>
          <p:nvPr/>
        </p:nvSpPr>
        <p:spPr bwMode="auto">
          <a:xfrm>
            <a:off x="4264025" y="5462588"/>
            <a:ext cx="334963" cy="0"/>
          </a:xfrm>
          <a:prstGeom prst="line">
            <a:avLst/>
          </a:prstGeom>
          <a:noFill/>
          <a:ln w="15875">
            <a:solidFill>
              <a:schemeClr val="tx1"/>
            </a:solidFill>
            <a:round/>
            <a:headEnd type="triangle" w="sm" len="sm"/>
            <a:tailEnd type="triangle" w="sm" len="sm"/>
          </a:ln>
          <a:extLst>
            <a:ext uri="{909E8E84-426E-40DD-AFC4-6F175D3DCCD1}">
              <a14:hiddenFill xmlns:a14="http://schemas.microsoft.com/office/drawing/2010/main" xmlns="">
                <a:noFill/>
              </a14:hiddenFill>
            </a:ext>
          </a:extLst>
        </p:spPr>
        <p:txBody>
          <a:bodyPr/>
          <a:lstStyle/>
          <a:p>
            <a:endParaRPr lang="zh-CN" altLang="en-US"/>
          </a:p>
        </p:txBody>
      </p:sp>
      <p:sp>
        <p:nvSpPr>
          <p:cNvPr id="330791" name="AutoShape 39"/>
          <p:cNvSpPr>
            <a:spLocks noChangeArrowheads="1"/>
          </p:cNvSpPr>
          <p:nvPr/>
        </p:nvSpPr>
        <p:spPr bwMode="auto">
          <a:xfrm>
            <a:off x="3725863" y="6221413"/>
            <a:ext cx="806450" cy="341312"/>
          </a:xfrm>
          <a:prstGeom prst="foldedCorner">
            <a:avLst>
              <a:gd name="adj" fmla="val 12500"/>
            </a:avLst>
          </a:prstGeom>
          <a:solidFill>
            <a:schemeClr val="bg1"/>
          </a:solidFill>
          <a:ln w="9525">
            <a:solidFill>
              <a:schemeClr val="tx1"/>
            </a:solidFill>
            <a:round/>
          </a:ln>
          <a:effectLst>
            <a:outerShdw dist="107763" dir="2700000" algn="ctr" rotWithShape="0">
              <a:schemeClr val="bg2">
                <a:alpha val="50000"/>
              </a:schemeClr>
            </a:outerShdw>
          </a:effectLst>
        </p:spPr>
        <p:txBody>
          <a:bodyPr wrap="none" anchor="ctr"/>
          <a:lstStyle/>
          <a:p>
            <a:pPr algn="ctr" eaLnBrk="1" hangingPunct="1">
              <a:defRPr/>
            </a:pPr>
            <a:r>
              <a:rPr kumimoji="0" lang="zh-CN" altLang="en-US" sz="1400">
                <a:latin typeface="宋体" panose="02010600030101010101" pitchFamily="2" charset="-122"/>
              </a:rPr>
              <a:t>测试模型</a:t>
            </a:r>
          </a:p>
        </p:txBody>
      </p:sp>
      <p:sp>
        <p:nvSpPr>
          <p:cNvPr id="69700" name="Text Box 41"/>
          <p:cNvSpPr txBox="1">
            <a:spLocks noChangeArrowheads="1"/>
          </p:cNvSpPr>
          <p:nvPr/>
        </p:nvSpPr>
        <p:spPr bwMode="auto">
          <a:xfrm>
            <a:off x="1123950" y="1000125"/>
            <a:ext cx="8953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400">
                <a:solidFill>
                  <a:srgbClr val="CC0000"/>
                </a:solidFill>
                <a:latin typeface="宋体" panose="02010600030101010101" pitchFamily="2" charset="-122"/>
              </a:rPr>
              <a:t>分析过程</a:t>
            </a:r>
          </a:p>
        </p:txBody>
      </p:sp>
      <p:sp>
        <p:nvSpPr>
          <p:cNvPr id="69701" name="Text Box 42"/>
          <p:cNvSpPr txBox="1">
            <a:spLocks noChangeArrowheads="1"/>
          </p:cNvSpPr>
          <p:nvPr/>
        </p:nvSpPr>
        <p:spPr bwMode="auto">
          <a:xfrm>
            <a:off x="1223963" y="2952750"/>
            <a:ext cx="8953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400">
                <a:solidFill>
                  <a:srgbClr val="CC0000"/>
                </a:solidFill>
                <a:latin typeface="宋体" panose="02010600030101010101" pitchFamily="2" charset="-122"/>
              </a:rPr>
              <a:t>构造过程</a:t>
            </a:r>
          </a:p>
        </p:txBody>
      </p:sp>
      <p:sp>
        <p:nvSpPr>
          <p:cNvPr id="69702" name="Text Box 43"/>
          <p:cNvSpPr txBox="1">
            <a:spLocks noChangeArrowheads="1"/>
          </p:cNvSpPr>
          <p:nvPr/>
        </p:nvSpPr>
        <p:spPr bwMode="auto">
          <a:xfrm>
            <a:off x="1222375" y="4868863"/>
            <a:ext cx="8953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400">
                <a:solidFill>
                  <a:srgbClr val="CC0000"/>
                </a:solidFill>
                <a:latin typeface="宋体" panose="02010600030101010101" pitchFamily="2" charset="-122"/>
              </a:rPr>
              <a:t>测试过程</a:t>
            </a:r>
          </a:p>
        </p:txBody>
      </p:sp>
      <p:sp>
        <p:nvSpPr>
          <p:cNvPr id="69703" name="Line 69"/>
          <p:cNvSpPr>
            <a:spLocks noChangeShapeType="1"/>
          </p:cNvSpPr>
          <p:nvPr/>
        </p:nvSpPr>
        <p:spPr bwMode="auto">
          <a:xfrm>
            <a:off x="3186113" y="5462588"/>
            <a:ext cx="336550" cy="1587"/>
          </a:xfrm>
          <a:prstGeom prst="line">
            <a:avLst/>
          </a:prstGeom>
          <a:noFill/>
          <a:ln w="15875">
            <a:solidFill>
              <a:schemeClr val="tx1"/>
            </a:solidFill>
            <a:round/>
            <a:headEnd type="triangle" w="sm" len="sm"/>
            <a:tailEnd type="triangle" w="sm" len="sm"/>
          </a:ln>
          <a:extLst>
            <a:ext uri="{909E8E84-426E-40DD-AFC4-6F175D3DCCD1}">
              <a14:hiddenFill xmlns:a14="http://schemas.microsoft.com/office/drawing/2010/main" xmlns="">
                <a:noFill/>
              </a14:hiddenFill>
            </a:ext>
          </a:extLst>
        </p:spPr>
        <p:txBody>
          <a:bodyPr/>
          <a:lstStyle/>
          <a:p>
            <a:endParaRPr lang="zh-CN" altLang="en-US"/>
          </a:p>
        </p:txBody>
      </p:sp>
      <p:sp>
        <p:nvSpPr>
          <p:cNvPr id="69704" name="Line 70"/>
          <p:cNvSpPr>
            <a:spLocks noChangeShapeType="1"/>
          </p:cNvSpPr>
          <p:nvPr/>
        </p:nvSpPr>
        <p:spPr bwMode="auto">
          <a:xfrm>
            <a:off x="4600575" y="5462588"/>
            <a:ext cx="334963" cy="0"/>
          </a:xfrm>
          <a:prstGeom prst="line">
            <a:avLst/>
          </a:prstGeom>
          <a:noFill/>
          <a:ln w="15875">
            <a:solidFill>
              <a:schemeClr val="tx1"/>
            </a:solidFill>
            <a:round/>
            <a:headEnd type="triangle" w="sm" len="sm"/>
            <a:tailEnd type="triangle" w="sm" len="sm"/>
          </a:ln>
          <a:extLst>
            <a:ext uri="{909E8E84-426E-40DD-AFC4-6F175D3DCCD1}">
              <a14:hiddenFill xmlns:a14="http://schemas.microsoft.com/office/drawing/2010/main" xmlns="">
                <a:noFill/>
              </a14:hiddenFill>
            </a:ext>
          </a:extLst>
        </p:spPr>
        <p:txBody>
          <a:bodyPr/>
          <a:lstStyle/>
          <a:p>
            <a:endParaRPr lang="zh-CN" altLang="en-US"/>
          </a:p>
        </p:txBody>
      </p:sp>
      <p:sp>
        <p:nvSpPr>
          <p:cNvPr id="69705" name="Line 71"/>
          <p:cNvSpPr>
            <a:spLocks noChangeShapeType="1"/>
          </p:cNvSpPr>
          <p:nvPr/>
        </p:nvSpPr>
        <p:spPr bwMode="auto">
          <a:xfrm>
            <a:off x="2341563" y="5486400"/>
            <a:ext cx="1384300" cy="868363"/>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9706" name="Line 72"/>
          <p:cNvSpPr>
            <a:spLocks noChangeShapeType="1"/>
          </p:cNvSpPr>
          <p:nvPr/>
        </p:nvSpPr>
        <p:spPr bwMode="auto">
          <a:xfrm>
            <a:off x="3321050" y="5468938"/>
            <a:ext cx="539750" cy="752475"/>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9707" name="Line 73"/>
          <p:cNvSpPr>
            <a:spLocks noChangeShapeType="1"/>
          </p:cNvSpPr>
          <p:nvPr/>
        </p:nvSpPr>
        <p:spPr bwMode="auto">
          <a:xfrm flipH="1">
            <a:off x="4197350" y="5468938"/>
            <a:ext cx="201613" cy="752475"/>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69708" name="Line 84"/>
          <p:cNvSpPr>
            <a:spLocks noChangeShapeType="1"/>
          </p:cNvSpPr>
          <p:nvPr/>
        </p:nvSpPr>
        <p:spPr bwMode="auto">
          <a:xfrm>
            <a:off x="846138" y="5462588"/>
            <a:ext cx="334962" cy="1587"/>
          </a:xfrm>
          <a:prstGeom prst="line">
            <a:avLst/>
          </a:prstGeom>
          <a:noFill/>
          <a:ln w="15875">
            <a:solidFill>
              <a:schemeClr val="tx1"/>
            </a:solidFill>
            <a:round/>
            <a:headEnd type="triangle" w="sm" len="sm"/>
            <a:tailEnd type="triangle" w="sm" len="sm"/>
          </a:ln>
          <a:extLst>
            <a:ext uri="{909E8E84-426E-40DD-AFC4-6F175D3DCCD1}">
              <a14:hiddenFill xmlns:a14="http://schemas.microsoft.com/office/drawing/2010/main" xmlns="">
                <a:noFill/>
              </a14:hiddenFill>
            </a:ext>
          </a:extLst>
        </p:spPr>
        <p:txBody>
          <a:bodyPr/>
          <a:lstStyle/>
          <a:p>
            <a:endParaRPr lang="zh-CN" altLang="en-US"/>
          </a:p>
        </p:txBody>
      </p:sp>
      <p:sp>
        <p:nvSpPr>
          <p:cNvPr id="69709" name="Text Box 86"/>
          <p:cNvSpPr txBox="1">
            <a:spLocks noChangeArrowheads="1"/>
          </p:cNvSpPr>
          <p:nvPr/>
        </p:nvSpPr>
        <p:spPr bwMode="auto">
          <a:xfrm>
            <a:off x="269875" y="153988"/>
            <a:ext cx="3641725" cy="427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a:solidFill>
                  <a:srgbClr val="CC0000"/>
                </a:solidFill>
                <a:latin typeface="Arial" panose="020B0604020202020204" pitchFamily="34" charset="0"/>
              </a:rPr>
              <a:t>Jacobson</a:t>
            </a:r>
            <a:r>
              <a:rPr lang="zh-CN" altLang="en-US" sz="2800">
                <a:solidFill>
                  <a:srgbClr val="CC0000"/>
                </a:solidFill>
                <a:latin typeface="Arial" panose="020B0604020202020204" pitchFamily="34" charset="0"/>
              </a:rPr>
              <a:t>方法</a:t>
            </a:r>
            <a:r>
              <a:rPr lang="en-US" altLang="zh-CN" sz="2800">
                <a:solidFill>
                  <a:srgbClr val="CC0000"/>
                </a:solidFill>
                <a:latin typeface="Arial" panose="020B0604020202020204" pitchFamily="34" charset="0"/>
              </a:rPr>
              <a:t>(OOSE)</a:t>
            </a:r>
          </a:p>
        </p:txBody>
      </p:sp>
      <p:sp>
        <p:nvSpPr>
          <p:cNvPr id="330844" name="AutoShape 92"/>
          <p:cNvSpPr>
            <a:spLocks noChangeArrowheads="1"/>
          </p:cNvSpPr>
          <p:nvPr/>
        </p:nvSpPr>
        <p:spPr bwMode="auto">
          <a:xfrm>
            <a:off x="5254625" y="4862513"/>
            <a:ext cx="3581400" cy="1363662"/>
          </a:xfrm>
          <a:prstGeom prst="roundRect">
            <a:avLst>
              <a:gd name="adj" fmla="val 16667"/>
            </a:avLst>
          </a:prstGeom>
          <a:noFill/>
          <a:ln w="12700">
            <a:solidFill>
              <a:srgbClr val="0000CC"/>
            </a:solidFill>
            <a:round/>
          </a:ln>
          <a:extLst>
            <a:ext uri="{909E8E84-426E-40DD-AFC4-6F175D3DCCD1}">
              <a14:hiddenFill xmlns:a14="http://schemas.microsoft.com/office/drawing/2010/main" xmlns="">
                <a:solidFill>
                  <a:srgbClr val="FFFFFF"/>
                </a:solidFill>
              </a14:hiddenFill>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CC0000"/>
                </a:solidFill>
              </a:rPr>
              <a:t>特点：</a:t>
            </a:r>
          </a:p>
          <a:p>
            <a:r>
              <a:rPr lang="zh-CN" altLang="en-US" sz="2000"/>
              <a:t>通过用况描述用户需求</a:t>
            </a:r>
          </a:p>
          <a:p>
            <a:r>
              <a:rPr lang="zh-CN" altLang="en-US" sz="2000"/>
              <a:t>用交互图描述对象之间的交互</a:t>
            </a:r>
          </a:p>
          <a:p>
            <a:r>
              <a:rPr lang="zh-CN" altLang="en-US" sz="2000"/>
              <a:t>用况驱动的观点言之有过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30844"/>
                                        </p:tgtEl>
                                        <p:attrNameLst>
                                          <p:attrName>style.visibility</p:attrName>
                                        </p:attrNameLst>
                                      </p:cBhvr>
                                      <p:to>
                                        <p:strVal val="visible"/>
                                      </p:to>
                                    </p:set>
                                    <p:animEffect transition="in" filter="diamond(in)">
                                      <p:cBhvr>
                                        <p:cTn id="7" dur="1000"/>
                                        <p:tgtEl>
                                          <p:spTgt spid="330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84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7500" lnSpcReduction="20000"/>
          </a:bodyPr>
          <a:lstStyle/>
          <a:p>
            <a:r>
              <a:rPr lang="zh-CN" altLang="zh-CN" dirty="0"/>
              <a:t>　（</a:t>
            </a:r>
            <a:r>
              <a:rPr lang="en-US" altLang="zh-CN" dirty="0"/>
              <a:t>5</a:t>
            </a:r>
            <a:r>
              <a:rPr lang="zh-CN" altLang="zh-CN" dirty="0"/>
              <a:t>）</a:t>
            </a:r>
            <a:r>
              <a:rPr lang="en-US" altLang="zh-CN" dirty="0"/>
              <a:t> </a:t>
            </a:r>
            <a:r>
              <a:rPr lang="en-US" altLang="zh-CN" dirty="0" err="1"/>
              <a:t>Wirfs</a:t>
            </a:r>
            <a:r>
              <a:rPr lang="zh-CN" altLang="zh-CN" dirty="0"/>
              <a:t>―</a:t>
            </a:r>
            <a:r>
              <a:rPr lang="en-US" altLang="zh-CN" dirty="0"/>
              <a:t>Brock </a:t>
            </a:r>
            <a:r>
              <a:rPr lang="zh-CN" altLang="zh-CN" dirty="0"/>
              <a:t>方法：</a:t>
            </a:r>
            <a:r>
              <a:rPr lang="en-US" altLang="zh-CN" dirty="0" err="1"/>
              <a:t>Wirfs</a:t>
            </a:r>
            <a:r>
              <a:rPr lang="zh-CN" altLang="zh-CN" dirty="0"/>
              <a:t>―</a:t>
            </a:r>
            <a:r>
              <a:rPr lang="en-US" altLang="zh-CN" dirty="0"/>
              <a:t>Brock </a:t>
            </a:r>
            <a:r>
              <a:rPr lang="zh-CN" altLang="zh-CN" dirty="0"/>
              <a:t>方法不明确区分分析和设计任务 。从评估客户规格说明到设计完成 ，是一个连续的过程 。与</a:t>
            </a:r>
            <a:r>
              <a:rPr lang="en-US" altLang="zh-CN" dirty="0" err="1"/>
              <a:t>Wirfs</a:t>
            </a:r>
            <a:r>
              <a:rPr lang="zh-CN" altLang="zh-CN" dirty="0"/>
              <a:t>―</a:t>
            </a:r>
            <a:r>
              <a:rPr lang="en-US" altLang="zh-CN" dirty="0"/>
              <a:t>Brock</a:t>
            </a:r>
            <a:r>
              <a:rPr lang="zh-CN" altLang="zh-CN" dirty="0"/>
              <a:t>分析有关的任务概述如下：</a:t>
            </a:r>
            <a:r>
              <a:rPr lang="en-US" altLang="zh-CN" dirty="0"/>
              <a:t/>
            </a:r>
            <a:br>
              <a:rPr lang="en-US" altLang="zh-CN" dirty="0"/>
            </a:br>
            <a:r>
              <a:rPr lang="en-US" altLang="zh-CN" dirty="0"/>
              <a:t/>
            </a:r>
            <a:br>
              <a:rPr lang="en-US" altLang="zh-CN" dirty="0"/>
            </a:br>
            <a:r>
              <a:rPr lang="zh-CN" altLang="zh-CN" dirty="0"/>
              <a:t>　　·评估客户规格说明；</a:t>
            </a:r>
            <a:r>
              <a:rPr lang="en-US" altLang="zh-CN" dirty="0"/>
              <a:t/>
            </a:r>
            <a:br>
              <a:rPr lang="en-US" altLang="zh-CN" dirty="0"/>
            </a:br>
            <a:r>
              <a:rPr lang="en-US" altLang="zh-CN" dirty="0"/>
              <a:t/>
            </a:r>
            <a:br>
              <a:rPr lang="en-US" altLang="zh-CN" dirty="0"/>
            </a:br>
            <a:r>
              <a:rPr lang="zh-CN" altLang="zh-CN" dirty="0"/>
              <a:t>　　·使用语法分析从规格说明中提取候选类；</a:t>
            </a:r>
            <a:r>
              <a:rPr lang="en-US" altLang="zh-CN" dirty="0"/>
              <a:t/>
            </a:r>
            <a:br>
              <a:rPr lang="en-US" altLang="zh-CN" dirty="0"/>
            </a:br>
            <a:r>
              <a:rPr lang="en-US" altLang="zh-CN" dirty="0"/>
              <a:t/>
            </a:r>
            <a:br>
              <a:rPr lang="en-US" altLang="zh-CN" dirty="0"/>
            </a:br>
            <a:r>
              <a:rPr lang="zh-CN" altLang="zh-CN" dirty="0"/>
              <a:t>　　·将类分组以表示超类；</a:t>
            </a:r>
            <a:r>
              <a:rPr lang="en-US" altLang="zh-CN" dirty="0"/>
              <a:t/>
            </a:r>
            <a:br>
              <a:rPr lang="en-US" altLang="zh-CN" dirty="0"/>
            </a:br>
            <a:r>
              <a:rPr lang="en-US" altLang="zh-CN" dirty="0"/>
              <a:t/>
            </a:r>
            <a:br>
              <a:rPr lang="en-US" altLang="zh-CN" dirty="0"/>
            </a:br>
            <a:r>
              <a:rPr lang="zh-CN" altLang="zh-CN" dirty="0"/>
              <a:t>　　·定义每一个类的职责；</a:t>
            </a:r>
            <a:r>
              <a:rPr lang="en-US" altLang="zh-CN" dirty="0"/>
              <a:t/>
            </a:r>
            <a:br>
              <a:rPr lang="en-US" altLang="zh-CN" dirty="0"/>
            </a:br>
            <a:r>
              <a:rPr lang="en-US" altLang="zh-CN" dirty="0"/>
              <a:t/>
            </a:r>
            <a:br>
              <a:rPr lang="en-US" altLang="zh-CN" dirty="0"/>
            </a:br>
            <a:r>
              <a:rPr lang="zh-CN" altLang="zh-CN" dirty="0"/>
              <a:t>　　·将职责赋予每个类；</a:t>
            </a:r>
            <a:r>
              <a:rPr lang="en-US" altLang="zh-CN" dirty="0"/>
              <a:t/>
            </a:r>
            <a:br>
              <a:rPr lang="en-US" altLang="zh-CN" dirty="0"/>
            </a:br>
            <a:r>
              <a:rPr lang="en-US" altLang="zh-CN" dirty="0"/>
              <a:t/>
            </a:r>
            <a:br>
              <a:rPr lang="en-US" altLang="zh-CN" dirty="0"/>
            </a:br>
            <a:r>
              <a:rPr lang="zh-CN" altLang="zh-CN" dirty="0"/>
              <a:t>　　·标识类之间的关系；</a:t>
            </a:r>
            <a:r>
              <a:rPr lang="en-US" altLang="zh-CN" dirty="0"/>
              <a:t/>
            </a:r>
            <a:br>
              <a:rPr lang="en-US" altLang="zh-CN" dirty="0"/>
            </a:br>
            <a:r>
              <a:rPr lang="en-US" altLang="zh-CN" dirty="0"/>
              <a:t/>
            </a:r>
            <a:br>
              <a:rPr lang="en-US" altLang="zh-CN" dirty="0"/>
            </a:br>
            <a:r>
              <a:rPr lang="zh-CN" altLang="zh-CN" dirty="0"/>
              <a:t>　　·基于职责定义类之间的协作；</a:t>
            </a:r>
            <a:r>
              <a:rPr lang="en-US" altLang="zh-CN" dirty="0"/>
              <a:t/>
            </a:r>
            <a:br>
              <a:rPr lang="en-US" altLang="zh-CN" dirty="0"/>
            </a:br>
            <a:r>
              <a:rPr lang="en-US" altLang="zh-CN" dirty="0"/>
              <a:t/>
            </a:r>
            <a:br>
              <a:rPr lang="en-US" altLang="zh-CN" dirty="0"/>
            </a:br>
            <a:r>
              <a:rPr lang="zh-CN" altLang="zh-CN" dirty="0"/>
              <a:t>　　·建立类的层次表示；</a:t>
            </a:r>
            <a:r>
              <a:rPr lang="en-US" altLang="zh-CN" dirty="0"/>
              <a:t/>
            </a:r>
            <a:br>
              <a:rPr lang="en-US" altLang="zh-CN" dirty="0"/>
            </a:br>
            <a:r>
              <a:rPr lang="en-US" altLang="zh-CN" dirty="0"/>
              <a:t/>
            </a:r>
            <a:br>
              <a:rPr lang="en-US" altLang="zh-CN" dirty="0"/>
            </a:br>
            <a:r>
              <a:rPr lang="zh-CN" altLang="zh-CN" dirty="0"/>
              <a:t>　　·构造系统的协作图。</a:t>
            </a:r>
            <a:r>
              <a:rPr lang="en-US" altLang="zh-CN" dirty="0"/>
              <a:t/>
            </a:r>
            <a:br>
              <a:rPr lang="en-US" altLang="zh-CN" dirty="0"/>
            </a:br>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77078" y="1124744"/>
            <a:ext cx="7772400" cy="5040560"/>
          </a:xfrm>
        </p:spPr>
        <p:txBody>
          <a:bodyPr>
            <a:normAutofit fontScale="47500" lnSpcReduction="20000"/>
          </a:bodyPr>
          <a:lstStyle/>
          <a:p>
            <a:r>
              <a:rPr lang="en-US" altLang="zh-CN" dirty="0"/>
              <a:t/>
            </a:r>
            <a:br>
              <a:rPr lang="en-US" altLang="zh-CN" dirty="0"/>
            </a:br>
            <a:r>
              <a:rPr lang="zh-CN" altLang="zh-CN" dirty="0"/>
              <a:t>　　（</a:t>
            </a:r>
            <a:r>
              <a:rPr lang="en-US" altLang="zh-CN" dirty="0"/>
              <a:t>6</a:t>
            </a:r>
            <a:r>
              <a:rPr lang="zh-CN" altLang="zh-CN" dirty="0"/>
              <a:t>） 统一的</a:t>
            </a:r>
            <a:r>
              <a:rPr lang="en-US" altLang="zh-CN" dirty="0"/>
              <a:t>OOA</a:t>
            </a:r>
            <a:r>
              <a:rPr lang="zh-CN" altLang="zh-CN" dirty="0"/>
              <a:t>方法（</a:t>
            </a:r>
            <a:r>
              <a:rPr lang="en-US" altLang="zh-CN" dirty="0"/>
              <a:t>UML</a:t>
            </a:r>
            <a:r>
              <a:rPr lang="zh-CN" altLang="zh-CN" dirty="0"/>
              <a:t>） 。统一的建模语言（</a:t>
            </a:r>
            <a:r>
              <a:rPr lang="en-US" altLang="zh-CN" dirty="0"/>
              <a:t>UML</a:t>
            </a:r>
            <a:r>
              <a:rPr lang="zh-CN" altLang="zh-CN" dirty="0"/>
              <a:t>）已经在企业中广泛使用，它把</a:t>
            </a:r>
            <a:r>
              <a:rPr lang="en-US" altLang="zh-CN" dirty="0" err="1"/>
              <a:t>Booch</a:t>
            </a:r>
            <a:r>
              <a:rPr lang="zh-CN" altLang="zh-CN" dirty="0"/>
              <a:t>、</a:t>
            </a:r>
            <a:r>
              <a:rPr lang="en-US" altLang="zh-CN" dirty="0"/>
              <a:t>Rumbaugh</a:t>
            </a:r>
            <a:r>
              <a:rPr lang="zh-CN" altLang="zh-CN" dirty="0"/>
              <a:t>和</a:t>
            </a:r>
            <a:r>
              <a:rPr lang="en-US" altLang="zh-CN" dirty="0"/>
              <a:t>Jacobson </a:t>
            </a:r>
            <a:r>
              <a:rPr lang="zh-CN" altLang="zh-CN" dirty="0"/>
              <a:t>等各自独立的</a:t>
            </a:r>
            <a:r>
              <a:rPr lang="en-US" altLang="zh-CN" dirty="0"/>
              <a:t>OOA</a:t>
            </a:r>
            <a:r>
              <a:rPr lang="zh-CN" altLang="zh-CN" dirty="0"/>
              <a:t>和</a:t>
            </a:r>
            <a:r>
              <a:rPr lang="en-US" altLang="zh-CN" dirty="0"/>
              <a:t>OOD</a:t>
            </a:r>
            <a:r>
              <a:rPr lang="zh-CN" altLang="zh-CN" dirty="0"/>
              <a:t>方法中最优秀的特色组合成一个统一的方法。</a:t>
            </a:r>
            <a:r>
              <a:rPr lang="en-US" altLang="zh-CN" dirty="0"/>
              <a:t>UML </a:t>
            </a:r>
            <a:r>
              <a:rPr lang="zh-CN" altLang="zh-CN" dirty="0"/>
              <a:t>允许软件工程师使用由一组语法的语义的实用的规则支配的符号来表示分析模型。</a:t>
            </a:r>
            <a:r>
              <a:rPr lang="en-US" altLang="zh-CN" dirty="0"/>
              <a:t/>
            </a:r>
            <a:br>
              <a:rPr lang="en-US" altLang="zh-CN" dirty="0"/>
            </a:br>
            <a:r>
              <a:rPr lang="en-US" altLang="zh-CN" dirty="0"/>
              <a:t/>
            </a:r>
            <a:br>
              <a:rPr lang="en-US" altLang="zh-CN" dirty="0"/>
            </a:br>
            <a:r>
              <a:rPr lang="zh-CN" altLang="zh-CN" dirty="0"/>
              <a:t>　　在</a:t>
            </a:r>
            <a:r>
              <a:rPr lang="en-US" altLang="zh-CN" dirty="0"/>
              <a:t>UML</a:t>
            </a:r>
            <a:r>
              <a:rPr lang="zh-CN" altLang="zh-CN" dirty="0"/>
              <a:t>中用</a:t>
            </a:r>
            <a:r>
              <a:rPr lang="en-US" altLang="zh-CN" dirty="0"/>
              <a:t>5</a:t>
            </a:r>
            <a:r>
              <a:rPr lang="zh-CN" altLang="zh-CN" dirty="0"/>
              <a:t>种不同的视图来表示一个系统，这些视图从不同的侧面描述系统。每一个视图由一组图形来定义。这些视图概述如下：</a:t>
            </a:r>
            <a:r>
              <a:rPr lang="en-US" altLang="zh-CN" dirty="0"/>
              <a:t/>
            </a:r>
            <a:br>
              <a:rPr lang="en-US" altLang="zh-CN" dirty="0"/>
            </a:br>
            <a:r>
              <a:rPr lang="en-US" altLang="zh-CN" dirty="0"/>
              <a:t/>
            </a:r>
            <a:br>
              <a:rPr lang="en-US" altLang="zh-CN" dirty="0"/>
            </a:br>
            <a:r>
              <a:rPr lang="zh-CN" altLang="zh-CN" dirty="0"/>
              <a:t>　　·用户模型视图：这个视图从用户（ 在</a:t>
            </a:r>
            <a:r>
              <a:rPr lang="en-US" altLang="zh-CN" dirty="0"/>
              <a:t>UML</a:t>
            </a:r>
            <a:r>
              <a:rPr lang="zh-CN" altLang="zh-CN" dirty="0"/>
              <a:t>中叫做参与者）角度来表示系统。它用使用实例（</a:t>
            </a:r>
            <a:r>
              <a:rPr lang="en-US" altLang="zh-CN" dirty="0"/>
              <a:t>use case</a:t>
            </a:r>
            <a:r>
              <a:rPr lang="zh-CN" altLang="zh-CN" dirty="0"/>
              <a:t>）来建立模型，并用它来描述来自终端用户方面的可用的场景。</a:t>
            </a:r>
            <a:r>
              <a:rPr lang="en-US" altLang="zh-CN" dirty="0"/>
              <a:t/>
            </a:r>
            <a:br>
              <a:rPr lang="en-US" altLang="zh-CN" dirty="0"/>
            </a:br>
            <a:r>
              <a:rPr lang="en-US" altLang="zh-CN" dirty="0"/>
              <a:t/>
            </a:r>
            <a:br>
              <a:rPr lang="en-US" altLang="zh-CN" dirty="0"/>
            </a:br>
            <a:r>
              <a:rPr lang="zh-CN" altLang="zh-CN" dirty="0"/>
              <a:t>　　·结构模型视图 ：从系统内部来看 数据和功能性 。即对 静态结构（类、对象和关系）模型化。</a:t>
            </a:r>
            <a:r>
              <a:rPr lang="en-US" altLang="zh-CN" dirty="0"/>
              <a:t/>
            </a:r>
            <a:br>
              <a:rPr lang="en-US" altLang="zh-CN" dirty="0"/>
            </a:br>
            <a:r>
              <a:rPr lang="en-US" altLang="zh-CN" dirty="0"/>
              <a:t/>
            </a:r>
            <a:br>
              <a:rPr lang="en-US" altLang="zh-CN" dirty="0"/>
            </a:br>
            <a:r>
              <a:rPr lang="zh-CN" altLang="zh-CN" dirty="0"/>
              <a:t>　　·行为模型视图：这种视图表示了系统动态和行为。它还描述了在用户模型视图和结构模型视图中所描述的各种结构元素之间的交互和协作。</a:t>
            </a:r>
            <a:r>
              <a:rPr lang="en-US" altLang="zh-CN" dirty="0"/>
              <a:t/>
            </a:r>
            <a:br>
              <a:rPr lang="en-US" altLang="zh-CN" dirty="0"/>
            </a:br>
            <a:r>
              <a:rPr lang="en-US" altLang="zh-CN" dirty="0"/>
              <a:t/>
            </a:r>
            <a:br>
              <a:rPr lang="en-US" altLang="zh-CN" dirty="0"/>
            </a:br>
            <a:r>
              <a:rPr lang="zh-CN" altLang="zh-CN" dirty="0"/>
              <a:t>　　·实现模型视图：将系统的结构和行为表达成为易于转换为实现的方式。</a:t>
            </a:r>
            <a:r>
              <a:rPr lang="en-US" altLang="zh-CN" dirty="0"/>
              <a:t/>
            </a:r>
            <a:br>
              <a:rPr lang="en-US" altLang="zh-CN" dirty="0"/>
            </a:br>
            <a:r>
              <a:rPr lang="en-US" altLang="zh-CN" dirty="0"/>
              <a:t/>
            </a:r>
            <a:br>
              <a:rPr lang="en-US" altLang="zh-CN" dirty="0"/>
            </a:br>
            <a:r>
              <a:rPr lang="zh-CN" altLang="zh-CN" dirty="0"/>
              <a:t>　　·环境模型视图：表示系统实现环境的结构和行为。</a:t>
            </a:r>
            <a:r>
              <a:rPr lang="en-US" altLang="zh-CN" dirty="0"/>
              <a:t/>
            </a:r>
            <a:br>
              <a:rPr lang="en-US" altLang="zh-CN" dirty="0"/>
            </a:br>
            <a:r>
              <a:rPr lang="en-US" altLang="zh-CN" dirty="0"/>
              <a:t/>
            </a:r>
            <a:br>
              <a:rPr lang="en-US" altLang="zh-CN" dirty="0"/>
            </a:br>
            <a:r>
              <a:rPr lang="zh-CN" altLang="zh-CN" dirty="0"/>
              <a:t>　　通常，</a:t>
            </a:r>
            <a:r>
              <a:rPr lang="en-US" altLang="zh-CN" dirty="0"/>
              <a:t>UML </a:t>
            </a:r>
            <a:r>
              <a:rPr lang="zh-CN" altLang="zh-CN" dirty="0"/>
              <a:t>分析建模的注意力放在系统的用户模型和结构模型视图，而</a:t>
            </a:r>
            <a:r>
              <a:rPr lang="en-US" altLang="zh-CN" dirty="0"/>
              <a:t>UML</a:t>
            </a:r>
            <a:r>
              <a:rPr lang="zh-CN" altLang="zh-CN" dirty="0"/>
              <a:t>设计建模则定位在行为模型、实现模型和环境模型。 </a:t>
            </a:r>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E5DB1620-9B5F-4436-AB1C-25E259F77DAF}" type="slidenum">
              <a:rPr lang="en-US" altLang="zh-CN" sz="1400" b="0"/>
              <a:pPr/>
              <a:t>105</a:t>
            </a:fld>
            <a:endParaRPr lang="en-US" altLang="zh-CN" sz="1400" b="0"/>
          </a:p>
        </p:txBody>
      </p:sp>
      <p:sp>
        <p:nvSpPr>
          <p:cNvPr id="71683" name="Text Box 3"/>
          <p:cNvSpPr txBox="1">
            <a:spLocks noChangeArrowheads="1"/>
          </p:cNvSpPr>
          <p:nvPr/>
        </p:nvSpPr>
        <p:spPr bwMode="auto">
          <a:xfrm>
            <a:off x="0" y="0"/>
            <a:ext cx="9144000" cy="496888"/>
          </a:xfrm>
          <a:prstGeom prst="rect">
            <a:avLst/>
          </a:prstGeom>
          <a:gradFill rotWithShape="0">
            <a:gsLst>
              <a:gs pos="0">
                <a:srgbClr val="FFFF99"/>
              </a:gs>
              <a:gs pos="100000">
                <a:srgbClr val="CC99FF"/>
              </a:gs>
            </a:gsLst>
            <a:lin ang="2700000" scaled="1"/>
          </a:gradFill>
          <a:ln w="9525">
            <a:solidFill>
              <a:srgbClr val="000099"/>
            </a:solidFill>
            <a:miter lim="800000"/>
          </a:ln>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en-US" sz="3200" dirty="0">
                <a:solidFill>
                  <a:srgbClr val="A50021"/>
                </a:solidFill>
                <a:latin typeface="宋体" panose="02010600030101010101" pitchFamily="2" charset="-122"/>
              </a:rPr>
              <a:t>统一建模语言</a:t>
            </a:r>
            <a:r>
              <a:rPr lang="en-US" altLang="zh-CN" sz="3200" dirty="0">
                <a:solidFill>
                  <a:srgbClr val="A50021"/>
                </a:solidFill>
              </a:rPr>
              <a:t>UML</a:t>
            </a:r>
            <a:r>
              <a:rPr lang="zh-CN" altLang="en-US" sz="3200" dirty="0">
                <a:solidFill>
                  <a:srgbClr val="A50021"/>
                </a:solidFill>
                <a:latin typeface="宋体" panose="02010600030101010101" pitchFamily="2" charset="-122"/>
              </a:rPr>
              <a:t>简介</a:t>
            </a:r>
          </a:p>
        </p:txBody>
      </p:sp>
      <p:sp>
        <p:nvSpPr>
          <p:cNvPr id="71684" name="Text Box 5"/>
          <p:cNvSpPr txBox="1">
            <a:spLocks noChangeArrowheads="1"/>
          </p:cNvSpPr>
          <p:nvPr/>
        </p:nvSpPr>
        <p:spPr bwMode="auto">
          <a:xfrm>
            <a:off x="712788" y="1092200"/>
            <a:ext cx="4616450" cy="17235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dirty="0">
                <a:solidFill>
                  <a:srgbClr val="CC0000"/>
                </a:solidFill>
                <a:latin typeface="Arial" panose="020B0604020202020204" pitchFamily="34" charset="0"/>
              </a:rPr>
              <a:t>1 UML</a:t>
            </a:r>
            <a:r>
              <a:rPr lang="zh-CN" altLang="en-US" sz="2800" dirty="0">
                <a:solidFill>
                  <a:srgbClr val="CC0000"/>
                </a:solidFill>
                <a:latin typeface="Arial" panose="020B0604020202020204" pitchFamily="34" charset="0"/>
              </a:rPr>
              <a:t>的背景与发展历史</a:t>
            </a:r>
          </a:p>
          <a:p>
            <a:endParaRPr lang="zh-CN" altLang="en-US" sz="1400" dirty="0">
              <a:solidFill>
                <a:srgbClr val="CC0000"/>
              </a:solidFill>
              <a:latin typeface="Arial" panose="020B0604020202020204" pitchFamily="34" charset="0"/>
            </a:endParaRPr>
          </a:p>
          <a:p>
            <a:r>
              <a:rPr lang="en-US" altLang="zh-CN" sz="2800" dirty="0">
                <a:solidFill>
                  <a:srgbClr val="CC0000"/>
                </a:solidFill>
                <a:latin typeface="Arial" panose="020B0604020202020204" pitchFamily="34" charset="0"/>
              </a:rPr>
              <a:t>2 UML1</a:t>
            </a:r>
            <a:r>
              <a:rPr lang="zh-CN" altLang="en-US" sz="2800" dirty="0">
                <a:solidFill>
                  <a:srgbClr val="CC0000"/>
                </a:solidFill>
                <a:latin typeface="Arial" panose="020B0604020202020204" pitchFamily="34" charset="0"/>
              </a:rPr>
              <a:t>概况</a:t>
            </a:r>
          </a:p>
          <a:p>
            <a:endParaRPr lang="zh-CN" altLang="en-US" sz="1400" dirty="0">
              <a:solidFill>
                <a:srgbClr val="CC0000"/>
              </a:solidFill>
              <a:latin typeface="Arial" panose="020B0604020202020204" pitchFamily="34" charset="0"/>
            </a:endParaRPr>
          </a:p>
          <a:p>
            <a:r>
              <a:rPr lang="en-US" altLang="zh-CN" sz="2800" dirty="0">
                <a:solidFill>
                  <a:srgbClr val="CC0000"/>
                </a:solidFill>
                <a:latin typeface="Arial" panose="020B0604020202020204" pitchFamily="34" charset="0"/>
              </a:rPr>
              <a:t>3 UML2</a:t>
            </a:r>
            <a:r>
              <a:rPr lang="zh-CN" altLang="en-US" sz="2800" dirty="0">
                <a:solidFill>
                  <a:srgbClr val="CC0000"/>
                </a:solidFill>
                <a:latin typeface="Arial" panose="020B0604020202020204" pitchFamily="34" charset="0"/>
              </a:rPr>
              <a:t>概况</a:t>
            </a:r>
          </a:p>
        </p:txBody>
      </p:sp>
      <p:sp>
        <p:nvSpPr>
          <p:cNvPr id="71685" name="AutoShape 6"/>
          <p:cNvSpPr/>
          <p:nvPr/>
        </p:nvSpPr>
        <p:spPr bwMode="auto">
          <a:xfrm>
            <a:off x="4737100" y="2052638"/>
            <a:ext cx="2936875" cy="1479550"/>
          </a:xfrm>
          <a:prstGeom prst="borderCallout1">
            <a:avLst>
              <a:gd name="adj1" fmla="val 7727"/>
              <a:gd name="adj2" fmla="val -2593"/>
              <a:gd name="adj3" fmla="val -6759"/>
              <a:gd name="adj4" fmla="val -62431"/>
            </a:avLst>
          </a:prstGeom>
          <a:noFill/>
          <a:ln w="19050">
            <a:solidFill>
              <a:srgbClr val="0000CC"/>
            </a:solidFill>
            <a:miter lim="800000"/>
          </a:ln>
          <a:extLst>
            <a:ext uri="{909E8E84-426E-40DD-AFC4-6F175D3DCCD1}">
              <a14:hiddenFill xmlns:a14="http://schemas.microsoft.com/office/drawing/2010/main" xmlns="">
                <a:solidFill>
                  <a:srgbClr val="FFFFFF"/>
                </a:solidFill>
              </a14:hiddenFill>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t>主要组成部分</a:t>
            </a:r>
          </a:p>
          <a:p>
            <a:r>
              <a:rPr lang="zh-CN" altLang="en-US"/>
              <a:t>元模型体系结构</a:t>
            </a:r>
          </a:p>
          <a:p>
            <a:r>
              <a:rPr lang="zh-CN" altLang="en-US"/>
              <a:t>具体元类和抽象元类</a:t>
            </a:r>
          </a:p>
          <a:p>
            <a:r>
              <a:rPr lang="zh-CN" altLang="en-US"/>
              <a:t>各种图和扩展机制</a:t>
            </a:r>
          </a:p>
        </p:txBody>
      </p:sp>
      <p:sp>
        <p:nvSpPr>
          <p:cNvPr id="71686" name="AutoShape 7"/>
          <p:cNvSpPr/>
          <p:nvPr/>
        </p:nvSpPr>
        <p:spPr bwMode="auto">
          <a:xfrm>
            <a:off x="4695825" y="4041775"/>
            <a:ext cx="2936875" cy="749300"/>
          </a:xfrm>
          <a:prstGeom prst="borderCallout1">
            <a:avLst>
              <a:gd name="adj1" fmla="val 15255"/>
              <a:gd name="adj2" fmla="val -2593"/>
              <a:gd name="adj3" fmla="val -167375"/>
              <a:gd name="adj4" fmla="val -62162"/>
            </a:avLst>
          </a:prstGeom>
          <a:noFill/>
          <a:ln w="19050">
            <a:solidFill>
              <a:srgbClr val="0000CC"/>
            </a:solidFill>
            <a:miter lim="800000"/>
          </a:ln>
          <a:extLst>
            <a:ext uri="{909E8E84-426E-40DD-AFC4-6F175D3DCCD1}">
              <a14:hiddenFill xmlns:a14="http://schemas.microsoft.com/office/drawing/2010/main" xmlns="">
                <a:solidFill>
                  <a:srgbClr val="FFFFFF"/>
                </a:solidFill>
              </a14:hiddenFill>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a:t>UML2</a:t>
            </a:r>
            <a:r>
              <a:rPr lang="zh-CN" altLang="en-US"/>
              <a:t>的四个规范</a:t>
            </a:r>
          </a:p>
          <a:p>
            <a:r>
              <a:rPr lang="zh-CN" altLang="en-US"/>
              <a:t>图的增加和主要变化</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B589D02C-FDA0-4C43-80E0-9E9E145B570E}" type="slidenum">
              <a:rPr lang="en-US" altLang="zh-CN" sz="1400" b="0"/>
              <a:pPr/>
              <a:t>106</a:t>
            </a:fld>
            <a:endParaRPr lang="en-US" altLang="zh-CN" sz="1400" b="0"/>
          </a:p>
        </p:txBody>
      </p:sp>
      <p:sp>
        <p:nvSpPr>
          <p:cNvPr id="72707" name="AutoShape 2"/>
          <p:cNvSpPr>
            <a:spLocks noChangeArrowheads="1"/>
          </p:cNvSpPr>
          <p:nvPr/>
        </p:nvSpPr>
        <p:spPr bwMode="auto">
          <a:xfrm>
            <a:off x="358775" y="1795463"/>
            <a:ext cx="8423275" cy="3557587"/>
          </a:xfrm>
          <a:prstGeom prst="roundRect">
            <a:avLst>
              <a:gd name="adj" fmla="val 16667"/>
            </a:avLst>
          </a:prstGeom>
          <a:gradFill rotWithShape="0">
            <a:gsLst>
              <a:gs pos="0">
                <a:srgbClr val="FFFF66"/>
              </a:gs>
              <a:gs pos="50000">
                <a:srgbClr val="CCFFCC"/>
              </a:gs>
              <a:gs pos="100000">
                <a:srgbClr val="FFFF66"/>
              </a:gs>
            </a:gsLst>
            <a:lin ang="2700000" scaled="1"/>
          </a:gradFill>
          <a:ln w="9525">
            <a:solidFill>
              <a:srgbClr val="0000CC"/>
            </a:solidFill>
            <a:round/>
          </a:ln>
        </p:spPr>
        <p:txBody>
          <a:bodyPr lIns="0" tIns="0" rIns="0" bIns="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a:latin typeface="宋体" panose="02010600030101010101" pitchFamily="2" charset="-122"/>
              </a:rPr>
              <a:t>面向对象方法种类繁多</a:t>
            </a:r>
          </a:p>
          <a:p>
            <a:pPr lvl="1"/>
            <a:r>
              <a:rPr lang="en-US" altLang="zh-CN" sz="2800">
                <a:solidFill>
                  <a:srgbClr val="3333FF"/>
                </a:solidFill>
                <a:latin typeface="宋体" panose="02010600030101010101" pitchFamily="2" charset="-122"/>
              </a:rPr>
              <a:t>1989</a:t>
            </a:r>
            <a:r>
              <a:rPr lang="zh-CN" altLang="en-US" sz="2800">
                <a:solidFill>
                  <a:srgbClr val="3333FF"/>
                </a:solidFill>
                <a:latin typeface="宋体" panose="02010600030101010101" pitchFamily="2" charset="-122"/>
              </a:rPr>
              <a:t>年约</a:t>
            </a:r>
            <a:r>
              <a:rPr lang="en-US" altLang="zh-CN" sz="2800">
                <a:solidFill>
                  <a:srgbClr val="3333FF"/>
                </a:solidFill>
                <a:latin typeface="宋体" panose="02010600030101010101" pitchFamily="2" charset="-122"/>
              </a:rPr>
              <a:t>10</a:t>
            </a:r>
            <a:r>
              <a:rPr lang="zh-CN" altLang="en-US" sz="2800">
                <a:solidFill>
                  <a:srgbClr val="3333FF"/>
                </a:solidFill>
                <a:latin typeface="宋体" panose="02010600030101010101" pitchFamily="2" charset="-122"/>
              </a:rPr>
              <a:t>种，</a:t>
            </a:r>
            <a:r>
              <a:rPr lang="en-US" altLang="zh-CN" sz="2800">
                <a:solidFill>
                  <a:srgbClr val="3333FF"/>
                </a:solidFill>
                <a:latin typeface="宋体" panose="02010600030101010101" pitchFamily="2" charset="-122"/>
              </a:rPr>
              <a:t>1994</a:t>
            </a:r>
            <a:r>
              <a:rPr lang="zh-CN" altLang="en-US" sz="2800">
                <a:solidFill>
                  <a:srgbClr val="3333FF"/>
                </a:solidFill>
                <a:latin typeface="宋体" panose="02010600030101010101" pitchFamily="2" charset="-122"/>
              </a:rPr>
              <a:t>年达到</a:t>
            </a:r>
            <a:r>
              <a:rPr lang="en-US" altLang="zh-CN" sz="2800">
                <a:solidFill>
                  <a:srgbClr val="3333FF"/>
                </a:solidFill>
                <a:latin typeface="宋体" panose="02010600030101010101" pitchFamily="2" charset="-122"/>
              </a:rPr>
              <a:t>50</a:t>
            </a:r>
            <a:r>
              <a:rPr lang="zh-CN" altLang="en-US" sz="2800">
                <a:solidFill>
                  <a:srgbClr val="3333FF"/>
                </a:solidFill>
                <a:latin typeface="宋体" panose="02010600030101010101" pitchFamily="2" charset="-122"/>
              </a:rPr>
              <a:t>种以上</a:t>
            </a:r>
          </a:p>
          <a:p>
            <a:r>
              <a:rPr lang="zh-CN" altLang="en-US" sz="2800">
                <a:latin typeface="宋体" panose="02010600030101010101" pitchFamily="2" charset="-122"/>
              </a:rPr>
              <a:t>概念、表示法、过程策略及文档组织等方面的差异</a:t>
            </a:r>
          </a:p>
          <a:p>
            <a:pPr lvl="1"/>
            <a:r>
              <a:rPr lang="zh-CN" altLang="en-US" sz="2800">
                <a:solidFill>
                  <a:srgbClr val="3333FF"/>
                </a:solidFill>
                <a:latin typeface="宋体" panose="02010600030101010101" pitchFamily="2" charset="-122"/>
              </a:rPr>
              <a:t>使用户在选择建模方法和工具时无所适从</a:t>
            </a:r>
          </a:p>
          <a:p>
            <a:pPr lvl="1"/>
            <a:r>
              <a:rPr lang="zh-CN" altLang="en-US" sz="2800">
                <a:solidFill>
                  <a:srgbClr val="3333FF"/>
                </a:solidFill>
                <a:latin typeface="宋体" panose="02010600030101010101" pitchFamily="2" charset="-122"/>
              </a:rPr>
              <a:t>不利于技术交流</a:t>
            </a:r>
          </a:p>
          <a:p>
            <a:pPr lvl="1"/>
            <a:endParaRPr lang="zh-CN" altLang="en-US" sz="1400">
              <a:solidFill>
                <a:srgbClr val="3333FF"/>
              </a:solidFill>
              <a:latin typeface="宋体" panose="02010600030101010101" pitchFamily="2" charset="-122"/>
            </a:endParaRPr>
          </a:p>
          <a:p>
            <a:r>
              <a:rPr lang="zh-CN" altLang="en-US" sz="2800">
                <a:latin typeface="宋体" panose="02010600030101010101" pitchFamily="2" charset="-122"/>
              </a:rPr>
              <a:t>迫切需要</a:t>
            </a:r>
            <a:r>
              <a:rPr lang="en-US" altLang="zh-CN" sz="2800">
                <a:latin typeface="宋体" panose="02010600030101010101" pitchFamily="2" charset="-122"/>
              </a:rPr>
              <a:t>OO</a:t>
            </a:r>
            <a:r>
              <a:rPr lang="zh-CN" altLang="en-US" sz="2800">
                <a:latin typeface="宋体" panose="02010600030101010101" pitchFamily="2" charset="-122"/>
              </a:rPr>
              <a:t>概念及表示法走向统一和标准化</a:t>
            </a:r>
          </a:p>
          <a:p>
            <a:pPr lvl="1"/>
            <a:r>
              <a:rPr lang="zh-CN" altLang="en-US" sz="2800">
                <a:solidFill>
                  <a:srgbClr val="3333FF"/>
                </a:solidFill>
                <a:latin typeface="宋体" panose="02010600030101010101" pitchFamily="2" charset="-122"/>
              </a:rPr>
              <a:t>统一建模语言</a:t>
            </a:r>
            <a:r>
              <a:rPr lang="en-US" altLang="zh-CN" sz="2800">
                <a:solidFill>
                  <a:srgbClr val="3333FF"/>
                </a:solidFill>
                <a:latin typeface="宋体" panose="02010600030101010101" pitchFamily="2" charset="-122"/>
              </a:rPr>
              <a:t>UML</a:t>
            </a:r>
            <a:r>
              <a:rPr lang="zh-CN" altLang="en-US" sz="2800">
                <a:solidFill>
                  <a:srgbClr val="3333FF"/>
                </a:solidFill>
                <a:latin typeface="宋体" panose="02010600030101010101" pitchFamily="2" charset="-122"/>
              </a:rPr>
              <a:t>应运而生</a:t>
            </a:r>
          </a:p>
        </p:txBody>
      </p:sp>
      <p:sp>
        <p:nvSpPr>
          <p:cNvPr id="72708" name="Text Box 3"/>
          <p:cNvSpPr txBox="1">
            <a:spLocks noChangeArrowheads="1"/>
          </p:cNvSpPr>
          <p:nvPr/>
        </p:nvSpPr>
        <p:spPr bwMode="auto">
          <a:xfrm>
            <a:off x="325438" y="795338"/>
            <a:ext cx="1428750" cy="427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a:solidFill>
                  <a:srgbClr val="CC0000"/>
                </a:solidFill>
              </a:rPr>
              <a:t>诞生背景</a:t>
            </a:r>
          </a:p>
        </p:txBody>
      </p:sp>
      <p:sp>
        <p:nvSpPr>
          <p:cNvPr id="72709" name="Text Box 4"/>
          <p:cNvSpPr txBox="1">
            <a:spLocks noChangeArrowheads="1"/>
          </p:cNvSpPr>
          <p:nvPr/>
        </p:nvSpPr>
        <p:spPr bwMode="auto">
          <a:xfrm>
            <a:off x="0" y="0"/>
            <a:ext cx="5429250" cy="558800"/>
          </a:xfrm>
          <a:prstGeom prst="rect">
            <a:avLst/>
          </a:prstGeom>
          <a:gradFill rotWithShape="0">
            <a:gsLst>
              <a:gs pos="0">
                <a:srgbClr val="FFFF99"/>
              </a:gs>
              <a:gs pos="100000">
                <a:srgbClr val="CC99FF"/>
              </a:gs>
            </a:gsLst>
            <a:lin ang="2700000" scaled="1"/>
          </a:gradFill>
          <a:ln w="9525">
            <a:solidFill>
              <a:srgbClr val="000099"/>
            </a:solidFill>
            <a:miter lim="800000"/>
          </a:ln>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en-US" altLang="zh-CN" sz="3600">
                <a:solidFill>
                  <a:srgbClr val="CC0000"/>
                </a:solidFill>
              </a:rPr>
              <a:t>UML</a:t>
            </a:r>
            <a:r>
              <a:rPr lang="zh-CN" altLang="en-US" sz="3600">
                <a:solidFill>
                  <a:srgbClr val="CC0000"/>
                </a:solidFill>
              </a:rPr>
              <a:t>的背景与发展历史</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1993074F-BD52-4F7A-9F36-9D9A2D655FC8}" type="slidenum">
              <a:rPr lang="en-US" altLang="zh-CN" sz="1400" b="0"/>
              <a:pPr/>
              <a:t>107</a:t>
            </a:fld>
            <a:endParaRPr lang="en-US" altLang="zh-CN" sz="1400" b="0"/>
          </a:p>
        </p:txBody>
      </p:sp>
      <p:sp>
        <p:nvSpPr>
          <p:cNvPr id="73731" name="Text Box 2"/>
          <p:cNvSpPr txBox="1">
            <a:spLocks noChangeArrowheads="1"/>
          </p:cNvSpPr>
          <p:nvPr/>
        </p:nvSpPr>
        <p:spPr bwMode="auto">
          <a:xfrm>
            <a:off x="395536" y="341313"/>
            <a:ext cx="7127875" cy="297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a:defRPr kumimoji="1" sz="2400" b="1">
                <a:solidFill>
                  <a:schemeClr val="tx1"/>
                </a:solidFill>
                <a:latin typeface="Times New Roman" panose="02020603050405020304" pitchFamily="18" charset="0"/>
                <a:ea typeface="宋体" panose="02010600030101010101" pitchFamily="2" charset="-122"/>
              </a:defRPr>
            </a:lvl2pPr>
            <a:lvl3pPr>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dirty="0">
                <a:solidFill>
                  <a:srgbClr val="CC0000"/>
                </a:solidFill>
                <a:latin typeface="Arial" panose="020B0604020202020204" pitchFamily="34" charset="0"/>
              </a:rPr>
              <a:t>发展历史</a:t>
            </a:r>
          </a:p>
          <a:p>
            <a:pPr lvl="1"/>
            <a:endParaRPr lang="zh-CN" altLang="en-US" dirty="0">
              <a:solidFill>
                <a:srgbClr val="CC0000"/>
              </a:solidFill>
              <a:latin typeface="Arial" panose="020B0604020202020204" pitchFamily="34" charset="0"/>
            </a:endParaRPr>
          </a:p>
          <a:p>
            <a:r>
              <a:rPr lang="zh-CN" altLang="en-US" sz="2800" dirty="0">
                <a:solidFill>
                  <a:srgbClr val="CC0000"/>
                </a:solidFill>
                <a:latin typeface="Arial" panose="020B0604020202020204" pitchFamily="34" charset="0"/>
              </a:rPr>
              <a:t>第一阶段：</a:t>
            </a:r>
            <a:r>
              <a:rPr lang="en-US" altLang="zh-CN" sz="2800" dirty="0">
                <a:solidFill>
                  <a:srgbClr val="CC0000"/>
                </a:solidFill>
                <a:latin typeface="Arial" panose="020B0604020202020204" pitchFamily="34" charset="0"/>
              </a:rPr>
              <a:t>OO</a:t>
            </a:r>
            <a:r>
              <a:rPr lang="zh-CN" altLang="en-US" sz="2800" dirty="0">
                <a:solidFill>
                  <a:srgbClr val="CC0000"/>
                </a:solidFill>
                <a:latin typeface="Arial" panose="020B0604020202020204" pitchFamily="34" charset="0"/>
              </a:rPr>
              <a:t>方法学家的联合行动</a:t>
            </a:r>
          </a:p>
          <a:p>
            <a:pPr lvl="1">
              <a:lnSpc>
                <a:spcPct val="120000"/>
              </a:lnSpc>
            </a:pPr>
            <a:r>
              <a:rPr lang="en-US" altLang="zh-CN" b="0" dirty="0">
                <a:latin typeface="Arial" panose="020B0604020202020204" pitchFamily="34" charset="0"/>
              </a:rPr>
              <a:t>1995.10</a:t>
            </a:r>
            <a:r>
              <a:rPr lang="zh-CN" altLang="en-US" b="0" dirty="0">
                <a:latin typeface="Arial" panose="020B0604020202020204" pitchFamily="34" charset="0"/>
              </a:rPr>
              <a:t>： </a:t>
            </a:r>
            <a:r>
              <a:rPr lang="en-US" altLang="zh-CN" b="0" dirty="0">
                <a:latin typeface="Arial" panose="020B0604020202020204" pitchFamily="34" charset="0"/>
              </a:rPr>
              <a:t>G. </a:t>
            </a:r>
            <a:r>
              <a:rPr lang="en-US" altLang="zh-CN" b="0" dirty="0" err="1">
                <a:latin typeface="Arial" panose="020B0604020202020204" pitchFamily="34" charset="0"/>
              </a:rPr>
              <a:t>Booch</a:t>
            </a:r>
            <a:r>
              <a:rPr lang="zh-CN" altLang="en-US" b="0" dirty="0">
                <a:latin typeface="Arial" panose="020B0604020202020204" pitchFamily="34" charset="0"/>
              </a:rPr>
              <a:t>与</a:t>
            </a:r>
            <a:r>
              <a:rPr lang="en-US" altLang="zh-CN" b="0" dirty="0">
                <a:latin typeface="Arial" panose="020B0604020202020204" pitchFamily="34" charset="0"/>
              </a:rPr>
              <a:t>J. Rumbaugh</a:t>
            </a:r>
            <a:r>
              <a:rPr lang="zh-CN" altLang="en-US" b="0" dirty="0">
                <a:latin typeface="Arial" panose="020B0604020202020204" pitchFamily="34" charset="0"/>
              </a:rPr>
              <a:t>联合</a:t>
            </a:r>
          </a:p>
          <a:p>
            <a:pPr lvl="2">
              <a:lnSpc>
                <a:spcPct val="120000"/>
              </a:lnSpc>
            </a:pPr>
            <a:r>
              <a:rPr lang="zh-CN" altLang="en-US" b="0" dirty="0">
                <a:solidFill>
                  <a:srgbClr val="3333FF"/>
                </a:solidFill>
                <a:latin typeface="Arial" panose="020B0604020202020204" pitchFamily="34" charset="0"/>
              </a:rPr>
              <a:t>推出</a:t>
            </a:r>
            <a:r>
              <a:rPr lang="en-US" altLang="zh-CN" b="0" dirty="0">
                <a:solidFill>
                  <a:srgbClr val="3333FF"/>
                </a:solidFill>
                <a:latin typeface="Arial" panose="020B0604020202020204" pitchFamily="34" charset="0"/>
              </a:rPr>
              <a:t>Unified Method 0.8</a:t>
            </a:r>
          </a:p>
          <a:p>
            <a:pPr lvl="1">
              <a:lnSpc>
                <a:spcPct val="120000"/>
              </a:lnSpc>
            </a:pPr>
            <a:r>
              <a:rPr lang="en-US" altLang="zh-CN" b="0" dirty="0">
                <a:latin typeface="Arial" panose="020B0604020202020204" pitchFamily="34" charset="0"/>
              </a:rPr>
              <a:t>1996.6</a:t>
            </a:r>
            <a:r>
              <a:rPr lang="zh-CN" altLang="en-US" b="0" dirty="0">
                <a:latin typeface="Arial" panose="020B0604020202020204" pitchFamily="34" charset="0"/>
              </a:rPr>
              <a:t>： </a:t>
            </a:r>
            <a:r>
              <a:rPr lang="en-US" altLang="zh-CN" b="0" dirty="0">
                <a:latin typeface="Arial" panose="020B0604020202020204" pitchFamily="34" charset="0"/>
              </a:rPr>
              <a:t>I. Jacobson</a:t>
            </a:r>
            <a:r>
              <a:rPr lang="zh-CN" altLang="en-US" b="0" dirty="0">
                <a:latin typeface="Arial" panose="020B0604020202020204" pitchFamily="34" charset="0"/>
              </a:rPr>
              <a:t>加入</a:t>
            </a:r>
          </a:p>
          <a:p>
            <a:pPr lvl="2">
              <a:lnSpc>
                <a:spcPct val="120000"/>
              </a:lnSpc>
            </a:pPr>
            <a:r>
              <a:rPr lang="zh-CN" altLang="en-US" b="0" dirty="0">
                <a:solidFill>
                  <a:srgbClr val="3333FF"/>
                </a:solidFill>
                <a:latin typeface="Arial" panose="020B0604020202020204" pitchFamily="34" charset="0"/>
              </a:rPr>
              <a:t>推出</a:t>
            </a:r>
            <a:r>
              <a:rPr lang="en-US" altLang="zh-CN" b="0" dirty="0">
                <a:solidFill>
                  <a:srgbClr val="3333FF"/>
                </a:solidFill>
                <a:latin typeface="Arial" panose="020B0604020202020204" pitchFamily="34" charset="0"/>
              </a:rPr>
              <a:t>UML 0.9</a:t>
            </a:r>
            <a:r>
              <a:rPr lang="zh-CN" altLang="en-US" b="0" dirty="0">
                <a:solidFill>
                  <a:srgbClr val="3333FF"/>
                </a:solidFill>
                <a:latin typeface="Arial" panose="020B0604020202020204" pitchFamily="34" charset="0"/>
              </a:rPr>
              <a:t>（</a:t>
            </a:r>
            <a:r>
              <a:rPr lang="en-US" altLang="zh-CN" b="0" dirty="0">
                <a:solidFill>
                  <a:srgbClr val="3333FF"/>
                </a:solidFill>
                <a:latin typeface="Arial" panose="020B0604020202020204" pitchFamily="34" charset="0"/>
              </a:rPr>
              <a:t>Unified Modeling Language</a:t>
            </a:r>
            <a:r>
              <a:rPr lang="zh-CN" altLang="en-US" b="0" dirty="0">
                <a:solidFill>
                  <a:srgbClr val="3333FF"/>
                </a:solidFill>
                <a:latin typeface="Arial" panose="020B0604020202020204" pitchFamily="34" charset="0"/>
              </a:rPr>
              <a:t>）</a:t>
            </a:r>
          </a:p>
        </p:txBody>
      </p:sp>
      <p:sp>
        <p:nvSpPr>
          <p:cNvPr id="73732" name="AutoShape 4"/>
          <p:cNvSpPr>
            <a:spLocks noChangeArrowheads="1"/>
          </p:cNvSpPr>
          <p:nvPr/>
        </p:nvSpPr>
        <p:spPr bwMode="auto">
          <a:xfrm>
            <a:off x="6448425" y="1827213"/>
            <a:ext cx="2378075" cy="669925"/>
          </a:xfrm>
          <a:prstGeom prst="wedgeRoundRectCallout">
            <a:avLst>
              <a:gd name="adj1" fmla="val -55875"/>
              <a:gd name="adj2" fmla="val 105926"/>
              <a:gd name="adj3" fmla="val 16667"/>
            </a:avLst>
          </a:prstGeom>
          <a:noFill/>
          <a:ln w="12700">
            <a:solidFill>
              <a:schemeClr val="hlink"/>
            </a:solidFill>
            <a:miter lim="800000"/>
          </a:ln>
          <a:extLst>
            <a:ext uri="{909E8E84-426E-40DD-AFC4-6F175D3DCCD1}">
              <a14:hiddenFill xmlns:a14="http://schemas.microsoft.com/office/drawing/2010/main" xmlns="">
                <a:solidFill>
                  <a:srgbClr val="FFFFFF"/>
                </a:solidFill>
              </a14:hiddenFill>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000"/>
              <a:t>不再称</a:t>
            </a:r>
            <a:r>
              <a:rPr lang="zh-CN" altLang="en-US" sz="2000">
                <a:latin typeface="宋体" panose="02010600030101010101" pitchFamily="2" charset="-122"/>
              </a:rPr>
              <a:t>“</a:t>
            </a:r>
            <a:r>
              <a:rPr lang="zh-CN" altLang="en-US" sz="2000"/>
              <a:t>方法</a:t>
            </a:r>
            <a:r>
              <a:rPr lang="zh-CN" altLang="en-US" sz="2000">
                <a:latin typeface="宋体" panose="02010600030101010101" pitchFamily="2" charset="-122"/>
              </a:rPr>
              <a:t>”</a:t>
            </a:r>
            <a:r>
              <a:rPr lang="zh-CN" altLang="en-US" sz="2000"/>
              <a:t>而改称</a:t>
            </a:r>
            <a:r>
              <a:rPr lang="zh-CN" altLang="en-US" sz="2000">
                <a:latin typeface="宋体" panose="02010600030101010101" pitchFamily="2" charset="-122"/>
              </a:rPr>
              <a:t>“</a:t>
            </a:r>
            <a:r>
              <a:rPr lang="zh-CN" altLang="en-US" sz="2000"/>
              <a:t>建模语言</a:t>
            </a:r>
            <a:r>
              <a:rPr lang="zh-CN" altLang="en-US" sz="2000">
                <a:latin typeface="宋体" panose="02010600030101010101" pitchFamily="2" charset="-122"/>
              </a:rPr>
              <a:t>”</a:t>
            </a:r>
            <a:endParaRPr lang="zh-CN" altLang="en-US" sz="2000"/>
          </a:p>
        </p:txBody>
      </p:sp>
      <p:sp>
        <p:nvSpPr>
          <p:cNvPr id="73733" name="Text Box 5"/>
          <p:cNvSpPr txBox="1">
            <a:spLocks noChangeArrowheads="1"/>
          </p:cNvSpPr>
          <p:nvPr/>
        </p:nvSpPr>
        <p:spPr bwMode="auto">
          <a:xfrm>
            <a:off x="261938" y="3240088"/>
            <a:ext cx="8763000" cy="2265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2800">
                <a:solidFill>
                  <a:srgbClr val="CC0000"/>
                </a:solidFill>
                <a:latin typeface="Arial" panose="020B0604020202020204" pitchFamily="34" charset="0"/>
              </a:rPr>
              <a:t>第二阶段：公司的联合行动</a:t>
            </a:r>
          </a:p>
          <a:p>
            <a:pPr lvl="1" eaLnBrk="1" hangingPunct="1">
              <a:lnSpc>
                <a:spcPct val="120000"/>
              </a:lnSpc>
            </a:pPr>
            <a:r>
              <a:rPr lang="en-US" altLang="zh-CN" b="0">
                <a:latin typeface="Arial" panose="020B0604020202020204" pitchFamily="34" charset="0"/>
              </a:rPr>
              <a:t>1996</a:t>
            </a:r>
            <a:r>
              <a:rPr lang="zh-CN" altLang="en-US" b="0">
                <a:latin typeface="Arial" panose="020B0604020202020204" pitchFamily="34" charset="0"/>
              </a:rPr>
              <a:t>：成立了</a:t>
            </a:r>
            <a:r>
              <a:rPr lang="en-US" altLang="zh-CN" b="0">
                <a:latin typeface="Arial" panose="020B0604020202020204" pitchFamily="34" charset="0"/>
              </a:rPr>
              <a:t>UML</a:t>
            </a:r>
            <a:r>
              <a:rPr lang="zh-CN" altLang="en-US" b="0">
                <a:latin typeface="Arial" panose="020B0604020202020204" pitchFamily="34" charset="0"/>
              </a:rPr>
              <a:t>伙伴组织，</a:t>
            </a:r>
            <a:r>
              <a:rPr lang="en-US" altLang="zh-CN" b="0">
                <a:latin typeface="Arial" panose="020B0604020202020204" pitchFamily="34" charset="0"/>
              </a:rPr>
              <a:t>12</a:t>
            </a:r>
            <a:r>
              <a:rPr lang="zh-CN" altLang="en-US" b="0">
                <a:latin typeface="Arial" panose="020B0604020202020204" pitchFamily="34" charset="0"/>
              </a:rPr>
              <a:t>家公司加入</a:t>
            </a:r>
          </a:p>
          <a:p>
            <a:pPr lvl="1" eaLnBrk="1" hangingPunct="1">
              <a:lnSpc>
                <a:spcPct val="120000"/>
              </a:lnSpc>
            </a:pPr>
            <a:r>
              <a:rPr lang="en-US" altLang="zh-CN" b="0">
                <a:latin typeface="Arial" panose="020B0604020202020204" pitchFamily="34" charset="0"/>
              </a:rPr>
              <a:t>1997.1</a:t>
            </a:r>
            <a:r>
              <a:rPr lang="zh-CN" altLang="en-US" b="0">
                <a:latin typeface="Arial" panose="020B0604020202020204" pitchFamily="34" charset="0"/>
              </a:rPr>
              <a:t>：推出</a:t>
            </a:r>
            <a:r>
              <a:rPr lang="en-US" altLang="zh-CN" b="0">
                <a:latin typeface="Arial" panose="020B0604020202020204" pitchFamily="34" charset="0"/>
              </a:rPr>
              <a:t>UML1.0</a:t>
            </a:r>
            <a:r>
              <a:rPr lang="zh-CN" altLang="en-US" b="0">
                <a:latin typeface="Arial" panose="020B0604020202020204" pitchFamily="34" charset="0"/>
              </a:rPr>
              <a:t>，另外</a:t>
            </a:r>
            <a:r>
              <a:rPr lang="en-US" altLang="zh-CN" b="0">
                <a:latin typeface="Arial" panose="020B0604020202020204" pitchFamily="34" charset="0"/>
              </a:rPr>
              <a:t>5</a:t>
            </a:r>
            <a:r>
              <a:rPr lang="zh-CN" altLang="en-US" b="0">
                <a:latin typeface="Arial" panose="020B0604020202020204" pitchFamily="34" charset="0"/>
              </a:rPr>
              <a:t>家公司加盟</a:t>
            </a:r>
          </a:p>
          <a:p>
            <a:pPr lvl="1" eaLnBrk="1" hangingPunct="1">
              <a:lnSpc>
                <a:spcPct val="120000"/>
              </a:lnSpc>
            </a:pPr>
            <a:r>
              <a:rPr lang="en-US" altLang="zh-CN" b="0">
                <a:latin typeface="Arial" panose="020B0604020202020204" pitchFamily="34" charset="0"/>
              </a:rPr>
              <a:t>1997.9</a:t>
            </a:r>
            <a:r>
              <a:rPr lang="zh-CN" altLang="en-US" b="0">
                <a:latin typeface="Arial" panose="020B0604020202020204" pitchFamily="34" charset="0"/>
              </a:rPr>
              <a:t>：形成</a:t>
            </a:r>
            <a:r>
              <a:rPr lang="en-US" altLang="zh-CN" b="0">
                <a:latin typeface="Arial" panose="020B0604020202020204" pitchFamily="34" charset="0"/>
              </a:rPr>
              <a:t>UML1.1</a:t>
            </a:r>
            <a:r>
              <a:rPr lang="zh-CN" altLang="en-US" b="0">
                <a:latin typeface="Arial" panose="020B0604020202020204" pitchFamily="34" charset="0"/>
              </a:rPr>
              <a:t>，提交</a:t>
            </a:r>
            <a:r>
              <a:rPr lang="en-US" altLang="zh-CN" b="0">
                <a:latin typeface="Arial" panose="020B0604020202020204" pitchFamily="34" charset="0"/>
              </a:rPr>
              <a:t>OMG</a:t>
            </a:r>
            <a:r>
              <a:rPr lang="zh-CN" altLang="en-US" b="0">
                <a:latin typeface="Arial" panose="020B0604020202020204" pitchFamily="34" charset="0"/>
              </a:rPr>
              <a:t>作为建模语言规范提案</a:t>
            </a:r>
          </a:p>
          <a:p>
            <a:pPr lvl="1" eaLnBrk="1" hangingPunct="1">
              <a:lnSpc>
                <a:spcPct val="120000"/>
              </a:lnSpc>
            </a:pPr>
            <a:r>
              <a:rPr lang="en-US" altLang="zh-CN" b="0">
                <a:latin typeface="Arial" panose="020B0604020202020204" pitchFamily="34" charset="0"/>
              </a:rPr>
              <a:t>1997.11</a:t>
            </a:r>
            <a:r>
              <a:rPr lang="zh-CN" altLang="en-US" b="0">
                <a:latin typeface="Arial" panose="020B0604020202020204" pitchFamily="34" charset="0"/>
              </a:rPr>
              <a:t>： </a:t>
            </a:r>
            <a:r>
              <a:rPr lang="en-US" altLang="zh-CN" b="0">
                <a:latin typeface="Arial" panose="020B0604020202020204" pitchFamily="34" charset="0"/>
              </a:rPr>
              <a:t>UML1.1</a:t>
            </a:r>
            <a:r>
              <a:rPr lang="zh-CN" altLang="en-US" b="0">
                <a:latin typeface="Arial" panose="020B0604020202020204" pitchFamily="34" charset="0"/>
              </a:rPr>
              <a:t>被</a:t>
            </a:r>
            <a:r>
              <a:rPr lang="en-US" altLang="zh-CN" b="0">
                <a:latin typeface="Arial" panose="020B0604020202020204" pitchFamily="34" charset="0"/>
              </a:rPr>
              <a:t>OMG</a:t>
            </a:r>
            <a:r>
              <a:rPr lang="zh-CN" altLang="en-US" b="0">
                <a:latin typeface="Arial" panose="020B0604020202020204" pitchFamily="34" charset="0"/>
              </a:rPr>
              <a:t>正式采纳</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A556F861-2937-46F9-9CF2-7F0F6A2C47C8}" type="slidenum">
              <a:rPr lang="en-US" altLang="zh-CN" sz="1400" b="0"/>
              <a:pPr/>
              <a:t>108</a:t>
            </a:fld>
            <a:endParaRPr lang="en-US" altLang="zh-CN" sz="1400" b="0"/>
          </a:p>
        </p:txBody>
      </p:sp>
      <p:sp>
        <p:nvSpPr>
          <p:cNvPr id="74755" name="Text Box 2"/>
          <p:cNvSpPr txBox="1">
            <a:spLocks noChangeArrowheads="1"/>
          </p:cNvSpPr>
          <p:nvPr/>
        </p:nvSpPr>
        <p:spPr bwMode="auto">
          <a:xfrm>
            <a:off x="198438" y="263525"/>
            <a:ext cx="8474075" cy="1389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a:defRPr kumimoji="1" sz="2400" b="1">
                <a:solidFill>
                  <a:schemeClr val="tx1"/>
                </a:solidFill>
                <a:latin typeface="Times New Roman" panose="02020603050405020304" pitchFamily="18" charset="0"/>
                <a:ea typeface="宋体" panose="02010600030101010101" pitchFamily="2" charset="-122"/>
              </a:defRPr>
            </a:lvl2pPr>
            <a:lvl3pPr>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2800">
                <a:solidFill>
                  <a:srgbClr val="CC0000"/>
                </a:solidFill>
                <a:latin typeface="Arial" panose="020B0604020202020204" pitchFamily="34" charset="0"/>
              </a:rPr>
              <a:t>第三阶段：</a:t>
            </a:r>
            <a:r>
              <a:rPr lang="en-US" altLang="zh-CN" sz="2800">
                <a:solidFill>
                  <a:srgbClr val="CC0000"/>
                </a:solidFill>
                <a:latin typeface="Arial" panose="020B0604020202020204" pitchFamily="34" charset="0"/>
              </a:rPr>
              <a:t>OMG</a:t>
            </a:r>
            <a:r>
              <a:rPr lang="zh-CN" altLang="en-US" sz="2800">
                <a:solidFill>
                  <a:srgbClr val="CC0000"/>
                </a:solidFill>
                <a:latin typeface="Arial" panose="020B0604020202020204" pitchFamily="34" charset="0"/>
              </a:rPr>
              <a:t>主持下的修订</a:t>
            </a:r>
          </a:p>
          <a:p>
            <a:pPr lvl="1" eaLnBrk="1" hangingPunct="1">
              <a:lnSpc>
                <a:spcPct val="120000"/>
              </a:lnSpc>
            </a:pPr>
            <a:r>
              <a:rPr lang="en-US" altLang="zh-CN" b="0">
                <a:latin typeface="Arial" panose="020B0604020202020204" pitchFamily="34" charset="0"/>
              </a:rPr>
              <a:t>1997~2002</a:t>
            </a:r>
            <a:r>
              <a:rPr lang="zh-CN" altLang="en-US" b="0">
                <a:latin typeface="Arial" panose="020B0604020202020204" pitchFamily="34" charset="0"/>
              </a:rPr>
              <a:t>：</a:t>
            </a:r>
            <a:r>
              <a:rPr lang="en-US" altLang="zh-CN" b="0">
                <a:latin typeface="Arial" panose="020B0604020202020204" pitchFamily="34" charset="0"/>
              </a:rPr>
              <a:t>OMG</a:t>
            </a:r>
            <a:r>
              <a:rPr lang="zh-CN" altLang="en-US" b="0">
                <a:latin typeface="Arial" panose="020B0604020202020204" pitchFamily="34" charset="0"/>
              </a:rPr>
              <a:t>成立</a:t>
            </a:r>
            <a:r>
              <a:rPr lang="en-US" altLang="zh-CN" b="0">
                <a:latin typeface="Arial" panose="020B0604020202020204" pitchFamily="34" charset="0"/>
              </a:rPr>
              <a:t>UML</a:t>
            </a:r>
            <a:r>
              <a:rPr lang="zh-CN" altLang="en-US" b="0">
                <a:latin typeface="Arial" panose="020B0604020202020204" pitchFamily="34" charset="0"/>
              </a:rPr>
              <a:t>修订任务组主持</a:t>
            </a:r>
            <a:r>
              <a:rPr lang="en-US" altLang="zh-CN" b="0">
                <a:latin typeface="Arial" panose="020B0604020202020204" pitchFamily="34" charset="0"/>
              </a:rPr>
              <a:t>UML</a:t>
            </a:r>
            <a:r>
              <a:rPr lang="zh-CN" altLang="en-US" b="0">
                <a:latin typeface="Arial" panose="020B0604020202020204" pitchFamily="34" charset="0"/>
              </a:rPr>
              <a:t>的修订</a:t>
            </a:r>
          </a:p>
          <a:p>
            <a:pPr lvl="2" eaLnBrk="1" hangingPunct="1">
              <a:lnSpc>
                <a:spcPct val="120000"/>
              </a:lnSpc>
            </a:pPr>
            <a:r>
              <a:rPr lang="zh-CN" altLang="en-US" b="0">
                <a:latin typeface="Arial" panose="020B0604020202020204" pitchFamily="34" charset="0"/>
              </a:rPr>
              <a:t>先后产生</a:t>
            </a:r>
            <a:r>
              <a:rPr lang="en-US" altLang="zh-CN" b="0">
                <a:latin typeface="Arial" panose="020B0604020202020204" pitchFamily="34" charset="0"/>
              </a:rPr>
              <a:t>UML1.2</a:t>
            </a:r>
            <a:r>
              <a:rPr lang="zh-CN" altLang="en-US" b="0">
                <a:latin typeface="Arial" panose="020B0604020202020204" pitchFamily="34" charset="0"/>
              </a:rPr>
              <a:t>、</a:t>
            </a:r>
            <a:r>
              <a:rPr lang="en-US" altLang="zh-CN" b="0">
                <a:latin typeface="Arial" panose="020B0604020202020204" pitchFamily="34" charset="0"/>
              </a:rPr>
              <a:t>UML1.3</a:t>
            </a:r>
            <a:r>
              <a:rPr lang="zh-CN" altLang="en-US" b="0">
                <a:latin typeface="Arial" panose="020B0604020202020204" pitchFamily="34" charset="0"/>
              </a:rPr>
              <a:t>、 </a:t>
            </a:r>
            <a:r>
              <a:rPr lang="en-US" altLang="zh-CN" b="0">
                <a:latin typeface="Arial" panose="020B0604020202020204" pitchFamily="34" charset="0"/>
              </a:rPr>
              <a:t>UML1.4</a:t>
            </a:r>
            <a:r>
              <a:rPr lang="zh-CN" altLang="en-US" b="0">
                <a:latin typeface="Arial" panose="020B0604020202020204" pitchFamily="34" charset="0"/>
              </a:rPr>
              <a:t>、 </a:t>
            </a:r>
            <a:r>
              <a:rPr lang="en-US" altLang="zh-CN" b="0">
                <a:latin typeface="Arial" panose="020B0604020202020204" pitchFamily="34" charset="0"/>
              </a:rPr>
              <a:t>UML1.5</a:t>
            </a:r>
            <a:r>
              <a:rPr lang="zh-CN" altLang="en-US" b="0">
                <a:latin typeface="Arial" panose="020B0604020202020204" pitchFamily="34" charset="0"/>
              </a:rPr>
              <a:t>等版本</a:t>
            </a:r>
          </a:p>
        </p:txBody>
      </p:sp>
      <p:sp>
        <p:nvSpPr>
          <p:cNvPr id="74756" name="AutoShape 3"/>
          <p:cNvSpPr>
            <a:spLocks noChangeArrowheads="1"/>
          </p:cNvSpPr>
          <p:nvPr/>
        </p:nvSpPr>
        <p:spPr bwMode="auto">
          <a:xfrm>
            <a:off x="5732463" y="2146300"/>
            <a:ext cx="2760662" cy="800100"/>
          </a:xfrm>
          <a:prstGeom prst="wedgeRoundRectCallout">
            <a:avLst>
              <a:gd name="adj1" fmla="val -60468"/>
              <a:gd name="adj2" fmla="val -99403"/>
              <a:gd name="adj3" fmla="val 16667"/>
            </a:avLst>
          </a:prstGeom>
          <a:noFill/>
          <a:ln w="12700">
            <a:solidFill>
              <a:schemeClr val="hlink"/>
            </a:solidFill>
            <a:miter lim="800000"/>
          </a:ln>
          <a:extLst>
            <a:ext uri="{909E8E84-426E-40DD-AFC4-6F175D3DCCD1}">
              <a14:hiddenFill xmlns:a14="http://schemas.microsoft.com/office/drawing/2010/main" xmlns="">
                <a:solidFill>
                  <a:srgbClr val="FFFFFF"/>
                </a:solidFill>
              </a14:hiddenFill>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pPr>
            <a:r>
              <a:rPr lang="en-US" altLang="zh-CN" sz="2000" b="0"/>
              <a:t>UML1.3</a:t>
            </a:r>
            <a:r>
              <a:rPr lang="zh-CN" altLang="en-US" sz="2000" b="0"/>
              <a:t>和</a:t>
            </a:r>
            <a:r>
              <a:rPr lang="en-US" altLang="zh-CN" sz="2000" b="0"/>
              <a:t>UML1.4</a:t>
            </a:r>
            <a:r>
              <a:rPr lang="zh-CN" altLang="en-US" sz="2000" b="0"/>
              <a:t>是两个最重要的修订版本</a:t>
            </a:r>
          </a:p>
        </p:txBody>
      </p:sp>
      <p:sp>
        <p:nvSpPr>
          <p:cNvPr id="74757" name="Text Box 4"/>
          <p:cNvSpPr txBox="1">
            <a:spLocks noChangeArrowheads="1"/>
          </p:cNvSpPr>
          <p:nvPr/>
        </p:nvSpPr>
        <p:spPr bwMode="auto">
          <a:xfrm>
            <a:off x="200025" y="3092450"/>
            <a:ext cx="8743950" cy="270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a:defRPr kumimoji="1" sz="2400" b="1">
                <a:solidFill>
                  <a:schemeClr val="tx1"/>
                </a:solidFill>
                <a:latin typeface="Times New Roman" panose="02020603050405020304" pitchFamily="18" charset="0"/>
                <a:ea typeface="宋体" panose="02010600030101010101" pitchFamily="2" charset="-122"/>
              </a:defRPr>
            </a:lvl2pPr>
            <a:lvl3pPr>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2800">
                <a:solidFill>
                  <a:srgbClr val="CC0000"/>
                </a:solidFill>
                <a:latin typeface="Arial" panose="020B0604020202020204" pitchFamily="34" charset="0"/>
              </a:rPr>
              <a:t>第四阶段：</a:t>
            </a:r>
            <a:r>
              <a:rPr lang="en-US" altLang="zh-CN" sz="2800">
                <a:solidFill>
                  <a:srgbClr val="CC0000"/>
                </a:solidFill>
                <a:latin typeface="Arial" panose="020B0604020202020204" pitchFamily="34" charset="0"/>
              </a:rPr>
              <a:t>UML</a:t>
            </a:r>
            <a:r>
              <a:rPr lang="zh-CN" altLang="en-US" sz="2800">
                <a:solidFill>
                  <a:srgbClr val="CC0000"/>
                </a:solidFill>
                <a:latin typeface="Arial" panose="020B0604020202020204" pitchFamily="34" charset="0"/>
              </a:rPr>
              <a:t>的重大修订</a:t>
            </a:r>
            <a:r>
              <a:rPr lang="en-US" altLang="zh-CN" sz="2800">
                <a:solidFill>
                  <a:srgbClr val="CC0000"/>
                </a:solidFill>
                <a:latin typeface="Arial" panose="020B0604020202020204" pitchFamily="34" charset="0"/>
              </a:rPr>
              <a:t>——UML2</a:t>
            </a:r>
          </a:p>
          <a:p>
            <a:pPr lvl="1" eaLnBrk="1" hangingPunct="1">
              <a:lnSpc>
                <a:spcPct val="120000"/>
              </a:lnSpc>
            </a:pPr>
            <a:r>
              <a:rPr lang="en-US" altLang="zh-CN" b="0">
                <a:latin typeface="Arial" panose="020B0604020202020204" pitchFamily="34" charset="0"/>
              </a:rPr>
              <a:t>1999</a:t>
            </a:r>
            <a:r>
              <a:rPr lang="zh-CN" altLang="en-US" b="0">
                <a:latin typeface="Arial" panose="020B0604020202020204" pitchFamily="34" charset="0"/>
              </a:rPr>
              <a:t>：开始酝酿，旨在产生比</a:t>
            </a:r>
            <a:r>
              <a:rPr lang="en-US" altLang="zh-CN" b="0">
                <a:latin typeface="Arial" panose="020B0604020202020204" pitchFamily="34" charset="0"/>
              </a:rPr>
              <a:t>UML1</a:t>
            </a:r>
            <a:r>
              <a:rPr lang="zh-CN" altLang="en-US" b="0">
                <a:latin typeface="Arial" panose="020B0604020202020204" pitchFamily="34" charset="0"/>
              </a:rPr>
              <a:t>有显著改进的新版本</a:t>
            </a:r>
          </a:p>
          <a:p>
            <a:pPr lvl="1" eaLnBrk="1" hangingPunct="1">
              <a:lnSpc>
                <a:spcPct val="120000"/>
              </a:lnSpc>
            </a:pPr>
            <a:r>
              <a:rPr lang="en-US" altLang="zh-CN" b="0">
                <a:latin typeface="Arial" panose="020B0604020202020204" pitchFamily="34" charset="0"/>
              </a:rPr>
              <a:t>2000~2001</a:t>
            </a:r>
            <a:r>
              <a:rPr lang="zh-CN" altLang="en-US" b="0">
                <a:latin typeface="Arial" panose="020B0604020202020204" pitchFamily="34" charset="0"/>
              </a:rPr>
              <a:t>：由</a:t>
            </a:r>
            <a:r>
              <a:rPr lang="en-US" altLang="zh-CN" b="0">
                <a:latin typeface="Arial" panose="020B0604020202020204" pitchFamily="34" charset="0"/>
              </a:rPr>
              <a:t>OMG</a:t>
            </a:r>
            <a:r>
              <a:rPr lang="zh-CN" altLang="en-US" b="0">
                <a:latin typeface="Arial" panose="020B0604020202020204" pitchFamily="34" charset="0"/>
              </a:rPr>
              <a:t>陆续发布了</a:t>
            </a:r>
            <a:r>
              <a:rPr lang="en-US" altLang="zh-CN" b="0">
                <a:latin typeface="Arial" panose="020B0604020202020204" pitchFamily="34" charset="0"/>
              </a:rPr>
              <a:t>4</a:t>
            </a:r>
            <a:r>
              <a:rPr lang="zh-CN" altLang="en-US" b="0">
                <a:latin typeface="Arial" panose="020B0604020202020204" pitchFamily="34" charset="0"/>
              </a:rPr>
              <a:t>个提案需求（</a:t>
            </a:r>
            <a:r>
              <a:rPr lang="en-US" altLang="zh-CN" b="0">
                <a:latin typeface="Arial" panose="020B0604020202020204" pitchFamily="34" charset="0"/>
              </a:rPr>
              <a:t>RFP</a:t>
            </a:r>
            <a:r>
              <a:rPr lang="zh-CN" altLang="en-US" b="0">
                <a:latin typeface="Arial" panose="020B0604020202020204" pitchFamily="34" charset="0"/>
              </a:rPr>
              <a:t>）</a:t>
            </a:r>
          </a:p>
          <a:p>
            <a:pPr lvl="2" eaLnBrk="1" hangingPunct="1">
              <a:lnSpc>
                <a:spcPct val="120000"/>
              </a:lnSpc>
            </a:pPr>
            <a:r>
              <a:rPr lang="zh-CN" altLang="en-US">
                <a:solidFill>
                  <a:srgbClr val="3333FF"/>
                </a:solidFill>
                <a:latin typeface="Arial" panose="020B0604020202020204" pitchFamily="34" charset="0"/>
              </a:rPr>
              <a:t>征集提案，择优采纳</a:t>
            </a:r>
          </a:p>
          <a:p>
            <a:pPr lvl="1" eaLnBrk="1" hangingPunct="1">
              <a:lnSpc>
                <a:spcPct val="120000"/>
              </a:lnSpc>
            </a:pPr>
            <a:r>
              <a:rPr lang="en-US" altLang="zh-CN" b="0">
                <a:latin typeface="Arial" panose="020B0604020202020204" pitchFamily="34" charset="0"/>
              </a:rPr>
              <a:t>2002</a:t>
            </a:r>
            <a:r>
              <a:rPr lang="zh-CN" altLang="en-US" b="0">
                <a:latin typeface="Arial" panose="020B0604020202020204" pitchFamily="34" charset="0"/>
              </a:rPr>
              <a:t>年之后先后形成</a:t>
            </a:r>
            <a:r>
              <a:rPr lang="en-US" altLang="zh-CN" b="0">
                <a:latin typeface="Arial" panose="020B0604020202020204" pitchFamily="34" charset="0"/>
              </a:rPr>
              <a:t>4</a:t>
            </a:r>
            <a:r>
              <a:rPr lang="zh-CN" altLang="en-US" b="0">
                <a:latin typeface="Arial" panose="020B0604020202020204" pitchFamily="34" charset="0"/>
              </a:rPr>
              <a:t>个</a:t>
            </a:r>
            <a:r>
              <a:rPr lang="en-US" altLang="zh-CN" b="0">
                <a:latin typeface="Arial" panose="020B0604020202020204" pitchFamily="34" charset="0"/>
              </a:rPr>
              <a:t>UML2.0</a:t>
            </a:r>
            <a:r>
              <a:rPr lang="zh-CN" altLang="en-US" b="0">
                <a:latin typeface="Arial" panose="020B0604020202020204" pitchFamily="34" charset="0"/>
              </a:rPr>
              <a:t>规范</a:t>
            </a:r>
          </a:p>
          <a:p>
            <a:pPr lvl="1" eaLnBrk="1" hangingPunct="1">
              <a:lnSpc>
                <a:spcPct val="120000"/>
              </a:lnSpc>
            </a:pPr>
            <a:r>
              <a:rPr lang="zh-CN" altLang="en-US" b="0">
                <a:latin typeface="Arial" panose="020B0604020202020204" pitchFamily="34" charset="0"/>
              </a:rPr>
              <a:t>在</a:t>
            </a:r>
            <a:r>
              <a:rPr lang="en-US" altLang="zh-CN" b="0">
                <a:latin typeface="Arial" panose="020B0604020202020204" pitchFamily="34" charset="0"/>
              </a:rPr>
              <a:t>OMG</a:t>
            </a:r>
            <a:r>
              <a:rPr lang="zh-CN" altLang="en-US" b="0">
                <a:latin typeface="Arial" panose="020B0604020202020204" pitchFamily="34" charset="0"/>
              </a:rPr>
              <a:t>的组织下继续修订和改进，目前最新的版本是</a:t>
            </a:r>
            <a:r>
              <a:rPr lang="en-US" altLang="zh-CN" b="0">
                <a:latin typeface="Arial" panose="020B0604020202020204" pitchFamily="34" charset="0"/>
              </a:rPr>
              <a:t>UML2.4</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3EB66298-1BD2-4506-9566-B99ED1E623D5}" type="slidenum">
              <a:rPr lang="en-US" altLang="zh-CN" sz="1400" b="0"/>
              <a:pPr/>
              <a:t>109</a:t>
            </a:fld>
            <a:endParaRPr lang="en-US" altLang="zh-CN" sz="1400" b="0"/>
          </a:p>
        </p:txBody>
      </p:sp>
      <p:sp>
        <p:nvSpPr>
          <p:cNvPr id="443394" name="Rectangle 2"/>
          <p:cNvSpPr>
            <a:spLocks noChangeArrowheads="1"/>
          </p:cNvSpPr>
          <p:nvPr/>
        </p:nvSpPr>
        <p:spPr bwMode="auto">
          <a:xfrm>
            <a:off x="279400" y="247650"/>
            <a:ext cx="3206750" cy="519113"/>
          </a:xfrm>
          <a:prstGeom prst="rect">
            <a:avLst/>
          </a:prstGeom>
          <a:noFill/>
          <a:ln w="9525">
            <a:noFill/>
            <a:miter lim="800000"/>
          </a:ln>
          <a:effectLst/>
        </p:spPr>
        <p:txBody>
          <a:bodyPr wrap="none" lIns="92075" tIns="46038" rIns="92075" bIns="46038">
            <a:spAutoFit/>
          </a:bodyPr>
          <a:lstStyle/>
          <a:p>
            <a:pPr algn="ctr">
              <a:defRPr/>
            </a:pPr>
            <a:r>
              <a:rPr lang="en-US" altLang="zh-CN" sz="2800">
                <a:solidFill>
                  <a:srgbClr val="CC0000"/>
                </a:solidFill>
                <a:effectLst>
                  <a:outerShdw blurRad="38100" dist="38100" dir="2700000" algn="tl">
                    <a:srgbClr val="C0C0C0"/>
                  </a:outerShdw>
                </a:effectLst>
                <a:latin typeface="宋体" panose="02010600030101010101" pitchFamily="2" charset="-122"/>
              </a:rPr>
              <a:t>UML</a:t>
            </a:r>
            <a:r>
              <a:rPr lang="zh-CN" altLang="en-US" sz="2800">
                <a:solidFill>
                  <a:srgbClr val="CC0000"/>
                </a:solidFill>
                <a:effectLst>
                  <a:outerShdw blurRad="38100" dist="38100" dir="2700000" algn="tl">
                    <a:srgbClr val="C0C0C0"/>
                  </a:outerShdw>
                </a:effectLst>
                <a:latin typeface="宋体" panose="02010600030101010101" pitchFamily="2" charset="-122"/>
              </a:rPr>
              <a:t>是什么不是什么</a:t>
            </a:r>
            <a:endParaRPr lang="zh-CN" altLang="en-US" sz="2800">
              <a:solidFill>
                <a:srgbClr val="CC0000"/>
              </a:solidFill>
              <a:latin typeface="宋体" panose="02010600030101010101" pitchFamily="2" charset="-122"/>
            </a:endParaRPr>
          </a:p>
        </p:txBody>
      </p:sp>
      <p:sp>
        <p:nvSpPr>
          <p:cNvPr id="75780" name="Text Box 3"/>
          <p:cNvSpPr txBox="1">
            <a:spLocks noChangeArrowheads="1"/>
          </p:cNvSpPr>
          <p:nvPr/>
        </p:nvSpPr>
        <p:spPr bwMode="auto">
          <a:xfrm>
            <a:off x="576263" y="2508250"/>
            <a:ext cx="8345487" cy="3103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rPr>
              <a:t>1</a:t>
            </a:r>
            <a:r>
              <a:rPr lang="zh-CN" altLang="en-US">
                <a:latin typeface="Arial" panose="020B0604020202020204" pitchFamily="34" charset="0"/>
              </a:rPr>
              <a:t>、是一种建模语言 ，不是一种建模方法</a:t>
            </a:r>
          </a:p>
          <a:p>
            <a:pPr lvl="1"/>
            <a:r>
              <a:rPr lang="zh-CN" altLang="en-US" b="0">
                <a:solidFill>
                  <a:srgbClr val="3333FF"/>
                </a:solidFill>
                <a:latin typeface="Arial" panose="020B0604020202020204" pitchFamily="34" charset="0"/>
              </a:rPr>
              <a:t>“</a:t>
            </a:r>
            <a:r>
              <a:rPr lang="en-US" altLang="zh-CN" b="0">
                <a:solidFill>
                  <a:srgbClr val="3333FF"/>
                </a:solidFill>
                <a:latin typeface="Arial" panose="020B0604020202020204" pitchFamily="34" charset="0"/>
              </a:rPr>
              <a:t>Rational</a:t>
            </a:r>
            <a:r>
              <a:rPr lang="zh-CN" altLang="en-US" b="0">
                <a:solidFill>
                  <a:srgbClr val="3333FF"/>
                </a:solidFill>
                <a:latin typeface="Arial" panose="020B0604020202020204" pitchFamily="34" charset="0"/>
              </a:rPr>
              <a:t>统一过程” 不是</a:t>
            </a:r>
            <a:r>
              <a:rPr lang="en-US" altLang="zh-CN" b="0">
                <a:solidFill>
                  <a:srgbClr val="3333FF"/>
                </a:solidFill>
                <a:latin typeface="Arial" panose="020B0604020202020204" pitchFamily="34" charset="0"/>
              </a:rPr>
              <a:t>UML</a:t>
            </a:r>
            <a:r>
              <a:rPr lang="zh-CN" altLang="en-US" b="0">
                <a:solidFill>
                  <a:srgbClr val="3333FF"/>
                </a:solidFill>
                <a:latin typeface="Arial" panose="020B0604020202020204" pitchFamily="34" charset="0"/>
              </a:rPr>
              <a:t>的一部分</a:t>
            </a:r>
          </a:p>
          <a:p>
            <a:pPr>
              <a:spcBef>
                <a:spcPct val="50000"/>
              </a:spcBef>
            </a:pPr>
            <a:r>
              <a:rPr lang="en-US" altLang="zh-CN">
                <a:latin typeface="Arial" panose="020B0604020202020204" pitchFamily="34" charset="0"/>
              </a:rPr>
              <a:t>2</a:t>
            </a:r>
            <a:r>
              <a:rPr lang="zh-CN" altLang="en-US">
                <a:latin typeface="Arial" panose="020B0604020202020204" pitchFamily="34" charset="0"/>
              </a:rPr>
              <a:t>、用于建立系统的分析模型和设计模型，而不是用于编程</a:t>
            </a:r>
          </a:p>
          <a:p>
            <a:pPr>
              <a:spcBef>
                <a:spcPct val="50000"/>
              </a:spcBef>
            </a:pPr>
            <a:r>
              <a:rPr lang="en-US" altLang="zh-CN">
                <a:latin typeface="Arial" panose="020B0604020202020204" pitchFamily="34" charset="0"/>
              </a:rPr>
              <a:t>3</a:t>
            </a:r>
            <a:r>
              <a:rPr lang="zh-CN" altLang="en-US">
                <a:latin typeface="Arial" panose="020B0604020202020204" pitchFamily="34" charset="0"/>
              </a:rPr>
              <a:t>、是一种已被</a:t>
            </a:r>
            <a:r>
              <a:rPr lang="en-US" altLang="zh-CN">
                <a:latin typeface="Arial" panose="020B0604020202020204" pitchFamily="34" charset="0"/>
              </a:rPr>
              <a:t>OMG</a:t>
            </a:r>
            <a:r>
              <a:rPr lang="zh-CN" altLang="en-US">
                <a:latin typeface="Arial" panose="020B0604020202020204" pitchFamily="34" charset="0"/>
              </a:rPr>
              <a:t>采纳的建模语言规范（</a:t>
            </a:r>
            <a:r>
              <a:rPr lang="en-US" altLang="zh-CN">
                <a:latin typeface="Arial" panose="020B0604020202020204" pitchFamily="34" charset="0"/>
              </a:rPr>
              <a:t>specification</a:t>
            </a:r>
            <a:r>
              <a:rPr lang="zh-CN" altLang="en-US">
                <a:latin typeface="Arial" panose="020B0604020202020204" pitchFamily="34" charset="0"/>
              </a:rPr>
              <a:t>）</a:t>
            </a:r>
          </a:p>
          <a:p>
            <a:pPr lvl="1"/>
            <a:r>
              <a:rPr lang="zh-CN" altLang="en-US">
                <a:solidFill>
                  <a:srgbClr val="3333FF"/>
                </a:solidFill>
                <a:latin typeface="Arial" panose="020B0604020202020204" pitchFamily="34" charset="0"/>
              </a:rPr>
              <a:t>正式场合一般不称作“标准”（</a:t>
            </a:r>
            <a:r>
              <a:rPr lang="en-US" altLang="zh-CN">
                <a:solidFill>
                  <a:srgbClr val="3333FF"/>
                </a:solidFill>
                <a:latin typeface="Arial" panose="020B0604020202020204" pitchFamily="34" charset="0"/>
              </a:rPr>
              <a:t>standard</a:t>
            </a:r>
            <a:r>
              <a:rPr lang="zh-CN" altLang="en-US">
                <a:solidFill>
                  <a:srgbClr val="3333FF"/>
                </a:solidFill>
                <a:latin typeface="Arial" panose="020B0604020202020204" pitchFamily="34" charset="0"/>
              </a:rPr>
              <a:t>）</a:t>
            </a:r>
            <a:r>
              <a:rPr lang="zh-CN" altLang="en-US">
                <a:latin typeface="Arial" panose="020B0604020202020204" pitchFamily="34" charset="0"/>
              </a:rPr>
              <a:t> </a:t>
            </a:r>
          </a:p>
          <a:p>
            <a:pPr>
              <a:spcBef>
                <a:spcPct val="50000"/>
              </a:spcBef>
            </a:pPr>
            <a:r>
              <a:rPr lang="en-US" altLang="zh-CN">
                <a:latin typeface="Arial" panose="020B0604020202020204" pitchFamily="34" charset="0"/>
              </a:rPr>
              <a:t>4</a:t>
            </a:r>
            <a:r>
              <a:rPr lang="zh-CN" altLang="en-US">
                <a:latin typeface="Arial" panose="020B0604020202020204" pitchFamily="34" charset="0"/>
              </a:rPr>
              <a:t>、部分地采用了形式化语言的定义方式，但并不严格</a:t>
            </a:r>
          </a:p>
          <a:p>
            <a:pPr lvl="1"/>
            <a:r>
              <a:rPr lang="zh-CN" altLang="en-US">
                <a:solidFill>
                  <a:srgbClr val="3333FF"/>
                </a:solidFill>
                <a:latin typeface="Arial" panose="020B0604020202020204" pitchFamily="34" charset="0"/>
              </a:rPr>
              <a:t>不是一种形式化语言，不能编译执行或解释执行</a:t>
            </a:r>
          </a:p>
        </p:txBody>
      </p:sp>
      <p:sp>
        <p:nvSpPr>
          <p:cNvPr id="75781" name="AutoShape 4"/>
          <p:cNvSpPr>
            <a:spLocks noChangeArrowheads="1"/>
          </p:cNvSpPr>
          <p:nvPr/>
        </p:nvSpPr>
        <p:spPr bwMode="auto">
          <a:xfrm>
            <a:off x="544513" y="981075"/>
            <a:ext cx="8032750" cy="1225550"/>
          </a:xfrm>
          <a:prstGeom prst="roundRect">
            <a:avLst>
              <a:gd name="adj" fmla="val 16667"/>
            </a:avLst>
          </a:prstGeom>
          <a:solidFill>
            <a:srgbClr val="00FF00"/>
          </a:solidFill>
          <a:ln w="9525">
            <a:solidFill>
              <a:srgbClr val="0000CC"/>
            </a:solidFill>
            <a:round/>
          </a:ln>
        </p:spPr>
        <p:txBody>
          <a:bodyPr lIns="0" tIns="0" rIns="0" bIns="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a:latin typeface="宋体" panose="02010600030101010101" pitchFamily="2" charset="-122"/>
              </a:rPr>
              <a:t>“</a:t>
            </a:r>
            <a:r>
              <a:rPr lang="zh-CN" altLang="en-US">
                <a:latin typeface="宋体" panose="02010600030101010101" pitchFamily="2" charset="-122"/>
              </a:rPr>
              <a:t>统一建模语言（</a:t>
            </a:r>
            <a:r>
              <a:rPr lang="en-US" altLang="zh-CN">
                <a:latin typeface="宋体" panose="02010600030101010101" pitchFamily="2" charset="-122"/>
              </a:rPr>
              <a:t>UML</a:t>
            </a:r>
            <a:r>
              <a:rPr lang="zh-CN" altLang="en-US">
                <a:latin typeface="宋体" panose="02010600030101010101" pitchFamily="2" charset="-122"/>
              </a:rPr>
              <a:t>）是一种用来对软件密集型系统制品进行可视化、详述、构造和建档的图形语言，也可用于业务建模以及其它非软件系统。”</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18434" name="Object 1"/>
          <p:cNvGraphicFramePr>
            <a:graphicFrameLocks/>
          </p:cNvGraphicFramePr>
          <p:nvPr/>
        </p:nvGraphicFramePr>
        <p:xfrm>
          <a:off x="1857375" y="500063"/>
          <a:ext cx="5214938" cy="3667125"/>
        </p:xfrm>
        <a:graphic>
          <a:graphicData uri="http://schemas.openxmlformats.org/presentationml/2006/ole">
            <p:oleObj spid="_x0000_s1036" r:id="rId3" imgW="1999860" imgH="1665945" progId="">
              <p:embed/>
            </p:oleObj>
          </a:graphicData>
        </a:graphic>
      </p:graphicFrame>
      <p:sp>
        <p:nvSpPr>
          <p:cNvPr id="18435" name="TextBox 3"/>
          <p:cNvSpPr txBox="1">
            <a:spLocks noChangeArrowheads="1"/>
          </p:cNvSpPr>
          <p:nvPr/>
        </p:nvSpPr>
        <p:spPr bwMode="auto">
          <a:xfrm>
            <a:off x="1928813" y="4714875"/>
            <a:ext cx="54292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a:t>图</a:t>
            </a:r>
            <a:r>
              <a:rPr lang="en-US" altLang="zh-CN" sz="2400"/>
              <a:t>3-6 </a:t>
            </a:r>
            <a:r>
              <a:rPr lang="zh-CN" altLang="en-US" sz="2400"/>
              <a:t>数据流图基本图元</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E38BFB99-71B6-4C39-93F4-2F59BEB30841}" type="slidenum">
              <a:rPr lang="en-US" altLang="zh-CN" sz="1400" b="0"/>
              <a:pPr/>
              <a:t>110</a:t>
            </a:fld>
            <a:endParaRPr lang="en-US" altLang="zh-CN" sz="1400" b="0"/>
          </a:p>
        </p:txBody>
      </p:sp>
      <p:sp>
        <p:nvSpPr>
          <p:cNvPr id="76803" name="Text Box 2"/>
          <p:cNvSpPr txBox="1">
            <a:spLocks noChangeArrowheads="1"/>
          </p:cNvSpPr>
          <p:nvPr/>
        </p:nvSpPr>
        <p:spPr bwMode="auto">
          <a:xfrm>
            <a:off x="449263" y="646113"/>
            <a:ext cx="8054975" cy="4932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en-US" altLang="zh-CN" sz="2800">
              <a:latin typeface="Arial" panose="020B0604020202020204" pitchFamily="34" charset="0"/>
            </a:endParaRPr>
          </a:p>
          <a:p>
            <a:r>
              <a:rPr lang="en-US" altLang="zh-CN" sz="2800">
                <a:solidFill>
                  <a:srgbClr val="CC0000"/>
                </a:solidFill>
                <a:latin typeface="Arial" panose="020B0604020202020204" pitchFamily="34" charset="0"/>
              </a:rPr>
              <a:t>UML1</a:t>
            </a:r>
            <a:r>
              <a:rPr lang="zh-CN" altLang="en-US" sz="2800">
                <a:solidFill>
                  <a:srgbClr val="CC0000"/>
                </a:solidFill>
                <a:latin typeface="Arial" panose="020B0604020202020204" pitchFamily="34" charset="0"/>
              </a:rPr>
              <a:t>规范的主要构成部分</a:t>
            </a:r>
          </a:p>
          <a:p>
            <a:endParaRPr lang="zh-CN" altLang="en-US" sz="2800">
              <a:solidFill>
                <a:srgbClr val="CC0000"/>
              </a:solidFill>
              <a:latin typeface="Arial" panose="020B0604020202020204" pitchFamily="34" charset="0"/>
            </a:endParaRPr>
          </a:p>
          <a:p>
            <a:r>
              <a:rPr lang="zh-CN" altLang="en-US">
                <a:latin typeface="Arial" panose="020B0604020202020204" pitchFamily="34" charset="0"/>
              </a:rPr>
              <a:t>（</a:t>
            </a:r>
            <a:r>
              <a:rPr lang="en-US" altLang="zh-CN">
                <a:latin typeface="Arial" panose="020B0604020202020204" pitchFamily="34" charset="0"/>
              </a:rPr>
              <a:t>1</a:t>
            </a:r>
            <a:r>
              <a:rPr lang="zh-CN" altLang="en-US">
                <a:latin typeface="Arial" panose="020B0604020202020204" pitchFamily="34" charset="0"/>
              </a:rPr>
              <a:t>）</a:t>
            </a:r>
            <a:r>
              <a:rPr lang="en-US" altLang="zh-CN">
                <a:latin typeface="Arial" panose="020B0604020202020204" pitchFamily="34" charset="0"/>
              </a:rPr>
              <a:t>UML</a:t>
            </a:r>
            <a:r>
              <a:rPr lang="zh-CN" altLang="en-US">
                <a:latin typeface="Arial" panose="020B0604020202020204" pitchFamily="34" charset="0"/>
              </a:rPr>
              <a:t>概要（</a:t>
            </a:r>
            <a:r>
              <a:rPr lang="en-US" altLang="zh-CN">
                <a:latin typeface="Arial" panose="020B0604020202020204" pitchFamily="34" charset="0"/>
              </a:rPr>
              <a:t>UML Summary</a:t>
            </a:r>
            <a:r>
              <a:rPr lang="zh-CN" altLang="en-US">
                <a:latin typeface="Arial" panose="020B0604020202020204" pitchFamily="34" charset="0"/>
              </a:rPr>
              <a:t>）：</a:t>
            </a:r>
          </a:p>
          <a:p>
            <a:pPr lvl="1"/>
            <a:r>
              <a:rPr lang="zh-CN" altLang="en-US">
                <a:solidFill>
                  <a:srgbClr val="3333FF"/>
                </a:solidFill>
                <a:latin typeface="Arial" panose="020B0604020202020204" pitchFamily="34" charset="0"/>
              </a:rPr>
              <a:t>对</a:t>
            </a:r>
            <a:r>
              <a:rPr lang="en-US" altLang="zh-CN">
                <a:solidFill>
                  <a:srgbClr val="3333FF"/>
                </a:solidFill>
                <a:latin typeface="Arial" panose="020B0604020202020204" pitchFamily="34" charset="0"/>
              </a:rPr>
              <a:t>UML</a:t>
            </a:r>
            <a:r>
              <a:rPr lang="zh-CN" altLang="en-US">
                <a:solidFill>
                  <a:srgbClr val="3333FF"/>
                </a:solidFill>
                <a:latin typeface="Arial" panose="020B0604020202020204" pitchFamily="34" charset="0"/>
              </a:rPr>
              <a:t>做概括介绍，包括其构成、动机、目标、范围、特点、历史、现状以及对未来演化的建议。</a:t>
            </a:r>
            <a:r>
              <a:rPr lang="zh-CN" altLang="en-US">
                <a:solidFill>
                  <a:srgbClr val="6600FF"/>
                </a:solidFill>
                <a:latin typeface="Arial" panose="020B0604020202020204" pitchFamily="34" charset="0"/>
              </a:rPr>
              <a:t> </a:t>
            </a:r>
          </a:p>
          <a:p>
            <a:endParaRPr lang="zh-CN" altLang="en-US">
              <a:solidFill>
                <a:srgbClr val="6600FF"/>
              </a:solidFill>
              <a:latin typeface="Arial" panose="020B0604020202020204" pitchFamily="34" charset="0"/>
            </a:endParaRPr>
          </a:p>
          <a:p>
            <a:r>
              <a:rPr lang="zh-CN" altLang="en-US">
                <a:latin typeface="Arial" panose="020B0604020202020204" pitchFamily="34" charset="0"/>
              </a:rPr>
              <a:t>（</a:t>
            </a:r>
            <a:r>
              <a:rPr lang="en-US" altLang="zh-CN">
                <a:latin typeface="Arial" panose="020B0604020202020204" pitchFamily="34" charset="0"/>
              </a:rPr>
              <a:t>2</a:t>
            </a:r>
            <a:r>
              <a:rPr lang="zh-CN" altLang="en-US">
                <a:latin typeface="Arial" panose="020B0604020202020204" pitchFamily="34" charset="0"/>
              </a:rPr>
              <a:t>）</a:t>
            </a:r>
            <a:r>
              <a:rPr lang="en-US" altLang="zh-CN">
                <a:latin typeface="Arial" panose="020B0604020202020204" pitchFamily="34" charset="0"/>
              </a:rPr>
              <a:t>UML</a:t>
            </a:r>
            <a:r>
              <a:rPr lang="zh-CN" altLang="en-US">
                <a:latin typeface="Arial" panose="020B0604020202020204" pitchFamily="34" charset="0"/>
              </a:rPr>
              <a:t>语义（</a:t>
            </a:r>
            <a:r>
              <a:rPr lang="en-US" altLang="zh-CN">
                <a:latin typeface="Arial" panose="020B0604020202020204" pitchFamily="34" charset="0"/>
              </a:rPr>
              <a:t>UML Semantics</a:t>
            </a:r>
            <a:r>
              <a:rPr lang="zh-CN" altLang="en-US">
                <a:latin typeface="Arial" panose="020B0604020202020204" pitchFamily="34" charset="0"/>
              </a:rPr>
              <a:t>）：</a:t>
            </a:r>
          </a:p>
          <a:p>
            <a:pPr lvl="1"/>
            <a:r>
              <a:rPr lang="zh-CN" altLang="en-US">
                <a:solidFill>
                  <a:srgbClr val="3333FF"/>
                </a:solidFill>
                <a:latin typeface="Arial" panose="020B0604020202020204" pitchFamily="34" charset="0"/>
              </a:rPr>
              <a:t>定义</a:t>
            </a:r>
            <a:r>
              <a:rPr lang="en-US" altLang="zh-CN">
                <a:solidFill>
                  <a:srgbClr val="3333FF"/>
                </a:solidFill>
                <a:latin typeface="Arial" panose="020B0604020202020204" pitchFamily="34" charset="0"/>
              </a:rPr>
              <a:t>UML</a:t>
            </a:r>
            <a:r>
              <a:rPr lang="zh-CN" altLang="en-US">
                <a:solidFill>
                  <a:srgbClr val="3333FF"/>
                </a:solidFill>
                <a:latin typeface="Arial" panose="020B0604020202020204" pitchFamily="34" charset="0"/>
              </a:rPr>
              <a:t>的语法和语义，是定义</a:t>
            </a:r>
            <a:r>
              <a:rPr lang="en-US" altLang="zh-CN">
                <a:solidFill>
                  <a:srgbClr val="3333FF"/>
                </a:solidFill>
                <a:latin typeface="Arial" panose="020B0604020202020204" pitchFamily="34" charset="0"/>
              </a:rPr>
              <a:t>UML</a:t>
            </a:r>
            <a:r>
              <a:rPr lang="zh-CN" altLang="en-US">
                <a:solidFill>
                  <a:srgbClr val="3333FF"/>
                </a:solidFill>
                <a:latin typeface="Arial" panose="020B0604020202020204" pitchFamily="34" charset="0"/>
              </a:rPr>
              <a:t>语言的基本文件</a:t>
            </a:r>
          </a:p>
          <a:p>
            <a:pPr lvl="1"/>
            <a:endParaRPr lang="zh-CN" altLang="en-US">
              <a:solidFill>
                <a:srgbClr val="3333FF"/>
              </a:solidFill>
              <a:latin typeface="Arial" panose="020B0604020202020204" pitchFamily="34" charset="0"/>
            </a:endParaRPr>
          </a:p>
          <a:p>
            <a:r>
              <a:rPr lang="zh-CN" altLang="en-US">
                <a:latin typeface="Arial" panose="020B0604020202020204" pitchFamily="34" charset="0"/>
              </a:rPr>
              <a:t>（</a:t>
            </a:r>
            <a:r>
              <a:rPr lang="en-US" altLang="zh-CN">
                <a:latin typeface="Arial" panose="020B0604020202020204" pitchFamily="34" charset="0"/>
              </a:rPr>
              <a:t>3</a:t>
            </a:r>
            <a:r>
              <a:rPr lang="zh-CN" altLang="en-US">
                <a:latin typeface="Arial" panose="020B0604020202020204" pitchFamily="34" charset="0"/>
              </a:rPr>
              <a:t>）</a:t>
            </a:r>
            <a:r>
              <a:rPr lang="en-US" altLang="zh-CN">
                <a:latin typeface="Arial" panose="020B0604020202020204" pitchFamily="34" charset="0"/>
              </a:rPr>
              <a:t>UML</a:t>
            </a:r>
            <a:r>
              <a:rPr lang="zh-CN" altLang="en-US">
                <a:latin typeface="Arial" panose="020B0604020202020204" pitchFamily="34" charset="0"/>
              </a:rPr>
              <a:t>表示法指南（</a:t>
            </a:r>
            <a:r>
              <a:rPr lang="en-US" altLang="zh-CN">
                <a:latin typeface="Arial" panose="020B0604020202020204" pitchFamily="34" charset="0"/>
              </a:rPr>
              <a:t>UML Notation Guide</a:t>
            </a:r>
            <a:r>
              <a:rPr lang="zh-CN" altLang="en-US">
                <a:latin typeface="Arial" panose="020B0604020202020204" pitchFamily="34" charset="0"/>
              </a:rPr>
              <a:t>）</a:t>
            </a:r>
          </a:p>
          <a:p>
            <a:pPr lvl="1"/>
            <a:r>
              <a:rPr lang="zh-CN" altLang="en-US">
                <a:solidFill>
                  <a:srgbClr val="3333FF"/>
                </a:solidFill>
                <a:latin typeface="Arial" panose="020B0604020202020204" pitchFamily="34" charset="0"/>
              </a:rPr>
              <a:t>定义</a:t>
            </a:r>
            <a:r>
              <a:rPr lang="en-US" altLang="zh-CN">
                <a:solidFill>
                  <a:srgbClr val="3333FF"/>
                </a:solidFill>
                <a:latin typeface="Arial" panose="020B0604020202020204" pitchFamily="34" charset="0"/>
              </a:rPr>
              <a:t>UML</a:t>
            </a:r>
            <a:r>
              <a:rPr lang="zh-CN" altLang="en-US">
                <a:solidFill>
                  <a:srgbClr val="3333FF"/>
                </a:solidFill>
                <a:latin typeface="Arial" panose="020B0604020202020204" pitchFamily="34" charset="0"/>
              </a:rPr>
              <a:t>的各种模型图</a:t>
            </a:r>
          </a:p>
          <a:p>
            <a:pPr lvl="1"/>
            <a:r>
              <a:rPr lang="zh-CN" altLang="en-US">
                <a:solidFill>
                  <a:srgbClr val="3333FF"/>
                </a:solidFill>
                <a:latin typeface="Arial" panose="020B0604020202020204" pitchFamily="34" charset="0"/>
              </a:rPr>
              <a:t>给出各种图中建模元素的可视化表示法</a:t>
            </a:r>
          </a:p>
        </p:txBody>
      </p:sp>
      <p:sp>
        <p:nvSpPr>
          <p:cNvPr id="76804" name="Text Box 3"/>
          <p:cNvSpPr txBox="1">
            <a:spLocks noChangeArrowheads="1"/>
          </p:cNvSpPr>
          <p:nvPr/>
        </p:nvSpPr>
        <p:spPr bwMode="auto">
          <a:xfrm>
            <a:off x="0" y="0"/>
            <a:ext cx="3205163" cy="558800"/>
          </a:xfrm>
          <a:prstGeom prst="rect">
            <a:avLst/>
          </a:prstGeom>
          <a:gradFill rotWithShape="0">
            <a:gsLst>
              <a:gs pos="0">
                <a:srgbClr val="FFFF99"/>
              </a:gs>
              <a:gs pos="100000">
                <a:srgbClr val="CC99FF"/>
              </a:gs>
            </a:gsLst>
            <a:lin ang="2700000" scaled="1"/>
          </a:gradFill>
          <a:ln w="9525">
            <a:solidFill>
              <a:srgbClr val="000099"/>
            </a:solidFill>
            <a:miter lim="800000"/>
          </a:ln>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en-US" altLang="zh-CN" sz="3600">
                <a:solidFill>
                  <a:srgbClr val="CC0000"/>
                </a:solidFill>
              </a:rPr>
              <a:t>UML1 </a:t>
            </a:r>
            <a:r>
              <a:rPr lang="zh-CN" altLang="en-US" sz="3600">
                <a:solidFill>
                  <a:srgbClr val="CC0000"/>
                </a:solidFill>
              </a:rPr>
              <a:t>概况</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9660022A-D7AB-4CA3-8CDC-A3A50B4FF626}" type="slidenum">
              <a:rPr lang="en-US" altLang="zh-CN" sz="1400" b="0"/>
              <a:pPr/>
              <a:t>111</a:t>
            </a:fld>
            <a:endParaRPr lang="en-US" altLang="zh-CN" sz="1400" b="0"/>
          </a:p>
        </p:txBody>
      </p:sp>
      <p:sp>
        <p:nvSpPr>
          <p:cNvPr id="77827" name="Text Box 2"/>
          <p:cNvSpPr txBox="1">
            <a:spLocks noChangeArrowheads="1"/>
          </p:cNvSpPr>
          <p:nvPr/>
        </p:nvSpPr>
        <p:spPr bwMode="auto">
          <a:xfrm>
            <a:off x="338138" y="715963"/>
            <a:ext cx="8434387" cy="401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t>（</a:t>
            </a:r>
            <a:r>
              <a:rPr lang="en-US" altLang="zh-CN"/>
              <a:t>4</a:t>
            </a:r>
            <a:r>
              <a:rPr lang="zh-CN" altLang="en-US"/>
              <a:t>）</a:t>
            </a:r>
            <a:r>
              <a:rPr lang="en-US" altLang="zh-CN"/>
              <a:t>UML</a:t>
            </a:r>
            <a:r>
              <a:rPr lang="zh-CN" altLang="en-US"/>
              <a:t>外廓范例（</a:t>
            </a:r>
            <a:r>
              <a:rPr lang="en-US" altLang="zh-CN"/>
              <a:t>UML Example Profiles</a:t>
            </a:r>
            <a:r>
              <a:rPr lang="zh-CN" altLang="en-US"/>
              <a:t>）</a:t>
            </a:r>
          </a:p>
          <a:p>
            <a:pPr lvl="2"/>
            <a:r>
              <a:rPr lang="zh-CN" altLang="en-US">
                <a:solidFill>
                  <a:srgbClr val="3333FF"/>
                </a:solidFill>
              </a:rPr>
              <a:t>用于软件开发过程的</a:t>
            </a:r>
            <a:r>
              <a:rPr lang="en-US" altLang="zh-CN">
                <a:solidFill>
                  <a:srgbClr val="3333FF"/>
                </a:solidFill>
              </a:rPr>
              <a:t>UML</a:t>
            </a:r>
            <a:r>
              <a:rPr lang="zh-CN" altLang="en-US">
                <a:solidFill>
                  <a:srgbClr val="3333FF"/>
                </a:solidFill>
              </a:rPr>
              <a:t>外廓</a:t>
            </a:r>
          </a:p>
          <a:p>
            <a:pPr lvl="2"/>
            <a:r>
              <a:rPr lang="zh-CN" altLang="en-US">
                <a:solidFill>
                  <a:srgbClr val="3333FF"/>
                </a:solidFill>
              </a:rPr>
              <a:t>用于业务建模的</a:t>
            </a:r>
            <a:r>
              <a:rPr lang="en-US" altLang="zh-CN">
                <a:solidFill>
                  <a:srgbClr val="3333FF"/>
                </a:solidFill>
              </a:rPr>
              <a:t>UML</a:t>
            </a:r>
            <a:r>
              <a:rPr lang="zh-CN" altLang="en-US">
                <a:solidFill>
                  <a:srgbClr val="3333FF"/>
                </a:solidFill>
              </a:rPr>
              <a:t>外廓</a:t>
            </a:r>
          </a:p>
          <a:p>
            <a:pPr lvl="2"/>
            <a:endParaRPr lang="zh-CN" altLang="en-US" sz="1200">
              <a:solidFill>
                <a:srgbClr val="3333FF"/>
              </a:solidFill>
            </a:endParaRPr>
          </a:p>
          <a:p>
            <a:r>
              <a:rPr lang="zh-CN" altLang="en-US"/>
              <a:t>（</a:t>
            </a:r>
            <a:r>
              <a:rPr lang="en-US" altLang="zh-CN"/>
              <a:t>5</a:t>
            </a:r>
            <a:r>
              <a:rPr lang="zh-CN" altLang="en-US"/>
              <a:t>）</a:t>
            </a:r>
            <a:r>
              <a:rPr lang="en-US" altLang="zh-CN"/>
              <a:t>UML</a:t>
            </a:r>
            <a:r>
              <a:rPr lang="zh-CN" altLang="en-US"/>
              <a:t>模型交换（</a:t>
            </a:r>
            <a:r>
              <a:rPr lang="en-US" altLang="zh-CN"/>
              <a:t>UML Model Interchange</a:t>
            </a:r>
            <a:r>
              <a:rPr lang="zh-CN" altLang="en-US"/>
              <a:t>）</a:t>
            </a:r>
          </a:p>
          <a:p>
            <a:pPr lvl="2"/>
            <a:r>
              <a:rPr lang="zh-CN" altLang="en-US">
                <a:solidFill>
                  <a:srgbClr val="3333FF"/>
                </a:solidFill>
              </a:rPr>
              <a:t>规定了建模工具在实现各种</a:t>
            </a:r>
            <a:r>
              <a:rPr lang="en-US" altLang="zh-CN">
                <a:solidFill>
                  <a:srgbClr val="3333FF"/>
                </a:solidFill>
              </a:rPr>
              <a:t>UML</a:t>
            </a:r>
            <a:r>
              <a:rPr lang="zh-CN" altLang="en-US">
                <a:solidFill>
                  <a:srgbClr val="3333FF"/>
                </a:solidFill>
              </a:rPr>
              <a:t>模型时需要共同遵守的语言约定，使来自不同厂商的建模工具能够彼此交换和处理各自开发的系统模型。</a:t>
            </a:r>
          </a:p>
          <a:p>
            <a:pPr lvl="2"/>
            <a:endParaRPr lang="zh-CN" altLang="en-US" sz="1200">
              <a:solidFill>
                <a:srgbClr val="3333FF"/>
              </a:solidFill>
            </a:endParaRPr>
          </a:p>
          <a:p>
            <a:r>
              <a:rPr lang="zh-CN" altLang="en-US"/>
              <a:t>（</a:t>
            </a:r>
            <a:r>
              <a:rPr lang="en-US" altLang="zh-CN"/>
              <a:t>6</a:t>
            </a:r>
            <a:r>
              <a:rPr lang="zh-CN" altLang="en-US"/>
              <a:t>）对象约束语言 </a:t>
            </a:r>
            <a:r>
              <a:rPr lang="en-US" altLang="zh-CN"/>
              <a:t>OCL </a:t>
            </a:r>
            <a:r>
              <a:rPr lang="zh-CN" altLang="en-US"/>
              <a:t>（</a:t>
            </a:r>
            <a:r>
              <a:rPr lang="en-US" altLang="zh-CN"/>
              <a:t>Object Constraint Language</a:t>
            </a:r>
            <a:r>
              <a:rPr lang="zh-CN" altLang="en-US"/>
              <a:t>）</a:t>
            </a:r>
          </a:p>
          <a:p>
            <a:pPr lvl="2"/>
            <a:r>
              <a:rPr lang="zh-CN" altLang="en-US">
                <a:solidFill>
                  <a:srgbClr val="3333FF"/>
                </a:solidFill>
              </a:rPr>
              <a:t>定义了一种对象约束语言，用来描述模型中关于对象的附加约束，是一种形式化的语言。</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3595BC4D-07FE-47F0-BDB7-34D5A5E1B5E7}" type="slidenum">
              <a:rPr lang="en-US" altLang="zh-CN" sz="1400" b="0"/>
              <a:pPr/>
              <a:t>112</a:t>
            </a:fld>
            <a:endParaRPr lang="en-US" altLang="zh-CN" sz="1400" b="0"/>
          </a:p>
        </p:txBody>
      </p:sp>
      <p:sp>
        <p:nvSpPr>
          <p:cNvPr id="79875" name="AutoShape 2"/>
          <p:cNvSpPr>
            <a:spLocks noChangeArrowheads="1"/>
          </p:cNvSpPr>
          <p:nvPr/>
        </p:nvSpPr>
        <p:spPr bwMode="auto">
          <a:xfrm>
            <a:off x="361950" y="307975"/>
            <a:ext cx="4056063" cy="473075"/>
          </a:xfrm>
          <a:prstGeom prst="roundRect">
            <a:avLst>
              <a:gd name="adj" fmla="val 16667"/>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lIns="0" tIns="0" rIns="0" bIns="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a:solidFill>
                  <a:srgbClr val="CC0000"/>
                </a:solidFill>
                <a:latin typeface="Arial" panose="020B0604020202020204" pitchFamily="34" charset="0"/>
              </a:rPr>
              <a:t>UML1</a:t>
            </a:r>
            <a:r>
              <a:rPr lang="zh-CN" altLang="en-US" sz="2800">
                <a:solidFill>
                  <a:srgbClr val="CC0000"/>
                </a:solidFill>
                <a:latin typeface="Arial" panose="020B0604020202020204" pitchFamily="34" charset="0"/>
              </a:rPr>
              <a:t>的</a:t>
            </a:r>
            <a:r>
              <a:rPr lang="en-US" altLang="zh-CN" sz="2800">
                <a:solidFill>
                  <a:srgbClr val="CC0000"/>
                </a:solidFill>
                <a:latin typeface="Arial" panose="020B0604020202020204" pitchFamily="34" charset="0"/>
              </a:rPr>
              <a:t>9</a:t>
            </a:r>
            <a:r>
              <a:rPr lang="zh-CN" altLang="en-US" sz="2800">
                <a:solidFill>
                  <a:srgbClr val="CC0000"/>
                </a:solidFill>
                <a:latin typeface="Arial" panose="020B0604020202020204" pitchFamily="34" charset="0"/>
              </a:rPr>
              <a:t>种模型图</a:t>
            </a:r>
          </a:p>
        </p:txBody>
      </p:sp>
      <p:sp>
        <p:nvSpPr>
          <p:cNvPr id="79876" name="Rectangle 3"/>
          <p:cNvSpPr>
            <a:spLocks noChangeArrowheads="1"/>
          </p:cNvSpPr>
          <p:nvPr/>
        </p:nvSpPr>
        <p:spPr bwMode="auto">
          <a:xfrm>
            <a:off x="947738" y="1003300"/>
            <a:ext cx="5895975" cy="51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10000"/>
              </a:spcBef>
              <a:spcAft>
                <a:spcPct val="10000"/>
              </a:spcAft>
            </a:pPr>
            <a:r>
              <a:rPr lang="zh-CN" altLang="en-US" i="1">
                <a:solidFill>
                  <a:srgbClr val="3333FF"/>
                </a:solidFill>
                <a:latin typeface="Arial" panose="020B0604020202020204" pitchFamily="34" charset="0"/>
              </a:rPr>
              <a:t>静态结构图（</a:t>
            </a:r>
            <a:r>
              <a:rPr lang="en-US" altLang="zh-CN" i="1">
                <a:solidFill>
                  <a:srgbClr val="3333FF"/>
                </a:solidFill>
                <a:latin typeface="Arial" panose="020B0604020202020204" pitchFamily="34" charset="0"/>
              </a:rPr>
              <a:t>Static Structure Diagram</a:t>
            </a:r>
            <a:r>
              <a:rPr lang="zh-CN" altLang="en-US" i="1">
                <a:solidFill>
                  <a:srgbClr val="3333FF"/>
                </a:solidFill>
                <a:latin typeface="Arial" panose="020B0604020202020204" pitchFamily="34" charset="0"/>
              </a:rPr>
              <a:t>）</a:t>
            </a:r>
          </a:p>
          <a:p>
            <a:pPr lvl="1">
              <a:spcBef>
                <a:spcPct val="10000"/>
              </a:spcBef>
              <a:spcAft>
                <a:spcPct val="10000"/>
              </a:spcAft>
            </a:pPr>
            <a:r>
              <a:rPr lang="zh-CN" altLang="en-US">
                <a:latin typeface="Arial" panose="020B0604020202020204" pitchFamily="34" charset="0"/>
              </a:rPr>
              <a:t>类图（</a:t>
            </a:r>
            <a:r>
              <a:rPr lang="en-US" altLang="zh-CN">
                <a:latin typeface="Arial" panose="020B0604020202020204" pitchFamily="34" charset="0"/>
              </a:rPr>
              <a:t>Class Diagram</a:t>
            </a:r>
            <a:r>
              <a:rPr lang="zh-CN" altLang="en-US">
                <a:latin typeface="Arial" panose="020B0604020202020204" pitchFamily="34" charset="0"/>
              </a:rPr>
              <a:t>）</a:t>
            </a:r>
          </a:p>
          <a:p>
            <a:pPr lvl="1" eaLnBrk="1" hangingPunct="1">
              <a:spcBef>
                <a:spcPct val="10000"/>
              </a:spcBef>
              <a:spcAft>
                <a:spcPct val="10000"/>
              </a:spcAft>
            </a:pPr>
            <a:r>
              <a:rPr lang="zh-CN" altLang="en-US">
                <a:latin typeface="Arial" panose="020B0604020202020204" pitchFamily="34" charset="0"/>
              </a:rPr>
              <a:t>对象图（</a:t>
            </a:r>
            <a:r>
              <a:rPr lang="en-US" altLang="zh-CN">
                <a:latin typeface="Arial" panose="020B0604020202020204" pitchFamily="34" charset="0"/>
              </a:rPr>
              <a:t>Object Diagram</a:t>
            </a:r>
            <a:r>
              <a:rPr lang="zh-CN" altLang="en-US">
                <a:latin typeface="Arial" panose="020B0604020202020204" pitchFamily="34" charset="0"/>
              </a:rPr>
              <a:t>）</a:t>
            </a:r>
          </a:p>
          <a:p>
            <a:pPr eaLnBrk="1" hangingPunct="1">
              <a:spcBef>
                <a:spcPct val="10000"/>
              </a:spcBef>
              <a:spcAft>
                <a:spcPct val="10000"/>
              </a:spcAft>
            </a:pPr>
            <a:r>
              <a:rPr lang="zh-CN" altLang="en-US">
                <a:latin typeface="Arial" panose="020B0604020202020204" pitchFamily="34" charset="0"/>
              </a:rPr>
              <a:t>用况图 （</a:t>
            </a:r>
            <a:r>
              <a:rPr lang="en-US" altLang="zh-CN">
                <a:latin typeface="Arial" panose="020B0604020202020204" pitchFamily="34" charset="0"/>
              </a:rPr>
              <a:t>Use Case Diagram</a:t>
            </a:r>
            <a:r>
              <a:rPr lang="zh-CN" altLang="en-US">
                <a:latin typeface="Arial" panose="020B0604020202020204" pitchFamily="34" charset="0"/>
              </a:rPr>
              <a:t>）</a:t>
            </a:r>
          </a:p>
          <a:p>
            <a:pPr eaLnBrk="1" hangingPunct="1">
              <a:spcBef>
                <a:spcPct val="10000"/>
              </a:spcBef>
              <a:spcAft>
                <a:spcPct val="10000"/>
              </a:spcAft>
            </a:pPr>
            <a:r>
              <a:rPr lang="zh-CN" altLang="en-US" i="1">
                <a:solidFill>
                  <a:srgbClr val="3333FF"/>
                </a:solidFill>
                <a:latin typeface="Arial" panose="020B0604020202020204" pitchFamily="34" charset="0"/>
              </a:rPr>
              <a:t>交互图（</a:t>
            </a:r>
            <a:r>
              <a:rPr lang="en-US" altLang="zh-CN" i="1">
                <a:solidFill>
                  <a:srgbClr val="3333FF"/>
                </a:solidFill>
                <a:latin typeface="Arial" panose="020B0604020202020204" pitchFamily="34" charset="0"/>
              </a:rPr>
              <a:t>Interaction Diagram</a:t>
            </a:r>
            <a:r>
              <a:rPr lang="zh-CN" altLang="en-US" i="1">
                <a:solidFill>
                  <a:srgbClr val="3333FF"/>
                </a:solidFill>
                <a:latin typeface="Arial" panose="020B0604020202020204" pitchFamily="34" charset="0"/>
              </a:rPr>
              <a:t>）</a:t>
            </a:r>
          </a:p>
          <a:p>
            <a:pPr lvl="1" eaLnBrk="1" hangingPunct="1">
              <a:spcBef>
                <a:spcPct val="10000"/>
              </a:spcBef>
              <a:spcAft>
                <a:spcPct val="10000"/>
              </a:spcAft>
            </a:pPr>
            <a:r>
              <a:rPr lang="zh-CN" altLang="en-US">
                <a:latin typeface="Arial" panose="020B0604020202020204" pitchFamily="34" charset="0"/>
              </a:rPr>
              <a:t>顺序图（</a:t>
            </a:r>
            <a:r>
              <a:rPr lang="en-US" altLang="zh-CN">
                <a:latin typeface="Arial" panose="020B0604020202020204" pitchFamily="34" charset="0"/>
              </a:rPr>
              <a:t>Sequence Diagram</a:t>
            </a:r>
            <a:r>
              <a:rPr lang="zh-CN" altLang="en-US">
                <a:latin typeface="Arial" panose="020B0604020202020204" pitchFamily="34" charset="0"/>
              </a:rPr>
              <a:t>）</a:t>
            </a:r>
          </a:p>
          <a:p>
            <a:pPr lvl="1" eaLnBrk="1" hangingPunct="1">
              <a:spcBef>
                <a:spcPct val="10000"/>
              </a:spcBef>
              <a:spcAft>
                <a:spcPct val="10000"/>
              </a:spcAft>
            </a:pPr>
            <a:r>
              <a:rPr lang="zh-CN" altLang="en-US">
                <a:latin typeface="Arial" panose="020B0604020202020204" pitchFamily="34" charset="0"/>
              </a:rPr>
              <a:t>协作图（</a:t>
            </a:r>
            <a:r>
              <a:rPr lang="en-US" altLang="zh-CN">
                <a:latin typeface="Arial" panose="020B0604020202020204" pitchFamily="34" charset="0"/>
              </a:rPr>
              <a:t>Collaboration Diagram</a:t>
            </a:r>
            <a:r>
              <a:rPr lang="zh-CN" altLang="en-US">
                <a:latin typeface="Arial" panose="020B0604020202020204" pitchFamily="34" charset="0"/>
              </a:rPr>
              <a:t>）</a:t>
            </a:r>
          </a:p>
          <a:p>
            <a:pPr eaLnBrk="1" hangingPunct="1">
              <a:spcBef>
                <a:spcPct val="10000"/>
              </a:spcBef>
              <a:spcAft>
                <a:spcPct val="10000"/>
              </a:spcAft>
            </a:pPr>
            <a:r>
              <a:rPr lang="zh-CN" altLang="en-US">
                <a:latin typeface="Arial" panose="020B0604020202020204" pitchFamily="34" charset="0"/>
              </a:rPr>
              <a:t>状态图（</a:t>
            </a:r>
            <a:r>
              <a:rPr lang="en-US" altLang="zh-CN">
                <a:latin typeface="Arial" panose="020B0604020202020204" pitchFamily="34" charset="0"/>
              </a:rPr>
              <a:t>State chart Diagrams</a:t>
            </a:r>
            <a:r>
              <a:rPr lang="zh-CN" altLang="en-US">
                <a:latin typeface="Arial" panose="020B0604020202020204" pitchFamily="34" charset="0"/>
              </a:rPr>
              <a:t>）</a:t>
            </a:r>
          </a:p>
          <a:p>
            <a:pPr eaLnBrk="1" hangingPunct="1">
              <a:spcBef>
                <a:spcPct val="10000"/>
              </a:spcBef>
              <a:spcAft>
                <a:spcPct val="10000"/>
              </a:spcAft>
            </a:pPr>
            <a:r>
              <a:rPr lang="zh-CN" altLang="en-US">
                <a:latin typeface="Arial" panose="020B0604020202020204" pitchFamily="34" charset="0"/>
              </a:rPr>
              <a:t>活动图（</a:t>
            </a:r>
            <a:r>
              <a:rPr lang="en-US" altLang="zh-CN">
                <a:latin typeface="Arial" panose="020B0604020202020204" pitchFamily="34" charset="0"/>
              </a:rPr>
              <a:t>Activity Diagrams</a:t>
            </a:r>
            <a:r>
              <a:rPr lang="zh-CN" altLang="en-US">
                <a:latin typeface="Arial" panose="020B0604020202020204" pitchFamily="34" charset="0"/>
              </a:rPr>
              <a:t>）</a:t>
            </a:r>
          </a:p>
          <a:p>
            <a:pPr eaLnBrk="1" hangingPunct="1">
              <a:spcBef>
                <a:spcPct val="10000"/>
              </a:spcBef>
              <a:spcAft>
                <a:spcPct val="10000"/>
              </a:spcAft>
            </a:pPr>
            <a:r>
              <a:rPr lang="zh-CN" altLang="en-US" i="1">
                <a:solidFill>
                  <a:srgbClr val="3333FF"/>
                </a:solidFill>
                <a:latin typeface="Arial" panose="020B0604020202020204" pitchFamily="34" charset="0"/>
              </a:rPr>
              <a:t>实现图（</a:t>
            </a:r>
            <a:r>
              <a:rPr lang="en-US" altLang="zh-CN" i="1">
                <a:solidFill>
                  <a:srgbClr val="3333FF"/>
                </a:solidFill>
                <a:latin typeface="Arial" panose="020B0604020202020204" pitchFamily="34" charset="0"/>
              </a:rPr>
              <a:t>Implementation Diagrams</a:t>
            </a:r>
            <a:r>
              <a:rPr lang="zh-CN" altLang="en-US" i="1">
                <a:solidFill>
                  <a:srgbClr val="3333FF"/>
                </a:solidFill>
                <a:latin typeface="Arial" panose="020B0604020202020204" pitchFamily="34" charset="0"/>
              </a:rPr>
              <a:t>）</a:t>
            </a:r>
          </a:p>
          <a:p>
            <a:pPr lvl="1" eaLnBrk="1" hangingPunct="1">
              <a:spcBef>
                <a:spcPct val="10000"/>
              </a:spcBef>
              <a:spcAft>
                <a:spcPct val="10000"/>
              </a:spcAft>
            </a:pPr>
            <a:r>
              <a:rPr lang="zh-CN" altLang="en-US">
                <a:latin typeface="Arial" panose="020B0604020202020204" pitchFamily="34" charset="0"/>
              </a:rPr>
              <a:t>构件图（</a:t>
            </a:r>
            <a:r>
              <a:rPr lang="en-US" altLang="zh-CN">
                <a:latin typeface="Arial" panose="020B0604020202020204" pitchFamily="34" charset="0"/>
              </a:rPr>
              <a:t>Component Diagram</a:t>
            </a:r>
            <a:r>
              <a:rPr lang="zh-CN" altLang="en-US">
                <a:latin typeface="Arial" panose="020B0604020202020204" pitchFamily="34" charset="0"/>
              </a:rPr>
              <a:t>）</a:t>
            </a:r>
          </a:p>
          <a:p>
            <a:pPr lvl="1" eaLnBrk="1" hangingPunct="1">
              <a:spcBef>
                <a:spcPct val="10000"/>
              </a:spcBef>
              <a:spcAft>
                <a:spcPct val="10000"/>
              </a:spcAft>
            </a:pPr>
            <a:r>
              <a:rPr lang="zh-CN" altLang="en-US">
                <a:latin typeface="Arial" panose="020B0604020202020204" pitchFamily="34" charset="0"/>
              </a:rPr>
              <a:t>部署图（</a:t>
            </a:r>
            <a:r>
              <a:rPr lang="en-US" altLang="zh-CN">
                <a:latin typeface="Arial" panose="020B0604020202020204" pitchFamily="34" charset="0"/>
              </a:rPr>
              <a:t>Deployment Diagram</a:t>
            </a:r>
            <a:r>
              <a:rPr lang="zh-CN" altLang="en-US">
                <a:latin typeface="Arial" panose="020B0604020202020204" pitchFamily="34" charset="0"/>
              </a:rPr>
              <a:t>）</a:t>
            </a:r>
            <a:r>
              <a:rPr lang="zh-CN" altLang="en-US">
                <a:solidFill>
                  <a:srgbClr val="990033"/>
                </a:solidFill>
                <a:latin typeface="Arial" panose="020B0604020202020204" pitchFamily="34" charset="0"/>
              </a:rPr>
              <a:t> </a:t>
            </a:r>
          </a:p>
        </p:txBody>
      </p:sp>
      <p:sp>
        <p:nvSpPr>
          <p:cNvPr id="79877" name="AutoShape 4"/>
          <p:cNvSpPr>
            <a:spLocks noChangeArrowheads="1"/>
          </p:cNvSpPr>
          <p:nvPr/>
        </p:nvSpPr>
        <p:spPr bwMode="auto">
          <a:xfrm>
            <a:off x="6978650" y="2462213"/>
            <a:ext cx="1795463" cy="1636712"/>
          </a:xfrm>
          <a:prstGeom prst="roundRect">
            <a:avLst>
              <a:gd name="adj" fmla="val 16667"/>
            </a:avLst>
          </a:prstGeom>
          <a:noFill/>
          <a:ln w="19050">
            <a:solidFill>
              <a:srgbClr val="0000CC"/>
            </a:solidFill>
            <a:round/>
          </a:ln>
          <a:extLst>
            <a:ext uri="{909E8E84-426E-40DD-AFC4-6F175D3DCCD1}">
              <a14:hiddenFill xmlns:a14="http://schemas.microsoft.com/office/drawing/2010/main" xmlns="">
                <a:solidFill>
                  <a:srgbClr val="FFFFFF"/>
                </a:solidFill>
              </a14:hiddenFill>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en-US" b="0">
                <a:solidFill>
                  <a:srgbClr val="CC0000"/>
                </a:solidFill>
                <a:ea typeface="幼圆" panose="02010509060101010101" pitchFamily="49" charset="-122"/>
              </a:rPr>
              <a:t>九种图支持用户从不同的视角进行系统建模</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2408A48-A4BC-439F-BFCC-86CA62F92DE0}" type="slidenum">
              <a:rPr lang="en-US" altLang="zh-CN" sz="1400" b="0"/>
              <a:pPr/>
              <a:t>113</a:t>
            </a:fld>
            <a:endParaRPr lang="en-US" altLang="zh-CN" sz="1400" b="0"/>
          </a:p>
        </p:txBody>
      </p:sp>
      <p:grpSp>
        <p:nvGrpSpPr>
          <p:cNvPr id="2" name="Group 29"/>
          <p:cNvGrpSpPr/>
          <p:nvPr/>
        </p:nvGrpSpPr>
        <p:grpSpPr bwMode="auto">
          <a:xfrm>
            <a:off x="530225" y="4325938"/>
            <a:ext cx="4060825" cy="2071687"/>
            <a:chOff x="334" y="2725"/>
            <a:chExt cx="2558" cy="1305"/>
          </a:xfrm>
        </p:grpSpPr>
        <p:sp>
          <p:nvSpPr>
            <p:cNvPr id="81936" name="AutoShape 5"/>
            <p:cNvSpPr>
              <a:spLocks noChangeArrowheads="1"/>
            </p:cNvSpPr>
            <p:nvPr/>
          </p:nvSpPr>
          <p:spPr bwMode="auto">
            <a:xfrm>
              <a:off x="334" y="2725"/>
              <a:ext cx="2558" cy="545"/>
            </a:xfrm>
            <a:prstGeom prst="roundRect">
              <a:avLst>
                <a:gd name="adj" fmla="val 34468"/>
              </a:avLst>
            </a:prstGeom>
            <a:solidFill>
              <a:srgbClr val="FFCC66"/>
            </a:solidFill>
            <a:ln w="9525">
              <a:round/>
            </a:ln>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p:spPr>
          <p:txBody>
            <a:bodyPr lIns="90000" tIns="46800" rIns="90000" bIns="46800" anchor="ctr">
              <a:spAutoFit/>
              <a:flatTx/>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sv-SE" altLang="zh-CN" sz="2000">
                  <a:latin typeface="Tahoma" panose="020B0604030504040204" pitchFamily="34" charset="0"/>
                </a:rPr>
                <a:t>UML</a:t>
              </a:r>
              <a:r>
                <a:rPr kumimoji="0" lang="zh-CN" altLang="sv-SE" sz="2000">
                  <a:latin typeface="Tahoma" panose="020B0604030504040204" pitchFamily="34" charset="0"/>
                </a:rPr>
                <a:t>基础结构</a:t>
              </a:r>
            </a:p>
            <a:p>
              <a:pPr algn="ctr" eaLnBrk="1" hangingPunct="1"/>
              <a:r>
                <a:rPr kumimoji="0" lang="sv-SE" altLang="zh-CN" sz="2000">
                  <a:latin typeface="Tahoma" panose="020B0604030504040204" pitchFamily="34" charset="0"/>
                </a:rPr>
                <a:t>Infrastructure  </a:t>
              </a:r>
              <a:endParaRPr kumimoji="0" lang="en-GB" altLang="zh-CN" sz="2000">
                <a:latin typeface="Tahoma" panose="020B0604030504040204" pitchFamily="34" charset="0"/>
              </a:endParaRPr>
            </a:p>
          </p:txBody>
        </p:sp>
        <p:sp>
          <p:nvSpPr>
            <p:cNvPr id="81937" name="AutoShape 6"/>
            <p:cNvSpPr>
              <a:spLocks noChangeArrowheads="1"/>
            </p:cNvSpPr>
            <p:nvPr/>
          </p:nvSpPr>
          <p:spPr bwMode="auto">
            <a:xfrm>
              <a:off x="360" y="3332"/>
              <a:ext cx="2511" cy="698"/>
            </a:xfrm>
            <a:prstGeom prst="roundRect">
              <a:avLst>
                <a:gd name="adj" fmla="val 16667"/>
              </a:avLst>
            </a:prstGeom>
            <a:noFill/>
            <a:ln w="9525">
              <a:solidFill>
                <a:srgbClr val="C0C0C0"/>
              </a:solidFill>
              <a:round/>
            </a:ln>
            <a:extLst>
              <a:ext uri="{909E8E84-426E-40DD-AFC4-6F175D3DCCD1}">
                <a14:hiddenFill xmlns:a14="http://schemas.microsoft.com/office/drawing/2010/main" xmlns="">
                  <a:solidFill>
                    <a:srgbClr val="FFFFFF"/>
                  </a:solidFill>
                </a14:hiddenFill>
              </a:ext>
            </a:extLst>
          </p:spPr>
          <p:txBody>
            <a:bodyPr lIns="90000" tIns="46800" rIns="90000" bIns="46800"/>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000" b="0"/>
                <a:t>定义一个可复用的元语言核心，用来定义各种元模型，包括</a:t>
              </a:r>
              <a:r>
                <a:rPr kumimoji="0" lang="en-US" altLang="zh-CN" sz="2000" b="0"/>
                <a:t>UML</a:t>
              </a:r>
              <a:r>
                <a:rPr kumimoji="0" lang="zh-CN" altLang="en-US" sz="2000" b="0"/>
                <a:t>、</a:t>
              </a:r>
              <a:r>
                <a:rPr kumimoji="0" lang="en-US" altLang="zh-CN" sz="2000" b="0"/>
                <a:t>MOF</a:t>
              </a:r>
              <a:r>
                <a:rPr kumimoji="0" lang="zh-CN" altLang="en-US" sz="2000" b="0"/>
                <a:t>和</a:t>
              </a:r>
              <a:r>
                <a:rPr kumimoji="0" lang="en-US" altLang="zh-CN" sz="2000" b="0"/>
                <a:t>CWM</a:t>
              </a:r>
              <a:r>
                <a:rPr kumimoji="0" lang="zh-CN" altLang="en-US" sz="2000" b="0"/>
                <a:t>等元模型 </a:t>
              </a:r>
              <a:endParaRPr kumimoji="0" lang="en-GB" altLang="zh-CN" sz="2000" b="0"/>
            </a:p>
          </p:txBody>
        </p:sp>
      </p:grpSp>
      <p:grpSp>
        <p:nvGrpSpPr>
          <p:cNvPr id="3" name="Group 26"/>
          <p:cNvGrpSpPr/>
          <p:nvPr/>
        </p:nvGrpSpPr>
        <p:grpSpPr bwMode="auto">
          <a:xfrm>
            <a:off x="573088" y="1854200"/>
            <a:ext cx="4032250" cy="2489200"/>
            <a:chOff x="361" y="1168"/>
            <a:chExt cx="2540" cy="1568"/>
          </a:xfrm>
        </p:grpSpPr>
        <p:sp>
          <p:nvSpPr>
            <p:cNvPr id="81933" name="AutoShape 7"/>
            <p:cNvSpPr>
              <a:spLocks noChangeArrowheads="1"/>
            </p:cNvSpPr>
            <p:nvPr/>
          </p:nvSpPr>
          <p:spPr bwMode="auto">
            <a:xfrm>
              <a:off x="362" y="1168"/>
              <a:ext cx="2539" cy="545"/>
            </a:xfrm>
            <a:prstGeom prst="roundRect">
              <a:avLst>
                <a:gd name="adj" fmla="val 34468"/>
              </a:avLst>
            </a:prstGeom>
            <a:solidFill>
              <a:srgbClr val="FFFF6F"/>
            </a:solidFill>
            <a:ln w="9525">
              <a:round/>
            </a:ln>
            <a:scene3d>
              <a:camera prst="legacyObliqueTopRight"/>
              <a:lightRig rig="legacyFlat3" dir="b"/>
            </a:scene3d>
            <a:sp3d extrusionH="430200" prstMaterial="legacyMatte">
              <a:bevelT w="13500" h="13500" prst="angle"/>
              <a:bevelB w="13500" h="13500" prst="angle"/>
              <a:extrusionClr>
                <a:srgbClr val="FFFF6F"/>
              </a:extrusionClr>
              <a:contourClr>
                <a:srgbClr val="FFFF6F"/>
              </a:contourClr>
            </a:sp3d>
          </p:spPr>
          <p:txBody>
            <a:bodyPr lIns="90000" tIns="46800" rIns="90000" bIns="46800" anchor="ctr">
              <a:spAutoFit/>
              <a:flatTx/>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sv-SE" altLang="zh-CN" sz="2000"/>
                <a:t>UML</a:t>
              </a:r>
              <a:r>
                <a:rPr kumimoji="0" lang="zh-CN" altLang="sv-SE" sz="2000"/>
                <a:t>上层结构</a:t>
              </a:r>
            </a:p>
            <a:p>
              <a:pPr algn="ctr" eaLnBrk="1" hangingPunct="1"/>
              <a:r>
                <a:rPr kumimoji="0" lang="sv-SE" altLang="zh-CN" sz="2000">
                  <a:latin typeface="Tahoma" panose="020B0604030504040204" pitchFamily="34" charset="0"/>
                </a:rPr>
                <a:t>Superstructure</a:t>
              </a:r>
              <a:endParaRPr kumimoji="0" lang="zh-CN" altLang="en-GB" sz="2000">
                <a:latin typeface="Tahoma" panose="020B0604030504040204" pitchFamily="34" charset="0"/>
              </a:endParaRPr>
            </a:p>
          </p:txBody>
        </p:sp>
        <p:sp>
          <p:nvSpPr>
            <p:cNvPr id="81934" name="AutoShape 8"/>
            <p:cNvSpPr>
              <a:spLocks noChangeArrowheads="1"/>
            </p:cNvSpPr>
            <p:nvPr/>
          </p:nvSpPr>
          <p:spPr bwMode="auto">
            <a:xfrm>
              <a:off x="361" y="1728"/>
              <a:ext cx="2488" cy="632"/>
            </a:xfrm>
            <a:prstGeom prst="roundRect">
              <a:avLst>
                <a:gd name="adj" fmla="val 16667"/>
              </a:avLst>
            </a:prstGeom>
            <a:noFill/>
            <a:ln w="9525">
              <a:solidFill>
                <a:srgbClr val="C0C0C0"/>
              </a:solidFill>
              <a:round/>
            </a:ln>
            <a:extLst>
              <a:ext uri="{909E8E84-426E-40DD-AFC4-6F175D3DCCD1}">
                <a14:hiddenFill xmlns:a14="http://schemas.microsoft.com/office/drawing/2010/main" xmlns="">
                  <a:solidFill>
                    <a:srgbClr val="FFFFFF"/>
                  </a:solidFill>
                </a14:hiddenFill>
              </a:ext>
            </a:extLst>
          </p:spPr>
          <p:txBody>
            <a:bodyPr lIns="90000" tIns="46800" rIns="90000" bIns="46800"/>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fr-FR" sz="2000" b="0"/>
                <a:t>提供可直接用来构造用户系统的各种模型元素，以及从不同的视角对系统进行建模的各种模型图 </a:t>
              </a:r>
              <a:endParaRPr kumimoji="0" lang="en-GB" altLang="zh-CN" sz="2000" b="0"/>
            </a:p>
          </p:txBody>
        </p:sp>
        <p:sp>
          <p:nvSpPr>
            <p:cNvPr id="81935" name="Line 9"/>
            <p:cNvSpPr>
              <a:spLocks noChangeShapeType="1"/>
            </p:cNvSpPr>
            <p:nvPr/>
          </p:nvSpPr>
          <p:spPr bwMode="auto">
            <a:xfrm>
              <a:off x="1728" y="2360"/>
              <a:ext cx="0" cy="376"/>
            </a:xfrm>
            <a:prstGeom prst="line">
              <a:avLst/>
            </a:prstGeom>
            <a:noFill/>
            <a:ln w="9525">
              <a:solidFill>
                <a:schemeClr val="tx1"/>
              </a:solidFill>
              <a:prstDash val="dash"/>
              <a:miter lim="800000"/>
              <a:tailEnd type="arrow" w="lg"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4" name="Group 27"/>
          <p:cNvGrpSpPr/>
          <p:nvPr/>
        </p:nvGrpSpPr>
        <p:grpSpPr bwMode="auto">
          <a:xfrm>
            <a:off x="5451475" y="1946275"/>
            <a:ext cx="3225800" cy="1660525"/>
            <a:chOff x="3434" y="1226"/>
            <a:chExt cx="2032" cy="1046"/>
          </a:xfrm>
        </p:grpSpPr>
        <p:sp>
          <p:nvSpPr>
            <p:cNvPr id="81931" name="AutoShape 3"/>
            <p:cNvSpPr>
              <a:spLocks noChangeArrowheads="1"/>
            </p:cNvSpPr>
            <p:nvPr/>
          </p:nvSpPr>
          <p:spPr bwMode="auto">
            <a:xfrm>
              <a:off x="3434" y="1226"/>
              <a:ext cx="1989" cy="498"/>
            </a:xfrm>
            <a:prstGeom prst="roundRect">
              <a:avLst>
                <a:gd name="adj" fmla="val 34468"/>
              </a:avLst>
            </a:prstGeom>
            <a:solidFill>
              <a:schemeClr val="bg1"/>
            </a:solidFill>
            <a:ln w="9525">
              <a:round/>
            </a:ln>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p:spPr>
          <p:txBody>
            <a:bodyPr lIns="90000" tIns="46800" rIns="90000" bIns="46800" anchor="ctr">
              <a:spAutoFit/>
              <a:flatTx/>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sv-SE" altLang="zh-CN" sz="1800">
                  <a:latin typeface="Tahoma" panose="020B0604030504040204" pitchFamily="34" charset="0"/>
                </a:rPr>
                <a:t>UML</a:t>
              </a:r>
              <a:r>
                <a:rPr kumimoji="0" lang="zh-CN" altLang="sv-SE" sz="1800">
                  <a:latin typeface="Tahoma" panose="020B0604030504040204" pitchFamily="34" charset="0"/>
                </a:rPr>
                <a:t>图交换</a:t>
              </a:r>
            </a:p>
            <a:p>
              <a:pPr algn="ctr" eaLnBrk="1" hangingPunct="1"/>
              <a:r>
                <a:rPr kumimoji="0" lang="sv-SE" altLang="zh-CN" sz="1800">
                  <a:latin typeface="Tahoma" panose="020B0604030504040204" pitchFamily="34" charset="0"/>
                </a:rPr>
                <a:t>Diagram Interchange</a:t>
              </a:r>
              <a:endParaRPr kumimoji="0" lang="en-GB" altLang="zh-CN" sz="1800">
                <a:latin typeface="Tahoma" panose="020B0604030504040204" pitchFamily="34" charset="0"/>
              </a:endParaRPr>
            </a:p>
          </p:txBody>
        </p:sp>
        <p:sp>
          <p:nvSpPr>
            <p:cNvPr id="81932" name="AutoShape 10"/>
            <p:cNvSpPr>
              <a:spLocks noChangeArrowheads="1"/>
            </p:cNvSpPr>
            <p:nvPr/>
          </p:nvSpPr>
          <p:spPr bwMode="auto">
            <a:xfrm>
              <a:off x="3470" y="1811"/>
              <a:ext cx="1996" cy="461"/>
            </a:xfrm>
            <a:prstGeom prst="roundRect">
              <a:avLst>
                <a:gd name="adj" fmla="val 16667"/>
              </a:avLst>
            </a:prstGeom>
            <a:noFill/>
            <a:ln w="9525">
              <a:solidFill>
                <a:srgbClr val="C0C0C0"/>
              </a:solidFill>
              <a:round/>
            </a:ln>
            <a:extLst>
              <a:ext uri="{909E8E84-426E-40DD-AFC4-6F175D3DCCD1}">
                <a14:hiddenFill xmlns:a14="http://schemas.microsoft.com/office/drawing/2010/main" xmlns="">
                  <a:solidFill>
                    <a:srgbClr val="FFFFFF"/>
                  </a:solidFill>
                </a14:hiddenFill>
              </a:ext>
            </a:extLst>
          </p:spPr>
          <p:txBody>
            <a:bodyPr lIns="90000" tIns="46800" rIns="90000" bIns="46800"/>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000" b="0"/>
                <a:t>给出在不同的建模工具之间实现模型交换的规范</a:t>
              </a:r>
              <a:endParaRPr kumimoji="0" lang="zh-CN" altLang="en-GB" sz="2000" b="0"/>
            </a:p>
          </p:txBody>
        </p:sp>
      </p:grpSp>
      <p:grpSp>
        <p:nvGrpSpPr>
          <p:cNvPr id="5" name="Group 28"/>
          <p:cNvGrpSpPr/>
          <p:nvPr/>
        </p:nvGrpSpPr>
        <p:grpSpPr bwMode="auto">
          <a:xfrm>
            <a:off x="5446713" y="4310063"/>
            <a:ext cx="3230562" cy="1776412"/>
            <a:chOff x="3431" y="2715"/>
            <a:chExt cx="2035" cy="1119"/>
          </a:xfrm>
        </p:grpSpPr>
        <p:sp>
          <p:nvSpPr>
            <p:cNvPr id="81929" name="AutoShape 4"/>
            <p:cNvSpPr>
              <a:spLocks noChangeArrowheads="1"/>
            </p:cNvSpPr>
            <p:nvPr/>
          </p:nvSpPr>
          <p:spPr bwMode="auto">
            <a:xfrm>
              <a:off x="3431" y="2715"/>
              <a:ext cx="1968" cy="498"/>
            </a:xfrm>
            <a:prstGeom prst="roundRect">
              <a:avLst>
                <a:gd name="adj" fmla="val 34468"/>
              </a:avLst>
            </a:prstGeom>
            <a:solidFill>
              <a:schemeClr val="bg1"/>
            </a:solidFill>
            <a:ln w="9525">
              <a:round/>
            </a:ln>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p:spPr>
          <p:txBody>
            <a:bodyPr lIns="90000" tIns="46800" rIns="90000" bIns="46800" anchor="ctr">
              <a:spAutoFit/>
              <a:flatTx/>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sv-SE" altLang="zh-CN" sz="1800">
                  <a:latin typeface="Tahoma" panose="020B0604030504040204" pitchFamily="34" charset="0"/>
                </a:rPr>
                <a:t>UML</a:t>
              </a:r>
              <a:r>
                <a:rPr kumimoji="0" lang="zh-CN" altLang="sv-SE" sz="1800">
                  <a:latin typeface="Tahoma" panose="020B0604030504040204" pitchFamily="34" charset="0"/>
                </a:rPr>
                <a:t>对象约束语言</a:t>
              </a:r>
            </a:p>
            <a:p>
              <a:pPr algn="ctr" eaLnBrk="1" hangingPunct="1"/>
              <a:r>
                <a:rPr kumimoji="0" lang="sv-SE" altLang="zh-CN" sz="1800">
                  <a:latin typeface="Tahoma" panose="020B0604030504040204" pitchFamily="34" charset="0"/>
                </a:rPr>
                <a:t>UML OCL</a:t>
              </a:r>
              <a:endParaRPr kumimoji="0" lang="en-GB" altLang="zh-CN" sz="1800">
                <a:latin typeface="Tahoma" panose="020B0604030504040204" pitchFamily="34" charset="0"/>
              </a:endParaRPr>
            </a:p>
          </p:txBody>
        </p:sp>
        <p:sp>
          <p:nvSpPr>
            <p:cNvPr id="81930" name="AutoShape 11"/>
            <p:cNvSpPr>
              <a:spLocks noChangeArrowheads="1"/>
            </p:cNvSpPr>
            <p:nvPr/>
          </p:nvSpPr>
          <p:spPr bwMode="auto">
            <a:xfrm>
              <a:off x="3470" y="3365"/>
              <a:ext cx="1996" cy="469"/>
            </a:xfrm>
            <a:prstGeom prst="roundRect">
              <a:avLst>
                <a:gd name="adj" fmla="val 16667"/>
              </a:avLst>
            </a:prstGeom>
            <a:noFill/>
            <a:ln w="9525">
              <a:solidFill>
                <a:srgbClr val="C0C0C0"/>
              </a:solidFill>
              <a:round/>
            </a:ln>
            <a:extLst>
              <a:ext uri="{909E8E84-426E-40DD-AFC4-6F175D3DCCD1}">
                <a14:hiddenFill xmlns:a14="http://schemas.microsoft.com/office/drawing/2010/main" xmlns="">
                  <a:solidFill>
                    <a:srgbClr val="FFFFFF"/>
                  </a:solidFill>
                </a14:hiddenFill>
              </a:ext>
            </a:extLst>
          </p:spPr>
          <p:txBody>
            <a:bodyPr lIns="90000" tIns="46800" rIns="90000" bIns="46800"/>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000" b="0">
                  <a:latin typeface="Arial" panose="020B0604020202020204" pitchFamily="34" charset="0"/>
                </a:rPr>
                <a:t>一个形式化的语言，描述模型约束信息</a:t>
              </a:r>
              <a:endParaRPr kumimoji="0" lang="en-GB" altLang="zh-CN" sz="2000" b="0">
                <a:latin typeface="Arial" panose="020B0604020202020204" pitchFamily="34" charset="0"/>
              </a:endParaRPr>
            </a:p>
          </p:txBody>
        </p:sp>
      </p:grpSp>
      <p:sp>
        <p:nvSpPr>
          <p:cNvPr id="81927" name="Text Box 16"/>
          <p:cNvSpPr txBox="1">
            <a:spLocks noChangeArrowheads="1"/>
          </p:cNvSpPr>
          <p:nvPr/>
        </p:nvSpPr>
        <p:spPr bwMode="auto">
          <a:xfrm>
            <a:off x="384175" y="895350"/>
            <a:ext cx="3233738" cy="427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a:solidFill>
                  <a:srgbClr val="A50021"/>
                </a:solidFill>
                <a:latin typeface="Arial" panose="020B0604020202020204" pitchFamily="34" charset="0"/>
              </a:rPr>
              <a:t>UML2</a:t>
            </a:r>
            <a:r>
              <a:rPr lang="zh-CN" altLang="en-US" sz="2800">
                <a:solidFill>
                  <a:srgbClr val="A50021"/>
                </a:solidFill>
                <a:latin typeface="Arial" panose="020B0604020202020204" pitchFamily="34" charset="0"/>
              </a:rPr>
              <a:t>的四个规范</a:t>
            </a:r>
          </a:p>
        </p:txBody>
      </p:sp>
      <p:sp>
        <p:nvSpPr>
          <p:cNvPr id="81928" name="Text Box 17"/>
          <p:cNvSpPr txBox="1">
            <a:spLocks noChangeArrowheads="1"/>
          </p:cNvSpPr>
          <p:nvPr/>
        </p:nvSpPr>
        <p:spPr bwMode="auto">
          <a:xfrm>
            <a:off x="0" y="0"/>
            <a:ext cx="3205163" cy="558800"/>
          </a:xfrm>
          <a:prstGeom prst="rect">
            <a:avLst/>
          </a:prstGeom>
          <a:gradFill rotWithShape="0">
            <a:gsLst>
              <a:gs pos="0">
                <a:srgbClr val="FFFF99"/>
              </a:gs>
              <a:gs pos="100000">
                <a:srgbClr val="CC99FF"/>
              </a:gs>
            </a:gsLst>
            <a:lin ang="2700000" scaled="1"/>
          </a:gradFill>
          <a:ln w="9525">
            <a:solidFill>
              <a:srgbClr val="000099"/>
            </a:solidFill>
            <a:miter lim="800000"/>
          </a:ln>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en-US" altLang="zh-CN" sz="3600">
                <a:solidFill>
                  <a:srgbClr val="CC0000"/>
                </a:solidFill>
              </a:rPr>
              <a:t>UML2 </a:t>
            </a:r>
            <a:r>
              <a:rPr lang="zh-CN" altLang="en-US" sz="3600">
                <a:solidFill>
                  <a:srgbClr val="CC0000"/>
                </a:solidFill>
              </a:rPr>
              <a:t>概况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0ADC14C3-B82A-48F6-8705-F2A4843BA52B}" type="slidenum">
              <a:rPr lang="en-US" altLang="zh-CN" sz="1400" b="0"/>
              <a:pPr/>
              <a:t>114</a:t>
            </a:fld>
            <a:endParaRPr lang="en-US" altLang="zh-CN" sz="1400" b="0"/>
          </a:p>
        </p:txBody>
      </p:sp>
      <p:grpSp>
        <p:nvGrpSpPr>
          <p:cNvPr id="82947" name="Group 2"/>
          <p:cNvGrpSpPr/>
          <p:nvPr/>
        </p:nvGrpSpPr>
        <p:grpSpPr bwMode="auto">
          <a:xfrm>
            <a:off x="152400" y="755650"/>
            <a:ext cx="8991600" cy="5835650"/>
            <a:chOff x="96" y="476"/>
            <a:chExt cx="5664" cy="3676"/>
          </a:xfrm>
        </p:grpSpPr>
        <p:sp>
          <p:nvSpPr>
            <p:cNvPr id="82968" name="Rectangle 3"/>
            <p:cNvSpPr>
              <a:spLocks noChangeArrowheads="1"/>
            </p:cNvSpPr>
            <p:nvPr/>
          </p:nvSpPr>
          <p:spPr bwMode="auto">
            <a:xfrm>
              <a:off x="104" y="4016"/>
              <a:ext cx="5656" cy="13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pic>
          <p:nvPicPr>
            <p:cNvPr id="82969"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6" y="476"/>
              <a:ext cx="5664" cy="35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82948" name="Text Box 5"/>
          <p:cNvSpPr txBox="1">
            <a:spLocks noChangeArrowheads="1"/>
          </p:cNvSpPr>
          <p:nvPr/>
        </p:nvSpPr>
        <p:spPr bwMode="auto">
          <a:xfrm>
            <a:off x="454025" y="223211"/>
            <a:ext cx="401637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2800" dirty="0">
                <a:solidFill>
                  <a:srgbClr val="CC0000"/>
                </a:solidFill>
                <a:latin typeface="Arial" panose="020B0604020202020204" pitchFamily="34" charset="0"/>
              </a:rPr>
              <a:t>UML2</a:t>
            </a:r>
            <a:r>
              <a:rPr kumimoji="0" lang="zh-CN" altLang="en-US" sz="2800" dirty="0">
                <a:solidFill>
                  <a:srgbClr val="CC0000"/>
                </a:solidFill>
                <a:latin typeface="Arial" panose="020B0604020202020204" pitchFamily="34" charset="0"/>
              </a:rPr>
              <a:t>的</a:t>
            </a:r>
            <a:r>
              <a:rPr kumimoji="0" lang="en-US" altLang="zh-CN" sz="2800" dirty="0">
                <a:solidFill>
                  <a:srgbClr val="CC0000"/>
                </a:solidFill>
                <a:latin typeface="Arial" panose="020B0604020202020204" pitchFamily="34" charset="0"/>
              </a:rPr>
              <a:t>13</a:t>
            </a:r>
            <a:r>
              <a:rPr kumimoji="0" lang="zh-CN" altLang="en-US" sz="2800" dirty="0">
                <a:solidFill>
                  <a:srgbClr val="CC0000"/>
                </a:solidFill>
                <a:latin typeface="Arial" panose="020B0604020202020204" pitchFamily="34" charset="0"/>
              </a:rPr>
              <a:t>种模型图</a:t>
            </a:r>
          </a:p>
        </p:txBody>
      </p:sp>
      <p:sp>
        <p:nvSpPr>
          <p:cNvPr id="82949" name="Text Box 6"/>
          <p:cNvSpPr txBox="1">
            <a:spLocks noChangeArrowheads="1"/>
          </p:cNvSpPr>
          <p:nvPr/>
        </p:nvSpPr>
        <p:spPr bwMode="auto">
          <a:xfrm>
            <a:off x="3465513" y="976313"/>
            <a:ext cx="1778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1400" i="1">
                <a:solidFill>
                  <a:srgbClr val="0000CC"/>
                </a:solidFill>
              </a:rPr>
              <a:t>图</a:t>
            </a:r>
          </a:p>
        </p:txBody>
      </p:sp>
      <p:sp>
        <p:nvSpPr>
          <p:cNvPr id="82950" name="Text Box 7"/>
          <p:cNvSpPr txBox="1">
            <a:spLocks noChangeArrowheads="1"/>
          </p:cNvSpPr>
          <p:nvPr/>
        </p:nvSpPr>
        <p:spPr bwMode="auto">
          <a:xfrm>
            <a:off x="989013" y="2005013"/>
            <a:ext cx="5334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1400" i="1">
                <a:solidFill>
                  <a:srgbClr val="0000CC"/>
                </a:solidFill>
              </a:rPr>
              <a:t>结构图</a:t>
            </a:r>
          </a:p>
        </p:txBody>
      </p:sp>
      <p:sp>
        <p:nvSpPr>
          <p:cNvPr id="82951" name="Text Box 8"/>
          <p:cNvSpPr txBox="1">
            <a:spLocks noChangeArrowheads="1"/>
          </p:cNvSpPr>
          <p:nvPr/>
        </p:nvSpPr>
        <p:spPr bwMode="auto">
          <a:xfrm>
            <a:off x="5751513" y="2043113"/>
            <a:ext cx="5334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1400" i="1">
                <a:solidFill>
                  <a:srgbClr val="0000CC"/>
                </a:solidFill>
              </a:rPr>
              <a:t>行为图</a:t>
            </a:r>
          </a:p>
        </p:txBody>
      </p:sp>
      <p:sp>
        <p:nvSpPr>
          <p:cNvPr id="82952" name="Text Box 9"/>
          <p:cNvSpPr txBox="1">
            <a:spLocks noChangeArrowheads="1"/>
          </p:cNvSpPr>
          <p:nvPr/>
        </p:nvSpPr>
        <p:spPr bwMode="auto">
          <a:xfrm>
            <a:off x="5192713" y="3998913"/>
            <a:ext cx="5334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1400" i="1">
                <a:solidFill>
                  <a:srgbClr val="0000CC"/>
                </a:solidFill>
              </a:rPr>
              <a:t>交互图</a:t>
            </a:r>
          </a:p>
        </p:txBody>
      </p:sp>
      <p:sp>
        <p:nvSpPr>
          <p:cNvPr id="82953" name="Text Box 10"/>
          <p:cNvSpPr txBox="1">
            <a:spLocks noChangeArrowheads="1"/>
          </p:cNvSpPr>
          <p:nvPr/>
        </p:nvSpPr>
        <p:spPr bwMode="auto">
          <a:xfrm>
            <a:off x="303213" y="3503613"/>
            <a:ext cx="3556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1400"/>
              <a:t>类图</a:t>
            </a:r>
          </a:p>
        </p:txBody>
      </p:sp>
      <p:sp>
        <p:nvSpPr>
          <p:cNvPr id="82954" name="Text Box 11"/>
          <p:cNvSpPr txBox="1">
            <a:spLocks noChangeArrowheads="1"/>
          </p:cNvSpPr>
          <p:nvPr/>
        </p:nvSpPr>
        <p:spPr bwMode="auto">
          <a:xfrm>
            <a:off x="1814513" y="3490913"/>
            <a:ext cx="5334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1400"/>
              <a:t>构件图</a:t>
            </a:r>
          </a:p>
        </p:txBody>
      </p:sp>
      <p:sp>
        <p:nvSpPr>
          <p:cNvPr id="82955" name="Text Box 12"/>
          <p:cNvSpPr txBox="1">
            <a:spLocks noChangeArrowheads="1"/>
          </p:cNvSpPr>
          <p:nvPr/>
        </p:nvSpPr>
        <p:spPr bwMode="auto">
          <a:xfrm>
            <a:off x="3186113" y="3490913"/>
            <a:ext cx="5334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1400"/>
              <a:t>对象图</a:t>
            </a:r>
          </a:p>
        </p:txBody>
      </p:sp>
      <p:sp>
        <p:nvSpPr>
          <p:cNvPr id="82956" name="Text Box 13"/>
          <p:cNvSpPr txBox="1">
            <a:spLocks noChangeArrowheads="1"/>
          </p:cNvSpPr>
          <p:nvPr/>
        </p:nvSpPr>
        <p:spPr bwMode="auto">
          <a:xfrm>
            <a:off x="5205413" y="3490913"/>
            <a:ext cx="5334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1400"/>
              <a:t>活动图</a:t>
            </a:r>
          </a:p>
        </p:txBody>
      </p:sp>
      <p:sp>
        <p:nvSpPr>
          <p:cNvPr id="82957" name="Text Box 14"/>
          <p:cNvSpPr txBox="1">
            <a:spLocks noChangeArrowheads="1"/>
          </p:cNvSpPr>
          <p:nvPr/>
        </p:nvSpPr>
        <p:spPr bwMode="auto">
          <a:xfrm>
            <a:off x="6856413" y="3541713"/>
            <a:ext cx="5334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1400"/>
              <a:t>用况图</a:t>
            </a:r>
          </a:p>
        </p:txBody>
      </p:sp>
      <p:sp>
        <p:nvSpPr>
          <p:cNvPr id="82958" name="Text Box 15"/>
          <p:cNvSpPr txBox="1">
            <a:spLocks noChangeArrowheads="1"/>
          </p:cNvSpPr>
          <p:nvPr/>
        </p:nvSpPr>
        <p:spPr bwMode="auto">
          <a:xfrm>
            <a:off x="8139113" y="3554413"/>
            <a:ext cx="7112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1400"/>
              <a:t>状态机图</a:t>
            </a:r>
          </a:p>
        </p:txBody>
      </p:sp>
      <p:sp>
        <p:nvSpPr>
          <p:cNvPr id="82959" name="Text Box 16"/>
          <p:cNvSpPr txBox="1">
            <a:spLocks noChangeArrowheads="1"/>
          </p:cNvSpPr>
          <p:nvPr/>
        </p:nvSpPr>
        <p:spPr bwMode="auto">
          <a:xfrm>
            <a:off x="2462213" y="4443413"/>
            <a:ext cx="5334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1400"/>
              <a:t>部署图</a:t>
            </a:r>
          </a:p>
        </p:txBody>
      </p:sp>
      <p:sp>
        <p:nvSpPr>
          <p:cNvPr id="82960" name="Text Box 17"/>
          <p:cNvSpPr txBox="1">
            <a:spLocks noChangeArrowheads="1"/>
          </p:cNvSpPr>
          <p:nvPr/>
        </p:nvSpPr>
        <p:spPr bwMode="auto">
          <a:xfrm>
            <a:off x="5078413" y="5522913"/>
            <a:ext cx="5334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1400"/>
              <a:t>顺序图</a:t>
            </a:r>
          </a:p>
        </p:txBody>
      </p:sp>
      <p:sp>
        <p:nvSpPr>
          <p:cNvPr id="82961" name="Text Box 18"/>
          <p:cNvSpPr txBox="1">
            <a:spLocks noChangeArrowheads="1"/>
          </p:cNvSpPr>
          <p:nvPr/>
        </p:nvSpPr>
        <p:spPr bwMode="auto">
          <a:xfrm>
            <a:off x="6005513" y="6361113"/>
            <a:ext cx="5334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1400"/>
              <a:t>通讯图</a:t>
            </a:r>
          </a:p>
        </p:txBody>
      </p:sp>
      <p:sp>
        <p:nvSpPr>
          <p:cNvPr id="82962" name="Text Box 19"/>
          <p:cNvSpPr txBox="1">
            <a:spLocks noChangeArrowheads="1"/>
          </p:cNvSpPr>
          <p:nvPr/>
        </p:nvSpPr>
        <p:spPr bwMode="auto">
          <a:xfrm>
            <a:off x="1027113" y="4430713"/>
            <a:ext cx="8890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1400">
                <a:solidFill>
                  <a:schemeClr val="hlink"/>
                </a:solidFill>
              </a:rPr>
              <a:t>组合结构图</a:t>
            </a:r>
          </a:p>
        </p:txBody>
      </p:sp>
      <p:sp>
        <p:nvSpPr>
          <p:cNvPr id="82963" name="Text Box 20"/>
          <p:cNvSpPr txBox="1">
            <a:spLocks noChangeArrowheads="1"/>
          </p:cNvSpPr>
          <p:nvPr/>
        </p:nvSpPr>
        <p:spPr bwMode="auto">
          <a:xfrm>
            <a:off x="3998913" y="4443413"/>
            <a:ext cx="3556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1400">
                <a:solidFill>
                  <a:schemeClr val="hlink"/>
                </a:solidFill>
              </a:rPr>
              <a:t>包图</a:t>
            </a:r>
          </a:p>
        </p:txBody>
      </p:sp>
      <p:sp>
        <p:nvSpPr>
          <p:cNvPr id="82964" name="Text Box 21"/>
          <p:cNvSpPr txBox="1">
            <a:spLocks noChangeArrowheads="1"/>
          </p:cNvSpPr>
          <p:nvPr/>
        </p:nvSpPr>
        <p:spPr bwMode="auto">
          <a:xfrm>
            <a:off x="6640513" y="5510213"/>
            <a:ext cx="8890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1400">
                <a:solidFill>
                  <a:schemeClr val="hlink"/>
                </a:solidFill>
              </a:rPr>
              <a:t>交互概览图</a:t>
            </a:r>
          </a:p>
        </p:txBody>
      </p:sp>
      <p:sp>
        <p:nvSpPr>
          <p:cNvPr id="82965" name="Text Box 22"/>
          <p:cNvSpPr txBox="1">
            <a:spLocks noChangeArrowheads="1"/>
          </p:cNvSpPr>
          <p:nvPr/>
        </p:nvSpPr>
        <p:spPr bwMode="auto">
          <a:xfrm>
            <a:off x="7796213" y="6373813"/>
            <a:ext cx="5334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1400">
                <a:solidFill>
                  <a:schemeClr val="hlink"/>
                </a:solidFill>
              </a:rPr>
              <a:t>定时图</a:t>
            </a:r>
          </a:p>
        </p:txBody>
      </p:sp>
      <p:sp>
        <p:nvSpPr>
          <p:cNvPr id="82966" name="AutoShape 23"/>
          <p:cNvSpPr>
            <a:spLocks noChangeArrowheads="1"/>
          </p:cNvSpPr>
          <p:nvPr/>
        </p:nvSpPr>
        <p:spPr bwMode="auto">
          <a:xfrm>
            <a:off x="358775" y="5413375"/>
            <a:ext cx="2381250" cy="669925"/>
          </a:xfrm>
          <a:prstGeom prst="wedgeRoundRectCallout">
            <a:avLst>
              <a:gd name="adj1" fmla="val 83199"/>
              <a:gd name="adj2" fmla="val -110190"/>
              <a:gd name="adj3" fmla="val 16667"/>
            </a:avLst>
          </a:prstGeom>
          <a:noFill/>
          <a:ln w="9525">
            <a:solidFill>
              <a:srgbClr val="CC0000"/>
            </a:solidFill>
            <a:miter lim="800000"/>
          </a:ln>
          <a:extLst>
            <a:ext uri="{909E8E84-426E-40DD-AFC4-6F175D3DCCD1}">
              <a14:hiddenFill xmlns:a14="http://schemas.microsoft.com/office/drawing/2010/main" xmlns="">
                <a:solidFill>
                  <a:srgbClr val="FFFFFF"/>
                </a:solidFill>
              </a14:hiddenFill>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000"/>
              <a:t>支持用户从不同的视角进行系统建模</a:t>
            </a:r>
          </a:p>
        </p:txBody>
      </p:sp>
      <p:sp>
        <p:nvSpPr>
          <p:cNvPr id="82967" name="Rectangle 24"/>
          <p:cNvSpPr>
            <a:spLocks noChangeArrowheads="1"/>
          </p:cNvSpPr>
          <p:nvPr/>
        </p:nvSpPr>
        <p:spPr bwMode="auto">
          <a:xfrm>
            <a:off x="393700" y="749300"/>
            <a:ext cx="254000" cy="2921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4"/>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AC0EB971-02A3-47FD-8B70-A4E6057E277C}" type="slidenum">
              <a:rPr lang="en-US" altLang="zh-CN" sz="1400" b="0"/>
              <a:pPr/>
              <a:t>115</a:t>
            </a:fld>
            <a:endParaRPr lang="en-US" altLang="zh-CN" sz="1400" b="0"/>
          </a:p>
        </p:txBody>
      </p:sp>
      <p:graphicFrame>
        <p:nvGraphicFramePr>
          <p:cNvPr id="427699" name="Group 691"/>
          <p:cNvGraphicFramePr>
            <a:graphicFrameLocks noGrp="1"/>
          </p:cNvGraphicFramePr>
          <p:nvPr>
            <p:ph/>
          </p:nvPr>
        </p:nvGraphicFramePr>
        <p:xfrm>
          <a:off x="371475" y="1357313"/>
          <a:ext cx="8212687" cy="3656013"/>
        </p:xfrm>
        <a:graphic>
          <a:graphicData uri="http://schemas.openxmlformats.org/drawingml/2006/table">
            <a:tbl>
              <a:tblPr/>
              <a:tblGrid>
                <a:gridCol w="535472"/>
                <a:gridCol w="2499927"/>
                <a:gridCol w="3391853"/>
                <a:gridCol w="1785435"/>
              </a:tblGrid>
              <a:tr h="411163">
                <a:tc>
                  <a:txBody>
                    <a:bodyPr/>
                    <a:lstStyle/>
                    <a:p>
                      <a:pPr marL="0" marR="0" lvl="0" indent="0" algn="l" defTabSz="914400" rtl="0" eaLnBrk="0" fontAlgn="base" latinLnBrk="0" hangingPunct="0">
                        <a:lnSpc>
                          <a:spcPct val="100000"/>
                        </a:lnSpc>
                        <a:spcBef>
                          <a:spcPct val="20000"/>
                        </a:spcBef>
                        <a:spcAft>
                          <a:spcPct val="0"/>
                        </a:spcAft>
                        <a:buClrTx/>
                        <a:buSzPct val="100000"/>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Arial" panose="020B0604020202020204" pitchFamily="34" charset="0"/>
                          <a:ea typeface="黑体" panose="02010609060101010101" pitchFamily="2" charset="-122"/>
                          <a:cs typeface="Arial" panose="020B0604020202020204" pitchFamily="34" charset="0"/>
                        </a:rPr>
                        <a:t>UML1</a:t>
                      </a:r>
                      <a:r>
                        <a:rPr kumimoji="1" lang="zh-CN" altLang="en-US" sz="1600" b="0" i="0" u="none" strike="noStrike" cap="none" normalizeH="0" baseline="0">
                          <a:ln>
                            <a:noFill/>
                          </a:ln>
                          <a:solidFill>
                            <a:schemeClr val="tx1"/>
                          </a:solidFill>
                          <a:effectLst/>
                          <a:latin typeface="黑体" panose="02010609060101010101" pitchFamily="2" charset="-122"/>
                          <a:ea typeface="黑体" panose="02010609060101010101" pitchFamily="2" charset="-122"/>
                          <a:cs typeface="Arial" panose="020B0604020202020204" pitchFamily="34" charset="0"/>
                        </a:rPr>
                        <a:t>的图</a:t>
                      </a:r>
                      <a:endParaRPr kumimoji="1" lang="zh-CN" altLang="en-US" sz="1600" b="0" i="0" u="none" strike="noStrike" cap="none" normalizeH="0" baseline="0">
                        <a:ln>
                          <a:noFill/>
                        </a:ln>
                        <a:solidFill>
                          <a:schemeClr val="tx1"/>
                        </a:solidFill>
                        <a:effectLst/>
                        <a:latin typeface="Times New Roman" panose="02020603050405020304" pitchFamily="18" charset="0"/>
                        <a:ea typeface="黑体" panose="02010609060101010101" pitchFamily="2" charset="-122"/>
                        <a:cs typeface="Arial" panose="020B060402020202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Arial" panose="020B0604020202020204" pitchFamily="34" charset="0"/>
                          <a:ea typeface="黑体" panose="02010609060101010101" pitchFamily="2" charset="-122"/>
                          <a:cs typeface="Arial" panose="020B0604020202020204" pitchFamily="34" charset="0"/>
                        </a:rPr>
                        <a:t>UML2</a:t>
                      </a:r>
                      <a:r>
                        <a:rPr kumimoji="1" lang="zh-CN" altLang="en-US" sz="1600" b="0" i="0" u="none" strike="noStrike" cap="none" normalizeH="0" baseline="0">
                          <a:ln>
                            <a:noFill/>
                          </a:ln>
                          <a:solidFill>
                            <a:schemeClr val="tx1"/>
                          </a:solidFill>
                          <a:effectLst/>
                          <a:latin typeface="黑体" panose="02010609060101010101" pitchFamily="2" charset="-122"/>
                          <a:ea typeface="黑体" panose="02010609060101010101" pitchFamily="2" charset="-122"/>
                          <a:cs typeface="Arial" panose="020B0604020202020204" pitchFamily="34" charset="0"/>
                        </a:rPr>
                        <a:t>的图</a:t>
                      </a:r>
                      <a:endParaRPr kumimoji="1" lang="zh-CN" altLang="en-US" sz="1600" b="0" i="0" u="none" strike="noStrike" cap="none" normalizeH="0" baseline="0">
                        <a:ln>
                          <a:noFill/>
                        </a:ln>
                        <a:solidFill>
                          <a:schemeClr val="tx1"/>
                        </a:solidFill>
                        <a:effectLst/>
                        <a:latin typeface="Times New Roman" panose="02020603050405020304" pitchFamily="18" charset="0"/>
                        <a:ea typeface="黑体" panose="02010609060101010101" pitchFamily="2" charset="-122"/>
                        <a:cs typeface="Arial" panose="020B060402020202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黑体" panose="02010609060101010101" pitchFamily="2" charset="-122"/>
                          <a:ea typeface="黑体" panose="02010609060101010101" pitchFamily="2" charset="-122"/>
                          <a:cs typeface="Arial" panose="020B0604020202020204" pitchFamily="34" charset="0"/>
                        </a:rPr>
                        <a:t>详见</a:t>
                      </a:r>
                      <a:endParaRPr kumimoji="1" lang="zh-CN" altLang="en-US" sz="1600" b="0" i="0" u="none" strike="noStrike" cap="none" normalizeH="0" baseline="0">
                        <a:ln>
                          <a:noFill/>
                        </a:ln>
                        <a:solidFill>
                          <a:schemeClr val="tx1"/>
                        </a:solidFill>
                        <a:effectLst/>
                        <a:latin typeface="Times New Roman" panose="02020603050405020304" pitchFamily="18" charset="0"/>
                        <a:ea typeface="黑体" panose="02010609060101010101" pitchFamily="2" charset="-122"/>
                        <a:cs typeface="Arial" panose="020B060402020202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rowSpan="6">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黑体" panose="02010609060101010101" pitchFamily="2" charset="-122"/>
                          <a:ea typeface="黑体" panose="02010609060101010101" pitchFamily="2" charset="-122"/>
                        </a:rPr>
                        <a:t>结</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黑体" panose="02010609060101010101" pitchFamily="2" charset="-122"/>
                          <a:ea typeface="黑体" panose="02010609060101010101" pitchFamily="2" charset="-122"/>
                        </a:rPr>
                        <a:t>构</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黑体" panose="02010609060101010101" pitchFamily="2" charset="-122"/>
                          <a:ea typeface="黑体" panose="02010609060101010101" pitchFamily="2" charset="-122"/>
                        </a:rPr>
                        <a:t>图</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类图 </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class diagram</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类图 </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class diagram</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第</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章</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第</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章</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1">
                  <a:txBody>
                    <a:bodyPr/>
                    <a:lstStyle/>
                    <a:p>
                      <a:endParaRPr lang="zh-CN"/>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对象图 </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object diagram</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对象图 </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object diagram</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第</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章</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9.7.1</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节</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1">
                  <a:txBody>
                    <a:bodyPr/>
                    <a:lstStyle/>
                    <a:p>
                      <a:endParaRPr lang="zh-CN"/>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构件图 </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component diagram</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构件图 </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component diagram</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第</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章</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9.6</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节</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1">
                  <a:txBody>
                    <a:bodyPr/>
                    <a:lstStyle/>
                    <a:p>
                      <a:endParaRPr lang="zh-CN"/>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部署图 </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deployment diagram</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部署图 </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deployment diagram</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第</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章</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9.7.6</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节</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1">
                  <a:txBody>
                    <a:bodyPr/>
                    <a:lstStyle/>
                    <a:p>
                      <a:endParaRPr lang="zh-CN"/>
                    </a:p>
                  </a:txBody>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包图 </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package diagram</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第</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章</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9.2</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节</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p>
                  </a:txBody>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组合结构图 </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composite structure diagram</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第</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章</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9.7.2</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节</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rowSpan="7">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黑体" panose="02010609060101010101" pitchFamily="2" charset="-122"/>
                          <a:ea typeface="黑体" panose="02010609060101010101" pitchFamily="2" charset="-122"/>
                        </a:rPr>
                        <a:t>行</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黑体" panose="02010609060101010101" pitchFamily="2" charset="-122"/>
                          <a:ea typeface="黑体" panose="02010609060101010101" pitchFamily="2" charset="-122"/>
                        </a:rPr>
                        <a:t>为</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黑体" panose="02010609060101010101" pitchFamily="2" charset="-122"/>
                          <a:ea typeface="黑体" panose="02010609060101010101" pitchFamily="2" charset="-122"/>
                        </a:rPr>
                        <a:t>图</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用况图 </a:t>
                      </a:r>
                      <a:r>
                        <a:rPr kumimoji="1"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2" charset="-122"/>
                        </a:rPr>
                        <a:t>use case diagram</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用况图 </a:t>
                      </a:r>
                      <a:r>
                        <a:rPr kumimoji="1"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2" charset="-122"/>
                        </a:rPr>
                        <a:t>use case diagram</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第</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章</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5.5</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节</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1">
                  <a:txBody>
                    <a:bodyPr/>
                    <a:lstStyle/>
                    <a:p>
                      <a:endParaRPr lang="zh-CN"/>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状态图 </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statechart diagram</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状态机图 </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state machine diagram</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第</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章</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9.5</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节</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1">
                  <a:txBody>
                    <a:bodyPr/>
                    <a:lstStyle/>
                    <a:p>
                      <a:endParaRPr lang="zh-CN"/>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活动图 </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activity diagrams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活动图 </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activity diagrams</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第</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章</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9.4</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节</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1">
                  <a:txBody>
                    <a:bodyPr/>
                    <a:lstStyle/>
                    <a:p>
                      <a:endParaRPr lang="zh-CN"/>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顺序图 </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sequence diagram</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顺序图 </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sequence diagram</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第</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章</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9.3</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节</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40">
                <a:tc vMerge="1">
                  <a:txBody>
                    <a:bodyPr/>
                    <a:lstStyle/>
                    <a:p>
                      <a:endParaRPr lang="zh-CN"/>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协作图 </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collaboration diagram</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通信图 </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communication diagram</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第</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章</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9.7.3</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节</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vMerge="1">
                  <a:txBody>
                    <a:bodyPr/>
                    <a:lstStyle/>
                    <a:p>
                      <a:endParaRPr lang="zh-CN"/>
                    </a:p>
                  </a:txBody>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交互概览图 </a:t>
                      </a: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interaction overview diagram</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第</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章</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9.7.4</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节</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vMerge="1">
                  <a:txBody>
                    <a:bodyPr/>
                    <a:lstStyle/>
                    <a:p>
                      <a:endParaRPr lang="zh-CN"/>
                    </a:p>
                  </a:txBody>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pPr>
                      <a:endParaRPr kumimoji="1"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定时图 </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timing diagram</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第</a:t>
                      </a: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9</a:t>
                      </a: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章</a:t>
                      </a:r>
                      <a:r>
                        <a:rPr kumimoji="1"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9.7.5</a:t>
                      </a:r>
                      <a:r>
                        <a:rPr kumimoji="1"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节</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4037" name="Text Box 692"/>
          <p:cNvSpPr txBox="1">
            <a:spLocks noChangeArrowheads="1"/>
          </p:cNvSpPr>
          <p:nvPr/>
        </p:nvSpPr>
        <p:spPr bwMode="auto">
          <a:xfrm>
            <a:off x="2501900" y="649288"/>
            <a:ext cx="41783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a:t> UML</a:t>
            </a:r>
            <a:r>
              <a:rPr lang="zh-CN" altLang="en-US"/>
              <a:t>与</a:t>
            </a:r>
            <a:r>
              <a:rPr lang="en-US" altLang="zh-CN"/>
              <a:t>UML2</a:t>
            </a:r>
            <a:r>
              <a:rPr lang="zh-CN" altLang="en-US"/>
              <a:t>的各种图的对照 </a:t>
            </a:r>
          </a:p>
        </p:txBody>
      </p:sp>
      <p:sp>
        <p:nvSpPr>
          <p:cNvPr id="2" name="文本框 1"/>
          <p:cNvSpPr txBox="1"/>
          <p:nvPr/>
        </p:nvSpPr>
        <p:spPr>
          <a:xfrm>
            <a:off x="6783962" y="1357313"/>
            <a:ext cx="1800200" cy="3600400"/>
          </a:xfrm>
          <a:prstGeom prst="rect">
            <a:avLst/>
          </a:prstGeom>
          <a:solidFill>
            <a:schemeClr val="bg1"/>
          </a:solidFill>
        </p:spPr>
        <p:txBody>
          <a:bodyPr wrap="square" rtlCol="0">
            <a:spAutoFit/>
          </a:bodyPr>
          <a:lstStyle/>
          <a:p>
            <a:endParaRPr lang="zh-CN" altLang="en-US" dirty="0"/>
          </a:p>
        </p:txBody>
      </p:sp>
    </p:spTree>
  </p:cSld>
  <p:clrMapOvr>
    <a:masterClrMapping/>
  </p:clrMapOvr>
  <p:transition>
    <p:random/>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noChangeArrowheads="1"/>
          </p:cNvSpPr>
          <p:nvPr>
            <p:ph type="title"/>
          </p:nvPr>
        </p:nvSpPr>
        <p:spPr>
          <a:xfrm>
            <a:off x="457200" y="277813"/>
            <a:ext cx="8229600" cy="793750"/>
          </a:xfrm>
        </p:spPr>
        <p:txBody>
          <a:bodyPr/>
          <a:lstStyle/>
          <a:p>
            <a:pPr eaLnBrk="1" hangingPunct="1"/>
            <a:r>
              <a:rPr lang="en-US" altLang="zh-CN" dirty="0"/>
              <a:t>4.4.2 </a:t>
            </a:r>
            <a:r>
              <a:rPr lang="zh-CN" altLang="en-US" dirty="0"/>
              <a:t>面向对象的分析</a:t>
            </a:r>
          </a:p>
        </p:txBody>
      </p:sp>
      <p:sp>
        <p:nvSpPr>
          <p:cNvPr id="24578" name="内容占位符 2"/>
          <p:cNvSpPr>
            <a:spLocks noGrp="1" noChangeArrowheads="1"/>
          </p:cNvSpPr>
          <p:nvPr>
            <p:ph idx="1"/>
          </p:nvPr>
        </p:nvSpPr>
        <p:spPr>
          <a:xfrm>
            <a:off x="428625" y="1214438"/>
            <a:ext cx="8229600" cy="3286125"/>
          </a:xfrm>
        </p:spPr>
        <p:txBody>
          <a:bodyPr/>
          <a:lstStyle/>
          <a:p>
            <a:pPr eaLnBrk="1" hangingPunct="1">
              <a:lnSpc>
                <a:spcPct val="150000"/>
              </a:lnSpc>
            </a:pPr>
            <a:r>
              <a:rPr lang="zh-CN" altLang="en-US" sz="2400"/>
              <a:t>面向对象分析的目的就是运用面向对象方法，对问题域和系统职责进行分析和理解，找出描述问题域及系统责任所需的对象，定义对象的属性、服务以及它们之间的关系</a:t>
            </a:r>
            <a:r>
              <a:rPr lang="en-US" altLang="zh-CN" sz="2400"/>
              <a:t>,</a:t>
            </a:r>
            <a:r>
              <a:rPr lang="zh-CN" altLang="en-US" sz="2400"/>
              <a:t>建立满足用户需求的面向对象分析模型。</a:t>
            </a:r>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noChangeArrowheads="1"/>
          </p:cNvSpPr>
          <p:nvPr>
            <p:ph type="title"/>
          </p:nvPr>
        </p:nvSpPr>
        <p:spPr>
          <a:xfrm>
            <a:off x="457200" y="277813"/>
            <a:ext cx="8229600" cy="793750"/>
          </a:xfrm>
        </p:spPr>
        <p:txBody>
          <a:bodyPr/>
          <a:lstStyle/>
          <a:p>
            <a:pPr eaLnBrk="1" hangingPunct="1"/>
            <a:r>
              <a:rPr lang="en-US" altLang="zh-CN" dirty="0"/>
              <a:t>1.</a:t>
            </a:r>
            <a:r>
              <a:rPr lang="zh-CN" altLang="en-US" dirty="0"/>
              <a:t>面向对象分析的任务和模型</a:t>
            </a:r>
          </a:p>
        </p:txBody>
      </p:sp>
      <p:sp>
        <p:nvSpPr>
          <p:cNvPr id="25602" name="内容占位符 2"/>
          <p:cNvSpPr>
            <a:spLocks noGrp="1" noChangeArrowheads="1"/>
          </p:cNvSpPr>
          <p:nvPr>
            <p:ph idx="1"/>
          </p:nvPr>
        </p:nvSpPr>
        <p:spPr>
          <a:xfrm>
            <a:off x="428625" y="1071563"/>
            <a:ext cx="8229600" cy="1614487"/>
          </a:xfrm>
        </p:spPr>
        <p:txBody>
          <a:bodyPr/>
          <a:lstStyle/>
          <a:p>
            <a:pPr eaLnBrk="1" hangingPunct="1"/>
            <a:r>
              <a:rPr lang="en-US" altLang="zh-CN" sz="2800" dirty="0"/>
              <a:t>OMT</a:t>
            </a:r>
            <a:r>
              <a:rPr lang="en-US" altLang="zh-CN" sz="2000" dirty="0"/>
              <a:t>(</a:t>
            </a:r>
            <a:r>
              <a:rPr lang="en-US" altLang="zh-CN" sz="2000" b="0" dirty="0"/>
              <a:t>Object Modeling Technology)</a:t>
            </a:r>
            <a:r>
              <a:rPr lang="zh-CN" altLang="en-US" sz="2800" dirty="0"/>
              <a:t>方法的分析任务是在充分了解用户要求的基础上，建立三种分析模型，即：结构模型、动态模型和功能模型。</a:t>
            </a:r>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dirty="0">
                <a:solidFill>
                  <a:srgbClr val="6699FF"/>
                </a:solidFill>
                <a:latin typeface="+mj-lt"/>
              </a:rPr>
              <a:t>第</a:t>
            </a:r>
            <a:r>
              <a:rPr lang="en-US" altLang="zh-CN" sz="1600" dirty="0">
                <a:solidFill>
                  <a:srgbClr val="6699FF"/>
                </a:solidFill>
                <a:latin typeface="+mj-lt"/>
              </a:rPr>
              <a:t>5</a:t>
            </a:r>
            <a:r>
              <a:rPr lang="zh-CN" altLang="en-US" sz="1600" dirty="0">
                <a:solidFill>
                  <a:srgbClr val="6699FF"/>
                </a:solidFill>
                <a:latin typeface="+mj-lt"/>
              </a:rPr>
              <a:t>章面向对象的分析与建模</a:t>
            </a:r>
          </a:p>
        </p:txBody>
      </p:sp>
      <p:grpSp>
        <p:nvGrpSpPr>
          <p:cNvPr id="25604" name="Group 2"/>
          <p:cNvGrpSpPr/>
          <p:nvPr/>
        </p:nvGrpSpPr>
        <p:grpSpPr bwMode="auto">
          <a:xfrm>
            <a:off x="1306513" y="2486025"/>
            <a:ext cx="6572250" cy="3357563"/>
            <a:chOff x="3060" y="1908"/>
            <a:chExt cx="6480" cy="3744"/>
          </a:xfrm>
        </p:grpSpPr>
        <p:sp>
          <p:nvSpPr>
            <p:cNvPr id="25605" name="Text Box 3"/>
            <p:cNvSpPr txBox="1">
              <a:spLocks noChangeArrowheads="1"/>
            </p:cNvSpPr>
            <p:nvPr/>
          </p:nvSpPr>
          <p:spPr bwMode="auto">
            <a:xfrm>
              <a:off x="3060" y="1908"/>
              <a:ext cx="1800" cy="2808"/>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latin typeface="Times New Roman" panose="02020603050405020304" pitchFamily="18" charset="0"/>
                </a:rPr>
                <a:t>动态模型</a:t>
              </a:r>
            </a:p>
            <a:p>
              <a:pPr algn="ctr"/>
              <a:endParaRPr lang="zh-CN" altLang="en-US">
                <a:latin typeface="Times New Roman" panose="02020603050405020304" pitchFamily="18" charset="0"/>
              </a:endParaRPr>
            </a:p>
            <a:p>
              <a:pPr algn="ctr"/>
              <a:r>
                <a:rPr lang="zh-CN" altLang="en-US">
                  <a:latin typeface="Times New Roman" panose="02020603050405020304" pitchFamily="18" charset="0"/>
                </a:rPr>
                <a:t>时序图</a:t>
              </a:r>
            </a:p>
            <a:p>
              <a:pPr algn="ctr"/>
              <a:r>
                <a:rPr lang="zh-CN" altLang="en-US">
                  <a:latin typeface="Times New Roman" panose="02020603050405020304" pitchFamily="18" charset="0"/>
                </a:rPr>
                <a:t>状态图</a:t>
              </a:r>
            </a:p>
            <a:p>
              <a:pPr algn="ctr"/>
              <a:r>
                <a:rPr lang="zh-CN" altLang="en-US">
                  <a:latin typeface="Times New Roman" panose="02020603050405020304" pitchFamily="18" charset="0"/>
                </a:rPr>
                <a:t>活动图</a:t>
              </a:r>
              <a:endParaRPr lang="en-US" altLang="zh-CN"/>
            </a:p>
          </p:txBody>
        </p:sp>
        <p:sp>
          <p:nvSpPr>
            <p:cNvPr id="25606" name="Text Box 4"/>
            <p:cNvSpPr txBox="1">
              <a:spLocks noChangeArrowheads="1"/>
            </p:cNvSpPr>
            <p:nvPr/>
          </p:nvSpPr>
          <p:spPr bwMode="auto">
            <a:xfrm>
              <a:off x="5220" y="1908"/>
              <a:ext cx="2520" cy="2808"/>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latin typeface="Times New Roman" panose="02020603050405020304" pitchFamily="18" charset="0"/>
                </a:rPr>
                <a:t>结构模型</a:t>
              </a:r>
              <a:r>
                <a:rPr lang="en-US" altLang="zh-CN">
                  <a:latin typeface="Times New Roman" panose="02020603050405020304" pitchFamily="18" charset="0"/>
                </a:rPr>
                <a:t>-</a:t>
              </a:r>
              <a:r>
                <a:rPr lang="zh-CN" altLang="en-US">
                  <a:latin typeface="Times New Roman" panose="02020603050405020304" pitchFamily="18" charset="0"/>
                </a:rPr>
                <a:t>对象模型</a:t>
              </a:r>
              <a:endParaRPr lang="en-US" altLang="zh-CN"/>
            </a:p>
          </p:txBody>
        </p:sp>
        <p:sp>
          <p:nvSpPr>
            <p:cNvPr id="25607" name="AutoShape 5"/>
            <p:cNvSpPr>
              <a:spLocks noChangeArrowheads="1"/>
            </p:cNvSpPr>
            <p:nvPr/>
          </p:nvSpPr>
          <p:spPr bwMode="auto">
            <a:xfrm>
              <a:off x="5580" y="2532"/>
              <a:ext cx="1800" cy="468"/>
            </a:xfrm>
            <a:prstGeom prst="parallelogram">
              <a:avLst>
                <a:gd name="adj" fmla="val 96154"/>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08" name="Text Box 6"/>
            <p:cNvSpPr txBox="1">
              <a:spLocks noChangeArrowheads="1"/>
            </p:cNvSpPr>
            <p:nvPr/>
          </p:nvSpPr>
          <p:spPr bwMode="auto">
            <a:xfrm>
              <a:off x="5940" y="2532"/>
              <a:ext cx="1080" cy="4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a:latin typeface="Times New Roman" panose="02020603050405020304" pitchFamily="18" charset="0"/>
                </a:rPr>
                <a:t>对象层</a:t>
              </a:r>
              <a:endParaRPr lang="en-US" altLang="zh-CN"/>
            </a:p>
          </p:txBody>
        </p:sp>
        <p:sp>
          <p:nvSpPr>
            <p:cNvPr id="25609" name="AutoShape 7"/>
            <p:cNvSpPr>
              <a:spLocks noChangeArrowheads="1"/>
            </p:cNvSpPr>
            <p:nvPr/>
          </p:nvSpPr>
          <p:spPr bwMode="auto">
            <a:xfrm>
              <a:off x="5580" y="3312"/>
              <a:ext cx="1800" cy="468"/>
            </a:xfrm>
            <a:prstGeom prst="parallelogram">
              <a:avLst>
                <a:gd name="adj" fmla="val 96154"/>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10" name="AutoShape 8"/>
            <p:cNvSpPr>
              <a:spLocks noChangeArrowheads="1"/>
            </p:cNvSpPr>
            <p:nvPr/>
          </p:nvSpPr>
          <p:spPr bwMode="auto">
            <a:xfrm>
              <a:off x="5580" y="4092"/>
              <a:ext cx="1800" cy="468"/>
            </a:xfrm>
            <a:prstGeom prst="parallelogram">
              <a:avLst>
                <a:gd name="adj" fmla="val 96154"/>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11" name="Text Box 9"/>
            <p:cNvSpPr txBox="1">
              <a:spLocks noChangeArrowheads="1"/>
            </p:cNvSpPr>
            <p:nvPr/>
          </p:nvSpPr>
          <p:spPr bwMode="auto">
            <a:xfrm>
              <a:off x="5940" y="3312"/>
              <a:ext cx="1080" cy="4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a:latin typeface="Times New Roman" panose="02020603050405020304" pitchFamily="18" charset="0"/>
                </a:rPr>
                <a:t>属性层</a:t>
              </a:r>
              <a:endParaRPr lang="en-US" altLang="zh-CN"/>
            </a:p>
          </p:txBody>
        </p:sp>
        <p:sp>
          <p:nvSpPr>
            <p:cNvPr id="25612" name="Text Box 10"/>
            <p:cNvSpPr txBox="1">
              <a:spLocks noChangeArrowheads="1"/>
            </p:cNvSpPr>
            <p:nvPr/>
          </p:nvSpPr>
          <p:spPr bwMode="auto">
            <a:xfrm>
              <a:off x="5940" y="4092"/>
              <a:ext cx="1080" cy="4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a:latin typeface="Times New Roman" panose="02020603050405020304" pitchFamily="18" charset="0"/>
                </a:rPr>
                <a:t>关系层</a:t>
              </a:r>
              <a:endParaRPr lang="en-US" altLang="zh-CN"/>
            </a:p>
          </p:txBody>
        </p:sp>
        <p:sp>
          <p:nvSpPr>
            <p:cNvPr id="25613" name="Text Box 11"/>
            <p:cNvSpPr txBox="1">
              <a:spLocks noChangeArrowheads="1"/>
            </p:cNvSpPr>
            <p:nvPr/>
          </p:nvSpPr>
          <p:spPr bwMode="auto">
            <a:xfrm>
              <a:off x="7920" y="1908"/>
              <a:ext cx="1620" cy="2808"/>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latin typeface="Times New Roman" panose="02020603050405020304" pitchFamily="18" charset="0"/>
                </a:rPr>
                <a:t>功能模型</a:t>
              </a:r>
            </a:p>
            <a:p>
              <a:pPr algn="ctr"/>
              <a:endParaRPr lang="zh-CN" altLang="en-US">
                <a:latin typeface="Times New Roman" panose="02020603050405020304" pitchFamily="18" charset="0"/>
              </a:endParaRPr>
            </a:p>
            <a:p>
              <a:pPr algn="ctr"/>
              <a:r>
                <a:rPr lang="zh-CN" altLang="en-US">
                  <a:latin typeface="Times New Roman" panose="02020603050405020304" pitchFamily="18" charset="0"/>
                </a:rPr>
                <a:t>用例图</a:t>
              </a:r>
            </a:p>
            <a:p>
              <a:pPr algn="ctr"/>
              <a:r>
                <a:rPr lang="zh-CN" altLang="en-US">
                  <a:latin typeface="Times New Roman" panose="02020603050405020304" pitchFamily="18" charset="0"/>
                </a:rPr>
                <a:t>包图</a:t>
              </a:r>
              <a:endParaRPr lang="en-US" altLang="zh-CN"/>
            </a:p>
          </p:txBody>
        </p:sp>
        <p:sp>
          <p:nvSpPr>
            <p:cNvPr id="25614" name="Text Box 12"/>
            <p:cNvSpPr txBox="1">
              <a:spLocks noChangeArrowheads="1"/>
            </p:cNvSpPr>
            <p:nvPr/>
          </p:nvSpPr>
          <p:spPr bwMode="auto">
            <a:xfrm>
              <a:off x="3060" y="4872"/>
              <a:ext cx="6480" cy="780"/>
            </a:xfrm>
            <a:prstGeom prst="rect">
              <a:avLst/>
            </a:prstGeom>
            <a:solidFill>
              <a:srgbClr val="FFFFFF"/>
            </a:solidFill>
            <a:ln w="9525">
              <a:solidFill>
                <a:srgbClr val="000000"/>
              </a:solidFill>
              <a:miter lim="800000"/>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latin typeface="Times New Roman" panose="02020603050405020304" pitchFamily="18" charset="0"/>
                </a:rPr>
                <a:t>详细说明</a:t>
              </a:r>
              <a:endParaRPr lang="en-US" altLang="zh-CN"/>
            </a:p>
          </p:txBody>
        </p:sp>
      </p:gr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内容占位符 2"/>
          <p:cNvSpPr>
            <a:spLocks noGrp="1" noChangeArrowheads="1"/>
          </p:cNvSpPr>
          <p:nvPr>
            <p:ph idx="1"/>
          </p:nvPr>
        </p:nvSpPr>
        <p:spPr>
          <a:xfrm>
            <a:off x="428625" y="571500"/>
            <a:ext cx="8229600" cy="5500688"/>
          </a:xfrm>
        </p:spPr>
        <p:txBody>
          <a:bodyPr/>
          <a:lstStyle/>
          <a:p>
            <a:pPr eaLnBrk="1" hangingPunct="1"/>
            <a:r>
              <a:rPr lang="zh-CN" altLang="en-US" sz="2800"/>
              <a:t>对象模型描述系统的静态结构，用</a:t>
            </a:r>
            <a:r>
              <a:rPr lang="en-US" altLang="zh-CN" sz="2800"/>
              <a:t>UML</a:t>
            </a:r>
            <a:r>
              <a:rPr lang="zh-CN" altLang="en-US" sz="2800"/>
              <a:t>的类图表示，包括对象层、特征层和关系层三个部分：对象层给出所有与问题域和系统责任有关的类对象，用对象和类来表示；特征层则定义每个对象类的属性与服务；关系层通过已定义的关系描述对象类之间的关系。</a:t>
            </a:r>
            <a:endParaRPr lang="en-US" altLang="zh-CN" sz="2800"/>
          </a:p>
          <a:p>
            <a:pPr eaLnBrk="1" hangingPunct="1"/>
            <a:r>
              <a:rPr lang="zh-CN" altLang="en-US" sz="2800"/>
              <a:t>动态模型描述系统的行为和操作，用</a:t>
            </a:r>
            <a:r>
              <a:rPr lang="en-US" altLang="zh-CN" sz="2800"/>
              <a:t>UML</a:t>
            </a:r>
            <a:r>
              <a:rPr lang="zh-CN" altLang="en-US" sz="2800"/>
              <a:t>的交互图（时序图、状态图、活动图等）表示。</a:t>
            </a:r>
            <a:endParaRPr lang="en-US" altLang="zh-CN" sz="2800"/>
          </a:p>
          <a:p>
            <a:pPr eaLnBrk="1" hangingPunct="1"/>
            <a:r>
              <a:rPr lang="zh-CN" altLang="en-US" sz="2800"/>
              <a:t>功能模型描述系统的所能够实现的功能，用</a:t>
            </a:r>
            <a:r>
              <a:rPr lang="en-US" altLang="zh-CN" sz="2800"/>
              <a:t>UML</a:t>
            </a:r>
            <a:r>
              <a:rPr lang="zh-CN" altLang="en-US" sz="2800"/>
              <a:t>的用例图表示。</a:t>
            </a:r>
            <a:r>
              <a:rPr lang="en-US" altLang="zh-CN" sz="2800"/>
              <a:t>UML</a:t>
            </a:r>
            <a:r>
              <a:rPr lang="zh-CN" altLang="en-US" sz="2800"/>
              <a:t>的包图则用于对关系密切的元素打包，帮助理解系统模型。模型中所有元素都可以进行详细说明。</a:t>
            </a:r>
          </a:p>
          <a:p>
            <a:pPr eaLnBrk="1" hangingPunct="1"/>
            <a:endParaRPr lang="zh-CN" altLang="en-US" sz="2800"/>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noChangeArrowheads="1"/>
          </p:cNvSpPr>
          <p:nvPr>
            <p:ph type="title"/>
          </p:nvPr>
        </p:nvSpPr>
        <p:spPr>
          <a:xfrm>
            <a:off x="457200" y="277813"/>
            <a:ext cx="8229600" cy="793750"/>
          </a:xfrm>
        </p:spPr>
        <p:txBody>
          <a:bodyPr/>
          <a:lstStyle/>
          <a:p>
            <a:pPr eaLnBrk="1" hangingPunct="1"/>
            <a:r>
              <a:rPr lang="en-US" altLang="zh-CN" sz="3600" dirty="0"/>
              <a:t>2.</a:t>
            </a:r>
            <a:r>
              <a:rPr lang="zh-CN" altLang="en-US" sz="3600" dirty="0"/>
              <a:t>面向对象分析的过程</a:t>
            </a:r>
          </a:p>
        </p:txBody>
      </p:sp>
      <p:sp>
        <p:nvSpPr>
          <p:cNvPr id="3" name="内容占位符 2"/>
          <p:cNvSpPr>
            <a:spLocks noGrp="1"/>
          </p:cNvSpPr>
          <p:nvPr>
            <p:ph idx="1"/>
          </p:nvPr>
        </p:nvSpPr>
        <p:spPr>
          <a:xfrm>
            <a:off x="500063" y="1357313"/>
            <a:ext cx="8229600" cy="2543175"/>
          </a:xfrm>
        </p:spPr>
        <p:txBody>
          <a:bodyPr/>
          <a:lstStyle/>
          <a:p>
            <a:pPr eaLnBrk="1" hangingPunct="1">
              <a:defRPr/>
            </a:pPr>
            <a:r>
              <a:rPr lang="zh-CN" dirty="0"/>
              <a:t>面向对象分析过程主要包括三项内容：</a:t>
            </a:r>
          </a:p>
          <a:p>
            <a:pPr lvl="1" indent="-325755" eaLnBrk="1" hangingPunct="1">
              <a:defRPr/>
            </a:pPr>
            <a:r>
              <a:rPr lang="zh-CN" dirty="0">
                <a:cs typeface="+mn-cs"/>
              </a:rPr>
              <a:t>理解：由用户与系统分析员、基本领域的专家充分交流，达到充分理解用户的要求和本领域的知识。</a:t>
            </a:r>
          </a:p>
          <a:p>
            <a:pPr lvl="1" indent="-325755" eaLnBrk="1" hangingPunct="1">
              <a:defRPr/>
            </a:pPr>
            <a:r>
              <a:rPr lang="zh-CN" dirty="0">
                <a:cs typeface="+mn-cs"/>
              </a:rPr>
              <a:t>表达：将所理解的知识用面向对象方法进行表达。</a:t>
            </a:r>
          </a:p>
          <a:p>
            <a:pPr lvl="1" indent="-325755" eaLnBrk="1" hangingPunct="1">
              <a:defRPr/>
            </a:pPr>
            <a:r>
              <a:rPr lang="zh-CN" dirty="0">
                <a:cs typeface="+mn-cs"/>
              </a:rPr>
              <a:t>验证：将所表达的知识用面向对象方法进行验证。</a:t>
            </a:r>
            <a:endParaRPr lang="zh-CN" altLang="en-US" dirty="0"/>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19458" name="Object 1"/>
          <p:cNvGraphicFramePr>
            <a:graphicFrameLocks/>
          </p:cNvGraphicFramePr>
          <p:nvPr/>
        </p:nvGraphicFramePr>
        <p:xfrm>
          <a:off x="1143000" y="500063"/>
          <a:ext cx="7143750" cy="5572125"/>
        </p:xfrm>
        <a:graphic>
          <a:graphicData uri="http://schemas.openxmlformats.org/presentationml/2006/ole">
            <p:oleObj spid="_x0000_s49153" r:id="rId3" imgW="3460446" imgH="3183210" progId="">
              <p:embed/>
            </p:oleObj>
          </a:graphicData>
        </a:graphic>
      </p:graphicFrame>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noChangeArrowheads="1"/>
          </p:cNvSpPr>
          <p:nvPr>
            <p:ph type="title"/>
          </p:nvPr>
        </p:nvSpPr>
        <p:spPr/>
        <p:txBody>
          <a:bodyPr/>
          <a:lstStyle/>
          <a:p>
            <a:pPr eaLnBrk="1" hangingPunct="1"/>
            <a:endParaRPr lang="zh-CN" altLang="en-US"/>
          </a:p>
        </p:txBody>
      </p:sp>
      <p:sp>
        <p:nvSpPr>
          <p:cNvPr id="3" name="内容占位符 2"/>
          <p:cNvSpPr>
            <a:spLocks noGrp="1"/>
          </p:cNvSpPr>
          <p:nvPr>
            <p:ph idx="1"/>
          </p:nvPr>
        </p:nvSpPr>
        <p:spPr>
          <a:xfrm>
            <a:off x="428625" y="428625"/>
            <a:ext cx="8229600" cy="5929313"/>
          </a:xfrm>
        </p:spPr>
        <p:txBody>
          <a:bodyPr/>
          <a:lstStyle/>
          <a:p>
            <a:pPr eaLnBrk="1" hangingPunct="1">
              <a:defRPr/>
            </a:pPr>
            <a:r>
              <a:rPr lang="zh-CN" sz="2400" dirty="0"/>
              <a:t>依据</a:t>
            </a:r>
            <a:r>
              <a:rPr lang="en-US" sz="2400" dirty="0"/>
              <a:t>OMT</a:t>
            </a:r>
            <a:r>
              <a:rPr lang="zh-CN" sz="2400" dirty="0"/>
              <a:t>方法和</a:t>
            </a:r>
            <a:r>
              <a:rPr lang="en-US" sz="2400" dirty="0"/>
              <a:t>UML</a:t>
            </a:r>
            <a:r>
              <a:rPr lang="zh-CN" sz="2400" dirty="0"/>
              <a:t>工具的分析过程如下。</a:t>
            </a:r>
          </a:p>
          <a:p>
            <a:pPr lvl="1" indent="-325755" eaLnBrk="1" hangingPunct="1">
              <a:defRPr/>
            </a:pPr>
            <a:r>
              <a:rPr lang="zh-CN" sz="2400" dirty="0">
                <a:cs typeface="+mn-cs"/>
              </a:rPr>
              <a:t>从业务需求描述出发获取执行者和场景；对场景进行汇总、分类、抽象，形成用例；确定执行者与用例、用例与用例之间的关系，生成用例图，建立功能模型。</a:t>
            </a:r>
          </a:p>
          <a:p>
            <a:pPr lvl="1" indent="-325755" eaLnBrk="1" hangingPunct="1">
              <a:defRPr/>
            </a:pPr>
            <a:r>
              <a:rPr lang="zh-CN" sz="2400" dirty="0">
                <a:cs typeface="+mn-cs"/>
              </a:rPr>
              <a:t>从业务需求描述和用例描述中提取</a:t>
            </a:r>
            <a:r>
              <a:rPr lang="en-US" sz="2400" dirty="0">
                <a:cs typeface="+mn-cs"/>
              </a:rPr>
              <a:t>“</a:t>
            </a:r>
            <a:r>
              <a:rPr lang="zh-CN" sz="2400" dirty="0">
                <a:cs typeface="+mn-cs"/>
              </a:rPr>
              <a:t>关键概念</a:t>
            </a:r>
            <a:r>
              <a:rPr lang="en-US" sz="2400" dirty="0">
                <a:cs typeface="+mn-cs"/>
              </a:rPr>
              <a:t>”</a:t>
            </a:r>
            <a:r>
              <a:rPr lang="zh-CN" sz="2400" dirty="0">
                <a:cs typeface="+mn-cs"/>
              </a:rPr>
              <a:t>，形成领域概念。</a:t>
            </a:r>
            <a:endParaRPr lang="en-US" altLang="zh-CN" sz="2400" dirty="0">
              <a:cs typeface="+mn-cs"/>
            </a:endParaRPr>
          </a:p>
          <a:p>
            <a:pPr lvl="1" indent="-325755" eaLnBrk="1" hangingPunct="1">
              <a:defRPr/>
            </a:pPr>
            <a:r>
              <a:rPr lang="zh-CN" sz="2400" dirty="0">
                <a:cs typeface="+mn-cs"/>
              </a:rPr>
              <a:t>依据领域概念和功能模型，研究系统中主要的类之间的关系，生成类图，建立对象模型。</a:t>
            </a:r>
            <a:endParaRPr lang="en-US" altLang="zh-CN" sz="2400" dirty="0">
              <a:cs typeface="+mn-cs"/>
            </a:endParaRPr>
          </a:p>
          <a:p>
            <a:pPr lvl="1" indent="-325755" eaLnBrk="1" hangingPunct="1">
              <a:defRPr/>
            </a:pPr>
            <a:r>
              <a:rPr lang="zh-CN" sz="2400" dirty="0">
                <a:cs typeface="+mn-cs"/>
              </a:rPr>
              <a:t>从用例出发，将系统看成</a:t>
            </a:r>
            <a:r>
              <a:rPr lang="en-US" sz="2400" dirty="0">
                <a:cs typeface="+mn-cs"/>
              </a:rPr>
              <a:t>“</a:t>
            </a:r>
            <a:r>
              <a:rPr lang="zh-CN" sz="2400" dirty="0">
                <a:cs typeface="+mn-cs"/>
              </a:rPr>
              <a:t>黑盒子</a:t>
            </a:r>
            <a:r>
              <a:rPr lang="en-US" sz="2400" dirty="0">
                <a:cs typeface="+mn-cs"/>
              </a:rPr>
              <a:t>”</a:t>
            </a:r>
            <a:r>
              <a:rPr lang="zh-CN" sz="2400" dirty="0">
                <a:cs typeface="+mn-cs"/>
              </a:rPr>
              <a:t>，识别出参与者和系统交互的系统事件，在系统交互图（顺序图、状态图等）中进行描述，并进一步识别出系统操作，建立动态模型。</a:t>
            </a:r>
          </a:p>
          <a:p>
            <a:pPr lvl="1" indent="-325755" eaLnBrk="1" hangingPunct="1">
              <a:defRPr/>
            </a:pPr>
            <a:r>
              <a:rPr lang="zh-CN" sz="2400" dirty="0">
                <a:cs typeface="+mn-cs"/>
              </a:rPr>
              <a:t>依据系统动态模型和对象模型，建立操作契约，描述响应系统操作执行后对系统状态的影响，从而回答</a:t>
            </a:r>
            <a:r>
              <a:rPr lang="en-US" sz="2400" dirty="0">
                <a:cs typeface="+mn-cs"/>
              </a:rPr>
              <a:t>“</a:t>
            </a:r>
            <a:r>
              <a:rPr lang="zh-CN" sz="2400" dirty="0">
                <a:cs typeface="+mn-cs"/>
              </a:rPr>
              <a:t>做什么</a:t>
            </a:r>
            <a:r>
              <a:rPr lang="en-US" sz="2400" dirty="0">
                <a:cs typeface="+mn-cs"/>
              </a:rPr>
              <a:t>“</a:t>
            </a:r>
            <a:r>
              <a:rPr lang="zh-CN" sz="2400" dirty="0">
                <a:cs typeface="+mn-cs"/>
              </a:rPr>
              <a:t>的问题。</a:t>
            </a:r>
            <a:endParaRPr lang="zh-CN" altLang="en-US" sz="2400" dirty="0"/>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noChangeArrowheads="1"/>
          </p:cNvSpPr>
          <p:nvPr>
            <p:ph type="title"/>
          </p:nvPr>
        </p:nvSpPr>
        <p:spPr/>
        <p:txBody>
          <a:bodyPr/>
          <a:lstStyle/>
          <a:p>
            <a:pPr eaLnBrk="1" hangingPunct="1"/>
            <a:endParaRPr lang="zh-CN" altLang="en-US"/>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pic>
        <p:nvPicPr>
          <p:cNvPr id="29699"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57250" y="785813"/>
            <a:ext cx="7715250" cy="428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700" name="TextBox 5"/>
          <p:cNvSpPr txBox="1">
            <a:spLocks noChangeArrowheads="1"/>
          </p:cNvSpPr>
          <p:nvPr/>
        </p:nvSpPr>
        <p:spPr bwMode="auto">
          <a:xfrm>
            <a:off x="1857375" y="5286375"/>
            <a:ext cx="614362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dirty="0"/>
              <a:t> </a:t>
            </a:r>
            <a:r>
              <a:rPr lang="zh-CN" altLang="en-US" sz="2400" dirty="0"/>
              <a:t>面向对象分析的基本过程</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noChangeArrowheads="1"/>
          </p:cNvSpPr>
          <p:nvPr>
            <p:ph type="title"/>
          </p:nvPr>
        </p:nvSpPr>
        <p:spPr>
          <a:xfrm>
            <a:off x="430628" y="620688"/>
            <a:ext cx="8229600" cy="762000"/>
          </a:xfrm>
        </p:spPr>
        <p:txBody>
          <a:bodyPr/>
          <a:lstStyle/>
          <a:p>
            <a:r>
              <a:rPr lang="en-US" altLang="zh-CN" b="1" dirty="0"/>
              <a:t>4.4.3  </a:t>
            </a:r>
            <a:r>
              <a:rPr lang="zh-CN" altLang="en-US" b="1" dirty="0"/>
              <a:t>用例分析建立功能模型</a:t>
            </a:r>
            <a:br>
              <a:rPr lang="zh-CN" altLang="en-US" b="1" dirty="0"/>
            </a:br>
            <a:endParaRPr lang="zh-CN" altLang="en-US" dirty="0"/>
          </a:p>
        </p:txBody>
      </p:sp>
      <p:sp>
        <p:nvSpPr>
          <p:cNvPr id="30722" name="内容占位符 2"/>
          <p:cNvSpPr>
            <a:spLocks noGrp="1" noChangeArrowheads="1"/>
          </p:cNvSpPr>
          <p:nvPr>
            <p:ph idx="1"/>
          </p:nvPr>
        </p:nvSpPr>
        <p:spPr>
          <a:xfrm>
            <a:off x="457200" y="1600200"/>
            <a:ext cx="8229600" cy="3186113"/>
          </a:xfrm>
        </p:spPr>
        <p:txBody>
          <a:bodyPr/>
          <a:lstStyle/>
          <a:p>
            <a:r>
              <a:rPr lang="zh-CN" altLang="en-US" dirty="0"/>
              <a:t>系统分析的第一步首先需要确定对“做什么”这个问题进行阐明，对用户需求进行精确的描述。在系统尚未存在时，如何描绘用户需要一个什么样的系统呢？如何规范地定义用户需求呢？用例用来描绘一个系统外在可见的需求情况，是代表系统中各个项目相关人员之间就系统的行为所达成的契约。</a:t>
            </a:r>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noChangeArrowheads="1"/>
          </p:cNvSpPr>
          <p:nvPr>
            <p:ph type="title"/>
          </p:nvPr>
        </p:nvSpPr>
        <p:spPr/>
        <p:txBody>
          <a:bodyPr/>
          <a:lstStyle/>
          <a:p>
            <a:endParaRPr lang="zh-CN" altLang="en-US"/>
          </a:p>
        </p:txBody>
      </p:sp>
      <p:sp>
        <p:nvSpPr>
          <p:cNvPr id="31746" name="内容占位符 2"/>
          <p:cNvSpPr>
            <a:spLocks noGrp="1" noChangeArrowheads="1"/>
          </p:cNvSpPr>
          <p:nvPr>
            <p:ph idx="1"/>
          </p:nvPr>
        </p:nvSpPr>
        <p:spPr>
          <a:xfrm>
            <a:off x="357188" y="1000125"/>
            <a:ext cx="8429625" cy="5072063"/>
          </a:xfrm>
        </p:spPr>
        <p:txBody>
          <a:bodyPr/>
          <a:lstStyle/>
          <a:p>
            <a:r>
              <a:rPr lang="zh-CN" altLang="en-US"/>
              <a:t>用例分析一般步骤如下：</a:t>
            </a:r>
          </a:p>
          <a:p>
            <a:r>
              <a:rPr lang="en-US" altLang="zh-CN"/>
              <a:t>1</a:t>
            </a:r>
            <a:r>
              <a:rPr lang="zh-CN" altLang="en-US"/>
              <a:t>、找出系统外部的活动者和外部系统，确定系统的边界和范围。</a:t>
            </a:r>
          </a:p>
          <a:p>
            <a:r>
              <a:rPr lang="en-US" altLang="zh-CN"/>
              <a:t>2</a:t>
            </a:r>
            <a:r>
              <a:rPr lang="zh-CN" altLang="en-US"/>
              <a:t>、确定每一个活动者所希望的系统行为（场景）。</a:t>
            </a:r>
          </a:p>
          <a:p>
            <a:r>
              <a:rPr lang="en-US" altLang="zh-CN"/>
              <a:t>3</a:t>
            </a:r>
            <a:r>
              <a:rPr lang="zh-CN" altLang="en-US"/>
              <a:t>、把这些系统行为命名为用例。</a:t>
            </a:r>
          </a:p>
          <a:p>
            <a:r>
              <a:rPr lang="en-US" altLang="zh-CN"/>
              <a:t>4</a:t>
            </a:r>
            <a:r>
              <a:rPr lang="zh-CN" altLang="en-US"/>
              <a:t>、定义用例之间的关系。把一些公共的系统行为分解为一批新的用例，供其它的用例引用。把一些变更的行为分解为扩展用例。</a:t>
            </a:r>
          </a:p>
          <a:p>
            <a:r>
              <a:rPr lang="en-US" altLang="zh-CN"/>
              <a:t>5</a:t>
            </a:r>
            <a:r>
              <a:rPr lang="zh-CN" altLang="en-US"/>
              <a:t>、绘制用例图。</a:t>
            </a:r>
          </a:p>
          <a:p>
            <a:endParaRPr lang="zh-CN" altLang="en-US"/>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noChangeArrowheads="1"/>
          </p:cNvSpPr>
          <p:nvPr>
            <p:ph type="title"/>
          </p:nvPr>
        </p:nvSpPr>
        <p:spPr/>
        <p:txBody>
          <a:bodyPr/>
          <a:lstStyle/>
          <a:p>
            <a:r>
              <a:rPr lang="zh-CN" altLang="en-US"/>
              <a:t>举例说明：</a:t>
            </a:r>
          </a:p>
        </p:txBody>
      </p:sp>
      <p:sp>
        <p:nvSpPr>
          <p:cNvPr id="32770" name="内容占位符 2"/>
          <p:cNvSpPr>
            <a:spLocks noGrp="1" noChangeArrowheads="1"/>
          </p:cNvSpPr>
          <p:nvPr>
            <p:ph idx="1"/>
          </p:nvPr>
        </p:nvSpPr>
        <p:spPr>
          <a:xfrm>
            <a:off x="500063" y="1285875"/>
            <a:ext cx="8229600" cy="4530725"/>
          </a:xfrm>
        </p:spPr>
        <p:txBody>
          <a:bodyPr/>
          <a:lstStyle/>
          <a:p>
            <a:r>
              <a:rPr lang="zh-CN" altLang="en-US"/>
              <a:t>银行储蓄系统的主要要求描述如下：顾客登陆系统终端查询帐户信息和进行储蓄（存款</a:t>
            </a:r>
            <a:r>
              <a:rPr lang="en-US" altLang="zh-CN"/>
              <a:t>/</a:t>
            </a:r>
            <a:r>
              <a:rPr lang="zh-CN" altLang="en-US"/>
              <a:t>取款）操作，银行管理员完成储户账户的建立和删除，并对帐户信息进行维护。</a:t>
            </a:r>
          </a:p>
          <a:p>
            <a:endParaRPr lang="zh-CN" altLang="en-US"/>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noChangeArrowheads="1"/>
          </p:cNvSpPr>
          <p:nvPr>
            <p:ph type="title"/>
          </p:nvPr>
        </p:nvSpPr>
        <p:spPr>
          <a:xfrm>
            <a:off x="457200" y="277813"/>
            <a:ext cx="8229600" cy="722312"/>
          </a:xfrm>
        </p:spPr>
        <p:txBody>
          <a:bodyPr/>
          <a:lstStyle/>
          <a:p>
            <a:r>
              <a:rPr lang="zh-CN" altLang="en-US"/>
              <a:t>（</a:t>
            </a:r>
            <a:r>
              <a:rPr lang="en-US" altLang="zh-CN"/>
              <a:t>1</a:t>
            </a:r>
            <a:r>
              <a:rPr lang="zh-CN" altLang="en-US"/>
              <a:t>）确定系统边界和参与者</a:t>
            </a:r>
          </a:p>
        </p:txBody>
      </p:sp>
      <p:sp>
        <p:nvSpPr>
          <p:cNvPr id="33794" name="内容占位符 2"/>
          <p:cNvSpPr>
            <a:spLocks noGrp="1" noChangeArrowheads="1"/>
          </p:cNvSpPr>
          <p:nvPr>
            <p:ph idx="1"/>
          </p:nvPr>
        </p:nvSpPr>
        <p:spPr>
          <a:xfrm>
            <a:off x="428625" y="928688"/>
            <a:ext cx="8229600" cy="5929312"/>
          </a:xfrm>
        </p:spPr>
        <p:txBody>
          <a:bodyPr/>
          <a:lstStyle/>
          <a:p>
            <a:r>
              <a:rPr lang="zh-CN" altLang="en-US" sz="2400" dirty="0"/>
              <a:t>一般将一个软件系统（通常指被开发的计算机软硬件系统）所包含的所有系统成分与系统以外各种事物的分界线称为系统边界。而系统成分则主要指在编程时加以实现的系统元素，即对象。那么在系统边界以外，与系统进行交互的事物例如人员、设备、外系统等则被称为参与者。</a:t>
            </a:r>
          </a:p>
          <a:p>
            <a:r>
              <a:rPr lang="zh-CN" altLang="en-US" sz="2400" dirty="0"/>
              <a:t>实现的系统元素：登陆、查询信息、存款</a:t>
            </a:r>
            <a:r>
              <a:rPr lang="en-US" altLang="zh-CN" sz="2400" dirty="0"/>
              <a:t>/</a:t>
            </a:r>
            <a:r>
              <a:rPr lang="zh-CN" altLang="en-US" sz="2400" dirty="0"/>
              <a:t>取款、账户的建立和删除、信息进行维护。</a:t>
            </a:r>
            <a:endParaRPr lang="en-US" altLang="zh-CN" sz="2400" dirty="0"/>
          </a:p>
          <a:p>
            <a:r>
              <a:rPr lang="zh-CN" altLang="en-US" sz="2400" dirty="0"/>
              <a:t>与系统交互的事务：顾客、银行管理员、外部存储系统。</a:t>
            </a:r>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noChangeArrowheads="1"/>
          </p:cNvSpPr>
          <p:nvPr>
            <p:ph type="title"/>
          </p:nvPr>
        </p:nvSpPr>
        <p:spPr>
          <a:xfrm>
            <a:off x="457200" y="277813"/>
            <a:ext cx="8229600" cy="650875"/>
          </a:xfrm>
        </p:spPr>
        <p:txBody>
          <a:bodyPr/>
          <a:lstStyle/>
          <a:p>
            <a:r>
              <a:rPr lang="zh-CN" altLang="en-US"/>
              <a:t>（</a:t>
            </a:r>
            <a:r>
              <a:rPr lang="en-US" altLang="zh-CN"/>
              <a:t>2</a:t>
            </a:r>
            <a:r>
              <a:rPr lang="zh-CN" altLang="en-US"/>
              <a:t>）</a:t>
            </a:r>
            <a:r>
              <a:rPr lang="zh-CN" altLang="en-US" b="1"/>
              <a:t>建立场景</a:t>
            </a:r>
            <a:endParaRPr lang="zh-CN" altLang="en-US"/>
          </a:p>
        </p:txBody>
      </p:sp>
      <p:sp>
        <p:nvSpPr>
          <p:cNvPr id="34818" name="内容占位符 2"/>
          <p:cNvSpPr>
            <a:spLocks noGrp="1" noChangeArrowheads="1"/>
          </p:cNvSpPr>
          <p:nvPr>
            <p:ph idx="1"/>
          </p:nvPr>
        </p:nvSpPr>
        <p:spPr>
          <a:xfrm>
            <a:off x="357188" y="857250"/>
            <a:ext cx="8572500" cy="5715000"/>
          </a:xfrm>
        </p:spPr>
        <p:txBody>
          <a:bodyPr/>
          <a:lstStyle/>
          <a:p>
            <a:r>
              <a:rPr lang="zh-CN" altLang="en-US" sz="2800"/>
              <a:t>场景是建立用例的基础，是每一个参与者使用系统某项功能所进行的一系列系统行为的描述，在场景中只描述做什么事。</a:t>
            </a:r>
            <a:endParaRPr lang="en-US" altLang="zh-CN" sz="2800"/>
          </a:p>
          <a:p>
            <a:r>
              <a:rPr lang="zh-CN" altLang="en-US" sz="2800"/>
              <a:t>登陆的场景：用户在终端界面输入账号和密码后，终端向账户信息库发出核对用户名和密码的指令，如果核对正确进入系统主界面，否则显示错误信息，若</a:t>
            </a:r>
            <a:r>
              <a:rPr lang="en-US" altLang="zh-CN" sz="2800"/>
              <a:t>3</a:t>
            </a:r>
            <a:r>
              <a:rPr lang="zh-CN" altLang="en-US" sz="2800"/>
              <a:t>次错误则该账号被锁住。</a:t>
            </a:r>
            <a:endParaRPr lang="en-US" altLang="zh-CN" sz="2800"/>
          </a:p>
          <a:p>
            <a:r>
              <a:rPr lang="zh-CN" altLang="en-US" sz="2800"/>
              <a:t>查询的场景：用户成功登录终端后，在终端界面输入查询要求，终端向账户信息库发出查询消息，账户信息库接收后，将查询结果返回控制终端，终端在界面显示查询结果，用户确认后完成此次操作。</a:t>
            </a:r>
          </a:p>
          <a:p>
            <a:endParaRPr lang="zh-CN" altLang="en-US" sz="2800"/>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noChangeArrowheads="1"/>
          </p:cNvSpPr>
          <p:nvPr>
            <p:ph type="title"/>
          </p:nvPr>
        </p:nvSpPr>
        <p:spPr/>
        <p:txBody>
          <a:bodyPr/>
          <a:lstStyle/>
          <a:p>
            <a:endParaRPr lang="zh-CN" altLang="en-US"/>
          </a:p>
        </p:txBody>
      </p:sp>
      <p:sp>
        <p:nvSpPr>
          <p:cNvPr id="35842" name="内容占位符 2"/>
          <p:cNvSpPr>
            <a:spLocks noGrp="1" noChangeArrowheads="1"/>
          </p:cNvSpPr>
          <p:nvPr>
            <p:ph idx="1"/>
          </p:nvPr>
        </p:nvSpPr>
        <p:spPr>
          <a:xfrm>
            <a:off x="428625" y="500063"/>
            <a:ext cx="8229600" cy="4530725"/>
          </a:xfrm>
        </p:spPr>
        <p:txBody>
          <a:bodyPr/>
          <a:lstStyle/>
          <a:p>
            <a:r>
              <a:rPr lang="zh-CN" altLang="en-US" sz="2800"/>
              <a:t>储蓄（取款）的场景：用户成功登录终端后，在终端界面选择取钱要求并输入取钱数额，终端向账户信息库发出取钱指令，账户信息库接收后，如果帐户余额合符要求则返回可以取款的信息，否则返回余额不足的信息。终端根据返回结果在界面显示完成取款或不能完成取款，用户确认后完成此次操作。</a:t>
            </a:r>
          </a:p>
          <a:p>
            <a:r>
              <a:rPr lang="zh-CN" altLang="en-US" sz="2800"/>
              <a:t>储蓄（存款）的场景：用户成功登录终端后，在终端界面选择存款并输入存款数额，终端接收存款并向账户信息库发出存款指令，账户信息库接收后返回存款余额的信息，并在界面显示，用户确认后完成此次操作。</a:t>
            </a:r>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noChangeArrowheads="1"/>
          </p:cNvSpPr>
          <p:nvPr>
            <p:ph type="title"/>
          </p:nvPr>
        </p:nvSpPr>
        <p:spPr/>
        <p:txBody>
          <a:bodyPr/>
          <a:lstStyle/>
          <a:p>
            <a:endParaRPr lang="zh-CN" altLang="en-US"/>
          </a:p>
        </p:txBody>
      </p:sp>
      <p:sp>
        <p:nvSpPr>
          <p:cNvPr id="36866" name="内容占位符 2"/>
          <p:cNvSpPr>
            <a:spLocks noGrp="1" noChangeArrowheads="1"/>
          </p:cNvSpPr>
          <p:nvPr>
            <p:ph idx="1"/>
          </p:nvPr>
        </p:nvSpPr>
        <p:spPr>
          <a:xfrm>
            <a:off x="500063" y="1428750"/>
            <a:ext cx="8229600" cy="4530725"/>
          </a:xfrm>
        </p:spPr>
        <p:txBody>
          <a:bodyPr/>
          <a:lstStyle/>
          <a:p>
            <a:r>
              <a:rPr lang="zh-CN" altLang="en-US"/>
              <a:t>维护帐户信息的场景：终端接受接口管理者要求建立或删除帐户信息的信息后，向帐户信息库发出帐户建立或删除的指令，并返回执行成功与否的结果给管理者，经确认后结束此次操作。</a:t>
            </a:r>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noChangeArrowheads="1"/>
          </p:cNvSpPr>
          <p:nvPr>
            <p:ph type="title"/>
          </p:nvPr>
        </p:nvSpPr>
        <p:spPr>
          <a:xfrm>
            <a:off x="457200" y="277813"/>
            <a:ext cx="8229600" cy="722312"/>
          </a:xfrm>
        </p:spPr>
        <p:txBody>
          <a:bodyPr/>
          <a:lstStyle/>
          <a:p>
            <a:r>
              <a:rPr lang="zh-CN" altLang="en-US" b="1"/>
              <a:t>（</a:t>
            </a:r>
            <a:r>
              <a:rPr lang="en-US" altLang="zh-CN" b="1"/>
              <a:t>3</a:t>
            </a:r>
            <a:r>
              <a:rPr lang="zh-CN" altLang="en-US" b="1"/>
              <a:t>）捕获用例</a:t>
            </a:r>
            <a:endParaRPr lang="zh-CN" altLang="en-US"/>
          </a:p>
        </p:txBody>
      </p:sp>
      <p:sp>
        <p:nvSpPr>
          <p:cNvPr id="37890" name="内容占位符 2"/>
          <p:cNvSpPr>
            <a:spLocks noGrp="1" noChangeArrowheads="1"/>
          </p:cNvSpPr>
          <p:nvPr>
            <p:ph idx="1"/>
          </p:nvPr>
        </p:nvSpPr>
        <p:spPr>
          <a:xfrm>
            <a:off x="357188" y="928688"/>
            <a:ext cx="8229600" cy="4530725"/>
          </a:xfrm>
        </p:spPr>
        <p:txBody>
          <a:bodyPr/>
          <a:lstStyle/>
          <a:p>
            <a:r>
              <a:rPr lang="zh-CN" altLang="en-US" sz="2800"/>
              <a:t>用例是对参与者使用系统的一项功能时所进行的交互过程的描述。捕获用例主要从参与者、系统功能和场景技术等方面来进行，先高层用例然后细化出本质用例和具体用例。</a:t>
            </a:r>
            <a:endParaRPr lang="en-US" altLang="zh-CN" sz="2800"/>
          </a:p>
          <a:p>
            <a:r>
              <a:rPr lang="zh-CN" altLang="en-US" sz="2800"/>
              <a:t>用例</a:t>
            </a:r>
            <a:r>
              <a:rPr lang="en-US" altLang="zh-CN" sz="2800"/>
              <a:t>1</a:t>
            </a:r>
            <a:r>
              <a:rPr lang="zh-CN" altLang="en-US" sz="2800"/>
              <a:t>：登陆用例，用户在终端界面登陆。</a:t>
            </a:r>
          </a:p>
          <a:p>
            <a:r>
              <a:rPr lang="zh-CN" altLang="en-US" sz="2800"/>
              <a:t>用例</a:t>
            </a:r>
            <a:r>
              <a:rPr lang="en-US" altLang="zh-CN" sz="2800"/>
              <a:t>2</a:t>
            </a:r>
            <a:r>
              <a:rPr lang="zh-CN" altLang="en-US" sz="2800"/>
              <a:t>：查询用例，用户在终端界面查询。</a:t>
            </a:r>
          </a:p>
          <a:p>
            <a:r>
              <a:rPr lang="zh-CN" altLang="en-US" sz="2800"/>
              <a:t>用例</a:t>
            </a:r>
            <a:r>
              <a:rPr lang="en-US" altLang="zh-CN" sz="2800"/>
              <a:t>3</a:t>
            </a:r>
            <a:r>
              <a:rPr lang="zh-CN" altLang="en-US" sz="2800"/>
              <a:t>：储蓄用例；用户在终端界面存取款。</a:t>
            </a:r>
            <a:endParaRPr lang="en-US" altLang="zh-CN" sz="2800"/>
          </a:p>
          <a:p>
            <a:r>
              <a:rPr lang="zh-CN" altLang="en-US" sz="2800"/>
              <a:t>用例</a:t>
            </a:r>
            <a:r>
              <a:rPr lang="en-US" altLang="zh-CN" sz="2800"/>
              <a:t>4</a:t>
            </a:r>
            <a:r>
              <a:rPr lang="zh-CN" altLang="en-US" sz="2800"/>
              <a:t>：维护信息用例；管理者在终端界面建立或删除帐户信息。</a:t>
            </a:r>
          </a:p>
          <a:p>
            <a:endParaRPr lang="zh-CN" altLang="en-US" sz="2800"/>
          </a:p>
          <a:p>
            <a:endParaRPr lang="zh-CN" altLang="en-US" sz="2800"/>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Box 1"/>
          <p:cNvSpPr txBox="1">
            <a:spLocks noChangeArrowheads="1"/>
          </p:cNvSpPr>
          <p:nvPr/>
        </p:nvSpPr>
        <p:spPr bwMode="auto">
          <a:xfrm>
            <a:off x="500063" y="428625"/>
            <a:ext cx="8143875" cy="420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a:t>例如，有一图书管理系统，首先接收顾客发来的订单，对订单进行验证，验证过程是根据图书目录检查订单的正确性，同时根据顾客档案确定是新顾客还是老顾客，是否有信誉。经过验证的正确订单，暂存放在待处理的订单文件中。然后对订单进行成批处理，根据出版社档案，将订单按照出版社进行分类汇总，并保存订单存根，最后将汇总订单发往各出版社。要求画出图书预定系统的</a:t>
            </a:r>
            <a:r>
              <a:rPr lang="en-US" altLang="zh-CN" sz="2400"/>
              <a:t>DFD</a:t>
            </a:r>
            <a:r>
              <a:rPr lang="zh-CN" altLang="en-US" sz="2400"/>
              <a:t>图。</a:t>
            </a:r>
          </a:p>
          <a:p>
            <a:endParaRPr lang="zh-CN" alt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noChangeArrowheads="1"/>
          </p:cNvSpPr>
          <p:nvPr>
            <p:ph type="title"/>
          </p:nvPr>
        </p:nvSpPr>
        <p:spPr>
          <a:xfrm>
            <a:off x="457200" y="277813"/>
            <a:ext cx="8229600" cy="722312"/>
          </a:xfrm>
        </p:spPr>
        <p:txBody>
          <a:bodyPr/>
          <a:lstStyle/>
          <a:p>
            <a:r>
              <a:rPr lang="zh-CN" altLang="en-US"/>
              <a:t>（</a:t>
            </a:r>
            <a:r>
              <a:rPr lang="en-US" altLang="zh-CN"/>
              <a:t>4</a:t>
            </a:r>
            <a:r>
              <a:rPr lang="zh-CN" altLang="en-US"/>
              <a:t>）定义关系和建立用例图</a:t>
            </a:r>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pic>
        <p:nvPicPr>
          <p:cNvPr id="38915"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57375" y="1214438"/>
            <a:ext cx="5076825" cy="151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891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38917" name="Object 5"/>
          <p:cNvGraphicFramePr>
            <a:graphicFrameLocks/>
          </p:cNvGraphicFramePr>
          <p:nvPr/>
        </p:nvGraphicFramePr>
        <p:xfrm>
          <a:off x="2571750" y="3000375"/>
          <a:ext cx="3954463" cy="3009900"/>
        </p:xfrm>
        <a:graphic>
          <a:graphicData uri="http://schemas.openxmlformats.org/presentationml/2006/ole">
            <p:oleObj spid="_x0000_s125953" r:id="rId4" imgW="6916965" imgH="7070100" progId="">
              <p:embed/>
            </p:oleObj>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noChangeArrowheads="1"/>
          </p:cNvSpPr>
          <p:nvPr>
            <p:ph type="title"/>
          </p:nvPr>
        </p:nvSpPr>
        <p:spPr>
          <a:xfrm>
            <a:off x="457200" y="277813"/>
            <a:ext cx="8229600" cy="722312"/>
          </a:xfrm>
        </p:spPr>
        <p:txBody>
          <a:bodyPr/>
          <a:lstStyle/>
          <a:p>
            <a:r>
              <a:rPr lang="en-US" altLang="zh-CN" dirty="0"/>
              <a:t>4.4.4 </a:t>
            </a:r>
            <a:r>
              <a:rPr lang="zh-CN" altLang="en-US" dirty="0"/>
              <a:t>建立对象模型</a:t>
            </a:r>
          </a:p>
        </p:txBody>
      </p:sp>
      <p:sp>
        <p:nvSpPr>
          <p:cNvPr id="39938" name="内容占位符 2"/>
          <p:cNvSpPr>
            <a:spLocks noGrp="1" noChangeArrowheads="1"/>
          </p:cNvSpPr>
          <p:nvPr>
            <p:ph idx="1"/>
          </p:nvPr>
        </p:nvSpPr>
        <p:spPr>
          <a:xfrm>
            <a:off x="500063" y="1214438"/>
            <a:ext cx="8229600" cy="4357687"/>
          </a:xfrm>
        </p:spPr>
        <p:txBody>
          <a:bodyPr/>
          <a:lstStyle/>
          <a:p>
            <a:r>
              <a:rPr lang="zh-CN" altLang="en-US"/>
              <a:t>对象是系统中用来描述客观事物的一个实体，是构成系统的一个基本单位。一个对象由一组属性和对这组属性进行操作的一组服务构成。</a:t>
            </a:r>
            <a:endParaRPr lang="en-US" altLang="zh-CN"/>
          </a:p>
          <a:p>
            <a:r>
              <a:rPr lang="zh-CN" altLang="en-US"/>
              <a:t>类是具有相同属性、服务、关系和语义的一组对象的集合，它为属于该类的全部对象提供了统一的抽象描述。</a:t>
            </a:r>
            <a:endParaRPr lang="en-US" altLang="zh-CN"/>
          </a:p>
          <a:p>
            <a:r>
              <a:rPr lang="zh-CN" altLang="en-US"/>
              <a:t>建立对象模型就是确定软件系统模型中的类与对象，对系统的静态结构建模，有时也被看成给出系统的静态视图。</a:t>
            </a:r>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noChangeArrowheads="1"/>
          </p:cNvSpPr>
          <p:nvPr>
            <p:ph type="title"/>
          </p:nvPr>
        </p:nvSpPr>
        <p:spPr>
          <a:xfrm>
            <a:off x="457200" y="693464"/>
            <a:ext cx="8229600" cy="793750"/>
          </a:xfrm>
        </p:spPr>
        <p:txBody>
          <a:bodyPr/>
          <a:lstStyle/>
          <a:p>
            <a:r>
              <a:rPr lang="zh-CN" altLang="en-US" b="1" dirty="0"/>
              <a:t>构建对象模型的一般步骤</a:t>
            </a:r>
            <a:r>
              <a:rPr lang="en-US" altLang="zh-CN" b="1" dirty="0"/>
              <a:t/>
            </a:r>
            <a:br>
              <a:rPr lang="en-US" altLang="zh-CN" b="1" dirty="0"/>
            </a:br>
            <a:endParaRPr lang="zh-CN" altLang="en-US" sz="2400" dirty="0"/>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grpSp>
        <p:nvGrpSpPr>
          <p:cNvPr id="40963" name="组合 21"/>
          <p:cNvGrpSpPr/>
          <p:nvPr/>
        </p:nvGrpSpPr>
        <p:grpSpPr bwMode="auto">
          <a:xfrm>
            <a:off x="3357563" y="1857375"/>
            <a:ext cx="2143125" cy="2870200"/>
            <a:chOff x="3357554" y="2285992"/>
            <a:chExt cx="2143140" cy="2869662"/>
          </a:xfrm>
        </p:grpSpPr>
        <p:sp>
          <p:nvSpPr>
            <p:cNvPr id="40964" name="TextBox 5"/>
            <p:cNvSpPr txBox="1">
              <a:spLocks noChangeArrowheads="1"/>
            </p:cNvSpPr>
            <p:nvPr/>
          </p:nvSpPr>
          <p:spPr bwMode="auto">
            <a:xfrm>
              <a:off x="3357554" y="2285992"/>
              <a:ext cx="2143140" cy="369332"/>
            </a:xfrm>
            <a:prstGeom prst="rect">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t>确定类与对象</a:t>
              </a:r>
            </a:p>
          </p:txBody>
        </p:sp>
        <p:sp>
          <p:nvSpPr>
            <p:cNvPr id="40965" name="TextBox 7"/>
            <p:cNvSpPr txBox="1">
              <a:spLocks noChangeArrowheads="1"/>
            </p:cNvSpPr>
            <p:nvPr/>
          </p:nvSpPr>
          <p:spPr bwMode="auto">
            <a:xfrm>
              <a:off x="3357554" y="3214686"/>
              <a:ext cx="2143140" cy="369332"/>
            </a:xfrm>
            <a:prstGeom prst="rect">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t>定义属性与服务</a:t>
              </a:r>
            </a:p>
          </p:txBody>
        </p:sp>
        <p:sp>
          <p:nvSpPr>
            <p:cNvPr id="40966" name="TextBox 8"/>
            <p:cNvSpPr txBox="1">
              <a:spLocks noChangeArrowheads="1"/>
            </p:cNvSpPr>
            <p:nvPr/>
          </p:nvSpPr>
          <p:spPr bwMode="auto">
            <a:xfrm>
              <a:off x="3357554" y="4000504"/>
              <a:ext cx="2143140" cy="646331"/>
            </a:xfrm>
            <a:prstGeom prst="rect">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t>定义关系和建立类图</a:t>
              </a:r>
            </a:p>
          </p:txBody>
        </p:sp>
        <p:sp>
          <p:nvSpPr>
            <p:cNvPr id="40967" name="TextBox 9"/>
            <p:cNvSpPr txBox="1">
              <a:spLocks noChangeArrowheads="1"/>
            </p:cNvSpPr>
            <p:nvPr/>
          </p:nvSpPr>
          <p:spPr bwMode="auto">
            <a:xfrm>
              <a:off x="3357554" y="4786322"/>
              <a:ext cx="2143140" cy="369332"/>
            </a:xfrm>
            <a:prstGeom prst="rect">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t>完善对象模型</a:t>
              </a:r>
            </a:p>
          </p:txBody>
        </p:sp>
        <p:cxnSp>
          <p:nvCxnSpPr>
            <p:cNvPr id="12" name="直接箭头连接符 11"/>
            <p:cNvCxnSpPr>
              <a:stCxn id="40964" idx="2"/>
            </p:cNvCxnSpPr>
            <p:nvPr/>
          </p:nvCxnSpPr>
          <p:spPr>
            <a:xfrm rot="5400000">
              <a:off x="4154538" y="2928809"/>
              <a:ext cx="547584"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0965" idx="2"/>
            </p:cNvCxnSpPr>
            <p:nvPr/>
          </p:nvCxnSpPr>
          <p:spPr>
            <a:xfrm rot="5400000">
              <a:off x="4225961" y="3785899"/>
              <a:ext cx="404737"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0966" idx="2"/>
            </p:cNvCxnSpPr>
            <p:nvPr/>
          </p:nvCxnSpPr>
          <p:spPr>
            <a:xfrm rot="5400000">
              <a:off x="4364842" y="4710444"/>
              <a:ext cx="1285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0971" name="TextBox 18"/>
          <p:cNvSpPr txBox="1">
            <a:spLocks noChangeArrowheads="1"/>
          </p:cNvSpPr>
          <p:nvPr/>
        </p:nvSpPr>
        <p:spPr bwMode="auto">
          <a:xfrm>
            <a:off x="3286125" y="5286375"/>
            <a:ext cx="25717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构建对象模型的步骤</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noChangeArrowheads="1"/>
          </p:cNvSpPr>
          <p:nvPr>
            <p:ph type="title"/>
          </p:nvPr>
        </p:nvSpPr>
        <p:spPr>
          <a:xfrm>
            <a:off x="457200" y="277813"/>
            <a:ext cx="8229600" cy="722312"/>
          </a:xfrm>
        </p:spPr>
        <p:txBody>
          <a:bodyPr/>
          <a:lstStyle/>
          <a:p>
            <a:r>
              <a:rPr lang="en-US" altLang="zh-CN" b="1" dirty="0"/>
              <a:t>1.</a:t>
            </a:r>
            <a:r>
              <a:rPr lang="zh-CN" altLang="en-US" b="1" dirty="0"/>
              <a:t>确定类与对象</a:t>
            </a:r>
            <a:endParaRPr lang="zh-CN" altLang="en-US" dirty="0"/>
          </a:p>
        </p:txBody>
      </p:sp>
      <p:sp>
        <p:nvSpPr>
          <p:cNvPr id="41986" name="内容占位符 2"/>
          <p:cNvSpPr>
            <a:spLocks noGrp="1" noChangeArrowheads="1"/>
          </p:cNvSpPr>
          <p:nvPr>
            <p:ph idx="1"/>
          </p:nvPr>
        </p:nvSpPr>
        <p:spPr>
          <a:xfrm>
            <a:off x="428625" y="928688"/>
            <a:ext cx="8229600" cy="4929187"/>
          </a:xfrm>
        </p:spPr>
        <p:txBody>
          <a:bodyPr/>
          <a:lstStyle/>
          <a:p>
            <a:r>
              <a:rPr lang="zh-CN" altLang="en-US" sz="2400"/>
              <a:t>在用例图的基础上，查看哪些对象完成这些功能。如果发现某些功能在现有的任何对象中都不能提供，则可启发我们发现问题域中某些遗漏的对象。</a:t>
            </a:r>
            <a:endParaRPr lang="en-US" altLang="zh-CN" sz="2400"/>
          </a:p>
          <a:p>
            <a:r>
              <a:rPr lang="zh-CN" altLang="en-US" sz="2400"/>
              <a:t>对问题域中的名词列表进行筛选，通过运用名词、代词和名词短语识别对象和类。</a:t>
            </a:r>
            <a:endParaRPr lang="en-US" altLang="zh-CN" sz="2400"/>
          </a:p>
          <a:p>
            <a:r>
              <a:rPr lang="zh-CN" altLang="en-US" sz="2400"/>
              <a:t>对于只有一个属性的对象和只有一个服务的对象则需要对对象进行精简。总体上，对象必须具有多个属性和服务。也存在对象没有属性仅提供服务，或有属性无服务的情况。</a:t>
            </a:r>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noChangeArrowheads="1"/>
          </p:cNvSpPr>
          <p:nvPr>
            <p:ph type="title"/>
          </p:nvPr>
        </p:nvSpPr>
        <p:spPr>
          <a:xfrm>
            <a:off x="500063" y="188640"/>
            <a:ext cx="8229600" cy="793750"/>
          </a:xfrm>
        </p:spPr>
        <p:txBody>
          <a:bodyPr/>
          <a:lstStyle/>
          <a:p>
            <a:r>
              <a:rPr lang="en-US" altLang="zh-CN" b="1" dirty="0"/>
              <a:t>5.4.2 </a:t>
            </a:r>
            <a:r>
              <a:rPr lang="zh-CN" altLang="en-US" b="1" dirty="0"/>
              <a:t>定义属性与服务</a:t>
            </a:r>
            <a:endParaRPr lang="zh-CN" altLang="en-US" dirty="0"/>
          </a:p>
        </p:txBody>
      </p:sp>
      <p:sp>
        <p:nvSpPr>
          <p:cNvPr id="43010" name="内容占位符 2"/>
          <p:cNvSpPr>
            <a:spLocks noGrp="1" noChangeArrowheads="1"/>
          </p:cNvSpPr>
          <p:nvPr>
            <p:ph idx="1"/>
          </p:nvPr>
        </p:nvSpPr>
        <p:spPr>
          <a:xfrm>
            <a:off x="500063" y="857250"/>
            <a:ext cx="8286750" cy="5357813"/>
          </a:xfrm>
        </p:spPr>
        <p:txBody>
          <a:bodyPr/>
          <a:lstStyle/>
          <a:p>
            <a:r>
              <a:rPr lang="zh-CN" altLang="en-US" sz="2800"/>
              <a:t>属性是类的一个已命名的性质，它描述该性质的一个实例可以取的值的范围，体现了以系统责任为目标的抽象，是描述对象本身的特征。对象的状态是通过属性来表现出来的。</a:t>
            </a:r>
            <a:endParaRPr lang="en-US" altLang="zh-CN" sz="2800"/>
          </a:p>
          <a:p>
            <a:r>
              <a:rPr lang="zh-CN" altLang="en-US" sz="2800"/>
              <a:t>对象的行为是通过类的服务来表现的，一般将服务定义为描述对象动态特征（行为）的一个操作序列，有名字和参数表，有可见性和返回类型。</a:t>
            </a:r>
            <a:endParaRPr lang="en-US" altLang="zh-CN" sz="2800"/>
          </a:p>
          <a:p>
            <a:r>
              <a:rPr lang="zh-CN" altLang="en-US" sz="2800"/>
              <a:t>一个服务最好只完成一项单一的、完整的功能，这也是高内聚的要求。对于无用的服务要给予取消，而非高内聚的服务则可以考虑拆分或合并处理。在主动服务的服务名和它所在类的类名之前各加一个主动标记“＠”。</a:t>
            </a:r>
          </a:p>
          <a:p>
            <a:endParaRPr lang="en-US" altLang="zh-CN" sz="2800"/>
          </a:p>
          <a:p>
            <a:endParaRPr lang="zh-CN" altLang="en-US" sz="2800"/>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noChangeArrowheads="1"/>
          </p:cNvSpPr>
          <p:nvPr>
            <p:ph type="title"/>
          </p:nvPr>
        </p:nvSpPr>
        <p:spPr/>
        <p:txBody>
          <a:bodyPr/>
          <a:lstStyle/>
          <a:p>
            <a:endParaRPr lang="zh-CN" altLang="en-US"/>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pic>
        <p:nvPicPr>
          <p:cNvPr id="44035"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1500" y="1089025"/>
            <a:ext cx="7786688" cy="448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4036" name="矩形 5"/>
          <p:cNvSpPr>
            <a:spLocks noChangeArrowheads="1"/>
          </p:cNvSpPr>
          <p:nvPr/>
        </p:nvSpPr>
        <p:spPr bwMode="auto">
          <a:xfrm>
            <a:off x="3000375" y="5572125"/>
            <a:ext cx="24923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电话购物系统中的对象</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noChangeArrowheads="1"/>
          </p:cNvSpPr>
          <p:nvPr>
            <p:ph type="title"/>
          </p:nvPr>
        </p:nvSpPr>
        <p:spPr>
          <a:xfrm>
            <a:off x="428625" y="428625"/>
            <a:ext cx="8229600" cy="722313"/>
          </a:xfrm>
        </p:spPr>
        <p:txBody>
          <a:bodyPr/>
          <a:lstStyle/>
          <a:p>
            <a:r>
              <a:rPr lang="en-US" altLang="zh-CN" b="1" dirty="0"/>
              <a:t>3.</a:t>
            </a:r>
            <a:r>
              <a:rPr lang="zh-CN" altLang="en-US" b="1" dirty="0"/>
              <a:t>定义关系和建立类图</a:t>
            </a:r>
            <a:endParaRPr lang="zh-CN" altLang="en-US" dirty="0"/>
          </a:p>
        </p:txBody>
      </p:sp>
      <p:sp>
        <p:nvSpPr>
          <p:cNvPr id="45058" name="内容占位符 2"/>
          <p:cNvSpPr>
            <a:spLocks noGrp="1" noChangeArrowheads="1"/>
          </p:cNvSpPr>
          <p:nvPr>
            <p:ph idx="1"/>
          </p:nvPr>
        </p:nvSpPr>
        <p:spPr>
          <a:xfrm>
            <a:off x="428625" y="1285875"/>
            <a:ext cx="8229600" cy="1500188"/>
          </a:xfrm>
        </p:spPr>
        <p:txBody>
          <a:bodyPr/>
          <a:lstStyle/>
          <a:p>
            <a:r>
              <a:rPr lang="zh-CN" altLang="en-US" dirty="0"/>
              <a:t>对于对象之间的关系种类，如表所示，有关联、泛化、流及各种形式的依赖关系，包括实现关系和使用关系。</a:t>
            </a:r>
          </a:p>
          <a:p>
            <a:endParaRPr lang="zh-CN" altLang="en-US" dirty="0"/>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pic>
        <p:nvPicPr>
          <p:cNvPr id="45060" name="Picture 7"/>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11880"/>
          <a:stretch>
            <a:fillRect/>
          </a:stretch>
        </p:blipFill>
        <p:spPr bwMode="auto">
          <a:xfrm>
            <a:off x="1357313" y="3068960"/>
            <a:ext cx="7116762" cy="20983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noChangeArrowheads="1"/>
          </p:cNvSpPr>
          <p:nvPr>
            <p:ph type="title"/>
          </p:nvPr>
        </p:nvSpPr>
        <p:spPr>
          <a:xfrm>
            <a:off x="457200" y="277813"/>
            <a:ext cx="8229600" cy="722312"/>
          </a:xfrm>
        </p:spPr>
        <p:txBody>
          <a:bodyPr/>
          <a:lstStyle/>
          <a:p>
            <a:r>
              <a:rPr lang="zh-CN" altLang="en-US"/>
              <a:t>举例说明</a:t>
            </a:r>
          </a:p>
        </p:txBody>
      </p:sp>
      <p:sp>
        <p:nvSpPr>
          <p:cNvPr id="3" name="内容占位符 2"/>
          <p:cNvSpPr>
            <a:spLocks noGrp="1"/>
          </p:cNvSpPr>
          <p:nvPr>
            <p:ph idx="1"/>
          </p:nvPr>
        </p:nvSpPr>
        <p:spPr>
          <a:xfrm>
            <a:off x="428625" y="1071563"/>
            <a:ext cx="8229600" cy="4530725"/>
          </a:xfrm>
        </p:spPr>
        <p:txBody>
          <a:bodyPr/>
          <a:lstStyle/>
          <a:p>
            <a:pPr>
              <a:defRPr/>
            </a:pPr>
            <a:r>
              <a:rPr lang="zh-CN" dirty="0"/>
              <a:t>银行储蓄系统的主要要求描述如下：顾客登陆系统终端查询帐户信息和进行储蓄（存款</a:t>
            </a:r>
            <a:r>
              <a:rPr lang="en-US" altLang="zh-CN" dirty="0"/>
              <a:t>/</a:t>
            </a:r>
            <a:r>
              <a:rPr lang="zh-CN" dirty="0"/>
              <a:t>取款）操作，银行管理员完成储户账户的建立和删除，并对帐户信息进行维护。</a:t>
            </a:r>
            <a:endParaRPr lang="en-US" altLang="zh-CN" dirty="0"/>
          </a:p>
          <a:p>
            <a:pPr lvl="1" indent="-325755">
              <a:defRPr/>
            </a:pPr>
            <a:r>
              <a:rPr lang="zh-CN" sz="2800" dirty="0">
                <a:cs typeface="+mn-cs"/>
              </a:rPr>
              <a:t>问题域中的名词列表</a:t>
            </a:r>
            <a:r>
              <a:rPr lang="zh-CN" altLang="en-US" sz="2800" dirty="0">
                <a:cs typeface="+mn-cs"/>
              </a:rPr>
              <a:t>中筛选对象：</a:t>
            </a:r>
            <a:r>
              <a:rPr lang="zh-CN" dirty="0"/>
              <a:t>顾客</a:t>
            </a:r>
            <a:r>
              <a:rPr lang="zh-CN" altLang="en-US" dirty="0"/>
              <a:t>、</a:t>
            </a:r>
            <a:r>
              <a:rPr lang="zh-CN" dirty="0"/>
              <a:t>终端</a:t>
            </a:r>
            <a:r>
              <a:rPr lang="zh-CN" altLang="en-US" dirty="0"/>
              <a:t>、</a:t>
            </a:r>
            <a:r>
              <a:rPr lang="zh-CN" dirty="0"/>
              <a:t>帐户信息</a:t>
            </a:r>
            <a:r>
              <a:rPr lang="zh-CN" altLang="en-US" dirty="0"/>
              <a:t>、</a:t>
            </a:r>
            <a:r>
              <a:rPr lang="zh-CN" dirty="0"/>
              <a:t>管理员</a:t>
            </a:r>
            <a:endParaRPr lang="en-US" altLang="zh-CN" dirty="0"/>
          </a:p>
          <a:p>
            <a:pPr>
              <a:defRPr/>
            </a:pPr>
            <a:endParaRPr lang="zh-CN" dirty="0"/>
          </a:p>
          <a:p>
            <a:pPr>
              <a:defRPr/>
            </a:pPr>
            <a:endParaRPr lang="zh-CN" altLang="en-US" dirty="0"/>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noChangeArrowheads="1"/>
          </p:cNvSpPr>
          <p:nvPr>
            <p:ph type="title"/>
          </p:nvPr>
        </p:nvSpPr>
        <p:spPr/>
        <p:txBody>
          <a:bodyPr/>
          <a:lstStyle/>
          <a:p>
            <a:endParaRPr lang="zh-CN" altLang="en-US"/>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
        <p:nvSpPr>
          <p:cNvPr id="4710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47108" name="Object 1"/>
          <p:cNvGraphicFramePr>
            <a:graphicFrameLocks/>
          </p:cNvGraphicFramePr>
          <p:nvPr/>
        </p:nvGraphicFramePr>
        <p:xfrm>
          <a:off x="1000125" y="1071563"/>
          <a:ext cx="7102475" cy="4224337"/>
        </p:xfrm>
        <a:graphic>
          <a:graphicData uri="http://schemas.openxmlformats.org/presentationml/2006/ole">
            <p:oleObj spid="_x0000_s184321" r:id="rId3" imgW="6987150" imgH="5698028" progId="">
              <p:embed/>
            </p:oleObj>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noChangeArrowheads="1"/>
          </p:cNvSpPr>
          <p:nvPr>
            <p:ph type="title"/>
          </p:nvPr>
        </p:nvSpPr>
        <p:spPr>
          <a:xfrm>
            <a:off x="457200" y="277813"/>
            <a:ext cx="8229600" cy="1293812"/>
          </a:xfrm>
        </p:spPr>
        <p:txBody>
          <a:bodyPr/>
          <a:lstStyle/>
          <a:p>
            <a:r>
              <a:rPr lang="en-US" altLang="zh-CN" b="1"/>
              <a:t>3</a:t>
            </a:r>
            <a:r>
              <a:rPr lang="zh-CN" altLang="en-US" b="1"/>
              <a:t>、构建动态模型</a:t>
            </a:r>
            <a:r>
              <a:rPr lang="en-US" altLang="zh-CN" b="1"/>
              <a:t/>
            </a:r>
            <a:br>
              <a:rPr lang="en-US" altLang="zh-CN" b="1"/>
            </a:br>
            <a:r>
              <a:rPr lang="zh-CN" altLang="en-US" sz="2400"/>
              <a:t>动态模型用于表达类或对象间所发生的动态时序关系。</a:t>
            </a:r>
            <a:br>
              <a:rPr lang="zh-CN" altLang="en-US" sz="2400"/>
            </a:br>
            <a:endParaRPr lang="zh-CN" altLang="en-US" sz="2400"/>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grpSp>
        <p:nvGrpSpPr>
          <p:cNvPr id="48131" name="组合 21"/>
          <p:cNvGrpSpPr/>
          <p:nvPr/>
        </p:nvGrpSpPr>
        <p:grpSpPr bwMode="auto">
          <a:xfrm>
            <a:off x="3357563" y="1857375"/>
            <a:ext cx="2143125" cy="2870200"/>
            <a:chOff x="3357554" y="2285992"/>
            <a:chExt cx="2143140" cy="2869662"/>
          </a:xfrm>
        </p:grpSpPr>
        <p:sp>
          <p:nvSpPr>
            <p:cNvPr id="48132" name="TextBox 5"/>
            <p:cNvSpPr txBox="1">
              <a:spLocks noChangeArrowheads="1"/>
            </p:cNvSpPr>
            <p:nvPr/>
          </p:nvSpPr>
          <p:spPr bwMode="auto">
            <a:xfrm>
              <a:off x="3357554" y="2285992"/>
              <a:ext cx="2143140" cy="369332"/>
            </a:xfrm>
            <a:prstGeom prst="rect">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t>细化用例场景</a:t>
              </a:r>
            </a:p>
          </p:txBody>
        </p:sp>
        <p:sp>
          <p:nvSpPr>
            <p:cNvPr id="48133" name="TextBox 7"/>
            <p:cNvSpPr txBox="1">
              <a:spLocks noChangeArrowheads="1"/>
            </p:cNvSpPr>
            <p:nvPr/>
          </p:nvSpPr>
          <p:spPr bwMode="auto">
            <a:xfrm>
              <a:off x="3357554" y="3214686"/>
              <a:ext cx="2143140" cy="369332"/>
            </a:xfrm>
            <a:prstGeom prst="rect">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t>建立序列图</a:t>
              </a:r>
            </a:p>
          </p:txBody>
        </p:sp>
        <p:sp>
          <p:nvSpPr>
            <p:cNvPr id="48134" name="TextBox 8"/>
            <p:cNvSpPr txBox="1">
              <a:spLocks noChangeArrowheads="1"/>
            </p:cNvSpPr>
            <p:nvPr/>
          </p:nvSpPr>
          <p:spPr bwMode="auto">
            <a:xfrm>
              <a:off x="3357554" y="4000504"/>
              <a:ext cx="2143140" cy="369332"/>
            </a:xfrm>
            <a:prstGeom prst="rect">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t>建立状态图</a:t>
              </a:r>
            </a:p>
          </p:txBody>
        </p:sp>
        <p:sp>
          <p:nvSpPr>
            <p:cNvPr id="48135" name="TextBox 9"/>
            <p:cNvSpPr txBox="1">
              <a:spLocks noChangeArrowheads="1"/>
            </p:cNvSpPr>
            <p:nvPr/>
          </p:nvSpPr>
          <p:spPr bwMode="auto">
            <a:xfrm>
              <a:off x="3357554" y="4786322"/>
              <a:ext cx="2143140" cy="369332"/>
            </a:xfrm>
            <a:prstGeom prst="rect">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t>完善动态模型</a:t>
              </a:r>
            </a:p>
          </p:txBody>
        </p:sp>
        <p:cxnSp>
          <p:nvCxnSpPr>
            <p:cNvPr id="12" name="直接箭头连接符 11"/>
            <p:cNvCxnSpPr>
              <a:stCxn id="48132" idx="2"/>
            </p:cNvCxnSpPr>
            <p:nvPr/>
          </p:nvCxnSpPr>
          <p:spPr>
            <a:xfrm rot="5400000">
              <a:off x="4155332" y="2928015"/>
              <a:ext cx="547584"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8133" idx="2"/>
            </p:cNvCxnSpPr>
            <p:nvPr/>
          </p:nvCxnSpPr>
          <p:spPr>
            <a:xfrm rot="5400000">
              <a:off x="4226755" y="3785105"/>
              <a:ext cx="404737"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8134" idx="2"/>
            </p:cNvCxnSpPr>
            <p:nvPr/>
          </p:nvCxnSpPr>
          <p:spPr>
            <a:xfrm rot="5400000">
              <a:off x="4226756" y="4570769"/>
              <a:ext cx="404736"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8139" name="TextBox 18"/>
          <p:cNvSpPr txBox="1">
            <a:spLocks noChangeArrowheads="1"/>
          </p:cNvSpPr>
          <p:nvPr/>
        </p:nvSpPr>
        <p:spPr bwMode="auto">
          <a:xfrm>
            <a:off x="3286125" y="5286375"/>
            <a:ext cx="25717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构建动态模型的步骤</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Box 1"/>
          <p:cNvSpPr txBox="1">
            <a:spLocks noChangeArrowheads="1"/>
          </p:cNvSpPr>
          <p:nvPr/>
        </p:nvSpPr>
        <p:spPr bwMode="auto">
          <a:xfrm>
            <a:off x="571500" y="500063"/>
            <a:ext cx="7858125" cy="2678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a:t>画图步骤为：</a:t>
            </a:r>
          </a:p>
          <a:p>
            <a:r>
              <a:rPr lang="zh-CN" altLang="en-US" sz="2400"/>
              <a:t>（</a:t>
            </a:r>
            <a:r>
              <a:rPr lang="en-US" altLang="zh-CN" sz="2400"/>
              <a:t>1</a:t>
            </a:r>
            <a:r>
              <a:rPr lang="zh-CN" altLang="en-US" sz="2400"/>
              <a:t>）确定源点、终点（顾客、出版社）及输入、输出数据流（订单、出版社订单）。</a:t>
            </a:r>
          </a:p>
          <a:p>
            <a:r>
              <a:rPr lang="zh-CN" altLang="en-US" sz="2400"/>
              <a:t>（</a:t>
            </a:r>
            <a:r>
              <a:rPr lang="en-US" altLang="zh-CN" sz="2400"/>
              <a:t>2</a:t>
            </a:r>
            <a:r>
              <a:rPr lang="zh-CN" altLang="en-US" sz="2400"/>
              <a:t>）分解顶层的处理（验证订单、汇总订单）。</a:t>
            </a:r>
          </a:p>
          <a:p>
            <a:r>
              <a:rPr lang="zh-CN" altLang="en-US" sz="2400"/>
              <a:t>（</a:t>
            </a:r>
            <a:r>
              <a:rPr lang="en-US" altLang="zh-CN" sz="2400"/>
              <a:t>3</a:t>
            </a:r>
            <a:r>
              <a:rPr lang="zh-CN" altLang="en-US" sz="2400"/>
              <a:t>）确定所用的数据存储（图书目录、顾客档案等）。</a:t>
            </a:r>
          </a:p>
          <a:p>
            <a:r>
              <a:rPr lang="zh-CN" altLang="en-US" sz="2400"/>
              <a:t>（</a:t>
            </a:r>
            <a:r>
              <a:rPr lang="en-US" altLang="zh-CN" sz="2400"/>
              <a:t>4</a:t>
            </a:r>
            <a:r>
              <a:rPr lang="zh-CN" altLang="en-US" sz="2400"/>
              <a:t>）用数据流把各个部分连接起来，形成连通数据流。</a:t>
            </a:r>
          </a:p>
          <a:p>
            <a:r>
              <a:rPr lang="zh-CN" altLang="en-US" sz="2400"/>
              <a:t>按上述步骤画出的图书预定系统</a:t>
            </a:r>
            <a:r>
              <a:rPr lang="en-US" altLang="zh-CN" sz="2400"/>
              <a:t>DFD</a:t>
            </a:r>
            <a:r>
              <a:rPr lang="zh-CN" altLang="en-US" sz="2400"/>
              <a:t>如图３</a:t>
            </a:r>
            <a:r>
              <a:rPr lang="en-US" altLang="zh-CN" sz="2400"/>
              <a:t>-8</a:t>
            </a:r>
            <a:r>
              <a:rPr lang="zh-CN" altLang="en-US" sz="2400"/>
              <a:t>所示：</a:t>
            </a:r>
          </a:p>
        </p:txBody>
      </p:sp>
      <p:sp>
        <p:nvSpPr>
          <p:cNvPr id="2150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21507" name="Object 1"/>
          <p:cNvGraphicFramePr>
            <a:graphicFrameLocks/>
          </p:cNvGraphicFramePr>
          <p:nvPr/>
        </p:nvGraphicFramePr>
        <p:xfrm>
          <a:off x="1143000" y="3357563"/>
          <a:ext cx="7000875" cy="2400300"/>
        </p:xfrm>
        <a:graphic>
          <a:graphicData uri="http://schemas.openxmlformats.org/presentationml/2006/ole">
            <p:oleObj spid="_x0000_s50177" r:id="rId3" imgW="3202519" imgH="1402742" progId="">
              <p:embed/>
            </p:oleObj>
          </a:graphicData>
        </a:graphic>
      </p:graphicFrame>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noChangeArrowheads="1"/>
          </p:cNvSpPr>
          <p:nvPr>
            <p:ph type="title"/>
          </p:nvPr>
        </p:nvSpPr>
        <p:spPr>
          <a:xfrm>
            <a:off x="428625" y="548680"/>
            <a:ext cx="8229600" cy="762000"/>
          </a:xfrm>
        </p:spPr>
        <p:txBody>
          <a:bodyPr/>
          <a:lstStyle/>
          <a:p>
            <a:r>
              <a:rPr lang="zh-CN" altLang="en-US" b="1" dirty="0"/>
              <a:t>（</a:t>
            </a:r>
            <a:r>
              <a:rPr lang="en-US" altLang="zh-CN" b="1" dirty="0"/>
              <a:t>1</a:t>
            </a:r>
            <a:r>
              <a:rPr lang="zh-CN" altLang="en-US" b="1" dirty="0"/>
              <a:t>）细化场景</a:t>
            </a:r>
            <a:r>
              <a:rPr lang="en-US" altLang="zh-CN" b="1" dirty="0"/>
              <a:t/>
            </a:r>
            <a:br>
              <a:rPr lang="en-US" altLang="zh-CN" b="1" dirty="0"/>
            </a:br>
            <a:endParaRPr lang="zh-CN" altLang="en-US" dirty="0"/>
          </a:p>
        </p:txBody>
      </p:sp>
      <p:sp>
        <p:nvSpPr>
          <p:cNvPr id="49154" name="内容占位符 2"/>
          <p:cNvSpPr>
            <a:spLocks noGrp="1" noChangeArrowheads="1"/>
          </p:cNvSpPr>
          <p:nvPr>
            <p:ph idx="1"/>
          </p:nvPr>
        </p:nvSpPr>
        <p:spPr>
          <a:xfrm>
            <a:off x="428625" y="1071563"/>
            <a:ext cx="8229600" cy="5786437"/>
          </a:xfrm>
        </p:spPr>
        <p:txBody>
          <a:bodyPr/>
          <a:lstStyle/>
          <a:p>
            <a:r>
              <a:rPr lang="zh-CN" altLang="en-US" sz="2800" dirty="0"/>
              <a:t>细化用例图的场景，重点表达系统的具体执行过程，目的就是要用自然语言来描述用户与软件系统之间一个或多个交互行为的过程。在构造动态模型中，场景成为描述每一个动态交互过程中动作序列的详细说明。</a:t>
            </a:r>
            <a:endParaRPr lang="en-US" altLang="zh-CN" sz="2800" dirty="0"/>
          </a:p>
          <a:p>
            <a:r>
              <a:rPr lang="zh-CN" altLang="en-US" sz="2800" dirty="0"/>
              <a:t>编写场景时，首先编写正常过程的脚本；然后再考虑特殊情况，如输入</a:t>
            </a:r>
            <a:r>
              <a:rPr lang="en-US" altLang="zh-CN" sz="2800" dirty="0"/>
              <a:t>/</a:t>
            </a:r>
            <a:r>
              <a:rPr lang="zh-CN" altLang="en-US" sz="2800" dirty="0"/>
              <a:t>出数据的最大值（或最小值）的情况等；最后，考虑出界情况，如输入值为非法值或响应失败等。对每个事件，场景中应明确说明触发该事件的动作对象（如系统、用户或其他外部实体等），接受事件的目标对象以及该事件的参数等。</a:t>
            </a:r>
          </a:p>
          <a:p>
            <a:endParaRPr lang="zh-CN" altLang="en-US" sz="2800" dirty="0"/>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noChangeArrowheads="1"/>
          </p:cNvSpPr>
          <p:nvPr>
            <p:ph type="title"/>
          </p:nvPr>
        </p:nvSpPr>
        <p:spPr>
          <a:xfrm>
            <a:off x="457200" y="277813"/>
            <a:ext cx="8229600" cy="650875"/>
          </a:xfrm>
        </p:spPr>
        <p:txBody>
          <a:bodyPr/>
          <a:lstStyle/>
          <a:p>
            <a:r>
              <a:rPr lang="zh-CN" altLang="en-US"/>
              <a:t>举例说明：</a:t>
            </a:r>
          </a:p>
        </p:txBody>
      </p:sp>
      <p:sp>
        <p:nvSpPr>
          <p:cNvPr id="50178" name="内容占位符 2"/>
          <p:cNvSpPr>
            <a:spLocks noGrp="1" noChangeArrowheads="1"/>
          </p:cNvSpPr>
          <p:nvPr>
            <p:ph idx="1"/>
          </p:nvPr>
        </p:nvSpPr>
        <p:spPr>
          <a:xfrm>
            <a:off x="428625" y="928688"/>
            <a:ext cx="8358188" cy="5143500"/>
          </a:xfrm>
        </p:spPr>
        <p:txBody>
          <a:bodyPr/>
          <a:lstStyle/>
          <a:p>
            <a:r>
              <a:rPr lang="zh-CN" altLang="en-US" sz="3200"/>
              <a:t>登陆过程场景：用户在终端界面输入账号和密码后，终端向账户信息库发出核对用户名和密码的指令，如果核对正确进入系统主界面，否则显示错误信息，若</a:t>
            </a:r>
            <a:r>
              <a:rPr lang="en-US" altLang="zh-CN" sz="3200"/>
              <a:t>3</a:t>
            </a:r>
            <a:r>
              <a:rPr lang="zh-CN" altLang="en-US" sz="3200"/>
              <a:t>次错误则该账号被锁住。</a:t>
            </a:r>
            <a:endParaRPr lang="en-US" altLang="zh-CN" sz="3200"/>
          </a:p>
          <a:p>
            <a:r>
              <a:rPr lang="zh-CN" altLang="en-US" sz="3200"/>
              <a:t>查询的场景：用户成功登录终端后，在终端界面输入查询要求，终端向账户信息库发出查询消息，账户信息库接收后，将查询结果返回控制终端，终端在界面显示查询结果，用户确认后完成此次操作。</a:t>
            </a:r>
          </a:p>
          <a:p>
            <a:endParaRPr lang="zh-CN" altLang="en-US"/>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noChangeArrowheads="1"/>
          </p:cNvSpPr>
          <p:nvPr>
            <p:ph type="title"/>
          </p:nvPr>
        </p:nvSpPr>
        <p:spPr/>
        <p:txBody>
          <a:bodyPr/>
          <a:lstStyle/>
          <a:p>
            <a:endParaRPr lang="zh-CN" altLang="en-US"/>
          </a:p>
        </p:txBody>
      </p:sp>
      <p:sp>
        <p:nvSpPr>
          <p:cNvPr id="51202" name="内容占位符 2"/>
          <p:cNvSpPr>
            <a:spLocks noGrp="1" noChangeArrowheads="1"/>
          </p:cNvSpPr>
          <p:nvPr>
            <p:ph idx="1"/>
          </p:nvPr>
        </p:nvSpPr>
        <p:spPr>
          <a:xfrm>
            <a:off x="428625" y="500063"/>
            <a:ext cx="8229600" cy="4530725"/>
          </a:xfrm>
        </p:spPr>
        <p:txBody>
          <a:bodyPr/>
          <a:lstStyle/>
          <a:p>
            <a:r>
              <a:rPr lang="zh-CN" altLang="en-US" sz="2800"/>
              <a:t>储蓄（取款）的场景：用户成功登录终端后，在终端界面选择取钱要求并输入取钱数额，终端向账户信息库发出取钱指令，账户信息库接收后，如果帐户余额合符要求则返回可以取款的信息，否则返回余额不足的信息。终端根据返回结果在界面显示完成取款或不能完成取款，用户确认后完成此次操作。</a:t>
            </a:r>
          </a:p>
          <a:p>
            <a:r>
              <a:rPr lang="zh-CN" altLang="en-US" sz="2800"/>
              <a:t>储蓄（存款）的场景：用户成功登录终端后，在终端界面选择存款并输入存款数额，终端接收存款并向账户信息库发出存款指令，账户信息库接收后返回存款余额的信息，并在界面显示，用户确认后完成此次操作。</a:t>
            </a:r>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noChangeArrowheads="1"/>
          </p:cNvSpPr>
          <p:nvPr>
            <p:ph type="title"/>
          </p:nvPr>
        </p:nvSpPr>
        <p:spPr/>
        <p:txBody>
          <a:bodyPr/>
          <a:lstStyle/>
          <a:p>
            <a:endParaRPr lang="zh-CN" altLang="en-US"/>
          </a:p>
        </p:txBody>
      </p:sp>
      <p:sp>
        <p:nvSpPr>
          <p:cNvPr id="52226" name="内容占位符 2"/>
          <p:cNvSpPr>
            <a:spLocks noGrp="1" noChangeArrowheads="1"/>
          </p:cNvSpPr>
          <p:nvPr>
            <p:ph idx="1"/>
          </p:nvPr>
        </p:nvSpPr>
        <p:spPr>
          <a:xfrm>
            <a:off x="500063" y="1428750"/>
            <a:ext cx="8229600" cy="4530725"/>
          </a:xfrm>
        </p:spPr>
        <p:txBody>
          <a:bodyPr/>
          <a:lstStyle/>
          <a:p>
            <a:r>
              <a:rPr lang="zh-CN" altLang="en-US"/>
              <a:t>维护帐户信息的场景：终端接受接口管理者要求建立或删除帐户信息的信息后，向帐户信息库发出帐户建立或删除的指令，并返回执行成功与否的结果给管理者，经确认后结束此次操作。</a:t>
            </a:r>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p:txBody>
          <a:bodyPr vert="horz" wrap="square" lIns="91440" tIns="45720" rIns="91440" bIns="45720" anchor="t"/>
          <a:lstStyle/>
          <a:p>
            <a:pPr eaLnBrk="1" hangingPunct="1"/>
            <a:r>
              <a:rPr lang="en-US" altLang="zh-CN" dirty="0"/>
              <a:t> </a:t>
            </a:r>
            <a:r>
              <a:rPr lang="zh-CN" altLang="en-US" dirty="0"/>
              <a:t>领域模型</a:t>
            </a:r>
          </a:p>
        </p:txBody>
      </p:sp>
      <p:sp>
        <p:nvSpPr>
          <p:cNvPr id="24579" name="Rectangle 3"/>
          <p:cNvSpPr/>
          <p:nvPr/>
        </p:nvSpPr>
        <p:spPr>
          <a:xfrm>
            <a:off x="439738" y="1295400"/>
            <a:ext cx="8097837" cy="4754563"/>
          </a:xfrm>
          <a:prstGeom prst="rect">
            <a:avLst/>
          </a:prstGeom>
          <a:solidFill>
            <a:srgbClr val="FFFFCC"/>
          </a:solidFill>
          <a:ln w="25400" cap="flat" cmpd="sng">
            <a:solidFill>
              <a:srgbClr val="666699"/>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endParaRPr lang="zh-CN" altLang="zh-CN" sz="2400" dirty="0">
              <a:latin typeface="Times New Roman" panose="02020603050405020304" pitchFamily="18" charset="0"/>
            </a:endParaRPr>
          </a:p>
        </p:txBody>
      </p:sp>
      <p:grpSp>
        <p:nvGrpSpPr>
          <p:cNvPr id="24580" name="Group 4"/>
          <p:cNvGrpSpPr/>
          <p:nvPr/>
        </p:nvGrpSpPr>
        <p:grpSpPr>
          <a:xfrm>
            <a:off x="3159125" y="1614488"/>
            <a:ext cx="1477963" cy="731837"/>
            <a:chOff x="797" y="1478"/>
            <a:chExt cx="931" cy="461"/>
          </a:xfrm>
        </p:grpSpPr>
        <p:sp>
          <p:nvSpPr>
            <p:cNvPr id="24640" name="Rectangle 5"/>
            <p:cNvSpPr/>
            <p:nvPr/>
          </p:nvSpPr>
          <p:spPr>
            <a:xfrm>
              <a:off x="797" y="1478"/>
              <a:ext cx="931" cy="250"/>
            </a:xfrm>
            <a:prstGeom prst="rect">
              <a:avLst/>
            </a:prstGeom>
            <a:noFill/>
            <a:ln w="12700" cap="flat" cmpd="sng">
              <a:solidFill>
                <a:schemeClr val="tx1"/>
              </a:solidFill>
              <a:prstDash val="solid"/>
              <a:miter/>
              <a:headEnd type="none" w="sm" len="sm"/>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1600" dirty="0"/>
                <a:t>SalesLineItem</a:t>
              </a:r>
            </a:p>
          </p:txBody>
        </p:sp>
        <p:sp>
          <p:nvSpPr>
            <p:cNvPr id="24641" name="Rectangle 6"/>
            <p:cNvSpPr/>
            <p:nvPr/>
          </p:nvSpPr>
          <p:spPr>
            <a:xfrm>
              <a:off x="797" y="1728"/>
              <a:ext cx="931" cy="211"/>
            </a:xfrm>
            <a:prstGeom prst="rect">
              <a:avLst/>
            </a:prstGeom>
            <a:noFill/>
            <a:ln w="12700" cap="flat" cmpd="sng">
              <a:solidFill>
                <a:schemeClr val="tx1"/>
              </a:solidFill>
              <a:prstDash val="solid"/>
              <a:miter/>
              <a:headEnd type="none" w="sm" len="sm"/>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t>quantity</a:t>
              </a:r>
            </a:p>
          </p:txBody>
        </p:sp>
      </p:grpSp>
      <p:grpSp>
        <p:nvGrpSpPr>
          <p:cNvPr id="24581" name="Group 7"/>
          <p:cNvGrpSpPr/>
          <p:nvPr/>
        </p:nvGrpSpPr>
        <p:grpSpPr>
          <a:xfrm>
            <a:off x="3159125" y="3255963"/>
            <a:ext cx="1477963" cy="915987"/>
            <a:chOff x="1094" y="2764"/>
            <a:chExt cx="931" cy="577"/>
          </a:xfrm>
        </p:grpSpPr>
        <p:sp>
          <p:nvSpPr>
            <p:cNvPr id="24638" name="Rectangle 8"/>
            <p:cNvSpPr/>
            <p:nvPr/>
          </p:nvSpPr>
          <p:spPr>
            <a:xfrm>
              <a:off x="1094" y="2764"/>
              <a:ext cx="931" cy="221"/>
            </a:xfrm>
            <a:prstGeom prst="rect">
              <a:avLst/>
            </a:prstGeom>
            <a:noFill/>
            <a:ln w="12700" cap="flat" cmpd="sng">
              <a:solidFill>
                <a:schemeClr val="tx1"/>
              </a:solidFill>
              <a:prstDash val="solid"/>
              <a:miter/>
              <a:headEnd type="none" w="sm" len="sm"/>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1600" dirty="0"/>
                <a:t>Sale</a:t>
              </a:r>
            </a:p>
          </p:txBody>
        </p:sp>
        <p:sp>
          <p:nvSpPr>
            <p:cNvPr id="24639" name="Rectangle 9"/>
            <p:cNvSpPr/>
            <p:nvPr/>
          </p:nvSpPr>
          <p:spPr>
            <a:xfrm>
              <a:off x="1094" y="2985"/>
              <a:ext cx="931" cy="356"/>
            </a:xfrm>
            <a:prstGeom prst="rect">
              <a:avLst/>
            </a:prstGeom>
            <a:noFill/>
            <a:ln w="12700" cap="flat" cmpd="sng">
              <a:solidFill>
                <a:schemeClr val="tx1"/>
              </a:solidFill>
              <a:prstDash val="solid"/>
              <a:miter/>
              <a:headEnd type="none" w="sm" len="sm"/>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t>date</a:t>
              </a:r>
            </a:p>
            <a:p>
              <a:pPr marL="0" lvl="0" indent="0">
                <a:spcBef>
                  <a:spcPct val="0"/>
                </a:spcBef>
                <a:buClrTx/>
                <a:buSzPct val="100000"/>
                <a:buNone/>
              </a:pPr>
              <a:r>
                <a:rPr lang="en-US" altLang="zh-CN" sz="1600" dirty="0"/>
                <a:t>time</a:t>
              </a:r>
            </a:p>
          </p:txBody>
        </p:sp>
      </p:grpSp>
      <p:grpSp>
        <p:nvGrpSpPr>
          <p:cNvPr id="24582" name="Group 10"/>
          <p:cNvGrpSpPr/>
          <p:nvPr/>
        </p:nvGrpSpPr>
        <p:grpSpPr>
          <a:xfrm>
            <a:off x="6802438" y="3257550"/>
            <a:ext cx="1477962" cy="914400"/>
            <a:chOff x="3235" y="2544"/>
            <a:chExt cx="931" cy="576"/>
          </a:xfrm>
        </p:grpSpPr>
        <p:sp>
          <p:nvSpPr>
            <p:cNvPr id="24636" name="Rectangle 11"/>
            <p:cNvSpPr/>
            <p:nvPr/>
          </p:nvSpPr>
          <p:spPr>
            <a:xfrm>
              <a:off x="3235" y="2544"/>
              <a:ext cx="931" cy="220"/>
            </a:xfrm>
            <a:prstGeom prst="rect">
              <a:avLst/>
            </a:prstGeom>
            <a:noFill/>
            <a:ln w="12700" cap="flat" cmpd="sng">
              <a:solidFill>
                <a:schemeClr val="tx1"/>
              </a:solidFill>
              <a:prstDash val="solid"/>
              <a:miter/>
              <a:headEnd type="none" w="sm" len="sm"/>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1600" dirty="0"/>
                <a:t>Store</a:t>
              </a:r>
            </a:p>
          </p:txBody>
        </p:sp>
        <p:sp>
          <p:nvSpPr>
            <p:cNvPr id="24637" name="Rectangle 12"/>
            <p:cNvSpPr/>
            <p:nvPr/>
          </p:nvSpPr>
          <p:spPr>
            <a:xfrm>
              <a:off x="3235" y="2764"/>
              <a:ext cx="931" cy="356"/>
            </a:xfrm>
            <a:prstGeom prst="rect">
              <a:avLst/>
            </a:prstGeom>
            <a:noFill/>
            <a:ln w="12700" cap="flat" cmpd="sng">
              <a:solidFill>
                <a:schemeClr val="tx1"/>
              </a:solidFill>
              <a:prstDash val="solid"/>
              <a:miter/>
              <a:headEnd type="none" w="sm" len="sm"/>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t>address</a:t>
              </a:r>
            </a:p>
            <a:p>
              <a:pPr marL="0" lvl="0" indent="0">
                <a:spcBef>
                  <a:spcPct val="0"/>
                </a:spcBef>
                <a:buClrTx/>
                <a:buSzPct val="100000"/>
                <a:buNone/>
              </a:pPr>
              <a:r>
                <a:rPr lang="en-US" altLang="zh-CN" sz="1600" dirty="0"/>
                <a:t>name</a:t>
              </a:r>
            </a:p>
          </p:txBody>
        </p:sp>
      </p:grpSp>
      <p:grpSp>
        <p:nvGrpSpPr>
          <p:cNvPr id="24583" name="Group 13"/>
          <p:cNvGrpSpPr/>
          <p:nvPr/>
        </p:nvGrpSpPr>
        <p:grpSpPr>
          <a:xfrm>
            <a:off x="6802438" y="1614488"/>
            <a:ext cx="1477962" cy="731837"/>
            <a:chOff x="797" y="1478"/>
            <a:chExt cx="931" cy="461"/>
          </a:xfrm>
        </p:grpSpPr>
        <p:sp>
          <p:nvSpPr>
            <p:cNvPr id="24634" name="Rectangle 14"/>
            <p:cNvSpPr/>
            <p:nvPr/>
          </p:nvSpPr>
          <p:spPr>
            <a:xfrm>
              <a:off x="797" y="1478"/>
              <a:ext cx="931" cy="250"/>
            </a:xfrm>
            <a:prstGeom prst="rect">
              <a:avLst/>
            </a:prstGeom>
            <a:noFill/>
            <a:ln w="12700" cap="flat" cmpd="sng">
              <a:solidFill>
                <a:schemeClr val="tx1"/>
              </a:solidFill>
              <a:prstDash val="solid"/>
              <a:miter/>
              <a:headEnd type="none" w="sm" len="sm"/>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1600" dirty="0"/>
                <a:t>Item</a:t>
              </a:r>
            </a:p>
          </p:txBody>
        </p:sp>
        <p:sp>
          <p:nvSpPr>
            <p:cNvPr id="24635" name="Rectangle 15"/>
            <p:cNvSpPr/>
            <p:nvPr/>
          </p:nvSpPr>
          <p:spPr>
            <a:xfrm>
              <a:off x="797" y="1728"/>
              <a:ext cx="931" cy="211"/>
            </a:xfrm>
            <a:prstGeom prst="rect">
              <a:avLst/>
            </a:prstGeom>
            <a:noFill/>
            <a:ln w="12700" cap="flat" cmpd="sng">
              <a:solidFill>
                <a:schemeClr val="tx1"/>
              </a:solidFill>
              <a:prstDash val="solid"/>
              <a:miter/>
              <a:headEnd type="none" w="sm" len="sm"/>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endParaRPr lang="zh-CN" altLang="zh-CN" sz="1600" dirty="0"/>
            </a:p>
          </p:txBody>
        </p:sp>
      </p:grpSp>
      <p:grpSp>
        <p:nvGrpSpPr>
          <p:cNvPr id="24584" name="Group 16"/>
          <p:cNvGrpSpPr/>
          <p:nvPr/>
        </p:nvGrpSpPr>
        <p:grpSpPr>
          <a:xfrm>
            <a:off x="3159125" y="5083175"/>
            <a:ext cx="1477963" cy="731838"/>
            <a:chOff x="797" y="1478"/>
            <a:chExt cx="931" cy="461"/>
          </a:xfrm>
        </p:grpSpPr>
        <p:sp>
          <p:nvSpPr>
            <p:cNvPr id="24632" name="Rectangle 17"/>
            <p:cNvSpPr/>
            <p:nvPr/>
          </p:nvSpPr>
          <p:spPr>
            <a:xfrm>
              <a:off x="797" y="1478"/>
              <a:ext cx="931" cy="250"/>
            </a:xfrm>
            <a:prstGeom prst="rect">
              <a:avLst/>
            </a:prstGeom>
            <a:noFill/>
            <a:ln w="12700" cap="flat" cmpd="sng">
              <a:solidFill>
                <a:schemeClr val="tx1"/>
              </a:solidFill>
              <a:prstDash val="solid"/>
              <a:miter/>
              <a:headEnd type="none" w="sm" len="sm"/>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1600" dirty="0"/>
                <a:t>Payment</a:t>
              </a:r>
            </a:p>
          </p:txBody>
        </p:sp>
        <p:sp>
          <p:nvSpPr>
            <p:cNvPr id="24633" name="Rectangle 18"/>
            <p:cNvSpPr/>
            <p:nvPr/>
          </p:nvSpPr>
          <p:spPr>
            <a:xfrm>
              <a:off x="797" y="1728"/>
              <a:ext cx="931" cy="211"/>
            </a:xfrm>
            <a:prstGeom prst="rect">
              <a:avLst/>
            </a:prstGeom>
            <a:noFill/>
            <a:ln w="12700" cap="flat" cmpd="sng">
              <a:solidFill>
                <a:schemeClr val="tx1"/>
              </a:solidFill>
              <a:prstDash val="solid"/>
              <a:miter/>
              <a:headEnd type="none" w="sm" len="sm"/>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t>amount</a:t>
              </a:r>
            </a:p>
          </p:txBody>
        </p:sp>
      </p:grpSp>
      <p:grpSp>
        <p:nvGrpSpPr>
          <p:cNvPr id="24585" name="Group 19"/>
          <p:cNvGrpSpPr/>
          <p:nvPr/>
        </p:nvGrpSpPr>
        <p:grpSpPr>
          <a:xfrm>
            <a:off x="6797675" y="5083175"/>
            <a:ext cx="1477963" cy="731838"/>
            <a:chOff x="797" y="1478"/>
            <a:chExt cx="931" cy="461"/>
          </a:xfrm>
        </p:grpSpPr>
        <p:sp>
          <p:nvSpPr>
            <p:cNvPr id="24630" name="Rectangle 20"/>
            <p:cNvSpPr/>
            <p:nvPr/>
          </p:nvSpPr>
          <p:spPr>
            <a:xfrm>
              <a:off x="797" y="1478"/>
              <a:ext cx="931" cy="250"/>
            </a:xfrm>
            <a:prstGeom prst="rect">
              <a:avLst/>
            </a:prstGeom>
            <a:noFill/>
            <a:ln w="12700" cap="flat" cmpd="sng">
              <a:solidFill>
                <a:schemeClr val="tx1"/>
              </a:solidFill>
              <a:prstDash val="solid"/>
              <a:miter/>
              <a:headEnd type="none" w="sm" len="sm"/>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1600" dirty="0"/>
                <a:t>Register</a:t>
              </a:r>
            </a:p>
          </p:txBody>
        </p:sp>
        <p:sp>
          <p:nvSpPr>
            <p:cNvPr id="24631" name="Rectangle 21"/>
            <p:cNvSpPr/>
            <p:nvPr/>
          </p:nvSpPr>
          <p:spPr>
            <a:xfrm>
              <a:off x="797" y="1728"/>
              <a:ext cx="931" cy="211"/>
            </a:xfrm>
            <a:prstGeom prst="rect">
              <a:avLst/>
            </a:prstGeom>
            <a:noFill/>
            <a:ln w="12700" cap="flat" cmpd="sng">
              <a:solidFill>
                <a:schemeClr val="tx1"/>
              </a:solidFill>
              <a:prstDash val="solid"/>
              <a:miter/>
              <a:headEnd type="none" w="sm" len="sm"/>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endParaRPr lang="zh-CN" altLang="zh-CN" sz="1600" dirty="0"/>
            </a:p>
          </p:txBody>
        </p:sp>
      </p:grpSp>
      <p:sp>
        <p:nvSpPr>
          <p:cNvPr id="24586" name="Line 22"/>
          <p:cNvSpPr/>
          <p:nvPr/>
        </p:nvSpPr>
        <p:spPr>
          <a:xfrm>
            <a:off x="4637088" y="2011363"/>
            <a:ext cx="2165350" cy="0"/>
          </a:xfrm>
          <a:prstGeom prst="line">
            <a:avLst/>
          </a:prstGeom>
          <a:ln w="12700" cap="flat" cmpd="sng">
            <a:solidFill>
              <a:schemeClr val="tx1"/>
            </a:solidFill>
            <a:prstDash val="solid"/>
            <a:headEnd type="none" w="sm" len="sm"/>
            <a:tailEnd type="none" w="med" len="med"/>
          </a:ln>
        </p:spPr>
      </p:sp>
      <p:sp>
        <p:nvSpPr>
          <p:cNvPr id="24587" name="Line 23"/>
          <p:cNvSpPr/>
          <p:nvPr/>
        </p:nvSpPr>
        <p:spPr>
          <a:xfrm flipH="1">
            <a:off x="3879850" y="2346325"/>
            <a:ext cx="0" cy="911225"/>
          </a:xfrm>
          <a:prstGeom prst="line">
            <a:avLst/>
          </a:prstGeom>
          <a:ln w="12700" cap="flat" cmpd="sng">
            <a:solidFill>
              <a:schemeClr val="tx1"/>
            </a:solidFill>
            <a:prstDash val="solid"/>
            <a:headEnd type="none" w="sm" len="sm"/>
            <a:tailEnd type="none" w="med" len="med"/>
          </a:ln>
        </p:spPr>
      </p:sp>
      <p:sp>
        <p:nvSpPr>
          <p:cNvPr id="24588" name="Line 24"/>
          <p:cNvSpPr/>
          <p:nvPr/>
        </p:nvSpPr>
        <p:spPr>
          <a:xfrm flipH="1">
            <a:off x="3879850" y="4171950"/>
            <a:ext cx="0" cy="911225"/>
          </a:xfrm>
          <a:prstGeom prst="line">
            <a:avLst/>
          </a:prstGeom>
          <a:ln w="12700" cap="flat" cmpd="sng">
            <a:solidFill>
              <a:schemeClr val="tx1"/>
            </a:solidFill>
            <a:prstDash val="solid"/>
            <a:headEnd type="none" w="sm" len="sm"/>
            <a:tailEnd type="none" w="med" len="med"/>
          </a:ln>
        </p:spPr>
      </p:sp>
      <p:sp>
        <p:nvSpPr>
          <p:cNvPr id="24589" name="Line 25"/>
          <p:cNvSpPr/>
          <p:nvPr/>
        </p:nvSpPr>
        <p:spPr>
          <a:xfrm flipH="1">
            <a:off x="7537450" y="2346325"/>
            <a:ext cx="0" cy="911225"/>
          </a:xfrm>
          <a:prstGeom prst="line">
            <a:avLst/>
          </a:prstGeom>
          <a:ln w="12700" cap="flat" cmpd="sng">
            <a:solidFill>
              <a:schemeClr val="tx1"/>
            </a:solidFill>
            <a:prstDash val="solid"/>
            <a:headEnd type="none" w="sm" len="sm"/>
            <a:tailEnd type="none" w="med" len="med"/>
          </a:ln>
        </p:spPr>
      </p:sp>
      <p:sp>
        <p:nvSpPr>
          <p:cNvPr id="24590" name="Line 26"/>
          <p:cNvSpPr/>
          <p:nvPr/>
        </p:nvSpPr>
        <p:spPr>
          <a:xfrm flipH="1">
            <a:off x="7537450" y="4171950"/>
            <a:ext cx="0" cy="911225"/>
          </a:xfrm>
          <a:prstGeom prst="line">
            <a:avLst/>
          </a:prstGeom>
          <a:ln w="12700" cap="flat" cmpd="sng">
            <a:solidFill>
              <a:schemeClr val="tx1"/>
            </a:solidFill>
            <a:prstDash val="solid"/>
            <a:headEnd type="none" w="sm" len="sm"/>
            <a:tailEnd type="none" w="med" len="med"/>
          </a:ln>
        </p:spPr>
      </p:sp>
      <p:sp>
        <p:nvSpPr>
          <p:cNvPr id="24591" name="Text Box 27"/>
          <p:cNvSpPr txBox="1"/>
          <p:nvPr/>
        </p:nvSpPr>
        <p:spPr>
          <a:xfrm>
            <a:off x="2492375" y="2651125"/>
            <a:ext cx="1333500" cy="33655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t>Contained-in</a:t>
            </a:r>
          </a:p>
        </p:txBody>
      </p:sp>
      <p:sp>
        <p:nvSpPr>
          <p:cNvPr id="24592" name="Text Box 28"/>
          <p:cNvSpPr txBox="1"/>
          <p:nvPr/>
        </p:nvSpPr>
        <p:spPr>
          <a:xfrm>
            <a:off x="6421438" y="2651125"/>
            <a:ext cx="1143000" cy="33655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t>Stocked-in</a:t>
            </a:r>
          </a:p>
        </p:txBody>
      </p:sp>
      <p:sp>
        <p:nvSpPr>
          <p:cNvPr id="24593" name="Text Box 29"/>
          <p:cNvSpPr txBox="1"/>
          <p:nvPr/>
        </p:nvSpPr>
        <p:spPr>
          <a:xfrm>
            <a:off x="4933950" y="1674813"/>
            <a:ext cx="1617663" cy="33655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t>Records-sale-of</a:t>
            </a:r>
          </a:p>
        </p:txBody>
      </p:sp>
      <p:sp>
        <p:nvSpPr>
          <p:cNvPr id="24594" name="Text Box 30"/>
          <p:cNvSpPr txBox="1"/>
          <p:nvPr/>
        </p:nvSpPr>
        <p:spPr>
          <a:xfrm>
            <a:off x="2954338" y="4462463"/>
            <a:ext cx="871537" cy="33655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t>Paid-by</a:t>
            </a:r>
          </a:p>
        </p:txBody>
      </p:sp>
      <p:sp>
        <p:nvSpPr>
          <p:cNvPr id="24595" name="Text Box 31"/>
          <p:cNvSpPr txBox="1"/>
          <p:nvPr/>
        </p:nvSpPr>
        <p:spPr>
          <a:xfrm>
            <a:off x="7537450" y="4462463"/>
            <a:ext cx="871538" cy="33655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t>Hosues</a:t>
            </a:r>
          </a:p>
        </p:txBody>
      </p:sp>
      <p:sp>
        <p:nvSpPr>
          <p:cNvPr id="24596" name="Freeform 32"/>
          <p:cNvSpPr/>
          <p:nvPr/>
        </p:nvSpPr>
        <p:spPr>
          <a:xfrm>
            <a:off x="4637088" y="3840163"/>
            <a:ext cx="2160587" cy="1646237"/>
          </a:xfrm>
          <a:custGeom>
            <a:avLst/>
            <a:gdLst>
              <a:gd name="txL" fmla="*/ 0 w 1361"/>
              <a:gd name="txT" fmla="*/ 0 h 1184"/>
              <a:gd name="txR" fmla="*/ 1361 w 1361"/>
              <a:gd name="txB" fmla="*/ 1184 h 1184"/>
            </a:gdLst>
            <a:ahLst/>
            <a:cxnLst>
              <a:cxn ang="0">
                <a:pos x="0" y="0"/>
              </a:cxn>
              <a:cxn ang="0">
                <a:pos x="2147483647" y="2147483647"/>
              </a:cxn>
              <a:cxn ang="0">
                <a:pos x="2147483647" y="2147483647"/>
              </a:cxn>
              <a:cxn ang="0">
                <a:pos x="2147483647" y="2147483647"/>
              </a:cxn>
            </a:cxnLst>
            <a:rect l="txL" t="txT" r="txR" b="txB"/>
            <a:pathLst>
              <a:path w="1361" h="1184">
                <a:moveTo>
                  <a:pt x="0" y="0"/>
                </a:moveTo>
                <a:lnTo>
                  <a:pt x="606" y="3"/>
                </a:lnTo>
                <a:lnTo>
                  <a:pt x="625" y="1184"/>
                </a:lnTo>
                <a:lnTo>
                  <a:pt x="1361" y="1180"/>
                </a:lnTo>
              </a:path>
            </a:pathLst>
          </a:custGeom>
          <a:noFill/>
          <a:ln w="12700" cap="flat" cmpd="sng">
            <a:solidFill>
              <a:schemeClr val="tx1">
                <a:alpha val="100000"/>
              </a:schemeClr>
            </a:solidFill>
            <a:prstDash val="solid"/>
            <a:round/>
            <a:headEnd type="none" w="sm" len="sm"/>
            <a:tailEnd type="none" w="med" len="med"/>
          </a:ln>
        </p:spPr>
        <p:txBody>
          <a:bodyPr/>
          <a:lstStyle/>
          <a:p>
            <a:endParaRPr lang="zh-CN" altLang="en-US"/>
          </a:p>
        </p:txBody>
      </p:sp>
      <p:sp>
        <p:nvSpPr>
          <p:cNvPr id="24597" name="Text Box 33"/>
          <p:cNvSpPr txBox="1"/>
          <p:nvPr/>
        </p:nvSpPr>
        <p:spPr>
          <a:xfrm>
            <a:off x="5553075" y="4462463"/>
            <a:ext cx="1312863" cy="33655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t>Captured-on</a:t>
            </a:r>
          </a:p>
        </p:txBody>
      </p:sp>
      <p:sp>
        <p:nvSpPr>
          <p:cNvPr id="24598" name="Text Box 34"/>
          <p:cNvSpPr txBox="1"/>
          <p:nvPr/>
        </p:nvSpPr>
        <p:spPr>
          <a:xfrm>
            <a:off x="3879850" y="2346325"/>
            <a:ext cx="490538" cy="33655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t>1..*</a:t>
            </a:r>
          </a:p>
        </p:txBody>
      </p:sp>
      <p:sp>
        <p:nvSpPr>
          <p:cNvPr id="24599" name="Text Box 35"/>
          <p:cNvSpPr txBox="1"/>
          <p:nvPr/>
        </p:nvSpPr>
        <p:spPr>
          <a:xfrm>
            <a:off x="3879850" y="2919413"/>
            <a:ext cx="296863" cy="33655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t>1</a:t>
            </a:r>
          </a:p>
        </p:txBody>
      </p:sp>
      <p:sp>
        <p:nvSpPr>
          <p:cNvPr id="24600" name="Text Box 36"/>
          <p:cNvSpPr txBox="1"/>
          <p:nvPr/>
        </p:nvSpPr>
        <p:spPr>
          <a:xfrm>
            <a:off x="4687888" y="2011363"/>
            <a:ext cx="523875" cy="33655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t>0..1</a:t>
            </a:r>
          </a:p>
        </p:txBody>
      </p:sp>
      <p:sp>
        <p:nvSpPr>
          <p:cNvPr id="24601" name="Text Box 37"/>
          <p:cNvSpPr txBox="1"/>
          <p:nvPr/>
        </p:nvSpPr>
        <p:spPr>
          <a:xfrm>
            <a:off x="6448425" y="2009775"/>
            <a:ext cx="296863" cy="33655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t>1</a:t>
            </a:r>
          </a:p>
        </p:txBody>
      </p:sp>
      <p:sp>
        <p:nvSpPr>
          <p:cNvPr id="24602" name="Text Box 38"/>
          <p:cNvSpPr txBox="1"/>
          <p:nvPr/>
        </p:nvSpPr>
        <p:spPr>
          <a:xfrm>
            <a:off x="4637088" y="3503613"/>
            <a:ext cx="296862" cy="33655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t>1</a:t>
            </a:r>
          </a:p>
        </p:txBody>
      </p:sp>
      <p:sp>
        <p:nvSpPr>
          <p:cNvPr id="24603" name="Text Box 39"/>
          <p:cNvSpPr txBox="1"/>
          <p:nvPr/>
        </p:nvSpPr>
        <p:spPr>
          <a:xfrm>
            <a:off x="6500813" y="5149850"/>
            <a:ext cx="296862" cy="33655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t>1</a:t>
            </a:r>
          </a:p>
        </p:txBody>
      </p:sp>
      <p:sp>
        <p:nvSpPr>
          <p:cNvPr id="24604" name="Text Box 40"/>
          <p:cNvSpPr txBox="1"/>
          <p:nvPr/>
        </p:nvSpPr>
        <p:spPr>
          <a:xfrm>
            <a:off x="7537450" y="2371725"/>
            <a:ext cx="263525" cy="33655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t>*</a:t>
            </a:r>
          </a:p>
        </p:txBody>
      </p:sp>
      <p:sp>
        <p:nvSpPr>
          <p:cNvPr id="24605" name="Text Box 41"/>
          <p:cNvSpPr txBox="1"/>
          <p:nvPr/>
        </p:nvSpPr>
        <p:spPr>
          <a:xfrm>
            <a:off x="7573963" y="2921000"/>
            <a:ext cx="296862" cy="33655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t>1</a:t>
            </a:r>
          </a:p>
        </p:txBody>
      </p:sp>
      <p:sp>
        <p:nvSpPr>
          <p:cNvPr id="24606" name="Text Box 42"/>
          <p:cNvSpPr txBox="1"/>
          <p:nvPr/>
        </p:nvSpPr>
        <p:spPr>
          <a:xfrm>
            <a:off x="3879850" y="4171950"/>
            <a:ext cx="296863" cy="33655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t>1</a:t>
            </a:r>
          </a:p>
        </p:txBody>
      </p:sp>
      <p:sp>
        <p:nvSpPr>
          <p:cNvPr id="24607" name="Text Box 43"/>
          <p:cNvSpPr txBox="1"/>
          <p:nvPr/>
        </p:nvSpPr>
        <p:spPr>
          <a:xfrm>
            <a:off x="3883025" y="4746625"/>
            <a:ext cx="296863" cy="33655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t>1</a:t>
            </a:r>
          </a:p>
        </p:txBody>
      </p:sp>
      <p:grpSp>
        <p:nvGrpSpPr>
          <p:cNvPr id="24608" name="Group 44"/>
          <p:cNvGrpSpPr/>
          <p:nvPr/>
        </p:nvGrpSpPr>
        <p:grpSpPr>
          <a:xfrm>
            <a:off x="487363" y="1679575"/>
            <a:ext cx="1458912" cy="501650"/>
            <a:chOff x="4272" y="1968"/>
            <a:chExt cx="1200" cy="316"/>
          </a:xfrm>
        </p:grpSpPr>
        <p:sp>
          <p:nvSpPr>
            <p:cNvPr id="24627" name="Rectangle 45"/>
            <p:cNvSpPr/>
            <p:nvPr/>
          </p:nvSpPr>
          <p:spPr>
            <a:xfrm>
              <a:off x="4272" y="1968"/>
              <a:ext cx="1163" cy="316"/>
            </a:xfrm>
            <a:prstGeom prst="rect">
              <a:avLst/>
            </a:prstGeom>
            <a:noFill/>
            <a:ln w="12700" cap="sq" cmpd="sng">
              <a:solidFill>
                <a:schemeClr val="tx1"/>
              </a:solidFill>
              <a:prstDash val="solid"/>
              <a:miter/>
              <a:headEnd type="none" w="sm" len="sm"/>
              <a:tailEnd type="none" w="med" len="lg"/>
            </a:ln>
          </p:spPr>
          <p:txBody>
            <a:bodyPr lIns="0" tIns="0" rIns="0" bIns="0"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t>concept or </a:t>
              </a:r>
            </a:p>
            <a:p>
              <a:pPr marL="0" lvl="0" indent="0">
                <a:spcBef>
                  <a:spcPct val="0"/>
                </a:spcBef>
                <a:buClrTx/>
                <a:buSzPct val="100000"/>
                <a:buNone/>
              </a:pPr>
              <a:r>
                <a:rPr lang="en-US" altLang="zh-CN" sz="1600" dirty="0"/>
                <a:t>domain object</a:t>
              </a:r>
            </a:p>
          </p:txBody>
        </p:sp>
        <p:sp>
          <p:nvSpPr>
            <p:cNvPr id="24628" name="Rectangle 46"/>
            <p:cNvSpPr/>
            <p:nvPr/>
          </p:nvSpPr>
          <p:spPr>
            <a:xfrm>
              <a:off x="5184" y="1968"/>
              <a:ext cx="240" cy="144"/>
            </a:xfrm>
            <a:prstGeom prst="rect">
              <a:avLst/>
            </a:prstGeom>
            <a:solidFill>
              <a:schemeClr val="tx1"/>
            </a:solidFill>
            <a:ln w="12700" cap="flat" cmpd="sng">
              <a:solidFill>
                <a:schemeClr val="tx1"/>
              </a:solidFill>
              <a:prstDash val="solid"/>
              <a:miter/>
              <a:headEnd type="none" w="sm" len="sm"/>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1" dirty="0"/>
            </a:p>
          </p:txBody>
        </p:sp>
        <p:sp>
          <p:nvSpPr>
            <p:cNvPr id="24629" name="AutoShape 47"/>
            <p:cNvSpPr/>
            <p:nvPr/>
          </p:nvSpPr>
          <p:spPr>
            <a:xfrm rot="10800000">
              <a:off x="5191" y="1968"/>
              <a:ext cx="281" cy="144"/>
            </a:xfrm>
            <a:prstGeom prst="rtTriangle">
              <a:avLst/>
            </a:prstGeom>
            <a:solidFill>
              <a:srgbClr val="FFFFCC"/>
            </a:solidFill>
            <a:ln w="12700">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1" dirty="0"/>
            </a:p>
          </p:txBody>
        </p:sp>
      </p:grpSp>
      <p:grpSp>
        <p:nvGrpSpPr>
          <p:cNvPr id="24609" name="Group 48"/>
          <p:cNvGrpSpPr/>
          <p:nvPr/>
        </p:nvGrpSpPr>
        <p:grpSpPr>
          <a:xfrm>
            <a:off x="487363" y="2508250"/>
            <a:ext cx="1458912" cy="501650"/>
            <a:chOff x="4272" y="1968"/>
            <a:chExt cx="1200" cy="316"/>
          </a:xfrm>
        </p:grpSpPr>
        <p:sp>
          <p:nvSpPr>
            <p:cNvPr id="24624" name="Rectangle 49"/>
            <p:cNvSpPr/>
            <p:nvPr/>
          </p:nvSpPr>
          <p:spPr>
            <a:xfrm>
              <a:off x="4272" y="1968"/>
              <a:ext cx="1163" cy="316"/>
            </a:xfrm>
            <a:prstGeom prst="rect">
              <a:avLst/>
            </a:prstGeom>
            <a:noFill/>
            <a:ln w="12700" cap="sq" cmpd="sng">
              <a:solidFill>
                <a:schemeClr val="tx1"/>
              </a:solidFill>
              <a:prstDash val="solid"/>
              <a:miter/>
              <a:headEnd type="none" w="sm" len="sm"/>
              <a:tailEnd type="none" w="med" len="lg"/>
            </a:ln>
          </p:spPr>
          <p:txBody>
            <a:bodyPr lIns="0" tIns="0" rIns="0" bIns="0"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t>association</a:t>
              </a:r>
            </a:p>
            <a:p>
              <a:pPr marL="0" lvl="0" indent="0">
                <a:spcBef>
                  <a:spcPct val="0"/>
                </a:spcBef>
                <a:buClrTx/>
                <a:buSzPct val="100000"/>
                <a:buNone/>
              </a:pPr>
              <a:endParaRPr lang="en-US" altLang="zh-CN" sz="1600" dirty="0"/>
            </a:p>
          </p:txBody>
        </p:sp>
        <p:sp>
          <p:nvSpPr>
            <p:cNvPr id="24625" name="Rectangle 50"/>
            <p:cNvSpPr/>
            <p:nvPr/>
          </p:nvSpPr>
          <p:spPr>
            <a:xfrm>
              <a:off x="5184" y="1968"/>
              <a:ext cx="240" cy="144"/>
            </a:xfrm>
            <a:prstGeom prst="rect">
              <a:avLst/>
            </a:prstGeom>
            <a:solidFill>
              <a:schemeClr val="tx1"/>
            </a:solidFill>
            <a:ln w="12700" cap="flat" cmpd="sng">
              <a:solidFill>
                <a:schemeClr val="tx1"/>
              </a:solidFill>
              <a:prstDash val="solid"/>
              <a:miter/>
              <a:headEnd type="none" w="sm" len="sm"/>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1" dirty="0"/>
            </a:p>
          </p:txBody>
        </p:sp>
        <p:sp>
          <p:nvSpPr>
            <p:cNvPr id="24626" name="AutoShape 51"/>
            <p:cNvSpPr/>
            <p:nvPr/>
          </p:nvSpPr>
          <p:spPr>
            <a:xfrm rot="10800000">
              <a:off x="5191" y="1968"/>
              <a:ext cx="281" cy="144"/>
            </a:xfrm>
            <a:prstGeom prst="rtTriangle">
              <a:avLst/>
            </a:prstGeom>
            <a:solidFill>
              <a:srgbClr val="FFFFCC"/>
            </a:solidFill>
            <a:ln w="12700">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1" dirty="0"/>
            </a:p>
          </p:txBody>
        </p:sp>
      </p:grpSp>
      <p:grpSp>
        <p:nvGrpSpPr>
          <p:cNvPr id="24610" name="Group 52"/>
          <p:cNvGrpSpPr/>
          <p:nvPr/>
        </p:nvGrpSpPr>
        <p:grpSpPr>
          <a:xfrm>
            <a:off x="487363" y="3536950"/>
            <a:ext cx="1458912" cy="501650"/>
            <a:chOff x="4272" y="1968"/>
            <a:chExt cx="1200" cy="316"/>
          </a:xfrm>
        </p:grpSpPr>
        <p:sp>
          <p:nvSpPr>
            <p:cNvPr id="24621" name="Rectangle 53"/>
            <p:cNvSpPr/>
            <p:nvPr/>
          </p:nvSpPr>
          <p:spPr>
            <a:xfrm>
              <a:off x="4272" y="1968"/>
              <a:ext cx="1163" cy="316"/>
            </a:xfrm>
            <a:prstGeom prst="rect">
              <a:avLst/>
            </a:prstGeom>
            <a:noFill/>
            <a:ln w="12700" cap="sq" cmpd="sng">
              <a:solidFill>
                <a:schemeClr val="tx1"/>
              </a:solidFill>
              <a:prstDash val="solid"/>
              <a:miter/>
              <a:headEnd type="none" w="sm" len="sm"/>
              <a:tailEnd type="none" w="med" len="lg"/>
            </a:ln>
          </p:spPr>
          <p:txBody>
            <a:bodyPr lIns="0" tIns="0" rIns="0" bIns="0"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t>attributes</a:t>
              </a:r>
            </a:p>
            <a:p>
              <a:pPr marL="0" lvl="0" indent="0">
                <a:spcBef>
                  <a:spcPct val="0"/>
                </a:spcBef>
                <a:buClrTx/>
                <a:buSzPct val="100000"/>
                <a:buNone/>
              </a:pPr>
              <a:endParaRPr lang="en-US" altLang="zh-CN" sz="1600" dirty="0"/>
            </a:p>
          </p:txBody>
        </p:sp>
        <p:sp>
          <p:nvSpPr>
            <p:cNvPr id="24622" name="Rectangle 54"/>
            <p:cNvSpPr/>
            <p:nvPr/>
          </p:nvSpPr>
          <p:spPr>
            <a:xfrm>
              <a:off x="5184" y="1968"/>
              <a:ext cx="240" cy="144"/>
            </a:xfrm>
            <a:prstGeom prst="rect">
              <a:avLst/>
            </a:prstGeom>
            <a:solidFill>
              <a:schemeClr val="tx1"/>
            </a:solidFill>
            <a:ln w="12700" cap="flat" cmpd="sng">
              <a:solidFill>
                <a:schemeClr val="tx1"/>
              </a:solidFill>
              <a:prstDash val="solid"/>
              <a:miter/>
              <a:headEnd type="none" w="sm" len="sm"/>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1" dirty="0"/>
            </a:p>
          </p:txBody>
        </p:sp>
        <p:sp>
          <p:nvSpPr>
            <p:cNvPr id="24623" name="AutoShape 55"/>
            <p:cNvSpPr/>
            <p:nvPr/>
          </p:nvSpPr>
          <p:spPr>
            <a:xfrm rot="10800000">
              <a:off x="5191" y="1968"/>
              <a:ext cx="281" cy="144"/>
            </a:xfrm>
            <a:prstGeom prst="rtTriangle">
              <a:avLst/>
            </a:prstGeom>
            <a:solidFill>
              <a:srgbClr val="FFFFCC"/>
            </a:solidFill>
            <a:ln w="12700">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1" dirty="0"/>
            </a:p>
          </p:txBody>
        </p:sp>
      </p:grpSp>
      <p:sp>
        <p:nvSpPr>
          <p:cNvPr id="24611" name="Text Box 56"/>
          <p:cNvSpPr txBox="1"/>
          <p:nvPr/>
        </p:nvSpPr>
        <p:spPr>
          <a:xfrm>
            <a:off x="7237413" y="4171950"/>
            <a:ext cx="296862" cy="33655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t>1</a:t>
            </a:r>
          </a:p>
        </p:txBody>
      </p:sp>
      <p:sp>
        <p:nvSpPr>
          <p:cNvPr id="24612" name="Text Box 57"/>
          <p:cNvSpPr txBox="1"/>
          <p:nvPr/>
        </p:nvSpPr>
        <p:spPr>
          <a:xfrm>
            <a:off x="7240588" y="4746625"/>
            <a:ext cx="296862" cy="33655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t>1</a:t>
            </a:r>
          </a:p>
        </p:txBody>
      </p:sp>
      <p:grpSp>
        <p:nvGrpSpPr>
          <p:cNvPr id="24613" name="Group 58"/>
          <p:cNvGrpSpPr/>
          <p:nvPr/>
        </p:nvGrpSpPr>
        <p:grpSpPr>
          <a:xfrm>
            <a:off x="1901825" y="1854200"/>
            <a:ext cx="1160463" cy="107950"/>
            <a:chOff x="1198" y="1168"/>
            <a:chExt cx="731" cy="68"/>
          </a:xfrm>
        </p:grpSpPr>
        <p:sp>
          <p:nvSpPr>
            <p:cNvPr id="24619" name="Line 59"/>
            <p:cNvSpPr/>
            <p:nvPr/>
          </p:nvSpPr>
          <p:spPr>
            <a:xfrm>
              <a:off x="1198" y="1202"/>
              <a:ext cx="663" cy="0"/>
            </a:xfrm>
            <a:prstGeom prst="line">
              <a:avLst/>
            </a:prstGeom>
            <a:ln w="28575" cap="rnd" cmpd="sng">
              <a:solidFill>
                <a:schemeClr val="tx1"/>
              </a:solidFill>
              <a:prstDash val="sysDot"/>
              <a:headEnd type="none" w="med" len="med"/>
              <a:tailEnd type="none" w="med" len="med"/>
            </a:ln>
          </p:spPr>
        </p:sp>
        <p:sp>
          <p:nvSpPr>
            <p:cNvPr id="24620" name="Oval 60"/>
            <p:cNvSpPr/>
            <p:nvPr/>
          </p:nvSpPr>
          <p:spPr>
            <a:xfrm>
              <a:off x="1861" y="1168"/>
              <a:ext cx="68" cy="68"/>
            </a:xfrm>
            <a:prstGeom prst="ellipse">
              <a:avLst/>
            </a:prstGeom>
            <a:noFill/>
            <a:ln w="12700" cap="flat" cmpd="sng">
              <a:solidFill>
                <a:schemeClr val="tx1"/>
              </a:solidFill>
              <a:prstDash val="solid"/>
              <a:headEnd type="none" w="sm" len="sm"/>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1" dirty="0"/>
            </a:p>
          </p:txBody>
        </p:sp>
      </p:grpSp>
      <p:grpSp>
        <p:nvGrpSpPr>
          <p:cNvPr id="24614" name="Group 61"/>
          <p:cNvGrpSpPr/>
          <p:nvPr/>
        </p:nvGrpSpPr>
        <p:grpSpPr>
          <a:xfrm>
            <a:off x="1935163" y="3787775"/>
            <a:ext cx="1160462" cy="107950"/>
            <a:chOff x="1198" y="1168"/>
            <a:chExt cx="731" cy="68"/>
          </a:xfrm>
        </p:grpSpPr>
        <p:sp>
          <p:nvSpPr>
            <p:cNvPr id="24617" name="Line 62"/>
            <p:cNvSpPr/>
            <p:nvPr/>
          </p:nvSpPr>
          <p:spPr>
            <a:xfrm>
              <a:off x="1198" y="1202"/>
              <a:ext cx="663" cy="0"/>
            </a:xfrm>
            <a:prstGeom prst="line">
              <a:avLst/>
            </a:prstGeom>
            <a:ln w="28575" cap="rnd" cmpd="sng">
              <a:solidFill>
                <a:schemeClr val="tx1"/>
              </a:solidFill>
              <a:prstDash val="sysDot"/>
              <a:headEnd type="none" w="med" len="med"/>
              <a:tailEnd type="none" w="med" len="med"/>
            </a:ln>
          </p:spPr>
        </p:sp>
        <p:sp>
          <p:nvSpPr>
            <p:cNvPr id="24618" name="Oval 63"/>
            <p:cNvSpPr/>
            <p:nvPr/>
          </p:nvSpPr>
          <p:spPr>
            <a:xfrm>
              <a:off x="1861" y="1168"/>
              <a:ext cx="68" cy="68"/>
            </a:xfrm>
            <a:prstGeom prst="ellipse">
              <a:avLst/>
            </a:prstGeom>
            <a:noFill/>
            <a:ln w="12700" cap="flat" cmpd="sng">
              <a:solidFill>
                <a:schemeClr val="tx1"/>
              </a:solidFill>
              <a:prstDash val="solid"/>
              <a:headEnd type="none" w="sm" len="sm"/>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1" dirty="0"/>
            </a:p>
          </p:txBody>
        </p:sp>
      </p:grpSp>
      <p:sp>
        <p:nvSpPr>
          <p:cNvPr id="24615" name="Line 64"/>
          <p:cNvSpPr/>
          <p:nvPr/>
        </p:nvSpPr>
        <p:spPr>
          <a:xfrm>
            <a:off x="1911350" y="2832100"/>
            <a:ext cx="581025" cy="0"/>
          </a:xfrm>
          <a:prstGeom prst="line">
            <a:avLst/>
          </a:prstGeom>
          <a:ln w="28575" cap="rnd" cmpd="sng">
            <a:solidFill>
              <a:schemeClr val="tx1"/>
            </a:solidFill>
            <a:prstDash val="sysDot"/>
            <a:headEnd type="none" w="med" len="med"/>
            <a:tailEnd type="none" w="med" len="med"/>
          </a:ln>
        </p:spPr>
      </p:sp>
      <p:sp>
        <p:nvSpPr>
          <p:cNvPr id="24616" name="Oval 65"/>
          <p:cNvSpPr/>
          <p:nvPr/>
        </p:nvSpPr>
        <p:spPr>
          <a:xfrm>
            <a:off x="2492375" y="2774950"/>
            <a:ext cx="107950" cy="107950"/>
          </a:xfrm>
          <a:prstGeom prst="ellipse">
            <a:avLst/>
          </a:prstGeom>
          <a:noFill/>
          <a:ln w="12700" cap="flat" cmpd="sng">
            <a:solidFill>
              <a:schemeClr val="tx1"/>
            </a:solidFill>
            <a:prstDash val="solid"/>
            <a:headEnd type="none" w="sm" len="sm"/>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1"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p:txBody>
          <a:bodyPr vert="horz" wrap="square" lIns="91440" tIns="45720" rIns="91440" bIns="45720" anchor="t"/>
          <a:lstStyle/>
          <a:p>
            <a:pPr eaLnBrk="1" hangingPunct="1"/>
            <a:r>
              <a:rPr lang="zh-CN" altLang="en-US" dirty="0"/>
              <a:t>领域模型建模</a:t>
            </a:r>
          </a:p>
        </p:txBody>
      </p:sp>
      <p:sp>
        <p:nvSpPr>
          <p:cNvPr id="25603" name="Rectangle 3"/>
          <p:cNvSpPr>
            <a:spLocks noGrp="1"/>
          </p:cNvSpPr>
          <p:nvPr>
            <p:ph idx="1"/>
          </p:nvPr>
        </p:nvSpPr>
        <p:spPr/>
        <p:txBody>
          <a:bodyPr vert="horz" wrap="square" lIns="91440" tIns="45720" rIns="91440" bIns="45720" anchor="t"/>
          <a:lstStyle/>
          <a:p>
            <a:pPr eaLnBrk="1" hangingPunct="1"/>
            <a:r>
              <a:rPr lang="zh-CN" altLang="en-US" dirty="0"/>
              <a:t>建立领域模型</a:t>
            </a:r>
          </a:p>
          <a:p>
            <a:pPr lvl="1" eaLnBrk="1" hangingPunct="1"/>
            <a:r>
              <a:rPr lang="zh-CN" altLang="en-US" dirty="0"/>
              <a:t>发现候选类</a:t>
            </a:r>
            <a:endParaRPr lang="en-US" altLang="zh-CN" dirty="0"/>
          </a:p>
          <a:p>
            <a:pPr lvl="2" eaLnBrk="1" hangingPunct="1"/>
            <a:r>
              <a:rPr lang="zh-CN" altLang="en-US" b="1" dirty="0"/>
              <a:t>概念类分类列表</a:t>
            </a:r>
            <a:r>
              <a:rPr lang="zh-CN" altLang="en-US" dirty="0"/>
              <a:t> </a:t>
            </a:r>
          </a:p>
          <a:p>
            <a:pPr lvl="2" eaLnBrk="1" hangingPunct="1"/>
            <a:r>
              <a:rPr lang="zh-CN" altLang="en-US" b="1" dirty="0">
                <a:solidFill>
                  <a:srgbClr val="FF0000"/>
                </a:solidFill>
              </a:rPr>
              <a:t>名词分析</a:t>
            </a:r>
            <a:r>
              <a:rPr lang="zh-CN" altLang="en-US" dirty="0">
                <a:solidFill>
                  <a:srgbClr val="FF0000"/>
                </a:solidFill>
              </a:rPr>
              <a:t> </a:t>
            </a:r>
          </a:p>
          <a:p>
            <a:pPr lvl="2" eaLnBrk="1" hangingPunct="1"/>
            <a:r>
              <a:rPr lang="zh-CN" altLang="en-US" b="1" dirty="0"/>
              <a:t>行为分析</a:t>
            </a:r>
            <a:endParaRPr lang="en-US" altLang="zh-CN" b="1" dirty="0"/>
          </a:p>
          <a:p>
            <a:pPr lvl="2" eaLnBrk="1" hangingPunct="1"/>
            <a:r>
              <a:rPr lang="en-US" altLang="zh-CN" b="1" dirty="0"/>
              <a:t>CRC</a:t>
            </a:r>
            <a:endParaRPr lang="en-US" altLang="zh-CN" dirty="0"/>
          </a:p>
          <a:p>
            <a:pPr lvl="1" eaLnBrk="1" hangingPunct="1"/>
            <a:r>
              <a:rPr lang="zh-CN" altLang="en-US" dirty="0"/>
              <a:t>判定结果类 </a:t>
            </a:r>
          </a:p>
          <a:p>
            <a:pPr lvl="1" eaLnBrk="1" hangingPunct="1"/>
            <a:r>
              <a:rPr lang="zh-CN" altLang="en-US" dirty="0"/>
              <a:t>建立类之间的关联</a:t>
            </a:r>
          </a:p>
          <a:p>
            <a:pPr lvl="1" eaLnBrk="1" hangingPunct="1"/>
            <a:r>
              <a:rPr lang="zh-CN" altLang="en-US" dirty="0"/>
              <a:t>添加类的重要属性</a:t>
            </a:r>
          </a:p>
          <a:p>
            <a:pPr eaLnBrk="1" hangingPunct="1"/>
            <a:endParaRPr lang="en-US" altLang="zh-CN"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p:txBody>
          <a:bodyPr vert="horz" wrap="square" lIns="91440" tIns="45720" rIns="91440" bIns="45720" anchor="t"/>
          <a:lstStyle/>
          <a:p>
            <a:pPr eaLnBrk="1" hangingPunct="1"/>
            <a:r>
              <a:rPr lang="zh-CN" altLang="en-US" sz="3800" dirty="0"/>
              <a:t>判定结果类</a:t>
            </a:r>
          </a:p>
        </p:txBody>
      </p:sp>
      <p:sp>
        <p:nvSpPr>
          <p:cNvPr id="26627" name="Rectangle 3"/>
          <p:cNvSpPr>
            <a:spLocks noGrp="1"/>
          </p:cNvSpPr>
          <p:nvPr>
            <p:ph idx="1"/>
          </p:nvPr>
        </p:nvSpPr>
        <p:spPr/>
        <p:txBody>
          <a:bodyPr vert="horz" wrap="square" lIns="91440" tIns="45720" rIns="91440" bIns="45720" anchor="t"/>
          <a:lstStyle/>
          <a:p>
            <a:pPr eaLnBrk="1" hangingPunct="1"/>
            <a:r>
              <a:rPr lang="zh-CN" altLang="en-US" sz="2600" dirty="0"/>
              <a:t>如果候选对象既维持一定的状态，又依据状态表现一定的行为，那么它就应该是一个独立存在的对象 </a:t>
            </a:r>
          </a:p>
          <a:p>
            <a:pPr eaLnBrk="1" hangingPunct="1"/>
            <a:r>
              <a:rPr lang="zh-CN" altLang="en-US" sz="2600" dirty="0"/>
              <a:t>如果候选对象只有状态没有行为，那么就要分析它的状态是否是系统需要的数据。</a:t>
            </a:r>
          </a:p>
          <a:p>
            <a:pPr lvl="1" eaLnBrk="1" hangingPunct="1"/>
            <a:r>
              <a:rPr lang="zh-CN" altLang="en-US" sz="2200" dirty="0"/>
              <a:t>如果系统需要它的状态数据，那么该候选对象就应该作为其他对象的属性出现在最终的领域模型当中。</a:t>
            </a:r>
          </a:p>
          <a:p>
            <a:pPr lvl="1" eaLnBrk="1" hangingPunct="1"/>
            <a:r>
              <a:rPr lang="zh-CN" altLang="en-US" sz="2200" dirty="0"/>
              <a:t>否则，该候选对象应该被摈弃 </a:t>
            </a:r>
          </a:p>
          <a:p>
            <a:pPr eaLnBrk="1" hangingPunct="1"/>
            <a:r>
              <a:rPr lang="zh-CN" altLang="en-US" sz="2600" dirty="0"/>
              <a:t>如果候选对象只有行为没有状态，那么往往意味着需求信息的遗漏 </a:t>
            </a:r>
          </a:p>
          <a:p>
            <a:pPr eaLnBrk="1" hangingPunct="1"/>
            <a:r>
              <a:rPr lang="zh-CN" altLang="en-US" sz="2600" dirty="0"/>
              <a:t>需要注意实体关系建模思想带来的误区</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vert="horz" wrap="square" lIns="91440" tIns="45720" rIns="91440" bIns="45720" anchor="t"/>
          <a:lstStyle/>
          <a:p>
            <a:pPr eaLnBrk="1" hangingPunct="1"/>
            <a:r>
              <a:rPr lang="zh-CN" altLang="en-US" sz="3800" dirty="0"/>
              <a:t>发现候选对象和类（</a:t>
            </a:r>
            <a:r>
              <a:rPr lang="en-US" altLang="zh-CN" sz="3800" dirty="0"/>
              <a:t>1</a:t>
            </a:r>
            <a:r>
              <a:rPr lang="zh-CN" altLang="en-US" sz="3800" dirty="0"/>
              <a:t>）</a:t>
            </a:r>
          </a:p>
        </p:txBody>
      </p:sp>
      <p:sp>
        <p:nvSpPr>
          <p:cNvPr id="27651" name="Rectangle 3"/>
          <p:cNvSpPr>
            <a:spLocks noGrp="1"/>
          </p:cNvSpPr>
          <p:nvPr>
            <p:ph type="body" sz="half" idx="1"/>
          </p:nvPr>
        </p:nvSpPr>
        <p:spPr/>
        <p:txBody>
          <a:bodyPr vert="horz" wrap="square" lIns="91440" tIns="45720" rIns="91440" bIns="45720" anchor="t"/>
          <a:lstStyle/>
          <a:p>
            <a:pPr eaLnBrk="1" hangingPunct="1"/>
            <a:r>
              <a:rPr lang="zh-CN" altLang="en-US" sz="2600" b="1" dirty="0"/>
              <a:t>概念类分类列表</a:t>
            </a:r>
          </a:p>
          <a:p>
            <a:pPr lvl="1" eaLnBrk="1" hangingPunct="1"/>
            <a:r>
              <a:rPr lang="zh-CN" altLang="en-US" sz="2200" b="1" dirty="0"/>
              <a:t>这种方法事先给出一个概念类的分类列表，从中发现对象</a:t>
            </a:r>
            <a:r>
              <a:rPr lang="zh-CN" altLang="en-US" sz="2200" dirty="0"/>
              <a:t> </a:t>
            </a:r>
          </a:p>
        </p:txBody>
      </p:sp>
      <p:graphicFrame>
        <p:nvGraphicFramePr>
          <p:cNvPr id="499781" name="Group 69"/>
          <p:cNvGraphicFramePr>
            <a:graphicFrameLocks noGrp="1"/>
          </p:cNvGraphicFramePr>
          <p:nvPr>
            <p:ph sz="half" idx="1"/>
          </p:nvPr>
        </p:nvGraphicFramePr>
        <p:xfrm>
          <a:off x="152400" y="3124200"/>
          <a:ext cx="8839200" cy="3082925"/>
        </p:xfrm>
        <a:graphic>
          <a:graphicData uri="http://schemas.openxmlformats.org/drawingml/2006/table">
            <a:tbl>
              <a:tblPr/>
              <a:tblGrid>
                <a:gridCol w="1350963"/>
                <a:gridCol w="2470150"/>
                <a:gridCol w="2360612"/>
                <a:gridCol w="2657475"/>
              </a:tblGrid>
              <a:tr h="79375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方式来源</a:t>
                      </a:r>
                      <a:endParaRPr kumimoji="0" lang="zh-CN" altLang="en-US" sz="20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Shlaer-Mellor[ShIaer1988]</a:t>
                      </a:r>
                      <a:endParaRPr kumimoji="0" lang="en-US" altLang="zh-CN" sz="20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Ross[Ross1987]</a:t>
                      </a:r>
                      <a:endParaRPr kumimoji="0" lang="en-US" altLang="zh-CN" sz="20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Coad-Yourdon[Coad1990]</a:t>
                      </a:r>
                      <a:endParaRPr kumimoji="0" lang="en-US" altLang="zh-CN" sz="20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91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分类列表</a:t>
                      </a:r>
                      <a:endParaRPr kumimoji="0" lang="zh-CN" altLang="en-US" sz="20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有形的事物</a:t>
                      </a:r>
                      <a:endParaRPr kumimoji="0" lang="zh-CN" altLang="en-US" sz="20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角色</a:t>
                      </a:r>
                      <a:endParaRPr kumimoji="0" lang="zh-CN" altLang="en-US" sz="20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事件</a:t>
                      </a:r>
                      <a:endParaRPr kumimoji="0" lang="zh-CN" altLang="en-US" sz="20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交互功能</a:t>
                      </a:r>
                      <a:endParaRPr kumimoji="0" lang="zh-CN" altLang="en-US" sz="20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人</a:t>
                      </a:r>
                      <a:endParaRPr kumimoji="0" lang="zh-CN" altLang="en-US" sz="20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地点</a:t>
                      </a:r>
                      <a:endParaRPr kumimoji="0" lang="zh-CN" altLang="en-US" sz="20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事物</a:t>
                      </a:r>
                      <a:endParaRPr kumimoji="0" lang="zh-CN" altLang="en-US" sz="20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组织：集合体</a:t>
                      </a:r>
                      <a:endParaRPr kumimoji="0" lang="zh-CN" altLang="en-US" sz="20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概念</a:t>
                      </a:r>
                      <a:endParaRPr kumimoji="0" lang="zh-CN" altLang="en-US" sz="20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事件：需要被记录</a:t>
                      </a:r>
                      <a:endParaRPr kumimoji="0" lang="zh-CN" altLang="en-US" sz="20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结构</a:t>
                      </a:r>
                      <a:endParaRPr kumimoji="0" lang="zh-CN" altLang="en-US" sz="20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其他系统</a:t>
                      </a:r>
                      <a:endParaRPr kumimoji="0" lang="zh-CN" altLang="en-US" sz="20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设备</a:t>
                      </a:r>
                      <a:endParaRPr kumimoji="0" lang="zh-CN" altLang="en-US" sz="20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事件：需要被记录</a:t>
                      </a:r>
                      <a:endParaRPr kumimoji="0" lang="zh-CN" altLang="en-US" sz="20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角色</a:t>
                      </a:r>
                      <a:endParaRPr kumimoji="0" lang="zh-CN" altLang="en-US" sz="20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地点</a:t>
                      </a:r>
                      <a:endParaRPr kumimoji="0" lang="zh-CN" altLang="en-US" sz="20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组织单位</a:t>
                      </a:r>
                      <a:endParaRPr kumimoji="0" lang="zh-CN" altLang="en-US" sz="20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vert="horz" wrap="square" lIns="91440" tIns="45720" rIns="91440" bIns="45720" anchor="t"/>
          <a:lstStyle/>
          <a:p>
            <a:pPr eaLnBrk="1" hangingPunct="1"/>
            <a:r>
              <a:rPr lang="zh-CN" altLang="en-US" sz="3800" dirty="0"/>
              <a:t>发现候选对象和类（</a:t>
            </a:r>
            <a:r>
              <a:rPr lang="en-US" altLang="zh-CN" sz="3800" dirty="0"/>
              <a:t>1</a:t>
            </a:r>
            <a:r>
              <a:rPr lang="zh-CN" altLang="en-US" sz="3800" dirty="0"/>
              <a:t>）</a:t>
            </a:r>
          </a:p>
        </p:txBody>
      </p:sp>
      <p:sp>
        <p:nvSpPr>
          <p:cNvPr id="28675" name="Rectangle 3"/>
          <p:cNvSpPr>
            <a:spLocks noGrp="1"/>
          </p:cNvSpPr>
          <p:nvPr>
            <p:ph idx="1"/>
          </p:nvPr>
        </p:nvSpPr>
        <p:spPr/>
        <p:txBody>
          <a:bodyPr vert="horz" wrap="square" lIns="91440" tIns="45720" rIns="91440" bIns="45720" anchor="t"/>
          <a:lstStyle/>
          <a:p>
            <a:pPr eaLnBrk="1" hangingPunct="1"/>
            <a:r>
              <a:rPr lang="zh-CN" altLang="en-US" b="1" dirty="0"/>
              <a:t>概念类分类列表示例</a:t>
            </a:r>
          </a:p>
        </p:txBody>
      </p:sp>
      <p:sp>
        <p:nvSpPr>
          <p:cNvPr id="28676" name="Rectangle 5"/>
          <p:cNvSpPr/>
          <p:nvPr/>
        </p:nvSpPr>
        <p:spPr>
          <a:xfrm>
            <a:off x="0" y="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1" dirty="0"/>
          </a:p>
        </p:txBody>
      </p:sp>
      <p:graphicFrame>
        <p:nvGraphicFramePr>
          <p:cNvPr id="28677" name="Object 4"/>
          <p:cNvGraphicFramePr>
            <a:graphicFrameLocks/>
          </p:cNvGraphicFramePr>
          <p:nvPr/>
        </p:nvGraphicFramePr>
        <p:xfrm>
          <a:off x="304800" y="2822575"/>
          <a:ext cx="8610600" cy="2663825"/>
        </p:xfrm>
        <a:graphic>
          <a:graphicData uri="http://schemas.openxmlformats.org/presentationml/2006/ole">
            <p:oleObj spid="_x0000_s192513" r:id="rId3" imgW="6337992" imgH="1957045" progId="">
              <p:embed/>
            </p:oleObj>
          </a:graphicData>
        </a:graphic>
      </p:graphicFrame>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vert="horz" wrap="square" lIns="91440" tIns="45720" rIns="91440" bIns="45720" anchor="t"/>
          <a:lstStyle/>
          <a:p>
            <a:pPr eaLnBrk="1" hangingPunct="1"/>
            <a:r>
              <a:rPr lang="zh-CN" altLang="en-US" sz="3800" dirty="0"/>
              <a:t>发现候选对象和类（</a:t>
            </a:r>
            <a:r>
              <a:rPr lang="en-US" altLang="zh-CN" sz="3800" dirty="0"/>
              <a:t>2</a:t>
            </a:r>
            <a:r>
              <a:rPr lang="zh-CN" altLang="en-US" sz="3800" dirty="0"/>
              <a:t>）</a:t>
            </a:r>
          </a:p>
        </p:txBody>
      </p:sp>
      <p:sp>
        <p:nvSpPr>
          <p:cNvPr id="29699" name="Rectangle 3"/>
          <p:cNvSpPr>
            <a:spLocks noGrp="1"/>
          </p:cNvSpPr>
          <p:nvPr>
            <p:ph idx="1"/>
          </p:nvPr>
        </p:nvSpPr>
        <p:spPr/>
        <p:txBody>
          <a:bodyPr vert="horz" wrap="square" lIns="91440" tIns="45720" rIns="91440" bIns="45720" anchor="t"/>
          <a:lstStyle/>
          <a:p>
            <a:pPr eaLnBrk="1" hangingPunct="1"/>
            <a:r>
              <a:rPr lang="zh-CN" altLang="en-US" b="1" dirty="0"/>
              <a:t>名词分析</a:t>
            </a:r>
            <a:r>
              <a:rPr lang="zh-CN" altLang="en-US" dirty="0"/>
              <a:t> </a:t>
            </a:r>
          </a:p>
          <a:p>
            <a:pPr lvl="1" eaLnBrk="1" hangingPunct="1"/>
            <a:r>
              <a:rPr lang="zh-CN" altLang="en-US" dirty="0"/>
              <a:t>从文本描述中识别出有关的名词和名词短语，然后从中发现对象 </a:t>
            </a:r>
          </a:p>
        </p:txBody>
      </p:sp>
      <p:sp>
        <p:nvSpPr>
          <p:cNvPr id="29700" name="Rectangle 5"/>
          <p:cNvSpPr/>
          <p:nvPr/>
        </p:nvSpPr>
        <p:spPr>
          <a:xfrm>
            <a:off x="0" y="23431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1" dirty="0"/>
          </a:p>
        </p:txBody>
      </p:sp>
      <p:graphicFrame>
        <p:nvGraphicFramePr>
          <p:cNvPr id="29701" name="Object 4"/>
          <p:cNvGraphicFramePr>
            <a:graphicFrameLocks/>
          </p:cNvGraphicFramePr>
          <p:nvPr/>
        </p:nvGraphicFramePr>
        <p:xfrm>
          <a:off x="685800" y="2895600"/>
          <a:ext cx="7848600" cy="3516313"/>
        </p:xfrm>
        <a:graphic>
          <a:graphicData uri="http://schemas.openxmlformats.org/presentationml/2006/ole">
            <p:oleObj spid="_x0000_s203777" r:id="rId3" imgW="5608701" imgH="2512714" progId="">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Box 1"/>
          <p:cNvSpPr txBox="1">
            <a:spLocks noChangeArrowheads="1"/>
          </p:cNvSpPr>
          <p:nvPr/>
        </p:nvSpPr>
        <p:spPr bwMode="auto">
          <a:xfrm>
            <a:off x="571500" y="428625"/>
            <a:ext cx="757237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a:solidFill>
                  <a:schemeClr val="tx2"/>
                </a:solidFill>
              </a:rPr>
              <a:t>2</a:t>
            </a:r>
            <a:r>
              <a:rPr lang="zh-CN" altLang="en-US" sz="2800">
                <a:solidFill>
                  <a:schemeClr val="tx2"/>
                </a:solidFill>
              </a:rPr>
              <a:t>、分层的数据流图</a:t>
            </a:r>
          </a:p>
        </p:txBody>
      </p:sp>
      <p:sp>
        <p:nvSpPr>
          <p:cNvPr id="22530" name="TextBox 2"/>
          <p:cNvSpPr txBox="1">
            <a:spLocks noChangeArrowheads="1"/>
          </p:cNvSpPr>
          <p:nvPr/>
        </p:nvSpPr>
        <p:spPr bwMode="auto">
          <a:xfrm>
            <a:off x="428625" y="1214438"/>
            <a:ext cx="8215313" cy="2954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a:t>对于相对复杂的问题，为了刻画数据处理过程，仅用一个数据流图往往难以描述清楚，会使得系统变得复杂，且难以理解，为了降低系统复杂度，采用逐层分解的技术，画分层的</a:t>
            </a:r>
            <a:r>
              <a:rPr lang="en-US" altLang="zh-CN" sz="2800"/>
              <a:t>DFD</a:t>
            </a:r>
            <a:r>
              <a:rPr lang="zh-CN" altLang="en-US" sz="2800"/>
              <a:t>图。</a:t>
            </a:r>
          </a:p>
          <a:p>
            <a:r>
              <a:rPr lang="zh-CN" altLang="en-US" sz="2800"/>
              <a:t>         画分层</a:t>
            </a:r>
            <a:r>
              <a:rPr lang="en-US" altLang="zh-CN" sz="2800"/>
              <a:t>DFD</a:t>
            </a:r>
            <a:r>
              <a:rPr lang="zh-CN" altLang="en-US" sz="2800"/>
              <a:t>图的一般原则是：“先全局后局部，先整体后细节，先抽象后具体”。</a:t>
            </a:r>
          </a:p>
          <a:p>
            <a:endParaRPr lang="zh-CN" altLang="en-US"/>
          </a:p>
        </p:txBody>
      </p:sp>
      <p:pic>
        <p:nvPicPr>
          <p:cNvPr id="22531" name="Picture 1" descr="数据流高层抽象"/>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57375" y="3786188"/>
            <a:ext cx="6357938" cy="2344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457200" y="-76200"/>
            <a:ext cx="8229600" cy="1139825"/>
          </a:xfrm>
        </p:spPr>
        <p:txBody>
          <a:bodyPr vert="horz" wrap="square" lIns="91440" tIns="45720" rIns="91440" bIns="45720" anchor="t"/>
          <a:lstStyle/>
          <a:p>
            <a:pPr eaLnBrk="1" hangingPunct="1"/>
            <a:r>
              <a:rPr lang="zh-CN" altLang="en-US" sz="3800" dirty="0"/>
              <a:t>发现候选对象和类（</a:t>
            </a:r>
            <a:r>
              <a:rPr lang="en-US" altLang="zh-CN" sz="3800" dirty="0"/>
              <a:t>3</a:t>
            </a:r>
            <a:r>
              <a:rPr lang="zh-CN" altLang="en-US" sz="3800" dirty="0"/>
              <a:t>）</a:t>
            </a:r>
          </a:p>
        </p:txBody>
      </p:sp>
      <p:sp>
        <p:nvSpPr>
          <p:cNvPr id="30723" name="Rectangle 3"/>
          <p:cNvSpPr>
            <a:spLocks noGrp="1"/>
          </p:cNvSpPr>
          <p:nvPr>
            <p:ph type="body" sz="half" idx="1"/>
          </p:nvPr>
        </p:nvSpPr>
        <p:spPr/>
        <p:txBody>
          <a:bodyPr vert="horz" wrap="square" lIns="91440" tIns="45720" rIns="91440" bIns="45720" anchor="t"/>
          <a:lstStyle/>
          <a:p>
            <a:pPr eaLnBrk="1" hangingPunct="1"/>
            <a:r>
              <a:rPr lang="zh-CN" altLang="en-US" sz="2600" dirty="0"/>
              <a:t>行为分析</a:t>
            </a:r>
          </a:p>
          <a:p>
            <a:pPr lvl="1" eaLnBrk="1" hangingPunct="1"/>
            <a:r>
              <a:rPr lang="zh-CN" altLang="en-US" sz="2200" dirty="0"/>
              <a:t>从需求描述中搜寻动词，识别出系统行为，然后从中发现对象 </a:t>
            </a:r>
          </a:p>
        </p:txBody>
      </p:sp>
      <p:graphicFrame>
        <p:nvGraphicFramePr>
          <p:cNvPr id="504393" name="Group 585"/>
          <p:cNvGraphicFramePr>
            <a:graphicFrameLocks noGrp="1"/>
          </p:cNvGraphicFramePr>
          <p:nvPr>
            <p:ph sz="half" idx="1"/>
          </p:nvPr>
        </p:nvGraphicFramePr>
        <p:xfrm>
          <a:off x="304800" y="777875"/>
          <a:ext cx="8763000" cy="5851560"/>
        </p:xfrm>
        <a:graphic>
          <a:graphicData uri="http://schemas.openxmlformats.org/drawingml/2006/table">
            <a:tbl>
              <a:tblPr/>
              <a:tblGrid>
                <a:gridCol w="2611438"/>
                <a:gridCol w="601662"/>
                <a:gridCol w="2081213"/>
                <a:gridCol w="1133475"/>
                <a:gridCol w="1322387"/>
                <a:gridCol w="1012825"/>
              </a:tblGrid>
              <a:tr h="274288">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用例描述</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行为</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候选对象</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p>
                  </a:txBody>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确定对象</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概念类</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288">
                <a:tc vMerge="1">
                  <a:txBody>
                    <a:bodyPr/>
                    <a:lstStyle/>
                    <a:p>
                      <a:endParaRPr lang="zh-CN"/>
                    </a:p>
                  </a:txBody>
                  <a:tcPr/>
                </a:tc>
                <a:tc vMerge="1">
                  <a:txBody>
                    <a:bodyPr/>
                    <a:lstStyle/>
                    <a:p>
                      <a:endParaRPr lang="zh-CN"/>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主动对象</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被动对象</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p>
                  </a:txBody>
                  <a:tcPr/>
                </a:tc>
                <a:tc vMerge="1">
                  <a:txBody>
                    <a:bodyPr/>
                    <a:lstStyle/>
                    <a:p>
                      <a:endParaRPr lang="zh-CN"/>
                    </a:p>
                  </a:txBody>
                  <a:tcPr/>
                </a:tc>
              </a:tr>
              <a:tr h="457167">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6675" algn="l"/>
                          <a:tab pos="114300" algn="l"/>
                          <a:tab pos="228600" algn="l"/>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1.</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用户在第</a:t>
                      </a:r>
                      <a:r>
                        <a:rPr kumimoji="0" lang="en-US" altLang="zh-CN" sz="1200" b="0" i="0" u="none" strike="noStrike" cap="none" normalizeH="0" baseline="0" dirty="0" err="1"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i</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层按下向上的楼层按钮</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按下</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用户</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第</a:t>
                      </a:r>
                      <a:r>
                        <a:rPr kumimoji="0" lang="en-US" altLang="zh-CN"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i</a:t>
                      </a: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层向上楼层按钮</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9">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60020" algn="l"/>
                        </a:tabLst>
                      </a:pP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保留对象：</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160020" algn="l"/>
                        </a:tabLst>
                      </a:pP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第</a:t>
                      </a:r>
                      <a:r>
                        <a:rPr kumimoji="0" lang="en-US" altLang="zh-CN" sz="1200" b="0" i="0" u="none" strike="noStrike" cap="none" normalizeH="0" baseline="0" dirty="0" err="1"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i</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层的向上楼层按钮</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160020" algn="l"/>
                        </a:tabLst>
                      </a:pP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rPr>
                        <a:t>第</a:t>
                      </a:r>
                      <a:r>
                        <a:rPr kumimoji="0" lang="en-US" altLang="zh-CN" sz="1200" b="0" i="0" u="none" strike="noStrike" cap="none" normalizeH="0" baseline="0" dirty="0" err="1" smtClean="0">
                          <a:ln>
                            <a:noFill/>
                          </a:ln>
                          <a:solidFill>
                            <a:schemeClr val="tx1"/>
                          </a:solidFill>
                          <a:effectLst/>
                          <a:latin typeface="Times New Roman" panose="02020603050405020304" pitchFamily="18" charset="0"/>
                          <a:ea typeface="仿宋_GB2312" pitchFamily="49" charset="-122"/>
                        </a:rPr>
                        <a:t>i</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rPr>
                        <a:t>层的向上楼层按钮灯</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160020" algn="l"/>
                        </a:tabLst>
                      </a:pP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rPr>
                        <a:t>电梯</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160020" algn="l"/>
                        </a:tabLst>
                      </a:pP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rPr>
                        <a:t>电梯门</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160020" algn="l"/>
                        </a:tabLst>
                      </a:pP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rPr>
                        <a:t>计时器</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160020" algn="l"/>
                        </a:tabLst>
                      </a:pP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rPr>
                        <a:t>到第</a:t>
                      </a: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rPr>
                        <a:t>j</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rPr>
                        <a:t>层的电梯按钮</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160020" algn="l"/>
                        </a:tabLst>
                      </a:pP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rPr>
                        <a:t>到第</a:t>
                      </a: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rPr>
                        <a:t>j</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rPr>
                        <a:t>层的电梯按钮灯</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18">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楼层按钮</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电梯按钮</a:t>
                      </a:r>
                      <a:endPar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rPr>
                        <a:t>按钮灯</a:t>
                      </a:r>
                      <a:endPar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rPr>
                        <a:t>电梯</a:t>
                      </a:r>
                      <a:endPar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rPr>
                        <a:t>电梯门</a:t>
                      </a:r>
                      <a:endPar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rPr>
                        <a:t>计时器</a:t>
                      </a:r>
                      <a:endPar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4288">
                <a:tc>
                  <a:txBody>
                    <a:bodyPr/>
                    <a:lstStyle/>
                    <a:p>
                      <a:pPr marL="0" marR="0" lvl="0" indent="0" algn="l" defTabSz="914400" rtl="0" eaLnBrk="1" fontAlgn="base" latinLnBrk="0" hangingPunct="1">
                        <a:lnSpc>
                          <a:spcPct val="100000"/>
                        </a:lnSpc>
                        <a:spcBef>
                          <a:spcPct val="0"/>
                        </a:spcBef>
                        <a:spcAft>
                          <a:spcPct val="0"/>
                        </a:spcAft>
                        <a:buClrTx/>
                        <a:buSzTx/>
                        <a:buFont typeface="+mj-lt"/>
                        <a:buNone/>
                        <a:tabLst>
                          <a:tab pos="66675" algn="l"/>
                          <a:tab pos="114300" algn="l"/>
                          <a:tab pos="228600" algn="l"/>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2.</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第</a:t>
                      </a:r>
                      <a:r>
                        <a:rPr kumimoji="0" lang="en-US" altLang="zh-CN" sz="1200" b="0" i="0" u="none" strike="noStrike" cap="none" normalizeH="0" baseline="0" dirty="0" err="1"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i</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层的向上按钮灯亮</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亮</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第</a:t>
                      </a:r>
                      <a:r>
                        <a:rPr kumimoji="0" lang="en-US" altLang="zh-CN"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i</a:t>
                      </a: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层的向上楼层按钮灯</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p>
                  </a:txBody>
                  <a:tcPr/>
                </a:tc>
                <a:tc vMerge="1">
                  <a:txBody>
                    <a:bodyPr/>
                    <a:lstStyle/>
                    <a:p>
                      <a:endParaRPr lang="zh-CN"/>
                    </a:p>
                  </a:txBody>
                  <a:tcPr/>
                </a:tc>
              </a:tr>
              <a:tr h="274288">
                <a:tc>
                  <a:txBody>
                    <a:bodyPr/>
                    <a:lstStyle/>
                    <a:p>
                      <a:pPr marL="0" marR="0" lvl="0" indent="0" algn="l" defTabSz="914400" rtl="0" eaLnBrk="1" fontAlgn="base" latinLnBrk="0" hangingPunct="1">
                        <a:lnSpc>
                          <a:spcPct val="100000"/>
                        </a:lnSpc>
                        <a:spcBef>
                          <a:spcPct val="0"/>
                        </a:spcBef>
                        <a:spcAft>
                          <a:spcPct val="0"/>
                        </a:spcAft>
                        <a:buClrTx/>
                        <a:buSzTx/>
                        <a:buFont typeface="+mj-lt"/>
                        <a:buNone/>
                        <a:tabLst>
                          <a:tab pos="66675" algn="l"/>
                          <a:tab pos="114300" algn="l"/>
                          <a:tab pos="228600" algn="l"/>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3.</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电梯到达第</a:t>
                      </a:r>
                      <a:r>
                        <a:rPr kumimoji="0" lang="en-US" altLang="zh-CN" sz="1200" b="0" i="0" u="none" strike="noStrike" cap="none" normalizeH="0" baseline="0" dirty="0" err="1"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i</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层；</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到达</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电梯</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第</a:t>
                      </a:r>
                      <a:r>
                        <a:rPr kumimoji="0" lang="en-US" altLang="zh-CN"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i</a:t>
                      </a: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层</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p>
                  </a:txBody>
                  <a:tcPr/>
                </a:tc>
                <a:tc vMerge="1">
                  <a:txBody>
                    <a:bodyPr/>
                    <a:lstStyle/>
                    <a:p>
                      <a:endParaRPr lang="zh-CN"/>
                    </a:p>
                  </a:txBody>
                  <a:tcPr/>
                </a:tc>
              </a:tr>
              <a:tr h="27428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6675" algn="l"/>
                          <a:tab pos="114300" algn="l"/>
                          <a:tab pos="228600" algn="l"/>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4.</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第</a:t>
                      </a:r>
                      <a:r>
                        <a:rPr kumimoji="0" lang="en-US" altLang="zh-CN" sz="1200" b="0" i="0" u="none" strike="noStrike" cap="none" normalizeH="0" baseline="0" dirty="0" err="1"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i</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层的向上楼层按钮灯灭</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灭</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第</a:t>
                      </a:r>
                      <a:r>
                        <a:rPr kumimoji="0" lang="en-US" altLang="zh-CN"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i</a:t>
                      </a: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层的向上楼层按钮灯</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p>
                  </a:txBody>
                  <a:tcPr/>
                </a:tc>
                <a:tc vMerge="1">
                  <a:txBody>
                    <a:bodyPr/>
                    <a:lstStyle/>
                    <a:p>
                      <a:endParaRPr lang="zh-CN"/>
                    </a:p>
                  </a:txBody>
                  <a:tcPr/>
                </a:tc>
              </a:tr>
              <a:tr h="27428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6675" algn="l"/>
                          <a:tab pos="114300" algn="l"/>
                          <a:tab pos="228600" algn="l"/>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5.</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电梯门开启</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开启</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电梯门</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p>
                  </a:txBody>
                  <a:tcPr/>
                </a:tc>
                <a:tc vMerge="1">
                  <a:txBody>
                    <a:bodyPr/>
                    <a:lstStyle/>
                    <a:p>
                      <a:endParaRPr lang="zh-CN"/>
                    </a:p>
                  </a:txBody>
                  <a:tcPr/>
                </a:tc>
              </a:tr>
              <a:tr h="27428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6675" algn="l"/>
                          <a:tab pos="114300" algn="l"/>
                          <a:tab pos="228600" algn="l"/>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2.</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计时器开始计时</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计时</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计时器</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p>
                  </a:txBody>
                  <a:tcPr/>
                </a:tc>
                <a:tc vMerge="1">
                  <a:txBody>
                    <a:bodyPr/>
                    <a:lstStyle/>
                    <a:p>
                      <a:endParaRPr lang="zh-CN"/>
                    </a:p>
                  </a:txBody>
                  <a:tcPr/>
                </a:tc>
              </a:tr>
              <a:tr h="27428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6675" algn="l"/>
                          <a:tab pos="114300" algn="l"/>
                          <a:tab pos="228600" algn="l"/>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7..</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用户进入电梯</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无</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p>
                  </a:txBody>
                  <a:tcPr/>
                </a:tc>
                <a:tc vMerge="1">
                  <a:txBody>
                    <a:bodyPr/>
                    <a:lstStyle/>
                    <a:p>
                      <a:endParaRPr lang="zh-CN"/>
                    </a:p>
                  </a:txBody>
                  <a:tcPr/>
                </a:tc>
              </a:tr>
              <a:tr h="457167">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6675" algn="l"/>
                          <a:tab pos="114300" algn="l"/>
                          <a:tab pos="228600" algn="l"/>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8.</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用户按下到</a:t>
                      </a: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j</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层的电梯按钮</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按下</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用户</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到第</a:t>
                      </a:r>
                      <a:r>
                        <a:rPr kumimoji="0" lang="en-US" altLang="zh-CN"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j</a:t>
                      </a: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层的电梯按钮</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p>
                  </a:txBody>
                  <a:tcPr/>
                </a:tc>
                <a:tc vMerge="1">
                  <a:txBody>
                    <a:bodyPr/>
                    <a:lstStyle/>
                    <a:p>
                      <a:endParaRPr lang="zh-CN"/>
                    </a:p>
                  </a:txBody>
                  <a:tcPr/>
                </a:tc>
              </a:tr>
              <a:tr h="27428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6675" algn="l"/>
                          <a:tab pos="114300" algn="l"/>
                          <a:tab pos="228600" algn="l"/>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9.</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到第</a:t>
                      </a: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j</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层的电梯按钮灯亮</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亮</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到第</a:t>
                      </a:r>
                      <a:r>
                        <a:rPr kumimoji="0" lang="en-US" altLang="zh-CN"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j</a:t>
                      </a: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层的电梯按钮灯</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p>
                  </a:txBody>
                  <a:tcPr/>
                </a:tc>
                <a:tc vMerge="1">
                  <a:txBody>
                    <a:bodyPr/>
                    <a:lstStyle/>
                    <a:p>
                      <a:endParaRPr lang="zh-CN"/>
                    </a:p>
                  </a:txBody>
                  <a:tcPr/>
                </a:tc>
              </a:tr>
              <a:tr h="274288">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tab pos="66675" algn="l"/>
                          <a:tab pos="114300" algn="l"/>
                          <a:tab pos="228600" algn="l"/>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10.</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计时时间到，电梯门关闭</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到时</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计时器</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9">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60020" algn="l"/>
                        </a:tabLst>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摈弃对象：</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160020" algn="l"/>
                        </a:tabLst>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用户：系统外对象，既没有状态也没有行为；</a:t>
                      </a:r>
                      <a:endPar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160020" algn="l"/>
                        </a:tabLst>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rPr>
                        <a:t>第</a:t>
                      </a:r>
                      <a:r>
                        <a:rPr kumimoji="0" lang="en-US" altLang="zh-CN" sz="1200" b="0" i="0" u="none" strike="noStrike" cap="none" normalizeH="0" baseline="0" smtClean="0">
                          <a:ln>
                            <a:noFill/>
                          </a:ln>
                          <a:solidFill>
                            <a:schemeClr val="tx1"/>
                          </a:solidFill>
                          <a:effectLst/>
                          <a:latin typeface="Times New Roman" panose="02020603050405020304" pitchFamily="18" charset="0"/>
                          <a:ea typeface="仿宋_GB2312" pitchFamily="49" charset="-122"/>
                        </a:rPr>
                        <a:t>i</a:t>
                      </a: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rPr>
                        <a:t>层、第</a:t>
                      </a:r>
                      <a:r>
                        <a:rPr kumimoji="0" lang="en-US" altLang="zh-CN" sz="1200" b="0" i="0" u="none" strike="noStrike" cap="none" normalizeH="0" baseline="0" smtClean="0">
                          <a:ln>
                            <a:noFill/>
                          </a:ln>
                          <a:solidFill>
                            <a:schemeClr val="tx1"/>
                          </a:solidFill>
                          <a:effectLst/>
                          <a:latin typeface="Times New Roman" panose="02020603050405020304" pitchFamily="18" charset="0"/>
                          <a:ea typeface="仿宋_GB2312" pitchFamily="49" charset="-122"/>
                        </a:rPr>
                        <a:t>j</a:t>
                      </a: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rPr>
                        <a:t>层：只有状态没有行为</a:t>
                      </a:r>
                      <a:endPar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p>
                  </a:txBody>
                  <a:tcPr/>
                </a:tc>
              </a:tr>
              <a:tr h="274288">
                <a:tc vMerge="1">
                  <a:txBody>
                    <a:bodyPr/>
                    <a:lstStyle/>
                    <a:p>
                      <a:endParaRPr lang="zh-CN"/>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关闭</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电梯门</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p>
                  </a:txBody>
                  <a:tcPr/>
                </a:tc>
                <a:tc vMerge="1">
                  <a:txBody>
                    <a:bodyPr/>
                    <a:lstStyle/>
                    <a:p>
                      <a:endParaRPr lang="zh-CN"/>
                    </a:p>
                  </a:txBody>
                  <a:tcPr/>
                </a:tc>
              </a:tr>
              <a:tr h="27428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6675" algn="l"/>
                          <a:tab pos="114300" algn="l"/>
                          <a:tab pos="228600" algn="l"/>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11.</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电梯到达第</a:t>
                      </a: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j</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层</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到达</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p>
                  </a:txBody>
                  <a:tcPr/>
                </a:tc>
                <a:tc vMerge="1">
                  <a:txBody>
                    <a:bodyPr/>
                    <a:lstStyle/>
                    <a:p>
                      <a:endParaRPr lang="zh-CN"/>
                    </a:p>
                  </a:txBody>
                  <a:tcPr/>
                </a:tc>
              </a:tr>
              <a:tr h="27428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6675" algn="l"/>
                          <a:tab pos="114300" algn="l"/>
                          <a:tab pos="228600" algn="l"/>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12.</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到达</a:t>
                      </a: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j</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层的电梯按钮灯灭</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灭</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到第</a:t>
                      </a:r>
                      <a:r>
                        <a:rPr kumimoji="0" lang="en-US" altLang="zh-CN"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j</a:t>
                      </a: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层的电梯按钮灯</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p>
                  </a:txBody>
                  <a:tcPr/>
                </a:tc>
                <a:tc vMerge="1">
                  <a:txBody>
                    <a:bodyPr/>
                    <a:lstStyle/>
                    <a:p>
                      <a:endParaRPr lang="zh-CN"/>
                    </a:p>
                  </a:txBody>
                  <a:tcPr/>
                </a:tc>
              </a:tr>
              <a:tr h="27428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6675" algn="l"/>
                          <a:tab pos="114300" algn="l"/>
                          <a:tab pos="228600" algn="l"/>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13.</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电梯门开启</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开启</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电梯门</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p>
                  </a:txBody>
                  <a:tcPr/>
                </a:tc>
                <a:tc vMerge="1">
                  <a:txBody>
                    <a:bodyPr/>
                    <a:lstStyle/>
                    <a:p>
                      <a:endParaRPr lang="zh-CN"/>
                    </a:p>
                  </a:txBody>
                  <a:tcPr/>
                </a:tc>
              </a:tr>
              <a:tr h="27428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6675" algn="l"/>
                          <a:tab pos="114300" algn="l"/>
                          <a:tab pos="228600" algn="l"/>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14.</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计时器开始计时</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计时</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计时器</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p>
                  </a:txBody>
                  <a:tcPr/>
                </a:tc>
                <a:tc vMerge="1">
                  <a:txBody>
                    <a:bodyPr/>
                    <a:lstStyle/>
                    <a:p>
                      <a:endParaRPr lang="zh-CN"/>
                    </a:p>
                  </a:txBody>
                  <a:tcPr/>
                </a:tc>
              </a:tr>
              <a:tr h="27428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6675" algn="l"/>
                          <a:tab pos="114300" algn="l"/>
                          <a:tab pos="228600" algn="l"/>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15,</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用户走出电梯门</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无</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p>
                  </a:txBody>
                  <a:tcPr/>
                </a:tc>
                <a:tc vMerge="1">
                  <a:txBody>
                    <a:bodyPr/>
                    <a:lstStyle/>
                    <a:p>
                      <a:endParaRPr lang="zh-CN"/>
                    </a:p>
                  </a:txBody>
                  <a:tcPr/>
                </a:tc>
              </a:tr>
              <a:tr h="274288">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tab pos="66675" algn="l"/>
                          <a:tab pos="114300" algn="l"/>
                          <a:tab pos="228600" algn="l"/>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12.</a:t>
                      </a: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计时时间到，电梯门关闭</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到时</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电梯门</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p>
                  </a:txBody>
                  <a:tcPr/>
                </a:tc>
                <a:tc vMerge="1">
                  <a:txBody>
                    <a:bodyPr/>
                    <a:lstStyle/>
                    <a:p>
                      <a:endParaRPr lang="zh-CN"/>
                    </a:p>
                  </a:txBody>
                  <a:tcPr/>
                </a:tc>
              </a:tr>
              <a:tr h="274288">
                <a:tc vMerge="1">
                  <a:txBody>
                    <a:bodyPr/>
                    <a:lstStyle/>
                    <a:p>
                      <a:endParaRPr lang="zh-CN"/>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关闭</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计时器</a:t>
                      </a:r>
                      <a:endParaRPr kumimoji="0" lang="zh-CN" altLang="en-US" sz="1200" b="0" i="0" u="none" strike="noStrike" cap="none" normalizeH="0" baseline="0" smtClean="0">
                        <a:ln>
                          <a:noFill/>
                        </a:ln>
                        <a:solidFill>
                          <a:schemeClr val="tx1"/>
                        </a:solidFill>
                        <a:effectLst/>
                        <a:latin typeface="Arial" panose="020B0604020202020204" pitchFamily="34" charset="0"/>
                        <a:ea typeface="仿宋_GB2312" pitchFamily="49" charset="-122"/>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p>
                  </a:txBody>
                  <a:tcPr/>
                </a:tc>
                <a:tc vMerge="1">
                  <a:txBody>
                    <a:bodyPr/>
                    <a:lstStyle/>
                    <a:p>
                      <a:endParaRPr lang="zh-CN"/>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4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vert="horz" wrap="square" lIns="91440" tIns="45720" rIns="91440" bIns="45720" anchor="t"/>
          <a:lstStyle/>
          <a:p>
            <a:pPr eaLnBrk="1" hangingPunct="1"/>
            <a:r>
              <a:rPr lang="zh-CN" altLang="en-US" sz="3800" dirty="0"/>
              <a:t>建立类之间的关联</a:t>
            </a:r>
          </a:p>
        </p:txBody>
      </p:sp>
      <p:sp>
        <p:nvSpPr>
          <p:cNvPr id="31747" name="Rectangle 3"/>
          <p:cNvSpPr>
            <a:spLocks noGrp="1"/>
          </p:cNvSpPr>
          <p:nvPr>
            <p:ph idx="1"/>
          </p:nvPr>
        </p:nvSpPr>
        <p:spPr/>
        <p:txBody>
          <a:bodyPr vert="horz" wrap="square" lIns="91440" tIns="45720" rIns="91440" bIns="45720" anchor="t"/>
          <a:lstStyle/>
          <a:p>
            <a:pPr eaLnBrk="1" hangingPunct="1"/>
            <a:r>
              <a:rPr lang="zh-CN" altLang="en-US" dirty="0"/>
              <a:t>保证类之间协作所必需的可见性 </a:t>
            </a:r>
          </a:p>
          <a:p>
            <a:pPr eaLnBrk="1" hangingPunct="1"/>
            <a:r>
              <a:rPr lang="zh-CN" altLang="en-US" dirty="0"/>
              <a:t>适当使用问题域内的关联，增强领域模型的可理解性 </a:t>
            </a:r>
          </a:p>
          <a:p>
            <a:pPr lvl="1" eaLnBrk="1" hangingPunct="1"/>
            <a:r>
              <a:rPr lang="zh-CN" altLang="en-US" dirty="0"/>
              <a:t>要适可而止 </a:t>
            </a:r>
          </a:p>
          <a:p>
            <a:pPr eaLnBrk="1" hangingPunct="1"/>
            <a:r>
              <a:rPr lang="zh-CN" altLang="en-US" dirty="0"/>
              <a:t>不要在关联的识别上花费太多的时间</a:t>
            </a:r>
          </a:p>
          <a:p>
            <a:pPr lvl="1" eaLnBrk="1" hangingPunct="1"/>
            <a:r>
              <a:rPr lang="zh-CN" altLang="en-US" dirty="0"/>
              <a:t>识别概念类比识别关联更加重要 </a:t>
            </a:r>
          </a:p>
          <a:p>
            <a:pPr eaLnBrk="1" hangingPunct="1"/>
            <a:r>
              <a:rPr lang="zh-CN" altLang="en-US" dirty="0"/>
              <a:t>避免显示冗余和导出的关联 </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vert="horz" wrap="square" lIns="91440" tIns="45720" rIns="91440" bIns="45720" anchor="t"/>
          <a:lstStyle/>
          <a:p>
            <a:pPr eaLnBrk="1" hangingPunct="1"/>
            <a:r>
              <a:rPr lang="zh-CN" altLang="en-US" sz="3800" dirty="0"/>
              <a:t>添加类的重要属性</a:t>
            </a:r>
          </a:p>
        </p:txBody>
      </p:sp>
      <p:sp>
        <p:nvSpPr>
          <p:cNvPr id="32771" name="Rectangle 3"/>
          <p:cNvSpPr>
            <a:spLocks noGrp="1"/>
          </p:cNvSpPr>
          <p:nvPr>
            <p:ph idx="1"/>
          </p:nvPr>
        </p:nvSpPr>
        <p:spPr/>
        <p:txBody>
          <a:bodyPr vert="horz" wrap="square" lIns="91440" tIns="45720" rIns="91440" bIns="45720" anchor="t"/>
          <a:lstStyle/>
          <a:p>
            <a:pPr eaLnBrk="1" hangingPunct="1"/>
            <a:r>
              <a:rPr lang="zh-CN" altLang="en-US" sz="2600" dirty="0"/>
              <a:t>实现类协作时必要的信息，是协作的条件、输入、结果或者过程记录 </a:t>
            </a:r>
          </a:p>
          <a:p>
            <a:pPr eaLnBrk="1" hangingPunct="1"/>
            <a:r>
              <a:rPr lang="zh-CN" altLang="en-US" sz="2600" dirty="0"/>
              <a:t>使用用户的描述方式，不进行类型和约束的严格定义 </a:t>
            </a:r>
          </a:p>
          <a:p>
            <a:pPr eaLnBrk="1" hangingPunct="1"/>
            <a:endParaRPr lang="en-US" altLang="zh-CN" sz="2600" dirty="0"/>
          </a:p>
        </p:txBody>
      </p:sp>
      <p:sp>
        <p:nvSpPr>
          <p:cNvPr id="32772" name="Rectangle 5"/>
          <p:cNvSpPr/>
          <p:nvPr/>
        </p:nvSpPr>
        <p:spPr>
          <a:xfrm>
            <a:off x="0" y="2644775"/>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1" dirty="0"/>
          </a:p>
        </p:txBody>
      </p:sp>
      <p:graphicFrame>
        <p:nvGraphicFramePr>
          <p:cNvPr id="32773" name="Object 4"/>
          <p:cNvGraphicFramePr>
            <a:graphicFrameLocks/>
          </p:cNvGraphicFramePr>
          <p:nvPr/>
        </p:nvGraphicFramePr>
        <p:xfrm>
          <a:off x="1219200" y="3068638"/>
          <a:ext cx="6553200" cy="3103562"/>
        </p:xfrm>
        <a:graphic>
          <a:graphicData uri="http://schemas.openxmlformats.org/presentationml/2006/ole">
            <p:oleObj spid="_x0000_s204801" r:id="rId3" imgW="4241730" imgH="2005051" progId="">
              <p:embed/>
            </p:oleObj>
          </a:graphicData>
        </a:graphic>
      </p:graphicFrame>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vert="horz" wrap="square" lIns="91440" tIns="45720" rIns="91440" bIns="45720" anchor="t"/>
          <a:lstStyle/>
          <a:p>
            <a:r>
              <a:rPr lang="zh-CN" altLang="zh-CN" dirty="0"/>
              <a:t>领域模型的分析作用</a:t>
            </a:r>
            <a:endParaRPr lang="zh-CN" altLang="en-US" dirty="0"/>
          </a:p>
        </p:txBody>
      </p:sp>
      <p:sp>
        <p:nvSpPr>
          <p:cNvPr id="33795" name="内容占位符 2"/>
          <p:cNvSpPr>
            <a:spLocks noGrp="1"/>
          </p:cNvSpPr>
          <p:nvPr>
            <p:ph idx="1"/>
          </p:nvPr>
        </p:nvSpPr>
        <p:spPr>
          <a:xfrm>
            <a:off x="533400" y="1371600"/>
            <a:ext cx="8071048" cy="4724400"/>
          </a:xfrm>
        </p:spPr>
        <p:txBody>
          <a:bodyPr vert="horz" wrap="square" lIns="91440" tIns="45720" rIns="91440" bIns="45720" anchor="t"/>
          <a:lstStyle/>
          <a:p>
            <a:r>
              <a:rPr lang="zh-CN" altLang="zh-CN" dirty="0"/>
              <a:t>发现数据方面的需求缺陷与不足，表现为数据的定义、加工与使用</a:t>
            </a:r>
            <a:endParaRPr lang="en-US" altLang="zh-CN" dirty="0"/>
          </a:p>
          <a:p>
            <a:r>
              <a:rPr lang="zh-CN" altLang="en-US" dirty="0"/>
              <a:t>用例之间是互补的，有些用例的数据缺陷可以在其他用例的领域模型中得到补充</a:t>
            </a:r>
          </a:p>
        </p:txBody>
      </p:sp>
      <p:sp>
        <p:nvSpPr>
          <p:cNvPr id="33797" name="矩形 4"/>
          <p:cNvSpPr/>
          <p:nvPr/>
        </p:nvSpPr>
        <p:spPr>
          <a:xfrm>
            <a:off x="6019800" y="3656013"/>
            <a:ext cx="2971800" cy="2586037"/>
          </a:xfrm>
          <a:prstGeom prst="rect">
            <a:avLst/>
          </a:prstGeom>
          <a:noFill/>
          <a:ln w="9525">
            <a:noFill/>
          </a:ln>
        </p:spPr>
        <p:txBody>
          <a:bodyPr>
            <a:spAutoFit/>
          </a:bodyPr>
          <a:lstStyle/>
          <a:p>
            <a:pPr marL="285750" indent="-285750">
              <a:buFont typeface="Arial" panose="020B0604020202020204" pitchFamily="34" charset="0"/>
              <a:buChar char="•"/>
            </a:pPr>
            <a:r>
              <a:rPr lang="zh-CN" altLang="zh-CN" dirty="0">
                <a:latin typeface="Arial" panose="020B0604020202020204" pitchFamily="34" charset="0"/>
              </a:rPr>
              <a:t>顾客是否需要注册？注册哪些信息？</a:t>
            </a:r>
          </a:p>
          <a:p>
            <a:pPr marL="285750" indent="-285750">
              <a:buFont typeface="Arial" panose="020B0604020202020204" pitchFamily="34" charset="0"/>
              <a:buChar char="•"/>
            </a:pPr>
            <a:r>
              <a:rPr lang="zh-CN" altLang="zh-CN" dirty="0">
                <a:latin typeface="Arial" panose="020B0604020202020204" pitchFamily="34" charset="0"/>
              </a:rPr>
              <a:t>查询请求包括哪些条件？</a:t>
            </a:r>
          </a:p>
          <a:p>
            <a:pPr marL="285750" indent="-285750">
              <a:buFont typeface="Arial" panose="020B0604020202020204" pitchFamily="34" charset="0"/>
              <a:buChar char="•"/>
            </a:pPr>
            <a:r>
              <a:rPr lang="en-US" altLang="zh-CN" dirty="0">
                <a:latin typeface="Arial" panose="020B0604020202020204" pitchFamily="34" charset="0"/>
              </a:rPr>
              <a:t>CD</a:t>
            </a:r>
            <a:r>
              <a:rPr lang="zh-CN" altLang="zh-CN" dirty="0">
                <a:latin typeface="Arial" panose="020B0604020202020204" pitchFamily="34" charset="0"/>
              </a:rPr>
              <a:t>推荐列表包含哪些信息？</a:t>
            </a:r>
          </a:p>
          <a:p>
            <a:pPr marL="285750" indent="-285750">
              <a:buFont typeface="Arial" panose="020B0604020202020204" pitchFamily="34" charset="0"/>
              <a:buChar char="•"/>
            </a:pPr>
            <a:r>
              <a:rPr lang="en-US" altLang="zh-CN" dirty="0">
                <a:latin typeface="Arial" panose="020B0604020202020204" pitchFamily="34" charset="0"/>
              </a:rPr>
              <a:t>CD</a:t>
            </a:r>
            <a:r>
              <a:rPr lang="zh-CN" altLang="zh-CN" dirty="0">
                <a:latin typeface="Arial" panose="020B0604020202020204" pitchFamily="34" charset="0"/>
              </a:rPr>
              <a:t>详细信息包含哪些信息？</a:t>
            </a:r>
          </a:p>
          <a:p>
            <a:pPr marL="285750" indent="-285750">
              <a:buFont typeface="Arial" panose="020B0604020202020204" pitchFamily="34" charset="0"/>
              <a:buChar char="•"/>
            </a:pPr>
            <a:r>
              <a:rPr lang="zh-CN" altLang="zh-CN" dirty="0">
                <a:latin typeface="Arial" panose="020B0604020202020204" pitchFamily="34" charset="0"/>
              </a:rPr>
              <a:t>购买行为操作哪些数据？</a:t>
            </a:r>
          </a:p>
          <a:p>
            <a:pPr marL="285750" indent="-285750">
              <a:buFont typeface="Arial" panose="020B0604020202020204" pitchFamily="34" charset="0"/>
              <a:buChar char="•"/>
            </a:pPr>
            <a:r>
              <a:rPr lang="en-US" altLang="zh-CN" dirty="0">
                <a:latin typeface="Arial" panose="020B0604020202020204" pitchFamily="34" charset="0"/>
              </a:rPr>
              <a:t>……</a:t>
            </a:r>
            <a:endParaRPr lang="zh-CN" altLang="zh-CN" dirty="0">
              <a:latin typeface="Arial" panose="020B0604020202020204" pitchFamily="34" charset="0"/>
            </a:endParaRPr>
          </a:p>
        </p:txBody>
      </p:sp>
      <p:sp>
        <p:nvSpPr>
          <p:cNvPr id="6" name="TextBox 5"/>
          <p:cNvSpPr txBox="1"/>
          <p:nvPr/>
        </p:nvSpPr>
        <p:spPr>
          <a:xfrm>
            <a:off x="683568" y="3717032"/>
            <a:ext cx="4896544" cy="369332"/>
          </a:xfrm>
          <a:prstGeom prst="rect">
            <a:avLst/>
          </a:prstGeom>
          <a:noFill/>
        </p:spPr>
        <p:txBody>
          <a:bodyPr wrap="square" rtlCol="0">
            <a:spAutoFit/>
          </a:bodyPr>
          <a:lstStyle/>
          <a:p>
            <a:r>
              <a:rPr lang="zh-CN" altLang="en-US" dirty="0" smtClean="0"/>
              <a:t>在前面的分析案例中，可以发现下列需求缺陷：</a:t>
            </a:r>
            <a:endParaRPr lang="zh-CN" alt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404664"/>
            <a:ext cx="7772400" cy="4724400"/>
          </a:xfrm>
        </p:spPr>
        <p:txBody>
          <a:bodyPr/>
          <a:lstStyle/>
          <a:p>
            <a:r>
              <a:rPr lang="zh-CN" altLang="en-US" dirty="0" smtClean="0"/>
              <a:t>分</a:t>
            </a:r>
            <a:r>
              <a:rPr lang="zh-CN" altLang="en-US" dirty="0" smtClean="0"/>
              <a:t>析中发现的需求缺陷有些可以通过分析其他用例来解决。例如分析“顾客注册”用例可以解决问题“顾客是否需要注册？”注册那些信息？。一个系统中有很多用例，所有用例的领域模型合并起来，才构成完成的需求信息，所以单个用例的领域模型有缺陷是正常的，可以在其他用例的</a:t>
            </a:r>
            <a:r>
              <a:rPr lang="zh-CN" altLang="en-US" dirty="0" smtClean="0"/>
              <a:t>领域模</a:t>
            </a:r>
            <a:r>
              <a:rPr lang="zh-CN" altLang="en-US" dirty="0" smtClean="0"/>
              <a:t>型中得到解决。</a:t>
            </a:r>
            <a:endParaRPr lang="en-US" altLang="zh-CN" dirty="0" smtClean="0"/>
          </a:p>
          <a:p>
            <a:r>
              <a:rPr lang="zh-CN" altLang="en-US" dirty="0" smtClean="0"/>
              <a:t>有</a:t>
            </a:r>
            <a:r>
              <a:rPr lang="zh-CN" altLang="en-US" dirty="0" smtClean="0"/>
              <a:t>些分析中发现的需求缺陷的确是未获取的信息或者分析中出现的错误，这时就需要根据发现的缺陷重新获取相关内容或者修正错误的分析模型。</a:t>
            </a:r>
            <a:endParaRPr lang="zh-CN" alt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noChangeArrowheads="1"/>
          </p:cNvSpPr>
          <p:nvPr>
            <p:ph type="title"/>
          </p:nvPr>
        </p:nvSpPr>
        <p:spPr>
          <a:xfrm>
            <a:off x="449289" y="1052736"/>
            <a:ext cx="8229600" cy="1865312"/>
          </a:xfrm>
        </p:spPr>
        <p:txBody>
          <a:bodyPr/>
          <a:lstStyle/>
          <a:p>
            <a:r>
              <a:rPr lang="zh-CN" altLang="en-US" sz="2800" b="1" dirty="0"/>
              <a:t>（</a:t>
            </a:r>
            <a:r>
              <a:rPr lang="en-US" altLang="zh-CN" sz="2800" b="1" dirty="0"/>
              <a:t>2</a:t>
            </a:r>
            <a:r>
              <a:rPr lang="zh-CN" altLang="en-US" sz="2800" b="1" dirty="0"/>
              <a:t>）建立序列图</a:t>
            </a:r>
            <a:r>
              <a:rPr lang="en-US" altLang="zh-CN" sz="2800" b="1" dirty="0"/>
              <a:t/>
            </a:r>
            <a:br>
              <a:rPr lang="en-US" altLang="zh-CN" sz="2800" b="1" dirty="0"/>
            </a:br>
            <a:r>
              <a:rPr lang="zh-CN" altLang="en-US" sz="2800" dirty="0"/>
              <a:t>用自然语言描述的场景不能简明和直观地表达对象与对象之间发生的各种事件，而序列图却能清楚地接时序表达事件及对象间的关系。</a:t>
            </a:r>
            <a:br>
              <a:rPr lang="zh-CN" altLang="en-US" sz="2800" dirty="0"/>
            </a:br>
            <a:r>
              <a:rPr lang="zh-CN" altLang="en-US" sz="2800" dirty="0"/>
              <a:t/>
            </a:r>
            <a:br>
              <a:rPr lang="zh-CN" altLang="en-US" sz="2800" dirty="0"/>
            </a:br>
            <a:endParaRPr lang="zh-CN" altLang="en-US" sz="2800" dirty="0"/>
          </a:p>
        </p:txBody>
      </p:sp>
      <p:sp>
        <p:nvSpPr>
          <p:cNvPr id="53250" name="内容占位符 2"/>
          <p:cNvSpPr>
            <a:spLocks noGrp="1" noChangeArrowheads="1"/>
          </p:cNvSpPr>
          <p:nvPr>
            <p:ph idx="1"/>
          </p:nvPr>
        </p:nvSpPr>
        <p:spPr>
          <a:xfrm>
            <a:off x="457200" y="2357438"/>
            <a:ext cx="8229600" cy="3773487"/>
          </a:xfrm>
        </p:spPr>
        <p:txBody>
          <a:bodyPr/>
          <a:lstStyle/>
          <a:p>
            <a:r>
              <a:rPr lang="zh-CN" altLang="en-US"/>
              <a:t>构造序列图时，首先应认真分析每个场景的内容，从中提取所有外部事件的信息（用户或设备、外部实体与系统交互的所有信号、输入、输出、中断、动作等）及异常事件和出错条件的信息。传递信息的对象的动作也可作为事件，如储户插入银行卡或输入密码，</a:t>
            </a:r>
            <a:r>
              <a:rPr lang="en-US" altLang="zh-CN"/>
              <a:t>ATM</a:t>
            </a:r>
            <a:r>
              <a:rPr lang="zh-CN" altLang="en-US"/>
              <a:t>吐出现金等都是事件。事件形成对象与对象之间的交互行为。</a:t>
            </a:r>
          </a:p>
          <a:p>
            <a:endParaRPr lang="zh-CN" altLang="en-US"/>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noChangeArrowheads="1"/>
          </p:cNvSpPr>
          <p:nvPr>
            <p:ph type="title"/>
          </p:nvPr>
        </p:nvSpPr>
        <p:spPr/>
        <p:txBody>
          <a:bodyPr/>
          <a:lstStyle/>
          <a:p>
            <a:endParaRPr lang="zh-CN" altLang="en-US"/>
          </a:p>
        </p:txBody>
      </p:sp>
      <p:sp>
        <p:nvSpPr>
          <p:cNvPr id="54274" name="内容占位符 2"/>
          <p:cNvSpPr>
            <a:spLocks noGrp="1" noChangeArrowheads="1"/>
          </p:cNvSpPr>
          <p:nvPr>
            <p:ph idx="1"/>
          </p:nvPr>
        </p:nvSpPr>
        <p:spPr/>
        <p:txBody>
          <a:bodyPr/>
          <a:lstStyle/>
          <a:p>
            <a:r>
              <a:rPr lang="zh-CN" altLang="en-US"/>
              <a:t>确定了每类事件的发送对象和接受对象之后，就可以利用序列图将事件序列以及事件与对象间的关系清晰和形象地表示出来。因此，序列图实质上是场景的图形表示，每个场景对应一张序列图。</a:t>
            </a:r>
          </a:p>
          <a:p>
            <a:endParaRPr lang="zh-CN" altLang="en-US"/>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
        <p:nvSpPr>
          <p:cNvPr id="5529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55299" name="Object 4"/>
          <p:cNvGraphicFramePr>
            <a:graphicFrameLocks/>
          </p:cNvGraphicFramePr>
          <p:nvPr/>
        </p:nvGraphicFramePr>
        <p:xfrm>
          <a:off x="1071563" y="857250"/>
          <a:ext cx="7072312" cy="3409950"/>
        </p:xfrm>
        <a:graphic>
          <a:graphicData uri="http://schemas.openxmlformats.org/presentationml/2006/ole">
            <p:oleObj spid="_x0000_s208897" r:id="rId3" imgW="7000494" imgH="4991862" progId="">
              <p:embed/>
            </p:oleObj>
          </a:graphicData>
        </a:graphic>
      </p:graphicFrame>
      <p:sp>
        <p:nvSpPr>
          <p:cNvPr id="55300" name="Text Box 6"/>
          <p:cNvSpPr txBox="1">
            <a:spLocks noChangeArrowheads="1"/>
          </p:cNvSpPr>
          <p:nvPr/>
        </p:nvSpPr>
        <p:spPr bwMode="auto">
          <a:xfrm>
            <a:off x="3286125" y="4572000"/>
            <a:ext cx="3214688" cy="50006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1600">
                <a:latin typeface="Times New Roman" panose="02020603050405020304" pitchFamily="18" charset="0"/>
              </a:rPr>
              <a:t>登陆、存取款（</a:t>
            </a:r>
            <a:r>
              <a:rPr lang="en-US" altLang="zh-CN" sz="1600">
                <a:latin typeface="Times New Roman" panose="02020603050405020304" pitchFamily="18" charset="0"/>
              </a:rPr>
              <a:t>S/T</a:t>
            </a:r>
            <a:r>
              <a:rPr lang="zh-CN" altLang="en-US" sz="1600">
                <a:latin typeface="Times New Roman" panose="02020603050405020304" pitchFamily="18" charset="0"/>
              </a:rPr>
              <a:t>）事件序列图</a:t>
            </a:r>
          </a:p>
          <a:p>
            <a:endParaRPr lang="zh-CN" altLang="zh-CN" sz="160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noChangeArrowheads="1"/>
          </p:cNvSpPr>
          <p:nvPr>
            <p:ph type="title"/>
          </p:nvPr>
        </p:nvSpPr>
        <p:spPr/>
        <p:txBody>
          <a:bodyPr/>
          <a:lstStyle/>
          <a:p>
            <a:endParaRPr lang="zh-CN" altLang="en-US"/>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
        <p:nvSpPr>
          <p:cNvPr id="5632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56324" name="Object 1"/>
          <p:cNvGraphicFramePr>
            <a:graphicFrameLocks/>
          </p:cNvGraphicFramePr>
          <p:nvPr/>
        </p:nvGraphicFramePr>
        <p:xfrm>
          <a:off x="1571625" y="1071563"/>
          <a:ext cx="6143625" cy="3929062"/>
        </p:xfrm>
        <a:graphic>
          <a:graphicData uri="http://schemas.openxmlformats.org/presentationml/2006/ole">
            <p:oleObj spid="_x0000_s211969" r:id="rId3" imgW="7392871" imgH="4991882" progId="">
              <p:embed/>
            </p:oleObj>
          </a:graphicData>
        </a:graphic>
      </p:graphicFrame>
      <p:sp>
        <p:nvSpPr>
          <p:cNvPr id="56325" name="Text Box 3"/>
          <p:cNvSpPr txBox="1">
            <a:spLocks noChangeArrowheads="1"/>
          </p:cNvSpPr>
          <p:nvPr/>
        </p:nvSpPr>
        <p:spPr bwMode="auto">
          <a:xfrm>
            <a:off x="3500438" y="5429250"/>
            <a:ext cx="3286125" cy="29686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000">
                <a:solidFill>
                  <a:srgbClr val="000000"/>
                </a:solidFill>
              </a:rPr>
              <a:t>新建、维护事件序列图</a:t>
            </a:r>
          </a:p>
          <a:p>
            <a:endParaRPr lang="zh-CN" altLang="zh-CN" sz="200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noChangeArrowheads="1"/>
          </p:cNvSpPr>
          <p:nvPr>
            <p:ph type="title"/>
          </p:nvPr>
        </p:nvSpPr>
        <p:spPr>
          <a:xfrm>
            <a:off x="323528" y="1196752"/>
            <a:ext cx="8229600" cy="1722437"/>
          </a:xfrm>
        </p:spPr>
        <p:txBody>
          <a:bodyPr/>
          <a:lstStyle/>
          <a:p>
            <a:r>
              <a:rPr lang="zh-CN" altLang="en-US" sz="2800" b="1" dirty="0"/>
              <a:t>（</a:t>
            </a:r>
            <a:r>
              <a:rPr lang="en-US" altLang="zh-CN" sz="2800" b="1" dirty="0"/>
              <a:t>3</a:t>
            </a:r>
            <a:r>
              <a:rPr lang="zh-CN" altLang="en-US" sz="2800" b="1" dirty="0"/>
              <a:t>）构建状态图</a:t>
            </a:r>
            <a:r>
              <a:rPr lang="en-US" altLang="zh-CN" sz="2800" b="1" dirty="0"/>
              <a:t/>
            </a:r>
            <a:br>
              <a:rPr lang="en-US" altLang="zh-CN" sz="2800" b="1" dirty="0"/>
            </a:br>
            <a:r>
              <a:rPr lang="zh-CN" altLang="en-US" sz="2800" dirty="0"/>
              <a:t>状态图适用于表示动态模型，刻画事件与对象状态之间的关系。通过状态图可以清楚地看到对象状态是如何受事件的影响而发生转换的。</a:t>
            </a:r>
            <a:br>
              <a:rPr lang="zh-CN" altLang="en-US" sz="2800" dirty="0"/>
            </a:br>
            <a:r>
              <a:rPr lang="zh-CN" altLang="en-US" sz="2800" dirty="0"/>
              <a:t/>
            </a:r>
            <a:br>
              <a:rPr lang="zh-CN" altLang="en-US" sz="2800" dirty="0"/>
            </a:br>
            <a:endParaRPr lang="zh-CN" altLang="en-US" sz="2800" dirty="0"/>
          </a:p>
        </p:txBody>
      </p:sp>
      <p:sp>
        <p:nvSpPr>
          <p:cNvPr id="57346" name="内容占位符 2"/>
          <p:cNvSpPr>
            <a:spLocks noGrp="1" noChangeArrowheads="1"/>
          </p:cNvSpPr>
          <p:nvPr>
            <p:ph idx="1"/>
          </p:nvPr>
        </p:nvSpPr>
        <p:spPr>
          <a:xfrm>
            <a:off x="500063" y="2428875"/>
            <a:ext cx="8229600" cy="1643063"/>
          </a:xfrm>
        </p:spPr>
        <p:txBody>
          <a:bodyPr/>
          <a:lstStyle/>
          <a:p>
            <a:r>
              <a:rPr lang="zh-CN" altLang="en-US" sz="2800"/>
              <a:t>由于序列图按时序关系把所有的事件全部列举出来，于是可根据序列图构造状态图。依据序列图构造状态图的过程如下：</a:t>
            </a:r>
            <a:endParaRPr lang="en-US" altLang="zh-CN" sz="2800"/>
          </a:p>
          <a:p>
            <a:pPr lvl="1"/>
            <a:endParaRPr lang="zh-CN" altLang="en-US" sz="2800"/>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5750" y="785813"/>
            <a:ext cx="8358188" cy="5208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noChangeArrowheads="1"/>
          </p:cNvSpPr>
          <p:nvPr>
            <p:ph type="title"/>
          </p:nvPr>
        </p:nvSpPr>
        <p:spPr/>
        <p:txBody>
          <a:bodyPr/>
          <a:lstStyle/>
          <a:p>
            <a:endParaRPr lang="zh-CN" altLang="en-US"/>
          </a:p>
        </p:txBody>
      </p:sp>
      <p:sp>
        <p:nvSpPr>
          <p:cNvPr id="58370" name="内容占位符 2"/>
          <p:cNvSpPr>
            <a:spLocks noGrp="1" noChangeArrowheads="1"/>
          </p:cNvSpPr>
          <p:nvPr>
            <p:ph idx="1"/>
          </p:nvPr>
        </p:nvSpPr>
        <p:spPr>
          <a:xfrm>
            <a:off x="428625" y="500063"/>
            <a:ext cx="8229600" cy="5572125"/>
          </a:xfrm>
        </p:spPr>
        <p:txBody>
          <a:bodyPr/>
          <a:lstStyle/>
          <a:p>
            <a:pPr lvl="1"/>
            <a:r>
              <a:rPr lang="en-US" altLang="zh-CN" sz="2800"/>
              <a:t>1</a:t>
            </a:r>
            <a:r>
              <a:rPr lang="zh-CN" altLang="en-US" sz="2800"/>
              <a:t>）确定序列图中对象（竖直线表示的对象）的初态。</a:t>
            </a:r>
          </a:p>
          <a:p>
            <a:pPr lvl="1"/>
            <a:r>
              <a:rPr lang="en-US" altLang="zh-CN" sz="2800"/>
              <a:t>2</a:t>
            </a:r>
            <a:r>
              <a:rPr lang="zh-CN" altLang="en-US" sz="2800"/>
              <a:t>）分析序列图。把序列图中标记的事件（序列图中带箭头的横线）作为状态图中的有向边，边上标记事件名（有必要时可附上条件名）。</a:t>
            </a:r>
            <a:endParaRPr lang="en-US" altLang="zh-CN" sz="2800"/>
          </a:p>
          <a:p>
            <a:pPr lvl="1"/>
            <a:r>
              <a:rPr lang="en-US" altLang="zh-CN" sz="2800"/>
              <a:t>3</a:t>
            </a:r>
            <a:r>
              <a:rPr lang="zh-CN" altLang="en-US" sz="2800"/>
              <a:t>）正常事件描述之后，还应考虑边界情况下可能发生的事件。</a:t>
            </a:r>
            <a:endParaRPr lang="en-US" altLang="zh-CN" sz="2800"/>
          </a:p>
          <a:p>
            <a:pPr lvl="1"/>
            <a:r>
              <a:rPr lang="en-US" altLang="zh-CN" sz="2800"/>
              <a:t>4</a:t>
            </a:r>
            <a:r>
              <a:rPr lang="zh-CN" altLang="en-US" sz="2800"/>
              <a:t>）根据一张序列图画出对象或类状态图之后，再把其他与该对象或类相关的场景（如异常情况场景）的序列图加入已画出的状态图中。当状态图包含了影响某对象类的全部事件时，该类的状态图也就构造出来了。</a:t>
            </a:r>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pic>
        <p:nvPicPr>
          <p:cNvPr id="59394"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1563" y="285750"/>
            <a:ext cx="7072312" cy="6143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noChangeArrowheads="1"/>
          </p:cNvSpPr>
          <p:nvPr>
            <p:ph type="title"/>
          </p:nvPr>
        </p:nvSpPr>
        <p:spPr>
          <a:xfrm>
            <a:off x="457200" y="277813"/>
            <a:ext cx="8229600" cy="793750"/>
          </a:xfrm>
        </p:spPr>
        <p:txBody>
          <a:bodyPr/>
          <a:lstStyle/>
          <a:p>
            <a:r>
              <a:rPr lang="zh-CN" altLang="en-US" sz="2400"/>
              <a:t>客户取款业务的状态分析：从客户插入磁卡的起始状态到结状态</a:t>
            </a:r>
            <a:r>
              <a:rPr lang="en-US" altLang="zh-CN" sz="2400"/>
              <a:t>,</a:t>
            </a:r>
            <a:r>
              <a:rPr lang="zh-CN" altLang="en-US" sz="2400"/>
              <a:t>中间还有输入密码</a:t>
            </a:r>
            <a:r>
              <a:rPr lang="en-US" altLang="zh-CN" sz="2400"/>
              <a:t>,</a:t>
            </a:r>
            <a:r>
              <a:rPr lang="zh-CN" altLang="en-US" sz="2400"/>
              <a:t>选择服务</a:t>
            </a:r>
            <a:r>
              <a:rPr lang="en-US" altLang="zh-CN" sz="2400"/>
              <a:t>,</a:t>
            </a:r>
            <a:r>
              <a:rPr lang="zh-CN" altLang="en-US" sz="2400"/>
              <a:t>取款</a:t>
            </a:r>
            <a:r>
              <a:rPr lang="en-US" altLang="zh-CN" sz="2400"/>
              <a:t>,</a:t>
            </a:r>
            <a:r>
              <a:rPr lang="zh-CN" altLang="en-US" sz="2400"/>
              <a:t>吐款状态</a:t>
            </a:r>
            <a:r>
              <a:rPr lang="en-US" altLang="zh-CN" sz="2400"/>
              <a:t>. </a:t>
            </a:r>
            <a:endParaRPr lang="zh-CN" altLang="en-US" sz="2400"/>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pic>
        <p:nvPicPr>
          <p:cNvPr id="60419"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28688" y="1428750"/>
            <a:ext cx="7840662" cy="4908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quarter" idx="10"/>
          </p:nvPr>
        </p:nvSpPr>
        <p:spPr bwMode="auto"/>
        <p:txBody>
          <a:bodyPr vert="horz" wrap="square" lIns="91440" tIns="45720" rIns="91440" bIns="45720" numCol="1" anchor="b" anchorCtr="0" compatLnSpc="1"/>
          <a:lstStyle/>
          <a:p>
            <a:pPr>
              <a:defRPr/>
            </a:pPr>
            <a:r>
              <a:rPr lang="zh-CN" altLang="en-US" dirty="0"/>
              <a:t>第</a:t>
            </a:r>
            <a:r>
              <a:rPr lang="en-US" altLang="zh-CN" dirty="0"/>
              <a:t>6</a:t>
            </a:r>
            <a:r>
              <a:rPr lang="zh-CN" altLang="en-US" dirty="0"/>
              <a:t>章向对方法</a:t>
            </a:r>
          </a:p>
        </p:txBody>
      </p:sp>
      <p:sp>
        <p:nvSpPr>
          <p:cNvPr id="61442" name="Rectangle 2"/>
          <p:cNvSpPr>
            <a:spLocks noGrp="1" noChangeArrowheads="1"/>
          </p:cNvSpPr>
          <p:nvPr>
            <p:ph type="title" idx="4294967295"/>
          </p:nvPr>
        </p:nvSpPr>
        <p:spPr>
          <a:xfrm>
            <a:off x="735013" y="579438"/>
            <a:ext cx="7908925" cy="774700"/>
          </a:xfrm>
        </p:spPr>
        <p:txBody>
          <a:bodyPr/>
          <a:lstStyle/>
          <a:p>
            <a:pPr eaLnBrk="1" hangingPunct="1"/>
            <a:r>
              <a:rPr lang="en-US" altLang="zh-CN" sz="2900" dirty="0">
                <a:solidFill>
                  <a:schemeClr val="tx1"/>
                </a:solidFill>
                <a:latin typeface="楷体_GB2312" pitchFamily="49" charset="-122"/>
                <a:ea typeface="楷体_GB2312" pitchFamily="49" charset="-122"/>
              </a:rPr>
              <a:t> </a:t>
            </a:r>
            <a:r>
              <a:rPr lang="zh-CN" altLang="en-US" sz="2900" dirty="0">
                <a:solidFill>
                  <a:schemeClr val="tx1"/>
                </a:solidFill>
                <a:latin typeface="楷体_GB2312" pitchFamily="49" charset="-122"/>
                <a:ea typeface="楷体_GB2312" pitchFamily="49" charset="-122"/>
              </a:rPr>
              <a:t>三种模型之间的关系 </a:t>
            </a:r>
          </a:p>
        </p:txBody>
      </p:sp>
      <p:sp>
        <p:nvSpPr>
          <p:cNvPr id="61443" name="Text Box 3"/>
          <p:cNvSpPr txBox="1">
            <a:spLocks noChangeArrowheads="1"/>
          </p:cNvSpPr>
          <p:nvPr/>
        </p:nvSpPr>
        <p:spPr bwMode="auto">
          <a:xfrm>
            <a:off x="609600" y="1524000"/>
            <a:ext cx="8139113" cy="3414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对象模型明确定义了事件的实体，动态模型明确规定了</a:t>
            </a:r>
            <a:r>
              <a:rPr lang="zh-CN" altLang="en-US" sz="2400">
                <a:ea typeface="楷体_GB2312" pitchFamily="49" charset="-122"/>
              </a:rPr>
              <a:t>“</a:t>
            </a:r>
            <a:r>
              <a:rPr lang="zh-CN" altLang="en-US" sz="2400">
                <a:latin typeface="楷体_GB2312" pitchFamily="49" charset="-122"/>
                <a:ea typeface="楷体_GB2312" pitchFamily="49" charset="-122"/>
              </a:rPr>
              <a:t>什么时候做</a:t>
            </a:r>
            <a:r>
              <a:rPr lang="zh-CN" altLang="en-US" sz="2400">
                <a:ea typeface="楷体_GB2312" pitchFamily="49" charset="-122"/>
              </a:rPr>
              <a:t>”</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即在何种状态下接受了什么事件的触发</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，而功能模型指明了系统应该</a:t>
            </a:r>
            <a:r>
              <a:rPr lang="zh-CN" altLang="en-US" sz="2400">
                <a:ea typeface="楷体_GB2312" pitchFamily="49" charset="-122"/>
              </a:rPr>
              <a:t>“</a:t>
            </a:r>
            <a:r>
              <a:rPr lang="zh-CN" altLang="en-US" sz="2400">
                <a:latin typeface="楷体_GB2312" pitchFamily="49" charset="-122"/>
                <a:ea typeface="楷体_GB2312" pitchFamily="49" charset="-122"/>
              </a:rPr>
              <a:t>做什么</a:t>
            </a:r>
            <a:r>
              <a:rPr lang="zh-CN" altLang="en-US" sz="2400">
                <a:ea typeface="楷体_GB2312" pitchFamily="49" charset="-122"/>
              </a:rPr>
              <a:t>”</a:t>
            </a:r>
            <a:r>
              <a:rPr lang="zh-CN" altLang="en-US" sz="2400">
                <a:latin typeface="楷体_GB2312" pitchFamily="49" charset="-122"/>
                <a:ea typeface="楷体_GB2312" pitchFamily="49" charset="-122"/>
              </a:rPr>
              <a:t>。这三种模型相互补充、相互配合，使得人们对系统的认识更加全面。</a:t>
            </a:r>
          </a:p>
          <a:p>
            <a:pPr>
              <a:lnSpc>
                <a:spcPct val="130000"/>
              </a:lnSpc>
            </a:pPr>
            <a:r>
              <a:rPr lang="zh-CN" altLang="en-US" sz="2400">
                <a:latin typeface="楷体_GB2312" pitchFamily="49" charset="-122"/>
                <a:ea typeface="楷体_GB2312" pitchFamily="49" charset="-122"/>
              </a:rPr>
              <a:t>    在面向对象方法学中，对象模型是最基本、最重要的、最核心的，它为动态模型和功能模型奠定了基础。三种模型之间存在密切的关系。   </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
        <p:nvSpPr>
          <p:cNvPr id="62466" name="Rectangle 4"/>
          <p:cNvSpPr>
            <a:spLocks noRot="1" noChangeArrowheads="1"/>
          </p:cNvSpPr>
          <p:nvPr/>
        </p:nvSpPr>
        <p:spPr bwMode="auto">
          <a:xfrm>
            <a:off x="539750" y="557213"/>
            <a:ext cx="8208963"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900">
                <a:latin typeface="楷体_GB2312" pitchFamily="49" charset="-122"/>
                <a:ea typeface="楷体_GB2312" pitchFamily="49" charset="-122"/>
              </a:rPr>
              <a:t>绘制</a:t>
            </a:r>
            <a:r>
              <a:rPr lang="en-US" altLang="zh-CN" sz="2900">
                <a:latin typeface="楷体_GB2312" pitchFamily="49" charset="-122"/>
                <a:ea typeface="楷体_GB2312" pitchFamily="49" charset="-122"/>
              </a:rPr>
              <a:t>UML</a:t>
            </a:r>
            <a:r>
              <a:rPr lang="zh-CN" altLang="en-US" sz="2900">
                <a:latin typeface="楷体_GB2312" pitchFamily="49" charset="-122"/>
                <a:ea typeface="楷体_GB2312" pitchFamily="49" charset="-122"/>
              </a:rPr>
              <a:t>图的注意事项</a:t>
            </a:r>
          </a:p>
        </p:txBody>
      </p:sp>
      <p:sp>
        <p:nvSpPr>
          <p:cNvPr id="62467" name="Text Box 5"/>
          <p:cNvSpPr txBox="1">
            <a:spLocks noChangeArrowheads="1"/>
          </p:cNvSpPr>
          <p:nvPr/>
        </p:nvSpPr>
        <p:spPr bwMode="auto">
          <a:xfrm>
            <a:off x="539750" y="1492250"/>
            <a:ext cx="8207375" cy="323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pP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用</a:t>
            </a:r>
            <a:r>
              <a:rPr lang="en-US" altLang="zh-CN" sz="2400">
                <a:latin typeface="楷体_GB2312" pitchFamily="49" charset="-122"/>
                <a:ea typeface="楷体_GB2312" pitchFamily="49" charset="-122"/>
              </a:rPr>
              <a:t>UML</a:t>
            </a:r>
            <a:r>
              <a:rPr lang="zh-CN" altLang="en-US" sz="2400">
                <a:latin typeface="楷体_GB2312" pitchFamily="49" charset="-122"/>
                <a:ea typeface="楷体_GB2312" pitchFamily="49" charset="-122"/>
              </a:rPr>
              <a:t>建模的目的不是为了绘制漂亮的图画。</a:t>
            </a:r>
          </a:p>
          <a:p>
            <a:pPr>
              <a:lnSpc>
                <a:spcPct val="90000"/>
              </a:lnSpc>
              <a:spcBef>
                <a:spcPct val="20000"/>
              </a:spcBef>
            </a:pP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不是所有的图都值得保存 。</a:t>
            </a:r>
          </a:p>
          <a:p>
            <a:pPr>
              <a:lnSpc>
                <a:spcPct val="90000"/>
              </a:lnSpc>
              <a:spcBef>
                <a:spcPct val="20000"/>
              </a:spcBef>
            </a:pPr>
            <a:r>
              <a:rPr lang="en-US" altLang="zh-CN" sz="2400">
                <a:latin typeface="楷体_GB2312" pitchFamily="49" charset="-122"/>
                <a:ea typeface="楷体_GB2312" pitchFamily="49" charset="-122"/>
              </a:rPr>
              <a:t>(3)</a:t>
            </a:r>
            <a:r>
              <a:rPr lang="zh-CN" altLang="en-US" sz="2400">
                <a:latin typeface="楷体_GB2312" pitchFamily="49" charset="-122"/>
                <a:ea typeface="楷体_GB2312" pitchFamily="49" charset="-122"/>
              </a:rPr>
              <a:t>在每个图中只显示足以表达特定问题的细节。</a:t>
            </a:r>
          </a:p>
          <a:p>
            <a:pPr>
              <a:lnSpc>
                <a:spcPct val="90000"/>
              </a:lnSpc>
              <a:spcBef>
                <a:spcPct val="20000"/>
              </a:spcBef>
            </a:pPr>
            <a:r>
              <a:rPr lang="en-US" altLang="zh-CN" sz="2400">
                <a:latin typeface="楷体_GB2312" pitchFamily="49" charset="-122"/>
                <a:ea typeface="楷体_GB2312" pitchFamily="49" charset="-122"/>
              </a:rPr>
              <a:t>(4)</a:t>
            </a:r>
            <a:r>
              <a:rPr lang="zh-CN" altLang="en-US" sz="2400">
                <a:latin typeface="楷体_GB2312" pitchFamily="49" charset="-122"/>
                <a:ea typeface="楷体_GB2312" pitchFamily="49" charset="-122"/>
              </a:rPr>
              <a:t>在系统中的结构图和行为图之间保持平衡。 </a:t>
            </a:r>
          </a:p>
          <a:p>
            <a:pPr>
              <a:lnSpc>
                <a:spcPct val="90000"/>
              </a:lnSpc>
              <a:spcBef>
                <a:spcPct val="20000"/>
              </a:spcBef>
            </a:pPr>
            <a:r>
              <a:rPr lang="en-US" altLang="zh-CN" sz="2400">
                <a:latin typeface="楷体_GB2312" pitchFamily="49" charset="-122"/>
                <a:ea typeface="楷体_GB2312" pitchFamily="49" charset="-122"/>
              </a:rPr>
              <a:t>(5)</a:t>
            </a:r>
            <a:r>
              <a:rPr lang="zh-CN" altLang="en-US" sz="2400">
                <a:latin typeface="楷体_GB2312" pitchFamily="49" charset="-122"/>
                <a:ea typeface="楷体_GB2312" pitchFamily="49" charset="-122"/>
              </a:rPr>
              <a:t>不要使图过大，也不要使图过于小。</a:t>
            </a:r>
          </a:p>
          <a:p>
            <a:pPr>
              <a:lnSpc>
                <a:spcPct val="90000"/>
              </a:lnSpc>
              <a:spcBef>
                <a:spcPct val="20000"/>
              </a:spcBef>
            </a:pPr>
            <a:r>
              <a:rPr lang="en-US" altLang="zh-CN" sz="2400">
                <a:latin typeface="楷体_GB2312" pitchFamily="49" charset="-122"/>
                <a:ea typeface="楷体_GB2312" pitchFamily="49" charset="-122"/>
              </a:rPr>
              <a:t>(6)</a:t>
            </a:r>
            <a:r>
              <a:rPr lang="zh-CN" altLang="en-US" sz="2400">
                <a:latin typeface="楷体_GB2312" pitchFamily="49" charset="-122"/>
                <a:ea typeface="楷体_GB2312" pitchFamily="49" charset="-122"/>
              </a:rPr>
              <a:t>给每个图一个能清楚表达其意图的有意义的名称。 </a:t>
            </a:r>
          </a:p>
          <a:p>
            <a:pPr>
              <a:lnSpc>
                <a:spcPct val="90000"/>
              </a:lnSpc>
              <a:spcBef>
                <a:spcPct val="20000"/>
              </a:spcBef>
            </a:pPr>
            <a:r>
              <a:rPr lang="en-US" altLang="zh-CN" sz="2400">
                <a:latin typeface="楷体_GB2312" pitchFamily="49" charset="-122"/>
                <a:ea typeface="楷体_GB2312" pitchFamily="49" charset="-122"/>
              </a:rPr>
              <a:t>(7)</a:t>
            </a:r>
            <a:r>
              <a:rPr lang="zh-CN" altLang="en-US" sz="2400">
                <a:latin typeface="楷体_GB2312" pitchFamily="49" charset="-122"/>
                <a:ea typeface="楷体_GB2312" pitchFamily="49" charset="-122"/>
              </a:rPr>
              <a:t>要对图进行组织，根据视图把它们组织成包。</a:t>
            </a:r>
          </a:p>
          <a:p>
            <a:pPr>
              <a:lnSpc>
                <a:spcPct val="90000"/>
              </a:lnSpc>
              <a:spcBef>
                <a:spcPct val="20000"/>
              </a:spcBef>
            </a:pPr>
            <a:r>
              <a:rPr lang="en-US" altLang="zh-CN" sz="2400">
                <a:latin typeface="楷体_GB2312" pitchFamily="49" charset="-122"/>
                <a:ea typeface="楷体_GB2312" pitchFamily="49" charset="-122"/>
              </a:rPr>
              <a:t>(8)</a:t>
            </a:r>
            <a:r>
              <a:rPr lang="zh-CN" altLang="en-US" sz="2400">
                <a:latin typeface="楷体_GB2312" pitchFamily="49" charset="-122"/>
                <a:ea typeface="楷体_GB2312" pitchFamily="49" charset="-122"/>
              </a:rPr>
              <a:t>不要为图的格式所困扰，用工具来帮助工作。 </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AutoShape 4"/>
          <p:cNvSpPr>
            <a:spLocks noGrp="1" noChangeArrowheads="1"/>
          </p:cNvSpPr>
          <p:nvPr>
            <p:ph type="title"/>
          </p:nvPr>
        </p:nvSpPr>
        <p:spPr>
          <a:xfrm>
            <a:off x="419100" y="204788"/>
            <a:ext cx="8229600" cy="762000"/>
          </a:xfrm>
        </p:spPr>
        <p:txBody>
          <a:bodyPr/>
          <a:lstStyle/>
          <a:p>
            <a:r>
              <a:rPr lang="zh-CN" altLang="en-US"/>
              <a:t>需求捕获步骤</a:t>
            </a:r>
          </a:p>
        </p:txBody>
      </p:sp>
      <p:sp>
        <p:nvSpPr>
          <p:cNvPr id="63490" name="Rectangle 6"/>
          <p:cNvSpPr>
            <a:spLocks noChangeArrowheads="1"/>
          </p:cNvSpPr>
          <p:nvPr/>
        </p:nvSpPr>
        <p:spPr bwMode="auto">
          <a:xfrm>
            <a:off x="0" y="9667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63491" name="Object 5"/>
          <p:cNvGraphicFramePr>
            <a:graphicFrameLocks noChangeAspect="1"/>
          </p:cNvGraphicFramePr>
          <p:nvPr/>
        </p:nvGraphicFramePr>
        <p:xfrm>
          <a:off x="1447800" y="762000"/>
          <a:ext cx="6172200" cy="5770563"/>
        </p:xfrm>
        <a:graphic>
          <a:graphicData uri="http://schemas.openxmlformats.org/presentationml/2006/ole">
            <p:oleObj spid="_x0000_s212993" r:id="rId3" imgW="6358738" imgH="5935675" progId="">
              <p:embed/>
            </p:oleObj>
          </a:graphicData>
        </a:graphic>
      </p:graphicFrame>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
        <p:nvSpPr>
          <p:cNvPr id="64514" name="Rectangle 2"/>
          <p:cNvSpPr>
            <a:spLocks noGrp="1" noChangeArrowheads="1"/>
          </p:cNvSpPr>
          <p:nvPr>
            <p:ph type="title"/>
          </p:nvPr>
        </p:nvSpPr>
        <p:spPr>
          <a:xfrm>
            <a:off x="735013" y="563563"/>
            <a:ext cx="4446587" cy="677862"/>
          </a:xfrm>
        </p:spPr>
        <p:txBody>
          <a:bodyPr/>
          <a:lstStyle/>
          <a:p>
            <a:pPr eaLnBrk="1" hangingPunct="1"/>
            <a:r>
              <a:rPr lang="zh-CN" altLang="en-US" sz="3400" b="1">
                <a:solidFill>
                  <a:schemeClr val="tx1"/>
                </a:solidFill>
                <a:ea typeface="楷体_GB2312" pitchFamily="49" charset="-122"/>
              </a:rPr>
              <a:t>小结</a:t>
            </a:r>
            <a:r>
              <a:rPr lang="zh-CN" altLang="en-US" sz="3800" b="1"/>
              <a:t>  </a:t>
            </a:r>
          </a:p>
        </p:txBody>
      </p:sp>
      <p:sp>
        <p:nvSpPr>
          <p:cNvPr id="64515" name="Text Box 4"/>
          <p:cNvSpPr txBox="1">
            <a:spLocks noChangeArrowheads="1"/>
          </p:cNvSpPr>
          <p:nvPr/>
        </p:nvSpPr>
        <p:spPr bwMode="auto">
          <a:xfrm>
            <a:off x="684213" y="1196975"/>
            <a:ext cx="8135937" cy="4291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a:solidFill>
                  <a:schemeClr val="hlink"/>
                </a:solidFill>
              </a:rPr>
              <a:t>       </a:t>
            </a:r>
            <a:r>
              <a:rPr lang="zh-CN" altLang="en-US" sz="2400">
                <a:latin typeface="楷体_GB2312" pitchFamily="49" charset="-122"/>
                <a:ea typeface="楷体_GB2312" pitchFamily="49" charset="-122"/>
              </a:rPr>
              <a:t>用面向对象观点建立系统的模型，能够促进和加深对系统的理解，有助于开发出更容易理解、更容易维护的软件。通常，人们从</a:t>
            </a:r>
            <a:r>
              <a:rPr lang="en-US" altLang="zh-CN" sz="2400">
                <a:latin typeface="楷体_GB2312" pitchFamily="49" charset="-122"/>
                <a:ea typeface="楷体_GB2312" pitchFamily="49" charset="-122"/>
              </a:rPr>
              <a:t>3</a:t>
            </a:r>
            <a:r>
              <a:rPr lang="zh-CN" altLang="en-US" sz="2400">
                <a:latin typeface="楷体_GB2312" pitchFamily="49" charset="-122"/>
                <a:ea typeface="楷体_GB2312" pitchFamily="49" charset="-122"/>
              </a:rPr>
              <a:t>个互不相同然而又密切相关的角度建立起</a:t>
            </a:r>
            <a:r>
              <a:rPr lang="en-US" altLang="zh-CN" sz="2400">
                <a:latin typeface="楷体_GB2312" pitchFamily="49" charset="-122"/>
                <a:ea typeface="楷体_GB2312" pitchFamily="49" charset="-122"/>
              </a:rPr>
              <a:t>3</a:t>
            </a:r>
            <a:r>
              <a:rPr lang="zh-CN" altLang="en-US" sz="2400">
                <a:latin typeface="楷体_GB2312" pitchFamily="49" charset="-122"/>
                <a:ea typeface="楷体_GB2312" pitchFamily="49" charset="-122"/>
              </a:rPr>
              <a:t>种不同的模型。它们分别是描述系统静态结构的对象模型、描述系统控制结构的动态模型、以及描述系统计算结构的功能模型。其中，对象模型是最基本、最核心、最重要的模型。</a:t>
            </a:r>
          </a:p>
          <a:p>
            <a:pPr>
              <a:spcBef>
                <a:spcPct val="50000"/>
              </a:spcBef>
            </a:pPr>
            <a:r>
              <a:rPr lang="zh-CN" altLang="en-US" sz="2400">
                <a:latin typeface="楷体_GB2312" pitchFamily="49" charset="-122"/>
                <a:ea typeface="楷体_GB2312" pitchFamily="49" charset="-122"/>
              </a:rPr>
              <a:t>    统一建模语言</a:t>
            </a:r>
            <a:r>
              <a:rPr lang="en-US" altLang="zh-CN" sz="2400">
                <a:latin typeface="楷体_GB2312" pitchFamily="49" charset="-122"/>
                <a:ea typeface="楷体_GB2312" pitchFamily="49" charset="-122"/>
              </a:rPr>
              <a:t>UML</a:t>
            </a:r>
            <a:r>
              <a:rPr lang="zh-CN" altLang="en-US" sz="2400">
                <a:latin typeface="楷体_GB2312" pitchFamily="49" charset="-122"/>
                <a:ea typeface="楷体_GB2312" pitchFamily="49" charset="-122"/>
              </a:rPr>
              <a:t>是国际对象管理组织</a:t>
            </a:r>
            <a:r>
              <a:rPr lang="en-US" altLang="zh-CN" sz="2400">
                <a:latin typeface="楷体_GB2312" pitchFamily="49" charset="-122"/>
                <a:ea typeface="楷体_GB2312" pitchFamily="49" charset="-122"/>
              </a:rPr>
              <a:t>OMG</a:t>
            </a:r>
            <a:r>
              <a:rPr lang="zh-CN" altLang="en-US" sz="2400">
                <a:latin typeface="楷体_GB2312" pitchFamily="49" charset="-122"/>
                <a:ea typeface="楷体_GB2312" pitchFamily="49" charset="-122"/>
              </a:rPr>
              <a:t>批准的基于面向对象技术的标准建模语言。通常，使用</a:t>
            </a:r>
            <a:r>
              <a:rPr lang="en-US" altLang="zh-CN" sz="2400">
                <a:latin typeface="楷体_GB2312" pitchFamily="49" charset="-122"/>
                <a:ea typeface="楷体_GB2312" pitchFamily="49" charset="-122"/>
              </a:rPr>
              <a:t>UML</a:t>
            </a:r>
            <a:r>
              <a:rPr lang="zh-CN" altLang="en-US" sz="2400">
                <a:latin typeface="楷体_GB2312" pitchFamily="49" charset="-122"/>
                <a:ea typeface="楷体_GB2312" pitchFamily="49" charset="-122"/>
              </a:rPr>
              <a:t>的类图来建立对象模型，使用</a:t>
            </a:r>
            <a:r>
              <a:rPr lang="en-US" altLang="zh-CN" sz="2400">
                <a:latin typeface="楷体_GB2312" pitchFamily="49" charset="-122"/>
                <a:ea typeface="楷体_GB2312" pitchFamily="49" charset="-122"/>
              </a:rPr>
              <a:t>UML</a:t>
            </a:r>
            <a:r>
              <a:rPr lang="zh-CN" altLang="en-US" sz="2400">
                <a:latin typeface="楷体_GB2312" pitchFamily="49" charset="-122"/>
                <a:ea typeface="楷体_GB2312" pitchFamily="49" charset="-122"/>
              </a:rPr>
              <a:t>的状态图来建立动态模型，使用数据流图或</a:t>
            </a:r>
            <a:r>
              <a:rPr lang="en-US" altLang="zh-CN" sz="2400">
                <a:latin typeface="楷体_GB2312" pitchFamily="49" charset="-122"/>
                <a:ea typeface="楷体_GB2312" pitchFamily="49" charset="-122"/>
              </a:rPr>
              <a:t>UML</a:t>
            </a:r>
            <a:r>
              <a:rPr lang="zh-CN" altLang="en-US" sz="2400">
                <a:latin typeface="楷体_GB2312" pitchFamily="49" charset="-122"/>
                <a:ea typeface="楷体_GB2312" pitchFamily="49" charset="-122"/>
              </a:rPr>
              <a:t>的用例图来建立功能模型。在</a:t>
            </a:r>
            <a:r>
              <a:rPr lang="en-US" altLang="zh-CN" sz="2400">
                <a:latin typeface="楷体_GB2312" pitchFamily="49" charset="-122"/>
                <a:ea typeface="楷体_GB2312" pitchFamily="49" charset="-122"/>
              </a:rPr>
              <a:t>UML</a:t>
            </a:r>
            <a:r>
              <a:rPr lang="zh-CN" altLang="en-US" sz="2400">
                <a:latin typeface="楷体_GB2312" pitchFamily="49" charset="-122"/>
                <a:ea typeface="楷体_GB2312" pitchFamily="49" charset="-122"/>
              </a:rPr>
              <a:t>中把用用例图建立起来的系统模型称为用例模型。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Box 1"/>
          <p:cNvSpPr txBox="1">
            <a:spLocks noChangeArrowheads="1"/>
          </p:cNvSpPr>
          <p:nvPr/>
        </p:nvSpPr>
        <p:spPr bwMode="auto">
          <a:xfrm>
            <a:off x="500063" y="357188"/>
            <a:ext cx="8286750" cy="3416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a:t>在画分层数据流图时， 有以下几条原则可供参考：</a:t>
            </a:r>
          </a:p>
          <a:p>
            <a:pPr>
              <a:lnSpc>
                <a:spcPct val="150000"/>
              </a:lnSpc>
            </a:pPr>
            <a:r>
              <a:rPr lang="zh-CN" altLang="en-US" sz="2400"/>
              <a:t>（</a:t>
            </a:r>
            <a:r>
              <a:rPr lang="en-US" altLang="zh-CN" sz="2400"/>
              <a:t>1</a:t>
            </a:r>
            <a:r>
              <a:rPr lang="zh-CN" altLang="en-US" sz="2400"/>
              <a:t>）分解应自然，概念上要合理、清晰，最多不要超过</a:t>
            </a:r>
            <a:r>
              <a:rPr lang="en-US" altLang="zh-CN" sz="2400"/>
              <a:t>7</a:t>
            </a:r>
            <a:r>
              <a:rPr lang="zh-CN" altLang="en-US" sz="2400"/>
              <a:t>层；</a:t>
            </a:r>
          </a:p>
          <a:p>
            <a:pPr>
              <a:lnSpc>
                <a:spcPct val="150000"/>
              </a:lnSpc>
            </a:pPr>
            <a:r>
              <a:rPr lang="zh-CN" altLang="en-US" sz="2400"/>
              <a:t>（</a:t>
            </a:r>
            <a:r>
              <a:rPr lang="en-US" altLang="zh-CN" sz="2400"/>
              <a:t>2</a:t>
            </a:r>
            <a:r>
              <a:rPr lang="zh-CN" altLang="en-US" sz="2400"/>
              <a:t>）注意上下分层图之间数据流对应平衡；</a:t>
            </a:r>
          </a:p>
          <a:p>
            <a:pPr>
              <a:lnSpc>
                <a:spcPct val="150000"/>
              </a:lnSpc>
            </a:pPr>
            <a:r>
              <a:rPr lang="zh-CN" altLang="en-US" sz="2400"/>
              <a:t>（</a:t>
            </a:r>
            <a:r>
              <a:rPr lang="en-US" altLang="zh-CN" sz="2400"/>
              <a:t>3</a:t>
            </a:r>
            <a:r>
              <a:rPr lang="zh-CN" altLang="en-US" sz="2400"/>
              <a:t>）数据守恒与数据封闭原则。即加工的输入、输出数据流是否匹配；父图、子图的输入、输出数据流是否对应；一个加工至少有一个数据流入和一个数据流出。</a:t>
            </a:r>
            <a:endParaRPr lang="zh-CN" altLang="en-US"/>
          </a:p>
        </p:txBody>
      </p:sp>
      <p:pic>
        <p:nvPicPr>
          <p:cNvPr id="24578"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28813" y="3786188"/>
            <a:ext cx="6831012" cy="225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579" name="TextBox 3"/>
          <p:cNvSpPr txBox="1">
            <a:spLocks noChangeArrowheads="1"/>
          </p:cNvSpPr>
          <p:nvPr/>
        </p:nvSpPr>
        <p:spPr bwMode="auto">
          <a:xfrm>
            <a:off x="571500" y="4214813"/>
            <a:ext cx="114300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a:solidFill>
                  <a:srgbClr val="C00000"/>
                </a:solidFill>
              </a:rPr>
              <a:t>父图、子图不平衡的例子：</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Box 1"/>
          <p:cNvSpPr txBox="1">
            <a:spLocks noChangeArrowheads="1"/>
          </p:cNvSpPr>
          <p:nvPr/>
        </p:nvSpPr>
        <p:spPr bwMode="auto">
          <a:xfrm>
            <a:off x="571500" y="714375"/>
            <a:ext cx="7929563" cy="3540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a:solidFill>
                  <a:schemeClr val="tx2"/>
                </a:solidFill>
              </a:rPr>
              <a:t>数据流图举例：计算机教材购销系统</a:t>
            </a:r>
            <a:endParaRPr lang="en-US" altLang="zh-CN" sz="2800">
              <a:solidFill>
                <a:schemeClr val="tx2"/>
              </a:solidFill>
            </a:endParaRPr>
          </a:p>
          <a:p>
            <a:r>
              <a:rPr lang="zh-CN" altLang="en-US" sz="2800"/>
              <a:t>业务需求描述：学生购书，首先填写购书单，系统根据各班学生用书表及售书登记表审查购书单的有效性。若有效，计算机根据教材库存表进一步判断书库是否有书；若有书，计算机把领书单返回给学生，学生凭领书单到书库领书。对脱销的教材，系统用缺书单的形式通知书库，新书购进库后，也由书库将进书通知返回给系统。</a:t>
            </a:r>
            <a:endParaRPr lang="zh-CN" altLang="en-US" sz="2800">
              <a:solidFill>
                <a:schemeClr val="tx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矩形 1"/>
          <p:cNvSpPr>
            <a:spLocks noChangeArrowheads="1"/>
          </p:cNvSpPr>
          <p:nvPr/>
        </p:nvSpPr>
        <p:spPr bwMode="auto">
          <a:xfrm>
            <a:off x="857250" y="357188"/>
            <a:ext cx="600075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a:t>教材购书系统的顶层数据流图</a:t>
            </a:r>
            <a:r>
              <a:rPr lang="en-US" altLang="zh-CN" sz="2400"/>
              <a:t>(DFD)</a:t>
            </a:r>
            <a:endParaRPr lang="zh-CN" altLang="en-US" sz="2400"/>
          </a:p>
        </p:txBody>
      </p:sp>
      <p:pic>
        <p:nvPicPr>
          <p:cNvPr id="26626" name="Picture 1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1500" y="3071813"/>
            <a:ext cx="7929563" cy="3281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27" name="Picture 1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4438" y="785813"/>
            <a:ext cx="7000875" cy="242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Rot="1" noChangeArrowheads="1"/>
          </p:cNvSpPr>
          <p:nvPr>
            <p:ph type="title"/>
          </p:nvPr>
        </p:nvSpPr>
        <p:spPr>
          <a:xfrm>
            <a:off x="250825" y="2708275"/>
            <a:ext cx="8540750" cy="1143000"/>
          </a:xfrm>
        </p:spPr>
        <p:txBody>
          <a:bodyPr/>
          <a:lstStyle/>
          <a:p>
            <a:pPr eaLnBrk="1" hangingPunct="1">
              <a:defRPr/>
            </a:pPr>
            <a:r>
              <a:rPr lang="zh-CN" altLang="en-US" dirty="0"/>
              <a:t>第</a:t>
            </a:r>
            <a:r>
              <a:rPr lang="en-US" altLang="zh-CN" dirty="0"/>
              <a:t>4</a:t>
            </a:r>
            <a:r>
              <a:rPr lang="zh-CN" altLang="en-US" dirty="0"/>
              <a:t>章 需求分析</a:t>
            </a:r>
          </a:p>
        </p:txBody>
      </p:sp>
    </p:spTree>
  </p:cSld>
  <p:clrMapOvr>
    <a:masterClrMapping/>
  </p:clrMapOvr>
  <p:transition>
    <p:pull dir="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3"/>
          <p:cNvSpPr>
            <a:spLocks noChangeArrowheads="1"/>
          </p:cNvSpPr>
          <p:nvPr/>
        </p:nvSpPr>
        <p:spPr bwMode="auto">
          <a:xfrm>
            <a:off x="428625" y="642938"/>
            <a:ext cx="6215063"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US" sz="2400">
                <a:latin typeface="宋体" panose="02010600030101010101" pitchFamily="2" charset="-122"/>
                <a:cs typeface="Times New Roman" panose="02020603050405020304" pitchFamily="18" charset="0"/>
              </a:rPr>
              <a:t>销售子系统的第三层数据流图如下图所示：</a:t>
            </a:r>
            <a:endParaRPr lang="zh-CN" altLang="en-US" sz="2400"/>
          </a:p>
        </p:txBody>
      </p:sp>
      <p:pic>
        <p:nvPicPr>
          <p:cNvPr id="27650"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85813" y="1143000"/>
            <a:ext cx="7643812" cy="4786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Box 1"/>
          <p:cNvSpPr txBox="1">
            <a:spLocks noChangeArrowheads="1"/>
          </p:cNvSpPr>
          <p:nvPr/>
        </p:nvSpPr>
        <p:spPr bwMode="auto">
          <a:xfrm>
            <a:off x="500063" y="357188"/>
            <a:ext cx="814387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dirty="0">
                <a:solidFill>
                  <a:schemeClr val="tx2"/>
                </a:solidFill>
              </a:rPr>
              <a:t>4.3.2 </a:t>
            </a:r>
            <a:r>
              <a:rPr lang="zh-CN" altLang="en-US" sz="2800" dirty="0">
                <a:solidFill>
                  <a:schemeClr val="tx2"/>
                </a:solidFill>
              </a:rPr>
              <a:t>数据字典</a:t>
            </a:r>
          </a:p>
        </p:txBody>
      </p:sp>
      <p:sp>
        <p:nvSpPr>
          <p:cNvPr id="28674" name="TextBox 2"/>
          <p:cNvSpPr txBox="1">
            <a:spLocks noChangeArrowheads="1"/>
          </p:cNvSpPr>
          <p:nvPr/>
        </p:nvSpPr>
        <p:spPr bwMode="auto">
          <a:xfrm>
            <a:off x="357188" y="928688"/>
            <a:ext cx="8286750" cy="5176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3200"/>
              <a:t> </a:t>
            </a:r>
            <a:r>
              <a:rPr lang="zh-CN" altLang="en-US" sz="2400">
                <a:latin typeface="楷体_GB2312" pitchFamily="49" charset="-122"/>
                <a:ea typeface="楷体_GB2312" pitchFamily="49" charset="-122"/>
              </a:rPr>
              <a:t>数据词典</a:t>
            </a:r>
            <a:r>
              <a:rPr lang="en-US" altLang="zh-CN" sz="2400">
                <a:latin typeface="楷体_GB2312" pitchFamily="49" charset="-122"/>
                <a:ea typeface="楷体_GB2312" pitchFamily="49" charset="-122"/>
              </a:rPr>
              <a:t>(Data Dictionary</a:t>
            </a:r>
            <a:r>
              <a:rPr lang="zh-CN" altLang="en-US" sz="2400">
                <a:latin typeface="楷体_GB2312" pitchFamily="49" charset="-122"/>
                <a:ea typeface="楷体_GB2312" pitchFamily="49" charset="-122"/>
              </a:rPr>
              <a:t>，简称</a:t>
            </a:r>
            <a:r>
              <a:rPr lang="en-US" altLang="zh-CN" sz="2400">
                <a:latin typeface="楷体_GB2312" pitchFamily="49" charset="-122"/>
                <a:ea typeface="楷体_GB2312" pitchFamily="49" charset="-122"/>
              </a:rPr>
              <a:t>DD)</a:t>
            </a:r>
            <a:r>
              <a:rPr lang="zh-CN" altLang="en-US" sz="2400">
                <a:latin typeface="楷体_GB2312" pitchFamily="49" charset="-122"/>
                <a:ea typeface="楷体_GB2312" pitchFamily="49" charset="-122"/>
              </a:rPr>
              <a:t>和数据流图密切配合，能清楚地表达数据处理的要求。数据词典用于对数据流图中出现的所有成分给出定义，它使数据流图上的数据流名字、加工名字和数据存贮名字具有确切的解释。每一条解释就是一条词条，按一定的顺序将所有词条排列起来，就构成了数据词典，就象日常使用的英汉词典、新华词典一样。</a:t>
            </a:r>
            <a:endParaRPr lang="en-US" altLang="zh-CN" sz="2400">
              <a:latin typeface="楷体_GB2312" pitchFamily="49" charset="-122"/>
              <a:ea typeface="楷体_GB2312" pitchFamily="49" charset="-122"/>
            </a:endParaRPr>
          </a:p>
          <a:p>
            <a:pPr>
              <a:lnSpc>
                <a:spcPct val="150000"/>
              </a:lnSpc>
            </a:pPr>
            <a:r>
              <a:rPr lang="en-US" altLang="en-US" sz="2400">
                <a:latin typeface="楷体_GB2312" pitchFamily="49" charset="-122"/>
                <a:ea typeface="楷体_GB2312" pitchFamily="49" charset="-122"/>
              </a:rPr>
              <a:t>1</a:t>
            </a:r>
            <a:r>
              <a:rPr lang="zh-CN" altLang="en-US" sz="2400">
                <a:latin typeface="楷体_GB2312" pitchFamily="49" charset="-122"/>
                <a:ea typeface="楷体_GB2312" pitchFamily="49" charset="-122"/>
              </a:rPr>
              <a:t>．数据字典的内容</a:t>
            </a:r>
          </a:p>
          <a:p>
            <a:pPr>
              <a:lnSpc>
                <a:spcPct val="150000"/>
              </a:lnSpc>
            </a:pPr>
            <a:r>
              <a:rPr lang="zh-CN" altLang="en-US" sz="2400">
                <a:latin typeface="楷体_GB2312" pitchFamily="49" charset="-122"/>
                <a:ea typeface="楷体_GB2312" pitchFamily="49" charset="-122"/>
              </a:rPr>
              <a:t>通常，数据字典应该包含下列</a:t>
            </a:r>
            <a:r>
              <a:rPr lang="en-US" altLang="en-US" sz="2400">
                <a:latin typeface="楷体_GB2312" pitchFamily="49" charset="-122"/>
                <a:ea typeface="楷体_GB2312" pitchFamily="49" charset="-122"/>
              </a:rPr>
              <a:t>5</a:t>
            </a:r>
            <a:r>
              <a:rPr lang="zh-CN" altLang="en-US" sz="2400">
                <a:latin typeface="楷体_GB2312" pitchFamily="49" charset="-122"/>
                <a:ea typeface="楷体_GB2312" pitchFamily="49" charset="-122"/>
              </a:rPr>
              <a:t>类元素的定义：数据流；数据元素；数据存储；变换处理；源点及终点（汇点）。</a:t>
            </a:r>
            <a:endParaRPr lang="en-US" altLang="zh-CN" sz="2400">
              <a:latin typeface="楷体_GB2312" pitchFamily="49" charset="-122"/>
              <a:ea typeface="楷体_GB2312"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noChangeArrowheads="1"/>
          </p:cNvSpPr>
          <p:nvPr>
            <p:ph type="title" idx="4294967295"/>
          </p:nvPr>
        </p:nvSpPr>
        <p:spPr/>
        <p:txBody>
          <a:bodyPr anchor="ctr"/>
          <a:lstStyle/>
          <a:p>
            <a:pPr marL="838200" indent="-838200" eaLnBrk="1" hangingPunct="1"/>
            <a:r>
              <a:rPr lang="en-US" altLang="zh-CN" sz="2800">
                <a:solidFill>
                  <a:schemeClr val="tx1"/>
                </a:solidFill>
                <a:latin typeface="楷体_GB2312" pitchFamily="49" charset="-122"/>
                <a:ea typeface="楷体_GB2312" pitchFamily="49" charset="-122"/>
              </a:rPr>
              <a:t>1) </a:t>
            </a:r>
            <a:r>
              <a:rPr lang="zh-CN" altLang="en-US" sz="2800">
                <a:solidFill>
                  <a:schemeClr val="tx1"/>
                </a:solidFill>
                <a:latin typeface="楷体_GB2312" pitchFamily="49" charset="-122"/>
                <a:ea typeface="楷体_GB2312" pitchFamily="49" charset="-122"/>
              </a:rPr>
              <a:t>数据流词条描述</a:t>
            </a:r>
          </a:p>
        </p:txBody>
      </p:sp>
      <p:sp>
        <p:nvSpPr>
          <p:cNvPr id="29698" name="内容占位符 2"/>
          <p:cNvSpPr>
            <a:spLocks noGrp="1" noChangeArrowheads="1"/>
          </p:cNvSpPr>
          <p:nvPr>
            <p:ph idx="4294967295"/>
          </p:nvPr>
        </p:nvSpPr>
        <p:spPr>
          <a:xfrm>
            <a:off x="500063" y="1428750"/>
            <a:ext cx="8229600" cy="2857500"/>
          </a:xfrm>
        </p:spPr>
        <p:txBody>
          <a:bodyPr/>
          <a:lstStyle/>
          <a:p>
            <a:pPr eaLnBrk="1" hangingPunct="1">
              <a:buFont typeface="Wingdings" panose="05000000000000000000" pitchFamily="2" charset="2"/>
              <a:buNone/>
            </a:pPr>
            <a:r>
              <a:rPr lang="en-US" altLang="zh-CN" sz="2400">
                <a:latin typeface="Times New Roman" panose="02020603050405020304" pitchFamily="18" charset="0"/>
                <a:ea typeface="楷体_GB2312" pitchFamily="49" charset="-122"/>
              </a:rPr>
              <a:t>(1) </a:t>
            </a:r>
            <a:r>
              <a:rPr lang="zh-CN" altLang="en-US" sz="2400">
                <a:latin typeface="Times New Roman" panose="02020603050405020304" pitchFamily="18" charset="0"/>
                <a:ea typeface="楷体_GB2312" pitchFamily="49" charset="-122"/>
              </a:rPr>
              <a:t>数据流名：</a:t>
            </a:r>
          </a:p>
          <a:p>
            <a:pPr eaLnBrk="1" hangingPunct="1">
              <a:lnSpc>
                <a:spcPct val="95000"/>
              </a:lnSpc>
              <a:buFont typeface="Wingdings" panose="05000000000000000000" pitchFamily="2" charset="2"/>
              <a:buNone/>
            </a:pPr>
            <a:r>
              <a:rPr lang="en-US" altLang="zh-CN" sz="2400">
                <a:latin typeface="Times New Roman" panose="02020603050405020304" pitchFamily="18" charset="0"/>
                <a:ea typeface="楷体_GB2312" pitchFamily="49" charset="-122"/>
              </a:rPr>
              <a:t>(2) </a:t>
            </a:r>
            <a:r>
              <a:rPr lang="zh-CN" altLang="en-US" sz="2400">
                <a:latin typeface="Times New Roman" panose="02020603050405020304" pitchFamily="18" charset="0"/>
                <a:ea typeface="楷体_GB2312" pitchFamily="49" charset="-122"/>
              </a:rPr>
              <a:t>说明：简要介绍作用即它产生的原因和结果</a:t>
            </a:r>
          </a:p>
          <a:p>
            <a:pPr eaLnBrk="1" hangingPunct="1">
              <a:buFont typeface="Wingdings" panose="05000000000000000000" pitchFamily="2" charset="2"/>
              <a:buNone/>
            </a:pPr>
            <a:r>
              <a:rPr lang="en-US" altLang="zh-CN" sz="2400">
                <a:latin typeface="Times New Roman" panose="02020603050405020304" pitchFamily="18" charset="0"/>
                <a:ea typeface="楷体_GB2312" pitchFamily="49" charset="-122"/>
              </a:rPr>
              <a:t>(3) </a:t>
            </a:r>
            <a:r>
              <a:rPr lang="zh-CN" altLang="en-US" sz="2400">
                <a:latin typeface="Times New Roman" panose="02020603050405020304" pitchFamily="18" charset="0"/>
                <a:ea typeface="楷体_GB2312" pitchFamily="49" charset="-122"/>
              </a:rPr>
              <a:t>数据流来源：来自何方</a:t>
            </a:r>
          </a:p>
          <a:p>
            <a:pPr eaLnBrk="1" hangingPunct="1">
              <a:buFont typeface="Wingdings" panose="05000000000000000000" pitchFamily="2" charset="2"/>
              <a:buNone/>
            </a:pPr>
            <a:r>
              <a:rPr lang="en-US" altLang="zh-CN" sz="2400">
                <a:latin typeface="Times New Roman" panose="02020603050405020304" pitchFamily="18" charset="0"/>
                <a:ea typeface="楷体_GB2312" pitchFamily="49" charset="-122"/>
              </a:rPr>
              <a:t>(4) </a:t>
            </a:r>
            <a:r>
              <a:rPr lang="zh-CN" altLang="en-US" sz="2400">
                <a:latin typeface="Times New Roman" panose="02020603050405020304" pitchFamily="18" charset="0"/>
                <a:ea typeface="楷体_GB2312" pitchFamily="49" charset="-122"/>
              </a:rPr>
              <a:t>数据流去向：去向何处</a:t>
            </a:r>
          </a:p>
          <a:p>
            <a:pPr eaLnBrk="1" hangingPunct="1">
              <a:buFont typeface="Wingdings" panose="05000000000000000000" pitchFamily="2" charset="2"/>
              <a:buNone/>
            </a:pPr>
            <a:r>
              <a:rPr lang="en-US" altLang="zh-CN" sz="2400">
                <a:latin typeface="Times New Roman" panose="02020603050405020304" pitchFamily="18" charset="0"/>
                <a:ea typeface="楷体_GB2312" pitchFamily="49" charset="-122"/>
              </a:rPr>
              <a:t>(5) </a:t>
            </a:r>
            <a:r>
              <a:rPr lang="zh-CN" altLang="en-US" sz="2400">
                <a:latin typeface="Times New Roman" panose="02020603050405020304" pitchFamily="18" charset="0"/>
                <a:ea typeface="楷体_GB2312" pitchFamily="49" charset="-122"/>
              </a:rPr>
              <a:t>数据流组成：数据结构</a:t>
            </a:r>
          </a:p>
          <a:p>
            <a:pPr eaLnBrk="1" hangingPunct="1">
              <a:buFont typeface="Wingdings" panose="05000000000000000000" pitchFamily="2" charset="2"/>
              <a:buNone/>
            </a:pPr>
            <a:r>
              <a:rPr lang="en-US" altLang="zh-CN" sz="2400">
                <a:latin typeface="Times New Roman" panose="02020603050405020304" pitchFamily="18" charset="0"/>
                <a:ea typeface="楷体_GB2312" pitchFamily="49" charset="-122"/>
              </a:rPr>
              <a:t>(6) </a:t>
            </a:r>
            <a:r>
              <a:rPr lang="zh-CN" altLang="en-US" sz="2400">
                <a:latin typeface="Times New Roman" panose="02020603050405020304" pitchFamily="18" charset="0"/>
                <a:ea typeface="楷体_GB2312" pitchFamily="49" charset="-122"/>
              </a:rPr>
              <a:t>数据量流通量：数据量，流通量</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noChangeArrowheads="1"/>
          </p:cNvSpPr>
          <p:nvPr>
            <p:ph type="title" idx="4294967295"/>
          </p:nvPr>
        </p:nvSpPr>
        <p:spPr>
          <a:xfrm>
            <a:off x="539750" y="620713"/>
            <a:ext cx="8280400" cy="431800"/>
          </a:xfrm>
        </p:spPr>
        <p:txBody>
          <a:bodyPr anchor="ctr"/>
          <a:lstStyle/>
          <a:p>
            <a:pPr marL="838200" indent="-838200" eaLnBrk="1" hangingPunct="1">
              <a:buFont typeface="Wingdings" panose="05000000000000000000" pitchFamily="2" charset="2"/>
              <a:buChar char="Ø"/>
            </a:pPr>
            <a:r>
              <a:rPr lang="zh-CN" altLang="en-US" sz="1900" b="1">
                <a:solidFill>
                  <a:schemeClr val="tx1"/>
                </a:solidFill>
                <a:latin typeface="楷体_GB2312" pitchFamily="49" charset="-122"/>
                <a:ea typeface="楷体_GB2312" pitchFamily="49" charset="-122"/>
              </a:rPr>
              <a:t>数据流词条说明举例1：</a:t>
            </a:r>
          </a:p>
        </p:txBody>
      </p:sp>
      <p:grpSp>
        <p:nvGrpSpPr>
          <p:cNvPr id="30722" name="Group 39"/>
          <p:cNvGrpSpPr/>
          <p:nvPr/>
        </p:nvGrpSpPr>
        <p:grpSpPr bwMode="auto">
          <a:xfrm>
            <a:off x="547688" y="1493838"/>
            <a:ext cx="8264525" cy="3721100"/>
            <a:chOff x="345" y="890"/>
            <a:chExt cx="5206" cy="2035"/>
          </a:xfrm>
        </p:grpSpPr>
        <p:grpSp>
          <p:nvGrpSpPr>
            <p:cNvPr id="30723" name="Group 27"/>
            <p:cNvGrpSpPr/>
            <p:nvPr/>
          </p:nvGrpSpPr>
          <p:grpSpPr bwMode="auto">
            <a:xfrm>
              <a:off x="345" y="890"/>
              <a:ext cx="5206" cy="339"/>
              <a:chOff x="0" y="0"/>
              <a:chExt cx="2852" cy="346"/>
            </a:xfrm>
          </p:grpSpPr>
          <p:sp>
            <p:nvSpPr>
              <p:cNvPr id="30724" name="Rectangle 21"/>
              <p:cNvSpPr>
                <a:spLocks noChangeArrowheads="1"/>
              </p:cNvSpPr>
              <p:nvPr/>
            </p:nvSpPr>
            <p:spPr bwMode="auto">
              <a:xfrm>
                <a:off x="43" y="0"/>
                <a:ext cx="2766" cy="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CA" sz="2400">
                    <a:latin typeface="楷体_GB2312" pitchFamily="49" charset="-122"/>
                    <a:ea typeface="楷体_GB2312" pitchFamily="49" charset="-122"/>
                  </a:rPr>
                  <a:t>条目名：学生基本信息             编号：</a:t>
                </a:r>
                <a:r>
                  <a:rPr lang="en-CA" altLang="zh-CN" sz="2400">
                    <a:latin typeface="楷体_GB2312" pitchFamily="49" charset="-122"/>
                    <a:ea typeface="楷体_GB2312" pitchFamily="49" charset="-122"/>
                  </a:rPr>
                  <a:t>F1</a:t>
                </a:r>
              </a:p>
              <a:p>
                <a:pPr eaLnBrk="0" hangingPunct="0"/>
                <a:endParaRPr lang="en-CA" altLang="zh-CN" sz="2400">
                  <a:latin typeface="楷体_GB2312" pitchFamily="49" charset="-122"/>
                  <a:ea typeface="楷体_GB2312" pitchFamily="49" charset="-122"/>
                </a:endParaRPr>
              </a:p>
            </p:txBody>
          </p:sp>
          <p:sp>
            <p:nvSpPr>
              <p:cNvPr id="30725" name="Rectangle 26"/>
              <p:cNvSpPr>
                <a:spLocks noChangeArrowheads="1"/>
              </p:cNvSpPr>
              <p:nvPr/>
            </p:nvSpPr>
            <p:spPr bwMode="auto">
              <a:xfrm>
                <a:off x="0" y="0"/>
                <a:ext cx="2852" cy="346"/>
              </a:xfrm>
              <a:prstGeom prst="rect">
                <a:avLst/>
              </a:prstGeom>
              <a:noFill/>
              <a:ln w="7">
                <a:solidFill>
                  <a:srgbClr val="A0A0A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400"/>
              </a:p>
            </p:txBody>
          </p:sp>
        </p:grpSp>
        <p:grpSp>
          <p:nvGrpSpPr>
            <p:cNvPr id="30726" name="Group 29"/>
            <p:cNvGrpSpPr/>
            <p:nvPr/>
          </p:nvGrpSpPr>
          <p:grpSpPr bwMode="auto">
            <a:xfrm>
              <a:off x="345" y="1229"/>
              <a:ext cx="5206" cy="452"/>
              <a:chOff x="0" y="346"/>
              <a:chExt cx="2852" cy="461"/>
            </a:xfrm>
          </p:grpSpPr>
          <p:sp>
            <p:nvSpPr>
              <p:cNvPr id="30727" name="Rectangle 22"/>
              <p:cNvSpPr>
                <a:spLocks noChangeArrowheads="1"/>
              </p:cNvSpPr>
              <p:nvPr/>
            </p:nvSpPr>
            <p:spPr bwMode="auto">
              <a:xfrm>
                <a:off x="43" y="346"/>
                <a:ext cx="2766" cy="4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CA" sz="2400">
                    <a:latin typeface="楷体_GB2312" pitchFamily="49" charset="-122"/>
                    <a:ea typeface="楷体_GB2312" pitchFamily="49" charset="-122"/>
                  </a:rPr>
                  <a:t>来源：学生</a:t>
                </a:r>
                <a:r>
                  <a:rPr lang="en-CA" altLang="zh-CN" sz="2400">
                    <a:latin typeface="楷体_GB2312" pitchFamily="49" charset="-122"/>
                    <a:ea typeface="楷体_GB2312" pitchFamily="49" charset="-122"/>
                  </a:rPr>
                  <a:t>S1                    </a:t>
                </a:r>
                <a:r>
                  <a:rPr lang="zh-CN" altLang="en-CA" sz="2400">
                    <a:latin typeface="楷体_GB2312" pitchFamily="49" charset="-122"/>
                    <a:ea typeface="楷体_GB2312" pitchFamily="49" charset="-122"/>
                  </a:rPr>
                  <a:t>去处：学籍查询和归档</a:t>
                </a:r>
                <a:r>
                  <a:rPr lang="en-CA" altLang="zh-CN" sz="2400">
                    <a:latin typeface="楷体_GB2312" pitchFamily="49" charset="-122"/>
                    <a:ea typeface="楷体_GB2312" pitchFamily="49" charset="-122"/>
                  </a:rPr>
                  <a:t>D1</a:t>
                </a:r>
              </a:p>
            </p:txBody>
          </p:sp>
          <p:sp>
            <p:nvSpPr>
              <p:cNvPr id="30728" name="Rectangle 28"/>
              <p:cNvSpPr>
                <a:spLocks noChangeArrowheads="1"/>
              </p:cNvSpPr>
              <p:nvPr/>
            </p:nvSpPr>
            <p:spPr bwMode="auto">
              <a:xfrm>
                <a:off x="0" y="346"/>
                <a:ext cx="2852" cy="461"/>
              </a:xfrm>
              <a:prstGeom prst="rect">
                <a:avLst/>
              </a:prstGeom>
              <a:noFill/>
              <a:ln w="7">
                <a:solidFill>
                  <a:srgbClr val="A0A0A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400"/>
              </a:p>
            </p:txBody>
          </p:sp>
        </p:grpSp>
        <p:grpSp>
          <p:nvGrpSpPr>
            <p:cNvPr id="30729" name="Group 31"/>
            <p:cNvGrpSpPr/>
            <p:nvPr/>
          </p:nvGrpSpPr>
          <p:grpSpPr bwMode="auto">
            <a:xfrm>
              <a:off x="345" y="1681"/>
              <a:ext cx="5206" cy="453"/>
              <a:chOff x="0" y="807"/>
              <a:chExt cx="2852" cy="461"/>
            </a:xfrm>
          </p:grpSpPr>
          <p:sp>
            <p:nvSpPr>
              <p:cNvPr id="30730" name="Rectangle 23"/>
              <p:cNvSpPr>
                <a:spLocks noChangeArrowheads="1"/>
              </p:cNvSpPr>
              <p:nvPr/>
            </p:nvSpPr>
            <p:spPr bwMode="auto">
              <a:xfrm>
                <a:off x="43" y="807"/>
                <a:ext cx="2766" cy="4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CA" sz="2400">
                    <a:latin typeface="楷体_GB2312" pitchFamily="49" charset="-122"/>
                    <a:ea typeface="楷体_GB2312" pitchFamily="49" charset="-122"/>
                  </a:rPr>
                  <a:t>数据流结构：学号＋学生姓名＋学生性别＋出生日期＋班号＋联系电话＋入校时间＋家庭住址＋注释</a:t>
                </a:r>
              </a:p>
              <a:p>
                <a:pPr eaLnBrk="0" hangingPunct="0"/>
                <a:endParaRPr lang="zh-CN" altLang="en-CA" sz="2400">
                  <a:latin typeface="楷体_GB2312" pitchFamily="49" charset="-122"/>
                  <a:ea typeface="楷体_GB2312" pitchFamily="49" charset="-122"/>
                </a:endParaRPr>
              </a:p>
            </p:txBody>
          </p:sp>
          <p:sp>
            <p:nvSpPr>
              <p:cNvPr id="30731" name="Rectangle 30"/>
              <p:cNvSpPr>
                <a:spLocks noChangeArrowheads="1"/>
              </p:cNvSpPr>
              <p:nvPr/>
            </p:nvSpPr>
            <p:spPr bwMode="auto">
              <a:xfrm>
                <a:off x="0" y="807"/>
                <a:ext cx="2852" cy="461"/>
              </a:xfrm>
              <a:prstGeom prst="rect">
                <a:avLst/>
              </a:prstGeom>
              <a:noFill/>
              <a:ln w="7">
                <a:solidFill>
                  <a:srgbClr val="A0A0A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400"/>
              </a:p>
            </p:txBody>
          </p:sp>
        </p:grpSp>
        <p:grpSp>
          <p:nvGrpSpPr>
            <p:cNvPr id="30732" name="Group 33"/>
            <p:cNvGrpSpPr/>
            <p:nvPr/>
          </p:nvGrpSpPr>
          <p:grpSpPr bwMode="auto">
            <a:xfrm>
              <a:off x="345" y="2134"/>
              <a:ext cx="5206" cy="452"/>
              <a:chOff x="0" y="1268"/>
              <a:chExt cx="2852" cy="461"/>
            </a:xfrm>
          </p:grpSpPr>
          <p:sp>
            <p:nvSpPr>
              <p:cNvPr id="30733" name="Rectangle 24"/>
              <p:cNvSpPr>
                <a:spLocks noChangeArrowheads="1"/>
              </p:cNvSpPr>
              <p:nvPr/>
            </p:nvSpPr>
            <p:spPr bwMode="auto">
              <a:xfrm>
                <a:off x="43" y="1268"/>
                <a:ext cx="2766" cy="4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CA" sz="2400">
                    <a:latin typeface="楷体_GB2312" pitchFamily="49" charset="-122"/>
                    <a:ea typeface="楷体_GB2312" pitchFamily="49" charset="-122"/>
                  </a:rPr>
                  <a:t>数据流量:1000次/周</a:t>
                </a:r>
                <a:r>
                  <a:rPr lang="zh-CN" altLang="en-CA" sz="2400">
                    <a:solidFill>
                      <a:schemeClr val="tx2"/>
                    </a:solidFill>
                    <a:latin typeface="楷体_GB2312" pitchFamily="49" charset="-122"/>
                    <a:ea typeface="楷体_GB2312" pitchFamily="49" charset="-122"/>
                  </a:rPr>
                  <a:t>,</a:t>
                </a:r>
                <a:r>
                  <a:rPr lang="zh-CN" altLang="en-CA" sz="2400">
                    <a:latin typeface="楷体_GB2312" pitchFamily="49" charset="-122"/>
                    <a:ea typeface="楷体_GB2312" pitchFamily="49" charset="-122"/>
                  </a:rPr>
                  <a:t>高峰值：开学期间1000次/天</a:t>
                </a:r>
                <a:r>
                  <a:rPr lang="zh-CN" altLang="en-CA" sz="2400">
                    <a:solidFill>
                      <a:schemeClr val="tx2"/>
                    </a:solidFill>
                    <a:latin typeface="楷体_GB2312" pitchFamily="49" charset="-122"/>
                    <a:ea typeface="楷体_GB2312" pitchFamily="49" charset="-122"/>
                  </a:rPr>
                  <a:t> </a:t>
                </a:r>
                <a:endParaRPr lang="zh-CN" altLang="en-CA" sz="2400">
                  <a:latin typeface="楷体_GB2312" pitchFamily="49" charset="-122"/>
                  <a:ea typeface="楷体_GB2312" pitchFamily="49" charset="-122"/>
                </a:endParaRPr>
              </a:p>
              <a:p>
                <a:pPr eaLnBrk="0" hangingPunct="0"/>
                <a:r>
                  <a:rPr lang="zh-CN" altLang="en-CA" sz="2400">
                    <a:ea typeface="楷体_GB2312" pitchFamily="49" charset="-122"/>
                  </a:rPr>
                  <a:t> </a:t>
                </a:r>
                <a:endParaRPr lang="zh-CN" altLang="en-CA" sz="2400">
                  <a:latin typeface="楷体_GB2312" pitchFamily="49" charset="-122"/>
                  <a:ea typeface="楷体_GB2312" pitchFamily="49" charset="-122"/>
                </a:endParaRPr>
              </a:p>
              <a:p>
                <a:pPr eaLnBrk="0" hangingPunct="0"/>
                <a:endParaRPr lang="zh-CN" altLang="en-CA" sz="2400">
                  <a:latin typeface="楷体_GB2312" pitchFamily="49" charset="-122"/>
                  <a:ea typeface="楷体_GB2312" pitchFamily="49" charset="-122"/>
                </a:endParaRPr>
              </a:p>
            </p:txBody>
          </p:sp>
          <p:sp>
            <p:nvSpPr>
              <p:cNvPr id="30734" name="Rectangle 32"/>
              <p:cNvSpPr>
                <a:spLocks noChangeArrowheads="1"/>
              </p:cNvSpPr>
              <p:nvPr/>
            </p:nvSpPr>
            <p:spPr bwMode="auto">
              <a:xfrm>
                <a:off x="0" y="1268"/>
                <a:ext cx="2852" cy="461"/>
              </a:xfrm>
              <a:prstGeom prst="rect">
                <a:avLst/>
              </a:prstGeom>
              <a:noFill/>
              <a:ln w="7">
                <a:solidFill>
                  <a:srgbClr val="A0A0A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400"/>
              </a:p>
            </p:txBody>
          </p:sp>
        </p:grpSp>
        <p:grpSp>
          <p:nvGrpSpPr>
            <p:cNvPr id="30735" name="Group 35"/>
            <p:cNvGrpSpPr/>
            <p:nvPr/>
          </p:nvGrpSpPr>
          <p:grpSpPr bwMode="auto">
            <a:xfrm>
              <a:off x="345" y="2586"/>
              <a:ext cx="5206" cy="339"/>
              <a:chOff x="0" y="1729"/>
              <a:chExt cx="2852" cy="346"/>
            </a:xfrm>
          </p:grpSpPr>
          <p:sp>
            <p:nvSpPr>
              <p:cNvPr id="30736" name="Rectangle 25"/>
              <p:cNvSpPr>
                <a:spLocks noChangeArrowheads="1"/>
              </p:cNvSpPr>
              <p:nvPr/>
            </p:nvSpPr>
            <p:spPr bwMode="auto">
              <a:xfrm>
                <a:off x="43" y="1729"/>
                <a:ext cx="2766" cy="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CA" sz="2400">
                    <a:latin typeface="楷体_GB2312" pitchFamily="49" charset="-122"/>
                    <a:ea typeface="楷体_GB2312" pitchFamily="49" charset="-122"/>
                  </a:rPr>
                  <a:t>简要说明：需在学生档案中记录的个人信息</a:t>
                </a:r>
              </a:p>
              <a:p>
                <a:pPr eaLnBrk="0" hangingPunct="0"/>
                <a:endParaRPr lang="zh-CN" altLang="en-CA" sz="2400">
                  <a:latin typeface="楷体_GB2312" pitchFamily="49" charset="-122"/>
                  <a:ea typeface="楷体_GB2312" pitchFamily="49" charset="-122"/>
                </a:endParaRPr>
              </a:p>
            </p:txBody>
          </p:sp>
          <p:sp>
            <p:nvSpPr>
              <p:cNvPr id="30737" name="Rectangle 34"/>
              <p:cNvSpPr>
                <a:spLocks noChangeArrowheads="1"/>
              </p:cNvSpPr>
              <p:nvPr/>
            </p:nvSpPr>
            <p:spPr bwMode="auto">
              <a:xfrm>
                <a:off x="0" y="1729"/>
                <a:ext cx="2852" cy="346"/>
              </a:xfrm>
              <a:prstGeom prst="rect">
                <a:avLst/>
              </a:prstGeom>
              <a:noFill/>
              <a:ln w="7">
                <a:solidFill>
                  <a:srgbClr val="A0A0A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400"/>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a:xfrm>
            <a:off x="611188" y="620713"/>
            <a:ext cx="8137525" cy="431800"/>
          </a:xfrm>
        </p:spPr>
        <p:txBody>
          <a:bodyPr/>
          <a:lstStyle/>
          <a:p>
            <a:pPr marL="838200" indent="-838200" eaLnBrk="1" hangingPunct="1">
              <a:buFont typeface="Wingdings" panose="05000000000000000000" pitchFamily="2" charset="2"/>
              <a:buChar char="Ø"/>
            </a:pPr>
            <a:r>
              <a:rPr lang="zh-CN" altLang="en-US" sz="1900" b="1">
                <a:solidFill>
                  <a:schemeClr val="tx1"/>
                </a:solidFill>
                <a:latin typeface="楷体_GB2312" pitchFamily="49" charset="-122"/>
                <a:ea typeface="楷体_GB2312" pitchFamily="49" charset="-122"/>
              </a:rPr>
              <a:t>数据流词条说明举例2：</a:t>
            </a:r>
          </a:p>
        </p:txBody>
      </p:sp>
      <p:sp>
        <p:nvSpPr>
          <p:cNvPr id="31746" name="Text Box 3"/>
          <p:cNvSpPr txBox="1">
            <a:spLocks noChangeArrowheads="1"/>
          </p:cNvSpPr>
          <p:nvPr/>
        </p:nvSpPr>
        <p:spPr bwMode="auto">
          <a:xfrm>
            <a:off x="611188" y="1484313"/>
            <a:ext cx="8137525" cy="3786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spcBef>
                <a:spcPct val="50000"/>
              </a:spcBef>
            </a:pPr>
            <a:r>
              <a:rPr lang="zh-CN" altLang="en-US" sz="2400">
                <a:latin typeface="楷体_GB2312" pitchFamily="49" charset="-122"/>
                <a:ea typeface="楷体_GB2312" pitchFamily="49" charset="-122"/>
              </a:rPr>
              <a:t>学生证＝学号＋密码 </a:t>
            </a:r>
          </a:p>
          <a:p>
            <a:pPr algn="just">
              <a:spcBef>
                <a:spcPct val="50000"/>
              </a:spcBef>
            </a:pPr>
            <a:r>
              <a:rPr lang="zh-CN" altLang="en-US" sz="2400">
                <a:latin typeface="楷体_GB2312" pitchFamily="49" charset="-122"/>
                <a:ea typeface="楷体_GB2312" pitchFamily="49" charset="-122"/>
              </a:rPr>
              <a:t>申请单＝学号＋(课程号＋选课学期) </a:t>
            </a:r>
          </a:p>
          <a:p>
            <a:pPr>
              <a:spcBef>
                <a:spcPct val="50000"/>
              </a:spcBef>
            </a:pPr>
            <a:r>
              <a:rPr lang="zh-CN" altLang="en-US" sz="2400">
                <a:latin typeface="楷体_GB2312" pitchFamily="49" charset="-122"/>
                <a:ea typeface="楷体_GB2312" pitchFamily="49" charset="-122"/>
              </a:rPr>
              <a:t>谢绝＝[</a:t>
            </a:r>
            <a:r>
              <a:rPr lang="zh-CN" altLang="en-US" sz="2400">
                <a:ea typeface="楷体_GB2312" pitchFamily="49" charset="-122"/>
              </a:rPr>
              <a:t>“</a:t>
            </a:r>
            <a:r>
              <a:rPr lang="zh-CN" altLang="en-US" sz="2400">
                <a:latin typeface="楷体_GB2312" pitchFamily="49" charset="-122"/>
                <a:ea typeface="楷体_GB2312" pitchFamily="49" charset="-122"/>
              </a:rPr>
              <a:t>非法证件</a:t>
            </a:r>
            <a:r>
              <a:rPr lang="zh-CN" altLang="en-US" sz="2400">
                <a:ea typeface="楷体_GB2312" pitchFamily="49" charset="-122"/>
              </a:rPr>
              <a:t>”</a:t>
            </a:r>
            <a:r>
              <a:rPr lang="zh-CN" altLang="en-US" sz="2400">
                <a:latin typeface="楷体_GB2312" pitchFamily="49" charset="-122"/>
                <a:ea typeface="楷体_GB2312" pitchFamily="49" charset="-122"/>
              </a:rPr>
              <a:t>|</a:t>
            </a:r>
            <a:r>
              <a:rPr lang="zh-CN" altLang="en-US" sz="2400">
                <a:ea typeface="楷体_GB2312" pitchFamily="49" charset="-122"/>
              </a:rPr>
              <a:t>“</a:t>
            </a:r>
            <a:r>
              <a:rPr lang="zh-CN" altLang="en-US" sz="2400">
                <a:latin typeface="楷体_GB2312" pitchFamily="49" charset="-122"/>
                <a:ea typeface="楷体_GB2312" pitchFamily="49" charset="-122"/>
              </a:rPr>
              <a:t>不合格单</a:t>
            </a:r>
            <a:r>
              <a:rPr lang="zh-CN" altLang="en-US" sz="2400">
                <a:ea typeface="楷体_GB2312" pitchFamily="49" charset="-122"/>
              </a:rPr>
              <a:t>”</a:t>
            </a:r>
            <a:r>
              <a:rPr lang="zh-CN" altLang="en-US" sz="2400">
                <a:latin typeface="楷体_GB2312" pitchFamily="49" charset="-122"/>
                <a:ea typeface="楷体_GB2312" pitchFamily="49" charset="-122"/>
              </a:rPr>
              <a:t>|</a:t>
            </a:r>
            <a:r>
              <a:rPr lang="zh-CN" altLang="en-US" sz="2400">
                <a:ea typeface="楷体_GB2312" pitchFamily="49" charset="-122"/>
              </a:rPr>
              <a:t>“</a:t>
            </a:r>
            <a:r>
              <a:rPr lang="zh-CN" altLang="en-US" sz="2400">
                <a:latin typeface="楷体_GB2312" pitchFamily="49" charset="-122"/>
                <a:ea typeface="楷体_GB2312" pitchFamily="49" charset="-122"/>
              </a:rPr>
              <a:t>证单不符</a:t>
            </a:r>
            <a:r>
              <a:rPr lang="zh-CN" altLang="en-US" sz="2400">
                <a:ea typeface="楷体_GB2312" pitchFamily="49" charset="-122"/>
              </a:rPr>
              <a:t>”</a:t>
            </a:r>
            <a:r>
              <a:rPr lang="zh-CN" altLang="en-US" sz="2400">
                <a:latin typeface="楷体_GB2312" pitchFamily="49" charset="-122"/>
                <a:ea typeface="楷体_GB2312" pitchFamily="49" charset="-122"/>
              </a:rPr>
              <a:t>] </a:t>
            </a:r>
          </a:p>
          <a:p>
            <a:pPr algn="just">
              <a:spcBef>
                <a:spcPct val="50000"/>
              </a:spcBef>
            </a:pPr>
            <a:r>
              <a:rPr lang="zh-CN" altLang="en-US" sz="2400">
                <a:latin typeface="楷体_GB2312" pitchFamily="49" charset="-122"/>
                <a:ea typeface="楷体_GB2312" pitchFamily="49" charset="-122"/>
              </a:rPr>
              <a:t>学号＝"00000001".."99999999" </a:t>
            </a:r>
          </a:p>
          <a:p>
            <a:pPr algn="just">
              <a:spcBef>
                <a:spcPct val="50000"/>
              </a:spcBef>
            </a:pPr>
            <a:r>
              <a:rPr lang="zh-CN" altLang="en-US" sz="2400">
                <a:latin typeface="楷体_GB2312" pitchFamily="49" charset="-122"/>
                <a:ea typeface="楷体_GB2312" pitchFamily="49" charset="-122"/>
              </a:rPr>
              <a:t>密码＝"000001".."999999" </a:t>
            </a:r>
          </a:p>
          <a:p>
            <a:pPr algn="just">
              <a:spcBef>
                <a:spcPct val="50000"/>
              </a:spcBef>
            </a:pPr>
            <a:r>
              <a:rPr lang="zh-CN" altLang="en-US" sz="2400">
                <a:latin typeface="楷体_GB2312" pitchFamily="49" charset="-122"/>
                <a:ea typeface="楷体_GB2312" pitchFamily="49" charset="-122"/>
              </a:rPr>
              <a:t>课程号＝1{"英文字母"}4＋"0001".."9999" </a:t>
            </a:r>
          </a:p>
          <a:p>
            <a:pPr>
              <a:spcBef>
                <a:spcPct val="50000"/>
              </a:spcBef>
            </a:pPr>
            <a:r>
              <a:rPr lang="zh-CN" altLang="en-US" sz="2400">
                <a:latin typeface="楷体_GB2312" pitchFamily="49" charset="-122"/>
                <a:ea typeface="楷体_GB2312" pitchFamily="49" charset="-122"/>
              </a:rPr>
              <a:t>选课学期＝"0001".."9999"＋["春季"|"秋季"]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noChangeArrowheads="1"/>
          </p:cNvSpPr>
          <p:nvPr>
            <p:ph type="title" idx="4294967295"/>
          </p:nvPr>
        </p:nvSpPr>
        <p:spPr/>
        <p:txBody>
          <a:bodyPr anchor="ctr"/>
          <a:lstStyle/>
          <a:p>
            <a:pPr marL="838200" indent="-838200" eaLnBrk="1" hangingPunct="1"/>
            <a:r>
              <a:rPr lang="en-US" altLang="zh-CN" sz="2800">
                <a:solidFill>
                  <a:schemeClr val="tx1"/>
                </a:solidFill>
                <a:latin typeface="楷体_GB2312" pitchFamily="49" charset="-122"/>
                <a:ea typeface="楷体_GB2312" pitchFamily="49" charset="-122"/>
              </a:rPr>
              <a:t>2) </a:t>
            </a:r>
            <a:r>
              <a:rPr lang="zh-CN" altLang="en-US" sz="2800">
                <a:solidFill>
                  <a:schemeClr val="tx1"/>
                </a:solidFill>
                <a:latin typeface="楷体_GB2312" pitchFamily="49" charset="-122"/>
                <a:ea typeface="楷体_GB2312" pitchFamily="49" charset="-122"/>
              </a:rPr>
              <a:t>数据元素（数据项）词条描述</a:t>
            </a:r>
          </a:p>
        </p:txBody>
      </p:sp>
      <p:sp>
        <p:nvSpPr>
          <p:cNvPr id="32770" name="内容占位符 2"/>
          <p:cNvSpPr>
            <a:spLocks noGrp="1" noChangeArrowheads="1"/>
          </p:cNvSpPr>
          <p:nvPr>
            <p:ph idx="4294967295"/>
          </p:nvPr>
        </p:nvSpPr>
        <p:spPr>
          <a:xfrm>
            <a:off x="457200" y="1600200"/>
            <a:ext cx="8229600" cy="2971800"/>
          </a:xfrm>
        </p:spPr>
        <p:txBody>
          <a:bodyPr/>
          <a:lstStyle/>
          <a:p>
            <a:pPr eaLnBrk="1" hangingPunct="1">
              <a:buFont typeface="Wingdings" panose="05000000000000000000" pitchFamily="2" charset="2"/>
              <a:buNone/>
            </a:pPr>
            <a:r>
              <a:rPr lang="en-US" altLang="zh-CN" sz="2400">
                <a:latin typeface="Times New Roman" panose="02020603050405020304" pitchFamily="18" charset="0"/>
                <a:ea typeface="楷体_GB2312" pitchFamily="49" charset="-122"/>
              </a:rPr>
              <a:t>(1) </a:t>
            </a:r>
            <a:r>
              <a:rPr lang="zh-CN" altLang="en-US" sz="2400">
                <a:latin typeface="Times New Roman" panose="02020603050405020304" pitchFamily="18" charset="0"/>
                <a:ea typeface="楷体_GB2312" pitchFamily="49" charset="-122"/>
              </a:rPr>
              <a:t>数据元素名：</a:t>
            </a:r>
          </a:p>
          <a:p>
            <a:pPr eaLnBrk="1" hangingPunct="1">
              <a:buFont typeface="Wingdings" panose="05000000000000000000" pitchFamily="2" charset="2"/>
              <a:buNone/>
            </a:pPr>
            <a:r>
              <a:rPr lang="en-US" altLang="zh-CN" sz="2400">
                <a:latin typeface="Times New Roman" panose="02020603050405020304" pitchFamily="18" charset="0"/>
                <a:ea typeface="楷体_GB2312" pitchFamily="49" charset="-122"/>
              </a:rPr>
              <a:t>(2) </a:t>
            </a:r>
            <a:r>
              <a:rPr lang="zh-CN" altLang="en-US" sz="2400">
                <a:latin typeface="Times New Roman" panose="02020603050405020304" pitchFamily="18" charset="0"/>
                <a:ea typeface="楷体_GB2312" pitchFamily="49" charset="-122"/>
              </a:rPr>
              <a:t>类型：数字（离散值，连续值），文字（编码类型）</a:t>
            </a:r>
          </a:p>
          <a:p>
            <a:pPr eaLnBrk="1" hangingPunct="1">
              <a:buFont typeface="Wingdings" panose="05000000000000000000" pitchFamily="2" charset="2"/>
              <a:buNone/>
            </a:pPr>
            <a:r>
              <a:rPr lang="en-US" altLang="zh-CN" sz="2400">
                <a:latin typeface="Times New Roman" panose="02020603050405020304" pitchFamily="18" charset="0"/>
                <a:ea typeface="楷体_GB2312" pitchFamily="49" charset="-122"/>
              </a:rPr>
              <a:t>(3) </a:t>
            </a:r>
            <a:r>
              <a:rPr lang="zh-CN" altLang="en-US" sz="2400">
                <a:latin typeface="Times New Roman" panose="02020603050405020304" pitchFamily="18" charset="0"/>
                <a:ea typeface="楷体_GB2312" pitchFamily="49" charset="-122"/>
              </a:rPr>
              <a:t>长度：</a:t>
            </a:r>
          </a:p>
          <a:p>
            <a:pPr eaLnBrk="1" hangingPunct="1">
              <a:buFont typeface="Wingdings" panose="05000000000000000000" pitchFamily="2" charset="2"/>
              <a:buNone/>
            </a:pPr>
            <a:r>
              <a:rPr lang="en-US" altLang="zh-CN" sz="2400">
                <a:latin typeface="Times New Roman" panose="02020603050405020304" pitchFamily="18" charset="0"/>
                <a:ea typeface="楷体_GB2312" pitchFamily="49" charset="-122"/>
              </a:rPr>
              <a:t>(4) </a:t>
            </a:r>
            <a:r>
              <a:rPr lang="zh-CN" altLang="en-US" sz="2400">
                <a:latin typeface="Times New Roman" panose="02020603050405020304" pitchFamily="18" charset="0"/>
                <a:ea typeface="楷体_GB2312" pitchFamily="49" charset="-122"/>
              </a:rPr>
              <a:t>取值范围：</a:t>
            </a:r>
          </a:p>
          <a:p>
            <a:pPr eaLnBrk="1" hangingPunct="1">
              <a:buFont typeface="Wingdings" panose="05000000000000000000" pitchFamily="2" charset="2"/>
              <a:buNone/>
            </a:pPr>
            <a:r>
              <a:rPr lang="en-US" altLang="zh-CN" sz="2400">
                <a:latin typeface="Times New Roman" panose="02020603050405020304" pitchFamily="18" charset="0"/>
                <a:ea typeface="楷体_GB2312" pitchFamily="49" charset="-122"/>
              </a:rPr>
              <a:t>(5) </a:t>
            </a:r>
            <a:r>
              <a:rPr lang="zh-CN" altLang="en-US" sz="2400">
                <a:latin typeface="Times New Roman" panose="02020603050405020304" pitchFamily="18" charset="0"/>
                <a:ea typeface="楷体_GB2312" pitchFamily="49" charset="-122"/>
              </a:rPr>
              <a:t>相关的数据元素及数据结构</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noChangeArrowheads="1"/>
          </p:cNvSpPr>
          <p:nvPr>
            <p:ph type="title" idx="4294967295"/>
          </p:nvPr>
        </p:nvSpPr>
        <p:spPr>
          <a:xfrm>
            <a:off x="539750" y="620713"/>
            <a:ext cx="8280400" cy="504825"/>
          </a:xfrm>
        </p:spPr>
        <p:txBody>
          <a:bodyPr anchor="ctr"/>
          <a:lstStyle/>
          <a:p>
            <a:pPr eaLnBrk="1" hangingPunct="1">
              <a:buFont typeface="Wingdings" panose="05000000000000000000" pitchFamily="2" charset="2"/>
              <a:buChar char="Ø"/>
            </a:pPr>
            <a:r>
              <a:rPr lang="zh-CN" altLang="en-US" sz="2400" b="1">
                <a:solidFill>
                  <a:schemeClr val="tx1"/>
                </a:solidFill>
                <a:latin typeface="楷体_GB2312" pitchFamily="49" charset="-122"/>
                <a:ea typeface="楷体_GB2312" pitchFamily="49" charset="-122"/>
              </a:rPr>
              <a:t>	数据项条目说明举例1</a:t>
            </a:r>
            <a:endParaRPr lang="zh-CN" altLang="en-US" sz="2400">
              <a:solidFill>
                <a:schemeClr val="tx1"/>
              </a:solidFill>
              <a:latin typeface="楷体_GB2312" pitchFamily="49" charset="-122"/>
              <a:ea typeface="楷体_GB2312" pitchFamily="49" charset="-122"/>
            </a:endParaRPr>
          </a:p>
        </p:txBody>
      </p:sp>
      <p:sp>
        <p:nvSpPr>
          <p:cNvPr id="33794" name="内容占位符 2"/>
          <p:cNvSpPr>
            <a:spLocks noGrp="1" noChangeArrowheads="1"/>
          </p:cNvSpPr>
          <p:nvPr>
            <p:ph idx="4294967295"/>
          </p:nvPr>
        </p:nvSpPr>
        <p:spPr>
          <a:xfrm>
            <a:off x="539750" y="1484313"/>
            <a:ext cx="8280400" cy="3529012"/>
          </a:xfrm>
        </p:spPr>
        <p:txBody>
          <a:bodyPr/>
          <a:lstStyle/>
          <a:p>
            <a:pPr lvl="1" eaLnBrk="1" hangingPunct="1">
              <a:lnSpc>
                <a:spcPct val="130000"/>
              </a:lnSpc>
              <a:spcBef>
                <a:spcPct val="5000"/>
              </a:spcBef>
            </a:pPr>
            <a:r>
              <a:rPr lang="zh-CN" altLang="en-US" sz="2400">
                <a:latin typeface="楷体_GB2312" pitchFamily="49" charset="-122"/>
                <a:ea typeface="楷体_GB2312" pitchFamily="49" charset="-122"/>
              </a:rPr>
              <a:t>数据项名</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货物编号</a:t>
            </a:r>
            <a:endParaRPr lang="zh-CN" altLang="en-US" sz="2400" i="1">
              <a:latin typeface="楷体_GB2312" pitchFamily="49" charset="-122"/>
              <a:ea typeface="楷体_GB2312" pitchFamily="49" charset="-122"/>
            </a:endParaRPr>
          </a:p>
          <a:p>
            <a:pPr lvl="1" eaLnBrk="1" hangingPunct="1">
              <a:lnSpc>
                <a:spcPct val="130000"/>
              </a:lnSpc>
              <a:spcBef>
                <a:spcPct val="5000"/>
              </a:spcBef>
            </a:pPr>
            <a:r>
              <a:rPr lang="zh-CN" altLang="en-US" sz="2400">
                <a:latin typeface="楷体_GB2312" pitchFamily="49" charset="-122"/>
                <a:ea typeface="楷体_GB2312" pitchFamily="49" charset="-122"/>
              </a:rPr>
              <a:t>别名</a:t>
            </a:r>
            <a:r>
              <a:rPr lang="en-US" altLang="zh-CN" sz="2400">
                <a:latin typeface="楷体_GB2312" pitchFamily="49" charset="-122"/>
                <a:ea typeface="楷体_GB2312" pitchFamily="49" charset="-122"/>
              </a:rPr>
              <a:t>:G-No,G-num</a:t>
            </a:r>
          </a:p>
          <a:p>
            <a:pPr lvl="1" eaLnBrk="1" hangingPunct="1">
              <a:lnSpc>
                <a:spcPct val="130000"/>
              </a:lnSpc>
              <a:spcBef>
                <a:spcPct val="5000"/>
              </a:spcBef>
            </a:pPr>
            <a:r>
              <a:rPr lang="zh-CN" altLang="en-US" sz="2400">
                <a:latin typeface="楷体_GB2312" pitchFamily="49" charset="-122"/>
                <a:ea typeface="楷体_GB2312" pitchFamily="49" charset="-122"/>
              </a:rPr>
              <a:t>简述</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本公司的所有货物的编号</a:t>
            </a:r>
          </a:p>
          <a:p>
            <a:pPr lvl="1" eaLnBrk="1" hangingPunct="1">
              <a:lnSpc>
                <a:spcPct val="130000"/>
              </a:lnSpc>
              <a:spcBef>
                <a:spcPct val="5000"/>
              </a:spcBef>
            </a:pPr>
            <a:r>
              <a:rPr lang="zh-CN" altLang="en-US" sz="2400">
                <a:latin typeface="楷体_GB2312" pitchFamily="49" charset="-122"/>
                <a:ea typeface="楷体_GB2312" pitchFamily="49" charset="-122"/>
              </a:rPr>
              <a:t>类型</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字符串</a:t>
            </a:r>
          </a:p>
          <a:p>
            <a:pPr lvl="1" eaLnBrk="1" hangingPunct="1">
              <a:lnSpc>
                <a:spcPct val="130000"/>
              </a:lnSpc>
              <a:spcBef>
                <a:spcPct val="5000"/>
              </a:spcBef>
            </a:pPr>
            <a:r>
              <a:rPr lang="zh-CN" altLang="en-US" sz="2400">
                <a:latin typeface="楷体_GB2312" pitchFamily="49" charset="-122"/>
                <a:ea typeface="楷体_GB2312" pitchFamily="49" charset="-122"/>
              </a:rPr>
              <a:t>长度：</a:t>
            </a:r>
            <a:r>
              <a:rPr lang="en-US" altLang="zh-CN" sz="2400">
                <a:latin typeface="楷体_GB2312" pitchFamily="49" charset="-122"/>
                <a:ea typeface="楷体_GB2312" pitchFamily="49" charset="-122"/>
              </a:rPr>
              <a:t>10</a:t>
            </a:r>
            <a:endParaRPr lang="en-US" altLang="zh-CN" sz="2400" i="1">
              <a:latin typeface="楷体_GB2312" pitchFamily="49" charset="-122"/>
              <a:ea typeface="楷体_GB2312" pitchFamily="49" charset="-122"/>
            </a:endParaRPr>
          </a:p>
          <a:p>
            <a:pPr lvl="1" eaLnBrk="1" hangingPunct="1">
              <a:lnSpc>
                <a:spcPct val="75000"/>
              </a:lnSpc>
            </a:pPr>
            <a:r>
              <a:rPr lang="zh-CN" altLang="en-US" sz="2400">
                <a:latin typeface="楷体_GB2312" pitchFamily="49" charset="-122"/>
                <a:ea typeface="楷体_GB2312" pitchFamily="49" charset="-122"/>
              </a:rPr>
              <a:t>取值范围及含义</a:t>
            </a:r>
            <a:r>
              <a:rPr lang="en-US" altLang="zh-CN" sz="2400">
                <a:latin typeface="楷体_GB2312" pitchFamily="49" charset="-122"/>
                <a:ea typeface="楷体_GB2312" pitchFamily="49" charset="-122"/>
              </a:rPr>
              <a:t>:</a:t>
            </a:r>
          </a:p>
          <a:p>
            <a:pPr lvl="1" eaLnBrk="1" hangingPunct="1">
              <a:lnSpc>
                <a:spcPct val="75000"/>
              </a:lnSpc>
            </a:pPr>
            <a:r>
              <a:rPr lang="zh-CN" altLang="en-US" sz="2400">
                <a:latin typeface="楷体_GB2312" pitchFamily="49" charset="-122"/>
                <a:ea typeface="楷体_GB2312" pitchFamily="49" charset="-122"/>
              </a:rPr>
              <a:t>第</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位：</a:t>
            </a:r>
            <a:r>
              <a:rPr lang="en-US" altLang="zh-CN" sz="2400">
                <a:latin typeface="楷体_GB2312" pitchFamily="49" charset="-122"/>
                <a:ea typeface="楷体_GB2312" pitchFamily="49" charset="-122"/>
              </a:rPr>
              <a:t>[J</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G]      (</a:t>
            </a:r>
            <a:r>
              <a:rPr lang="zh-CN" altLang="en-US" sz="2400">
                <a:latin typeface="楷体_GB2312" pitchFamily="49" charset="-122"/>
                <a:ea typeface="楷体_GB2312" pitchFamily="49" charset="-122"/>
              </a:rPr>
              <a:t>进口</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国产</a:t>
            </a:r>
            <a:r>
              <a:rPr lang="en-US" altLang="zh-CN" sz="2400">
                <a:latin typeface="楷体_GB2312" pitchFamily="49" charset="-122"/>
                <a:ea typeface="楷体_GB2312" pitchFamily="49" charset="-122"/>
              </a:rPr>
              <a:t>) </a:t>
            </a:r>
          </a:p>
          <a:p>
            <a:pPr lvl="1" eaLnBrk="1" hangingPunct="1">
              <a:lnSpc>
                <a:spcPct val="75000"/>
              </a:lnSpc>
            </a:pPr>
            <a:r>
              <a:rPr lang="zh-CN" altLang="en-US" sz="2400">
                <a:latin typeface="楷体_GB2312" pitchFamily="49" charset="-122"/>
                <a:ea typeface="楷体_GB2312" pitchFamily="49" charset="-122"/>
              </a:rPr>
              <a:t>第</a:t>
            </a:r>
            <a:r>
              <a:rPr lang="en-US" altLang="zh-CN" sz="2400">
                <a:latin typeface="楷体_GB2312" pitchFamily="49" charset="-122"/>
                <a:ea typeface="楷体_GB2312" pitchFamily="49" charset="-122"/>
              </a:rPr>
              <a:t>2∼4</a:t>
            </a:r>
            <a:r>
              <a:rPr lang="zh-CN" altLang="en-US" sz="2400">
                <a:latin typeface="楷体_GB2312" pitchFamily="49" charset="-122"/>
                <a:ea typeface="楷体_GB2312" pitchFamily="49" charset="-122"/>
              </a:rPr>
              <a:t>位：</a:t>
            </a:r>
            <a:r>
              <a:rPr lang="en-US" altLang="zh-CN" sz="2400">
                <a:latin typeface="楷体_GB2312" pitchFamily="49" charset="-122"/>
                <a:ea typeface="楷体_GB2312" pitchFamily="49" charset="-122"/>
              </a:rPr>
              <a:t>LB01.. LB29  (</a:t>
            </a:r>
            <a:r>
              <a:rPr lang="zh-CN" altLang="en-US" sz="2400">
                <a:latin typeface="楷体_GB2312" pitchFamily="49" charset="-122"/>
                <a:ea typeface="楷体_GB2312" pitchFamily="49" charset="-122"/>
              </a:rPr>
              <a:t>类别</a:t>
            </a:r>
            <a:r>
              <a:rPr lang="en-US" altLang="zh-CN" sz="2400">
                <a:latin typeface="楷体_GB2312" pitchFamily="49" charset="-122"/>
                <a:ea typeface="楷体_GB2312" pitchFamily="49" charset="-122"/>
              </a:rPr>
              <a:t>)</a:t>
            </a:r>
          </a:p>
          <a:p>
            <a:pPr lvl="1" eaLnBrk="1" hangingPunct="1">
              <a:lnSpc>
                <a:spcPct val="75000"/>
              </a:lnSpc>
            </a:pPr>
            <a:r>
              <a:rPr lang="zh-CN" altLang="en-US" sz="2400">
                <a:latin typeface="楷体_GB2312" pitchFamily="49" charset="-122"/>
                <a:ea typeface="楷体_GB2312" pitchFamily="49" charset="-122"/>
              </a:rPr>
              <a:t>第</a:t>
            </a:r>
            <a:r>
              <a:rPr lang="en-US" altLang="zh-CN" sz="2400">
                <a:latin typeface="楷体_GB2312" pitchFamily="49" charset="-122"/>
                <a:ea typeface="楷体_GB2312" pitchFamily="49" charset="-122"/>
              </a:rPr>
              <a:t>5∼7</a:t>
            </a:r>
            <a:r>
              <a:rPr lang="zh-CN" altLang="en-US" sz="2400">
                <a:latin typeface="楷体_GB2312" pitchFamily="49" charset="-122"/>
                <a:ea typeface="楷体_GB2312" pitchFamily="49" charset="-122"/>
              </a:rPr>
              <a:t>位：</a:t>
            </a:r>
            <a:r>
              <a:rPr lang="zh-CN" altLang="en-US" sz="2400">
                <a:latin typeface="Times New Roman" panose="02020603050405020304" pitchFamily="18" charset="0"/>
                <a:ea typeface="楷体_GB2312" pitchFamily="49" charset="-122"/>
              </a:rPr>
              <a:t>“</a:t>
            </a:r>
            <a:r>
              <a:rPr lang="en-US" altLang="zh-CN" sz="2400">
                <a:latin typeface="楷体_GB2312" pitchFamily="49" charset="-122"/>
                <a:ea typeface="楷体_GB2312" pitchFamily="49" charset="-122"/>
              </a:rPr>
              <a:t>A00</a:t>
            </a:r>
            <a:r>
              <a:rPr lang="en-US" altLang="zh-CN" sz="2400">
                <a:latin typeface="Times New Roman" panose="02020603050405020304" pitchFamily="18" charset="0"/>
                <a:ea typeface="楷体_GB2312" pitchFamily="49" charset="-122"/>
              </a:rPr>
              <a:t>”</a:t>
            </a:r>
            <a:r>
              <a:rPr lang="en-US" altLang="zh-CN" sz="2400">
                <a:latin typeface="楷体_GB2312" pitchFamily="49" charset="-122"/>
                <a:ea typeface="楷体_GB2312" pitchFamily="49" charset="-122"/>
              </a:rPr>
              <a:t>..</a:t>
            </a:r>
            <a:r>
              <a:rPr lang="en-US" altLang="zh-CN" sz="2400">
                <a:latin typeface="Times New Roman" panose="02020603050405020304" pitchFamily="18" charset="0"/>
                <a:ea typeface="楷体_GB2312" pitchFamily="49" charset="-122"/>
              </a:rPr>
              <a:t>“</a:t>
            </a:r>
            <a:r>
              <a:rPr lang="en-US" altLang="zh-CN" sz="2400">
                <a:latin typeface="楷体_GB2312" pitchFamily="49" charset="-122"/>
                <a:ea typeface="楷体_GB2312" pitchFamily="49" charset="-122"/>
              </a:rPr>
              <a:t>A99</a:t>
            </a:r>
            <a:r>
              <a:rPr lang="en-US" altLang="zh-CN" sz="2400">
                <a:latin typeface="Times New Roman" panose="02020603050405020304" pitchFamily="18" charset="0"/>
                <a:ea typeface="楷体_GB2312" pitchFamily="49" charset="-122"/>
              </a:rPr>
              <a:t>”</a:t>
            </a: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规格</a:t>
            </a:r>
            <a:r>
              <a:rPr lang="en-US" altLang="zh-CN" sz="2400">
                <a:latin typeface="楷体_GB2312" pitchFamily="49" charset="-122"/>
                <a:ea typeface="楷体_GB2312" pitchFamily="49" charset="-122"/>
              </a:rPr>
              <a:t>)</a:t>
            </a:r>
          </a:p>
          <a:p>
            <a:pPr lvl="1" eaLnBrk="1" hangingPunct="1">
              <a:lnSpc>
                <a:spcPct val="75000"/>
              </a:lnSpc>
            </a:pPr>
            <a:r>
              <a:rPr lang="zh-CN" altLang="en-US" sz="2400">
                <a:latin typeface="楷体_GB2312" pitchFamily="49" charset="-122"/>
                <a:ea typeface="楷体_GB2312" pitchFamily="49" charset="-122"/>
              </a:rPr>
              <a:t>第</a:t>
            </a:r>
            <a:r>
              <a:rPr lang="en-US" altLang="zh-CN" sz="2400">
                <a:latin typeface="楷体_GB2312" pitchFamily="49" charset="-122"/>
                <a:ea typeface="楷体_GB2312" pitchFamily="49" charset="-122"/>
              </a:rPr>
              <a:t>8∼10</a:t>
            </a:r>
            <a:r>
              <a:rPr lang="zh-CN" altLang="en-US" sz="2400">
                <a:latin typeface="楷体_GB2312" pitchFamily="49" charset="-122"/>
                <a:ea typeface="楷体_GB2312" pitchFamily="49" charset="-122"/>
              </a:rPr>
              <a:t>位：</a:t>
            </a:r>
            <a:r>
              <a:rPr lang="zh-CN" altLang="en-US" sz="2400">
                <a:latin typeface="Times New Roman" panose="02020603050405020304" pitchFamily="18" charset="0"/>
                <a:ea typeface="楷体_GB2312" pitchFamily="49" charset="-122"/>
              </a:rPr>
              <a:t>“</a:t>
            </a:r>
            <a:r>
              <a:rPr lang="en-US" altLang="zh-CN" sz="2400">
                <a:latin typeface="楷体_GB2312" pitchFamily="49" charset="-122"/>
                <a:ea typeface="楷体_GB2312" pitchFamily="49" charset="-122"/>
              </a:rPr>
              <a:t>001</a:t>
            </a:r>
            <a:r>
              <a:rPr lang="en-US" altLang="zh-CN" sz="2400">
                <a:latin typeface="Times New Roman" panose="02020603050405020304" pitchFamily="18" charset="0"/>
                <a:ea typeface="楷体_GB2312" pitchFamily="49" charset="-122"/>
              </a:rPr>
              <a:t>”</a:t>
            </a:r>
            <a:r>
              <a:rPr lang="en-US" altLang="zh-CN" sz="2400">
                <a:latin typeface="楷体_GB2312" pitchFamily="49" charset="-122"/>
                <a:ea typeface="楷体_GB2312" pitchFamily="49" charset="-122"/>
              </a:rPr>
              <a:t>..</a:t>
            </a:r>
            <a:r>
              <a:rPr lang="en-US" altLang="zh-CN" sz="2400">
                <a:latin typeface="Times New Roman" panose="02020603050405020304" pitchFamily="18" charset="0"/>
                <a:ea typeface="楷体_GB2312" pitchFamily="49" charset="-122"/>
              </a:rPr>
              <a:t>“</a:t>
            </a:r>
            <a:r>
              <a:rPr lang="en-US" altLang="zh-CN" sz="2400">
                <a:latin typeface="楷体_GB2312" pitchFamily="49" charset="-122"/>
                <a:ea typeface="楷体_GB2312" pitchFamily="49" charset="-122"/>
              </a:rPr>
              <a:t>999</a:t>
            </a:r>
            <a:r>
              <a:rPr lang="en-US" altLang="zh-CN" sz="2400">
                <a:latin typeface="Times New Roman" panose="02020603050405020304" pitchFamily="18" charset="0"/>
                <a:ea typeface="楷体_GB2312" pitchFamily="49" charset="-122"/>
              </a:rPr>
              <a:t>”</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品名编号</a:t>
            </a:r>
            <a:r>
              <a:rPr lang="en-US" altLang="zh-CN" sz="2400">
                <a:latin typeface="楷体_GB2312" pitchFamily="49" charset="-122"/>
                <a:ea typeface="楷体_GB2312" pitchFamily="49" charset="-122"/>
              </a:rPr>
              <a:t>)</a:t>
            </a:r>
            <a:endParaRPr lang="zh-CN" altLang="en-US" sz="2400">
              <a:latin typeface="楷体_GB2312" pitchFamily="49" charset="-122"/>
              <a:ea typeface="楷体_GB2312"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7" name="Group 19"/>
          <p:cNvGrpSpPr/>
          <p:nvPr/>
        </p:nvGrpSpPr>
        <p:grpSpPr bwMode="auto">
          <a:xfrm>
            <a:off x="762000" y="1981200"/>
            <a:ext cx="7554913" cy="3176588"/>
            <a:chOff x="-3" y="-3"/>
            <a:chExt cx="2944" cy="1505"/>
          </a:xfrm>
        </p:grpSpPr>
        <p:grpSp>
          <p:nvGrpSpPr>
            <p:cNvPr id="34818" name="Group 17"/>
            <p:cNvGrpSpPr/>
            <p:nvPr/>
          </p:nvGrpSpPr>
          <p:grpSpPr bwMode="auto">
            <a:xfrm>
              <a:off x="0" y="0"/>
              <a:ext cx="2938" cy="1499"/>
              <a:chOff x="0" y="0"/>
              <a:chExt cx="2938" cy="1499"/>
            </a:xfrm>
          </p:grpSpPr>
          <p:grpSp>
            <p:nvGrpSpPr>
              <p:cNvPr id="34819" name="Group 8"/>
              <p:cNvGrpSpPr/>
              <p:nvPr/>
            </p:nvGrpSpPr>
            <p:grpSpPr bwMode="auto">
              <a:xfrm>
                <a:off x="0" y="0"/>
                <a:ext cx="1233" cy="461"/>
                <a:chOff x="0" y="0"/>
                <a:chExt cx="1233" cy="461"/>
              </a:xfrm>
            </p:grpSpPr>
            <p:sp>
              <p:nvSpPr>
                <p:cNvPr id="34820" name="Rectangle 2"/>
                <p:cNvSpPr>
                  <a:spLocks noChangeArrowheads="1"/>
                </p:cNvSpPr>
                <p:nvPr/>
              </p:nvSpPr>
              <p:spPr bwMode="auto">
                <a:xfrm>
                  <a:off x="43" y="0"/>
                  <a:ext cx="1147" cy="4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CA" sz="2400">
                      <a:latin typeface="楷体_GB2312" pitchFamily="49" charset="-122"/>
                      <a:ea typeface="楷体_GB2312" pitchFamily="49" charset="-122"/>
                    </a:rPr>
                    <a:t>数据项名称：学号</a:t>
                  </a:r>
                </a:p>
                <a:p>
                  <a:pPr eaLnBrk="0" hangingPunct="0"/>
                  <a:endParaRPr lang="zh-CN" altLang="en-CA" sz="2400">
                    <a:latin typeface="楷体_GB2312" pitchFamily="49" charset="-122"/>
                    <a:ea typeface="楷体_GB2312" pitchFamily="49" charset="-122"/>
                  </a:endParaRPr>
                </a:p>
              </p:txBody>
            </p:sp>
            <p:sp>
              <p:nvSpPr>
                <p:cNvPr id="34821" name="Rectangle 7"/>
                <p:cNvSpPr>
                  <a:spLocks noChangeArrowheads="1"/>
                </p:cNvSpPr>
                <p:nvPr/>
              </p:nvSpPr>
              <p:spPr bwMode="auto">
                <a:xfrm>
                  <a:off x="0" y="0"/>
                  <a:ext cx="1233" cy="461"/>
                </a:xfrm>
                <a:prstGeom prst="rect">
                  <a:avLst/>
                </a:prstGeom>
                <a:noFill/>
                <a:ln w="7">
                  <a:solidFill>
                    <a:srgbClr val="A0A0A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400"/>
                </a:p>
              </p:txBody>
            </p:sp>
          </p:grpSp>
          <p:grpSp>
            <p:nvGrpSpPr>
              <p:cNvPr id="34822" name="Group 10"/>
              <p:cNvGrpSpPr/>
              <p:nvPr/>
            </p:nvGrpSpPr>
            <p:grpSpPr bwMode="auto">
              <a:xfrm>
                <a:off x="1233" y="0"/>
                <a:ext cx="1705" cy="461"/>
                <a:chOff x="1233" y="0"/>
                <a:chExt cx="1705" cy="461"/>
              </a:xfrm>
            </p:grpSpPr>
            <p:sp>
              <p:nvSpPr>
                <p:cNvPr id="34823" name="Rectangle 3"/>
                <p:cNvSpPr>
                  <a:spLocks noChangeArrowheads="1"/>
                </p:cNvSpPr>
                <p:nvPr/>
              </p:nvSpPr>
              <p:spPr bwMode="auto">
                <a:xfrm>
                  <a:off x="1276" y="0"/>
                  <a:ext cx="1619" cy="4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CA" sz="2400">
                      <a:latin typeface="楷体_GB2312" pitchFamily="49" charset="-122"/>
                      <a:ea typeface="楷体_GB2312" pitchFamily="49" charset="-122"/>
                    </a:rPr>
                    <a:t>存储处：</a:t>
                  </a:r>
                  <a:r>
                    <a:rPr lang="en-CA" altLang="zh-CN" sz="2400">
                      <a:latin typeface="楷体_GB2312" pitchFamily="49" charset="-122"/>
                      <a:ea typeface="楷体_GB2312" pitchFamily="49" charset="-122"/>
                    </a:rPr>
                    <a:t>D1</a:t>
                  </a:r>
                  <a:r>
                    <a:rPr lang="zh-CN" altLang="en-CA" sz="2400">
                      <a:latin typeface="楷体_GB2312" pitchFamily="49" charset="-122"/>
                      <a:ea typeface="楷体_GB2312" pitchFamily="49" charset="-122"/>
                    </a:rPr>
                    <a:t>学籍档案，</a:t>
                  </a:r>
                  <a:r>
                    <a:rPr lang="en-CA" altLang="zh-CN" sz="2400">
                      <a:latin typeface="楷体_GB2312" pitchFamily="49" charset="-122"/>
                      <a:ea typeface="楷体_GB2312" pitchFamily="49" charset="-122"/>
                    </a:rPr>
                    <a:t>D2</a:t>
                  </a:r>
                  <a:r>
                    <a:rPr lang="zh-CN" altLang="en-CA" sz="2400">
                      <a:latin typeface="楷体_GB2312" pitchFamily="49" charset="-122"/>
                      <a:ea typeface="楷体_GB2312" pitchFamily="49" charset="-122"/>
                    </a:rPr>
                    <a:t>成绩档案</a:t>
                  </a:r>
                </a:p>
                <a:p>
                  <a:pPr eaLnBrk="0" hangingPunct="0"/>
                  <a:endParaRPr lang="zh-CN" altLang="en-CA" sz="2400">
                    <a:latin typeface="楷体_GB2312" pitchFamily="49" charset="-122"/>
                    <a:ea typeface="楷体_GB2312" pitchFamily="49" charset="-122"/>
                  </a:endParaRPr>
                </a:p>
              </p:txBody>
            </p:sp>
            <p:sp>
              <p:nvSpPr>
                <p:cNvPr id="34824" name="Rectangle 9"/>
                <p:cNvSpPr>
                  <a:spLocks noChangeArrowheads="1"/>
                </p:cNvSpPr>
                <p:nvPr/>
              </p:nvSpPr>
              <p:spPr bwMode="auto">
                <a:xfrm>
                  <a:off x="1233" y="0"/>
                  <a:ext cx="1705" cy="461"/>
                </a:xfrm>
                <a:prstGeom prst="rect">
                  <a:avLst/>
                </a:prstGeom>
                <a:noFill/>
                <a:ln w="7">
                  <a:solidFill>
                    <a:srgbClr val="A0A0A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400"/>
                </a:p>
              </p:txBody>
            </p:sp>
          </p:grpSp>
          <p:grpSp>
            <p:nvGrpSpPr>
              <p:cNvPr id="34825" name="Group 12"/>
              <p:cNvGrpSpPr/>
              <p:nvPr/>
            </p:nvGrpSpPr>
            <p:grpSpPr bwMode="auto">
              <a:xfrm>
                <a:off x="0" y="461"/>
                <a:ext cx="2938" cy="346"/>
                <a:chOff x="0" y="461"/>
                <a:chExt cx="2938" cy="346"/>
              </a:xfrm>
            </p:grpSpPr>
            <p:sp>
              <p:nvSpPr>
                <p:cNvPr id="34826" name="Rectangle 4"/>
                <p:cNvSpPr>
                  <a:spLocks noChangeArrowheads="1"/>
                </p:cNvSpPr>
                <p:nvPr/>
              </p:nvSpPr>
              <p:spPr bwMode="auto">
                <a:xfrm>
                  <a:off x="43" y="461"/>
                  <a:ext cx="2852" cy="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CA" sz="2400">
                      <a:latin typeface="楷体_GB2312" pitchFamily="49" charset="-122"/>
                      <a:ea typeface="楷体_GB2312" pitchFamily="49" charset="-122"/>
                    </a:rPr>
                    <a:t>类型：整数                           长度：10位</a:t>
                  </a:r>
                </a:p>
                <a:p>
                  <a:pPr eaLnBrk="0" hangingPunct="0"/>
                  <a:endParaRPr lang="zh-CN" altLang="en-CA" sz="2400">
                    <a:latin typeface="楷体_GB2312" pitchFamily="49" charset="-122"/>
                    <a:ea typeface="楷体_GB2312" pitchFamily="49" charset="-122"/>
                  </a:endParaRPr>
                </a:p>
              </p:txBody>
            </p:sp>
            <p:sp>
              <p:nvSpPr>
                <p:cNvPr id="34827" name="Rectangle 11"/>
                <p:cNvSpPr>
                  <a:spLocks noChangeArrowheads="1"/>
                </p:cNvSpPr>
                <p:nvPr/>
              </p:nvSpPr>
              <p:spPr bwMode="auto">
                <a:xfrm>
                  <a:off x="0" y="461"/>
                  <a:ext cx="2938" cy="346"/>
                </a:xfrm>
                <a:prstGeom prst="rect">
                  <a:avLst/>
                </a:prstGeom>
                <a:noFill/>
                <a:ln w="7">
                  <a:solidFill>
                    <a:srgbClr val="A0A0A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400"/>
                </a:p>
              </p:txBody>
            </p:sp>
          </p:grpSp>
          <p:grpSp>
            <p:nvGrpSpPr>
              <p:cNvPr id="34828" name="Group 14"/>
              <p:cNvGrpSpPr/>
              <p:nvPr/>
            </p:nvGrpSpPr>
            <p:grpSpPr bwMode="auto">
              <a:xfrm>
                <a:off x="0" y="807"/>
                <a:ext cx="2938" cy="346"/>
                <a:chOff x="0" y="807"/>
                <a:chExt cx="2938" cy="346"/>
              </a:xfrm>
            </p:grpSpPr>
            <p:sp>
              <p:nvSpPr>
                <p:cNvPr id="34829" name="Rectangle 5"/>
                <p:cNvSpPr>
                  <a:spLocks noChangeArrowheads="1"/>
                </p:cNvSpPr>
                <p:nvPr/>
              </p:nvSpPr>
              <p:spPr bwMode="auto">
                <a:xfrm>
                  <a:off x="43" y="807"/>
                  <a:ext cx="2852" cy="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CA" sz="2400">
                      <a:latin typeface="楷体_GB2312" pitchFamily="49" charset="-122"/>
                      <a:ea typeface="楷体_GB2312" pitchFamily="49" charset="-122"/>
                    </a:rPr>
                    <a:t>属于数据流：</a:t>
                  </a:r>
                  <a:r>
                    <a:rPr lang="en-CA" altLang="zh-CN" sz="2400">
                      <a:latin typeface="楷体_GB2312" pitchFamily="49" charset="-122"/>
                      <a:ea typeface="楷体_GB2312" pitchFamily="49" charset="-122"/>
                    </a:rPr>
                    <a:t>F1～F4，F7～F9，F14，F15</a:t>
                  </a:r>
                </a:p>
                <a:p>
                  <a:pPr eaLnBrk="0" hangingPunct="0"/>
                  <a:endParaRPr lang="en-CA" altLang="zh-CN" sz="2400">
                    <a:latin typeface="楷体_GB2312" pitchFamily="49" charset="-122"/>
                    <a:ea typeface="楷体_GB2312" pitchFamily="49" charset="-122"/>
                  </a:endParaRPr>
                </a:p>
              </p:txBody>
            </p:sp>
            <p:sp>
              <p:nvSpPr>
                <p:cNvPr id="34830" name="Rectangle 13"/>
                <p:cNvSpPr>
                  <a:spLocks noChangeArrowheads="1"/>
                </p:cNvSpPr>
                <p:nvPr/>
              </p:nvSpPr>
              <p:spPr bwMode="auto">
                <a:xfrm>
                  <a:off x="0" y="807"/>
                  <a:ext cx="2938" cy="346"/>
                </a:xfrm>
                <a:prstGeom prst="rect">
                  <a:avLst/>
                </a:prstGeom>
                <a:noFill/>
                <a:ln w="7">
                  <a:solidFill>
                    <a:srgbClr val="A0A0A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400"/>
                </a:p>
              </p:txBody>
            </p:sp>
          </p:grpSp>
          <p:grpSp>
            <p:nvGrpSpPr>
              <p:cNvPr id="34831" name="Group 16"/>
              <p:cNvGrpSpPr/>
              <p:nvPr/>
            </p:nvGrpSpPr>
            <p:grpSpPr bwMode="auto">
              <a:xfrm>
                <a:off x="0" y="1153"/>
                <a:ext cx="2938" cy="346"/>
                <a:chOff x="0" y="1153"/>
                <a:chExt cx="2938" cy="346"/>
              </a:xfrm>
            </p:grpSpPr>
            <p:sp>
              <p:nvSpPr>
                <p:cNvPr id="34832" name="Rectangle 6"/>
                <p:cNvSpPr>
                  <a:spLocks noChangeArrowheads="1"/>
                </p:cNvSpPr>
                <p:nvPr/>
              </p:nvSpPr>
              <p:spPr bwMode="auto">
                <a:xfrm>
                  <a:off x="43" y="1153"/>
                  <a:ext cx="2852" cy="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CA" sz="2400">
                      <a:latin typeface="楷体_GB2312" pitchFamily="49" charset="-122"/>
                      <a:ea typeface="楷体_GB2312" pitchFamily="49" charset="-122"/>
                    </a:rPr>
                    <a:t>取值范围及含义：班号+流水号(2位)</a:t>
                  </a:r>
                </a:p>
                <a:p>
                  <a:pPr eaLnBrk="0" hangingPunct="0"/>
                  <a:endParaRPr lang="zh-CN" altLang="en-CA" sz="2400">
                    <a:latin typeface="楷体_GB2312" pitchFamily="49" charset="-122"/>
                    <a:ea typeface="楷体_GB2312" pitchFamily="49" charset="-122"/>
                  </a:endParaRPr>
                </a:p>
              </p:txBody>
            </p:sp>
            <p:sp>
              <p:nvSpPr>
                <p:cNvPr id="34833" name="Rectangle 15"/>
                <p:cNvSpPr>
                  <a:spLocks noChangeArrowheads="1"/>
                </p:cNvSpPr>
                <p:nvPr/>
              </p:nvSpPr>
              <p:spPr bwMode="auto">
                <a:xfrm>
                  <a:off x="0" y="1153"/>
                  <a:ext cx="2938" cy="346"/>
                </a:xfrm>
                <a:prstGeom prst="rect">
                  <a:avLst/>
                </a:prstGeom>
                <a:noFill/>
                <a:ln w="7">
                  <a:solidFill>
                    <a:srgbClr val="A0A0A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400"/>
                </a:p>
              </p:txBody>
            </p:sp>
          </p:grpSp>
        </p:grpSp>
        <p:sp>
          <p:nvSpPr>
            <p:cNvPr id="34834" name="Rectangle 18"/>
            <p:cNvSpPr>
              <a:spLocks noChangeArrowheads="1"/>
            </p:cNvSpPr>
            <p:nvPr/>
          </p:nvSpPr>
          <p:spPr bwMode="auto">
            <a:xfrm>
              <a:off x="-3" y="-3"/>
              <a:ext cx="2944" cy="1505"/>
            </a:xfrm>
            <a:prstGeom prst="rect">
              <a:avLst/>
            </a:prstGeom>
            <a:noFill/>
            <a:ln w="11112">
              <a:solidFill>
                <a:srgbClr val="A0A0A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400"/>
            </a:p>
          </p:txBody>
        </p:sp>
      </p:grpSp>
      <p:sp>
        <p:nvSpPr>
          <p:cNvPr id="34835" name="Rectangle 20"/>
          <p:cNvSpPr>
            <a:spLocks noGrp="1" noChangeArrowheads="1"/>
          </p:cNvSpPr>
          <p:nvPr>
            <p:ph type="title" idx="4294967295"/>
          </p:nvPr>
        </p:nvSpPr>
        <p:spPr>
          <a:xfrm>
            <a:off x="611188" y="620713"/>
            <a:ext cx="8208962" cy="504825"/>
          </a:xfrm>
        </p:spPr>
        <p:txBody>
          <a:bodyPr/>
          <a:lstStyle/>
          <a:p>
            <a:pPr eaLnBrk="1" hangingPunct="1">
              <a:buFont typeface="Wingdings" panose="05000000000000000000" pitchFamily="2" charset="2"/>
              <a:buChar char="Ø"/>
            </a:pPr>
            <a:r>
              <a:rPr lang="zh-CN" altLang="en-US" sz="2400" b="1">
                <a:solidFill>
                  <a:schemeClr val="tx1"/>
                </a:solidFill>
                <a:latin typeface="楷体_GB2312" pitchFamily="49" charset="-122"/>
                <a:ea typeface="楷体_GB2312" pitchFamily="49" charset="-122"/>
              </a:rPr>
              <a:t>	数据项条目说明举例2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noChangeArrowheads="1"/>
          </p:cNvSpPr>
          <p:nvPr>
            <p:ph type="title" idx="4294967295"/>
          </p:nvPr>
        </p:nvSpPr>
        <p:spPr/>
        <p:txBody>
          <a:bodyPr anchor="ctr"/>
          <a:lstStyle/>
          <a:p>
            <a:pPr marL="838200" indent="-838200" eaLnBrk="1" hangingPunct="1"/>
            <a:r>
              <a:rPr lang="en-US" altLang="zh-CN" sz="2800">
                <a:solidFill>
                  <a:schemeClr val="tx1"/>
                </a:solidFill>
                <a:latin typeface="楷体_GB2312" pitchFamily="49" charset="-122"/>
                <a:ea typeface="楷体_GB2312" pitchFamily="49" charset="-122"/>
              </a:rPr>
              <a:t>3) </a:t>
            </a:r>
            <a:r>
              <a:rPr lang="zh-CN" altLang="en-US" sz="2800">
                <a:solidFill>
                  <a:schemeClr val="tx1"/>
                </a:solidFill>
                <a:latin typeface="楷体_GB2312" pitchFamily="49" charset="-122"/>
                <a:ea typeface="楷体_GB2312" pitchFamily="49" charset="-122"/>
              </a:rPr>
              <a:t>数据文件词条描述</a:t>
            </a:r>
          </a:p>
        </p:txBody>
      </p:sp>
      <p:sp>
        <p:nvSpPr>
          <p:cNvPr id="35842" name="内容占位符 2"/>
          <p:cNvSpPr>
            <a:spLocks noGrp="1" noChangeArrowheads="1"/>
          </p:cNvSpPr>
          <p:nvPr>
            <p:ph idx="4294967295"/>
          </p:nvPr>
        </p:nvSpPr>
        <p:spPr/>
        <p:txBody>
          <a:bodyPr/>
          <a:lstStyle/>
          <a:p>
            <a:pPr eaLnBrk="1" hangingPunct="1">
              <a:lnSpc>
                <a:spcPct val="95000"/>
              </a:lnSpc>
              <a:buFont typeface="Wingdings" panose="05000000000000000000" pitchFamily="2" charset="2"/>
              <a:buNone/>
            </a:pPr>
            <a:r>
              <a:rPr lang="en-US" altLang="zh-CN" sz="2400">
                <a:latin typeface="Times New Roman" panose="02020603050405020304" pitchFamily="18" charset="0"/>
                <a:ea typeface="楷体_GB2312" pitchFamily="49" charset="-122"/>
              </a:rPr>
              <a:t>(1) </a:t>
            </a:r>
            <a:r>
              <a:rPr lang="zh-CN" altLang="en-US" sz="2400">
                <a:latin typeface="Times New Roman" panose="02020603050405020304" pitchFamily="18" charset="0"/>
                <a:ea typeface="楷体_GB2312" pitchFamily="49" charset="-122"/>
              </a:rPr>
              <a:t>数据文件名：</a:t>
            </a:r>
          </a:p>
          <a:p>
            <a:pPr eaLnBrk="1" hangingPunct="1">
              <a:lnSpc>
                <a:spcPct val="95000"/>
              </a:lnSpc>
              <a:buFont typeface="Wingdings" panose="05000000000000000000" pitchFamily="2" charset="2"/>
              <a:buNone/>
            </a:pPr>
            <a:r>
              <a:rPr lang="en-US" altLang="zh-CN" sz="2400">
                <a:latin typeface="Times New Roman" panose="02020603050405020304" pitchFamily="18" charset="0"/>
                <a:ea typeface="楷体_GB2312" pitchFamily="49" charset="-122"/>
              </a:rPr>
              <a:t>(2) </a:t>
            </a:r>
            <a:r>
              <a:rPr lang="zh-CN" altLang="en-US" sz="2400">
                <a:latin typeface="Times New Roman" panose="02020603050405020304" pitchFamily="18" charset="0"/>
                <a:ea typeface="楷体_GB2312" pitchFamily="49" charset="-122"/>
              </a:rPr>
              <a:t>简述：存放的是什么数据</a:t>
            </a:r>
          </a:p>
          <a:p>
            <a:pPr eaLnBrk="1" hangingPunct="1">
              <a:lnSpc>
                <a:spcPct val="95000"/>
              </a:lnSpc>
              <a:buFont typeface="Wingdings" panose="05000000000000000000" pitchFamily="2" charset="2"/>
              <a:buNone/>
            </a:pPr>
            <a:r>
              <a:rPr lang="en-US" altLang="zh-CN" sz="2400">
                <a:latin typeface="Times New Roman" panose="02020603050405020304" pitchFamily="18" charset="0"/>
                <a:ea typeface="楷体_GB2312" pitchFamily="49" charset="-122"/>
              </a:rPr>
              <a:t>(3) </a:t>
            </a:r>
            <a:r>
              <a:rPr lang="zh-CN" altLang="en-US" sz="2400">
                <a:latin typeface="Times New Roman" panose="02020603050405020304" pitchFamily="18" charset="0"/>
                <a:ea typeface="楷体_GB2312" pitchFamily="49" charset="-122"/>
              </a:rPr>
              <a:t>输入数据：</a:t>
            </a:r>
          </a:p>
          <a:p>
            <a:pPr eaLnBrk="1" hangingPunct="1">
              <a:lnSpc>
                <a:spcPct val="95000"/>
              </a:lnSpc>
              <a:buFont typeface="Wingdings" panose="05000000000000000000" pitchFamily="2" charset="2"/>
              <a:buNone/>
            </a:pPr>
            <a:r>
              <a:rPr lang="en-US" altLang="zh-CN" sz="2400">
                <a:latin typeface="Times New Roman" panose="02020603050405020304" pitchFamily="18" charset="0"/>
                <a:ea typeface="楷体_GB2312" pitchFamily="49" charset="-122"/>
              </a:rPr>
              <a:t>(4) </a:t>
            </a:r>
            <a:r>
              <a:rPr lang="zh-CN" altLang="en-US" sz="2400">
                <a:latin typeface="Times New Roman" panose="02020603050405020304" pitchFamily="18" charset="0"/>
                <a:ea typeface="楷体_GB2312" pitchFamily="49" charset="-122"/>
              </a:rPr>
              <a:t>输出数据：</a:t>
            </a:r>
          </a:p>
          <a:p>
            <a:pPr eaLnBrk="1" hangingPunct="1">
              <a:lnSpc>
                <a:spcPct val="95000"/>
              </a:lnSpc>
              <a:buFont typeface="Wingdings" panose="05000000000000000000" pitchFamily="2" charset="2"/>
              <a:buNone/>
            </a:pPr>
            <a:r>
              <a:rPr lang="en-US" altLang="zh-CN" sz="2400">
                <a:latin typeface="Times New Roman" panose="02020603050405020304" pitchFamily="18" charset="0"/>
                <a:ea typeface="楷体_GB2312" pitchFamily="49" charset="-122"/>
              </a:rPr>
              <a:t>(5) </a:t>
            </a:r>
            <a:r>
              <a:rPr lang="zh-CN" altLang="en-US" sz="2400">
                <a:latin typeface="Times New Roman" panose="02020603050405020304" pitchFamily="18" charset="0"/>
                <a:ea typeface="楷体_GB2312" pitchFamily="49" charset="-122"/>
              </a:rPr>
              <a:t>数据文件组成：数据结构</a:t>
            </a:r>
          </a:p>
          <a:p>
            <a:pPr eaLnBrk="1" hangingPunct="1">
              <a:lnSpc>
                <a:spcPct val="95000"/>
              </a:lnSpc>
              <a:buFont typeface="Wingdings" panose="05000000000000000000" pitchFamily="2" charset="2"/>
              <a:buNone/>
            </a:pPr>
            <a:r>
              <a:rPr lang="en-US" altLang="zh-CN" sz="2400">
                <a:latin typeface="Times New Roman" panose="02020603050405020304" pitchFamily="18" charset="0"/>
                <a:ea typeface="楷体_GB2312" pitchFamily="49" charset="-122"/>
              </a:rPr>
              <a:t>(6) </a:t>
            </a:r>
            <a:r>
              <a:rPr lang="zh-CN" altLang="en-US" sz="2400">
                <a:latin typeface="Times New Roman" panose="02020603050405020304" pitchFamily="18" charset="0"/>
                <a:ea typeface="楷体_GB2312" pitchFamily="49" charset="-122"/>
              </a:rPr>
              <a:t>存储方式：顺序，直接，关键码</a:t>
            </a:r>
          </a:p>
          <a:p>
            <a:pPr eaLnBrk="1" hangingPunct="1">
              <a:lnSpc>
                <a:spcPct val="95000"/>
              </a:lnSpc>
              <a:buFont typeface="Wingdings" panose="05000000000000000000" pitchFamily="2" charset="2"/>
              <a:buNone/>
            </a:pPr>
            <a:r>
              <a:rPr lang="en-US" altLang="zh-CN" sz="2400">
                <a:latin typeface="Times New Roman" panose="02020603050405020304" pitchFamily="18" charset="0"/>
                <a:ea typeface="楷体_GB2312" pitchFamily="49" charset="-122"/>
              </a:rPr>
              <a:t>(7) </a:t>
            </a:r>
            <a:r>
              <a:rPr lang="zh-CN" altLang="en-US" sz="2400">
                <a:latin typeface="Times New Roman" panose="02020603050405020304" pitchFamily="18" charset="0"/>
                <a:ea typeface="楷体_GB2312" pitchFamily="49" charset="-122"/>
              </a:rPr>
              <a:t>存取频率：</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Box 1"/>
          <p:cNvSpPr txBox="1">
            <a:spLocks noChangeArrowheads="1"/>
          </p:cNvSpPr>
          <p:nvPr/>
        </p:nvSpPr>
        <p:spPr bwMode="auto">
          <a:xfrm>
            <a:off x="428625" y="500063"/>
            <a:ext cx="8286750" cy="3386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200000"/>
              </a:lnSpc>
            </a:pPr>
            <a:r>
              <a:rPr lang="en-US" altLang="zh-CN" sz="2800"/>
              <a:t>2</a:t>
            </a:r>
            <a:r>
              <a:rPr lang="zh-CN" altLang="en-US" sz="2800"/>
              <a:t>．数据结构的描述</a:t>
            </a:r>
          </a:p>
          <a:p>
            <a:pPr>
              <a:lnSpc>
                <a:spcPct val="200000"/>
              </a:lnSpc>
            </a:pPr>
            <a:r>
              <a:rPr lang="zh-CN" altLang="en-US" sz="2800"/>
              <a:t>在数据字典的编制中，常用的数据结构的方式有定义式和</a:t>
            </a:r>
            <a:r>
              <a:rPr lang="en-US" altLang="zh-CN" sz="2800"/>
              <a:t>Warnier</a:t>
            </a:r>
            <a:r>
              <a:rPr lang="zh-CN" altLang="en-US" sz="2800"/>
              <a:t>图。</a:t>
            </a:r>
            <a:endParaRPr lang="en-US" altLang="zh-CN" sz="2800"/>
          </a:p>
          <a:p>
            <a:endParaRPr lang="zh-CN" altLang="en-US" sz="2800"/>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4294967295"/>
          </p:nvPr>
        </p:nvSpPr>
        <p:spPr>
          <a:xfrm>
            <a:off x="6553200" y="6408738"/>
            <a:ext cx="2133600" cy="476250"/>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fld id="{9AE0E2BE-11E7-4F9E-B562-8602807B8397}"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defRPr/>
              </a:pPr>
              <a:t>3</a:t>
            </a:fld>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p>
        </p:txBody>
      </p:sp>
      <p:sp>
        <p:nvSpPr>
          <p:cNvPr id="9219" name="Rectangle 2"/>
          <p:cNvSpPr>
            <a:spLocks noGrp="1" noChangeArrowheads="1"/>
          </p:cNvSpPr>
          <p:nvPr>
            <p:ph type="title"/>
          </p:nvPr>
        </p:nvSpPr>
        <p:spPr/>
        <p:txBody>
          <a:bodyPr/>
          <a:lstStyle/>
          <a:p>
            <a:pPr eaLnBrk="1" hangingPunct="1"/>
            <a:r>
              <a:rPr lang="en-US" altLang="zh-CN" dirty="0"/>
              <a:t>4.1 </a:t>
            </a:r>
            <a:r>
              <a:rPr lang="zh-CN" altLang="en-US" dirty="0"/>
              <a:t>分析与需求的关系</a:t>
            </a:r>
            <a:endParaRPr lang="en-US" altLang="zh-CN" dirty="0"/>
          </a:p>
        </p:txBody>
      </p:sp>
      <p:sp>
        <p:nvSpPr>
          <p:cNvPr id="697347" name="Rectangle 3"/>
          <p:cNvSpPr>
            <a:spLocks noGrp="1" noChangeArrowheads="1"/>
          </p:cNvSpPr>
          <p:nvPr>
            <p:ph type="body" idx="1"/>
          </p:nvPr>
        </p:nvSpPr>
        <p:spPr>
          <a:xfrm>
            <a:off x="683568" y="1124744"/>
            <a:ext cx="7772400" cy="4724400"/>
          </a:xfrm>
        </p:spPr>
        <p:txBody>
          <a:bodyPr/>
          <a:lstStyle/>
          <a:p>
            <a:pPr eaLnBrk="1" hangingPunct="1">
              <a:lnSpc>
                <a:spcPct val="90000"/>
              </a:lnSpc>
              <a:defRPr/>
            </a:pPr>
            <a:r>
              <a:rPr lang="zh-CN" altLang="en-US" sz="2800" dirty="0"/>
              <a:t>分析是建立在需求获取的基础上</a:t>
            </a:r>
          </a:p>
          <a:p>
            <a:pPr lvl="1" eaLnBrk="1" hangingPunct="1">
              <a:lnSpc>
                <a:spcPct val="90000"/>
              </a:lnSpc>
              <a:defRPr/>
            </a:pPr>
            <a:r>
              <a:rPr lang="zh-CN" altLang="en-US" dirty="0">
                <a:solidFill>
                  <a:srgbClr val="FF0000"/>
                </a:solidFill>
              </a:rPr>
              <a:t>用户视角</a:t>
            </a:r>
            <a:r>
              <a:rPr lang="zh-CN" altLang="en-US" dirty="0"/>
              <a:t>理解用户问题过渡到</a:t>
            </a:r>
            <a:r>
              <a:rPr lang="zh-CN" altLang="en-US" dirty="0">
                <a:solidFill>
                  <a:srgbClr val="FF0000"/>
                </a:solidFill>
              </a:rPr>
              <a:t>开发团队视角</a:t>
            </a:r>
            <a:r>
              <a:rPr lang="zh-CN" altLang="en-US" dirty="0"/>
              <a:t>分析用户问题</a:t>
            </a:r>
          </a:p>
          <a:p>
            <a:pPr lvl="2" eaLnBrk="1" hangingPunct="1">
              <a:lnSpc>
                <a:spcPct val="90000"/>
              </a:lnSpc>
              <a:defRPr/>
            </a:pPr>
            <a:r>
              <a:rPr lang="zh-CN" altLang="en-US" dirty="0"/>
              <a:t>与需求一样，它还是在问题域中</a:t>
            </a:r>
          </a:p>
          <a:p>
            <a:pPr lvl="2" eaLnBrk="1" hangingPunct="1">
              <a:lnSpc>
                <a:spcPct val="90000"/>
              </a:lnSpc>
              <a:defRPr/>
            </a:pPr>
            <a:r>
              <a:rPr lang="zh-CN" altLang="en-US" dirty="0"/>
              <a:t>从用户视角跨入开发团队视角</a:t>
            </a:r>
          </a:p>
          <a:p>
            <a:pPr lvl="1" eaLnBrk="1" hangingPunct="1">
              <a:lnSpc>
                <a:spcPct val="90000"/>
              </a:lnSpc>
              <a:defRPr/>
            </a:pPr>
            <a:r>
              <a:rPr lang="zh-CN" altLang="en-US" dirty="0"/>
              <a:t>分析与需求捕获在很大程度上重叠，这两个活动常常相辅相成，为了澄清和找出任何遗漏或歪曲的需求，常常需要在需求之上作一些分析。</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611188" y="620713"/>
            <a:ext cx="8137525" cy="879475"/>
          </a:xfrm>
        </p:spPr>
        <p:txBody>
          <a:bodyPr/>
          <a:lstStyle/>
          <a:p>
            <a:pPr eaLnBrk="1" hangingPunct="1"/>
            <a:r>
              <a:rPr lang="zh-CN" altLang="en-US" sz="2400"/>
              <a:t>（</a:t>
            </a:r>
            <a:r>
              <a:rPr lang="en-US" altLang="zh-CN" sz="2400"/>
              <a:t>1</a:t>
            </a:r>
            <a:r>
              <a:rPr lang="zh-CN" altLang="en-US" sz="2400"/>
              <a:t>）定义式</a:t>
            </a:r>
            <a:br>
              <a:rPr lang="zh-CN" altLang="en-US" sz="2400"/>
            </a:br>
            <a:r>
              <a:rPr lang="zh-CN" altLang="en-US" sz="2400">
                <a:solidFill>
                  <a:schemeClr val="tx1"/>
                </a:solidFill>
                <a:latin typeface="仿宋_GB2312" pitchFamily="49" charset="-122"/>
                <a:ea typeface="楷体_GB2312" pitchFamily="49" charset="-122"/>
              </a:rPr>
              <a:t>通常采用符号的描述</a:t>
            </a:r>
          </a:p>
        </p:txBody>
      </p:sp>
      <p:sp>
        <p:nvSpPr>
          <p:cNvPr id="37890" name="Text Box 7"/>
          <p:cNvSpPr txBox="1">
            <a:spLocks noChangeArrowheads="1"/>
          </p:cNvSpPr>
          <p:nvPr/>
        </p:nvSpPr>
        <p:spPr bwMode="auto">
          <a:xfrm>
            <a:off x="611188" y="1643063"/>
            <a:ext cx="8137525" cy="4524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400" b="1" u="sng">
                <a:solidFill>
                  <a:srgbClr val="CC0000"/>
                </a:solidFill>
                <a:latin typeface="楷体_GB2312" pitchFamily="49" charset="-122"/>
                <a:ea typeface="楷体_GB2312" pitchFamily="49" charset="-122"/>
              </a:rPr>
              <a:t>符 号</a:t>
            </a:r>
            <a:r>
              <a:rPr lang="zh-CN" altLang="en-US" sz="2400" b="1">
                <a:solidFill>
                  <a:srgbClr val="CC0000"/>
                </a:solidFill>
                <a:latin typeface="楷体_GB2312" pitchFamily="49" charset="-122"/>
                <a:ea typeface="楷体_GB2312" pitchFamily="49" charset="-122"/>
              </a:rPr>
              <a:t>           </a:t>
            </a:r>
            <a:r>
              <a:rPr lang="zh-CN" altLang="en-US" sz="2400" b="1" u="sng">
                <a:solidFill>
                  <a:srgbClr val="CC0000"/>
                </a:solidFill>
                <a:latin typeface="楷体_GB2312" pitchFamily="49" charset="-122"/>
                <a:ea typeface="楷体_GB2312" pitchFamily="49" charset="-122"/>
              </a:rPr>
              <a:t>含 义</a:t>
            </a:r>
            <a:r>
              <a:rPr lang="zh-CN" altLang="en-US" sz="2400" b="1">
                <a:solidFill>
                  <a:srgbClr val="CC0000"/>
                </a:solidFill>
                <a:latin typeface="楷体_GB2312" pitchFamily="49" charset="-122"/>
                <a:ea typeface="楷体_GB2312" pitchFamily="49" charset="-122"/>
              </a:rPr>
              <a:t> 	      </a:t>
            </a:r>
            <a:r>
              <a:rPr lang="zh-CN" altLang="en-US" sz="2400" b="1" u="sng">
                <a:solidFill>
                  <a:srgbClr val="CC0000"/>
                </a:solidFill>
                <a:latin typeface="楷体_GB2312" pitchFamily="49" charset="-122"/>
                <a:ea typeface="楷体_GB2312" pitchFamily="49" charset="-122"/>
              </a:rPr>
              <a:t>举     例</a:t>
            </a:r>
            <a:endParaRPr lang="zh-CN" altLang="en-US" sz="2400" b="1">
              <a:solidFill>
                <a:srgbClr val="990000"/>
              </a:solidFill>
              <a:latin typeface="楷体_GB2312" pitchFamily="49" charset="-122"/>
              <a:ea typeface="楷体_GB2312" pitchFamily="49" charset="-122"/>
            </a:endParaRPr>
          </a:p>
          <a:p>
            <a:pPr>
              <a:lnSpc>
                <a:spcPct val="120000"/>
              </a:lnSpc>
            </a:pPr>
            <a:r>
              <a:rPr lang="zh-CN" altLang="en-US" sz="2400">
                <a:solidFill>
                  <a:srgbClr val="000099"/>
                </a:solidFill>
              </a:rPr>
              <a:t>  ＝                      </a:t>
            </a:r>
            <a:r>
              <a:rPr lang="zh-CN" altLang="en-US" sz="2400" b="1">
                <a:ea typeface="楷体_GB2312" pitchFamily="49" charset="-122"/>
              </a:rPr>
              <a:t>被定义为</a:t>
            </a:r>
          </a:p>
          <a:p>
            <a:pPr>
              <a:lnSpc>
                <a:spcPct val="120000"/>
              </a:lnSpc>
            </a:pPr>
            <a:r>
              <a:rPr lang="zh-CN" altLang="en-US" sz="2400" b="1">
                <a:solidFill>
                  <a:srgbClr val="000099"/>
                </a:solidFill>
              </a:rPr>
              <a:t>  ＋                           </a:t>
            </a:r>
            <a:r>
              <a:rPr lang="zh-CN" altLang="en-US" sz="2400" b="1">
                <a:latin typeface="楷体_GB2312" pitchFamily="49" charset="-122"/>
                <a:ea typeface="楷体_GB2312" pitchFamily="49" charset="-122"/>
              </a:rPr>
              <a:t>与   </a:t>
            </a:r>
            <a:r>
              <a:rPr lang="zh-CN" altLang="en-US" sz="2400" b="1"/>
              <a:t> </a:t>
            </a:r>
            <a:r>
              <a:rPr lang="zh-CN" altLang="en-US" sz="2400" b="1">
                <a:solidFill>
                  <a:srgbClr val="000099"/>
                </a:solidFill>
              </a:rPr>
              <a:t>               </a:t>
            </a:r>
            <a:r>
              <a:rPr lang="en-US" altLang="zh-CN" sz="2400" b="1" i="1">
                <a:solidFill>
                  <a:srgbClr val="000099"/>
                </a:solidFill>
              </a:rPr>
              <a:t>x</a:t>
            </a:r>
            <a:r>
              <a:rPr lang="en-US" altLang="zh-CN" sz="2400" b="1">
                <a:solidFill>
                  <a:srgbClr val="000099"/>
                </a:solidFill>
              </a:rPr>
              <a:t> = </a:t>
            </a:r>
            <a:r>
              <a:rPr lang="en-US" altLang="zh-CN" sz="2400" b="1" i="1">
                <a:solidFill>
                  <a:srgbClr val="000099"/>
                </a:solidFill>
              </a:rPr>
              <a:t>a</a:t>
            </a:r>
            <a:r>
              <a:rPr lang="zh-CN" altLang="en-US" sz="2400" b="1"/>
              <a:t>＋</a:t>
            </a:r>
            <a:r>
              <a:rPr lang="en-US" altLang="zh-CN" sz="2400" b="1" i="1">
                <a:solidFill>
                  <a:srgbClr val="000099"/>
                </a:solidFill>
              </a:rPr>
              <a:t>b</a:t>
            </a:r>
            <a:endParaRPr lang="en-US" altLang="zh-CN" sz="2400" b="1">
              <a:solidFill>
                <a:srgbClr val="000099"/>
              </a:solidFill>
            </a:endParaRPr>
          </a:p>
          <a:p>
            <a:pPr>
              <a:lnSpc>
                <a:spcPct val="120000"/>
              </a:lnSpc>
            </a:pPr>
            <a:r>
              <a:rPr lang="en-US" altLang="zh-CN" sz="2400" b="1">
                <a:solidFill>
                  <a:srgbClr val="000099"/>
                </a:solidFill>
              </a:rPr>
              <a:t>[...,...] </a:t>
            </a:r>
            <a:r>
              <a:rPr lang="zh-CN" altLang="en-US" sz="2400" b="1">
                <a:solidFill>
                  <a:srgbClr val="000099"/>
                </a:solidFill>
                <a:ea typeface="楷体_GB2312" pitchFamily="49" charset="-122"/>
              </a:rPr>
              <a:t>或</a:t>
            </a:r>
            <a:r>
              <a:rPr lang="zh-CN" altLang="en-US" sz="2400" b="1">
                <a:solidFill>
                  <a:srgbClr val="000099"/>
                </a:solidFill>
              </a:rPr>
              <a:t> </a:t>
            </a:r>
            <a:r>
              <a:rPr lang="en-US" altLang="zh-CN" sz="2400" b="1">
                <a:solidFill>
                  <a:srgbClr val="000099"/>
                </a:solidFill>
              </a:rPr>
              <a:t>[...|...]        </a:t>
            </a:r>
            <a:r>
              <a:rPr lang="zh-CN" altLang="en-US" sz="2400" b="1">
                <a:latin typeface="楷体_GB2312" pitchFamily="49" charset="-122"/>
                <a:ea typeface="楷体_GB2312" pitchFamily="49" charset="-122"/>
              </a:rPr>
              <a:t>或</a:t>
            </a:r>
            <a:r>
              <a:rPr lang="zh-CN" altLang="en-US" sz="2400" b="1"/>
              <a:t>   </a:t>
            </a:r>
            <a:r>
              <a:rPr lang="zh-CN" altLang="en-US" sz="2400" b="1">
                <a:solidFill>
                  <a:srgbClr val="006600"/>
                </a:solidFill>
              </a:rPr>
              <a:t>               </a:t>
            </a:r>
            <a:r>
              <a:rPr lang="zh-CN" altLang="en-US" sz="2400" b="1">
                <a:solidFill>
                  <a:srgbClr val="000099"/>
                </a:solidFill>
              </a:rPr>
              <a:t> </a:t>
            </a:r>
            <a:r>
              <a:rPr lang="en-US" altLang="zh-CN" sz="2400" b="1">
                <a:solidFill>
                  <a:srgbClr val="000099"/>
                </a:solidFill>
              </a:rPr>
              <a:t>x = [a , b]</a:t>
            </a:r>
            <a:r>
              <a:rPr lang="zh-CN" altLang="en-US" sz="2400" b="1">
                <a:solidFill>
                  <a:srgbClr val="000099"/>
                </a:solidFill>
              </a:rPr>
              <a:t>，</a:t>
            </a:r>
            <a:r>
              <a:rPr lang="en-US" altLang="zh-CN" sz="2400" b="1">
                <a:solidFill>
                  <a:srgbClr val="000099"/>
                </a:solidFill>
              </a:rPr>
              <a:t>x = [a | b]</a:t>
            </a:r>
          </a:p>
          <a:p>
            <a:pPr>
              <a:lnSpc>
                <a:spcPct val="120000"/>
              </a:lnSpc>
            </a:pPr>
            <a:r>
              <a:rPr lang="en-US" altLang="zh-CN" sz="2400" b="1">
                <a:solidFill>
                  <a:srgbClr val="000099"/>
                </a:solidFill>
              </a:rPr>
              <a:t>{ ... }</a:t>
            </a:r>
            <a:r>
              <a:rPr lang="zh-CN" altLang="en-US" sz="2400" b="1">
                <a:solidFill>
                  <a:srgbClr val="000099"/>
                </a:solidFill>
                <a:ea typeface="楷体_GB2312" pitchFamily="49" charset="-122"/>
              </a:rPr>
              <a:t>或</a:t>
            </a:r>
            <a:r>
              <a:rPr lang="zh-CN" altLang="en-US" sz="2400" b="1">
                <a:solidFill>
                  <a:srgbClr val="000099"/>
                </a:solidFill>
              </a:rPr>
              <a:t> </a:t>
            </a:r>
            <a:r>
              <a:rPr lang="en-US" altLang="zh-CN" sz="2400" b="1">
                <a:solidFill>
                  <a:srgbClr val="000099"/>
                </a:solidFill>
              </a:rPr>
              <a:t>m{...}n       </a:t>
            </a:r>
            <a:r>
              <a:rPr lang="zh-CN" altLang="en-US" sz="2400" b="1">
                <a:latin typeface="楷体_GB2312" pitchFamily="49" charset="-122"/>
                <a:ea typeface="楷体_GB2312" pitchFamily="49" charset="-122"/>
              </a:rPr>
              <a:t>重复</a:t>
            </a:r>
            <a:r>
              <a:rPr lang="zh-CN" altLang="en-US" sz="2400" b="1">
                <a:solidFill>
                  <a:srgbClr val="000099"/>
                </a:solidFill>
              </a:rPr>
              <a:t>                 </a:t>
            </a:r>
            <a:r>
              <a:rPr lang="en-US" altLang="zh-CN" sz="2400" b="1">
                <a:solidFill>
                  <a:srgbClr val="000099"/>
                </a:solidFill>
              </a:rPr>
              <a:t>x = {a}</a:t>
            </a:r>
            <a:r>
              <a:rPr lang="zh-CN" altLang="en-US" sz="2400" b="1">
                <a:solidFill>
                  <a:srgbClr val="000099"/>
                </a:solidFill>
              </a:rPr>
              <a:t>，  </a:t>
            </a:r>
            <a:r>
              <a:rPr lang="en-US" altLang="zh-CN" sz="2400" b="1">
                <a:solidFill>
                  <a:srgbClr val="000099"/>
                </a:solidFill>
              </a:rPr>
              <a:t>x = 3{a}8</a:t>
            </a:r>
          </a:p>
          <a:p>
            <a:pPr>
              <a:lnSpc>
                <a:spcPct val="120000"/>
              </a:lnSpc>
            </a:pPr>
            <a:r>
              <a:rPr lang="en-US" altLang="zh-CN" sz="2400" b="1">
                <a:solidFill>
                  <a:srgbClr val="000099"/>
                </a:solidFill>
              </a:rPr>
              <a:t>(...)                          </a:t>
            </a:r>
            <a:r>
              <a:rPr lang="zh-CN" altLang="en-US" sz="2400" b="1">
                <a:latin typeface="楷体_GB2312" pitchFamily="49" charset="-122"/>
                <a:ea typeface="楷体_GB2312" pitchFamily="49" charset="-122"/>
              </a:rPr>
              <a:t>可选</a:t>
            </a:r>
            <a:r>
              <a:rPr lang="zh-CN" altLang="en-US" sz="2400" b="1">
                <a:solidFill>
                  <a:srgbClr val="000099"/>
                </a:solidFill>
              </a:rPr>
              <a:t>                </a:t>
            </a:r>
            <a:r>
              <a:rPr lang="en-US" altLang="zh-CN" sz="2400" b="1">
                <a:solidFill>
                  <a:srgbClr val="000099"/>
                </a:solidFill>
              </a:rPr>
              <a:t>x = (a)</a:t>
            </a:r>
          </a:p>
          <a:p>
            <a:pPr>
              <a:lnSpc>
                <a:spcPct val="120000"/>
              </a:lnSpc>
            </a:pPr>
            <a:r>
              <a:rPr lang="en-US" altLang="zh-CN" sz="2400" b="1">
                <a:solidFill>
                  <a:srgbClr val="000099"/>
                </a:solidFill>
              </a:rPr>
              <a:t>“...”                   </a:t>
            </a:r>
            <a:r>
              <a:rPr lang="zh-CN" altLang="en-US" sz="2400" b="1">
                <a:latin typeface="楷体_GB2312" pitchFamily="49" charset="-122"/>
                <a:ea typeface="楷体_GB2312" pitchFamily="49" charset="-122"/>
              </a:rPr>
              <a:t>基本数据元素</a:t>
            </a:r>
            <a:r>
              <a:rPr lang="zh-CN" altLang="en-US" sz="2400" b="1">
                <a:solidFill>
                  <a:srgbClr val="000099"/>
                </a:solidFill>
              </a:rPr>
              <a:t>       </a:t>
            </a:r>
            <a:r>
              <a:rPr lang="zh-CN" altLang="en-US" sz="2400" b="1" i="1">
                <a:solidFill>
                  <a:srgbClr val="000099"/>
                </a:solidFill>
              </a:rPr>
              <a:t> </a:t>
            </a:r>
            <a:r>
              <a:rPr lang="en-US" altLang="zh-CN" sz="2400" b="1">
                <a:solidFill>
                  <a:srgbClr val="000099"/>
                </a:solidFill>
              </a:rPr>
              <a:t>x = “a”</a:t>
            </a:r>
          </a:p>
          <a:p>
            <a:pPr>
              <a:lnSpc>
                <a:spcPct val="120000"/>
              </a:lnSpc>
            </a:pPr>
            <a:r>
              <a:rPr lang="en-US" altLang="zh-CN" sz="2400" b="1">
                <a:solidFill>
                  <a:srgbClr val="000099"/>
                </a:solidFill>
              </a:rPr>
              <a:t>  ..	                     </a:t>
            </a:r>
            <a:r>
              <a:rPr lang="zh-CN" altLang="en-US" sz="2400" b="1">
                <a:latin typeface="楷体_GB2312" pitchFamily="49" charset="-122"/>
                <a:ea typeface="楷体_GB2312" pitchFamily="49" charset="-122"/>
              </a:rPr>
              <a:t>界域</a:t>
            </a:r>
            <a:r>
              <a:rPr lang="zh-CN" altLang="en-US" sz="2400">
                <a:solidFill>
                  <a:srgbClr val="000099"/>
                </a:solidFill>
              </a:rPr>
              <a:t>                </a:t>
            </a:r>
            <a:r>
              <a:rPr lang="en-US" altLang="zh-CN" sz="2400" b="1">
                <a:solidFill>
                  <a:srgbClr val="000099"/>
                </a:solidFill>
              </a:rPr>
              <a:t>x = 1..9</a:t>
            </a:r>
          </a:p>
          <a:p>
            <a:pPr>
              <a:lnSpc>
                <a:spcPct val="120000"/>
              </a:lnSpc>
            </a:pPr>
            <a:endParaRPr lang="zh-CN" altLang="en-US" sz="2400" b="1">
              <a:solidFill>
                <a:srgbClr val="000099"/>
              </a:solidFill>
            </a:endParaRPr>
          </a:p>
          <a:p>
            <a:pPr>
              <a:lnSpc>
                <a:spcPct val="120000"/>
              </a:lnSpc>
            </a:pPr>
            <a:r>
              <a:rPr lang="zh-CN" altLang="en-US" sz="2400" b="1">
                <a:latin typeface="楷体_GB2312" pitchFamily="49" charset="-122"/>
                <a:ea typeface="楷体_GB2312" pitchFamily="49" charset="-122"/>
              </a:rPr>
              <a:t>说明：重复上下限</a:t>
            </a:r>
            <a:r>
              <a:rPr lang="en-US" altLang="zh-CN" sz="2400" b="1">
                <a:latin typeface="楷体_GB2312" pitchFamily="49" charset="-122"/>
                <a:ea typeface="楷体_GB2312" pitchFamily="49" charset="-122"/>
              </a:rPr>
              <a:t>m</a:t>
            </a:r>
            <a:r>
              <a:rPr lang="zh-CN" altLang="en-US" sz="2400" b="1">
                <a:latin typeface="楷体_GB2312" pitchFamily="49" charset="-122"/>
                <a:ea typeface="楷体_GB2312" pitchFamily="49" charset="-122"/>
              </a:rPr>
              <a:t>和</a:t>
            </a:r>
            <a:r>
              <a:rPr lang="en-US" altLang="zh-CN" sz="2400" b="1">
                <a:latin typeface="楷体_GB2312" pitchFamily="49" charset="-122"/>
                <a:ea typeface="楷体_GB2312" pitchFamily="49" charset="-122"/>
              </a:rPr>
              <a:t>n</a:t>
            </a:r>
            <a:r>
              <a:rPr lang="zh-CN" altLang="en-US" sz="2400" b="1">
                <a:latin typeface="楷体_GB2312" pitchFamily="49" charset="-122"/>
                <a:ea typeface="楷体_GB2312" pitchFamily="49" charset="-122"/>
              </a:rPr>
              <a:t>相同时，表示重复次数固定。</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500063" y="285750"/>
            <a:ext cx="8137525" cy="431800"/>
          </a:xfrm>
        </p:spPr>
        <p:txBody>
          <a:bodyPr/>
          <a:lstStyle/>
          <a:p>
            <a:pPr eaLnBrk="1" hangingPunct="1"/>
            <a:r>
              <a:rPr lang="zh-CN" altLang="en-US" sz="2100" b="1">
                <a:solidFill>
                  <a:schemeClr val="hlink"/>
                </a:solidFill>
                <a:latin typeface="楷体_GB2312" pitchFamily="49" charset="-122"/>
                <a:ea typeface="楷体_GB2312" pitchFamily="49" charset="-122"/>
              </a:rPr>
              <a:t>应用实例</a:t>
            </a:r>
            <a:r>
              <a:rPr lang="en-US" altLang="zh-CN" sz="2100" b="1">
                <a:solidFill>
                  <a:schemeClr val="hlink"/>
                </a:solidFill>
                <a:latin typeface="楷体_GB2312" pitchFamily="49" charset="-122"/>
                <a:ea typeface="楷体_GB2312" pitchFamily="49" charset="-122"/>
              </a:rPr>
              <a:t>1</a:t>
            </a:r>
            <a:endParaRPr lang="zh-CN" altLang="en-US" sz="2100" b="1">
              <a:solidFill>
                <a:schemeClr val="hlink"/>
              </a:solidFill>
              <a:latin typeface="楷体_GB2312" pitchFamily="49" charset="-122"/>
              <a:ea typeface="楷体_GB2312" pitchFamily="49" charset="-122"/>
            </a:endParaRPr>
          </a:p>
        </p:txBody>
      </p:sp>
      <p:sp>
        <p:nvSpPr>
          <p:cNvPr id="119812" name="Text Box 4"/>
          <p:cNvSpPr txBox="1">
            <a:spLocks noChangeArrowheads="1"/>
          </p:cNvSpPr>
          <p:nvPr/>
        </p:nvSpPr>
        <p:spPr bwMode="auto">
          <a:xfrm>
            <a:off x="500063" y="571500"/>
            <a:ext cx="8137525" cy="230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a:latin typeface="宋体" panose="02010600030101010101" pitchFamily="2" charset="-122"/>
              </a:rPr>
              <a:t>    </a:t>
            </a:r>
            <a:r>
              <a:rPr lang="zh-CN" altLang="en-US" sz="2400">
                <a:latin typeface="楷体_GB2312" pitchFamily="49" charset="-122"/>
                <a:ea typeface="楷体_GB2312" pitchFamily="49" charset="-122"/>
              </a:rPr>
              <a:t>某高校可用的电话号码有以下几类：校内电话号码由</a:t>
            </a:r>
            <a:r>
              <a:rPr lang="en-US" altLang="zh-CN" sz="2400">
                <a:latin typeface="楷体_GB2312" pitchFamily="49" charset="-122"/>
                <a:ea typeface="楷体_GB2312" pitchFamily="49" charset="-122"/>
              </a:rPr>
              <a:t>4</a:t>
            </a:r>
            <a:r>
              <a:rPr lang="zh-CN" altLang="en-US" sz="2400">
                <a:latin typeface="楷体_GB2312" pitchFamily="49" charset="-122"/>
                <a:ea typeface="楷体_GB2312" pitchFamily="49" charset="-122"/>
              </a:rPr>
              <a:t>位数字组成，第</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位数字不是</a:t>
            </a:r>
            <a:r>
              <a:rPr lang="en-US" altLang="zh-CN" sz="2400">
                <a:latin typeface="楷体_GB2312" pitchFamily="49" charset="-122"/>
                <a:ea typeface="楷体_GB2312" pitchFamily="49" charset="-122"/>
              </a:rPr>
              <a:t>0</a:t>
            </a:r>
            <a:r>
              <a:rPr lang="zh-CN" altLang="en-US" sz="2400">
                <a:latin typeface="楷体_GB2312" pitchFamily="49" charset="-122"/>
                <a:ea typeface="楷体_GB2312" pitchFamily="49" charset="-122"/>
              </a:rPr>
              <a:t>；校外电话又分为本市电话和外地电话两类，拨校外电话需先拨</a:t>
            </a:r>
            <a:r>
              <a:rPr lang="en-US" altLang="zh-CN" sz="2400">
                <a:latin typeface="楷体_GB2312" pitchFamily="49" charset="-122"/>
                <a:ea typeface="楷体_GB2312" pitchFamily="49" charset="-122"/>
              </a:rPr>
              <a:t>0</a:t>
            </a:r>
            <a:r>
              <a:rPr lang="zh-CN" altLang="en-US" sz="2400">
                <a:latin typeface="楷体_GB2312" pitchFamily="49" charset="-122"/>
                <a:ea typeface="楷体_GB2312" pitchFamily="49" charset="-122"/>
              </a:rPr>
              <a:t>，若是本市电话则再接着拨</a:t>
            </a:r>
            <a:r>
              <a:rPr lang="en-US" altLang="zh-CN" sz="2400">
                <a:latin typeface="楷体_GB2312" pitchFamily="49" charset="-122"/>
                <a:ea typeface="楷体_GB2312" pitchFamily="49" charset="-122"/>
              </a:rPr>
              <a:t>8</a:t>
            </a:r>
            <a:r>
              <a:rPr lang="zh-CN" altLang="en-US" sz="2400">
                <a:latin typeface="楷体_GB2312" pitchFamily="49" charset="-122"/>
                <a:ea typeface="楷体_GB2312" pitchFamily="49" charset="-122"/>
              </a:rPr>
              <a:t>位数字</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第</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位不是</a:t>
            </a:r>
            <a:r>
              <a:rPr lang="en-US" altLang="zh-CN" sz="2400">
                <a:latin typeface="楷体_GB2312" pitchFamily="49" charset="-122"/>
                <a:ea typeface="楷体_GB2312" pitchFamily="49" charset="-122"/>
              </a:rPr>
              <a:t>0)</a:t>
            </a:r>
            <a:r>
              <a:rPr lang="zh-CN" altLang="en-US" sz="2400">
                <a:latin typeface="楷体_GB2312" pitchFamily="49" charset="-122"/>
                <a:ea typeface="楷体_GB2312" pitchFamily="49" charset="-122"/>
              </a:rPr>
              <a:t>，若是外地电话则拨</a:t>
            </a:r>
            <a:r>
              <a:rPr lang="en-US" altLang="zh-CN" sz="2400">
                <a:latin typeface="楷体_GB2312" pitchFamily="49" charset="-122"/>
                <a:ea typeface="楷体_GB2312" pitchFamily="49" charset="-122"/>
              </a:rPr>
              <a:t>3</a:t>
            </a:r>
            <a:r>
              <a:rPr lang="zh-CN" altLang="en-US" sz="2400">
                <a:latin typeface="楷体_GB2312" pitchFamily="49" charset="-122"/>
                <a:ea typeface="楷体_GB2312" pitchFamily="49" charset="-122"/>
              </a:rPr>
              <a:t>位区码再拨</a:t>
            </a:r>
            <a:r>
              <a:rPr lang="en-US" altLang="zh-CN" sz="2400">
                <a:latin typeface="楷体_GB2312" pitchFamily="49" charset="-122"/>
                <a:ea typeface="楷体_GB2312" pitchFamily="49" charset="-122"/>
              </a:rPr>
              <a:t>8</a:t>
            </a:r>
            <a:r>
              <a:rPr lang="zh-CN" altLang="en-US" sz="2400">
                <a:latin typeface="楷体_GB2312" pitchFamily="49" charset="-122"/>
                <a:ea typeface="楷体_GB2312" pitchFamily="49" charset="-122"/>
              </a:rPr>
              <a:t>位电话号码</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第</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位不是</a:t>
            </a:r>
            <a:r>
              <a:rPr lang="en-US" altLang="zh-CN" sz="2400">
                <a:latin typeface="楷体_GB2312" pitchFamily="49" charset="-122"/>
                <a:ea typeface="楷体_GB2312" pitchFamily="49" charset="-122"/>
              </a:rPr>
              <a:t>0)</a:t>
            </a:r>
            <a:r>
              <a:rPr lang="zh-CN" altLang="en-US" sz="2400">
                <a:latin typeface="楷体_GB2312" pitchFamily="49" charset="-122"/>
                <a:ea typeface="楷体_GB2312" pitchFamily="49" charset="-122"/>
              </a:rPr>
              <a:t>。请用定义数据字典的方法，定义上述的电话号码。</a:t>
            </a:r>
          </a:p>
        </p:txBody>
      </p:sp>
      <p:sp>
        <p:nvSpPr>
          <p:cNvPr id="119813" name="Text Box 5"/>
          <p:cNvSpPr txBox="1">
            <a:spLocks noChangeArrowheads="1"/>
          </p:cNvSpPr>
          <p:nvPr/>
        </p:nvSpPr>
        <p:spPr bwMode="auto">
          <a:xfrm>
            <a:off x="1857375" y="2786063"/>
            <a:ext cx="6553200" cy="344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a:latin typeface="楷体_GB2312" pitchFamily="49" charset="-122"/>
                <a:ea typeface="楷体_GB2312" pitchFamily="49" charset="-122"/>
              </a:rPr>
              <a:t>电话号码</a:t>
            </a:r>
            <a:r>
              <a:rPr lang="en-US" altLang="zh-CN" sz="2000">
                <a:latin typeface="楷体_GB2312" pitchFamily="49" charset="-122"/>
                <a:ea typeface="楷体_GB2312" pitchFamily="49" charset="-122"/>
              </a:rPr>
              <a:t>=[</a:t>
            </a:r>
            <a:r>
              <a:rPr lang="zh-CN" altLang="en-US" sz="2000">
                <a:latin typeface="楷体_GB2312" pitchFamily="49" charset="-122"/>
                <a:ea typeface="楷体_GB2312" pitchFamily="49" charset="-122"/>
              </a:rPr>
              <a:t>校内电话号码</a:t>
            </a:r>
            <a:r>
              <a:rPr lang="en-US" altLang="zh-CN" sz="2000">
                <a:latin typeface="楷体_GB2312" pitchFamily="49" charset="-122"/>
                <a:ea typeface="楷体_GB2312" pitchFamily="49" charset="-122"/>
              </a:rPr>
              <a:t>|</a:t>
            </a:r>
            <a:r>
              <a:rPr lang="zh-CN" altLang="en-US" sz="2000">
                <a:latin typeface="楷体_GB2312" pitchFamily="49" charset="-122"/>
                <a:ea typeface="楷体_GB2312" pitchFamily="49" charset="-122"/>
              </a:rPr>
              <a:t>校外电话号码</a:t>
            </a:r>
            <a:r>
              <a:rPr lang="en-US" altLang="zh-CN" sz="2000">
                <a:latin typeface="楷体_GB2312" pitchFamily="49" charset="-122"/>
                <a:ea typeface="楷体_GB2312" pitchFamily="49" charset="-122"/>
              </a:rPr>
              <a:t>]</a:t>
            </a:r>
          </a:p>
          <a:p>
            <a:r>
              <a:rPr lang="zh-CN" altLang="en-US" sz="2000">
                <a:latin typeface="楷体_GB2312" pitchFamily="49" charset="-122"/>
                <a:ea typeface="楷体_GB2312" pitchFamily="49" charset="-122"/>
              </a:rPr>
              <a:t>校内电话号码</a:t>
            </a:r>
            <a:r>
              <a:rPr lang="en-US" altLang="zh-CN" sz="2000">
                <a:latin typeface="楷体_GB2312" pitchFamily="49" charset="-122"/>
                <a:ea typeface="楷体_GB2312" pitchFamily="49" charset="-122"/>
              </a:rPr>
              <a:t>=</a:t>
            </a:r>
            <a:r>
              <a:rPr lang="zh-CN" altLang="en-US" sz="2000">
                <a:latin typeface="楷体_GB2312" pitchFamily="49" charset="-122"/>
                <a:ea typeface="楷体_GB2312" pitchFamily="49" charset="-122"/>
              </a:rPr>
              <a:t>非零数字 </a:t>
            </a:r>
            <a:r>
              <a:rPr lang="en-US" altLang="zh-CN" sz="2000">
                <a:latin typeface="楷体_GB2312" pitchFamily="49" charset="-122"/>
                <a:ea typeface="楷体_GB2312" pitchFamily="49" charset="-122"/>
              </a:rPr>
              <a:t>+ 3</a:t>
            </a:r>
            <a:r>
              <a:rPr lang="zh-CN" altLang="en-US" sz="2000">
                <a:latin typeface="楷体_GB2312" pitchFamily="49" charset="-122"/>
                <a:ea typeface="楷体_GB2312" pitchFamily="49" charset="-122"/>
              </a:rPr>
              <a:t>位数字  </a:t>
            </a:r>
            <a:r>
              <a:rPr lang="en-US" altLang="zh-CN" sz="2000">
                <a:latin typeface="楷体_GB2312" pitchFamily="49" charset="-122"/>
                <a:ea typeface="楷体_GB2312" pitchFamily="49" charset="-122"/>
              </a:rPr>
              <a:t>//</a:t>
            </a:r>
            <a:r>
              <a:rPr lang="zh-CN" altLang="en-US" sz="2000">
                <a:latin typeface="楷体_GB2312" pitchFamily="49" charset="-122"/>
                <a:ea typeface="楷体_GB2312" pitchFamily="49" charset="-122"/>
              </a:rPr>
              <a:t>后面继续定义</a:t>
            </a:r>
          </a:p>
          <a:p>
            <a:r>
              <a:rPr lang="zh-CN" altLang="en-US" sz="2000">
                <a:latin typeface="楷体_GB2312" pitchFamily="49" charset="-122"/>
                <a:ea typeface="楷体_GB2312" pitchFamily="49" charset="-122"/>
              </a:rPr>
              <a:t>校外电话号码</a:t>
            </a:r>
            <a:r>
              <a:rPr lang="en-US" altLang="zh-CN" sz="2000">
                <a:latin typeface="楷体_GB2312" pitchFamily="49" charset="-122"/>
                <a:ea typeface="楷体_GB2312" pitchFamily="49" charset="-122"/>
              </a:rPr>
              <a:t>=[</a:t>
            </a:r>
            <a:r>
              <a:rPr lang="zh-CN" altLang="en-US" sz="2000">
                <a:latin typeface="楷体_GB2312" pitchFamily="49" charset="-122"/>
                <a:ea typeface="楷体_GB2312" pitchFamily="49" charset="-122"/>
              </a:rPr>
              <a:t>本市号码</a:t>
            </a:r>
            <a:r>
              <a:rPr lang="en-US" altLang="zh-CN" sz="2000">
                <a:latin typeface="楷体_GB2312" pitchFamily="49" charset="-122"/>
                <a:ea typeface="楷体_GB2312" pitchFamily="49" charset="-122"/>
              </a:rPr>
              <a:t>|</a:t>
            </a:r>
            <a:r>
              <a:rPr lang="zh-CN" altLang="en-US" sz="2000">
                <a:latin typeface="楷体_GB2312" pitchFamily="49" charset="-122"/>
                <a:ea typeface="楷体_GB2312" pitchFamily="49" charset="-122"/>
              </a:rPr>
              <a:t>外地号码</a:t>
            </a:r>
            <a:r>
              <a:rPr lang="en-US" altLang="zh-CN" sz="2000">
                <a:latin typeface="楷体_GB2312" pitchFamily="49" charset="-122"/>
                <a:ea typeface="楷体_GB2312" pitchFamily="49" charset="-122"/>
              </a:rPr>
              <a:t>]</a:t>
            </a:r>
          </a:p>
          <a:p>
            <a:r>
              <a:rPr lang="zh-CN" altLang="en-US" sz="2000">
                <a:latin typeface="楷体_GB2312" pitchFamily="49" charset="-122"/>
                <a:ea typeface="楷体_GB2312" pitchFamily="49" charset="-122"/>
              </a:rPr>
              <a:t>本市号码</a:t>
            </a:r>
            <a:r>
              <a:rPr lang="en-US" altLang="zh-CN" sz="2000">
                <a:latin typeface="楷体_GB2312" pitchFamily="49" charset="-122"/>
                <a:ea typeface="楷体_GB2312" pitchFamily="49" charset="-122"/>
              </a:rPr>
              <a:t>=</a:t>
            </a:r>
            <a:r>
              <a:rPr lang="zh-CN" altLang="en-US" sz="2000">
                <a:latin typeface="楷体_GB2312" pitchFamily="49" charset="-122"/>
                <a:ea typeface="楷体_GB2312" pitchFamily="49" charset="-122"/>
              </a:rPr>
              <a:t>数字零</a:t>
            </a:r>
            <a:r>
              <a:rPr lang="en-US" altLang="zh-CN" sz="2000">
                <a:latin typeface="楷体_GB2312" pitchFamily="49" charset="-122"/>
                <a:ea typeface="楷体_GB2312" pitchFamily="49" charset="-122"/>
              </a:rPr>
              <a:t>+8</a:t>
            </a:r>
            <a:r>
              <a:rPr lang="zh-CN" altLang="en-US" sz="2000">
                <a:latin typeface="楷体_GB2312" pitchFamily="49" charset="-122"/>
                <a:ea typeface="楷体_GB2312" pitchFamily="49" charset="-122"/>
              </a:rPr>
              <a:t>位数字</a:t>
            </a:r>
          </a:p>
          <a:p>
            <a:r>
              <a:rPr lang="zh-CN" altLang="en-US" sz="2000">
                <a:latin typeface="楷体_GB2312" pitchFamily="49" charset="-122"/>
                <a:ea typeface="楷体_GB2312" pitchFamily="49" charset="-122"/>
              </a:rPr>
              <a:t>外地号码</a:t>
            </a:r>
            <a:r>
              <a:rPr lang="en-US" altLang="zh-CN" sz="2000">
                <a:latin typeface="楷体_GB2312" pitchFamily="49" charset="-122"/>
                <a:ea typeface="楷体_GB2312" pitchFamily="49" charset="-122"/>
              </a:rPr>
              <a:t>=</a:t>
            </a:r>
            <a:r>
              <a:rPr lang="zh-CN" altLang="en-US" sz="2000">
                <a:latin typeface="楷体_GB2312" pitchFamily="49" charset="-122"/>
                <a:ea typeface="楷体_GB2312" pitchFamily="49" charset="-122"/>
              </a:rPr>
              <a:t>数字零</a:t>
            </a:r>
            <a:r>
              <a:rPr lang="en-US" altLang="zh-CN" sz="2000">
                <a:latin typeface="楷体_GB2312" pitchFamily="49" charset="-122"/>
                <a:ea typeface="楷体_GB2312" pitchFamily="49" charset="-122"/>
              </a:rPr>
              <a:t>+3</a:t>
            </a:r>
            <a:r>
              <a:rPr lang="zh-CN" altLang="en-US" sz="2000">
                <a:latin typeface="楷体_GB2312" pitchFamily="49" charset="-122"/>
                <a:ea typeface="楷体_GB2312" pitchFamily="49" charset="-122"/>
              </a:rPr>
              <a:t>位数字</a:t>
            </a:r>
            <a:r>
              <a:rPr lang="en-US" altLang="zh-CN" sz="2000">
                <a:latin typeface="楷体_GB2312" pitchFamily="49" charset="-122"/>
                <a:ea typeface="楷体_GB2312" pitchFamily="49" charset="-122"/>
              </a:rPr>
              <a:t>+8</a:t>
            </a:r>
            <a:r>
              <a:rPr lang="zh-CN" altLang="en-US" sz="2000">
                <a:latin typeface="楷体_GB2312" pitchFamily="49" charset="-122"/>
                <a:ea typeface="楷体_GB2312" pitchFamily="49" charset="-122"/>
              </a:rPr>
              <a:t>位数字</a:t>
            </a:r>
          </a:p>
          <a:p>
            <a:r>
              <a:rPr lang="zh-CN" altLang="en-US" sz="2000">
                <a:latin typeface="楷体_GB2312" pitchFamily="49" charset="-122"/>
                <a:ea typeface="楷体_GB2312" pitchFamily="49" charset="-122"/>
              </a:rPr>
              <a:t>非零数字</a:t>
            </a:r>
            <a:r>
              <a:rPr lang="en-US" altLang="zh-CN" sz="2000">
                <a:latin typeface="楷体_GB2312" pitchFamily="49" charset="-122"/>
                <a:ea typeface="楷体_GB2312" pitchFamily="49" charset="-122"/>
              </a:rPr>
              <a:t>=[1|2|3|4|5|6|7|8|9]</a:t>
            </a:r>
          </a:p>
          <a:p>
            <a:r>
              <a:rPr lang="zh-CN" altLang="en-US" sz="2000">
                <a:latin typeface="楷体_GB2312" pitchFamily="49" charset="-122"/>
                <a:ea typeface="楷体_GB2312" pitchFamily="49" charset="-122"/>
              </a:rPr>
              <a:t>数字零＝</a:t>
            </a:r>
            <a:r>
              <a:rPr lang="en-US" altLang="zh-CN" sz="2000">
                <a:latin typeface="楷体_GB2312" pitchFamily="49" charset="-122"/>
                <a:ea typeface="楷体_GB2312" pitchFamily="49" charset="-122"/>
              </a:rPr>
              <a:t>0</a:t>
            </a:r>
          </a:p>
          <a:p>
            <a:r>
              <a:rPr lang="en-US" altLang="zh-CN" sz="2000">
                <a:latin typeface="楷体_GB2312" pitchFamily="49" charset="-122"/>
                <a:ea typeface="楷体_GB2312" pitchFamily="49" charset="-122"/>
              </a:rPr>
              <a:t>3</a:t>
            </a:r>
            <a:r>
              <a:rPr lang="zh-CN" altLang="en-US" sz="2000">
                <a:latin typeface="楷体_GB2312" pitchFamily="49" charset="-122"/>
                <a:ea typeface="楷体_GB2312" pitchFamily="49" charset="-122"/>
              </a:rPr>
              <a:t>位数字＝</a:t>
            </a:r>
            <a:r>
              <a:rPr lang="en-US" altLang="zh-CN" sz="2000">
                <a:latin typeface="楷体_GB2312" pitchFamily="49" charset="-122"/>
                <a:ea typeface="楷体_GB2312" pitchFamily="49" charset="-122"/>
              </a:rPr>
              <a:t>3{</a:t>
            </a:r>
            <a:r>
              <a:rPr lang="zh-CN" altLang="en-US" sz="2000">
                <a:latin typeface="楷体_GB2312" pitchFamily="49" charset="-122"/>
                <a:ea typeface="楷体_GB2312" pitchFamily="49" charset="-122"/>
              </a:rPr>
              <a:t>数字</a:t>
            </a:r>
            <a:r>
              <a:rPr lang="en-US" altLang="zh-CN" sz="2000">
                <a:latin typeface="楷体_GB2312" pitchFamily="49" charset="-122"/>
                <a:ea typeface="楷体_GB2312" pitchFamily="49" charset="-122"/>
              </a:rPr>
              <a:t>}3        //3</a:t>
            </a:r>
            <a:r>
              <a:rPr lang="zh-CN" altLang="en-US" sz="2000">
                <a:latin typeface="楷体_GB2312" pitchFamily="49" charset="-122"/>
                <a:ea typeface="楷体_GB2312" pitchFamily="49" charset="-122"/>
              </a:rPr>
              <a:t>至</a:t>
            </a:r>
            <a:r>
              <a:rPr lang="en-US" altLang="zh-CN" sz="2000">
                <a:latin typeface="楷体_GB2312" pitchFamily="49" charset="-122"/>
                <a:ea typeface="楷体_GB2312" pitchFamily="49" charset="-122"/>
              </a:rPr>
              <a:t>3</a:t>
            </a:r>
            <a:r>
              <a:rPr lang="zh-CN" altLang="en-US" sz="2000">
                <a:latin typeface="楷体_GB2312" pitchFamily="49" charset="-122"/>
                <a:ea typeface="楷体_GB2312" pitchFamily="49" charset="-122"/>
              </a:rPr>
              <a:t>个数字</a:t>
            </a:r>
          </a:p>
          <a:p>
            <a:r>
              <a:rPr lang="en-US" altLang="zh-CN" sz="2000">
                <a:latin typeface="楷体_GB2312" pitchFamily="49" charset="-122"/>
                <a:ea typeface="楷体_GB2312" pitchFamily="49" charset="-122"/>
              </a:rPr>
              <a:t>8</a:t>
            </a:r>
            <a:r>
              <a:rPr lang="zh-CN" altLang="en-US" sz="2000">
                <a:latin typeface="楷体_GB2312" pitchFamily="49" charset="-122"/>
                <a:ea typeface="楷体_GB2312" pitchFamily="49" charset="-122"/>
              </a:rPr>
              <a:t>位数字</a:t>
            </a:r>
            <a:r>
              <a:rPr lang="en-US" altLang="zh-CN" sz="2000">
                <a:latin typeface="楷体_GB2312" pitchFamily="49" charset="-122"/>
                <a:ea typeface="楷体_GB2312" pitchFamily="49" charset="-122"/>
              </a:rPr>
              <a:t>=</a:t>
            </a:r>
            <a:r>
              <a:rPr lang="zh-CN" altLang="en-US" sz="2000">
                <a:latin typeface="楷体_GB2312" pitchFamily="49" charset="-122"/>
                <a:ea typeface="楷体_GB2312" pitchFamily="49" charset="-122"/>
              </a:rPr>
              <a:t>非零数字</a:t>
            </a:r>
            <a:r>
              <a:rPr lang="en-US" altLang="zh-CN" sz="2000">
                <a:latin typeface="楷体_GB2312" pitchFamily="49" charset="-122"/>
                <a:ea typeface="楷体_GB2312" pitchFamily="49" charset="-122"/>
              </a:rPr>
              <a:t>+7</a:t>
            </a:r>
            <a:r>
              <a:rPr lang="zh-CN" altLang="en-US" sz="2000">
                <a:latin typeface="楷体_GB2312" pitchFamily="49" charset="-122"/>
                <a:ea typeface="楷体_GB2312" pitchFamily="49" charset="-122"/>
              </a:rPr>
              <a:t>位数字</a:t>
            </a:r>
          </a:p>
          <a:p>
            <a:r>
              <a:rPr lang="en-US" altLang="zh-CN" sz="2000">
                <a:latin typeface="楷体_GB2312" pitchFamily="49" charset="-122"/>
                <a:ea typeface="楷体_GB2312" pitchFamily="49" charset="-122"/>
              </a:rPr>
              <a:t>7</a:t>
            </a:r>
            <a:r>
              <a:rPr lang="zh-CN" altLang="en-US" sz="2000">
                <a:latin typeface="楷体_GB2312" pitchFamily="49" charset="-122"/>
                <a:ea typeface="楷体_GB2312" pitchFamily="49" charset="-122"/>
              </a:rPr>
              <a:t>位数字</a:t>
            </a:r>
            <a:r>
              <a:rPr lang="en-US" altLang="zh-CN" sz="2000">
                <a:latin typeface="楷体_GB2312" pitchFamily="49" charset="-122"/>
                <a:ea typeface="楷体_GB2312" pitchFamily="49" charset="-122"/>
              </a:rPr>
              <a:t>=7{</a:t>
            </a:r>
            <a:r>
              <a:rPr lang="zh-CN" altLang="en-US" sz="2000">
                <a:latin typeface="楷体_GB2312" pitchFamily="49" charset="-122"/>
                <a:ea typeface="楷体_GB2312" pitchFamily="49" charset="-122"/>
              </a:rPr>
              <a:t>数字</a:t>
            </a:r>
            <a:r>
              <a:rPr lang="en-US" altLang="zh-CN" sz="2000">
                <a:latin typeface="楷体_GB2312" pitchFamily="49" charset="-122"/>
                <a:ea typeface="楷体_GB2312" pitchFamily="49" charset="-122"/>
              </a:rPr>
              <a:t>}7</a:t>
            </a:r>
          </a:p>
          <a:p>
            <a:r>
              <a:rPr lang="zh-CN" altLang="en-US" sz="2000">
                <a:latin typeface="楷体_GB2312" pitchFamily="49" charset="-122"/>
                <a:ea typeface="楷体_GB2312" pitchFamily="49" charset="-122"/>
              </a:rPr>
              <a:t>数字＝</a:t>
            </a:r>
            <a:r>
              <a:rPr lang="en-US" altLang="zh-CN" sz="2000">
                <a:latin typeface="楷体_GB2312" pitchFamily="49" charset="-122"/>
                <a:ea typeface="楷体_GB2312" pitchFamily="49" charset="-122"/>
              </a:rPr>
              <a:t>[0|1|2|3|4|5|6|7|8|9]</a:t>
            </a:r>
            <a:endParaRPr lang="zh-CN" altLang="en-US" sz="200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19812"/>
                                        </p:tgtEl>
                                        <p:attrNameLst>
                                          <p:attrName>style.visibility</p:attrName>
                                        </p:attrNameLst>
                                      </p:cBhvr>
                                      <p:to>
                                        <p:strVal val="visible"/>
                                      </p:to>
                                    </p:set>
                                    <p:animEffect transition="in" filter="blinds(horizontal)">
                                      <p:cBhvr>
                                        <p:cTn id="7" dur="500"/>
                                        <p:tgtEl>
                                          <p:spTgt spid="1198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9813"/>
                                        </p:tgtEl>
                                        <p:attrNameLst>
                                          <p:attrName>style.visibility</p:attrName>
                                        </p:attrNameLst>
                                      </p:cBhvr>
                                      <p:to>
                                        <p:strVal val="visible"/>
                                      </p:to>
                                    </p:set>
                                    <p:anim calcmode="lin" valueType="num">
                                      <p:cBhvr additive="base">
                                        <p:cTn id="12" dur="500" fill="hold"/>
                                        <p:tgtEl>
                                          <p:spTgt spid="119813"/>
                                        </p:tgtEl>
                                        <p:attrNameLst>
                                          <p:attrName>ppt_x</p:attrName>
                                        </p:attrNameLst>
                                      </p:cBhvr>
                                      <p:tavLst>
                                        <p:tav tm="0">
                                          <p:val>
                                            <p:strVal val="#ppt_x"/>
                                          </p:val>
                                        </p:tav>
                                        <p:tav tm="100000">
                                          <p:val>
                                            <p:strVal val="#ppt_x"/>
                                          </p:val>
                                        </p:tav>
                                      </p:tavLst>
                                    </p:anim>
                                    <p:anim calcmode="lin" valueType="num">
                                      <p:cBhvr additive="base">
                                        <p:cTn id="13" dur="500" fill="hold"/>
                                        <p:tgtEl>
                                          <p:spTgt spid="1198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p:bldP spid="1198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Box 2"/>
          <p:cNvSpPr txBox="1">
            <a:spLocks noChangeArrowheads="1"/>
          </p:cNvSpPr>
          <p:nvPr/>
        </p:nvSpPr>
        <p:spPr bwMode="auto">
          <a:xfrm>
            <a:off x="500063" y="357188"/>
            <a:ext cx="7500937"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dirty="0">
                <a:solidFill>
                  <a:schemeClr val="tx2"/>
                </a:solidFill>
              </a:rPr>
              <a:t>4.3.3 </a:t>
            </a:r>
            <a:r>
              <a:rPr lang="zh-CN" altLang="en-US" sz="3200" dirty="0">
                <a:solidFill>
                  <a:schemeClr val="tx2"/>
                </a:solidFill>
              </a:rPr>
              <a:t>加工逻辑说明</a:t>
            </a:r>
          </a:p>
        </p:txBody>
      </p:sp>
      <p:sp>
        <p:nvSpPr>
          <p:cNvPr id="39938" name="TextBox 3"/>
          <p:cNvSpPr txBox="1">
            <a:spLocks noChangeArrowheads="1"/>
          </p:cNvSpPr>
          <p:nvPr/>
        </p:nvSpPr>
        <p:spPr bwMode="auto">
          <a:xfrm>
            <a:off x="500063" y="1143000"/>
            <a:ext cx="8143875" cy="1754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a:t>尽管数据流图给出了系统数据流向和加工等情况，但其各个成分的具体含义仍然不清楚或不明确，因此，在实际中常采用一些方法对其作进一步的详细说明。</a:t>
            </a:r>
            <a:r>
              <a:rPr lang="en-US" altLang="zh-CN" sz="2400"/>
              <a:t> </a:t>
            </a:r>
            <a:endParaRPr lang="zh-CN"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内容占位符 2"/>
          <p:cNvSpPr>
            <a:spLocks noGrp="1" noChangeArrowheads="1"/>
          </p:cNvSpPr>
          <p:nvPr>
            <p:ph idx="4294967295"/>
          </p:nvPr>
        </p:nvSpPr>
        <p:spPr>
          <a:xfrm>
            <a:off x="457200" y="3143250"/>
            <a:ext cx="8229600" cy="2987675"/>
          </a:xfrm>
        </p:spPr>
        <p:txBody>
          <a:bodyPr/>
          <a:lstStyle/>
          <a:p>
            <a:pPr eaLnBrk="1" hangingPunct="1">
              <a:lnSpc>
                <a:spcPct val="95000"/>
              </a:lnSpc>
              <a:buFont typeface="Wingdings" panose="05000000000000000000" pitchFamily="2" charset="2"/>
              <a:buNone/>
            </a:pPr>
            <a:r>
              <a:rPr lang="en-US" altLang="zh-CN" sz="2100">
                <a:latin typeface="楷体_GB2312" pitchFamily="49" charset="-122"/>
                <a:ea typeface="楷体_GB2312" pitchFamily="49" charset="-122"/>
              </a:rPr>
              <a:t>(1)  </a:t>
            </a:r>
            <a:r>
              <a:rPr lang="zh-CN" altLang="en-US" sz="2100">
                <a:latin typeface="楷体_GB2312" pitchFamily="49" charset="-122"/>
                <a:ea typeface="楷体_GB2312" pitchFamily="49" charset="-122"/>
              </a:rPr>
              <a:t>加工名：</a:t>
            </a:r>
          </a:p>
          <a:p>
            <a:pPr eaLnBrk="1" hangingPunct="1">
              <a:lnSpc>
                <a:spcPct val="95000"/>
              </a:lnSpc>
              <a:buFont typeface="Wingdings" panose="05000000000000000000" pitchFamily="2" charset="2"/>
              <a:buNone/>
            </a:pPr>
            <a:r>
              <a:rPr lang="en-US" altLang="zh-CN" sz="2100">
                <a:latin typeface="楷体_GB2312" pitchFamily="49" charset="-122"/>
                <a:ea typeface="楷体_GB2312" pitchFamily="49" charset="-122"/>
              </a:rPr>
              <a:t>(2)  </a:t>
            </a:r>
            <a:r>
              <a:rPr lang="zh-CN" altLang="en-US" sz="2100">
                <a:latin typeface="楷体_GB2312" pitchFamily="49" charset="-122"/>
                <a:ea typeface="楷体_GB2312" pitchFamily="49" charset="-122"/>
              </a:rPr>
              <a:t>加工编号：反映该加工的层次</a:t>
            </a:r>
          </a:p>
          <a:p>
            <a:pPr eaLnBrk="1" hangingPunct="1">
              <a:lnSpc>
                <a:spcPct val="95000"/>
              </a:lnSpc>
              <a:buFont typeface="Wingdings" panose="05000000000000000000" pitchFamily="2" charset="2"/>
              <a:buNone/>
            </a:pPr>
            <a:r>
              <a:rPr lang="en-US" altLang="zh-CN" sz="2100">
                <a:latin typeface="楷体_GB2312" pitchFamily="49" charset="-122"/>
                <a:ea typeface="楷体_GB2312" pitchFamily="49" charset="-122"/>
              </a:rPr>
              <a:t>(3)  </a:t>
            </a:r>
            <a:r>
              <a:rPr lang="zh-CN" altLang="en-US" sz="2100">
                <a:latin typeface="楷体_GB2312" pitchFamily="49" charset="-122"/>
                <a:ea typeface="楷体_GB2312" pitchFamily="49" charset="-122"/>
              </a:rPr>
              <a:t>简要描述：加工逻辑及功能简述</a:t>
            </a:r>
          </a:p>
          <a:p>
            <a:pPr eaLnBrk="1" hangingPunct="1">
              <a:lnSpc>
                <a:spcPct val="95000"/>
              </a:lnSpc>
              <a:buFont typeface="Wingdings" panose="05000000000000000000" pitchFamily="2" charset="2"/>
              <a:buNone/>
            </a:pPr>
            <a:r>
              <a:rPr lang="en-US" altLang="zh-CN" sz="2100">
                <a:latin typeface="楷体_GB2312" pitchFamily="49" charset="-122"/>
                <a:ea typeface="楷体_GB2312" pitchFamily="49" charset="-122"/>
              </a:rPr>
              <a:t>(4)  </a:t>
            </a:r>
            <a:r>
              <a:rPr lang="zh-CN" altLang="en-US" sz="2100">
                <a:latin typeface="楷体_GB2312" pitchFamily="49" charset="-122"/>
                <a:ea typeface="楷体_GB2312" pitchFamily="49" charset="-122"/>
              </a:rPr>
              <a:t>输入数据流：</a:t>
            </a:r>
          </a:p>
          <a:p>
            <a:pPr eaLnBrk="1" hangingPunct="1">
              <a:lnSpc>
                <a:spcPct val="95000"/>
              </a:lnSpc>
              <a:buFont typeface="Wingdings" panose="05000000000000000000" pitchFamily="2" charset="2"/>
              <a:buNone/>
            </a:pPr>
            <a:r>
              <a:rPr lang="en-US" altLang="zh-CN" sz="2100">
                <a:latin typeface="楷体_GB2312" pitchFamily="49" charset="-122"/>
                <a:ea typeface="楷体_GB2312" pitchFamily="49" charset="-122"/>
              </a:rPr>
              <a:t>(5)  </a:t>
            </a:r>
            <a:r>
              <a:rPr lang="zh-CN" altLang="en-US" sz="2100">
                <a:latin typeface="楷体_GB2312" pitchFamily="49" charset="-122"/>
                <a:ea typeface="楷体_GB2312" pitchFamily="49" charset="-122"/>
              </a:rPr>
              <a:t>输出数据流：</a:t>
            </a:r>
          </a:p>
          <a:p>
            <a:pPr eaLnBrk="1" hangingPunct="1">
              <a:lnSpc>
                <a:spcPct val="95000"/>
              </a:lnSpc>
              <a:buFont typeface="Wingdings" panose="05000000000000000000" pitchFamily="2" charset="2"/>
              <a:buNone/>
            </a:pPr>
            <a:r>
              <a:rPr lang="en-US" altLang="zh-CN" sz="2100">
                <a:latin typeface="楷体_GB2312" pitchFamily="49" charset="-122"/>
                <a:ea typeface="楷体_GB2312" pitchFamily="49" charset="-122"/>
              </a:rPr>
              <a:t>(6)  </a:t>
            </a:r>
            <a:r>
              <a:rPr lang="zh-CN" altLang="en-US" sz="2100">
                <a:latin typeface="楷体_GB2312" pitchFamily="49" charset="-122"/>
                <a:ea typeface="楷体_GB2312" pitchFamily="49" charset="-122"/>
              </a:rPr>
              <a:t>加工逻辑：简述加工程序，加工顺序</a:t>
            </a:r>
          </a:p>
        </p:txBody>
      </p:sp>
      <p:sp>
        <p:nvSpPr>
          <p:cNvPr id="40962" name="Text Box 5"/>
          <p:cNvSpPr txBox="1">
            <a:spLocks noChangeArrowheads="1"/>
          </p:cNvSpPr>
          <p:nvPr/>
        </p:nvSpPr>
        <p:spPr bwMode="auto">
          <a:xfrm>
            <a:off x="468313" y="1341438"/>
            <a:ext cx="7991475" cy="118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a:latin typeface="华文楷体" panose="02010600040101010101" pitchFamily="2" charset="-122"/>
                <a:ea typeface="华文楷体" panose="02010600040101010101" pitchFamily="2" charset="-122"/>
              </a:rPr>
              <a:t>       尽管数据流图给出了系统数据流向和加工等情况，但其各个成分的具体含义仍然不清楚或不明确，因此，在实际中常采用以下一些方法对其作进一步的详细说明。 </a:t>
            </a:r>
          </a:p>
        </p:txBody>
      </p:sp>
      <p:sp>
        <p:nvSpPr>
          <p:cNvPr id="40963" name="Text Box 6"/>
          <p:cNvSpPr txBox="1">
            <a:spLocks noChangeArrowheads="1"/>
          </p:cNvSpPr>
          <p:nvPr/>
        </p:nvSpPr>
        <p:spPr bwMode="auto">
          <a:xfrm>
            <a:off x="395288" y="2636838"/>
            <a:ext cx="66976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a:t> </a:t>
            </a:r>
            <a:r>
              <a:rPr lang="en-US" altLang="zh-CN" sz="2400">
                <a:latin typeface="华文楷体" panose="02010600040101010101" pitchFamily="2" charset="-122"/>
                <a:ea typeface="华文楷体" panose="02010600040101010101" pitchFamily="2" charset="-122"/>
              </a:rPr>
              <a:t>1) </a:t>
            </a:r>
            <a:r>
              <a:rPr lang="zh-CN" altLang="en-US" sz="2400">
                <a:latin typeface="华文楷体" panose="02010600040101010101" pitchFamily="2" charset="-122"/>
                <a:ea typeface="华文楷体" panose="02010600040101010101" pitchFamily="2" charset="-122"/>
              </a:rPr>
              <a:t>结构化语言</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5" name="Group 19"/>
          <p:cNvGrpSpPr/>
          <p:nvPr/>
        </p:nvGrpSpPr>
        <p:grpSpPr bwMode="auto">
          <a:xfrm>
            <a:off x="533400" y="1600200"/>
            <a:ext cx="8286750" cy="3557588"/>
            <a:chOff x="-3" y="-3"/>
            <a:chExt cx="2944" cy="1619"/>
          </a:xfrm>
        </p:grpSpPr>
        <p:grpSp>
          <p:nvGrpSpPr>
            <p:cNvPr id="41986" name="Group 17"/>
            <p:cNvGrpSpPr/>
            <p:nvPr/>
          </p:nvGrpSpPr>
          <p:grpSpPr bwMode="auto">
            <a:xfrm>
              <a:off x="0" y="0"/>
              <a:ext cx="2938" cy="1613"/>
              <a:chOff x="0" y="0"/>
              <a:chExt cx="2938" cy="1613"/>
            </a:xfrm>
          </p:grpSpPr>
          <p:grpSp>
            <p:nvGrpSpPr>
              <p:cNvPr id="41987" name="Group 8"/>
              <p:cNvGrpSpPr/>
              <p:nvPr/>
            </p:nvGrpSpPr>
            <p:grpSpPr bwMode="auto">
              <a:xfrm>
                <a:off x="0" y="0"/>
                <a:ext cx="1377" cy="346"/>
                <a:chOff x="0" y="0"/>
                <a:chExt cx="1377" cy="346"/>
              </a:xfrm>
            </p:grpSpPr>
            <p:sp>
              <p:nvSpPr>
                <p:cNvPr id="41988" name="Rectangle 2"/>
                <p:cNvSpPr>
                  <a:spLocks noChangeArrowheads="1"/>
                </p:cNvSpPr>
                <p:nvPr/>
              </p:nvSpPr>
              <p:spPr bwMode="auto">
                <a:xfrm>
                  <a:off x="43" y="0"/>
                  <a:ext cx="1291" cy="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CA" sz="2000">
                      <a:latin typeface="楷体_GB2312" pitchFamily="49" charset="-122"/>
                      <a:ea typeface="楷体_GB2312" pitchFamily="49" charset="-122"/>
                    </a:rPr>
                    <a:t>加工名</a:t>
                  </a:r>
                  <a:r>
                    <a:rPr lang="zh-CN" altLang="en-US" sz="2000">
                      <a:latin typeface="楷体_GB2312" pitchFamily="49" charset="-122"/>
                      <a:ea typeface="楷体_GB2312" pitchFamily="49" charset="-122"/>
                    </a:rPr>
                    <a:t>：</a:t>
                  </a:r>
                  <a:r>
                    <a:rPr lang="zh-CN" altLang="en-CA" sz="2000">
                      <a:latin typeface="楷体_GB2312" pitchFamily="49" charset="-122"/>
                      <a:ea typeface="楷体_GB2312" pitchFamily="49" charset="-122"/>
                    </a:rPr>
                    <a:t>添加信息</a:t>
                  </a:r>
                </a:p>
                <a:p>
                  <a:pPr eaLnBrk="0" hangingPunct="0"/>
                  <a:endParaRPr lang="zh-CN" altLang="en-CA" sz="2000">
                    <a:latin typeface="楷体_GB2312" pitchFamily="49" charset="-122"/>
                    <a:ea typeface="楷体_GB2312" pitchFamily="49" charset="-122"/>
                  </a:endParaRPr>
                </a:p>
              </p:txBody>
            </p:sp>
            <p:sp>
              <p:nvSpPr>
                <p:cNvPr id="41989" name="Rectangle 7"/>
                <p:cNvSpPr>
                  <a:spLocks noChangeArrowheads="1"/>
                </p:cNvSpPr>
                <p:nvPr/>
              </p:nvSpPr>
              <p:spPr bwMode="auto">
                <a:xfrm>
                  <a:off x="0" y="0"/>
                  <a:ext cx="1377" cy="346"/>
                </a:xfrm>
                <a:prstGeom prst="rect">
                  <a:avLst/>
                </a:prstGeom>
                <a:noFill/>
                <a:ln w="7">
                  <a:solidFill>
                    <a:srgbClr val="A0A0A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41990" name="Group 10"/>
              <p:cNvGrpSpPr/>
              <p:nvPr/>
            </p:nvGrpSpPr>
            <p:grpSpPr bwMode="auto">
              <a:xfrm>
                <a:off x="1377" y="0"/>
                <a:ext cx="1561" cy="346"/>
                <a:chOff x="1377" y="0"/>
                <a:chExt cx="1561" cy="346"/>
              </a:xfrm>
            </p:grpSpPr>
            <p:sp>
              <p:nvSpPr>
                <p:cNvPr id="41991" name="Rectangle 3"/>
                <p:cNvSpPr>
                  <a:spLocks noChangeArrowheads="1"/>
                </p:cNvSpPr>
                <p:nvPr/>
              </p:nvSpPr>
              <p:spPr bwMode="auto">
                <a:xfrm>
                  <a:off x="1420" y="0"/>
                  <a:ext cx="1475" cy="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CA" sz="2000">
                      <a:latin typeface="楷体_GB2312" pitchFamily="49" charset="-122"/>
                      <a:ea typeface="楷体_GB2312" pitchFamily="49" charset="-122"/>
                    </a:rPr>
                    <a:t>激发条件：接受添加信息</a:t>
                  </a:r>
                </a:p>
              </p:txBody>
            </p:sp>
            <p:sp>
              <p:nvSpPr>
                <p:cNvPr id="41992" name="Rectangle 9"/>
                <p:cNvSpPr>
                  <a:spLocks noChangeArrowheads="1"/>
                </p:cNvSpPr>
                <p:nvPr/>
              </p:nvSpPr>
              <p:spPr bwMode="auto">
                <a:xfrm>
                  <a:off x="1377" y="0"/>
                  <a:ext cx="1561" cy="346"/>
                </a:xfrm>
                <a:prstGeom prst="rect">
                  <a:avLst/>
                </a:prstGeom>
                <a:noFill/>
                <a:ln w="7">
                  <a:solidFill>
                    <a:srgbClr val="A0A0A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41993" name="Group 12"/>
              <p:cNvGrpSpPr/>
              <p:nvPr/>
            </p:nvGrpSpPr>
            <p:grpSpPr bwMode="auto">
              <a:xfrm>
                <a:off x="0" y="346"/>
                <a:ext cx="1377" cy="346"/>
                <a:chOff x="0" y="346"/>
                <a:chExt cx="1377" cy="346"/>
              </a:xfrm>
            </p:grpSpPr>
            <p:sp>
              <p:nvSpPr>
                <p:cNvPr id="41994" name="Rectangle 4"/>
                <p:cNvSpPr>
                  <a:spLocks noChangeArrowheads="1"/>
                </p:cNvSpPr>
                <p:nvPr/>
              </p:nvSpPr>
              <p:spPr bwMode="auto">
                <a:xfrm>
                  <a:off x="43" y="346"/>
                  <a:ext cx="1291" cy="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CA" sz="2000">
                      <a:latin typeface="楷体_GB2312" pitchFamily="49" charset="-122"/>
                      <a:ea typeface="楷体_GB2312" pitchFamily="49" charset="-122"/>
                    </a:rPr>
                    <a:t>输入：新信息</a:t>
                  </a:r>
                </a:p>
                <a:p>
                  <a:pPr eaLnBrk="0" hangingPunct="0"/>
                  <a:endParaRPr lang="zh-CN" altLang="en-CA" sz="2000">
                    <a:latin typeface="楷体_GB2312" pitchFamily="49" charset="-122"/>
                    <a:ea typeface="楷体_GB2312" pitchFamily="49" charset="-122"/>
                  </a:endParaRPr>
                </a:p>
              </p:txBody>
            </p:sp>
            <p:sp>
              <p:nvSpPr>
                <p:cNvPr id="41995" name="Rectangle 11"/>
                <p:cNvSpPr>
                  <a:spLocks noChangeArrowheads="1"/>
                </p:cNvSpPr>
                <p:nvPr/>
              </p:nvSpPr>
              <p:spPr bwMode="auto">
                <a:xfrm>
                  <a:off x="0" y="346"/>
                  <a:ext cx="1377" cy="346"/>
                </a:xfrm>
                <a:prstGeom prst="rect">
                  <a:avLst/>
                </a:prstGeom>
                <a:noFill/>
                <a:ln w="7">
                  <a:solidFill>
                    <a:srgbClr val="A0A0A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41996" name="Group 14"/>
              <p:cNvGrpSpPr/>
              <p:nvPr/>
            </p:nvGrpSpPr>
            <p:grpSpPr bwMode="auto">
              <a:xfrm>
                <a:off x="1377" y="346"/>
                <a:ext cx="1561" cy="346"/>
                <a:chOff x="1377" y="346"/>
                <a:chExt cx="1561" cy="346"/>
              </a:xfrm>
            </p:grpSpPr>
            <p:sp>
              <p:nvSpPr>
                <p:cNvPr id="41997" name="Rectangle 5"/>
                <p:cNvSpPr>
                  <a:spLocks noChangeArrowheads="1"/>
                </p:cNvSpPr>
                <p:nvPr/>
              </p:nvSpPr>
              <p:spPr bwMode="auto">
                <a:xfrm>
                  <a:off x="1420" y="346"/>
                  <a:ext cx="1475" cy="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CA" sz="2000">
                      <a:latin typeface="楷体_GB2312" pitchFamily="49" charset="-122"/>
                      <a:ea typeface="楷体_GB2312" pitchFamily="49" charset="-122"/>
                    </a:rPr>
                    <a:t>输出：更新数据库</a:t>
                  </a:r>
                </a:p>
                <a:p>
                  <a:pPr eaLnBrk="0" hangingPunct="0"/>
                  <a:endParaRPr lang="zh-CN" altLang="en-CA" sz="2000">
                    <a:latin typeface="楷体_GB2312" pitchFamily="49" charset="-122"/>
                    <a:ea typeface="楷体_GB2312" pitchFamily="49" charset="-122"/>
                  </a:endParaRPr>
                </a:p>
              </p:txBody>
            </p:sp>
            <p:sp>
              <p:nvSpPr>
                <p:cNvPr id="41998" name="Rectangle 13"/>
                <p:cNvSpPr>
                  <a:spLocks noChangeArrowheads="1"/>
                </p:cNvSpPr>
                <p:nvPr/>
              </p:nvSpPr>
              <p:spPr bwMode="auto">
                <a:xfrm>
                  <a:off x="1377" y="346"/>
                  <a:ext cx="1561" cy="346"/>
                </a:xfrm>
                <a:prstGeom prst="rect">
                  <a:avLst/>
                </a:prstGeom>
                <a:noFill/>
                <a:ln w="7">
                  <a:solidFill>
                    <a:srgbClr val="A0A0A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41999" name="Group 16"/>
              <p:cNvGrpSpPr/>
              <p:nvPr/>
            </p:nvGrpSpPr>
            <p:grpSpPr bwMode="auto">
              <a:xfrm>
                <a:off x="0" y="692"/>
                <a:ext cx="2938" cy="921"/>
                <a:chOff x="0" y="692"/>
                <a:chExt cx="2938" cy="921"/>
              </a:xfrm>
            </p:grpSpPr>
            <p:sp>
              <p:nvSpPr>
                <p:cNvPr id="42000" name="Rectangle 6"/>
                <p:cNvSpPr>
                  <a:spLocks noChangeArrowheads="1"/>
                </p:cNvSpPr>
                <p:nvPr/>
              </p:nvSpPr>
              <p:spPr bwMode="auto">
                <a:xfrm>
                  <a:off x="43" y="692"/>
                  <a:ext cx="2852" cy="9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CA" sz="2000">
                      <a:latin typeface="楷体_GB2312" pitchFamily="49" charset="-122"/>
                      <a:ea typeface="楷体_GB2312" pitchFamily="49" charset="-122"/>
                    </a:rPr>
                    <a:t>加工逻辑：输入信息</a:t>
                  </a:r>
                </a:p>
                <a:p>
                  <a:pPr eaLnBrk="0" hangingPunct="0"/>
                  <a:r>
                    <a:rPr lang="en-US" altLang="zh-CN" sz="2000">
                      <a:latin typeface="楷体_GB2312" pitchFamily="49" charset="-122"/>
                      <a:ea typeface="楷体_GB2312" pitchFamily="49" charset="-122"/>
                    </a:rPr>
                    <a:t>IF</a:t>
                  </a:r>
                  <a:r>
                    <a:rPr lang="zh-CN" altLang="en-CA" sz="2000">
                      <a:latin typeface="楷体_GB2312" pitchFamily="49" charset="-122"/>
                      <a:ea typeface="楷体_GB2312" pitchFamily="49" charset="-122"/>
                    </a:rPr>
                    <a:t>信息格式正确</a:t>
                  </a:r>
                  <a:r>
                    <a:rPr lang="zh-CN" altLang="en-US" sz="2000">
                      <a:latin typeface="楷体_GB2312" pitchFamily="49" charset="-122"/>
                      <a:ea typeface="楷体_GB2312" pitchFamily="49" charset="-122"/>
                    </a:rPr>
                    <a:t> </a:t>
                  </a:r>
                  <a:r>
                    <a:rPr lang="en-US" altLang="zh-CN" sz="2000">
                      <a:latin typeface="楷体_GB2312" pitchFamily="49" charset="-122"/>
                      <a:ea typeface="楷体_GB2312" pitchFamily="49" charset="-122"/>
                    </a:rPr>
                    <a:t>and </a:t>
                  </a:r>
                  <a:r>
                    <a:rPr lang="zh-CN" altLang="en-US" sz="2000">
                      <a:latin typeface="楷体_GB2312" pitchFamily="49" charset="-122"/>
                      <a:ea typeface="楷体_GB2312" pitchFamily="49" charset="-122"/>
                    </a:rPr>
                    <a:t>不与数据库的信息重复</a:t>
                  </a:r>
                  <a:r>
                    <a:rPr lang="en-US" altLang="zh-CN" sz="2000">
                      <a:latin typeface="楷体_GB2312" pitchFamily="49" charset="-122"/>
                      <a:ea typeface="楷体_GB2312" pitchFamily="49" charset="-122"/>
                    </a:rPr>
                    <a:t>THEN</a:t>
                  </a:r>
                </a:p>
                <a:p>
                  <a:pPr eaLnBrk="0" hangingPunct="0"/>
                  <a:r>
                    <a:rPr lang="zh-CN" altLang="en-US" sz="2000">
                      <a:latin typeface="楷体_GB2312" pitchFamily="49" charset="-122"/>
                      <a:ea typeface="楷体_GB2312" pitchFamily="49" charset="-122"/>
                    </a:rPr>
                    <a:t>   </a:t>
                  </a:r>
                  <a:r>
                    <a:rPr lang="zh-CN" altLang="en-CA" sz="2000">
                      <a:latin typeface="楷体_GB2312" pitchFamily="49" charset="-122"/>
                      <a:ea typeface="楷体_GB2312" pitchFamily="49" charset="-122"/>
                    </a:rPr>
                    <a:t>将信息追加到数据库</a:t>
                  </a:r>
                </a:p>
                <a:p>
                  <a:pPr eaLnBrk="0" hangingPunct="0"/>
                  <a:r>
                    <a:rPr lang="en-CA" altLang="zh-CN" sz="2000">
                      <a:latin typeface="楷体_GB2312" pitchFamily="49" charset="-122"/>
                      <a:ea typeface="楷体_GB2312" pitchFamily="49" charset="-122"/>
                    </a:rPr>
                    <a:t>ELSE</a:t>
                  </a:r>
                </a:p>
                <a:p>
                  <a:pPr eaLnBrk="0" hangingPunct="0"/>
                  <a:r>
                    <a:rPr lang="en-CA" altLang="zh-CN" sz="2000">
                      <a:latin typeface="楷体_GB2312" pitchFamily="49" charset="-122"/>
                      <a:ea typeface="楷体_GB2312" pitchFamily="49" charset="-122"/>
                    </a:rPr>
                    <a:t>   </a:t>
                  </a:r>
                  <a:r>
                    <a:rPr lang="zh-CN" altLang="en-CA" sz="2000">
                      <a:latin typeface="楷体_GB2312" pitchFamily="49" charset="-122"/>
                      <a:ea typeface="楷体_GB2312" pitchFamily="49" charset="-122"/>
                    </a:rPr>
                    <a:t>输出错误，重新输入或退出</a:t>
                  </a:r>
                </a:p>
                <a:p>
                  <a:pPr eaLnBrk="0" hangingPunct="0"/>
                  <a:r>
                    <a:rPr lang="en-US" altLang="zh-CN" sz="2000">
                      <a:latin typeface="楷体_GB2312" pitchFamily="49" charset="-122"/>
                      <a:ea typeface="楷体_GB2312" pitchFamily="49" charset="-122"/>
                    </a:rPr>
                    <a:t>ENDIF</a:t>
                  </a:r>
                  <a:endParaRPr lang="en-CA" altLang="zh-CN" sz="2000">
                    <a:latin typeface="楷体_GB2312" pitchFamily="49" charset="-122"/>
                    <a:ea typeface="楷体_GB2312" pitchFamily="49" charset="-122"/>
                  </a:endParaRPr>
                </a:p>
              </p:txBody>
            </p:sp>
            <p:sp>
              <p:nvSpPr>
                <p:cNvPr id="42001" name="Rectangle 15"/>
                <p:cNvSpPr>
                  <a:spLocks noChangeArrowheads="1"/>
                </p:cNvSpPr>
                <p:nvPr/>
              </p:nvSpPr>
              <p:spPr bwMode="auto">
                <a:xfrm>
                  <a:off x="0" y="692"/>
                  <a:ext cx="2938" cy="921"/>
                </a:xfrm>
                <a:prstGeom prst="rect">
                  <a:avLst/>
                </a:prstGeom>
                <a:noFill/>
                <a:ln w="7">
                  <a:solidFill>
                    <a:srgbClr val="A0A0A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sp>
          <p:nvSpPr>
            <p:cNvPr id="42002" name="Rectangle 18"/>
            <p:cNvSpPr>
              <a:spLocks noChangeArrowheads="1"/>
            </p:cNvSpPr>
            <p:nvPr/>
          </p:nvSpPr>
          <p:spPr bwMode="auto">
            <a:xfrm>
              <a:off x="-3" y="-3"/>
              <a:ext cx="2944" cy="1619"/>
            </a:xfrm>
            <a:prstGeom prst="rect">
              <a:avLst/>
            </a:prstGeom>
            <a:noFill/>
            <a:ln w="11112">
              <a:solidFill>
                <a:srgbClr val="A0A0A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42003" name="Rectangle 20"/>
          <p:cNvSpPr>
            <a:spLocks noGrp="1" noChangeArrowheads="1"/>
          </p:cNvSpPr>
          <p:nvPr>
            <p:ph type="title" idx="4294967295"/>
          </p:nvPr>
        </p:nvSpPr>
        <p:spPr>
          <a:xfrm>
            <a:off x="611188" y="622300"/>
            <a:ext cx="8208962" cy="503238"/>
          </a:xfrm>
        </p:spPr>
        <p:txBody>
          <a:bodyPr/>
          <a:lstStyle/>
          <a:p>
            <a:pPr eaLnBrk="1" hangingPunct="1">
              <a:buFont typeface="Wingdings" panose="05000000000000000000" pitchFamily="2" charset="2"/>
              <a:buChar char="Ø"/>
            </a:pPr>
            <a:r>
              <a:rPr lang="zh-CN" altLang="en-US" sz="1900" b="1">
                <a:solidFill>
                  <a:schemeClr val="tx1"/>
                </a:solidFill>
                <a:latin typeface="楷体_GB2312" pitchFamily="49" charset="-122"/>
                <a:ea typeface="楷体_GB2312" pitchFamily="49" charset="-122"/>
              </a:rPr>
              <a:t>加工逻辑词条说明举例</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11188" y="1341438"/>
            <a:ext cx="8137525" cy="4608512"/>
          </a:xfrm>
        </p:spPr>
        <p:txBody>
          <a:bodyPr>
            <a:noAutofit/>
          </a:bodyPr>
          <a:lstStyle/>
          <a:p>
            <a:pPr marL="609600" indent="-609600" eaLnBrk="1" hangingPunct="1">
              <a:lnSpc>
                <a:spcPct val="85000"/>
              </a:lnSpc>
              <a:buClr>
                <a:schemeClr val="tx1"/>
              </a:buClr>
              <a:buFont typeface="Wingdings" panose="05000000000000000000" pitchFamily="2" charset="2"/>
              <a:buAutoNum type="alphaUcPeriod"/>
            </a:pPr>
            <a:r>
              <a:rPr lang="zh-CN" altLang="en-US" sz="2100">
                <a:latin typeface="楷体_GB2312" pitchFamily="49" charset="-122"/>
                <a:ea typeface="楷体_GB2312" pitchFamily="49" charset="-122"/>
              </a:rPr>
              <a:t>是一种介于自然语言和形式化语言之间的语言</a:t>
            </a:r>
          </a:p>
          <a:p>
            <a:pPr marL="609600" indent="-609600" eaLnBrk="1" hangingPunct="1">
              <a:lnSpc>
                <a:spcPct val="85000"/>
              </a:lnSpc>
              <a:buClr>
                <a:schemeClr val="tx1"/>
              </a:buClr>
              <a:buFont typeface="Wingdings" panose="05000000000000000000" pitchFamily="2" charset="2"/>
              <a:buAutoNum type="alphaUcPeriod"/>
            </a:pPr>
            <a:r>
              <a:rPr lang="zh-CN" altLang="en-US" sz="2100">
                <a:latin typeface="楷体_GB2312" pitchFamily="49" charset="-122"/>
                <a:ea typeface="楷体_GB2312" pitchFamily="49" charset="-122"/>
              </a:rPr>
              <a:t>语言的</a:t>
            </a:r>
            <a:r>
              <a:rPr lang="zh-CN" altLang="en-US" sz="2100">
                <a:solidFill>
                  <a:srgbClr val="CC0000"/>
                </a:solidFill>
                <a:latin typeface="楷体_GB2312" pitchFamily="49" charset="-122"/>
                <a:ea typeface="楷体_GB2312" pitchFamily="49" charset="-122"/>
              </a:rPr>
              <a:t>正文用基本控制结构进行分割</a:t>
            </a:r>
            <a:r>
              <a:rPr lang="zh-CN" altLang="en-US" sz="2100">
                <a:solidFill>
                  <a:srgbClr val="006600"/>
                </a:solidFill>
                <a:latin typeface="楷体_GB2312" pitchFamily="49" charset="-122"/>
                <a:ea typeface="楷体_GB2312" pitchFamily="49" charset="-122"/>
              </a:rPr>
              <a:t>，</a:t>
            </a:r>
            <a:r>
              <a:rPr lang="zh-CN" altLang="en-US" sz="2100">
                <a:latin typeface="楷体_GB2312" pitchFamily="49" charset="-122"/>
                <a:ea typeface="楷体_GB2312" pitchFamily="49" charset="-122"/>
              </a:rPr>
              <a:t>加工中的</a:t>
            </a:r>
            <a:r>
              <a:rPr lang="zh-CN" altLang="en-US" sz="2100">
                <a:solidFill>
                  <a:srgbClr val="CC0000"/>
                </a:solidFill>
                <a:latin typeface="楷体_GB2312" pitchFamily="49" charset="-122"/>
                <a:ea typeface="楷体_GB2312" pitchFamily="49" charset="-122"/>
              </a:rPr>
              <a:t>操作用自然语言短语来表示</a:t>
            </a:r>
            <a:endParaRPr lang="zh-CN" altLang="en-US" sz="2100">
              <a:solidFill>
                <a:srgbClr val="006600"/>
              </a:solidFill>
              <a:latin typeface="楷体_GB2312" pitchFamily="49" charset="-122"/>
              <a:ea typeface="楷体_GB2312" pitchFamily="49" charset="-122"/>
            </a:endParaRPr>
          </a:p>
          <a:p>
            <a:pPr marL="609600" indent="-609600" eaLnBrk="1" hangingPunct="1">
              <a:lnSpc>
                <a:spcPct val="85000"/>
              </a:lnSpc>
              <a:buClr>
                <a:schemeClr val="tx1"/>
              </a:buClr>
              <a:buFont typeface="Wingdings" panose="05000000000000000000" pitchFamily="2" charset="2"/>
              <a:buAutoNum type="alphaUcPeriod"/>
            </a:pPr>
            <a:r>
              <a:rPr lang="zh-CN" altLang="en-US" sz="2100">
                <a:latin typeface="楷体_GB2312" pitchFamily="49" charset="-122"/>
                <a:ea typeface="楷体_GB2312" pitchFamily="49" charset="-122"/>
              </a:rPr>
              <a:t>其基本控制结构有三种：</a:t>
            </a:r>
          </a:p>
          <a:p>
            <a:pPr marL="990600" lvl="1" indent="-646430" eaLnBrk="1" hangingPunct="1">
              <a:lnSpc>
                <a:spcPct val="85000"/>
              </a:lnSpc>
              <a:buClr>
                <a:schemeClr val="tx1"/>
              </a:buClr>
              <a:buFont typeface="Wingdings" panose="05000000000000000000" pitchFamily="2" charset="2"/>
              <a:buChar char="Ø"/>
            </a:pPr>
            <a:r>
              <a:rPr lang="zh-CN" altLang="en-US" sz="2000" b="1">
                <a:solidFill>
                  <a:srgbClr val="0000FF"/>
                </a:solidFill>
                <a:latin typeface="楷体_GB2312" pitchFamily="49" charset="-122"/>
                <a:ea typeface="楷体_GB2312" pitchFamily="49" charset="-122"/>
              </a:rPr>
              <a:t>简单陈述句结构</a:t>
            </a:r>
            <a:r>
              <a:rPr lang="zh-CN" altLang="en-US" sz="2000" b="1">
                <a:solidFill>
                  <a:srgbClr val="006600"/>
                </a:solidFill>
                <a:latin typeface="楷体_GB2312" pitchFamily="49" charset="-122"/>
                <a:ea typeface="楷体_GB2312" pitchFamily="49" charset="-122"/>
              </a:rPr>
              <a:t>：避免复合语句；</a:t>
            </a:r>
            <a:endParaRPr lang="zh-CN" altLang="en-US" sz="2000" b="1" baseline="30000">
              <a:solidFill>
                <a:srgbClr val="006600"/>
              </a:solidFill>
              <a:latin typeface="楷体_GB2312" pitchFamily="49" charset="-122"/>
              <a:ea typeface="楷体_GB2312" pitchFamily="49" charset="-122"/>
            </a:endParaRPr>
          </a:p>
          <a:p>
            <a:pPr marL="990600" lvl="1" indent="-646430" eaLnBrk="1" hangingPunct="1">
              <a:lnSpc>
                <a:spcPct val="85000"/>
              </a:lnSpc>
              <a:buClr>
                <a:schemeClr val="tx1"/>
              </a:buClr>
              <a:buFont typeface="Wingdings" panose="05000000000000000000" pitchFamily="2" charset="2"/>
              <a:buChar char="Ø"/>
            </a:pPr>
            <a:r>
              <a:rPr lang="zh-CN" altLang="en-US" sz="2000" b="1">
                <a:solidFill>
                  <a:srgbClr val="0000FF"/>
                </a:solidFill>
                <a:latin typeface="楷体_GB2312" pitchFamily="49" charset="-122"/>
                <a:ea typeface="楷体_GB2312" pitchFamily="49" charset="-122"/>
              </a:rPr>
              <a:t>重复结构</a:t>
            </a:r>
            <a:r>
              <a:rPr lang="zh-CN" altLang="en-US" sz="2000" b="1">
                <a:solidFill>
                  <a:srgbClr val="006600"/>
                </a:solidFill>
                <a:latin typeface="楷体_GB2312" pitchFamily="49" charset="-122"/>
                <a:ea typeface="楷体_GB2312" pitchFamily="49" charset="-122"/>
              </a:rPr>
              <a:t>：</a:t>
            </a:r>
            <a:r>
              <a:rPr lang="en-US" altLang="zh-CN" sz="2000" b="1" i="1">
                <a:solidFill>
                  <a:srgbClr val="FF0000"/>
                </a:solidFill>
                <a:latin typeface="楷体_GB2312" pitchFamily="49" charset="-122"/>
                <a:ea typeface="楷体_GB2312" pitchFamily="49" charset="-122"/>
              </a:rPr>
              <a:t>while</a:t>
            </a:r>
            <a:r>
              <a:rPr lang="en-US" altLang="zh-CN" sz="2000" b="1">
                <a:solidFill>
                  <a:srgbClr val="FF0000"/>
                </a:solidFill>
                <a:latin typeface="楷体_GB2312" pitchFamily="49" charset="-122"/>
                <a:ea typeface="楷体_GB2312" pitchFamily="49" charset="-122"/>
              </a:rPr>
              <a:t>_</a:t>
            </a:r>
            <a:r>
              <a:rPr lang="en-US" altLang="zh-CN" sz="2000" b="1" i="1">
                <a:solidFill>
                  <a:srgbClr val="FF0000"/>
                </a:solidFill>
                <a:latin typeface="楷体_GB2312" pitchFamily="49" charset="-122"/>
                <a:ea typeface="楷体_GB2312" pitchFamily="49" charset="-122"/>
              </a:rPr>
              <a:t>do</a:t>
            </a:r>
            <a:r>
              <a:rPr lang="en-US" altLang="zh-CN" sz="2000" b="1">
                <a:solidFill>
                  <a:srgbClr val="006600"/>
                </a:solidFill>
                <a:latin typeface="楷体_GB2312" pitchFamily="49" charset="-122"/>
                <a:ea typeface="楷体_GB2312" pitchFamily="49" charset="-122"/>
              </a:rPr>
              <a:t> </a:t>
            </a:r>
            <a:r>
              <a:rPr lang="zh-CN" altLang="en-US" sz="2000" b="1">
                <a:solidFill>
                  <a:srgbClr val="006600"/>
                </a:solidFill>
                <a:latin typeface="楷体_GB2312" pitchFamily="49" charset="-122"/>
                <a:ea typeface="楷体_GB2312" pitchFamily="49" charset="-122"/>
              </a:rPr>
              <a:t>或 </a:t>
            </a:r>
            <a:r>
              <a:rPr lang="en-US" altLang="zh-CN" sz="2000" b="1" i="1">
                <a:solidFill>
                  <a:srgbClr val="FF0000"/>
                </a:solidFill>
                <a:latin typeface="楷体_GB2312" pitchFamily="49" charset="-122"/>
                <a:ea typeface="楷体_GB2312" pitchFamily="49" charset="-122"/>
              </a:rPr>
              <a:t>repeat</a:t>
            </a:r>
            <a:r>
              <a:rPr lang="en-US" altLang="zh-CN" sz="2000" b="1">
                <a:solidFill>
                  <a:srgbClr val="FF0000"/>
                </a:solidFill>
                <a:latin typeface="楷体_GB2312" pitchFamily="49" charset="-122"/>
                <a:ea typeface="楷体_GB2312" pitchFamily="49" charset="-122"/>
              </a:rPr>
              <a:t>_</a:t>
            </a:r>
            <a:r>
              <a:rPr lang="en-US" altLang="zh-CN" sz="2000" b="1" i="1">
                <a:solidFill>
                  <a:srgbClr val="FF0000"/>
                </a:solidFill>
                <a:latin typeface="楷体_GB2312" pitchFamily="49" charset="-122"/>
                <a:ea typeface="楷体_GB2312" pitchFamily="49" charset="-122"/>
              </a:rPr>
              <a:t>until </a:t>
            </a:r>
            <a:r>
              <a:rPr lang="zh-CN" altLang="en-US" sz="2000" b="1">
                <a:solidFill>
                  <a:srgbClr val="006600"/>
                </a:solidFill>
                <a:latin typeface="楷体_GB2312" pitchFamily="49" charset="-122"/>
                <a:ea typeface="楷体_GB2312" pitchFamily="49" charset="-122"/>
              </a:rPr>
              <a:t>结构。</a:t>
            </a:r>
          </a:p>
          <a:p>
            <a:pPr marL="990600" lvl="1" indent="-646430" eaLnBrk="1" hangingPunct="1">
              <a:lnSpc>
                <a:spcPct val="85000"/>
              </a:lnSpc>
              <a:buClr>
                <a:schemeClr val="tx1"/>
              </a:buClr>
              <a:buFont typeface="Wingdings" panose="05000000000000000000" pitchFamily="2" charset="2"/>
              <a:buChar char="Ø"/>
            </a:pPr>
            <a:r>
              <a:rPr lang="zh-CN" altLang="en-US" sz="2000" b="1">
                <a:solidFill>
                  <a:srgbClr val="0000FF"/>
                </a:solidFill>
                <a:latin typeface="楷体_GB2312" pitchFamily="49" charset="-122"/>
                <a:ea typeface="楷体_GB2312" pitchFamily="49" charset="-122"/>
              </a:rPr>
              <a:t>判定结构：</a:t>
            </a:r>
            <a:r>
              <a:rPr lang="en-US" altLang="zh-CN" sz="2000" b="1" i="1">
                <a:solidFill>
                  <a:srgbClr val="FF0000"/>
                </a:solidFill>
                <a:latin typeface="楷体_GB2312" pitchFamily="49" charset="-122"/>
                <a:ea typeface="楷体_GB2312" pitchFamily="49" charset="-122"/>
              </a:rPr>
              <a:t>if_then_else</a:t>
            </a:r>
            <a:r>
              <a:rPr lang="en-US" altLang="zh-CN" sz="2000" b="1">
                <a:solidFill>
                  <a:srgbClr val="006600"/>
                </a:solidFill>
                <a:latin typeface="楷体_GB2312" pitchFamily="49" charset="-122"/>
                <a:ea typeface="楷体_GB2312" pitchFamily="49" charset="-122"/>
              </a:rPr>
              <a:t> </a:t>
            </a:r>
            <a:r>
              <a:rPr lang="zh-CN" altLang="en-US" sz="2000" b="1">
                <a:solidFill>
                  <a:srgbClr val="006600"/>
                </a:solidFill>
                <a:latin typeface="楷体_GB2312" pitchFamily="49" charset="-122"/>
                <a:ea typeface="楷体_GB2312" pitchFamily="49" charset="-122"/>
              </a:rPr>
              <a:t>或 </a:t>
            </a:r>
            <a:r>
              <a:rPr lang="en-US" altLang="zh-CN" sz="2000" b="1" i="1">
                <a:solidFill>
                  <a:srgbClr val="FF0000"/>
                </a:solidFill>
                <a:latin typeface="楷体_GB2312" pitchFamily="49" charset="-122"/>
                <a:ea typeface="楷体_GB2312" pitchFamily="49" charset="-122"/>
              </a:rPr>
              <a:t>case_of </a:t>
            </a:r>
            <a:r>
              <a:rPr lang="zh-CN" altLang="en-US" sz="2000" b="1">
                <a:solidFill>
                  <a:srgbClr val="006600"/>
                </a:solidFill>
                <a:latin typeface="楷体_GB2312" pitchFamily="49" charset="-122"/>
                <a:ea typeface="楷体_GB2312" pitchFamily="49" charset="-122"/>
              </a:rPr>
              <a:t>结构；</a:t>
            </a:r>
          </a:p>
          <a:p>
            <a:pPr marL="609600" indent="-609600" eaLnBrk="1" hangingPunct="1">
              <a:lnSpc>
                <a:spcPct val="85000"/>
              </a:lnSpc>
              <a:buClr>
                <a:schemeClr val="tx1"/>
              </a:buClr>
              <a:buFont typeface="Wingdings" panose="05000000000000000000" pitchFamily="2" charset="2"/>
              <a:buAutoNum type="alphaUcPeriod" startAt="4"/>
            </a:pPr>
            <a:r>
              <a:rPr lang="zh-CN" altLang="en-US" sz="2100">
                <a:latin typeface="楷体_GB2312" pitchFamily="49" charset="-122"/>
                <a:ea typeface="楷体_GB2312" pitchFamily="49" charset="-122"/>
              </a:rPr>
              <a:t>结构化英语的词汇表由</a:t>
            </a:r>
          </a:p>
          <a:p>
            <a:pPr marL="990600" lvl="1" indent="-646430" eaLnBrk="1" hangingPunct="1">
              <a:lnSpc>
                <a:spcPct val="85000"/>
              </a:lnSpc>
              <a:buClr>
                <a:srgbClr val="0000FF"/>
              </a:buClr>
              <a:buFont typeface="Wingdings" panose="05000000000000000000" pitchFamily="2" charset="2"/>
              <a:buChar char="Ø"/>
            </a:pPr>
            <a:r>
              <a:rPr lang="zh-CN" altLang="en-US" sz="2000" b="1">
                <a:solidFill>
                  <a:srgbClr val="006600"/>
                </a:solidFill>
                <a:effectLst>
                  <a:outerShdw blurRad="38100" dist="38100" dir="2700000" algn="tl">
                    <a:srgbClr val="C0C0C0"/>
                  </a:outerShdw>
                </a:effectLst>
                <a:latin typeface="楷体_GB2312" pitchFamily="49" charset="-122"/>
                <a:ea typeface="楷体_GB2312" pitchFamily="49" charset="-122"/>
              </a:rPr>
              <a:t>英语命令动词</a:t>
            </a:r>
          </a:p>
          <a:p>
            <a:pPr marL="990600" lvl="1" indent="-646430" eaLnBrk="1" hangingPunct="1">
              <a:lnSpc>
                <a:spcPct val="85000"/>
              </a:lnSpc>
              <a:buClr>
                <a:srgbClr val="0000FF"/>
              </a:buClr>
              <a:buFont typeface="Wingdings" panose="05000000000000000000" pitchFamily="2" charset="2"/>
              <a:buChar char="Ø"/>
            </a:pPr>
            <a:r>
              <a:rPr lang="zh-CN" altLang="en-US" sz="2000" b="1">
                <a:solidFill>
                  <a:srgbClr val="006600"/>
                </a:solidFill>
                <a:effectLst>
                  <a:outerShdw blurRad="38100" dist="38100" dir="2700000" algn="tl">
                    <a:srgbClr val="C0C0C0"/>
                  </a:outerShdw>
                </a:effectLst>
                <a:latin typeface="楷体_GB2312" pitchFamily="49" charset="-122"/>
                <a:ea typeface="楷体_GB2312" pitchFamily="49" charset="-122"/>
              </a:rPr>
              <a:t>数据词典中定义的名字</a:t>
            </a:r>
          </a:p>
          <a:p>
            <a:pPr marL="990600" lvl="1" indent="-646430" eaLnBrk="1" hangingPunct="1">
              <a:lnSpc>
                <a:spcPct val="85000"/>
              </a:lnSpc>
              <a:buClr>
                <a:srgbClr val="0000FF"/>
              </a:buClr>
              <a:buFont typeface="Wingdings" panose="05000000000000000000" pitchFamily="2" charset="2"/>
              <a:buChar char="Ø"/>
            </a:pPr>
            <a:r>
              <a:rPr lang="zh-CN" altLang="en-US" sz="2000" b="1">
                <a:solidFill>
                  <a:srgbClr val="006600"/>
                </a:solidFill>
                <a:effectLst>
                  <a:outerShdw blurRad="38100" dist="38100" dir="2700000" algn="tl">
                    <a:srgbClr val="C0C0C0"/>
                  </a:outerShdw>
                </a:effectLst>
                <a:latin typeface="楷体_GB2312" pitchFamily="49" charset="-122"/>
                <a:ea typeface="楷体_GB2312" pitchFamily="49" charset="-122"/>
              </a:rPr>
              <a:t>有限的自定义词</a:t>
            </a:r>
          </a:p>
          <a:p>
            <a:pPr marL="990600" lvl="1" indent="-646430" eaLnBrk="1" hangingPunct="1">
              <a:lnSpc>
                <a:spcPct val="85000"/>
              </a:lnSpc>
              <a:buClr>
                <a:srgbClr val="0000FF"/>
              </a:buClr>
              <a:buFont typeface="Wingdings" panose="05000000000000000000" pitchFamily="2" charset="2"/>
              <a:buChar char="Ø"/>
            </a:pPr>
            <a:r>
              <a:rPr lang="zh-CN" altLang="en-US" sz="2000" b="1">
                <a:solidFill>
                  <a:srgbClr val="006600"/>
                </a:solidFill>
                <a:effectLst>
                  <a:outerShdw blurRad="38100" dist="38100" dir="2700000" algn="tl">
                    <a:srgbClr val="C0C0C0"/>
                  </a:outerShdw>
                </a:effectLst>
                <a:latin typeface="楷体_GB2312" pitchFamily="49" charset="-122"/>
                <a:ea typeface="楷体_GB2312" pitchFamily="49" charset="-122"/>
              </a:rPr>
              <a:t>逻辑关系词 </a:t>
            </a:r>
            <a:r>
              <a:rPr lang="en-US" altLang="zh-CN" sz="2000" b="1">
                <a:solidFill>
                  <a:srgbClr val="FF0000"/>
                </a:solidFill>
                <a:effectLst>
                  <a:outerShdw blurRad="38100" dist="38100" dir="2700000" algn="tl">
                    <a:srgbClr val="C0C0C0"/>
                  </a:outerShdw>
                </a:effectLst>
                <a:latin typeface="楷体_GB2312" pitchFamily="49" charset="-122"/>
                <a:ea typeface="楷体_GB2312" pitchFamily="49" charset="-122"/>
              </a:rPr>
              <a:t>IF_THEN_ELSE</a:t>
            </a:r>
            <a:r>
              <a:rPr lang="zh-CN" altLang="en-US" sz="2000" b="1">
                <a:solidFill>
                  <a:srgbClr val="006600"/>
                </a:solidFill>
                <a:effectLst>
                  <a:outerShdw blurRad="38100" dist="38100" dir="2700000" algn="tl">
                    <a:srgbClr val="C0C0C0"/>
                  </a:outerShdw>
                </a:effectLst>
                <a:latin typeface="楷体_GB2312" pitchFamily="49" charset="-122"/>
                <a:ea typeface="楷体_GB2312" pitchFamily="49" charset="-122"/>
              </a:rPr>
              <a:t>、</a:t>
            </a:r>
            <a:r>
              <a:rPr lang="en-US" altLang="zh-CN" sz="2000" b="1">
                <a:solidFill>
                  <a:srgbClr val="FF0000"/>
                </a:solidFill>
                <a:effectLst>
                  <a:outerShdw blurRad="38100" dist="38100" dir="2700000" algn="tl">
                    <a:srgbClr val="C0C0C0"/>
                  </a:outerShdw>
                </a:effectLst>
                <a:latin typeface="楷体_GB2312" pitchFamily="49" charset="-122"/>
                <a:ea typeface="楷体_GB2312" pitchFamily="49" charset="-122"/>
              </a:rPr>
              <a:t>CASE_OF </a:t>
            </a:r>
            <a:r>
              <a:rPr lang="zh-CN" altLang="en-US" sz="2000" b="1">
                <a:solidFill>
                  <a:srgbClr val="006600"/>
                </a:solidFill>
                <a:effectLst>
                  <a:outerShdw blurRad="38100" dist="38100" dir="2700000" algn="tl">
                    <a:srgbClr val="C0C0C0"/>
                  </a:outerShdw>
                </a:effectLst>
                <a:latin typeface="楷体_GB2312" pitchFamily="49" charset="-122"/>
                <a:ea typeface="楷体_GB2312" pitchFamily="49" charset="-122"/>
              </a:rPr>
              <a:t>、</a:t>
            </a:r>
            <a:r>
              <a:rPr lang="zh-CN" altLang="en-US" sz="2000" b="1">
                <a:solidFill>
                  <a:srgbClr val="FF0000"/>
                </a:solidFill>
                <a:effectLst>
                  <a:outerShdw blurRad="38100" dist="38100" dir="2700000" algn="tl">
                    <a:srgbClr val="C0C0C0"/>
                  </a:outerShdw>
                </a:effectLst>
                <a:latin typeface="楷体_GB2312" pitchFamily="49" charset="-122"/>
                <a:ea typeface="楷体_GB2312" pitchFamily="49" charset="-122"/>
              </a:rPr>
              <a:t> </a:t>
            </a:r>
            <a:r>
              <a:rPr lang="en-US" altLang="zh-CN" sz="2000" b="1">
                <a:solidFill>
                  <a:srgbClr val="FF0000"/>
                </a:solidFill>
                <a:effectLst>
                  <a:outerShdw blurRad="38100" dist="38100" dir="2700000" algn="tl">
                    <a:srgbClr val="C0C0C0"/>
                  </a:outerShdw>
                </a:effectLst>
                <a:latin typeface="楷体_GB2312" pitchFamily="49" charset="-122"/>
                <a:ea typeface="楷体_GB2312" pitchFamily="49" charset="-122"/>
              </a:rPr>
              <a:t>WHILE_DO</a:t>
            </a:r>
            <a:r>
              <a:rPr lang="zh-CN" altLang="en-US" sz="2000" b="1">
                <a:solidFill>
                  <a:srgbClr val="006600"/>
                </a:solidFill>
                <a:effectLst>
                  <a:outerShdw blurRad="38100" dist="38100" dir="2700000" algn="tl">
                    <a:srgbClr val="C0C0C0"/>
                  </a:outerShdw>
                </a:effectLst>
                <a:latin typeface="楷体_GB2312" pitchFamily="49" charset="-122"/>
                <a:ea typeface="楷体_GB2312" pitchFamily="49" charset="-122"/>
              </a:rPr>
              <a:t>、</a:t>
            </a:r>
            <a:r>
              <a:rPr lang="en-US" altLang="zh-CN" sz="2000" b="1">
                <a:solidFill>
                  <a:srgbClr val="FF0000"/>
                </a:solidFill>
                <a:effectLst>
                  <a:outerShdw blurRad="38100" dist="38100" dir="2700000" algn="tl">
                    <a:srgbClr val="C0C0C0"/>
                  </a:outerShdw>
                </a:effectLst>
                <a:latin typeface="楷体_GB2312" pitchFamily="49" charset="-122"/>
                <a:ea typeface="楷体_GB2312" pitchFamily="49" charset="-122"/>
              </a:rPr>
              <a:t>REPEAT_UNTIL</a:t>
            </a:r>
            <a:r>
              <a:rPr lang="zh-CN" altLang="en-US" sz="2000" b="1">
                <a:solidFill>
                  <a:srgbClr val="006600"/>
                </a:solidFill>
                <a:effectLst>
                  <a:outerShdw blurRad="38100" dist="38100" dir="2700000" algn="tl">
                    <a:srgbClr val="C0C0C0"/>
                  </a:outerShdw>
                </a:effectLst>
                <a:latin typeface="楷体_GB2312" pitchFamily="49" charset="-122"/>
                <a:ea typeface="楷体_GB2312" pitchFamily="49" charset="-122"/>
              </a:rPr>
              <a:t>等组成。</a:t>
            </a:r>
          </a:p>
        </p:txBody>
      </p:sp>
      <p:sp>
        <p:nvSpPr>
          <p:cNvPr id="43010" name="TextBox 3"/>
          <p:cNvSpPr txBox="1">
            <a:spLocks noChangeArrowheads="1"/>
          </p:cNvSpPr>
          <p:nvPr/>
        </p:nvSpPr>
        <p:spPr bwMode="auto">
          <a:xfrm>
            <a:off x="604838" y="595313"/>
            <a:ext cx="821531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latin typeface="楷体_GB2312" pitchFamily="49" charset="-122"/>
                <a:ea typeface="楷体_GB2312" pitchFamily="49" charset="-122"/>
              </a:rPr>
              <a:t>2) </a:t>
            </a:r>
            <a:r>
              <a:rPr lang="zh-CN" altLang="en-US" sz="2400" b="1">
                <a:latin typeface="楷体_GB2312" pitchFamily="49" charset="-122"/>
                <a:ea typeface="楷体_GB2312" pitchFamily="49" charset="-122"/>
              </a:rPr>
              <a:t>结构化英语</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nchor="ctr"/>
          <a:lstStyle/>
          <a:p>
            <a:pPr eaLnBrk="1" hangingPunct="1"/>
            <a:r>
              <a:rPr lang="zh-CN" altLang="en-US" sz="21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商店业务处理系统中“检查发货单”</a:t>
            </a:r>
          </a:p>
        </p:txBody>
      </p:sp>
      <p:sp>
        <p:nvSpPr>
          <p:cNvPr id="3" name="内容占位符 2"/>
          <p:cNvSpPr>
            <a:spLocks noGrp="1"/>
          </p:cNvSpPr>
          <p:nvPr>
            <p:ph idx="4294967295"/>
          </p:nvPr>
        </p:nvSpPr>
        <p:spPr>
          <a:xfrm>
            <a:off x="611188" y="1412875"/>
            <a:ext cx="8137525" cy="4537075"/>
          </a:xfrm>
        </p:spPr>
        <p:txBody>
          <a:bodyPr/>
          <a:lstStyle/>
          <a:p>
            <a:pPr eaLnBrk="1" hangingPunct="1">
              <a:lnSpc>
                <a:spcPct val="130000"/>
              </a:lnSpc>
              <a:spcBef>
                <a:spcPct val="0"/>
              </a:spcBef>
              <a:buFont typeface="Wingdings" panose="05000000000000000000" pitchFamily="2" charset="2"/>
              <a:buNone/>
            </a:pPr>
            <a:r>
              <a:rPr lang="en-US" altLang="zh-CN" sz="2100" b="1">
                <a:solidFill>
                  <a:srgbClr val="FF0000"/>
                </a:solidFill>
                <a:effectLst>
                  <a:outerShdw blurRad="38100" dist="38100" dir="2700000" algn="tl">
                    <a:srgbClr val="C0C0C0"/>
                  </a:outerShdw>
                </a:effectLst>
                <a:latin typeface="Times New Roman" panose="02020603050405020304" pitchFamily="18" charset="0"/>
                <a:ea typeface="仿宋_GB2312" pitchFamily="49" charset="-122"/>
              </a:rPr>
              <a:t>if </a:t>
            </a:r>
            <a:r>
              <a:rPr lang="zh-CN" altLang="en-US" sz="1900" b="1">
                <a:latin typeface="楷体_GB2312" pitchFamily="49" charset="-122"/>
                <a:ea typeface="楷体_GB2312" pitchFamily="49" charset="-122"/>
              </a:rPr>
              <a:t>发货单金额超过</a:t>
            </a:r>
            <a:r>
              <a:rPr lang="en-US" altLang="zh-CN" sz="1900" b="1">
                <a:latin typeface="楷体_GB2312" pitchFamily="49" charset="-122"/>
                <a:ea typeface="楷体_GB2312" pitchFamily="49" charset="-122"/>
              </a:rPr>
              <a:t>$500</a:t>
            </a:r>
            <a:r>
              <a:rPr lang="en-US" altLang="zh-CN" sz="19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 </a:t>
            </a:r>
            <a:r>
              <a:rPr lang="en-US" altLang="zh-CN" sz="1900" b="1">
                <a:solidFill>
                  <a:srgbClr val="FF0000"/>
                </a:solidFill>
                <a:effectLst>
                  <a:outerShdw blurRad="38100" dist="38100" dir="2700000" algn="tl">
                    <a:srgbClr val="C0C0C0"/>
                  </a:outerShdw>
                </a:effectLst>
                <a:latin typeface="Times New Roman" panose="02020603050405020304" pitchFamily="18" charset="0"/>
                <a:ea typeface="仿宋_GB2312" pitchFamily="49" charset="-122"/>
              </a:rPr>
              <a:t>then</a:t>
            </a:r>
          </a:p>
          <a:p>
            <a:pPr eaLnBrk="1" hangingPunct="1">
              <a:lnSpc>
                <a:spcPct val="130000"/>
              </a:lnSpc>
              <a:spcBef>
                <a:spcPct val="0"/>
              </a:spcBef>
              <a:buFont typeface="Wingdings" panose="05000000000000000000" pitchFamily="2" charset="2"/>
              <a:buNone/>
            </a:pPr>
            <a:r>
              <a:rPr lang="en-US" altLang="zh-CN" sz="19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      </a:t>
            </a:r>
            <a:r>
              <a:rPr lang="en-US" altLang="zh-CN" sz="1900" b="1">
                <a:solidFill>
                  <a:srgbClr val="FF0000"/>
                </a:solidFill>
                <a:effectLst>
                  <a:outerShdw blurRad="38100" dist="38100" dir="2700000" algn="tl">
                    <a:srgbClr val="C0C0C0"/>
                  </a:outerShdw>
                </a:effectLst>
                <a:latin typeface="Times New Roman" panose="02020603050405020304" pitchFamily="18" charset="0"/>
                <a:ea typeface="仿宋_GB2312" pitchFamily="49" charset="-122"/>
              </a:rPr>
              <a:t>if</a:t>
            </a:r>
            <a:r>
              <a:rPr lang="en-US" altLang="zh-CN" sz="19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1900" b="1">
                <a:latin typeface="楷体_GB2312" pitchFamily="49" charset="-122"/>
                <a:ea typeface="楷体_GB2312" pitchFamily="49" charset="-122"/>
              </a:rPr>
              <a:t>欠款超过了</a:t>
            </a:r>
            <a:r>
              <a:rPr lang="en-US" altLang="zh-CN" sz="1900" b="1">
                <a:latin typeface="楷体_GB2312" pitchFamily="49" charset="-122"/>
                <a:ea typeface="楷体_GB2312" pitchFamily="49" charset="-122"/>
              </a:rPr>
              <a:t>60</a:t>
            </a:r>
            <a:r>
              <a:rPr lang="zh-CN" altLang="en-US" sz="1900" b="1">
                <a:latin typeface="楷体_GB2312" pitchFamily="49" charset="-122"/>
                <a:ea typeface="楷体_GB2312" pitchFamily="49" charset="-122"/>
              </a:rPr>
              <a:t>天</a:t>
            </a:r>
            <a:r>
              <a:rPr lang="zh-CN" altLang="en-US" sz="19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 </a:t>
            </a:r>
            <a:r>
              <a:rPr lang="en-US" altLang="zh-CN" sz="1900" b="1">
                <a:solidFill>
                  <a:srgbClr val="FF0000"/>
                </a:solidFill>
                <a:effectLst>
                  <a:outerShdw blurRad="38100" dist="38100" dir="2700000" algn="tl">
                    <a:srgbClr val="C0C0C0"/>
                  </a:outerShdw>
                </a:effectLst>
                <a:latin typeface="Times New Roman" panose="02020603050405020304" pitchFamily="18" charset="0"/>
                <a:ea typeface="仿宋_GB2312" pitchFamily="49" charset="-122"/>
              </a:rPr>
              <a:t>then</a:t>
            </a:r>
          </a:p>
          <a:p>
            <a:pPr eaLnBrk="1" hangingPunct="1">
              <a:lnSpc>
                <a:spcPct val="130000"/>
              </a:lnSpc>
              <a:spcBef>
                <a:spcPct val="0"/>
              </a:spcBef>
              <a:buFont typeface="Wingdings" panose="05000000000000000000" pitchFamily="2" charset="2"/>
              <a:buNone/>
            </a:pPr>
            <a:r>
              <a:rPr lang="en-US" altLang="zh-CN" sz="19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1900" b="1">
                <a:latin typeface="楷体_GB2312" pitchFamily="49" charset="-122"/>
                <a:ea typeface="楷体_GB2312" pitchFamily="49" charset="-122"/>
              </a:rPr>
              <a:t>在偿还欠款前不予批准</a:t>
            </a:r>
          </a:p>
          <a:p>
            <a:pPr eaLnBrk="1" hangingPunct="1">
              <a:lnSpc>
                <a:spcPct val="130000"/>
              </a:lnSpc>
              <a:spcBef>
                <a:spcPct val="0"/>
              </a:spcBef>
              <a:buFont typeface="Wingdings" panose="05000000000000000000" pitchFamily="2" charset="2"/>
              <a:buNone/>
            </a:pPr>
            <a:r>
              <a:rPr lang="zh-CN" altLang="zh-CN" sz="19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      </a:t>
            </a:r>
            <a:r>
              <a:rPr lang="en-US" altLang="zh-CN" sz="1900" b="1">
                <a:solidFill>
                  <a:srgbClr val="FF0000"/>
                </a:solidFill>
                <a:effectLst>
                  <a:outerShdw blurRad="38100" dist="38100" dir="2700000" algn="tl">
                    <a:srgbClr val="C0C0C0"/>
                  </a:outerShdw>
                </a:effectLst>
                <a:latin typeface="Times New Roman" panose="02020603050405020304" pitchFamily="18" charset="0"/>
                <a:ea typeface="仿宋_GB2312" pitchFamily="49" charset="-122"/>
              </a:rPr>
              <a:t>else</a:t>
            </a:r>
            <a:r>
              <a:rPr lang="en-US" altLang="zh-CN" sz="19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1900" b="1">
                <a:latin typeface="楷体_GB2312" pitchFamily="49" charset="-122"/>
                <a:ea typeface="楷体_GB2312" pitchFamily="49" charset="-122"/>
              </a:rPr>
              <a:t>（欠款未超期）</a:t>
            </a:r>
          </a:p>
          <a:p>
            <a:pPr eaLnBrk="1" hangingPunct="1">
              <a:lnSpc>
                <a:spcPct val="130000"/>
              </a:lnSpc>
              <a:spcBef>
                <a:spcPct val="0"/>
              </a:spcBef>
              <a:buFont typeface="Wingdings" panose="05000000000000000000" pitchFamily="2" charset="2"/>
              <a:buNone/>
            </a:pPr>
            <a:r>
              <a:rPr lang="zh-CN" altLang="en-US" sz="19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1900" b="1">
                <a:latin typeface="楷体_GB2312" pitchFamily="49" charset="-122"/>
                <a:ea typeface="楷体_GB2312" pitchFamily="49" charset="-122"/>
              </a:rPr>
              <a:t>发批准书，发货单</a:t>
            </a:r>
            <a:r>
              <a:rPr lang="zh-CN" altLang="zh-CN" sz="19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      </a:t>
            </a:r>
          </a:p>
          <a:p>
            <a:pPr eaLnBrk="1" hangingPunct="1">
              <a:lnSpc>
                <a:spcPct val="130000"/>
              </a:lnSpc>
              <a:spcBef>
                <a:spcPct val="0"/>
              </a:spcBef>
              <a:buFont typeface="Wingdings" panose="05000000000000000000" pitchFamily="2" charset="2"/>
              <a:buNone/>
            </a:pPr>
            <a:r>
              <a:rPr lang="en-US" altLang="zh-CN" sz="1900" b="1">
                <a:solidFill>
                  <a:srgbClr val="FF0000"/>
                </a:solidFill>
                <a:effectLst>
                  <a:outerShdw blurRad="38100" dist="38100" dir="2700000" algn="tl">
                    <a:srgbClr val="C0C0C0"/>
                  </a:outerShdw>
                </a:effectLst>
                <a:latin typeface="Times New Roman" panose="02020603050405020304" pitchFamily="18" charset="0"/>
                <a:ea typeface="仿宋_GB2312" pitchFamily="49" charset="-122"/>
              </a:rPr>
              <a:t>else</a:t>
            </a:r>
            <a:r>
              <a:rPr lang="en-US" altLang="zh-CN" sz="19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1900" b="1">
                <a:latin typeface="楷体_GB2312" pitchFamily="49" charset="-122"/>
                <a:ea typeface="楷体_GB2312" pitchFamily="49" charset="-122"/>
              </a:rPr>
              <a:t>（发货单金额未超过</a:t>
            </a:r>
            <a:r>
              <a:rPr lang="en-US" altLang="zh-CN" sz="1900" b="1">
                <a:latin typeface="楷体_GB2312" pitchFamily="49" charset="-122"/>
                <a:ea typeface="楷体_GB2312" pitchFamily="49" charset="-122"/>
              </a:rPr>
              <a:t>$500</a:t>
            </a:r>
            <a:r>
              <a:rPr lang="zh-CN" altLang="en-US" sz="1900" b="1">
                <a:latin typeface="楷体_GB2312" pitchFamily="49" charset="-122"/>
                <a:ea typeface="楷体_GB2312" pitchFamily="49" charset="-122"/>
              </a:rPr>
              <a:t>）</a:t>
            </a:r>
          </a:p>
          <a:p>
            <a:pPr eaLnBrk="1" hangingPunct="1">
              <a:lnSpc>
                <a:spcPct val="130000"/>
              </a:lnSpc>
              <a:spcBef>
                <a:spcPct val="0"/>
              </a:spcBef>
              <a:buFont typeface="Wingdings" panose="05000000000000000000" pitchFamily="2" charset="2"/>
              <a:buNone/>
            </a:pPr>
            <a:r>
              <a:rPr lang="zh-CN" altLang="zh-CN" sz="19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      </a:t>
            </a:r>
            <a:r>
              <a:rPr lang="en-US" altLang="zh-CN" sz="1900" b="1">
                <a:solidFill>
                  <a:srgbClr val="FF0000"/>
                </a:solidFill>
                <a:effectLst>
                  <a:outerShdw blurRad="38100" dist="38100" dir="2700000" algn="tl">
                    <a:srgbClr val="C0C0C0"/>
                  </a:outerShdw>
                </a:effectLst>
                <a:latin typeface="Times New Roman" panose="02020603050405020304" pitchFamily="18" charset="0"/>
                <a:ea typeface="仿宋_GB2312" pitchFamily="49" charset="-122"/>
              </a:rPr>
              <a:t>if</a:t>
            </a:r>
            <a:r>
              <a:rPr lang="en-US" altLang="zh-CN" sz="19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1900" b="1">
                <a:latin typeface="楷体_GB2312" pitchFamily="49" charset="-122"/>
                <a:ea typeface="楷体_GB2312" pitchFamily="49" charset="-122"/>
              </a:rPr>
              <a:t>欠款超过</a:t>
            </a:r>
            <a:r>
              <a:rPr lang="en-US" altLang="zh-CN" sz="1900" b="1">
                <a:latin typeface="楷体_GB2312" pitchFamily="49" charset="-122"/>
                <a:ea typeface="楷体_GB2312" pitchFamily="49" charset="-122"/>
              </a:rPr>
              <a:t>60</a:t>
            </a:r>
            <a:r>
              <a:rPr lang="zh-CN" altLang="en-US" sz="1900" b="1">
                <a:latin typeface="楷体_GB2312" pitchFamily="49" charset="-122"/>
                <a:ea typeface="楷体_GB2312" pitchFamily="49" charset="-122"/>
              </a:rPr>
              <a:t>天</a:t>
            </a:r>
            <a:r>
              <a:rPr lang="zh-CN" altLang="en-US" sz="19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 </a:t>
            </a:r>
            <a:r>
              <a:rPr lang="en-US" altLang="zh-CN" sz="1900" b="1">
                <a:solidFill>
                  <a:srgbClr val="FF0000"/>
                </a:solidFill>
                <a:effectLst>
                  <a:outerShdw blurRad="38100" dist="38100" dir="2700000" algn="tl">
                    <a:srgbClr val="C0C0C0"/>
                  </a:outerShdw>
                </a:effectLst>
                <a:latin typeface="Times New Roman" panose="02020603050405020304" pitchFamily="18" charset="0"/>
                <a:ea typeface="仿宋_GB2312" pitchFamily="49" charset="-122"/>
              </a:rPr>
              <a:t>then</a:t>
            </a:r>
          </a:p>
          <a:p>
            <a:pPr eaLnBrk="1" hangingPunct="1">
              <a:lnSpc>
                <a:spcPct val="130000"/>
              </a:lnSpc>
              <a:spcBef>
                <a:spcPct val="0"/>
              </a:spcBef>
              <a:buFont typeface="Wingdings" panose="05000000000000000000" pitchFamily="2" charset="2"/>
              <a:buNone/>
            </a:pPr>
            <a:r>
              <a:rPr lang="en-US" altLang="zh-CN" sz="19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1900" b="1">
                <a:latin typeface="楷体_GB2312" pitchFamily="49" charset="-122"/>
                <a:ea typeface="楷体_GB2312" pitchFamily="49" charset="-122"/>
              </a:rPr>
              <a:t>发批准书，发货单及赊欠报告</a:t>
            </a:r>
          </a:p>
          <a:p>
            <a:pPr eaLnBrk="1" hangingPunct="1">
              <a:lnSpc>
                <a:spcPct val="130000"/>
              </a:lnSpc>
              <a:spcBef>
                <a:spcPct val="0"/>
              </a:spcBef>
              <a:buFont typeface="Wingdings" panose="05000000000000000000" pitchFamily="2" charset="2"/>
              <a:buNone/>
            </a:pPr>
            <a:r>
              <a:rPr lang="zh-CN" altLang="zh-CN" sz="1900" b="1">
                <a:solidFill>
                  <a:srgbClr val="FF0000"/>
                </a:solidFill>
                <a:effectLst>
                  <a:outerShdw blurRad="38100" dist="38100" dir="2700000" algn="tl">
                    <a:srgbClr val="C0C0C0"/>
                  </a:outerShdw>
                </a:effectLst>
                <a:latin typeface="Times New Roman" panose="02020603050405020304" pitchFamily="18" charset="0"/>
                <a:ea typeface="仿宋_GB2312" pitchFamily="49" charset="-122"/>
              </a:rPr>
              <a:t>      </a:t>
            </a:r>
            <a:r>
              <a:rPr lang="en-US" altLang="zh-CN" sz="1900" b="1">
                <a:solidFill>
                  <a:srgbClr val="FF0000"/>
                </a:solidFill>
                <a:effectLst>
                  <a:outerShdw blurRad="38100" dist="38100" dir="2700000" algn="tl">
                    <a:srgbClr val="C0C0C0"/>
                  </a:outerShdw>
                </a:effectLst>
                <a:latin typeface="Times New Roman" panose="02020603050405020304" pitchFamily="18" charset="0"/>
                <a:ea typeface="仿宋_GB2312" pitchFamily="49" charset="-122"/>
              </a:rPr>
              <a:t>else</a:t>
            </a:r>
            <a:r>
              <a:rPr lang="en-US" altLang="zh-CN" sz="19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1900" b="1">
                <a:latin typeface="楷体_GB2312" pitchFamily="49" charset="-122"/>
                <a:ea typeface="楷体_GB2312" pitchFamily="49" charset="-122"/>
              </a:rPr>
              <a:t>（欠款未超期）</a:t>
            </a:r>
          </a:p>
          <a:p>
            <a:pPr eaLnBrk="1" hangingPunct="1">
              <a:lnSpc>
                <a:spcPct val="130000"/>
              </a:lnSpc>
              <a:spcBef>
                <a:spcPct val="0"/>
              </a:spcBef>
              <a:buFont typeface="Wingdings" panose="05000000000000000000" pitchFamily="2" charset="2"/>
              <a:buNone/>
            </a:pPr>
            <a:r>
              <a:rPr lang="zh-CN" altLang="en-US" sz="19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1900" b="1">
                <a:latin typeface="楷体_GB2312" pitchFamily="49" charset="-122"/>
                <a:ea typeface="楷体_GB2312" pitchFamily="49" charset="-122"/>
              </a:rPr>
              <a:t>发批准书，发货单</a:t>
            </a:r>
            <a:r>
              <a:rPr lang="zh-CN" altLang="zh-CN" sz="19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内容占位符 2"/>
          <p:cNvSpPr>
            <a:spLocks noGrp="1" noChangeArrowheads="1"/>
          </p:cNvSpPr>
          <p:nvPr>
            <p:ph idx="4294967295"/>
          </p:nvPr>
        </p:nvSpPr>
        <p:spPr>
          <a:xfrm>
            <a:off x="611188" y="620713"/>
            <a:ext cx="8208962" cy="5400675"/>
          </a:xfrm>
        </p:spPr>
        <p:txBody>
          <a:bodyPr/>
          <a:lstStyle/>
          <a:p>
            <a:pPr eaLnBrk="1" hangingPunct="1">
              <a:lnSpc>
                <a:spcPct val="110000"/>
              </a:lnSpc>
              <a:buFont typeface="Wingdings" panose="05000000000000000000" pitchFamily="2" charset="2"/>
              <a:buNone/>
            </a:pPr>
            <a:r>
              <a:rPr lang="zh-CN" altLang="en-US" sz="1900" b="1">
                <a:latin typeface="楷体_GB2312" pitchFamily="49" charset="-122"/>
                <a:ea typeface="楷体_GB2312" pitchFamily="49" charset="-122"/>
              </a:rPr>
              <a:t>处理名</a:t>
            </a:r>
            <a:r>
              <a:rPr lang="en-US" altLang="zh-CN" sz="1900" b="1">
                <a:latin typeface="楷体_GB2312" pitchFamily="49" charset="-122"/>
                <a:ea typeface="楷体_GB2312" pitchFamily="49" charset="-122"/>
              </a:rPr>
              <a:t>:</a:t>
            </a:r>
            <a:r>
              <a:rPr lang="zh-CN" altLang="en-US" sz="1900">
                <a:latin typeface="楷体_GB2312" pitchFamily="49" charset="-122"/>
                <a:ea typeface="楷体_GB2312" pitchFamily="49" charset="-122"/>
              </a:rPr>
              <a:t>核实订票处理</a:t>
            </a:r>
            <a:r>
              <a:rPr lang="en-US" altLang="zh-CN" sz="1900">
                <a:latin typeface="楷体_GB2312" pitchFamily="49" charset="-122"/>
                <a:ea typeface="楷体_GB2312" pitchFamily="49" charset="-122"/>
              </a:rPr>
              <a:t>(MHGP3200MD)</a:t>
            </a:r>
          </a:p>
          <a:p>
            <a:pPr eaLnBrk="1" hangingPunct="1">
              <a:lnSpc>
                <a:spcPct val="110000"/>
              </a:lnSpc>
              <a:buFont typeface="Wingdings" panose="05000000000000000000" pitchFamily="2" charset="2"/>
              <a:buNone/>
            </a:pPr>
            <a:r>
              <a:rPr lang="zh-CN" altLang="en-US" sz="1900" b="1">
                <a:latin typeface="楷体_GB2312" pitchFamily="49" charset="-122"/>
                <a:ea typeface="楷体_GB2312" pitchFamily="49" charset="-122"/>
              </a:rPr>
              <a:t>编号</a:t>
            </a:r>
            <a:r>
              <a:rPr lang="en-US" altLang="zh-CN" sz="1900" b="1">
                <a:latin typeface="楷体_GB2312" pitchFamily="49" charset="-122"/>
                <a:ea typeface="楷体_GB2312" pitchFamily="49" charset="-122"/>
              </a:rPr>
              <a:t>:</a:t>
            </a:r>
            <a:r>
              <a:rPr lang="en-US" altLang="zh-CN" sz="1900">
                <a:latin typeface="楷体_GB2312" pitchFamily="49" charset="-122"/>
                <a:ea typeface="楷体_GB2312" pitchFamily="49" charset="-122"/>
              </a:rPr>
              <a:t>  3.2</a:t>
            </a:r>
          </a:p>
          <a:p>
            <a:pPr eaLnBrk="1" hangingPunct="1">
              <a:lnSpc>
                <a:spcPct val="110000"/>
              </a:lnSpc>
              <a:buFont typeface="Wingdings" panose="05000000000000000000" pitchFamily="2" charset="2"/>
              <a:buNone/>
            </a:pPr>
            <a:r>
              <a:rPr lang="zh-CN" altLang="en-US" sz="1900" b="1">
                <a:latin typeface="楷体_GB2312" pitchFamily="49" charset="-122"/>
                <a:ea typeface="楷体_GB2312" pitchFamily="49" charset="-122"/>
              </a:rPr>
              <a:t>激活条件</a:t>
            </a:r>
            <a:r>
              <a:rPr lang="en-US" altLang="zh-CN" sz="1900" b="1">
                <a:latin typeface="楷体_GB2312" pitchFamily="49" charset="-122"/>
                <a:ea typeface="楷体_GB2312" pitchFamily="49" charset="-122"/>
              </a:rPr>
              <a:t>:</a:t>
            </a:r>
            <a:r>
              <a:rPr lang="zh-CN" altLang="en-US" sz="1900">
                <a:latin typeface="楷体_GB2312" pitchFamily="49" charset="-122"/>
                <a:ea typeface="楷体_GB2312" pitchFamily="49" charset="-122"/>
              </a:rPr>
              <a:t>收到取订票信息</a:t>
            </a:r>
          </a:p>
          <a:p>
            <a:pPr eaLnBrk="1" hangingPunct="1">
              <a:lnSpc>
                <a:spcPct val="110000"/>
              </a:lnSpc>
              <a:buFont typeface="Wingdings" panose="05000000000000000000" pitchFamily="2" charset="2"/>
              <a:buNone/>
            </a:pPr>
            <a:r>
              <a:rPr lang="zh-CN" altLang="en-US" sz="1900" b="1">
                <a:latin typeface="楷体_GB2312" pitchFamily="49" charset="-122"/>
                <a:ea typeface="楷体_GB2312" pitchFamily="49" charset="-122"/>
              </a:rPr>
              <a:t>处理逻辑</a:t>
            </a:r>
            <a:r>
              <a:rPr lang="en-US" altLang="zh-CN" sz="1900" b="1">
                <a:latin typeface="楷体_GB2312" pitchFamily="49" charset="-122"/>
                <a:ea typeface="楷体_GB2312" pitchFamily="49" charset="-122"/>
              </a:rPr>
              <a:t>:</a:t>
            </a:r>
            <a:r>
              <a:rPr lang="en-US" altLang="zh-CN" sz="1900">
                <a:latin typeface="楷体_GB2312" pitchFamily="49" charset="-122"/>
                <a:ea typeface="楷体_GB2312" pitchFamily="49" charset="-122"/>
              </a:rPr>
              <a:t>1</a:t>
            </a:r>
            <a:r>
              <a:rPr lang="zh-CN" altLang="en-US" sz="1900">
                <a:latin typeface="楷体_GB2312" pitchFamily="49" charset="-122"/>
                <a:ea typeface="楷体_GB2312" pitchFamily="49" charset="-122"/>
              </a:rPr>
              <a:t>读订票旅客信息文件</a:t>
            </a:r>
          </a:p>
          <a:p>
            <a:pPr eaLnBrk="1" hangingPunct="1">
              <a:lnSpc>
                <a:spcPct val="110000"/>
              </a:lnSpc>
              <a:buFont typeface="Wingdings" panose="05000000000000000000" pitchFamily="2" charset="2"/>
              <a:buNone/>
            </a:pPr>
            <a:r>
              <a:rPr lang="zh-CN" altLang="en-US" sz="1900">
                <a:latin typeface="楷体_GB2312" pitchFamily="49" charset="-122"/>
                <a:ea typeface="楷体_GB2312" pitchFamily="49" charset="-122"/>
              </a:rPr>
              <a:t>         </a:t>
            </a:r>
            <a:r>
              <a:rPr lang="en-US" altLang="zh-CN" sz="1900">
                <a:latin typeface="楷体_GB2312" pitchFamily="49" charset="-122"/>
                <a:ea typeface="楷体_GB2312" pitchFamily="49" charset="-122"/>
              </a:rPr>
              <a:t>2</a:t>
            </a:r>
            <a:r>
              <a:rPr lang="zh-CN" altLang="en-US" sz="1900">
                <a:latin typeface="楷体_GB2312" pitchFamily="49" charset="-122"/>
                <a:ea typeface="楷体_GB2312" pitchFamily="49" charset="-122"/>
              </a:rPr>
              <a:t>搜索此文件中是否有与输入信息</a:t>
            </a:r>
          </a:p>
          <a:p>
            <a:pPr eaLnBrk="1" hangingPunct="1">
              <a:lnSpc>
                <a:spcPct val="110000"/>
              </a:lnSpc>
              <a:buFont typeface="Wingdings" panose="05000000000000000000" pitchFamily="2" charset="2"/>
              <a:buNone/>
            </a:pPr>
            <a:r>
              <a:rPr lang="zh-CN" altLang="en-US" sz="1900">
                <a:latin typeface="楷体_GB2312" pitchFamily="49" charset="-122"/>
                <a:ea typeface="楷体_GB2312" pitchFamily="49" charset="-122"/>
              </a:rPr>
              <a:t>          中姓名及身份证号相符的项 </a:t>
            </a:r>
          </a:p>
          <a:p>
            <a:pPr eaLnBrk="1" hangingPunct="1">
              <a:lnSpc>
                <a:spcPct val="110000"/>
              </a:lnSpc>
              <a:buFont typeface="Wingdings" panose="05000000000000000000" pitchFamily="2" charset="2"/>
              <a:buNone/>
            </a:pPr>
            <a:r>
              <a:rPr lang="zh-CN" altLang="en-US" sz="1900">
                <a:latin typeface="楷体_GB2312" pitchFamily="49" charset="-122"/>
                <a:ea typeface="楷体_GB2312" pitchFamily="49" charset="-122"/>
              </a:rPr>
              <a:t>          </a:t>
            </a:r>
            <a:r>
              <a:rPr lang="en-US" altLang="zh-CN" sz="1900">
                <a:solidFill>
                  <a:schemeClr val="tx2"/>
                </a:solidFill>
                <a:latin typeface="楷体_GB2312" pitchFamily="49" charset="-122"/>
                <a:ea typeface="楷体_GB2312" pitchFamily="49" charset="-122"/>
              </a:rPr>
              <a:t>IF</a:t>
            </a:r>
            <a:r>
              <a:rPr lang="en-US" altLang="zh-CN" sz="1900">
                <a:latin typeface="楷体_GB2312" pitchFamily="49" charset="-122"/>
                <a:ea typeface="楷体_GB2312" pitchFamily="49" charset="-122"/>
              </a:rPr>
              <a:t> </a:t>
            </a:r>
            <a:r>
              <a:rPr lang="zh-CN" altLang="en-US" sz="1900">
                <a:latin typeface="楷体_GB2312" pitchFamily="49" charset="-122"/>
                <a:ea typeface="楷体_GB2312" pitchFamily="49" charset="-122"/>
              </a:rPr>
              <a:t>有</a:t>
            </a:r>
          </a:p>
          <a:p>
            <a:pPr eaLnBrk="1" hangingPunct="1">
              <a:lnSpc>
                <a:spcPct val="110000"/>
              </a:lnSpc>
              <a:buFont typeface="Wingdings" panose="05000000000000000000" pitchFamily="2" charset="2"/>
              <a:buNone/>
            </a:pPr>
            <a:r>
              <a:rPr lang="zh-CN" altLang="en-US" sz="1900">
                <a:latin typeface="楷体_GB2312" pitchFamily="49" charset="-122"/>
                <a:ea typeface="楷体_GB2312" pitchFamily="49" charset="-122"/>
              </a:rPr>
              <a:t>           </a:t>
            </a:r>
            <a:r>
              <a:rPr lang="en-US" altLang="zh-CN" sz="1900">
                <a:solidFill>
                  <a:schemeClr val="tx2"/>
                </a:solidFill>
                <a:latin typeface="楷体_GB2312" pitchFamily="49" charset="-122"/>
                <a:ea typeface="楷体_GB2312" pitchFamily="49" charset="-122"/>
              </a:rPr>
              <a:t>THEN</a:t>
            </a:r>
            <a:r>
              <a:rPr lang="en-US" altLang="zh-CN" sz="1900">
                <a:latin typeface="楷体_GB2312" pitchFamily="49" charset="-122"/>
                <a:ea typeface="楷体_GB2312" pitchFamily="49" charset="-122"/>
              </a:rPr>
              <a:t> </a:t>
            </a:r>
            <a:r>
              <a:rPr lang="zh-CN" altLang="en-US" sz="1900">
                <a:latin typeface="楷体_GB2312" pitchFamily="49" charset="-122"/>
                <a:ea typeface="楷体_GB2312" pitchFamily="49" charset="-122"/>
              </a:rPr>
              <a:t>判断余项是否与文件中信                     </a:t>
            </a:r>
          </a:p>
          <a:p>
            <a:pPr eaLnBrk="1" hangingPunct="1">
              <a:lnSpc>
                <a:spcPct val="110000"/>
              </a:lnSpc>
              <a:buFont typeface="Wingdings" panose="05000000000000000000" pitchFamily="2" charset="2"/>
              <a:buNone/>
            </a:pPr>
            <a:r>
              <a:rPr lang="zh-CN" altLang="en-US" sz="1900">
                <a:latin typeface="楷体_GB2312" pitchFamily="49" charset="-122"/>
                <a:ea typeface="楷体_GB2312" pitchFamily="49" charset="-122"/>
              </a:rPr>
              <a:t>                息相符</a:t>
            </a:r>
          </a:p>
          <a:p>
            <a:pPr eaLnBrk="1" hangingPunct="1">
              <a:lnSpc>
                <a:spcPct val="110000"/>
              </a:lnSpc>
              <a:buFont typeface="Wingdings" panose="05000000000000000000" pitchFamily="2" charset="2"/>
              <a:buNone/>
            </a:pPr>
            <a:r>
              <a:rPr lang="zh-CN" altLang="en-US" sz="1900">
                <a:latin typeface="楷体_GB2312" pitchFamily="49" charset="-122"/>
                <a:ea typeface="楷体_GB2312" pitchFamily="49" charset="-122"/>
              </a:rPr>
              <a:t>             </a:t>
            </a:r>
            <a:r>
              <a:rPr lang="en-US" altLang="zh-CN" sz="1900">
                <a:solidFill>
                  <a:schemeClr val="tx2"/>
                </a:solidFill>
                <a:latin typeface="楷体_GB2312" pitchFamily="49" charset="-122"/>
                <a:ea typeface="楷体_GB2312" pitchFamily="49" charset="-122"/>
              </a:rPr>
              <a:t>IF</a:t>
            </a:r>
            <a:r>
              <a:rPr lang="en-US" altLang="zh-CN" sz="1900">
                <a:latin typeface="楷体_GB2312" pitchFamily="49" charset="-122"/>
                <a:ea typeface="楷体_GB2312" pitchFamily="49" charset="-122"/>
              </a:rPr>
              <a:t> </a:t>
            </a:r>
            <a:r>
              <a:rPr lang="zh-CN" altLang="en-US" sz="1900">
                <a:latin typeface="楷体_GB2312" pitchFamily="49" charset="-122"/>
                <a:ea typeface="楷体_GB2312" pitchFamily="49" charset="-122"/>
              </a:rPr>
              <a:t>是 </a:t>
            </a:r>
            <a:r>
              <a:rPr lang="en-US" altLang="zh-CN" sz="1900">
                <a:solidFill>
                  <a:schemeClr val="tx2"/>
                </a:solidFill>
                <a:latin typeface="楷体_GB2312" pitchFamily="49" charset="-122"/>
                <a:ea typeface="楷体_GB2312" pitchFamily="49" charset="-122"/>
              </a:rPr>
              <a:t>THEN</a:t>
            </a:r>
            <a:r>
              <a:rPr lang="en-US" altLang="zh-CN" sz="1900">
                <a:latin typeface="楷体_GB2312" pitchFamily="49" charset="-122"/>
                <a:ea typeface="楷体_GB2312" pitchFamily="49" charset="-122"/>
              </a:rPr>
              <a:t> </a:t>
            </a:r>
            <a:r>
              <a:rPr lang="zh-CN" altLang="en-US" sz="1900">
                <a:latin typeface="楷体_GB2312" pitchFamily="49" charset="-122"/>
                <a:ea typeface="楷体_GB2312" pitchFamily="49" charset="-122"/>
              </a:rPr>
              <a:t>输出已订票信息</a:t>
            </a:r>
          </a:p>
          <a:p>
            <a:pPr eaLnBrk="1" hangingPunct="1">
              <a:lnSpc>
                <a:spcPct val="110000"/>
              </a:lnSpc>
              <a:buFont typeface="Wingdings" panose="05000000000000000000" pitchFamily="2" charset="2"/>
              <a:buNone/>
            </a:pPr>
            <a:r>
              <a:rPr lang="zh-CN" altLang="en-US" sz="1900">
                <a:latin typeface="楷体_GB2312" pitchFamily="49" charset="-122"/>
                <a:ea typeface="楷体_GB2312" pitchFamily="49" charset="-122"/>
              </a:rPr>
              <a:t>                   </a:t>
            </a:r>
            <a:r>
              <a:rPr lang="en-US" altLang="zh-CN" sz="1900">
                <a:solidFill>
                  <a:schemeClr val="tx2"/>
                </a:solidFill>
                <a:latin typeface="楷体_GB2312" pitchFamily="49" charset="-122"/>
                <a:ea typeface="楷体_GB2312" pitchFamily="49" charset="-122"/>
              </a:rPr>
              <a:t>ELSE</a:t>
            </a:r>
            <a:r>
              <a:rPr lang="en-US" altLang="zh-CN" sz="1900">
                <a:latin typeface="楷体_GB2312" pitchFamily="49" charset="-122"/>
                <a:ea typeface="楷体_GB2312" pitchFamily="49" charset="-122"/>
              </a:rPr>
              <a:t> </a:t>
            </a:r>
            <a:r>
              <a:rPr lang="zh-CN" altLang="en-US" sz="1900">
                <a:latin typeface="楷体_GB2312" pitchFamily="49" charset="-122"/>
                <a:ea typeface="楷体_GB2312" pitchFamily="49" charset="-122"/>
              </a:rPr>
              <a:t>输出未订票信息</a:t>
            </a:r>
          </a:p>
          <a:p>
            <a:pPr eaLnBrk="1" hangingPunct="1">
              <a:lnSpc>
                <a:spcPct val="110000"/>
              </a:lnSpc>
              <a:buFont typeface="Wingdings" panose="05000000000000000000" pitchFamily="2" charset="2"/>
              <a:buNone/>
            </a:pPr>
            <a:r>
              <a:rPr lang="zh-CN" altLang="en-US" sz="1900">
                <a:latin typeface="楷体_GB2312" pitchFamily="49" charset="-122"/>
                <a:ea typeface="楷体_GB2312" pitchFamily="49" charset="-122"/>
              </a:rPr>
              <a:t>           </a:t>
            </a:r>
            <a:r>
              <a:rPr lang="en-US" altLang="zh-CN" sz="1900">
                <a:solidFill>
                  <a:schemeClr val="tx2"/>
                </a:solidFill>
                <a:latin typeface="楷体_GB2312" pitchFamily="49" charset="-122"/>
                <a:ea typeface="楷体_GB2312" pitchFamily="49" charset="-122"/>
              </a:rPr>
              <a:t>ELSE</a:t>
            </a:r>
            <a:r>
              <a:rPr lang="en-US" altLang="zh-CN" sz="1900">
                <a:latin typeface="楷体_GB2312" pitchFamily="49" charset="-122"/>
                <a:ea typeface="楷体_GB2312" pitchFamily="49" charset="-122"/>
              </a:rPr>
              <a:t>  </a:t>
            </a:r>
            <a:r>
              <a:rPr lang="zh-CN" altLang="en-US" sz="1900">
                <a:latin typeface="楷体_GB2312" pitchFamily="49" charset="-122"/>
                <a:ea typeface="楷体_GB2312" pitchFamily="49" charset="-122"/>
              </a:rPr>
              <a:t>输出未订票信息</a:t>
            </a:r>
          </a:p>
          <a:p>
            <a:pPr eaLnBrk="1" hangingPunct="1">
              <a:lnSpc>
                <a:spcPct val="110000"/>
              </a:lnSpc>
              <a:buFont typeface="Wingdings" panose="05000000000000000000" pitchFamily="2" charset="2"/>
              <a:buNone/>
            </a:pPr>
            <a:r>
              <a:rPr lang="zh-CN" altLang="en-US" sz="1900" b="1">
                <a:latin typeface="楷体_GB2312" pitchFamily="49" charset="-122"/>
                <a:ea typeface="楷体_GB2312" pitchFamily="49" charset="-122"/>
              </a:rPr>
              <a:t>执行频率</a:t>
            </a:r>
            <a:r>
              <a:rPr lang="en-US" altLang="zh-CN" sz="1900" b="1">
                <a:latin typeface="楷体_GB2312" pitchFamily="49" charset="-122"/>
                <a:ea typeface="楷体_GB2312" pitchFamily="49" charset="-122"/>
              </a:rPr>
              <a:t>:</a:t>
            </a:r>
            <a:r>
              <a:rPr lang="en-US" altLang="zh-CN" sz="1900">
                <a:latin typeface="楷体_GB2312" pitchFamily="49" charset="-122"/>
                <a:ea typeface="楷体_GB2312" pitchFamily="49" charset="-122"/>
              </a:rPr>
              <a:t> </a:t>
            </a:r>
            <a:r>
              <a:rPr lang="zh-CN" altLang="en-US" sz="1900">
                <a:latin typeface="楷体_GB2312" pitchFamily="49" charset="-122"/>
                <a:ea typeface="楷体_GB2312" pitchFamily="49" charset="-122"/>
              </a:rPr>
              <a:t>实时</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noChangeArrowheads="1"/>
          </p:cNvSpPr>
          <p:nvPr>
            <p:ph type="title" idx="4294967295"/>
          </p:nvPr>
        </p:nvSpPr>
        <p:spPr>
          <a:xfrm>
            <a:off x="611188" y="620713"/>
            <a:ext cx="8137525" cy="576262"/>
          </a:xfrm>
        </p:spPr>
        <p:txBody>
          <a:bodyPr anchor="ctr"/>
          <a:lstStyle/>
          <a:p>
            <a:pPr marL="838200" indent="-838200" eaLnBrk="1" hangingPunct="1"/>
            <a:r>
              <a:rPr lang="en-US" altLang="zh-CN" sz="2100" b="1">
                <a:solidFill>
                  <a:schemeClr val="tx1"/>
                </a:solidFill>
                <a:latin typeface="楷体_GB2312" pitchFamily="49" charset="-122"/>
                <a:ea typeface="楷体_GB2312" pitchFamily="49" charset="-122"/>
              </a:rPr>
              <a:t>3) </a:t>
            </a:r>
            <a:r>
              <a:rPr lang="zh-CN" altLang="en-US" sz="2100" b="1">
                <a:solidFill>
                  <a:schemeClr val="tx1"/>
                </a:solidFill>
                <a:latin typeface="楷体_GB2312" pitchFamily="49" charset="-122"/>
                <a:ea typeface="楷体_GB2312" pitchFamily="49" charset="-122"/>
              </a:rPr>
              <a:t>判定表</a:t>
            </a:r>
          </a:p>
        </p:txBody>
      </p:sp>
      <p:sp>
        <p:nvSpPr>
          <p:cNvPr id="46082" name="内容占位符 2"/>
          <p:cNvSpPr>
            <a:spLocks noGrp="1" noChangeArrowheads="1"/>
          </p:cNvSpPr>
          <p:nvPr>
            <p:ph idx="4294967295"/>
          </p:nvPr>
        </p:nvSpPr>
        <p:spPr>
          <a:xfrm>
            <a:off x="323850" y="1412875"/>
            <a:ext cx="8496300" cy="792163"/>
          </a:xfrm>
        </p:spPr>
        <p:txBody>
          <a:bodyPr/>
          <a:lstStyle/>
          <a:p>
            <a:pPr eaLnBrk="1" hangingPunct="1">
              <a:buFont typeface="Wingdings" panose="05000000000000000000" pitchFamily="2" charset="2"/>
              <a:buNone/>
            </a:pPr>
            <a:r>
              <a:rPr lang="zh-CN" altLang="en-US" sz="2100">
                <a:solidFill>
                  <a:srgbClr val="0000FF"/>
                </a:solidFill>
                <a:latin typeface="Times New Roman" panose="02020603050405020304" pitchFamily="18" charset="0"/>
                <a:ea typeface="楷体_GB2312" pitchFamily="49" charset="-122"/>
              </a:rPr>
              <a:t>	        如果数据流图的加工需要依赖于</a:t>
            </a:r>
            <a:r>
              <a:rPr lang="zh-CN" altLang="en-US" sz="2100">
                <a:solidFill>
                  <a:srgbClr val="FF0000"/>
                </a:solidFill>
                <a:latin typeface="Times New Roman" panose="02020603050405020304" pitchFamily="18" charset="0"/>
                <a:ea typeface="楷体_GB2312" pitchFamily="49" charset="-122"/>
              </a:rPr>
              <a:t>多个逻辑条件的取值</a:t>
            </a:r>
            <a:r>
              <a:rPr lang="zh-CN" altLang="en-US" sz="2100">
                <a:solidFill>
                  <a:srgbClr val="0000FF"/>
                </a:solidFill>
                <a:latin typeface="Times New Roman" panose="02020603050405020304" pitchFamily="18" charset="0"/>
                <a:ea typeface="楷体_GB2312" pitchFamily="49" charset="-122"/>
              </a:rPr>
              <a:t>，使用判定表来描述比较合适。</a:t>
            </a:r>
            <a:endParaRPr lang="en-US" altLang="zh-CN" sz="2100">
              <a:solidFill>
                <a:srgbClr val="0000FF"/>
              </a:solidFill>
              <a:latin typeface="Times New Roman" panose="02020603050405020304" pitchFamily="18" charset="0"/>
              <a:ea typeface="楷体_GB2312" pitchFamily="49" charset="-122"/>
            </a:endParaRPr>
          </a:p>
        </p:txBody>
      </p:sp>
      <p:pic>
        <p:nvPicPr>
          <p:cNvPr id="46083"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04950" y="2636838"/>
            <a:ext cx="6235700" cy="3465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noChangeArrowheads="1"/>
          </p:cNvSpPr>
          <p:nvPr>
            <p:ph type="title" idx="4294967295"/>
          </p:nvPr>
        </p:nvSpPr>
        <p:spPr/>
        <p:txBody>
          <a:bodyPr anchor="ctr"/>
          <a:lstStyle/>
          <a:p>
            <a:pPr eaLnBrk="1" hangingPunct="1"/>
            <a:r>
              <a:rPr lang="zh-CN" altLang="en-US" sz="1900">
                <a:solidFill>
                  <a:srgbClr val="FF0000"/>
                </a:solidFill>
                <a:latin typeface="Times New Roman" panose="02020603050405020304" pitchFamily="18" charset="0"/>
                <a:ea typeface="楷体_GB2312" pitchFamily="49" charset="-122"/>
              </a:rPr>
              <a:t>以“检查发货单”为例</a:t>
            </a:r>
          </a:p>
        </p:txBody>
      </p:sp>
      <p:pic>
        <p:nvPicPr>
          <p:cNvPr id="4710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4213" y="1557338"/>
            <a:ext cx="7939087" cy="4379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dirty="0"/>
              <a:t>大量的需求信息在需求获取阶段获得，但收集到的需求信息并不完全都是需求，因为其中包含了一些与软件系统无关或关系不大的信息，以及可能发生重叠或冲突的需求信息等。</a:t>
            </a:r>
            <a:endParaRPr lang="en-US" altLang="zh-CN" sz="2800" dirty="0"/>
          </a:p>
          <a:p>
            <a:r>
              <a:rPr lang="zh-CN" altLang="en-US" sz="2800" dirty="0"/>
              <a:t>软件需求分析的基本任务是分析和综合已收集到的需求信息，分析在于透过现象看本质，找出收集到的需求信息之间的内在联系和可能的矛盾，综合是去掉非本质的信息，找出解决矛盾的方法并建立系统的逻辑模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txBox="1">
            <a:spLocks noRot="1" noChangeArrowheads="1"/>
          </p:cNvSpPr>
          <p:nvPr/>
        </p:nvSpPr>
        <p:spPr bwMode="auto">
          <a:xfrm>
            <a:off x="611188" y="620713"/>
            <a:ext cx="8208962" cy="2087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buClr>
                <a:schemeClr val="hlink"/>
              </a:buClr>
              <a:buSzPct val="70000"/>
              <a:buFont typeface="Wingdings" panose="05000000000000000000" pitchFamily="2" charset="2"/>
              <a:buNone/>
            </a:pPr>
            <a:r>
              <a:rPr lang="zh-CN" altLang="en-US" sz="2000" b="1">
                <a:latin typeface="楷体_GB2312" pitchFamily="49" charset="-122"/>
                <a:ea typeface="楷体_GB2312" pitchFamily="49" charset="-122"/>
              </a:rPr>
              <a:t>处理名</a:t>
            </a:r>
            <a:r>
              <a:rPr lang="en-US" altLang="zh-CN" sz="2000" b="1">
                <a:latin typeface="楷体_GB2312" pitchFamily="49" charset="-122"/>
                <a:ea typeface="楷体_GB2312" pitchFamily="49" charset="-122"/>
              </a:rPr>
              <a:t>:</a:t>
            </a:r>
            <a:r>
              <a:rPr lang="zh-CN" altLang="en-US" sz="2000">
                <a:latin typeface="楷体_GB2312" pitchFamily="49" charset="-122"/>
                <a:ea typeface="楷体_GB2312" pitchFamily="49" charset="-122"/>
              </a:rPr>
              <a:t>计算折扣率</a:t>
            </a:r>
            <a:r>
              <a:rPr lang="en-US" altLang="zh-CN" sz="2000">
                <a:latin typeface="楷体_GB2312" pitchFamily="49" charset="-122"/>
                <a:ea typeface="楷体_GB2312" pitchFamily="49" charset="-122"/>
              </a:rPr>
              <a:t>(MHGP534MD)</a:t>
            </a:r>
          </a:p>
          <a:p>
            <a:pPr>
              <a:lnSpc>
                <a:spcPct val="110000"/>
              </a:lnSpc>
              <a:spcBef>
                <a:spcPct val="20000"/>
              </a:spcBef>
              <a:buClr>
                <a:schemeClr val="hlink"/>
              </a:buClr>
              <a:buSzPct val="70000"/>
              <a:buFont typeface="Wingdings" panose="05000000000000000000" pitchFamily="2" charset="2"/>
              <a:buNone/>
            </a:pPr>
            <a:r>
              <a:rPr lang="zh-CN" altLang="en-US" sz="2000" b="1">
                <a:latin typeface="楷体_GB2312" pitchFamily="49" charset="-122"/>
                <a:ea typeface="楷体_GB2312" pitchFamily="49" charset="-122"/>
              </a:rPr>
              <a:t>编号</a:t>
            </a:r>
            <a:r>
              <a:rPr lang="en-US" altLang="zh-CN" sz="2000" b="1">
                <a:latin typeface="楷体_GB2312" pitchFamily="49" charset="-122"/>
                <a:ea typeface="楷体_GB2312" pitchFamily="49" charset="-122"/>
              </a:rPr>
              <a:t>:</a:t>
            </a:r>
            <a:r>
              <a:rPr lang="en-US" altLang="zh-CN" sz="2000">
                <a:latin typeface="楷体_GB2312" pitchFamily="49" charset="-122"/>
                <a:ea typeface="楷体_GB2312" pitchFamily="49" charset="-122"/>
              </a:rPr>
              <a:t>  5.3.4</a:t>
            </a:r>
          </a:p>
          <a:p>
            <a:pPr>
              <a:lnSpc>
                <a:spcPct val="110000"/>
              </a:lnSpc>
              <a:spcBef>
                <a:spcPct val="20000"/>
              </a:spcBef>
              <a:buClr>
                <a:schemeClr val="hlink"/>
              </a:buClr>
              <a:buSzPct val="70000"/>
              <a:buFont typeface="Wingdings" panose="05000000000000000000" pitchFamily="2" charset="2"/>
              <a:buNone/>
            </a:pPr>
            <a:r>
              <a:rPr lang="zh-CN" altLang="en-US" sz="2000" b="1">
                <a:latin typeface="楷体_GB2312" pitchFamily="49" charset="-122"/>
                <a:ea typeface="楷体_GB2312" pitchFamily="49" charset="-122"/>
              </a:rPr>
              <a:t>激活条件</a:t>
            </a:r>
            <a:r>
              <a:rPr lang="en-US" altLang="zh-CN" sz="2000" b="1">
                <a:latin typeface="楷体_GB2312" pitchFamily="49" charset="-122"/>
                <a:ea typeface="楷体_GB2312" pitchFamily="49" charset="-122"/>
              </a:rPr>
              <a:t>:</a:t>
            </a:r>
            <a:r>
              <a:rPr lang="zh-CN" altLang="en-US" sz="2000">
                <a:latin typeface="楷体_GB2312" pitchFamily="49" charset="-122"/>
                <a:ea typeface="楷体_GB2312" pitchFamily="49" charset="-122"/>
              </a:rPr>
              <a:t>收到预订票信息</a:t>
            </a:r>
          </a:p>
          <a:p>
            <a:pPr>
              <a:lnSpc>
                <a:spcPct val="110000"/>
              </a:lnSpc>
              <a:spcBef>
                <a:spcPct val="20000"/>
              </a:spcBef>
              <a:buClr>
                <a:schemeClr val="hlink"/>
              </a:buClr>
              <a:buSzPct val="70000"/>
              <a:buFont typeface="Wingdings" panose="05000000000000000000" pitchFamily="2" charset="2"/>
              <a:buNone/>
            </a:pPr>
            <a:r>
              <a:rPr lang="zh-CN" altLang="en-US" sz="2000" b="1">
                <a:latin typeface="楷体_GB2312" pitchFamily="49" charset="-122"/>
                <a:ea typeface="楷体_GB2312" pitchFamily="49" charset="-122"/>
              </a:rPr>
              <a:t>处理逻辑</a:t>
            </a:r>
            <a:r>
              <a:rPr lang="en-US" altLang="zh-CN" sz="2000" b="1">
                <a:latin typeface="楷体_GB2312" pitchFamily="49" charset="-122"/>
                <a:ea typeface="楷体_GB2312" pitchFamily="49" charset="-122"/>
              </a:rPr>
              <a:t>:</a:t>
            </a:r>
            <a:r>
              <a:rPr lang="zh-CN" altLang="en-US" sz="2000">
                <a:latin typeface="楷体_GB2312" pitchFamily="49" charset="-122"/>
                <a:ea typeface="楷体_GB2312" pitchFamily="49" charset="-122"/>
              </a:rPr>
              <a:t>计算折扣率</a:t>
            </a:r>
          </a:p>
          <a:p>
            <a:pPr>
              <a:lnSpc>
                <a:spcPct val="110000"/>
              </a:lnSpc>
              <a:spcBef>
                <a:spcPct val="20000"/>
              </a:spcBef>
              <a:buClr>
                <a:schemeClr val="hlink"/>
              </a:buClr>
              <a:buSzPct val="70000"/>
              <a:buFont typeface="Wingdings" panose="05000000000000000000" pitchFamily="2" charset="2"/>
              <a:buNone/>
            </a:pPr>
            <a:r>
              <a:rPr lang="zh-CN" altLang="en-US" sz="2000" b="1">
                <a:latin typeface="楷体_GB2312" pitchFamily="49" charset="-122"/>
                <a:ea typeface="楷体_GB2312" pitchFamily="49" charset="-122"/>
              </a:rPr>
              <a:t>执行频率</a:t>
            </a:r>
            <a:r>
              <a:rPr lang="en-US" altLang="zh-CN" sz="2000" b="1">
                <a:latin typeface="楷体_GB2312" pitchFamily="49" charset="-122"/>
                <a:ea typeface="楷体_GB2312" pitchFamily="49" charset="-122"/>
              </a:rPr>
              <a:t>:</a:t>
            </a:r>
            <a:r>
              <a:rPr lang="en-US" altLang="zh-CN" sz="2000">
                <a:latin typeface="楷体_GB2312" pitchFamily="49" charset="-122"/>
                <a:ea typeface="楷体_GB2312" pitchFamily="49" charset="-122"/>
              </a:rPr>
              <a:t> </a:t>
            </a:r>
            <a:r>
              <a:rPr lang="zh-CN" altLang="en-US" sz="2000">
                <a:latin typeface="楷体_GB2312" pitchFamily="49" charset="-122"/>
                <a:ea typeface="楷体_GB2312" pitchFamily="49" charset="-122"/>
              </a:rPr>
              <a:t>实时</a:t>
            </a:r>
            <a:endParaRPr lang="en-US" altLang="zh-CN" sz="2000">
              <a:latin typeface="楷体_GB2312" pitchFamily="49" charset="-122"/>
              <a:ea typeface="楷体_GB2312" pitchFamily="49" charset="-122"/>
            </a:endParaRPr>
          </a:p>
        </p:txBody>
      </p:sp>
      <p:grpSp>
        <p:nvGrpSpPr>
          <p:cNvPr id="48130" name="Group 28"/>
          <p:cNvGrpSpPr/>
          <p:nvPr/>
        </p:nvGrpSpPr>
        <p:grpSpPr bwMode="auto">
          <a:xfrm>
            <a:off x="1352550" y="3016250"/>
            <a:ext cx="6819900" cy="2644775"/>
            <a:chOff x="1056" y="1488"/>
            <a:chExt cx="4704" cy="1824"/>
          </a:xfrm>
        </p:grpSpPr>
        <p:sp>
          <p:nvSpPr>
            <p:cNvPr id="48131" name="Line 3"/>
            <p:cNvSpPr>
              <a:spLocks noChangeShapeType="1"/>
            </p:cNvSpPr>
            <p:nvPr/>
          </p:nvSpPr>
          <p:spPr bwMode="auto">
            <a:xfrm>
              <a:off x="1056" y="1488"/>
              <a:ext cx="465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zh-CN" altLang="en-US"/>
            </a:p>
          </p:txBody>
        </p:sp>
        <p:sp>
          <p:nvSpPr>
            <p:cNvPr id="48132" name="Line 4"/>
            <p:cNvSpPr>
              <a:spLocks noChangeShapeType="1"/>
            </p:cNvSpPr>
            <p:nvPr/>
          </p:nvSpPr>
          <p:spPr bwMode="auto">
            <a:xfrm>
              <a:off x="2400" y="1488"/>
              <a:ext cx="0" cy="177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zh-CN" altLang="en-US"/>
            </a:p>
          </p:txBody>
        </p:sp>
        <p:sp>
          <p:nvSpPr>
            <p:cNvPr id="48133" name="Rectangle 5"/>
            <p:cNvSpPr>
              <a:spLocks noChangeArrowheads="1"/>
            </p:cNvSpPr>
            <p:nvPr/>
          </p:nvSpPr>
          <p:spPr bwMode="auto">
            <a:xfrm>
              <a:off x="1094" y="1565"/>
              <a:ext cx="1354" cy="2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US" sz="2000">
                  <a:latin typeface="楷体_GB2312" pitchFamily="49" charset="-122"/>
                  <a:ea typeface="楷体_GB2312" pitchFamily="49" charset="-122"/>
                </a:rPr>
                <a:t>旅游时间</a:t>
              </a:r>
            </a:p>
          </p:txBody>
        </p:sp>
        <p:sp>
          <p:nvSpPr>
            <p:cNvPr id="48134" name="Rectangle 6"/>
            <p:cNvSpPr>
              <a:spLocks noChangeArrowheads="1"/>
            </p:cNvSpPr>
            <p:nvPr/>
          </p:nvSpPr>
          <p:spPr bwMode="auto">
            <a:xfrm>
              <a:off x="1094" y="2141"/>
              <a:ext cx="1354" cy="2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US" sz="2000">
                  <a:latin typeface="楷体_GB2312" pitchFamily="49" charset="-122"/>
                  <a:ea typeface="楷体_GB2312" pitchFamily="49" charset="-122"/>
                </a:rPr>
                <a:t>订 票 量</a:t>
              </a:r>
            </a:p>
          </p:txBody>
        </p:sp>
        <p:sp>
          <p:nvSpPr>
            <p:cNvPr id="48135" name="Rectangle 7"/>
            <p:cNvSpPr>
              <a:spLocks noChangeArrowheads="1"/>
            </p:cNvSpPr>
            <p:nvPr/>
          </p:nvSpPr>
          <p:spPr bwMode="auto">
            <a:xfrm>
              <a:off x="1094" y="2765"/>
              <a:ext cx="1402" cy="2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zh-CN" altLang="en-US" sz="2000">
                  <a:latin typeface="楷体_GB2312" pitchFamily="49" charset="-122"/>
                  <a:ea typeface="楷体_GB2312" pitchFamily="49" charset="-122"/>
                </a:rPr>
                <a:t>折 扣 量</a:t>
              </a:r>
            </a:p>
          </p:txBody>
        </p:sp>
        <p:sp>
          <p:nvSpPr>
            <p:cNvPr id="48136" name="Line 8"/>
            <p:cNvSpPr>
              <a:spLocks noChangeShapeType="1"/>
            </p:cNvSpPr>
            <p:nvPr/>
          </p:nvSpPr>
          <p:spPr bwMode="auto">
            <a:xfrm>
              <a:off x="1056" y="2112"/>
              <a:ext cx="465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zh-CN" altLang="en-US"/>
            </a:p>
          </p:txBody>
        </p:sp>
        <p:sp>
          <p:nvSpPr>
            <p:cNvPr id="48137" name="Line 9"/>
            <p:cNvSpPr>
              <a:spLocks noChangeShapeType="1"/>
            </p:cNvSpPr>
            <p:nvPr/>
          </p:nvSpPr>
          <p:spPr bwMode="auto">
            <a:xfrm>
              <a:off x="1056" y="2736"/>
              <a:ext cx="465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zh-CN" altLang="en-US"/>
            </a:p>
          </p:txBody>
        </p:sp>
        <p:sp>
          <p:nvSpPr>
            <p:cNvPr id="48138" name="Line 10"/>
            <p:cNvSpPr>
              <a:spLocks noChangeShapeType="1"/>
            </p:cNvSpPr>
            <p:nvPr/>
          </p:nvSpPr>
          <p:spPr bwMode="auto">
            <a:xfrm>
              <a:off x="1056" y="3312"/>
              <a:ext cx="4704"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zh-CN" altLang="en-US"/>
            </a:p>
          </p:txBody>
        </p:sp>
        <p:sp>
          <p:nvSpPr>
            <p:cNvPr id="48139" name="Line 11"/>
            <p:cNvSpPr>
              <a:spLocks noChangeShapeType="1"/>
            </p:cNvSpPr>
            <p:nvPr/>
          </p:nvSpPr>
          <p:spPr bwMode="auto">
            <a:xfrm>
              <a:off x="4032" y="1488"/>
              <a:ext cx="0" cy="182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zh-CN" altLang="en-US"/>
            </a:p>
          </p:txBody>
        </p:sp>
        <p:sp>
          <p:nvSpPr>
            <p:cNvPr id="48140" name="Rectangle 12"/>
            <p:cNvSpPr>
              <a:spLocks noChangeArrowheads="1"/>
            </p:cNvSpPr>
            <p:nvPr/>
          </p:nvSpPr>
          <p:spPr bwMode="auto">
            <a:xfrm>
              <a:off x="2448" y="1565"/>
              <a:ext cx="1536" cy="2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a:latin typeface="楷体_GB2312" pitchFamily="49" charset="-122"/>
                  <a:ea typeface="楷体_GB2312" pitchFamily="49" charset="-122"/>
                </a:rPr>
                <a:t>7</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9</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12</a:t>
              </a:r>
              <a:r>
                <a:rPr lang="zh-CN" altLang="en-US" sz="2000">
                  <a:latin typeface="楷体_GB2312" pitchFamily="49" charset="-122"/>
                  <a:ea typeface="楷体_GB2312" pitchFamily="49" charset="-122"/>
                </a:rPr>
                <a:t>月</a:t>
              </a:r>
            </a:p>
          </p:txBody>
        </p:sp>
        <p:sp>
          <p:nvSpPr>
            <p:cNvPr id="48141" name="Rectangle 13"/>
            <p:cNvSpPr>
              <a:spLocks noChangeArrowheads="1"/>
            </p:cNvSpPr>
            <p:nvPr/>
          </p:nvSpPr>
          <p:spPr bwMode="auto">
            <a:xfrm>
              <a:off x="4032" y="1565"/>
              <a:ext cx="1680" cy="2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a:latin typeface="楷体_GB2312" pitchFamily="49" charset="-122"/>
                  <a:ea typeface="楷体_GB2312" pitchFamily="49" charset="-122"/>
                </a:rPr>
                <a:t>1</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6,10,11</a:t>
              </a:r>
              <a:r>
                <a:rPr lang="zh-CN" altLang="en-US" sz="2000">
                  <a:latin typeface="楷体_GB2312" pitchFamily="49" charset="-122"/>
                  <a:ea typeface="楷体_GB2312" pitchFamily="49" charset="-122"/>
                </a:rPr>
                <a:t>月</a:t>
              </a:r>
            </a:p>
          </p:txBody>
        </p:sp>
        <p:sp>
          <p:nvSpPr>
            <p:cNvPr id="48142" name="Line 14"/>
            <p:cNvSpPr>
              <a:spLocks noChangeShapeType="1"/>
            </p:cNvSpPr>
            <p:nvPr/>
          </p:nvSpPr>
          <p:spPr bwMode="auto">
            <a:xfrm>
              <a:off x="4944" y="2112"/>
              <a:ext cx="0" cy="1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zh-CN" altLang="en-US"/>
            </a:p>
          </p:txBody>
        </p:sp>
        <p:sp>
          <p:nvSpPr>
            <p:cNvPr id="48143" name="Line 15"/>
            <p:cNvSpPr>
              <a:spLocks noChangeShapeType="1"/>
            </p:cNvSpPr>
            <p:nvPr/>
          </p:nvSpPr>
          <p:spPr bwMode="auto">
            <a:xfrm>
              <a:off x="3216" y="2112"/>
              <a:ext cx="0" cy="12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zh-CN" altLang="en-US"/>
            </a:p>
          </p:txBody>
        </p:sp>
        <p:sp>
          <p:nvSpPr>
            <p:cNvPr id="48144" name="Rectangle 16"/>
            <p:cNvSpPr>
              <a:spLocks noChangeArrowheads="1"/>
            </p:cNvSpPr>
            <p:nvPr/>
          </p:nvSpPr>
          <p:spPr bwMode="auto">
            <a:xfrm>
              <a:off x="2390" y="2237"/>
              <a:ext cx="730" cy="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a:latin typeface="楷体_GB2312" pitchFamily="49" charset="-122"/>
                  <a:ea typeface="楷体_GB2312" pitchFamily="49" charset="-122"/>
                </a:rPr>
                <a:t>≤20</a:t>
              </a:r>
            </a:p>
          </p:txBody>
        </p:sp>
        <p:sp>
          <p:nvSpPr>
            <p:cNvPr id="48145" name="Rectangle 17"/>
            <p:cNvSpPr>
              <a:spLocks noChangeArrowheads="1"/>
            </p:cNvSpPr>
            <p:nvPr/>
          </p:nvSpPr>
          <p:spPr bwMode="auto">
            <a:xfrm>
              <a:off x="4118" y="2237"/>
              <a:ext cx="826" cy="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a:latin typeface="楷体_GB2312" pitchFamily="49" charset="-122"/>
                  <a:ea typeface="楷体_GB2312" pitchFamily="49" charset="-122"/>
                </a:rPr>
                <a:t>≤20</a:t>
              </a:r>
            </a:p>
          </p:txBody>
        </p:sp>
        <p:sp>
          <p:nvSpPr>
            <p:cNvPr id="48146" name="Rectangle 18"/>
            <p:cNvSpPr>
              <a:spLocks noChangeArrowheads="1"/>
            </p:cNvSpPr>
            <p:nvPr/>
          </p:nvSpPr>
          <p:spPr bwMode="auto">
            <a:xfrm>
              <a:off x="3350" y="2237"/>
              <a:ext cx="730" cy="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a:latin typeface="楷体_GB2312" pitchFamily="49" charset="-122"/>
                  <a:ea typeface="楷体_GB2312" pitchFamily="49" charset="-122"/>
                </a:rPr>
                <a:t>&gt; 20</a:t>
              </a:r>
            </a:p>
          </p:txBody>
        </p:sp>
        <p:sp>
          <p:nvSpPr>
            <p:cNvPr id="48147" name="Rectangle 19"/>
            <p:cNvSpPr>
              <a:spLocks noChangeArrowheads="1"/>
            </p:cNvSpPr>
            <p:nvPr/>
          </p:nvSpPr>
          <p:spPr bwMode="auto">
            <a:xfrm>
              <a:off x="4981" y="2237"/>
              <a:ext cx="731" cy="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a:latin typeface="楷体_GB2312" pitchFamily="49" charset="-122"/>
                  <a:ea typeface="楷体_GB2312" pitchFamily="49" charset="-122"/>
                </a:rPr>
                <a:t>&gt; 20</a:t>
              </a:r>
            </a:p>
          </p:txBody>
        </p:sp>
        <p:sp>
          <p:nvSpPr>
            <p:cNvPr id="48148" name="Rectangle 20"/>
            <p:cNvSpPr>
              <a:spLocks noChangeArrowheads="1"/>
            </p:cNvSpPr>
            <p:nvPr/>
          </p:nvSpPr>
          <p:spPr bwMode="auto">
            <a:xfrm>
              <a:off x="3158" y="2813"/>
              <a:ext cx="826" cy="2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a:latin typeface="楷体_GB2312" pitchFamily="49" charset="-122"/>
                  <a:ea typeface="楷体_GB2312" pitchFamily="49" charset="-122"/>
                </a:rPr>
                <a:t> 15%</a:t>
              </a:r>
            </a:p>
          </p:txBody>
        </p:sp>
        <p:sp>
          <p:nvSpPr>
            <p:cNvPr id="48149" name="Rectangle 21"/>
            <p:cNvSpPr>
              <a:spLocks noChangeArrowheads="1"/>
            </p:cNvSpPr>
            <p:nvPr/>
          </p:nvSpPr>
          <p:spPr bwMode="auto">
            <a:xfrm>
              <a:off x="2256" y="2813"/>
              <a:ext cx="768" cy="2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a:latin typeface="楷体_GB2312" pitchFamily="49" charset="-122"/>
                  <a:ea typeface="楷体_GB2312" pitchFamily="49" charset="-122"/>
                </a:rPr>
                <a:t>  5%</a:t>
              </a:r>
            </a:p>
          </p:txBody>
        </p:sp>
        <p:sp>
          <p:nvSpPr>
            <p:cNvPr id="48150" name="Rectangle 22"/>
            <p:cNvSpPr>
              <a:spLocks noChangeArrowheads="1"/>
            </p:cNvSpPr>
            <p:nvPr/>
          </p:nvSpPr>
          <p:spPr bwMode="auto">
            <a:xfrm>
              <a:off x="4022" y="2813"/>
              <a:ext cx="874" cy="2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a:latin typeface="楷体_GB2312" pitchFamily="49" charset="-122"/>
                  <a:ea typeface="楷体_GB2312" pitchFamily="49" charset="-122"/>
                </a:rPr>
                <a:t> 20%</a:t>
              </a:r>
            </a:p>
          </p:txBody>
        </p:sp>
        <p:sp>
          <p:nvSpPr>
            <p:cNvPr id="48151" name="Rectangle 23"/>
            <p:cNvSpPr>
              <a:spLocks noChangeArrowheads="1"/>
            </p:cNvSpPr>
            <p:nvPr/>
          </p:nvSpPr>
          <p:spPr bwMode="auto">
            <a:xfrm>
              <a:off x="4886" y="2813"/>
              <a:ext cx="826" cy="2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000">
                  <a:latin typeface="楷体_GB2312" pitchFamily="49" charset="-122"/>
                  <a:ea typeface="楷体_GB2312" pitchFamily="49" charset="-122"/>
                </a:rPr>
                <a:t> 30%</a:t>
              </a:r>
            </a:p>
          </p:txBody>
        </p:sp>
        <p:sp>
          <p:nvSpPr>
            <p:cNvPr id="48152" name="Line 24"/>
            <p:cNvSpPr>
              <a:spLocks noChangeShapeType="1"/>
            </p:cNvSpPr>
            <p:nvPr/>
          </p:nvSpPr>
          <p:spPr bwMode="auto">
            <a:xfrm>
              <a:off x="1056" y="1488"/>
              <a:ext cx="0" cy="182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zh-CN" altLang="en-US"/>
            </a:p>
          </p:txBody>
        </p:sp>
        <p:sp>
          <p:nvSpPr>
            <p:cNvPr id="48153" name="Line 25"/>
            <p:cNvSpPr>
              <a:spLocks noChangeShapeType="1"/>
            </p:cNvSpPr>
            <p:nvPr/>
          </p:nvSpPr>
          <p:spPr bwMode="auto">
            <a:xfrm>
              <a:off x="5712" y="1488"/>
              <a:ext cx="0" cy="182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zh-CN" altLang="en-US"/>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noChangeArrowheads="1"/>
          </p:cNvSpPr>
          <p:nvPr>
            <p:ph type="title"/>
          </p:nvPr>
        </p:nvSpPr>
        <p:spPr/>
        <p:txBody>
          <a:bodyPr anchor="ctr"/>
          <a:lstStyle/>
          <a:p>
            <a:pPr marL="838200" indent="-838200" eaLnBrk="1" hangingPunct="1"/>
            <a:r>
              <a:rPr lang="en-US" altLang="zh-CN" sz="2100" b="1">
                <a:solidFill>
                  <a:schemeClr val="tx1"/>
                </a:solidFill>
                <a:latin typeface="楷体_GB2312" pitchFamily="49" charset="-122"/>
                <a:ea typeface="楷体_GB2312" pitchFamily="49" charset="-122"/>
              </a:rPr>
              <a:t>4) </a:t>
            </a:r>
            <a:r>
              <a:rPr lang="zh-CN" altLang="en-US" sz="2100" b="1">
                <a:solidFill>
                  <a:schemeClr val="tx1"/>
                </a:solidFill>
                <a:latin typeface="楷体_GB2312" pitchFamily="49" charset="-122"/>
                <a:ea typeface="楷体_GB2312" pitchFamily="49" charset="-122"/>
              </a:rPr>
              <a:t>判定树</a:t>
            </a:r>
          </a:p>
        </p:txBody>
      </p:sp>
      <p:sp>
        <p:nvSpPr>
          <p:cNvPr id="49154" name="TextBox 3"/>
          <p:cNvSpPr txBox="1">
            <a:spLocks noChangeArrowheads="1"/>
          </p:cNvSpPr>
          <p:nvPr/>
        </p:nvSpPr>
        <p:spPr bwMode="auto">
          <a:xfrm>
            <a:off x="571500" y="1527175"/>
            <a:ext cx="824865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indent="71628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a:latin typeface="Times New Roman" panose="02020603050405020304" pitchFamily="18" charset="0"/>
                <a:ea typeface="楷体_GB2312" pitchFamily="49" charset="-122"/>
              </a:rPr>
              <a:t>判定树也是用来表达加工逻辑的一种工具。有时侯它比判定表更直观。</a:t>
            </a:r>
          </a:p>
        </p:txBody>
      </p:sp>
      <p:grpSp>
        <p:nvGrpSpPr>
          <p:cNvPr id="49155" name="Group 28"/>
          <p:cNvGrpSpPr/>
          <p:nvPr/>
        </p:nvGrpSpPr>
        <p:grpSpPr bwMode="auto">
          <a:xfrm>
            <a:off x="755650" y="2420938"/>
            <a:ext cx="8054975" cy="3063875"/>
            <a:chOff x="346" y="1584"/>
            <a:chExt cx="5074" cy="1930"/>
          </a:xfrm>
        </p:grpSpPr>
        <p:sp>
          <p:nvSpPr>
            <p:cNvPr id="5" name="Text Box 4"/>
            <p:cNvSpPr txBox="1">
              <a:spLocks noChangeArrowheads="1"/>
            </p:cNvSpPr>
            <p:nvPr/>
          </p:nvSpPr>
          <p:spPr bwMode="auto">
            <a:xfrm>
              <a:off x="346" y="2140"/>
              <a:ext cx="276" cy="1018"/>
            </a:xfrm>
            <a:prstGeom prst="rect">
              <a:avLst/>
            </a:prstGeom>
            <a:noFill/>
            <a:ln w="9525">
              <a:noFill/>
              <a:miter lim="800000"/>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a:solidFill>
                    <a:srgbClr val="0000FF"/>
                  </a:solidFill>
                  <a:effectLst>
                    <a:outerShdw blurRad="38100" dist="38100" dir="2700000" algn="tl">
                      <a:srgbClr val="C0C0C0"/>
                    </a:outerShdw>
                  </a:effectLst>
                  <a:latin typeface="楷体_GB2312" pitchFamily="49" charset="-122"/>
                  <a:ea typeface="楷体_GB2312" pitchFamily="49" charset="-122"/>
                </a:rPr>
                <a:t>检</a:t>
              </a:r>
            </a:p>
            <a:p>
              <a:r>
                <a:rPr lang="zh-CN" altLang="en-US" sz="2000">
                  <a:solidFill>
                    <a:srgbClr val="0000FF"/>
                  </a:solidFill>
                  <a:effectLst>
                    <a:outerShdw blurRad="38100" dist="38100" dir="2700000" algn="tl">
                      <a:srgbClr val="C0C0C0"/>
                    </a:outerShdw>
                  </a:effectLst>
                  <a:latin typeface="楷体_GB2312" pitchFamily="49" charset="-122"/>
                  <a:ea typeface="楷体_GB2312" pitchFamily="49" charset="-122"/>
                </a:rPr>
                <a:t>查</a:t>
              </a:r>
            </a:p>
            <a:p>
              <a:r>
                <a:rPr lang="zh-CN" altLang="en-US" sz="2000">
                  <a:solidFill>
                    <a:srgbClr val="0000FF"/>
                  </a:solidFill>
                  <a:effectLst>
                    <a:outerShdw blurRad="38100" dist="38100" dir="2700000" algn="tl">
                      <a:srgbClr val="C0C0C0"/>
                    </a:outerShdw>
                  </a:effectLst>
                  <a:latin typeface="楷体_GB2312" pitchFamily="49" charset="-122"/>
                  <a:ea typeface="楷体_GB2312" pitchFamily="49" charset="-122"/>
                </a:rPr>
                <a:t>发</a:t>
              </a:r>
            </a:p>
            <a:p>
              <a:r>
                <a:rPr lang="zh-CN" altLang="en-US" sz="2000">
                  <a:solidFill>
                    <a:srgbClr val="0000FF"/>
                  </a:solidFill>
                  <a:effectLst>
                    <a:outerShdw blurRad="38100" dist="38100" dir="2700000" algn="tl">
                      <a:srgbClr val="C0C0C0"/>
                    </a:outerShdw>
                  </a:effectLst>
                  <a:latin typeface="楷体_GB2312" pitchFamily="49" charset="-122"/>
                  <a:ea typeface="楷体_GB2312" pitchFamily="49" charset="-122"/>
                </a:rPr>
                <a:t>货</a:t>
              </a:r>
            </a:p>
            <a:p>
              <a:r>
                <a:rPr lang="zh-CN" altLang="en-US" sz="2000">
                  <a:solidFill>
                    <a:srgbClr val="0000FF"/>
                  </a:solidFill>
                  <a:effectLst>
                    <a:outerShdw blurRad="38100" dist="38100" dir="2700000" algn="tl">
                      <a:srgbClr val="C0C0C0"/>
                    </a:outerShdw>
                  </a:effectLst>
                  <a:latin typeface="楷体_GB2312" pitchFamily="49" charset="-122"/>
                  <a:ea typeface="楷体_GB2312" pitchFamily="49" charset="-122"/>
                </a:rPr>
                <a:t>单</a:t>
              </a:r>
            </a:p>
          </p:txBody>
        </p:sp>
        <p:sp>
          <p:nvSpPr>
            <p:cNvPr id="6" name="Text Box 5"/>
            <p:cNvSpPr txBox="1">
              <a:spLocks noChangeArrowheads="1"/>
            </p:cNvSpPr>
            <p:nvPr/>
          </p:nvSpPr>
          <p:spPr bwMode="auto">
            <a:xfrm>
              <a:off x="1318" y="1824"/>
              <a:ext cx="836" cy="250"/>
            </a:xfrm>
            <a:prstGeom prst="rect">
              <a:avLst/>
            </a:prstGeom>
            <a:noFill/>
            <a:ln w="9525">
              <a:noFill/>
              <a:miter lim="800000"/>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sz="2000">
                  <a:solidFill>
                    <a:srgbClr val="0000FF"/>
                  </a:solidFill>
                  <a:effectLst>
                    <a:outerShdw blurRad="38100" dist="38100" dir="2700000" algn="tl">
                      <a:srgbClr val="C0C0C0"/>
                    </a:outerShdw>
                  </a:effectLst>
                  <a:latin typeface="楷体_GB2312" pitchFamily="49" charset="-122"/>
                  <a:ea typeface="楷体_GB2312" pitchFamily="49" charset="-122"/>
                </a:rPr>
                <a:t>金额</a:t>
              </a:r>
              <a:r>
                <a:rPr lang="en-US" altLang="zh-CN" sz="2000">
                  <a:solidFill>
                    <a:srgbClr val="0000FF"/>
                  </a:solidFill>
                  <a:effectLst>
                    <a:outerShdw blurRad="38100" dist="38100" dir="2700000" algn="tl">
                      <a:srgbClr val="C0C0C0"/>
                    </a:outerShdw>
                  </a:effectLst>
                  <a:latin typeface="楷体_GB2312" pitchFamily="49" charset="-122"/>
                  <a:ea typeface="楷体_GB2312" pitchFamily="49" charset="-122"/>
                </a:rPr>
                <a:t>&gt;$500</a:t>
              </a:r>
            </a:p>
          </p:txBody>
        </p:sp>
        <p:sp>
          <p:nvSpPr>
            <p:cNvPr id="7" name="Text Box 6"/>
            <p:cNvSpPr txBox="1">
              <a:spLocks noChangeArrowheads="1"/>
            </p:cNvSpPr>
            <p:nvPr/>
          </p:nvSpPr>
          <p:spPr bwMode="auto">
            <a:xfrm>
              <a:off x="1268" y="2976"/>
              <a:ext cx="844" cy="250"/>
            </a:xfrm>
            <a:prstGeom prst="rect">
              <a:avLst/>
            </a:prstGeom>
            <a:noFill/>
            <a:ln w="9525">
              <a:noFill/>
              <a:miter lim="800000"/>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sz="2000">
                  <a:solidFill>
                    <a:srgbClr val="0000FF"/>
                  </a:solidFill>
                  <a:effectLst>
                    <a:outerShdw blurRad="38100" dist="38100" dir="2700000" algn="tl">
                      <a:srgbClr val="C0C0C0"/>
                    </a:outerShdw>
                  </a:effectLst>
                  <a:latin typeface="楷体_GB2312" pitchFamily="49" charset="-122"/>
                  <a:ea typeface="楷体_GB2312" pitchFamily="49" charset="-122"/>
                </a:rPr>
                <a:t>金额</a:t>
              </a:r>
              <a:r>
                <a:rPr lang="zh-CN" altLang="en-US" sz="2000">
                  <a:solidFill>
                    <a:srgbClr val="0000FF"/>
                  </a:solidFill>
                  <a:effectLst>
                    <a:outerShdw blurRad="38100" dist="38100" dir="2700000" algn="tl">
                      <a:srgbClr val="C0C0C0"/>
                    </a:outerShdw>
                  </a:effectLst>
                  <a:latin typeface="楷体_GB2312" pitchFamily="49" charset="-122"/>
                  <a:ea typeface="楷体_GB2312" pitchFamily="49" charset="-122"/>
                  <a:sym typeface="Symbol" panose="05050102010706020507" pitchFamily="18" charset="2"/>
                </a:rPr>
                <a:t></a:t>
              </a:r>
              <a:r>
                <a:rPr lang="en-US" altLang="zh-CN" sz="2000">
                  <a:solidFill>
                    <a:srgbClr val="0000FF"/>
                  </a:solidFill>
                  <a:effectLst>
                    <a:outerShdw blurRad="38100" dist="38100" dir="2700000" algn="tl">
                      <a:srgbClr val="C0C0C0"/>
                    </a:outerShdw>
                  </a:effectLst>
                  <a:latin typeface="楷体_GB2312" pitchFamily="49" charset="-122"/>
                  <a:ea typeface="楷体_GB2312" pitchFamily="49" charset="-122"/>
                </a:rPr>
                <a:t>$500</a:t>
              </a:r>
            </a:p>
          </p:txBody>
        </p:sp>
        <p:sp>
          <p:nvSpPr>
            <p:cNvPr id="8" name="Text Box 7"/>
            <p:cNvSpPr txBox="1">
              <a:spLocks noChangeArrowheads="1"/>
            </p:cNvSpPr>
            <p:nvPr/>
          </p:nvSpPr>
          <p:spPr bwMode="auto">
            <a:xfrm>
              <a:off x="2648" y="1584"/>
              <a:ext cx="916" cy="250"/>
            </a:xfrm>
            <a:prstGeom prst="rect">
              <a:avLst/>
            </a:prstGeom>
            <a:noFill/>
            <a:ln w="9525">
              <a:noFill/>
              <a:miter lim="800000"/>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en-US" altLang="zh-CN" sz="2000">
                  <a:solidFill>
                    <a:srgbClr val="0000FF"/>
                  </a:solidFill>
                  <a:effectLst>
                    <a:outerShdw blurRad="38100" dist="38100" dir="2700000" algn="tl">
                      <a:srgbClr val="C0C0C0"/>
                    </a:outerShdw>
                  </a:effectLst>
                  <a:latin typeface="楷体_GB2312" pitchFamily="49" charset="-122"/>
                  <a:ea typeface="楷体_GB2312" pitchFamily="49" charset="-122"/>
                </a:rPr>
                <a:t> </a:t>
              </a:r>
              <a:r>
                <a:rPr lang="zh-CN" altLang="en-US" sz="2000">
                  <a:solidFill>
                    <a:srgbClr val="0000FF"/>
                  </a:solidFill>
                  <a:effectLst>
                    <a:outerShdw blurRad="38100" dist="38100" dir="2700000" algn="tl">
                      <a:srgbClr val="C0C0C0"/>
                    </a:outerShdw>
                  </a:effectLst>
                  <a:latin typeface="楷体_GB2312" pitchFamily="49" charset="-122"/>
                  <a:ea typeface="楷体_GB2312" pitchFamily="49" charset="-122"/>
                </a:rPr>
                <a:t>欠款</a:t>
              </a:r>
              <a:r>
                <a:rPr lang="en-US" altLang="zh-CN" sz="2000">
                  <a:solidFill>
                    <a:srgbClr val="0000FF"/>
                  </a:solidFill>
                  <a:effectLst>
                    <a:outerShdw blurRad="38100" dist="38100" dir="2700000" algn="tl">
                      <a:srgbClr val="C0C0C0"/>
                    </a:outerShdw>
                  </a:effectLst>
                  <a:latin typeface="楷体_GB2312" pitchFamily="49" charset="-122"/>
                  <a:ea typeface="楷体_GB2312" pitchFamily="49" charset="-122"/>
                </a:rPr>
                <a:t>&gt;60</a:t>
              </a:r>
              <a:r>
                <a:rPr lang="zh-CN" altLang="en-US" sz="2000">
                  <a:solidFill>
                    <a:srgbClr val="0000FF"/>
                  </a:solidFill>
                  <a:effectLst>
                    <a:outerShdw blurRad="38100" dist="38100" dir="2700000" algn="tl">
                      <a:srgbClr val="C0C0C0"/>
                    </a:outerShdw>
                  </a:effectLst>
                  <a:latin typeface="楷体_GB2312" pitchFamily="49" charset="-122"/>
                  <a:ea typeface="楷体_GB2312" pitchFamily="49" charset="-122"/>
                </a:rPr>
                <a:t>天</a:t>
              </a:r>
            </a:p>
          </p:txBody>
        </p:sp>
        <p:sp>
          <p:nvSpPr>
            <p:cNvPr id="49160" name="Line 8"/>
            <p:cNvSpPr>
              <a:spLocks noChangeShapeType="1"/>
            </p:cNvSpPr>
            <p:nvPr/>
          </p:nvSpPr>
          <p:spPr bwMode="auto">
            <a:xfrm>
              <a:off x="3552" y="1706"/>
              <a:ext cx="240" cy="0"/>
            </a:xfrm>
            <a:prstGeom prst="line">
              <a:avLst/>
            </a:prstGeom>
            <a:noFill/>
            <a:ln w="38100">
              <a:solidFill>
                <a:srgbClr val="FF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0" name="Text Box 9"/>
            <p:cNvSpPr txBox="1">
              <a:spLocks noChangeArrowheads="1"/>
            </p:cNvSpPr>
            <p:nvPr/>
          </p:nvSpPr>
          <p:spPr bwMode="auto">
            <a:xfrm>
              <a:off x="3845" y="1584"/>
              <a:ext cx="1076" cy="250"/>
            </a:xfrm>
            <a:prstGeom prst="rect">
              <a:avLst/>
            </a:prstGeom>
            <a:noFill/>
            <a:ln w="9525">
              <a:noFill/>
              <a:miter lim="800000"/>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a:solidFill>
                    <a:srgbClr val="FF0000"/>
                  </a:solidFill>
                  <a:effectLst>
                    <a:outerShdw blurRad="38100" dist="38100" dir="2700000" algn="tl">
                      <a:srgbClr val="C0C0C0"/>
                    </a:outerShdw>
                  </a:effectLst>
                  <a:latin typeface="楷体_GB2312" pitchFamily="49" charset="-122"/>
                  <a:ea typeface="楷体_GB2312" pitchFamily="49" charset="-122"/>
                </a:rPr>
                <a:t>不发出批准书</a:t>
              </a:r>
            </a:p>
          </p:txBody>
        </p:sp>
        <p:sp>
          <p:nvSpPr>
            <p:cNvPr id="11" name="Text Box 10"/>
            <p:cNvSpPr txBox="1">
              <a:spLocks noChangeArrowheads="1"/>
            </p:cNvSpPr>
            <p:nvPr/>
          </p:nvSpPr>
          <p:spPr bwMode="auto">
            <a:xfrm>
              <a:off x="2636" y="2091"/>
              <a:ext cx="924" cy="250"/>
            </a:xfrm>
            <a:prstGeom prst="rect">
              <a:avLst/>
            </a:prstGeom>
            <a:noFill/>
            <a:ln w="9525">
              <a:noFill/>
              <a:miter lim="800000"/>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a:solidFill>
                    <a:srgbClr val="0000FF"/>
                  </a:solidFill>
                  <a:effectLst>
                    <a:outerShdw blurRad="38100" dist="38100" dir="2700000" algn="tl">
                      <a:srgbClr val="C0C0C0"/>
                    </a:outerShdw>
                  </a:effectLst>
                  <a:latin typeface="楷体_GB2312" pitchFamily="49" charset="-122"/>
                  <a:ea typeface="楷体_GB2312" pitchFamily="49" charset="-122"/>
                </a:rPr>
                <a:t> </a:t>
              </a:r>
              <a:r>
                <a:rPr lang="zh-CN" altLang="en-US" sz="2000">
                  <a:solidFill>
                    <a:srgbClr val="0000FF"/>
                  </a:solidFill>
                  <a:effectLst>
                    <a:outerShdw blurRad="38100" dist="38100" dir="2700000" algn="tl">
                      <a:srgbClr val="C0C0C0"/>
                    </a:outerShdw>
                  </a:effectLst>
                  <a:latin typeface="楷体_GB2312" pitchFamily="49" charset="-122"/>
                  <a:ea typeface="楷体_GB2312" pitchFamily="49" charset="-122"/>
                </a:rPr>
                <a:t>欠款</a:t>
              </a:r>
              <a:r>
                <a:rPr lang="zh-CN" altLang="en-US" sz="2000">
                  <a:solidFill>
                    <a:srgbClr val="0000FF"/>
                  </a:solidFill>
                  <a:effectLst>
                    <a:outerShdw blurRad="38100" dist="38100" dir="2700000" algn="tl">
                      <a:srgbClr val="C0C0C0"/>
                    </a:outerShdw>
                  </a:effectLst>
                  <a:latin typeface="楷体_GB2312" pitchFamily="49" charset="-122"/>
                  <a:ea typeface="楷体_GB2312" pitchFamily="49" charset="-122"/>
                  <a:sym typeface="Symbol" panose="05050102010706020507" pitchFamily="18" charset="2"/>
                </a:rPr>
                <a:t></a:t>
              </a:r>
              <a:r>
                <a:rPr lang="en-US" altLang="zh-CN" sz="2000">
                  <a:solidFill>
                    <a:srgbClr val="0000FF"/>
                  </a:solidFill>
                  <a:effectLst>
                    <a:outerShdw blurRad="38100" dist="38100" dir="2700000" algn="tl">
                      <a:srgbClr val="C0C0C0"/>
                    </a:outerShdw>
                  </a:effectLst>
                  <a:latin typeface="楷体_GB2312" pitchFamily="49" charset="-122"/>
                  <a:ea typeface="楷体_GB2312" pitchFamily="49" charset="-122"/>
                </a:rPr>
                <a:t>60</a:t>
              </a:r>
              <a:r>
                <a:rPr lang="zh-CN" altLang="en-US" sz="2000">
                  <a:solidFill>
                    <a:srgbClr val="0000FF"/>
                  </a:solidFill>
                  <a:effectLst>
                    <a:outerShdw blurRad="38100" dist="38100" dir="2700000" algn="tl">
                      <a:srgbClr val="C0C0C0"/>
                    </a:outerShdw>
                  </a:effectLst>
                  <a:latin typeface="楷体_GB2312" pitchFamily="49" charset="-122"/>
                  <a:ea typeface="楷体_GB2312" pitchFamily="49" charset="-122"/>
                </a:rPr>
                <a:t>天</a:t>
              </a:r>
            </a:p>
          </p:txBody>
        </p:sp>
        <p:sp>
          <p:nvSpPr>
            <p:cNvPr id="49163" name="Line 11"/>
            <p:cNvSpPr>
              <a:spLocks noChangeShapeType="1"/>
            </p:cNvSpPr>
            <p:nvPr/>
          </p:nvSpPr>
          <p:spPr bwMode="auto">
            <a:xfrm>
              <a:off x="3515" y="2205"/>
              <a:ext cx="240" cy="0"/>
            </a:xfrm>
            <a:prstGeom prst="line">
              <a:avLst/>
            </a:prstGeom>
            <a:noFill/>
            <a:ln w="38100">
              <a:solidFill>
                <a:srgbClr val="FF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49164" name="Line 13"/>
            <p:cNvSpPr>
              <a:spLocks noChangeShapeType="1"/>
            </p:cNvSpPr>
            <p:nvPr/>
          </p:nvSpPr>
          <p:spPr bwMode="auto">
            <a:xfrm flipH="1">
              <a:off x="2112" y="1706"/>
              <a:ext cx="632" cy="310"/>
            </a:xfrm>
            <a:prstGeom prst="line">
              <a:avLst/>
            </a:prstGeom>
            <a:noFill/>
            <a:ln w="38100">
              <a:solidFill>
                <a:srgbClr val="FF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49165" name="Line 14"/>
            <p:cNvSpPr>
              <a:spLocks noChangeShapeType="1"/>
            </p:cNvSpPr>
            <p:nvPr/>
          </p:nvSpPr>
          <p:spPr bwMode="auto">
            <a:xfrm>
              <a:off x="2112" y="2016"/>
              <a:ext cx="632" cy="235"/>
            </a:xfrm>
            <a:prstGeom prst="line">
              <a:avLst/>
            </a:prstGeom>
            <a:noFill/>
            <a:ln w="38100">
              <a:solidFill>
                <a:srgbClr val="FF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6" name="Text Box 15"/>
            <p:cNvSpPr txBox="1">
              <a:spLocks noChangeArrowheads="1"/>
            </p:cNvSpPr>
            <p:nvPr/>
          </p:nvSpPr>
          <p:spPr bwMode="auto">
            <a:xfrm>
              <a:off x="3787" y="2091"/>
              <a:ext cx="1633" cy="250"/>
            </a:xfrm>
            <a:prstGeom prst="rect">
              <a:avLst/>
            </a:prstGeom>
            <a:noFill/>
            <a:ln w="9525">
              <a:noFill/>
              <a:miter lim="800000"/>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sz="2000">
                  <a:solidFill>
                    <a:srgbClr val="FF0000"/>
                  </a:solidFill>
                  <a:effectLst>
                    <a:outerShdw blurRad="38100" dist="38100" dir="2700000" algn="tl">
                      <a:srgbClr val="C0C0C0"/>
                    </a:outerShdw>
                  </a:effectLst>
                  <a:latin typeface="楷体_GB2312" pitchFamily="49" charset="-122"/>
                  <a:ea typeface="楷体_GB2312" pitchFamily="49" charset="-122"/>
                </a:rPr>
                <a:t>发出批准书、发货单</a:t>
              </a:r>
            </a:p>
          </p:txBody>
        </p:sp>
        <p:sp>
          <p:nvSpPr>
            <p:cNvPr id="17" name="Text Box 16"/>
            <p:cNvSpPr txBox="1">
              <a:spLocks noChangeArrowheads="1"/>
            </p:cNvSpPr>
            <p:nvPr/>
          </p:nvSpPr>
          <p:spPr bwMode="auto">
            <a:xfrm>
              <a:off x="2636" y="2659"/>
              <a:ext cx="916" cy="250"/>
            </a:xfrm>
            <a:prstGeom prst="rect">
              <a:avLst/>
            </a:prstGeom>
            <a:noFill/>
            <a:ln w="9525">
              <a:noFill/>
              <a:miter lim="800000"/>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en-US" altLang="zh-CN" sz="2000">
                  <a:solidFill>
                    <a:srgbClr val="0000FF"/>
                  </a:solidFill>
                  <a:effectLst>
                    <a:outerShdw blurRad="38100" dist="38100" dir="2700000" algn="tl">
                      <a:srgbClr val="C0C0C0"/>
                    </a:outerShdw>
                  </a:effectLst>
                  <a:latin typeface="楷体_GB2312" pitchFamily="49" charset="-122"/>
                  <a:ea typeface="楷体_GB2312" pitchFamily="49" charset="-122"/>
                </a:rPr>
                <a:t> </a:t>
              </a:r>
              <a:r>
                <a:rPr lang="zh-CN" altLang="en-US" sz="2000">
                  <a:solidFill>
                    <a:srgbClr val="0000FF"/>
                  </a:solidFill>
                  <a:effectLst>
                    <a:outerShdw blurRad="38100" dist="38100" dir="2700000" algn="tl">
                      <a:srgbClr val="C0C0C0"/>
                    </a:outerShdw>
                  </a:effectLst>
                  <a:latin typeface="楷体_GB2312" pitchFamily="49" charset="-122"/>
                  <a:ea typeface="楷体_GB2312" pitchFamily="49" charset="-122"/>
                </a:rPr>
                <a:t>欠款</a:t>
              </a:r>
              <a:r>
                <a:rPr lang="en-US" altLang="zh-CN" sz="2000">
                  <a:solidFill>
                    <a:srgbClr val="0000FF"/>
                  </a:solidFill>
                  <a:effectLst>
                    <a:outerShdw blurRad="38100" dist="38100" dir="2700000" algn="tl">
                      <a:srgbClr val="C0C0C0"/>
                    </a:outerShdw>
                  </a:effectLst>
                  <a:latin typeface="楷体_GB2312" pitchFamily="49" charset="-122"/>
                  <a:ea typeface="楷体_GB2312" pitchFamily="49" charset="-122"/>
                </a:rPr>
                <a:t>&gt;60</a:t>
              </a:r>
              <a:r>
                <a:rPr lang="zh-CN" altLang="en-US" sz="2000">
                  <a:solidFill>
                    <a:srgbClr val="0000FF"/>
                  </a:solidFill>
                  <a:effectLst>
                    <a:outerShdw blurRad="38100" dist="38100" dir="2700000" algn="tl">
                      <a:srgbClr val="C0C0C0"/>
                    </a:outerShdw>
                  </a:effectLst>
                  <a:latin typeface="楷体_GB2312" pitchFamily="49" charset="-122"/>
                  <a:ea typeface="楷体_GB2312" pitchFamily="49" charset="-122"/>
                </a:rPr>
                <a:t>天</a:t>
              </a:r>
            </a:p>
          </p:txBody>
        </p:sp>
        <p:sp>
          <p:nvSpPr>
            <p:cNvPr id="49168" name="Line 17"/>
            <p:cNvSpPr>
              <a:spLocks noChangeShapeType="1"/>
            </p:cNvSpPr>
            <p:nvPr/>
          </p:nvSpPr>
          <p:spPr bwMode="auto">
            <a:xfrm>
              <a:off x="3504" y="2795"/>
              <a:ext cx="240" cy="0"/>
            </a:xfrm>
            <a:prstGeom prst="line">
              <a:avLst/>
            </a:prstGeom>
            <a:noFill/>
            <a:ln w="38100">
              <a:solidFill>
                <a:srgbClr val="FF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9" name="Text Box 18"/>
            <p:cNvSpPr txBox="1">
              <a:spLocks noChangeArrowheads="1"/>
            </p:cNvSpPr>
            <p:nvPr/>
          </p:nvSpPr>
          <p:spPr bwMode="auto">
            <a:xfrm>
              <a:off x="3696" y="2659"/>
              <a:ext cx="1678" cy="442"/>
            </a:xfrm>
            <a:prstGeom prst="rect">
              <a:avLst/>
            </a:prstGeom>
            <a:noFill/>
            <a:ln w="9525">
              <a:noFill/>
              <a:miter lim="800000"/>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sz="2000">
                  <a:solidFill>
                    <a:srgbClr val="FF0000"/>
                  </a:solidFill>
                  <a:effectLst>
                    <a:outerShdw blurRad="38100" dist="38100" dir="2700000" algn="tl">
                      <a:srgbClr val="C0C0C0"/>
                    </a:outerShdw>
                  </a:effectLst>
                  <a:latin typeface="楷体_GB2312" pitchFamily="49" charset="-122"/>
                  <a:ea typeface="楷体_GB2312" pitchFamily="49" charset="-122"/>
                </a:rPr>
                <a:t>发出批准书、发货单及赊欠报告</a:t>
              </a:r>
            </a:p>
          </p:txBody>
        </p:sp>
        <p:sp>
          <p:nvSpPr>
            <p:cNvPr id="21" name="Text Box 20"/>
            <p:cNvSpPr txBox="1">
              <a:spLocks noChangeArrowheads="1"/>
            </p:cNvSpPr>
            <p:nvPr/>
          </p:nvSpPr>
          <p:spPr bwMode="auto">
            <a:xfrm>
              <a:off x="2636" y="3264"/>
              <a:ext cx="924" cy="250"/>
            </a:xfrm>
            <a:prstGeom prst="rect">
              <a:avLst/>
            </a:prstGeom>
            <a:noFill/>
            <a:ln w="9525">
              <a:noFill/>
              <a:miter lim="800000"/>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a:solidFill>
                    <a:srgbClr val="0000FF"/>
                  </a:solidFill>
                  <a:effectLst>
                    <a:outerShdw blurRad="38100" dist="38100" dir="2700000" algn="tl">
                      <a:srgbClr val="C0C0C0"/>
                    </a:outerShdw>
                  </a:effectLst>
                  <a:latin typeface="楷体_GB2312" pitchFamily="49" charset="-122"/>
                  <a:ea typeface="楷体_GB2312" pitchFamily="49" charset="-122"/>
                </a:rPr>
                <a:t> </a:t>
              </a:r>
              <a:r>
                <a:rPr lang="zh-CN" altLang="en-US" sz="2000">
                  <a:solidFill>
                    <a:srgbClr val="0000FF"/>
                  </a:solidFill>
                  <a:effectLst>
                    <a:outerShdw blurRad="38100" dist="38100" dir="2700000" algn="tl">
                      <a:srgbClr val="C0C0C0"/>
                    </a:outerShdw>
                  </a:effectLst>
                  <a:latin typeface="楷体_GB2312" pitchFamily="49" charset="-122"/>
                  <a:ea typeface="楷体_GB2312" pitchFamily="49" charset="-122"/>
                </a:rPr>
                <a:t>欠款</a:t>
              </a:r>
              <a:r>
                <a:rPr lang="zh-CN" altLang="en-US" sz="2000">
                  <a:solidFill>
                    <a:srgbClr val="0000FF"/>
                  </a:solidFill>
                  <a:effectLst>
                    <a:outerShdw blurRad="38100" dist="38100" dir="2700000" algn="tl">
                      <a:srgbClr val="C0C0C0"/>
                    </a:outerShdw>
                  </a:effectLst>
                  <a:latin typeface="楷体_GB2312" pitchFamily="49" charset="-122"/>
                  <a:ea typeface="楷体_GB2312" pitchFamily="49" charset="-122"/>
                  <a:sym typeface="Symbol" panose="05050102010706020507" pitchFamily="18" charset="2"/>
                </a:rPr>
                <a:t></a:t>
              </a:r>
              <a:r>
                <a:rPr lang="en-US" altLang="zh-CN" sz="2000">
                  <a:solidFill>
                    <a:srgbClr val="0000FF"/>
                  </a:solidFill>
                  <a:effectLst>
                    <a:outerShdw blurRad="38100" dist="38100" dir="2700000" algn="tl">
                      <a:srgbClr val="C0C0C0"/>
                    </a:outerShdw>
                  </a:effectLst>
                  <a:latin typeface="楷体_GB2312" pitchFamily="49" charset="-122"/>
                  <a:ea typeface="楷体_GB2312" pitchFamily="49" charset="-122"/>
                </a:rPr>
                <a:t>60</a:t>
              </a:r>
              <a:r>
                <a:rPr lang="zh-CN" altLang="en-US" sz="2000">
                  <a:solidFill>
                    <a:srgbClr val="0000FF"/>
                  </a:solidFill>
                  <a:effectLst>
                    <a:outerShdw blurRad="38100" dist="38100" dir="2700000" algn="tl">
                      <a:srgbClr val="C0C0C0"/>
                    </a:outerShdw>
                  </a:effectLst>
                  <a:latin typeface="楷体_GB2312" pitchFamily="49" charset="-122"/>
                  <a:ea typeface="楷体_GB2312" pitchFamily="49" charset="-122"/>
                </a:rPr>
                <a:t>天</a:t>
              </a:r>
            </a:p>
          </p:txBody>
        </p:sp>
        <p:sp>
          <p:nvSpPr>
            <p:cNvPr id="49171" name="Line 21"/>
            <p:cNvSpPr>
              <a:spLocks noChangeShapeType="1"/>
            </p:cNvSpPr>
            <p:nvPr/>
          </p:nvSpPr>
          <p:spPr bwMode="auto">
            <a:xfrm>
              <a:off x="3515" y="3385"/>
              <a:ext cx="240" cy="0"/>
            </a:xfrm>
            <a:prstGeom prst="line">
              <a:avLst/>
            </a:prstGeom>
            <a:noFill/>
            <a:ln w="38100">
              <a:solidFill>
                <a:srgbClr val="FF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23" name="Text Box 22"/>
            <p:cNvSpPr txBox="1">
              <a:spLocks noChangeArrowheads="1"/>
            </p:cNvSpPr>
            <p:nvPr/>
          </p:nvSpPr>
          <p:spPr bwMode="auto">
            <a:xfrm>
              <a:off x="3788" y="3235"/>
              <a:ext cx="1088" cy="250"/>
            </a:xfrm>
            <a:prstGeom prst="rect">
              <a:avLst/>
            </a:prstGeom>
            <a:noFill/>
            <a:ln w="9525">
              <a:noFill/>
              <a:miter lim="800000"/>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sz="2000">
                  <a:solidFill>
                    <a:srgbClr val="FF0000"/>
                  </a:solidFill>
                  <a:effectLst>
                    <a:outerShdw blurRad="38100" dist="38100" dir="2700000" algn="tl">
                      <a:srgbClr val="C0C0C0"/>
                    </a:outerShdw>
                  </a:effectLst>
                  <a:latin typeface="楷体_GB2312" pitchFamily="49" charset="-122"/>
                  <a:ea typeface="楷体_GB2312" pitchFamily="49" charset="-122"/>
                </a:rPr>
                <a:t>发出批准书、</a:t>
              </a:r>
            </a:p>
          </p:txBody>
        </p:sp>
        <p:sp>
          <p:nvSpPr>
            <p:cNvPr id="49173" name="Line 24"/>
            <p:cNvSpPr>
              <a:spLocks noChangeShapeType="1"/>
            </p:cNvSpPr>
            <p:nvPr/>
          </p:nvSpPr>
          <p:spPr bwMode="auto">
            <a:xfrm flipH="1">
              <a:off x="2112" y="2840"/>
              <a:ext cx="632" cy="328"/>
            </a:xfrm>
            <a:prstGeom prst="line">
              <a:avLst/>
            </a:prstGeom>
            <a:noFill/>
            <a:ln w="38100">
              <a:solidFill>
                <a:srgbClr val="FF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49174" name="Line 25"/>
            <p:cNvSpPr>
              <a:spLocks noChangeShapeType="1"/>
            </p:cNvSpPr>
            <p:nvPr/>
          </p:nvSpPr>
          <p:spPr bwMode="auto">
            <a:xfrm>
              <a:off x="2112" y="3216"/>
              <a:ext cx="632" cy="169"/>
            </a:xfrm>
            <a:prstGeom prst="line">
              <a:avLst/>
            </a:prstGeom>
            <a:noFill/>
            <a:ln w="38100">
              <a:solidFill>
                <a:srgbClr val="FF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49175" name="Line 26"/>
            <p:cNvSpPr>
              <a:spLocks noChangeShapeType="1"/>
            </p:cNvSpPr>
            <p:nvPr/>
          </p:nvSpPr>
          <p:spPr bwMode="auto">
            <a:xfrm flipH="1">
              <a:off x="720" y="1933"/>
              <a:ext cx="572" cy="563"/>
            </a:xfrm>
            <a:prstGeom prst="line">
              <a:avLst/>
            </a:prstGeom>
            <a:noFill/>
            <a:ln w="38100">
              <a:solidFill>
                <a:srgbClr val="FF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49176" name="Line 27"/>
            <p:cNvSpPr>
              <a:spLocks noChangeShapeType="1"/>
            </p:cNvSpPr>
            <p:nvPr/>
          </p:nvSpPr>
          <p:spPr bwMode="auto">
            <a:xfrm flipH="1" flipV="1">
              <a:off x="720" y="2832"/>
              <a:ext cx="527" cy="326"/>
            </a:xfrm>
            <a:prstGeom prst="line">
              <a:avLst/>
            </a:prstGeom>
            <a:noFill/>
            <a:ln w="38100">
              <a:solidFill>
                <a:srgbClr val="FF0000"/>
              </a:solidFill>
              <a:round/>
            </a:ln>
            <a:extLst>
              <a:ext uri="{909E8E84-426E-40DD-AFC4-6F175D3DCCD1}">
                <a14:hiddenFill xmlns:a14="http://schemas.microsoft.com/office/drawing/2010/main" xmlns="">
                  <a:noFill/>
                </a14:hiddenFill>
              </a:ext>
            </a:extLst>
          </p:spPr>
          <p:txBody>
            <a:bodyPr/>
            <a:lstStyle/>
            <a:p>
              <a:endParaRPr lang="zh-CN" altLang="en-US"/>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Box 1"/>
          <p:cNvSpPr txBox="1">
            <a:spLocks noChangeArrowheads="1"/>
          </p:cNvSpPr>
          <p:nvPr/>
        </p:nvSpPr>
        <p:spPr bwMode="auto">
          <a:xfrm>
            <a:off x="500063" y="363538"/>
            <a:ext cx="785812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600" b="1" dirty="0">
                <a:solidFill>
                  <a:schemeClr val="tx2"/>
                </a:solidFill>
              </a:rPr>
              <a:t>4.4 </a:t>
            </a:r>
            <a:r>
              <a:rPr lang="zh-CN" altLang="en-US" sz="3600" b="1" dirty="0">
                <a:solidFill>
                  <a:schemeClr val="tx2"/>
                </a:solidFill>
              </a:rPr>
              <a:t>数据模型描述：实体</a:t>
            </a:r>
            <a:r>
              <a:rPr lang="en-US" altLang="zh-CN" sz="3600" b="1" dirty="0">
                <a:solidFill>
                  <a:schemeClr val="tx2"/>
                </a:solidFill>
              </a:rPr>
              <a:t>-</a:t>
            </a:r>
            <a:r>
              <a:rPr lang="zh-CN" altLang="en-US" sz="3600" b="1" dirty="0">
                <a:solidFill>
                  <a:schemeClr val="tx2"/>
                </a:solidFill>
              </a:rPr>
              <a:t>关系图</a:t>
            </a:r>
          </a:p>
        </p:txBody>
      </p:sp>
      <p:sp>
        <p:nvSpPr>
          <p:cNvPr id="50178" name="TextBox 2"/>
          <p:cNvSpPr txBox="1">
            <a:spLocks noChangeArrowheads="1"/>
          </p:cNvSpPr>
          <p:nvPr/>
        </p:nvSpPr>
        <p:spPr bwMode="auto">
          <a:xfrm>
            <a:off x="500063" y="1285875"/>
            <a:ext cx="8215312" cy="4246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a:t>为了把用户要求的复杂数据以及数据之间的相互关系清晰、准确地描述出来，系统分析人员通常需要建立一个概念性的数据模型。它是按照用户的观点对数据进行建模，是现实世界到机器世界的一个中间层。</a:t>
            </a:r>
            <a:endParaRPr lang="en-US" altLang="zh-CN" sz="2400"/>
          </a:p>
          <a:p>
            <a:pPr>
              <a:lnSpc>
                <a:spcPct val="150000"/>
              </a:lnSpc>
            </a:pPr>
            <a:r>
              <a:rPr lang="zh-CN" altLang="en-US" sz="2400"/>
              <a:t>概念模型中包含</a:t>
            </a:r>
            <a:r>
              <a:rPr lang="en-US" altLang="zh-CN" sz="2400"/>
              <a:t>3</a:t>
            </a:r>
            <a:r>
              <a:rPr lang="zh-CN" altLang="en-US" sz="2400"/>
              <a:t>种相互关联的信息：实体、对象属性以及对象间的相互关系。目前常用实体</a:t>
            </a:r>
            <a:r>
              <a:rPr lang="en-US" altLang="zh-CN" sz="2400"/>
              <a:t>-</a:t>
            </a:r>
            <a:r>
              <a:rPr lang="zh-CN" altLang="en-US" sz="2400"/>
              <a:t>关系图（</a:t>
            </a:r>
            <a:r>
              <a:rPr lang="en-US" altLang="zh-CN" sz="2400"/>
              <a:t>Entity-Relationship Diagram</a:t>
            </a:r>
            <a:r>
              <a:rPr lang="zh-CN" altLang="en-US" sz="2400"/>
              <a:t>，简称</a:t>
            </a:r>
            <a:r>
              <a:rPr lang="en-US" altLang="zh-CN" sz="2400"/>
              <a:t>ER</a:t>
            </a:r>
            <a:r>
              <a:rPr lang="zh-CN" altLang="en-US" sz="2400"/>
              <a:t>图）来表示概念模型。</a:t>
            </a:r>
          </a:p>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
          <p:cNvSpPr>
            <a:spLocks noGrp="1"/>
          </p:cNvSpPr>
          <p:nvPr>
            <p:ph type="ftr" sz="quarter" idx="11"/>
          </p:nvPr>
        </p:nvSpPr>
        <p:spPr/>
        <p:txBody>
          <a:bodyPr/>
          <a:lstStyle/>
          <a:p>
            <a:r>
              <a:rPr lang="en-US" altLang="zh-CN"/>
              <a:t>An Introduction to Database Systenm</a:t>
            </a:r>
          </a:p>
        </p:txBody>
      </p:sp>
      <p:sp>
        <p:nvSpPr>
          <p:cNvPr id="530434" name="Text Box 2"/>
          <p:cNvSpPr txBox="1">
            <a:spLocks noChangeArrowheads="1"/>
          </p:cNvSpPr>
          <p:nvPr/>
        </p:nvSpPr>
        <p:spPr bwMode="auto">
          <a:xfrm>
            <a:off x="0" y="228600"/>
            <a:ext cx="9144000" cy="1801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endParaRPr lang="en-US" altLang="zh-CN" sz="2800">
              <a:latin typeface="Times New Roman" panose="02020603050405020304" pitchFamily="18" charset="0"/>
            </a:endParaRPr>
          </a:p>
          <a:p>
            <a:pPr>
              <a:spcBef>
                <a:spcPct val="50000"/>
              </a:spcBef>
            </a:pPr>
            <a:endParaRPr lang="en-US" altLang="zh-CN" sz="2800" b="1">
              <a:latin typeface="Times New Roman" panose="02020603050405020304" pitchFamily="18" charset="0"/>
            </a:endParaRPr>
          </a:p>
          <a:p>
            <a:pPr>
              <a:spcBef>
                <a:spcPct val="50000"/>
              </a:spcBef>
            </a:pPr>
            <a:endParaRPr lang="en-US" altLang="zh-CN" sz="2800">
              <a:latin typeface="Times New Roman" panose="02020603050405020304" pitchFamily="18" charset="0"/>
            </a:endParaRPr>
          </a:p>
        </p:txBody>
      </p:sp>
      <p:sp>
        <p:nvSpPr>
          <p:cNvPr id="530435" name="Text Box 3"/>
          <p:cNvSpPr txBox="1">
            <a:spLocks noChangeArrowheads="1"/>
          </p:cNvSpPr>
          <p:nvPr/>
        </p:nvSpPr>
        <p:spPr bwMode="auto">
          <a:xfrm>
            <a:off x="179388" y="2205038"/>
            <a:ext cx="8713787" cy="4108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a:latin typeface="Times New Roman" panose="02020603050405020304" pitchFamily="18" charset="0"/>
                <a:ea typeface="楷体_GB2312" pitchFamily="49" charset="-122"/>
              </a:rPr>
              <a:t>     </a:t>
            </a:r>
            <a:r>
              <a:rPr lang="zh-CN" altLang="en-US">
                <a:latin typeface="Times New Roman" panose="02020603050405020304" pitchFamily="18" charset="0"/>
                <a:ea typeface="楷体_GB2312" pitchFamily="49" charset="-122"/>
              </a:rPr>
              <a:t>最为著名最为常用的是实体</a:t>
            </a:r>
            <a:r>
              <a:rPr lang="en-US" altLang="zh-CN">
                <a:latin typeface="Times New Roman" panose="02020603050405020304" pitchFamily="18" charset="0"/>
                <a:ea typeface="楷体_GB2312" pitchFamily="49" charset="-122"/>
              </a:rPr>
              <a:t>-</a:t>
            </a:r>
            <a:r>
              <a:rPr lang="zh-CN" altLang="en-US">
                <a:latin typeface="Times New Roman" panose="02020603050405020304" pitchFamily="18" charset="0"/>
                <a:ea typeface="楷体_GB2312" pitchFamily="49" charset="-122"/>
              </a:rPr>
              <a:t>联系方法</a:t>
            </a:r>
            <a:r>
              <a:rPr lang="en-US" altLang="zh-CN">
                <a:latin typeface="Times New Roman" panose="02020603050405020304" pitchFamily="18" charset="0"/>
                <a:ea typeface="楷体_GB2312" pitchFamily="49" charset="-122"/>
              </a:rPr>
              <a:t>(Entity-Relationship Approach)</a:t>
            </a:r>
            <a:r>
              <a:rPr lang="zh-CN" altLang="en-US">
                <a:latin typeface="Times New Roman" panose="02020603050405020304" pitchFamily="18" charset="0"/>
                <a:ea typeface="楷体_GB2312" pitchFamily="49" charset="-122"/>
              </a:rPr>
              <a:t>。 该方法用</a:t>
            </a:r>
            <a:r>
              <a:rPr lang="en-US" altLang="zh-CN">
                <a:latin typeface="Times New Roman" panose="02020603050405020304" pitchFamily="18" charset="0"/>
                <a:ea typeface="楷体_GB2312" pitchFamily="49" charset="-122"/>
              </a:rPr>
              <a:t>E-R</a:t>
            </a:r>
            <a:r>
              <a:rPr lang="zh-CN" altLang="en-US">
                <a:latin typeface="Times New Roman" panose="02020603050405020304" pitchFamily="18" charset="0"/>
                <a:ea typeface="楷体_GB2312" pitchFamily="49" charset="-122"/>
              </a:rPr>
              <a:t>图来描述现实世界的概念模型，</a:t>
            </a:r>
            <a:r>
              <a:rPr lang="en-US" altLang="zh-CN">
                <a:latin typeface="Times New Roman" panose="02020603050405020304" pitchFamily="18" charset="0"/>
                <a:ea typeface="楷体_GB2312" pitchFamily="49" charset="-122"/>
              </a:rPr>
              <a:t>E-R</a:t>
            </a:r>
            <a:r>
              <a:rPr lang="zh-CN" altLang="en-US">
                <a:latin typeface="Times New Roman" panose="02020603050405020304" pitchFamily="18" charset="0"/>
                <a:ea typeface="楷体_GB2312" pitchFamily="49" charset="-122"/>
              </a:rPr>
              <a:t>方法也称为</a:t>
            </a:r>
            <a:r>
              <a:rPr lang="en-US" altLang="zh-CN">
                <a:latin typeface="Times New Roman" panose="02020603050405020304" pitchFamily="18" charset="0"/>
                <a:ea typeface="楷体_GB2312" pitchFamily="49" charset="-122"/>
              </a:rPr>
              <a:t>E-R</a:t>
            </a:r>
            <a:r>
              <a:rPr lang="zh-CN" altLang="en-US">
                <a:latin typeface="Times New Roman" panose="02020603050405020304" pitchFamily="18" charset="0"/>
                <a:ea typeface="楷体_GB2312" pitchFamily="49" charset="-122"/>
              </a:rPr>
              <a:t>模型。</a:t>
            </a:r>
          </a:p>
          <a:p>
            <a:endParaRPr lang="zh-CN" altLang="en-US">
              <a:latin typeface="Times New Roman" panose="02020603050405020304" pitchFamily="18" charset="0"/>
              <a:ea typeface="楷体_GB2312" pitchFamily="49" charset="-122"/>
            </a:endParaRPr>
          </a:p>
          <a:p>
            <a:r>
              <a:rPr lang="zh-CN" altLang="en-US">
                <a:latin typeface="Times New Roman" panose="02020603050405020304" pitchFamily="18" charset="0"/>
                <a:ea typeface="楷体_GB2312" pitchFamily="49" charset="-122"/>
              </a:rPr>
              <a:t>  </a:t>
            </a:r>
            <a:r>
              <a:rPr lang="en-US" altLang="zh-CN">
                <a:latin typeface="Times New Roman" panose="02020603050405020304" pitchFamily="18" charset="0"/>
                <a:ea typeface="楷体_GB2312" pitchFamily="49" charset="-122"/>
              </a:rPr>
              <a:t>E-R</a:t>
            </a:r>
            <a:r>
              <a:rPr lang="zh-CN" altLang="en-US">
                <a:latin typeface="Times New Roman" panose="02020603050405020304" pitchFamily="18" charset="0"/>
                <a:ea typeface="楷体_GB2312" pitchFamily="49" charset="-122"/>
              </a:rPr>
              <a:t>模型是在数据库设计中广泛使用的概念模型。</a:t>
            </a:r>
          </a:p>
          <a:p>
            <a:r>
              <a:rPr lang="zh-CN" altLang="en-US">
                <a:latin typeface="Times New Roman" panose="02020603050405020304" pitchFamily="18" charset="0"/>
                <a:ea typeface="楷体_GB2312" pitchFamily="49" charset="-122"/>
              </a:rPr>
              <a:t>  </a:t>
            </a:r>
            <a:r>
              <a:rPr lang="en-US" altLang="zh-CN">
                <a:latin typeface="Times New Roman" panose="02020603050405020304" pitchFamily="18" charset="0"/>
                <a:ea typeface="楷体_GB2312" pitchFamily="49" charset="-122"/>
              </a:rPr>
              <a:t>E-R</a:t>
            </a:r>
            <a:r>
              <a:rPr lang="zh-CN" altLang="en-US">
                <a:latin typeface="Times New Roman" panose="02020603050405020304" pitchFamily="18" charset="0"/>
                <a:ea typeface="楷体_GB2312" pitchFamily="49" charset="-122"/>
              </a:rPr>
              <a:t>图是</a:t>
            </a:r>
            <a:r>
              <a:rPr lang="en-US" altLang="zh-CN">
                <a:latin typeface="Times New Roman" panose="02020603050405020304" pitchFamily="18" charset="0"/>
                <a:ea typeface="楷体_GB2312" pitchFamily="49" charset="-122"/>
              </a:rPr>
              <a:t>E-R</a:t>
            </a:r>
            <a:r>
              <a:rPr lang="zh-CN" altLang="en-US">
                <a:latin typeface="Times New Roman" panose="02020603050405020304" pitchFamily="18" charset="0"/>
                <a:ea typeface="楷体_GB2312" pitchFamily="49" charset="-122"/>
              </a:rPr>
              <a:t>模型的图形表示方法。</a:t>
            </a:r>
          </a:p>
          <a:p>
            <a:r>
              <a:rPr lang="zh-CN" altLang="en-US">
                <a:latin typeface="Times New Roman" panose="02020603050405020304" pitchFamily="18" charset="0"/>
                <a:ea typeface="楷体_GB2312" pitchFamily="49" charset="-122"/>
              </a:rPr>
              <a:t>特点：        </a:t>
            </a:r>
          </a:p>
          <a:p>
            <a:r>
              <a:rPr lang="zh-CN" altLang="en-US">
                <a:latin typeface="Times New Roman" panose="02020603050405020304" pitchFamily="18" charset="0"/>
                <a:ea typeface="楷体_GB2312" pitchFamily="49" charset="-122"/>
              </a:rPr>
              <a:t>       用</a:t>
            </a:r>
            <a:r>
              <a:rPr lang="en-US" altLang="zh-CN">
                <a:latin typeface="Times New Roman" panose="02020603050405020304" pitchFamily="18" charset="0"/>
                <a:ea typeface="楷体_GB2312" pitchFamily="49" charset="-122"/>
              </a:rPr>
              <a:t>E-R</a:t>
            </a:r>
            <a:r>
              <a:rPr lang="zh-CN" altLang="en-US">
                <a:latin typeface="Times New Roman" panose="02020603050405020304" pitchFamily="18" charset="0"/>
                <a:ea typeface="楷体_GB2312" pitchFamily="49" charset="-122"/>
              </a:rPr>
              <a:t>模型描述现实世界，不必考虑信息的存储结构、存储路径及存取效率如何在计算机中实现。</a:t>
            </a:r>
          </a:p>
          <a:p>
            <a:r>
              <a:rPr lang="zh-CN" altLang="en-US">
                <a:latin typeface="Times New Roman" panose="02020603050405020304" pitchFamily="18" charset="0"/>
                <a:ea typeface="楷体_GB2312" pitchFamily="49" charset="-122"/>
              </a:rPr>
              <a:t>        该模型面向现实世界，便于直接描述现实世界，且有直观、自然、语义丰富、易于向其它数据模型转换等优点</a:t>
            </a:r>
          </a:p>
        </p:txBody>
      </p:sp>
      <p:sp>
        <p:nvSpPr>
          <p:cNvPr id="530436" name="Text Box 4"/>
          <p:cNvSpPr txBox="1">
            <a:spLocks noChangeArrowheads="1"/>
          </p:cNvSpPr>
          <p:nvPr/>
        </p:nvSpPr>
        <p:spPr bwMode="auto">
          <a:xfrm>
            <a:off x="1403350" y="1125538"/>
            <a:ext cx="55451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b="1"/>
              <a:t>概念模型的表示方法</a:t>
            </a:r>
            <a:r>
              <a:rPr lang="zh-CN" altLang="en-US"/>
              <a:t>（</a:t>
            </a:r>
            <a:r>
              <a:rPr lang="en-US" altLang="zh-CN"/>
              <a:t>E-R</a:t>
            </a:r>
            <a:r>
              <a:rPr lang="zh-CN" altLang="en-US"/>
              <a:t>方法）</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a:xfrm>
            <a:off x="611188" y="638175"/>
            <a:ext cx="8137525" cy="414338"/>
          </a:xfrm>
        </p:spPr>
        <p:txBody>
          <a:bodyPr/>
          <a:lstStyle/>
          <a:p>
            <a:pPr marL="838200" indent="-838200" eaLnBrk="1" hangingPunct="1"/>
            <a:r>
              <a:rPr lang="en-US" altLang="zh-CN" sz="2100" b="1">
                <a:solidFill>
                  <a:schemeClr val="tx1"/>
                </a:solidFill>
                <a:latin typeface="楷体_GB2312" pitchFamily="49" charset="-122"/>
                <a:ea typeface="楷体_GB2312" pitchFamily="49" charset="-122"/>
              </a:rPr>
              <a:t>1)</a:t>
            </a:r>
            <a:r>
              <a:rPr lang="zh-CN" altLang="en-US" sz="2100" b="1">
                <a:solidFill>
                  <a:schemeClr val="tx1"/>
                </a:solidFill>
                <a:latin typeface="楷体_GB2312" pitchFamily="49" charset="-122"/>
                <a:ea typeface="楷体_GB2312" pitchFamily="49" charset="-122"/>
              </a:rPr>
              <a:t>实体</a:t>
            </a:r>
          </a:p>
        </p:txBody>
      </p:sp>
      <p:sp>
        <p:nvSpPr>
          <p:cNvPr id="52226" name="Text Box 3"/>
          <p:cNvSpPr txBox="1">
            <a:spLocks noChangeArrowheads="1"/>
          </p:cNvSpPr>
          <p:nvPr/>
        </p:nvSpPr>
        <p:spPr bwMode="auto">
          <a:xfrm>
            <a:off x="539750" y="1196975"/>
            <a:ext cx="8280400" cy="3921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pPr>
            <a:r>
              <a:rPr lang="zh-CN" altLang="en-US" sz="2800">
                <a:solidFill>
                  <a:srgbClr val="000000"/>
                </a:solidFill>
                <a:latin typeface="宋体" panose="02010600030101010101" pitchFamily="2" charset="-122"/>
              </a:rPr>
              <a:t>   </a:t>
            </a:r>
            <a:r>
              <a:rPr lang="zh-CN" altLang="en-US" sz="2400">
                <a:latin typeface="楷体_GB2312" pitchFamily="49" charset="-122"/>
                <a:ea typeface="楷体_GB2312" pitchFamily="49" charset="-122"/>
              </a:rPr>
              <a:t>实体是对软件必须理解的复合信息的抽象。所谓复合信息是指具有一系列不同性质或属性的事物。</a:t>
            </a:r>
          </a:p>
          <a:p>
            <a:pPr>
              <a:lnSpc>
                <a:spcPct val="110000"/>
              </a:lnSpc>
              <a:spcBef>
                <a:spcPct val="20000"/>
              </a:spcBef>
            </a:pPr>
            <a:r>
              <a:rPr lang="zh-CN" altLang="en-US" sz="2400">
                <a:latin typeface="楷体_GB2312" pitchFamily="49" charset="-122"/>
                <a:ea typeface="楷体_GB2312" pitchFamily="49" charset="-122"/>
              </a:rPr>
              <a:t>    可以由一组属性来定义的数据对象都可以被认为是实体。例如：产生和使用信息的事物、行为（打电话）、事件（响警报）、角色（学生）、单位（财务科）、地点（仓库）、结构（文件）等。仅有单个值的事物</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例如，宽度</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不是实体。</a:t>
            </a:r>
          </a:p>
          <a:p>
            <a:pPr>
              <a:lnSpc>
                <a:spcPct val="110000"/>
              </a:lnSpc>
              <a:spcBef>
                <a:spcPct val="20000"/>
              </a:spcBef>
            </a:pPr>
            <a:r>
              <a:rPr lang="zh-CN" altLang="en-US" sz="2400">
                <a:latin typeface="楷体_GB2312" pitchFamily="49" charset="-122"/>
                <a:ea typeface="楷体_GB2312" pitchFamily="49" charset="-122"/>
              </a:rPr>
              <a:t>    实体彼此间是有关联的。实体只封装了数据而没有对施加于数据上的操作的引用，这是与面向对象范型中的</a:t>
            </a:r>
            <a:r>
              <a:rPr lang="zh-CN" altLang="en-US" sz="2400">
                <a:ea typeface="楷体_GB2312" pitchFamily="49" charset="-122"/>
              </a:rPr>
              <a:t>“</a:t>
            </a:r>
            <a:r>
              <a:rPr lang="zh-CN" altLang="en-US" sz="2400">
                <a:latin typeface="楷体_GB2312" pitchFamily="49" charset="-122"/>
                <a:ea typeface="楷体_GB2312" pitchFamily="49" charset="-122"/>
              </a:rPr>
              <a:t>类</a:t>
            </a:r>
            <a:r>
              <a:rPr lang="zh-CN" altLang="en-US" sz="2400">
                <a:ea typeface="楷体_GB2312" pitchFamily="49" charset="-122"/>
              </a:rPr>
              <a:t>”</a:t>
            </a:r>
            <a:r>
              <a:rPr lang="zh-CN" altLang="en-US" sz="2400">
                <a:latin typeface="楷体_GB2312" pitchFamily="49" charset="-122"/>
                <a:ea typeface="楷体_GB2312" pitchFamily="49" charset="-122"/>
              </a:rPr>
              <a:t>或</a:t>
            </a:r>
            <a:r>
              <a:rPr lang="zh-CN" altLang="en-US" sz="2400">
                <a:ea typeface="楷体_GB2312" pitchFamily="49" charset="-122"/>
              </a:rPr>
              <a:t>“</a:t>
            </a:r>
            <a:r>
              <a:rPr lang="zh-CN" altLang="en-US" sz="2400">
                <a:latin typeface="楷体_GB2312" pitchFamily="49" charset="-122"/>
                <a:ea typeface="楷体_GB2312" pitchFamily="49" charset="-122"/>
              </a:rPr>
              <a:t>对象</a:t>
            </a:r>
            <a:r>
              <a:rPr lang="zh-CN" altLang="en-US" sz="2400">
                <a:ea typeface="楷体_GB2312" pitchFamily="49" charset="-122"/>
              </a:rPr>
              <a:t>”</a:t>
            </a:r>
            <a:r>
              <a:rPr lang="zh-CN" altLang="en-US" sz="2400">
                <a:latin typeface="楷体_GB2312" pitchFamily="49" charset="-122"/>
                <a:ea typeface="楷体_GB2312" pitchFamily="49" charset="-122"/>
              </a:rPr>
              <a:t>的显著区别。</a:t>
            </a:r>
          </a:p>
        </p:txBody>
      </p:sp>
      <p:sp>
        <p:nvSpPr>
          <p:cNvPr id="52228" name="Text Box 6"/>
          <p:cNvSpPr txBox="1">
            <a:spLocks noChangeArrowheads="1"/>
          </p:cNvSpPr>
          <p:nvPr/>
        </p:nvSpPr>
        <p:spPr bwMode="auto">
          <a:xfrm>
            <a:off x="1331913" y="5229225"/>
            <a:ext cx="439261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a:latin typeface="楷体_GB2312" pitchFamily="49" charset="-122"/>
                <a:ea typeface="楷体_GB2312" pitchFamily="49" charset="-122"/>
              </a:rPr>
              <a:t>通常用矩形框代表实体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a:xfrm>
            <a:off x="428625" y="285750"/>
            <a:ext cx="8208963" cy="576263"/>
          </a:xfrm>
        </p:spPr>
        <p:txBody>
          <a:bodyPr/>
          <a:lstStyle/>
          <a:p>
            <a:pPr marL="838200" indent="-838200" eaLnBrk="1" hangingPunct="1"/>
            <a:r>
              <a:rPr lang="en-US" altLang="zh-CN" sz="2100" b="1">
                <a:solidFill>
                  <a:schemeClr val="tx1"/>
                </a:solidFill>
                <a:latin typeface="楷体_GB2312" pitchFamily="49" charset="-122"/>
                <a:ea typeface="楷体_GB2312" pitchFamily="49" charset="-122"/>
              </a:rPr>
              <a:t>2)</a:t>
            </a:r>
            <a:r>
              <a:rPr lang="zh-CN" altLang="en-US" sz="2100" b="1">
                <a:solidFill>
                  <a:schemeClr val="tx1"/>
                </a:solidFill>
                <a:latin typeface="楷体_GB2312" pitchFamily="49" charset="-122"/>
                <a:ea typeface="楷体_GB2312" pitchFamily="49" charset="-122"/>
              </a:rPr>
              <a:t>联系</a:t>
            </a:r>
            <a:r>
              <a:rPr lang="zh-CN" altLang="en-US"/>
              <a:t> </a:t>
            </a:r>
          </a:p>
        </p:txBody>
      </p:sp>
      <p:sp>
        <p:nvSpPr>
          <p:cNvPr id="53250" name="Text Box 3"/>
          <p:cNvSpPr txBox="1">
            <a:spLocks noChangeArrowheads="1"/>
          </p:cNvSpPr>
          <p:nvPr/>
        </p:nvSpPr>
        <p:spPr bwMode="auto">
          <a:xfrm>
            <a:off x="500063" y="928688"/>
            <a:ext cx="8208962" cy="5094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2000">
                <a:solidFill>
                  <a:srgbClr val="000000"/>
                </a:solidFill>
                <a:latin typeface="宋体" panose="02010600030101010101" pitchFamily="2" charset="-122"/>
              </a:rPr>
              <a:t>     </a:t>
            </a:r>
            <a:r>
              <a:rPr lang="zh-CN" altLang="en-US" sz="2400">
                <a:latin typeface="楷体_GB2312" pitchFamily="49" charset="-122"/>
                <a:ea typeface="楷体_GB2312" pitchFamily="49" charset="-122"/>
              </a:rPr>
              <a:t>实体之间可能会有各种关系。例如，</a:t>
            </a:r>
            <a:r>
              <a:rPr lang="zh-CN" altLang="en-US" sz="2400">
                <a:ea typeface="楷体_GB2312" pitchFamily="49" charset="-122"/>
              </a:rPr>
              <a:t>“</a:t>
            </a:r>
            <a:r>
              <a:rPr lang="zh-CN" altLang="en-US" sz="2400">
                <a:latin typeface="楷体_GB2312" pitchFamily="49" charset="-122"/>
                <a:ea typeface="楷体_GB2312" pitchFamily="49" charset="-122"/>
              </a:rPr>
              <a:t>学生</a:t>
            </a:r>
            <a:r>
              <a:rPr lang="zh-CN" altLang="en-US" sz="2400">
                <a:ea typeface="楷体_GB2312" pitchFamily="49" charset="-122"/>
              </a:rPr>
              <a:t>”</a:t>
            </a:r>
            <a:r>
              <a:rPr lang="zh-CN" altLang="en-US" sz="2400">
                <a:latin typeface="楷体_GB2312" pitchFamily="49" charset="-122"/>
                <a:ea typeface="楷体_GB2312" pitchFamily="49" charset="-122"/>
              </a:rPr>
              <a:t>与</a:t>
            </a:r>
            <a:r>
              <a:rPr lang="zh-CN" altLang="en-US" sz="2400">
                <a:ea typeface="楷体_GB2312" pitchFamily="49" charset="-122"/>
              </a:rPr>
              <a:t>“</a:t>
            </a:r>
            <a:r>
              <a:rPr lang="zh-CN" altLang="en-US" sz="2400">
                <a:latin typeface="楷体_GB2312" pitchFamily="49" charset="-122"/>
                <a:ea typeface="楷体_GB2312" pitchFamily="49" charset="-122"/>
              </a:rPr>
              <a:t>课程</a:t>
            </a:r>
            <a:r>
              <a:rPr lang="zh-CN" altLang="en-US" sz="2400">
                <a:ea typeface="楷体_GB2312" pitchFamily="49" charset="-122"/>
              </a:rPr>
              <a:t>”</a:t>
            </a:r>
            <a:r>
              <a:rPr lang="zh-CN" altLang="en-US" sz="2400">
                <a:latin typeface="楷体_GB2312" pitchFamily="49" charset="-122"/>
                <a:ea typeface="楷体_GB2312" pitchFamily="49" charset="-122"/>
              </a:rPr>
              <a:t>之间有</a:t>
            </a:r>
            <a:r>
              <a:rPr lang="zh-CN" altLang="en-US" sz="2400">
                <a:ea typeface="楷体_GB2312" pitchFamily="49" charset="-122"/>
              </a:rPr>
              <a:t>“</a:t>
            </a:r>
            <a:r>
              <a:rPr lang="zh-CN" altLang="en-US" sz="2400">
                <a:latin typeface="楷体_GB2312" pitchFamily="49" charset="-122"/>
                <a:ea typeface="楷体_GB2312" pitchFamily="49" charset="-122"/>
              </a:rPr>
              <a:t>选课</a:t>
            </a:r>
            <a:r>
              <a:rPr lang="zh-CN" altLang="en-US" sz="2400">
                <a:ea typeface="楷体_GB2312" pitchFamily="49" charset="-122"/>
              </a:rPr>
              <a:t>”</a:t>
            </a:r>
            <a:r>
              <a:rPr lang="zh-CN" altLang="en-US" sz="2400">
                <a:latin typeface="楷体_GB2312" pitchFamily="49" charset="-122"/>
                <a:ea typeface="楷体_GB2312" pitchFamily="49" charset="-122"/>
              </a:rPr>
              <a:t>的关系。这种实体和实体之间的关系被抽象为联系。在实体联系图中，联系用联结有关实体的菱形框表示。</a:t>
            </a:r>
          </a:p>
          <a:p>
            <a:pPr>
              <a:lnSpc>
                <a:spcPct val="120000"/>
              </a:lnSpc>
              <a:spcBef>
                <a:spcPct val="50000"/>
              </a:spcBef>
            </a:pPr>
            <a:r>
              <a:rPr lang="zh-CN" altLang="en-US" sz="2400">
                <a:latin typeface="楷体_GB2312" pitchFamily="49" charset="-122"/>
                <a:ea typeface="楷体_GB2312" pitchFamily="49" charset="-122"/>
              </a:rPr>
              <a:t>    联系可分为以下</a:t>
            </a:r>
            <a:r>
              <a:rPr lang="en-US" altLang="zh-CN" sz="2400">
                <a:latin typeface="楷体_GB2312" pitchFamily="49" charset="-122"/>
                <a:ea typeface="楷体_GB2312" pitchFamily="49" charset="-122"/>
              </a:rPr>
              <a:t>3</a:t>
            </a:r>
            <a:r>
              <a:rPr lang="zh-CN" altLang="en-US" sz="2400">
                <a:latin typeface="楷体_GB2312" pitchFamily="49" charset="-122"/>
                <a:ea typeface="楷体_GB2312" pitchFamily="49" charset="-122"/>
              </a:rPr>
              <a:t>种类型：</a:t>
            </a:r>
          </a:p>
          <a:p>
            <a:pPr>
              <a:lnSpc>
                <a:spcPct val="120000"/>
              </a:lnSpc>
              <a:spcBef>
                <a:spcPct val="20000"/>
              </a:spcBef>
            </a:pPr>
            <a:r>
              <a:rPr lang="en-US" altLang="zh-CN" sz="2400">
                <a:latin typeface="楷体_GB2312" pitchFamily="49" charset="-122"/>
                <a:ea typeface="楷体_GB2312" pitchFamily="49" charset="-122"/>
              </a:rPr>
              <a:t>(1) </a:t>
            </a:r>
            <a:r>
              <a:rPr lang="zh-CN" altLang="en-US" sz="2400">
                <a:latin typeface="楷体_GB2312" pitchFamily="49" charset="-122"/>
                <a:ea typeface="楷体_GB2312" pitchFamily="49" charset="-122"/>
              </a:rPr>
              <a:t>一对一联系</a:t>
            </a:r>
            <a:r>
              <a:rPr lang="en-US" altLang="zh-CN" sz="2400">
                <a:latin typeface="楷体_GB2312" pitchFamily="49" charset="-122"/>
                <a:ea typeface="楷体_GB2312" pitchFamily="49" charset="-122"/>
              </a:rPr>
              <a:t>(1∶1)</a:t>
            </a:r>
          </a:p>
          <a:p>
            <a:pPr>
              <a:lnSpc>
                <a:spcPct val="120000"/>
              </a:lnSpc>
              <a:spcBef>
                <a:spcPct val="20000"/>
              </a:spcBef>
            </a:pPr>
            <a:r>
              <a:rPr lang="zh-CN" altLang="en-US" sz="2400">
                <a:latin typeface="楷体_GB2312" pitchFamily="49" charset="-122"/>
                <a:ea typeface="楷体_GB2312" pitchFamily="49" charset="-122"/>
              </a:rPr>
              <a:t>例如，部门与经理的联系是一对一的。</a:t>
            </a:r>
          </a:p>
          <a:p>
            <a:pPr>
              <a:lnSpc>
                <a:spcPct val="120000"/>
              </a:lnSpc>
              <a:spcBef>
                <a:spcPct val="20000"/>
              </a:spcBef>
            </a:pPr>
            <a:r>
              <a:rPr lang="en-US" altLang="zh-CN" sz="2400">
                <a:latin typeface="楷体_GB2312" pitchFamily="49" charset="-122"/>
                <a:ea typeface="楷体_GB2312" pitchFamily="49" charset="-122"/>
              </a:rPr>
              <a:t>(2) </a:t>
            </a:r>
            <a:r>
              <a:rPr lang="zh-CN" altLang="en-US" sz="2400">
                <a:latin typeface="楷体_GB2312" pitchFamily="49" charset="-122"/>
                <a:ea typeface="楷体_GB2312" pitchFamily="49" charset="-122"/>
              </a:rPr>
              <a:t>一对多联系</a:t>
            </a:r>
            <a:r>
              <a:rPr lang="en-US" altLang="zh-CN" sz="2400">
                <a:latin typeface="楷体_GB2312" pitchFamily="49" charset="-122"/>
                <a:ea typeface="楷体_GB2312" pitchFamily="49" charset="-122"/>
              </a:rPr>
              <a:t>(1∶N)</a:t>
            </a:r>
          </a:p>
          <a:p>
            <a:pPr>
              <a:lnSpc>
                <a:spcPct val="120000"/>
              </a:lnSpc>
              <a:spcBef>
                <a:spcPct val="20000"/>
              </a:spcBef>
            </a:pPr>
            <a:r>
              <a:rPr lang="zh-CN" altLang="en-US" sz="2400">
                <a:latin typeface="楷体_GB2312" pitchFamily="49" charset="-122"/>
                <a:ea typeface="楷体_GB2312" pitchFamily="49" charset="-122"/>
              </a:rPr>
              <a:t>    例如，某校教师与课程之间存在一对多的联系</a:t>
            </a:r>
            <a:r>
              <a:rPr lang="zh-CN" altLang="en-US" sz="2400">
                <a:ea typeface="楷体_GB2312" pitchFamily="49" charset="-122"/>
              </a:rPr>
              <a:t>“</a:t>
            </a:r>
            <a:r>
              <a:rPr lang="zh-CN" altLang="en-US" sz="2400">
                <a:latin typeface="楷体_GB2312" pitchFamily="49" charset="-122"/>
                <a:ea typeface="楷体_GB2312" pitchFamily="49" charset="-122"/>
              </a:rPr>
              <a:t>教</a:t>
            </a:r>
            <a:r>
              <a:rPr lang="zh-CN" altLang="en-US" sz="2400">
                <a:ea typeface="楷体_GB2312" pitchFamily="49" charset="-122"/>
              </a:rPr>
              <a:t>”</a:t>
            </a:r>
            <a:r>
              <a:rPr lang="zh-CN" altLang="en-US" sz="2400">
                <a:latin typeface="楷体_GB2312" pitchFamily="49" charset="-122"/>
                <a:ea typeface="楷体_GB2312" pitchFamily="49" charset="-122"/>
              </a:rPr>
              <a:t>。      </a:t>
            </a:r>
          </a:p>
          <a:p>
            <a:pPr>
              <a:lnSpc>
                <a:spcPct val="120000"/>
              </a:lnSpc>
              <a:spcBef>
                <a:spcPct val="20000"/>
              </a:spcBef>
            </a:pPr>
            <a:r>
              <a:rPr lang="en-US" altLang="zh-CN" sz="2400">
                <a:latin typeface="楷体_GB2312" pitchFamily="49" charset="-122"/>
                <a:ea typeface="楷体_GB2312" pitchFamily="49" charset="-122"/>
              </a:rPr>
              <a:t>(3) </a:t>
            </a:r>
            <a:r>
              <a:rPr lang="zh-CN" altLang="en-US" sz="2400">
                <a:latin typeface="楷体_GB2312" pitchFamily="49" charset="-122"/>
                <a:ea typeface="楷体_GB2312" pitchFamily="49" charset="-122"/>
              </a:rPr>
              <a:t>多对多联系</a:t>
            </a:r>
            <a:r>
              <a:rPr lang="en-US" altLang="zh-CN" sz="2400">
                <a:latin typeface="楷体_GB2312" pitchFamily="49" charset="-122"/>
                <a:ea typeface="楷体_GB2312" pitchFamily="49" charset="-122"/>
              </a:rPr>
              <a:t>(M∶N)</a:t>
            </a:r>
          </a:p>
          <a:p>
            <a:pPr>
              <a:lnSpc>
                <a:spcPct val="120000"/>
              </a:lnSpc>
              <a:spcBef>
                <a:spcPct val="20000"/>
              </a:spcBef>
            </a:pPr>
            <a:r>
              <a:rPr lang="zh-CN" altLang="en-US" sz="2400">
                <a:latin typeface="楷体_GB2312" pitchFamily="49" charset="-122"/>
                <a:ea typeface="楷体_GB2312" pitchFamily="49" charset="-122"/>
              </a:rPr>
              <a:t>    例如，表示学生与课程间的联系</a:t>
            </a:r>
            <a:r>
              <a:rPr lang="en-US" altLang="zh-CN" sz="2400">
                <a:latin typeface="楷体_GB2312" pitchFamily="49" charset="-122"/>
                <a:ea typeface="楷体_GB2312" pitchFamily="49" charset="-122"/>
              </a:rPr>
              <a:t>(</a:t>
            </a:r>
            <a:r>
              <a:rPr lang="en-US" altLang="zh-CN" sz="2400">
                <a:ea typeface="楷体_GB2312" pitchFamily="49" charset="-122"/>
              </a:rPr>
              <a:t>“</a:t>
            </a:r>
            <a:r>
              <a:rPr lang="zh-CN" altLang="en-US" sz="2400">
                <a:latin typeface="楷体_GB2312" pitchFamily="49" charset="-122"/>
                <a:ea typeface="楷体_GB2312" pitchFamily="49" charset="-122"/>
              </a:rPr>
              <a:t>学</a:t>
            </a:r>
            <a:r>
              <a:rPr lang="zh-CN" altLang="en-US" sz="2400">
                <a:ea typeface="楷体_GB2312" pitchFamily="49" charset="-122"/>
              </a:rPr>
              <a:t>”</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是多对多的。</a:t>
            </a:r>
          </a:p>
        </p:txBody>
      </p:sp>
      <p:pic>
        <p:nvPicPr>
          <p:cNvPr id="53251"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87900" y="2492375"/>
            <a:ext cx="3960813" cy="1079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idx="4294967295"/>
          </p:nvPr>
        </p:nvSpPr>
        <p:spPr>
          <a:xfrm>
            <a:off x="611188" y="439738"/>
            <a:ext cx="8208962" cy="481012"/>
          </a:xfrm>
        </p:spPr>
        <p:txBody>
          <a:bodyPr/>
          <a:lstStyle/>
          <a:p>
            <a:pPr marL="838200" indent="-838200" eaLnBrk="1" hangingPunct="1"/>
            <a:r>
              <a:rPr lang="en-US" altLang="zh-CN" sz="2100" b="1" dirty="0">
                <a:solidFill>
                  <a:schemeClr val="tx1"/>
                </a:solidFill>
                <a:latin typeface="楷体_GB2312" pitchFamily="49" charset="-122"/>
                <a:ea typeface="楷体_GB2312" pitchFamily="49" charset="-122"/>
              </a:rPr>
              <a:t>3)</a:t>
            </a:r>
            <a:r>
              <a:rPr lang="zh-CN" altLang="en-US" sz="2100" b="1" dirty="0">
                <a:solidFill>
                  <a:schemeClr val="tx1"/>
                </a:solidFill>
                <a:latin typeface="楷体_GB2312" pitchFamily="49" charset="-122"/>
                <a:ea typeface="楷体_GB2312" pitchFamily="49" charset="-122"/>
              </a:rPr>
              <a:t>属性</a:t>
            </a:r>
          </a:p>
        </p:txBody>
      </p:sp>
      <p:sp>
        <p:nvSpPr>
          <p:cNvPr id="54274" name="Text Box 3"/>
          <p:cNvSpPr txBox="1">
            <a:spLocks noChangeArrowheads="1"/>
          </p:cNvSpPr>
          <p:nvPr/>
        </p:nvSpPr>
        <p:spPr bwMode="auto">
          <a:xfrm>
            <a:off x="590550" y="920750"/>
            <a:ext cx="8229600" cy="2465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50000"/>
              </a:spcBef>
            </a:pPr>
            <a:r>
              <a:rPr lang="zh-CN" altLang="en-US" sz="2400">
                <a:latin typeface="宋体" panose="02010600030101010101" pitchFamily="2" charset="-122"/>
              </a:rPr>
              <a:t>    </a:t>
            </a:r>
            <a:r>
              <a:rPr lang="zh-CN" altLang="en-US" sz="2400">
                <a:latin typeface="楷体_GB2312" pitchFamily="49" charset="-122"/>
                <a:ea typeface="楷体_GB2312" pitchFamily="49" charset="-122"/>
              </a:rPr>
              <a:t>实体一般具有若干特征，这些特征就称为实体的属性，例如实体</a:t>
            </a:r>
            <a:r>
              <a:rPr lang="zh-CN" altLang="en-US" sz="2400">
                <a:ea typeface="楷体_GB2312" pitchFamily="49" charset="-122"/>
              </a:rPr>
              <a:t>“</a:t>
            </a:r>
            <a:r>
              <a:rPr lang="zh-CN" altLang="en-US" sz="2400">
                <a:latin typeface="楷体_GB2312" pitchFamily="49" charset="-122"/>
                <a:ea typeface="楷体_GB2312" pitchFamily="49" charset="-122"/>
              </a:rPr>
              <a:t>学生</a:t>
            </a:r>
            <a:r>
              <a:rPr lang="zh-CN" altLang="en-US" sz="2400">
                <a:ea typeface="楷体_GB2312" pitchFamily="49" charset="-122"/>
              </a:rPr>
              <a:t>”</a:t>
            </a:r>
            <a:r>
              <a:rPr lang="zh-CN" altLang="en-US" sz="2400">
                <a:latin typeface="楷体_GB2312" pitchFamily="49" charset="-122"/>
                <a:ea typeface="楷体_GB2312" pitchFamily="49" charset="-122"/>
              </a:rPr>
              <a:t>，具有学号、姓名、性别、出生日期和系别等特征，这些就是它的属性。</a:t>
            </a:r>
          </a:p>
          <a:p>
            <a:pPr algn="just">
              <a:lnSpc>
                <a:spcPct val="120000"/>
              </a:lnSpc>
              <a:spcBef>
                <a:spcPct val="50000"/>
              </a:spcBef>
            </a:pPr>
            <a:r>
              <a:rPr lang="zh-CN" altLang="en-US" sz="2400">
                <a:latin typeface="楷体_GB2312" pitchFamily="49" charset="-122"/>
                <a:ea typeface="楷体_GB2312" pitchFamily="49" charset="-122"/>
              </a:rPr>
              <a:t>    用椭圆或圆角矩形表示实体（或关系）的属性，并用直线把实体（或关系）与其属性连接起来。</a:t>
            </a:r>
          </a:p>
        </p:txBody>
      </p:sp>
      <p:pic>
        <p:nvPicPr>
          <p:cNvPr id="5427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00113" y="3644900"/>
            <a:ext cx="2160587" cy="1223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611188" y="404813"/>
            <a:ext cx="8137525" cy="504825"/>
          </a:xfrm>
        </p:spPr>
        <p:txBody>
          <a:bodyPr/>
          <a:lstStyle/>
          <a:p>
            <a:pPr marL="838200" indent="-838200" eaLnBrk="1" hangingPunct="1"/>
            <a:r>
              <a:rPr lang="en-US" altLang="zh-CN" sz="2100" b="1">
                <a:solidFill>
                  <a:schemeClr val="tx1"/>
                </a:solidFill>
                <a:latin typeface="楷体_GB2312" pitchFamily="49" charset="-122"/>
                <a:ea typeface="楷体_GB2312" pitchFamily="49" charset="-122"/>
              </a:rPr>
              <a:t>4)</a:t>
            </a:r>
            <a:r>
              <a:rPr lang="zh-CN" altLang="en-US" sz="2100" b="1">
                <a:solidFill>
                  <a:schemeClr val="tx1"/>
                </a:solidFill>
                <a:latin typeface="楷体_GB2312" pitchFamily="49" charset="-122"/>
                <a:ea typeface="楷体_GB2312" pitchFamily="49" charset="-122"/>
              </a:rPr>
              <a:t>其它几个重要概念</a:t>
            </a:r>
          </a:p>
        </p:txBody>
      </p:sp>
      <p:sp>
        <p:nvSpPr>
          <p:cNvPr id="55298" name="Text Box 4"/>
          <p:cNvSpPr txBox="1">
            <a:spLocks noChangeArrowheads="1"/>
          </p:cNvSpPr>
          <p:nvPr/>
        </p:nvSpPr>
        <p:spPr bwMode="auto">
          <a:xfrm>
            <a:off x="611188" y="908050"/>
            <a:ext cx="8137525" cy="294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a:lnSpc>
                <a:spcPct val="120000"/>
              </a:lnSpc>
              <a:spcBef>
                <a:spcPct val="20000"/>
              </a:spcBef>
              <a:buFont typeface="Wingdings" panose="05000000000000000000" pitchFamily="2" charset="2"/>
              <a:buChar char="Ø"/>
            </a:pPr>
            <a:r>
              <a:rPr lang="zh-CN" altLang="en-US" sz="2200">
                <a:latin typeface="楷体_GB2312" pitchFamily="49" charset="-122"/>
                <a:ea typeface="楷体_GB2312" pitchFamily="49" charset="-122"/>
              </a:rPr>
              <a:t>独立实体和从属实体</a:t>
            </a:r>
          </a:p>
          <a:p>
            <a:pPr>
              <a:lnSpc>
                <a:spcPct val="120000"/>
              </a:lnSpc>
              <a:spcBef>
                <a:spcPct val="20000"/>
              </a:spcBef>
            </a:pPr>
            <a:r>
              <a:rPr lang="zh-CN" altLang="en-US" sz="2200">
                <a:latin typeface="楷体_GB2312" pitchFamily="49" charset="-122"/>
                <a:ea typeface="楷体_GB2312" pitchFamily="49" charset="-122"/>
              </a:rPr>
              <a:t>    实体可以分为独立实体和从属实体或弱实体，独立实体是不依赖于其它实体和联系而可以独立存在的实体， </a:t>
            </a:r>
            <a:r>
              <a:rPr lang="zh-CN" altLang="en-US" sz="2200">
                <a:ea typeface="楷体_GB2312" pitchFamily="49" charset="-122"/>
              </a:rPr>
              <a:t>“</a:t>
            </a:r>
            <a:r>
              <a:rPr lang="zh-CN" altLang="en-US" sz="2200">
                <a:latin typeface="楷体_GB2312" pitchFamily="49" charset="-122"/>
                <a:ea typeface="楷体_GB2312" pitchFamily="49" charset="-122"/>
              </a:rPr>
              <a:t>学生档案</a:t>
            </a:r>
            <a:r>
              <a:rPr lang="zh-CN" altLang="en-US" sz="2200">
                <a:ea typeface="楷体_GB2312" pitchFamily="49" charset="-122"/>
              </a:rPr>
              <a:t>”</a:t>
            </a:r>
            <a:r>
              <a:rPr lang="zh-CN" altLang="en-US" sz="2200">
                <a:latin typeface="楷体_GB2312" pitchFamily="49" charset="-122"/>
                <a:ea typeface="楷体_GB2312" pitchFamily="49" charset="-122"/>
              </a:rPr>
              <a:t>、</a:t>
            </a:r>
            <a:r>
              <a:rPr lang="zh-CN" altLang="en-US" sz="2200">
                <a:ea typeface="楷体_GB2312" pitchFamily="49" charset="-122"/>
              </a:rPr>
              <a:t>“</a:t>
            </a:r>
            <a:r>
              <a:rPr lang="zh-CN" altLang="en-US" sz="2200">
                <a:latin typeface="楷体_GB2312" pitchFamily="49" charset="-122"/>
                <a:ea typeface="楷体_GB2312" pitchFamily="49" charset="-122"/>
              </a:rPr>
              <a:t>课程档案</a:t>
            </a:r>
            <a:r>
              <a:rPr lang="zh-CN" altLang="en-US" sz="2200">
                <a:ea typeface="楷体_GB2312" pitchFamily="49" charset="-122"/>
              </a:rPr>
              <a:t>”</a:t>
            </a:r>
            <a:r>
              <a:rPr lang="zh-CN" altLang="en-US" sz="2200">
                <a:latin typeface="楷体_GB2312" pitchFamily="49" charset="-122"/>
                <a:ea typeface="楷体_GB2312" pitchFamily="49" charset="-122"/>
              </a:rPr>
              <a:t>等等，独立实体常常被直接简称为实体；从属实体是这样一类实体，其存在依赖于其它实体和联系，例如 </a:t>
            </a:r>
            <a:r>
              <a:rPr lang="zh-CN" altLang="en-US" sz="2200">
                <a:ea typeface="楷体_GB2312" pitchFamily="49" charset="-122"/>
              </a:rPr>
              <a:t>“</a:t>
            </a:r>
            <a:r>
              <a:rPr lang="zh-CN" altLang="en-US" sz="2200">
                <a:latin typeface="楷体_GB2312" pitchFamily="49" charset="-122"/>
                <a:ea typeface="楷体_GB2312" pitchFamily="49" charset="-122"/>
              </a:rPr>
              <a:t>选课单</a:t>
            </a:r>
            <a:r>
              <a:rPr lang="zh-CN" altLang="en-US" sz="2200">
                <a:ea typeface="楷体_GB2312" pitchFamily="49" charset="-122"/>
              </a:rPr>
              <a:t>”</a:t>
            </a:r>
            <a:r>
              <a:rPr lang="zh-CN" altLang="en-US" sz="2200">
                <a:latin typeface="楷体_GB2312" pitchFamily="49" charset="-122"/>
                <a:ea typeface="楷体_GB2312" pitchFamily="49" charset="-122"/>
              </a:rPr>
              <a:t>是从属实体，它的存在依赖于实体 </a:t>
            </a:r>
            <a:r>
              <a:rPr lang="zh-CN" altLang="en-US" sz="2200">
                <a:ea typeface="楷体_GB2312" pitchFamily="49" charset="-122"/>
              </a:rPr>
              <a:t>“</a:t>
            </a:r>
            <a:r>
              <a:rPr lang="zh-CN" altLang="en-US" sz="2200">
                <a:latin typeface="楷体_GB2312" pitchFamily="49" charset="-122"/>
                <a:ea typeface="楷体_GB2312" pitchFamily="49" charset="-122"/>
              </a:rPr>
              <a:t>学生档案</a:t>
            </a:r>
            <a:r>
              <a:rPr lang="zh-CN" altLang="en-US" sz="2200">
                <a:ea typeface="楷体_GB2312" pitchFamily="49" charset="-122"/>
              </a:rPr>
              <a:t>”</a:t>
            </a:r>
            <a:r>
              <a:rPr lang="zh-CN" altLang="en-US" sz="2200">
                <a:latin typeface="楷体_GB2312" pitchFamily="49" charset="-122"/>
                <a:ea typeface="楷体_GB2312" pitchFamily="49" charset="-122"/>
              </a:rPr>
              <a:t> </a:t>
            </a:r>
            <a:r>
              <a:rPr lang="zh-CN" altLang="en-US" sz="2200">
                <a:ea typeface="楷体_GB2312" pitchFamily="49" charset="-122"/>
              </a:rPr>
              <a:t>”</a:t>
            </a:r>
            <a:r>
              <a:rPr lang="zh-CN" altLang="en-US" sz="2200">
                <a:latin typeface="楷体_GB2312" pitchFamily="49" charset="-122"/>
                <a:ea typeface="楷体_GB2312" pitchFamily="49" charset="-122"/>
              </a:rPr>
              <a:t>、</a:t>
            </a:r>
            <a:r>
              <a:rPr lang="zh-CN" altLang="en-US" sz="2200">
                <a:ea typeface="楷体_GB2312" pitchFamily="49" charset="-122"/>
              </a:rPr>
              <a:t>“</a:t>
            </a:r>
            <a:r>
              <a:rPr lang="zh-CN" altLang="en-US" sz="2200">
                <a:latin typeface="楷体_GB2312" pitchFamily="49" charset="-122"/>
                <a:ea typeface="楷体_GB2312" pitchFamily="49" charset="-122"/>
              </a:rPr>
              <a:t>课程档案</a:t>
            </a:r>
            <a:r>
              <a:rPr lang="zh-CN" altLang="en-US" sz="2200">
                <a:ea typeface="楷体_GB2312" pitchFamily="49" charset="-122"/>
              </a:rPr>
              <a:t>”</a:t>
            </a:r>
            <a:r>
              <a:rPr lang="zh-CN" altLang="en-US" sz="2200">
                <a:latin typeface="楷体_GB2312" pitchFamily="49" charset="-122"/>
                <a:ea typeface="楷体_GB2312" pitchFamily="49" charset="-122"/>
              </a:rPr>
              <a:t>和联系</a:t>
            </a:r>
            <a:r>
              <a:rPr lang="zh-CN" altLang="en-US" sz="2200">
                <a:ea typeface="楷体_GB2312" pitchFamily="49" charset="-122"/>
              </a:rPr>
              <a:t>“</a:t>
            </a:r>
            <a:r>
              <a:rPr lang="zh-CN" altLang="en-US" sz="2200">
                <a:latin typeface="楷体_GB2312" pitchFamily="49" charset="-122"/>
                <a:ea typeface="楷体_GB2312" pitchFamily="49" charset="-122"/>
              </a:rPr>
              <a:t>选课</a:t>
            </a:r>
            <a:r>
              <a:rPr lang="zh-CN" altLang="en-US" sz="2200">
                <a:ea typeface="楷体_GB2312" pitchFamily="49" charset="-122"/>
              </a:rPr>
              <a:t>”</a:t>
            </a:r>
            <a:r>
              <a:rPr lang="zh-CN" altLang="en-US" sz="2200">
                <a:latin typeface="楷体_GB2312" pitchFamily="49" charset="-122"/>
                <a:ea typeface="楷体_GB2312" pitchFamily="49" charset="-122"/>
              </a:rPr>
              <a:t>。</a:t>
            </a:r>
          </a:p>
        </p:txBody>
      </p:sp>
      <p:pic>
        <p:nvPicPr>
          <p:cNvPr id="55299"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6000" y="3786188"/>
            <a:ext cx="4824413" cy="2524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611188" y="620713"/>
            <a:ext cx="8208962" cy="576262"/>
          </a:xfrm>
        </p:spPr>
        <p:txBody>
          <a:bodyPr/>
          <a:lstStyle/>
          <a:p>
            <a:pPr eaLnBrk="1" hangingPunct="1">
              <a:buFont typeface="Wingdings" panose="05000000000000000000" pitchFamily="2" charset="2"/>
              <a:buChar char="Ø"/>
            </a:pPr>
            <a:r>
              <a:rPr lang="zh-CN" altLang="en-US" sz="2100">
                <a:solidFill>
                  <a:schemeClr val="tx1"/>
                </a:solidFill>
                <a:latin typeface="楷体_GB2312" pitchFamily="49" charset="-122"/>
                <a:ea typeface="楷体_GB2312" pitchFamily="49" charset="-122"/>
              </a:rPr>
              <a:t>联系也可以有属性</a:t>
            </a:r>
          </a:p>
        </p:txBody>
      </p:sp>
      <p:sp>
        <p:nvSpPr>
          <p:cNvPr id="56322" name="Text Box 4"/>
          <p:cNvSpPr txBox="1">
            <a:spLocks noChangeArrowheads="1"/>
          </p:cNvSpPr>
          <p:nvPr/>
        </p:nvSpPr>
        <p:spPr bwMode="auto">
          <a:xfrm>
            <a:off x="571500" y="1071563"/>
            <a:ext cx="8208963" cy="1663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50000"/>
              </a:spcBef>
            </a:pPr>
            <a:r>
              <a:rPr lang="zh-CN" altLang="en-US" sz="2200"/>
              <a:t>       </a:t>
            </a:r>
            <a:r>
              <a:rPr lang="zh-CN" altLang="en-US" sz="2200">
                <a:latin typeface="楷体_GB2312" pitchFamily="49" charset="-122"/>
                <a:ea typeface="楷体_GB2312" pitchFamily="49" charset="-122"/>
              </a:rPr>
              <a:t>联系也可以有属性，例如学生选修某门课程，它既依赖于某个特定的学生，又依赖于某门特定的课程，所以它是学生与课程之间的联系</a:t>
            </a:r>
            <a:r>
              <a:rPr lang="zh-CN" altLang="en-US" sz="2200">
                <a:ea typeface="楷体_GB2312" pitchFamily="49" charset="-122"/>
              </a:rPr>
              <a:t>“</a:t>
            </a:r>
            <a:r>
              <a:rPr lang="zh-CN" altLang="en-US" sz="2200">
                <a:latin typeface="楷体_GB2312" pitchFamily="49" charset="-122"/>
                <a:ea typeface="楷体_GB2312" pitchFamily="49" charset="-122"/>
              </a:rPr>
              <a:t>选课</a:t>
            </a:r>
            <a:r>
              <a:rPr lang="zh-CN" altLang="en-US" sz="2200">
                <a:ea typeface="楷体_GB2312" pitchFamily="49" charset="-122"/>
              </a:rPr>
              <a:t>”</a:t>
            </a:r>
            <a:r>
              <a:rPr lang="zh-CN" altLang="en-US" sz="2200">
                <a:latin typeface="楷体_GB2312" pitchFamily="49" charset="-122"/>
                <a:ea typeface="楷体_GB2312" pitchFamily="49" charset="-122"/>
              </a:rPr>
              <a:t>的属性。在下图中，联系</a:t>
            </a:r>
            <a:r>
              <a:rPr lang="zh-CN" altLang="en-US" sz="2200">
                <a:ea typeface="楷体_GB2312" pitchFamily="49" charset="-122"/>
              </a:rPr>
              <a:t>“</a:t>
            </a:r>
            <a:r>
              <a:rPr lang="zh-CN" altLang="en-US" sz="2200">
                <a:latin typeface="楷体_GB2312" pitchFamily="49" charset="-122"/>
                <a:ea typeface="楷体_GB2312" pitchFamily="49" charset="-122"/>
              </a:rPr>
              <a:t>选课</a:t>
            </a:r>
            <a:r>
              <a:rPr lang="zh-CN" altLang="en-US" sz="2200">
                <a:ea typeface="楷体_GB2312" pitchFamily="49" charset="-122"/>
              </a:rPr>
              <a:t>”</a:t>
            </a:r>
            <a:r>
              <a:rPr lang="zh-CN" altLang="en-US" sz="2200">
                <a:latin typeface="楷体_GB2312" pitchFamily="49" charset="-122"/>
                <a:ea typeface="楷体_GB2312" pitchFamily="49" charset="-122"/>
              </a:rPr>
              <a:t>的属性被概括在从属实体</a:t>
            </a:r>
            <a:r>
              <a:rPr lang="zh-CN" altLang="en-US" sz="2200">
                <a:ea typeface="楷体_GB2312" pitchFamily="49" charset="-122"/>
              </a:rPr>
              <a:t>“</a:t>
            </a:r>
            <a:r>
              <a:rPr lang="zh-CN" altLang="en-US" sz="2200">
                <a:latin typeface="楷体_GB2312" pitchFamily="49" charset="-122"/>
                <a:ea typeface="楷体_GB2312" pitchFamily="49" charset="-122"/>
              </a:rPr>
              <a:t>选课单</a:t>
            </a:r>
            <a:r>
              <a:rPr lang="zh-CN" altLang="en-US" sz="2200">
                <a:ea typeface="楷体_GB2312" pitchFamily="49" charset="-122"/>
              </a:rPr>
              <a:t>”</a:t>
            </a:r>
            <a:r>
              <a:rPr lang="zh-CN" altLang="en-US" sz="2200">
                <a:latin typeface="楷体_GB2312" pitchFamily="49" charset="-122"/>
                <a:ea typeface="楷体_GB2312" pitchFamily="49" charset="-122"/>
              </a:rPr>
              <a:t>中。</a:t>
            </a:r>
            <a:r>
              <a:rPr lang="zh-CN" altLang="en-US" sz="2200">
                <a:solidFill>
                  <a:srgbClr val="000000"/>
                </a:solidFill>
                <a:latin typeface="楷体_GB2312" pitchFamily="49" charset="-122"/>
                <a:ea typeface="楷体_GB2312" pitchFamily="49" charset="-122"/>
              </a:rPr>
              <a:t> </a:t>
            </a:r>
          </a:p>
        </p:txBody>
      </p:sp>
      <p:pic>
        <p:nvPicPr>
          <p:cNvPr id="56323"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71775" y="2852738"/>
            <a:ext cx="3743325" cy="3024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idx="4294967295"/>
          </p:nvPr>
        </p:nvSpPr>
        <p:spPr>
          <a:xfrm>
            <a:off x="611188" y="620713"/>
            <a:ext cx="8208962" cy="577850"/>
          </a:xfrm>
        </p:spPr>
        <p:txBody>
          <a:bodyPr/>
          <a:lstStyle/>
          <a:p>
            <a:pPr eaLnBrk="1" hangingPunct="1">
              <a:buFont typeface="Wingdings" panose="05000000000000000000" pitchFamily="2" charset="2"/>
              <a:buChar char="Ø"/>
            </a:pPr>
            <a:r>
              <a:rPr lang="zh-CN" altLang="en-US" sz="2100">
                <a:solidFill>
                  <a:schemeClr val="tx1"/>
                </a:solidFill>
                <a:latin typeface="楷体_GB2312" pitchFamily="49" charset="-122"/>
                <a:ea typeface="楷体_GB2312" pitchFamily="49" charset="-122"/>
              </a:rPr>
              <a:t>属性的主键</a:t>
            </a:r>
          </a:p>
        </p:txBody>
      </p:sp>
      <p:sp>
        <p:nvSpPr>
          <p:cNvPr id="57346" name="Text Box 3"/>
          <p:cNvSpPr txBox="1">
            <a:spLocks noChangeArrowheads="1"/>
          </p:cNvSpPr>
          <p:nvPr/>
        </p:nvSpPr>
        <p:spPr bwMode="auto">
          <a:xfrm>
            <a:off x="611188" y="1143000"/>
            <a:ext cx="8135937" cy="2476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2200"/>
              <a:t>        </a:t>
            </a:r>
            <a:r>
              <a:rPr lang="zh-CN" altLang="en-US" sz="2200">
                <a:latin typeface="楷体_GB2312" pitchFamily="49" charset="-122"/>
                <a:ea typeface="楷体_GB2312" pitchFamily="49" charset="-122"/>
              </a:rPr>
              <a:t>如果实体的某一属性或某几个属性组成的属性组的值能能唯一地标识该实体，而其任何真子集无此性质，则这个属性或属性组称为实体键。如果一个实体有多个实体键存在，则可从其中选一个最常用到的作为实体的主键。例如实体</a:t>
            </a:r>
            <a:r>
              <a:rPr lang="zh-CN" altLang="en-US" sz="2200">
                <a:ea typeface="楷体_GB2312" pitchFamily="49" charset="-122"/>
              </a:rPr>
              <a:t>“</a:t>
            </a:r>
            <a:r>
              <a:rPr lang="zh-CN" altLang="en-US" sz="2200">
                <a:latin typeface="楷体_GB2312" pitchFamily="49" charset="-122"/>
                <a:ea typeface="楷体_GB2312" pitchFamily="49" charset="-122"/>
              </a:rPr>
              <a:t>学生</a:t>
            </a:r>
            <a:r>
              <a:rPr lang="zh-CN" altLang="en-US" sz="2200">
                <a:ea typeface="楷体_GB2312" pitchFamily="49" charset="-122"/>
              </a:rPr>
              <a:t>”</a:t>
            </a:r>
            <a:r>
              <a:rPr lang="zh-CN" altLang="en-US" sz="2200">
                <a:latin typeface="楷体_GB2312" pitchFamily="49" charset="-122"/>
                <a:ea typeface="楷体_GB2312" pitchFamily="49" charset="-122"/>
              </a:rPr>
              <a:t>的主键是学号，一个学生的学号确定了，那么他的姓名、性别、出生日期和系别等属性也就确定了。 </a:t>
            </a:r>
          </a:p>
        </p:txBody>
      </p:sp>
      <p:sp>
        <p:nvSpPr>
          <p:cNvPr id="57347" name="Rectangle 4"/>
          <p:cNvSpPr>
            <a:spLocks noRot="1" noChangeArrowheads="1"/>
          </p:cNvSpPr>
          <p:nvPr/>
        </p:nvSpPr>
        <p:spPr bwMode="auto">
          <a:xfrm>
            <a:off x="611188" y="3814763"/>
            <a:ext cx="8208962" cy="47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sz="2100">
                <a:latin typeface="楷体_GB2312" pitchFamily="49" charset="-122"/>
                <a:ea typeface="楷体_GB2312" pitchFamily="49" charset="-122"/>
              </a:rPr>
              <a:t>属性的外键</a:t>
            </a:r>
          </a:p>
        </p:txBody>
      </p:sp>
      <p:sp>
        <p:nvSpPr>
          <p:cNvPr id="57348" name="Text Box 5"/>
          <p:cNvSpPr txBox="1">
            <a:spLocks noChangeArrowheads="1"/>
          </p:cNvSpPr>
          <p:nvPr/>
        </p:nvSpPr>
        <p:spPr bwMode="auto">
          <a:xfrm>
            <a:off x="611188" y="4365625"/>
            <a:ext cx="7993062" cy="1663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2200"/>
              <a:t>       </a:t>
            </a:r>
            <a:r>
              <a:rPr lang="zh-CN" altLang="en-US" sz="2200">
                <a:latin typeface="楷体_GB2312" pitchFamily="49" charset="-122"/>
                <a:ea typeface="楷体_GB2312" pitchFamily="49" charset="-122"/>
              </a:rPr>
              <a:t>如果实体的主键或属性（组）的取值依赖于其它实体的主键，那么该主键或属性（组）称为外键。例如，从属实体</a:t>
            </a:r>
            <a:r>
              <a:rPr lang="zh-CN" altLang="en-US" sz="2200">
                <a:ea typeface="楷体_GB2312" pitchFamily="49" charset="-122"/>
              </a:rPr>
              <a:t>“</a:t>
            </a:r>
            <a:r>
              <a:rPr lang="zh-CN" altLang="en-US" sz="2200">
                <a:latin typeface="楷体_GB2312" pitchFamily="49" charset="-122"/>
                <a:ea typeface="楷体_GB2312" pitchFamily="49" charset="-122"/>
              </a:rPr>
              <a:t>注册记录</a:t>
            </a:r>
            <a:r>
              <a:rPr lang="zh-CN" altLang="en-US" sz="2200">
                <a:ea typeface="楷体_GB2312" pitchFamily="49" charset="-122"/>
              </a:rPr>
              <a:t>”</a:t>
            </a:r>
            <a:r>
              <a:rPr lang="zh-CN" altLang="en-US" sz="2200">
                <a:latin typeface="楷体_GB2312" pitchFamily="49" charset="-122"/>
                <a:ea typeface="楷体_GB2312" pitchFamily="49" charset="-122"/>
              </a:rPr>
              <a:t>的主键</a:t>
            </a:r>
            <a:r>
              <a:rPr lang="zh-CN" altLang="en-US" sz="2200">
                <a:ea typeface="楷体_GB2312" pitchFamily="49" charset="-122"/>
              </a:rPr>
              <a:t>“</a:t>
            </a:r>
            <a:r>
              <a:rPr lang="zh-CN" altLang="en-US" sz="2200">
                <a:latin typeface="楷体_GB2312" pitchFamily="49" charset="-122"/>
                <a:ea typeface="楷体_GB2312" pitchFamily="49" charset="-122"/>
              </a:rPr>
              <a:t>学号</a:t>
            </a:r>
            <a:r>
              <a:rPr lang="zh-CN" altLang="en-US" sz="2200">
                <a:ea typeface="楷体_GB2312" pitchFamily="49" charset="-122"/>
              </a:rPr>
              <a:t>”</a:t>
            </a:r>
            <a:r>
              <a:rPr lang="zh-CN" altLang="en-US" sz="2200">
                <a:latin typeface="楷体_GB2312" pitchFamily="49" charset="-122"/>
                <a:ea typeface="楷体_GB2312" pitchFamily="49" charset="-122"/>
              </a:rPr>
              <a:t>的取值依赖于实体</a:t>
            </a:r>
            <a:r>
              <a:rPr lang="zh-CN" altLang="en-US" sz="2200">
                <a:ea typeface="楷体_GB2312" pitchFamily="49" charset="-122"/>
              </a:rPr>
              <a:t>“</a:t>
            </a:r>
            <a:r>
              <a:rPr lang="zh-CN" altLang="en-US" sz="2200">
                <a:latin typeface="楷体_GB2312" pitchFamily="49" charset="-122"/>
                <a:ea typeface="楷体_GB2312" pitchFamily="49" charset="-122"/>
              </a:rPr>
              <a:t>学生</a:t>
            </a:r>
            <a:r>
              <a:rPr lang="zh-CN" altLang="en-US" sz="2200">
                <a:ea typeface="楷体_GB2312" pitchFamily="49" charset="-122"/>
              </a:rPr>
              <a:t>”</a:t>
            </a:r>
            <a:r>
              <a:rPr lang="zh-CN" altLang="en-US" sz="2200">
                <a:latin typeface="楷体_GB2312" pitchFamily="49" charset="-122"/>
                <a:ea typeface="楷体_GB2312" pitchFamily="49" charset="-122"/>
              </a:rPr>
              <a:t>的主键</a:t>
            </a:r>
            <a:r>
              <a:rPr lang="zh-CN" altLang="en-US" sz="2200">
                <a:ea typeface="楷体_GB2312" pitchFamily="49" charset="-122"/>
              </a:rPr>
              <a:t>“</a:t>
            </a:r>
            <a:r>
              <a:rPr lang="zh-CN" altLang="en-US" sz="2200">
                <a:latin typeface="楷体_GB2312" pitchFamily="49" charset="-122"/>
                <a:ea typeface="楷体_GB2312" pitchFamily="49" charset="-122"/>
              </a:rPr>
              <a:t>学号</a:t>
            </a:r>
            <a:r>
              <a:rPr lang="zh-CN" altLang="en-US" sz="2200">
                <a:ea typeface="楷体_GB2312" pitchFamily="49" charset="-122"/>
              </a:rPr>
              <a:t>”</a:t>
            </a:r>
            <a:r>
              <a:rPr lang="zh-CN" altLang="en-US" sz="2200">
                <a:latin typeface="楷体_GB2312" pitchFamily="49" charset="-122"/>
                <a:ea typeface="楷体_GB2312" pitchFamily="49" charset="-122"/>
              </a:rPr>
              <a:t> 。</a:t>
            </a:r>
            <a:endParaRPr lang="en-US" altLang="zh-CN" sz="2200">
              <a:latin typeface="楷体_GB2312" pitchFamily="49" charset="-122"/>
              <a:ea typeface="楷体_GB2312"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Box 1"/>
          <p:cNvSpPr txBox="1">
            <a:spLocks noChangeArrowheads="1"/>
          </p:cNvSpPr>
          <p:nvPr/>
        </p:nvSpPr>
        <p:spPr bwMode="auto">
          <a:xfrm>
            <a:off x="571500" y="428625"/>
            <a:ext cx="74295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dirty="0">
                <a:solidFill>
                  <a:schemeClr val="tx2"/>
                </a:solidFill>
              </a:rPr>
              <a:t>4.2 </a:t>
            </a:r>
            <a:r>
              <a:rPr lang="zh-CN" altLang="en-US" sz="2800" b="1" dirty="0">
                <a:solidFill>
                  <a:schemeClr val="tx2"/>
                </a:solidFill>
              </a:rPr>
              <a:t>需求分析的模型和方法</a:t>
            </a:r>
          </a:p>
        </p:txBody>
      </p:sp>
      <p:sp>
        <p:nvSpPr>
          <p:cNvPr id="8194" name="TextBox 2"/>
          <p:cNvSpPr txBox="1">
            <a:spLocks noChangeArrowheads="1"/>
          </p:cNvSpPr>
          <p:nvPr/>
        </p:nvSpPr>
        <p:spPr bwMode="auto">
          <a:xfrm>
            <a:off x="571500" y="1143000"/>
            <a:ext cx="8143875" cy="329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b="1"/>
              <a:t>        提出目标系统的</a:t>
            </a:r>
            <a:r>
              <a:rPr lang="zh-CN" altLang="en-US" sz="2400" b="1">
                <a:solidFill>
                  <a:srgbClr val="C00000"/>
                </a:solidFill>
              </a:rPr>
              <a:t>数据模型</a:t>
            </a:r>
            <a:r>
              <a:rPr lang="zh-CN" altLang="en-US" sz="2400" b="1"/>
              <a:t>、</a:t>
            </a:r>
            <a:r>
              <a:rPr lang="zh-CN" altLang="en-US" sz="2400" b="1">
                <a:solidFill>
                  <a:srgbClr val="C00000"/>
                </a:solidFill>
              </a:rPr>
              <a:t>功能模型</a:t>
            </a:r>
            <a:r>
              <a:rPr lang="zh-CN" altLang="en-US" sz="2400" b="1"/>
              <a:t>和</a:t>
            </a:r>
            <a:r>
              <a:rPr lang="zh-CN" altLang="en-US" sz="2400" b="1">
                <a:solidFill>
                  <a:srgbClr val="C00000"/>
                </a:solidFill>
              </a:rPr>
              <a:t>行为模型</a:t>
            </a:r>
            <a:r>
              <a:rPr lang="zh-CN" altLang="en-US" sz="2000" b="1"/>
              <a:t>是需求分析的核心任务。</a:t>
            </a:r>
          </a:p>
          <a:p>
            <a:pPr>
              <a:lnSpc>
                <a:spcPct val="150000"/>
              </a:lnSpc>
            </a:pPr>
            <a:r>
              <a:rPr lang="en-US" altLang="zh-CN" sz="2400" b="1"/>
              <a:t>        </a:t>
            </a:r>
            <a:r>
              <a:rPr lang="zh-CN" altLang="en-US" sz="2400" b="1"/>
              <a:t>所谓</a:t>
            </a:r>
            <a:r>
              <a:rPr lang="zh-CN" altLang="en-US" sz="2400" b="1">
                <a:solidFill>
                  <a:srgbClr val="C00000"/>
                </a:solidFill>
              </a:rPr>
              <a:t>模型</a:t>
            </a:r>
            <a:r>
              <a:rPr lang="zh-CN" altLang="en-US" sz="2400" b="1"/>
              <a:t>就是系统的一种书面描述，通过抽象、概括和一般化，把研究的对象或问题转化为本质相同的另一对象或问题，以便解决的方法。模型不一定必须用某种数学公式表示，可以是图形，甚至可以是文字叙述。</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571500" y="428625"/>
            <a:ext cx="8137525" cy="1439863"/>
          </a:xfrm>
        </p:spPr>
        <p:txBody>
          <a:bodyPr/>
          <a:lstStyle/>
          <a:p>
            <a:pPr eaLnBrk="1" hangingPunct="1">
              <a:buFont typeface="Wingdings" panose="05000000000000000000" pitchFamily="2" charset="2"/>
              <a:buChar char="Ø"/>
            </a:pPr>
            <a:r>
              <a:rPr lang="zh-CN" altLang="en-US" sz="2200">
                <a:solidFill>
                  <a:schemeClr val="tx1"/>
                </a:solidFill>
                <a:latin typeface="楷体_GB2312" pitchFamily="49" charset="-122"/>
                <a:ea typeface="楷体_GB2312" pitchFamily="49" charset="-122"/>
              </a:rPr>
              <a:t>属性的属性域</a:t>
            </a:r>
            <a:br>
              <a:rPr lang="zh-CN" altLang="en-US" sz="2200">
                <a:solidFill>
                  <a:schemeClr val="tx1"/>
                </a:solidFill>
                <a:latin typeface="楷体_GB2312" pitchFamily="49" charset="-122"/>
                <a:ea typeface="楷体_GB2312" pitchFamily="49" charset="-122"/>
              </a:rPr>
            </a:br>
            <a:r>
              <a:rPr lang="zh-CN" altLang="en-US" sz="2200">
                <a:solidFill>
                  <a:schemeClr val="tx1"/>
                </a:solidFill>
                <a:latin typeface="楷体_GB2312" pitchFamily="49" charset="-122"/>
                <a:ea typeface="楷体_GB2312" pitchFamily="49" charset="-122"/>
              </a:rPr>
              <a:t>   </a:t>
            </a:r>
            <a:r>
              <a:rPr lang="zh-CN" altLang="en-US" sz="2200">
                <a:solidFill>
                  <a:schemeClr val="tx1"/>
                </a:solidFill>
                <a:ea typeface="楷体_GB2312" pitchFamily="49" charset="-122"/>
              </a:rPr>
              <a:t>属性可以是单域的简单属性，也可以是多域的组合属性。组合属性由简单属性和其它组合属性组成。</a:t>
            </a:r>
            <a:endParaRPr lang="zh-CN" altLang="en-US" sz="2200">
              <a:solidFill>
                <a:schemeClr val="tx1"/>
              </a:solidFill>
            </a:endParaRPr>
          </a:p>
        </p:txBody>
      </p:sp>
      <p:grpSp>
        <p:nvGrpSpPr>
          <p:cNvPr id="58370" name="Group 7"/>
          <p:cNvGrpSpPr/>
          <p:nvPr/>
        </p:nvGrpSpPr>
        <p:grpSpPr bwMode="auto">
          <a:xfrm>
            <a:off x="1189038" y="1989138"/>
            <a:ext cx="7127875" cy="2673350"/>
            <a:chOff x="521" y="1480"/>
            <a:chExt cx="4718" cy="1769"/>
          </a:xfrm>
        </p:grpSpPr>
        <p:pic>
          <p:nvPicPr>
            <p:cNvPr id="58371" name="Picture 5" descr="图形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1" y="1480"/>
              <a:ext cx="4718" cy="1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8372" name="Line 6"/>
            <p:cNvSpPr>
              <a:spLocks noChangeShapeType="1"/>
            </p:cNvSpPr>
            <p:nvPr/>
          </p:nvSpPr>
          <p:spPr bwMode="auto">
            <a:xfrm flipH="1">
              <a:off x="2336" y="2024"/>
              <a:ext cx="226" cy="136"/>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grpSp>
      <p:sp>
        <p:nvSpPr>
          <p:cNvPr id="58373" name="Rectangle 9"/>
          <p:cNvSpPr>
            <a:spLocks noRot="1" noChangeArrowheads="1"/>
          </p:cNvSpPr>
          <p:nvPr/>
        </p:nvSpPr>
        <p:spPr bwMode="auto">
          <a:xfrm>
            <a:off x="684213" y="4652963"/>
            <a:ext cx="8064500" cy="1584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200" dirty="0">
              <a:latin typeface="楷体_GB2312" pitchFamily="49" charset="-122"/>
              <a:ea typeface="楷体_GB2312"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xfrm>
            <a:off x="642938" y="500063"/>
            <a:ext cx="8208962" cy="504825"/>
          </a:xfrm>
        </p:spPr>
        <p:txBody>
          <a:bodyPr/>
          <a:lstStyle/>
          <a:p>
            <a:pPr eaLnBrk="1" hangingPunct="1">
              <a:buFont typeface="Wingdings" panose="05000000000000000000" pitchFamily="2" charset="2"/>
              <a:buNone/>
            </a:pPr>
            <a:r>
              <a:rPr lang="en-US" altLang="zh-CN" sz="2400">
                <a:solidFill>
                  <a:schemeClr val="tx1"/>
                </a:solidFill>
                <a:latin typeface="楷体_GB2312" pitchFamily="49" charset="-122"/>
                <a:ea typeface="楷体_GB2312" pitchFamily="49" charset="-122"/>
              </a:rPr>
              <a:t>6</a:t>
            </a:r>
            <a:r>
              <a:rPr lang="zh-CN" altLang="en-US" sz="2400">
                <a:solidFill>
                  <a:schemeClr val="tx1"/>
                </a:solidFill>
                <a:latin typeface="楷体_GB2312" pitchFamily="49" charset="-122"/>
                <a:ea typeface="楷体_GB2312" pitchFamily="49" charset="-122"/>
              </a:rPr>
              <a:t>）实体联系图属性说明</a:t>
            </a:r>
            <a:r>
              <a:rPr lang="zh-CN" altLang="en-US" sz="2400">
                <a:latin typeface="楷体_GB2312" pitchFamily="49" charset="-122"/>
                <a:ea typeface="楷体_GB2312" pitchFamily="49" charset="-122"/>
              </a:rPr>
              <a:t> </a:t>
            </a:r>
            <a:endParaRPr lang="en-US" altLang="zh-CN" sz="2400">
              <a:latin typeface="楷体_GB2312" pitchFamily="49" charset="-122"/>
              <a:ea typeface="楷体_GB2312" pitchFamily="49" charset="-122"/>
            </a:endParaRPr>
          </a:p>
        </p:txBody>
      </p:sp>
      <p:sp>
        <p:nvSpPr>
          <p:cNvPr id="62466" name="Text Box 4"/>
          <p:cNvSpPr txBox="1">
            <a:spLocks noChangeArrowheads="1"/>
          </p:cNvSpPr>
          <p:nvPr/>
        </p:nvSpPr>
        <p:spPr bwMode="auto">
          <a:xfrm>
            <a:off x="642938" y="1143000"/>
            <a:ext cx="8207375" cy="1663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lang="zh-CN" altLang="en-US" sz="2200">
                <a:latin typeface="楷体_GB2312" pitchFamily="49" charset="-122"/>
                <a:ea typeface="楷体_GB2312" pitchFamily="49" charset="-122"/>
              </a:rPr>
              <a:t>       实体联系图中的属性可以利用数据词典方法加以说明。在进行说明时，如果属性与数据流中的相关数据相同，则应引用数据流中的相应定义，而不应重新定义，这样可以避免因同一数据定义二次而出现多义性的现象。 </a:t>
            </a:r>
          </a:p>
        </p:txBody>
      </p:sp>
      <p:sp>
        <p:nvSpPr>
          <p:cNvPr id="62467" name="Text Box 6"/>
          <p:cNvSpPr txBox="1">
            <a:spLocks noChangeArrowheads="1"/>
          </p:cNvSpPr>
          <p:nvPr/>
        </p:nvSpPr>
        <p:spPr bwMode="auto">
          <a:xfrm>
            <a:off x="611188" y="2924175"/>
            <a:ext cx="8208962" cy="314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200">
                <a:latin typeface="楷体_GB2312" pitchFamily="49" charset="-122"/>
                <a:ea typeface="楷体_GB2312" pitchFamily="49" charset="-122"/>
              </a:rPr>
              <a:t>E1: </a:t>
            </a:r>
            <a:r>
              <a:rPr lang="zh-CN" altLang="en-US" sz="2200">
                <a:latin typeface="楷体_GB2312" pitchFamily="49" charset="-122"/>
                <a:ea typeface="楷体_GB2312" pitchFamily="49" charset="-122"/>
              </a:rPr>
              <a:t>学生档案 </a:t>
            </a:r>
          </a:p>
          <a:p>
            <a:r>
              <a:rPr lang="en-US" altLang="zh-CN" sz="2200">
                <a:latin typeface="楷体_GB2312" pitchFamily="49" charset="-122"/>
                <a:ea typeface="楷体_GB2312" pitchFamily="49" charset="-122"/>
              </a:rPr>
              <a:t>(E1.01) </a:t>
            </a:r>
            <a:r>
              <a:rPr lang="zh-CN" altLang="en-US" sz="2200">
                <a:latin typeface="楷体_GB2312" pitchFamily="49" charset="-122"/>
                <a:ea typeface="楷体_GB2312" pitchFamily="49" charset="-122"/>
              </a:rPr>
              <a:t>学号＝</a:t>
            </a:r>
            <a:r>
              <a:rPr lang="en-US" altLang="zh-CN" sz="2200">
                <a:latin typeface="楷体_GB2312" pitchFamily="49" charset="-122"/>
                <a:ea typeface="楷体_GB2312" pitchFamily="49" charset="-122"/>
              </a:rPr>
              <a:t>d01.1 </a:t>
            </a:r>
          </a:p>
          <a:p>
            <a:r>
              <a:rPr lang="en-US" altLang="zh-CN" sz="2200">
                <a:latin typeface="楷体_GB2312" pitchFamily="49" charset="-122"/>
                <a:ea typeface="楷体_GB2312" pitchFamily="49" charset="-122"/>
              </a:rPr>
              <a:t>(E1.02) </a:t>
            </a:r>
            <a:r>
              <a:rPr lang="zh-CN" altLang="en-US" sz="2200">
                <a:latin typeface="楷体_GB2312" pitchFamily="49" charset="-122"/>
                <a:ea typeface="楷体_GB2312" pitchFamily="49" charset="-122"/>
              </a:rPr>
              <a:t>姓名＝</a:t>
            </a:r>
            <a:r>
              <a:rPr lang="en-US" altLang="zh-CN" sz="2200">
                <a:latin typeface="楷体_GB2312" pitchFamily="49" charset="-122"/>
                <a:ea typeface="楷体_GB2312" pitchFamily="49" charset="-122"/>
              </a:rPr>
              <a:t>1{"</a:t>
            </a:r>
            <a:r>
              <a:rPr lang="zh-CN" altLang="en-US" sz="2200">
                <a:latin typeface="楷体_GB2312" pitchFamily="49" charset="-122"/>
                <a:ea typeface="楷体_GB2312" pitchFamily="49" charset="-122"/>
              </a:rPr>
              <a:t>汉字</a:t>
            </a:r>
            <a:r>
              <a:rPr lang="en-US" altLang="zh-CN" sz="2200">
                <a:latin typeface="楷体_GB2312" pitchFamily="49" charset="-122"/>
                <a:ea typeface="楷体_GB2312" pitchFamily="49" charset="-122"/>
              </a:rPr>
              <a:t>"}20 </a:t>
            </a:r>
          </a:p>
          <a:p>
            <a:r>
              <a:rPr lang="en-US" altLang="zh-CN" sz="2200">
                <a:latin typeface="楷体_GB2312" pitchFamily="49" charset="-122"/>
                <a:ea typeface="楷体_GB2312" pitchFamily="49" charset="-122"/>
              </a:rPr>
              <a:t>(E1.03) </a:t>
            </a:r>
            <a:r>
              <a:rPr lang="zh-CN" altLang="en-US" sz="2200">
                <a:latin typeface="楷体_GB2312" pitchFamily="49" charset="-122"/>
                <a:ea typeface="楷体_GB2312" pitchFamily="49" charset="-122"/>
              </a:rPr>
              <a:t>性别＝</a:t>
            </a:r>
            <a:r>
              <a:rPr lang="en-US" altLang="zh-CN" sz="2200">
                <a:latin typeface="楷体_GB2312" pitchFamily="49" charset="-122"/>
                <a:ea typeface="楷体_GB2312" pitchFamily="49" charset="-122"/>
              </a:rPr>
              <a:t>["</a:t>
            </a:r>
            <a:r>
              <a:rPr lang="zh-CN" altLang="en-US" sz="2200">
                <a:latin typeface="楷体_GB2312" pitchFamily="49" charset="-122"/>
                <a:ea typeface="楷体_GB2312" pitchFamily="49" charset="-122"/>
              </a:rPr>
              <a:t>男</a:t>
            </a:r>
            <a:r>
              <a:rPr lang="en-US" altLang="zh-CN" sz="2200">
                <a:latin typeface="楷体_GB2312" pitchFamily="49" charset="-122"/>
                <a:ea typeface="楷体_GB2312" pitchFamily="49" charset="-122"/>
              </a:rPr>
              <a:t>"|"</a:t>
            </a:r>
            <a:r>
              <a:rPr lang="zh-CN" altLang="en-US" sz="2200">
                <a:latin typeface="楷体_GB2312" pitchFamily="49" charset="-122"/>
                <a:ea typeface="楷体_GB2312" pitchFamily="49" charset="-122"/>
              </a:rPr>
              <a:t>女</a:t>
            </a:r>
            <a:r>
              <a:rPr lang="en-US" altLang="zh-CN" sz="2200">
                <a:latin typeface="楷体_GB2312" pitchFamily="49" charset="-122"/>
                <a:ea typeface="楷体_GB2312" pitchFamily="49" charset="-122"/>
              </a:rPr>
              <a:t>"] </a:t>
            </a:r>
          </a:p>
          <a:p>
            <a:r>
              <a:rPr lang="en-US" altLang="zh-CN" sz="2200">
                <a:latin typeface="楷体_GB2312" pitchFamily="49" charset="-122"/>
                <a:ea typeface="楷体_GB2312" pitchFamily="49" charset="-122"/>
              </a:rPr>
              <a:t>(E1.04) </a:t>
            </a:r>
            <a:r>
              <a:rPr lang="zh-CN" altLang="en-US" sz="2200">
                <a:latin typeface="楷体_GB2312" pitchFamily="49" charset="-122"/>
                <a:ea typeface="楷体_GB2312" pitchFamily="49" charset="-122"/>
              </a:rPr>
              <a:t>出生日期＝日期 </a:t>
            </a:r>
          </a:p>
          <a:p>
            <a:r>
              <a:rPr lang="en-US" altLang="zh-CN" sz="2200">
                <a:latin typeface="楷体_GB2312" pitchFamily="49" charset="-122"/>
                <a:ea typeface="楷体_GB2312" pitchFamily="49" charset="-122"/>
              </a:rPr>
              <a:t>(E1.05) </a:t>
            </a:r>
            <a:r>
              <a:rPr lang="zh-CN" altLang="en-US" sz="2200">
                <a:latin typeface="楷体_GB2312" pitchFamily="49" charset="-122"/>
                <a:ea typeface="楷体_GB2312" pitchFamily="49" charset="-122"/>
              </a:rPr>
              <a:t>入学日期＝日期 </a:t>
            </a:r>
          </a:p>
          <a:p>
            <a:r>
              <a:rPr lang="en-US" altLang="zh-CN" sz="2200">
                <a:latin typeface="楷体_GB2312" pitchFamily="49" charset="-122"/>
                <a:ea typeface="楷体_GB2312" pitchFamily="49" charset="-122"/>
              </a:rPr>
              <a:t>(E1.06) </a:t>
            </a:r>
            <a:r>
              <a:rPr lang="zh-CN" altLang="en-US" sz="2200">
                <a:latin typeface="楷体_GB2312" pitchFamily="49" charset="-122"/>
                <a:ea typeface="楷体_GB2312" pitchFamily="49" charset="-122"/>
              </a:rPr>
              <a:t>系别＝</a:t>
            </a:r>
            <a:r>
              <a:rPr lang="en-US" altLang="zh-CN" sz="2200">
                <a:latin typeface="楷体_GB2312" pitchFamily="49" charset="-122"/>
                <a:ea typeface="楷体_GB2312" pitchFamily="49" charset="-122"/>
              </a:rPr>
              <a:t>1{"</a:t>
            </a:r>
            <a:r>
              <a:rPr lang="zh-CN" altLang="en-US" sz="2200">
                <a:latin typeface="楷体_GB2312" pitchFamily="49" charset="-122"/>
                <a:ea typeface="楷体_GB2312" pitchFamily="49" charset="-122"/>
              </a:rPr>
              <a:t>汉字</a:t>
            </a:r>
            <a:r>
              <a:rPr lang="en-US" altLang="zh-CN" sz="2200">
                <a:latin typeface="楷体_GB2312" pitchFamily="49" charset="-122"/>
                <a:ea typeface="楷体_GB2312" pitchFamily="49" charset="-122"/>
              </a:rPr>
              <a:t>"}24 </a:t>
            </a:r>
          </a:p>
          <a:p>
            <a:r>
              <a:rPr lang="en-US" altLang="zh-CN" sz="2200">
                <a:latin typeface="楷体_GB2312" pitchFamily="49" charset="-122"/>
                <a:ea typeface="楷体_GB2312" pitchFamily="49" charset="-122"/>
              </a:rPr>
              <a:t>(E1.04.1) </a:t>
            </a:r>
            <a:r>
              <a:rPr lang="zh-CN" altLang="en-US" sz="2200">
                <a:latin typeface="楷体_GB2312" pitchFamily="49" charset="-122"/>
                <a:ea typeface="楷体_GB2312" pitchFamily="49" charset="-122"/>
              </a:rPr>
              <a:t>日期＝</a:t>
            </a:r>
            <a:r>
              <a:rPr lang="en-US" altLang="zh-CN" sz="2200">
                <a:latin typeface="楷体_GB2312" pitchFamily="49" charset="-122"/>
                <a:ea typeface="楷体_GB2312" pitchFamily="49" charset="-122"/>
              </a:rPr>
              <a:t>"0000".."9999"</a:t>
            </a:r>
            <a:r>
              <a:rPr lang="zh-CN" altLang="en-US" sz="2200">
                <a:latin typeface="楷体_GB2312" pitchFamily="49" charset="-122"/>
                <a:ea typeface="楷体_GB2312" pitchFamily="49" charset="-122"/>
              </a:rPr>
              <a:t>＋</a:t>
            </a:r>
            <a:r>
              <a:rPr lang="en-US" altLang="zh-CN" sz="2200">
                <a:latin typeface="楷体_GB2312" pitchFamily="49" charset="-122"/>
                <a:ea typeface="楷体_GB2312" pitchFamily="49" charset="-122"/>
              </a:rPr>
              <a:t>"/"</a:t>
            </a:r>
            <a:r>
              <a:rPr lang="zh-CN" altLang="en-US" sz="2200">
                <a:latin typeface="楷体_GB2312" pitchFamily="49" charset="-122"/>
                <a:ea typeface="楷体_GB2312" pitchFamily="49" charset="-122"/>
              </a:rPr>
              <a:t>＋</a:t>
            </a:r>
            <a:r>
              <a:rPr lang="en-US" altLang="zh-CN" sz="2200">
                <a:latin typeface="楷体_GB2312" pitchFamily="49" charset="-122"/>
                <a:ea typeface="楷体_GB2312" pitchFamily="49" charset="-122"/>
              </a:rPr>
              <a:t>"01".."12"</a:t>
            </a:r>
            <a:r>
              <a:rPr lang="zh-CN" altLang="en-US" sz="2200">
                <a:latin typeface="楷体_GB2312" pitchFamily="49" charset="-122"/>
                <a:ea typeface="楷体_GB2312" pitchFamily="49" charset="-122"/>
              </a:rPr>
              <a:t>＋</a:t>
            </a:r>
            <a:r>
              <a:rPr lang="en-US" altLang="zh-CN" sz="2200">
                <a:latin typeface="楷体_GB2312" pitchFamily="49" charset="-122"/>
                <a:ea typeface="楷体_GB2312" pitchFamily="49" charset="-122"/>
              </a:rPr>
              <a:t>"/"</a:t>
            </a:r>
            <a:r>
              <a:rPr lang="zh-CN" altLang="en-US" sz="2200">
                <a:latin typeface="楷体_GB2312" pitchFamily="49" charset="-122"/>
                <a:ea typeface="楷体_GB2312" pitchFamily="49" charset="-122"/>
              </a:rPr>
              <a:t>＋</a:t>
            </a:r>
            <a:r>
              <a:rPr lang="en-US" altLang="zh-CN" sz="2200">
                <a:latin typeface="楷体_GB2312" pitchFamily="49" charset="-122"/>
                <a:ea typeface="楷体_GB2312" pitchFamily="49" charset="-122"/>
              </a:rPr>
              <a:t>"01".."31" </a:t>
            </a:r>
            <a:endParaRPr lang="zh-CN" altLang="en-US" sz="2200">
              <a:latin typeface="楷体_GB2312" pitchFamily="49" charset="-122"/>
              <a:ea typeface="楷体_GB2312"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a:t>An Introduction to Database Systenm</a:t>
            </a:r>
          </a:p>
        </p:txBody>
      </p:sp>
      <p:sp>
        <p:nvSpPr>
          <p:cNvPr id="84994" name="Rectangle 2"/>
          <p:cNvSpPr>
            <a:spLocks noGrp="1" noChangeArrowheads="1"/>
          </p:cNvSpPr>
          <p:nvPr>
            <p:ph type="title"/>
          </p:nvPr>
        </p:nvSpPr>
        <p:spPr/>
        <p:txBody>
          <a:bodyPr/>
          <a:lstStyle/>
          <a:p>
            <a:r>
              <a:rPr lang="en-US" altLang="zh-CN"/>
              <a:t>E-R</a:t>
            </a:r>
            <a:r>
              <a:rPr lang="zh-CN" altLang="en-US"/>
              <a:t>图</a:t>
            </a:r>
          </a:p>
        </p:txBody>
      </p:sp>
      <p:sp>
        <p:nvSpPr>
          <p:cNvPr id="84995" name="Rectangle 3"/>
          <p:cNvSpPr>
            <a:spLocks noGrp="1" noChangeArrowheads="1"/>
          </p:cNvSpPr>
          <p:nvPr>
            <p:ph type="body" idx="1"/>
          </p:nvPr>
        </p:nvSpPr>
        <p:spPr/>
        <p:txBody>
          <a:bodyPr/>
          <a:lstStyle/>
          <a:p>
            <a:r>
              <a:rPr lang="zh-CN" altLang="en-US"/>
              <a:t>实体型</a:t>
            </a:r>
          </a:p>
          <a:p>
            <a:pPr lvl="1"/>
            <a:r>
              <a:rPr lang="zh-CN" altLang="en-US"/>
              <a:t>用矩形表示，矩形框内写明实体名。</a:t>
            </a:r>
          </a:p>
          <a:p>
            <a:pPr lvl="1">
              <a:lnSpc>
                <a:spcPct val="90000"/>
              </a:lnSpc>
              <a:buFont typeface="Wingdings" panose="05000000000000000000" pitchFamily="2" charset="2"/>
              <a:buNone/>
            </a:pPr>
            <a:endParaRPr lang="en-US" altLang="zh-CN"/>
          </a:p>
        </p:txBody>
      </p:sp>
      <p:sp>
        <p:nvSpPr>
          <p:cNvPr id="84996" name="Text Box 4"/>
          <p:cNvSpPr txBox="1">
            <a:spLocks noChangeArrowheads="1"/>
          </p:cNvSpPr>
          <p:nvPr/>
        </p:nvSpPr>
        <p:spPr bwMode="auto">
          <a:xfrm>
            <a:off x="2438400" y="3581400"/>
            <a:ext cx="914400" cy="46672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Times New Roman" panose="02020603050405020304" pitchFamily="18" charset="0"/>
              </a:rPr>
              <a:t>学生</a:t>
            </a:r>
            <a:endParaRPr lang="zh-CN" altLang="en-US">
              <a:latin typeface="Times New Roman" panose="02020603050405020304" pitchFamily="18" charset="0"/>
            </a:endParaRPr>
          </a:p>
        </p:txBody>
      </p:sp>
      <p:sp>
        <p:nvSpPr>
          <p:cNvPr id="84997" name="Text Box 5"/>
          <p:cNvSpPr txBox="1">
            <a:spLocks noChangeArrowheads="1"/>
          </p:cNvSpPr>
          <p:nvPr/>
        </p:nvSpPr>
        <p:spPr bwMode="auto">
          <a:xfrm>
            <a:off x="5105400" y="3581400"/>
            <a:ext cx="838200" cy="46672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Times New Roman" panose="02020603050405020304" pitchFamily="18" charset="0"/>
              </a:rPr>
              <a:t>教师</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页脚占位符 4"/>
          <p:cNvSpPr>
            <a:spLocks noGrp="1"/>
          </p:cNvSpPr>
          <p:nvPr>
            <p:ph type="ftr" sz="quarter" idx="11"/>
          </p:nvPr>
        </p:nvSpPr>
        <p:spPr/>
        <p:txBody>
          <a:bodyPr/>
          <a:lstStyle/>
          <a:p>
            <a:r>
              <a:rPr lang="en-US" altLang="zh-CN"/>
              <a:t>An Introduction to Database Systenm</a:t>
            </a:r>
          </a:p>
        </p:txBody>
      </p:sp>
      <p:sp>
        <p:nvSpPr>
          <p:cNvPr id="265218" name="Rectangle 2050"/>
          <p:cNvSpPr>
            <a:spLocks noGrp="1" noChangeArrowheads="1"/>
          </p:cNvSpPr>
          <p:nvPr>
            <p:ph type="title"/>
          </p:nvPr>
        </p:nvSpPr>
        <p:spPr/>
        <p:txBody>
          <a:bodyPr/>
          <a:lstStyle/>
          <a:p>
            <a:r>
              <a:rPr lang="en-US" altLang="zh-CN"/>
              <a:t>E-R</a:t>
            </a:r>
            <a:r>
              <a:rPr lang="zh-CN" altLang="en-US"/>
              <a:t>图</a:t>
            </a:r>
            <a:r>
              <a:rPr lang="en-US" altLang="zh-CN"/>
              <a:t>(</a:t>
            </a:r>
            <a:r>
              <a:rPr lang="zh-CN" altLang="en-US"/>
              <a:t>续</a:t>
            </a:r>
            <a:r>
              <a:rPr lang="en-US" altLang="zh-CN"/>
              <a:t>)</a:t>
            </a:r>
          </a:p>
        </p:txBody>
      </p:sp>
      <p:sp>
        <p:nvSpPr>
          <p:cNvPr id="265219" name="Rectangle 2051"/>
          <p:cNvSpPr>
            <a:spLocks noGrp="1" noChangeArrowheads="1"/>
          </p:cNvSpPr>
          <p:nvPr>
            <p:ph type="body" idx="1"/>
          </p:nvPr>
        </p:nvSpPr>
        <p:spPr/>
        <p:txBody>
          <a:bodyPr/>
          <a:lstStyle/>
          <a:p>
            <a:r>
              <a:rPr lang="zh-CN" altLang="en-US"/>
              <a:t>属性</a:t>
            </a:r>
          </a:p>
          <a:p>
            <a:pPr marL="819150" lvl="1"/>
            <a:r>
              <a:rPr lang="zh-CN" altLang="en-US"/>
              <a:t>用椭圆形表示，并用无向边将其与相应的实体连接起来</a:t>
            </a:r>
          </a:p>
        </p:txBody>
      </p:sp>
      <p:grpSp>
        <p:nvGrpSpPr>
          <p:cNvPr id="265229" name="Group 2061"/>
          <p:cNvGrpSpPr/>
          <p:nvPr/>
        </p:nvGrpSpPr>
        <p:grpSpPr bwMode="auto">
          <a:xfrm>
            <a:off x="1752600" y="3581400"/>
            <a:ext cx="6324600" cy="1524000"/>
            <a:chOff x="1104" y="2256"/>
            <a:chExt cx="3984" cy="960"/>
          </a:xfrm>
        </p:grpSpPr>
        <p:sp>
          <p:nvSpPr>
            <p:cNvPr id="265220" name="Text Box 2052"/>
            <p:cNvSpPr txBox="1">
              <a:spLocks noChangeArrowheads="1"/>
            </p:cNvSpPr>
            <p:nvPr/>
          </p:nvSpPr>
          <p:spPr bwMode="auto">
            <a:xfrm>
              <a:off x="2688" y="2256"/>
              <a:ext cx="576" cy="294"/>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Times New Roman" panose="02020603050405020304" pitchFamily="18" charset="0"/>
                </a:rPr>
                <a:t>学生</a:t>
              </a:r>
            </a:p>
          </p:txBody>
        </p:sp>
        <p:sp>
          <p:nvSpPr>
            <p:cNvPr id="265221" name="Oval 2053"/>
            <p:cNvSpPr>
              <a:spLocks noChangeArrowheads="1"/>
            </p:cNvSpPr>
            <p:nvPr/>
          </p:nvSpPr>
          <p:spPr bwMode="auto">
            <a:xfrm>
              <a:off x="1104" y="2928"/>
              <a:ext cx="720"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rPr>
                <a:t>学号</a:t>
              </a:r>
              <a:endParaRPr lang="zh-CN" altLang="en-US">
                <a:latin typeface="Times New Roman" panose="02020603050405020304" pitchFamily="18" charset="0"/>
              </a:endParaRPr>
            </a:p>
          </p:txBody>
        </p:sp>
        <p:sp>
          <p:nvSpPr>
            <p:cNvPr id="265222" name="Oval 2054"/>
            <p:cNvSpPr>
              <a:spLocks noChangeArrowheads="1"/>
            </p:cNvSpPr>
            <p:nvPr/>
          </p:nvSpPr>
          <p:spPr bwMode="auto">
            <a:xfrm>
              <a:off x="4368" y="2880"/>
              <a:ext cx="720"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rPr>
                <a:t>年龄</a:t>
              </a:r>
              <a:endParaRPr lang="zh-CN" altLang="en-US">
                <a:latin typeface="Times New Roman" panose="02020603050405020304" pitchFamily="18" charset="0"/>
              </a:endParaRPr>
            </a:p>
          </p:txBody>
        </p:sp>
        <p:sp>
          <p:nvSpPr>
            <p:cNvPr id="265223" name="Oval 2055"/>
            <p:cNvSpPr>
              <a:spLocks noChangeArrowheads="1"/>
            </p:cNvSpPr>
            <p:nvPr/>
          </p:nvSpPr>
          <p:spPr bwMode="auto">
            <a:xfrm>
              <a:off x="3216" y="2928"/>
              <a:ext cx="720"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rPr>
                <a:t>性别</a:t>
              </a:r>
              <a:endParaRPr lang="zh-CN" altLang="en-US">
                <a:latin typeface="Times New Roman" panose="02020603050405020304" pitchFamily="18" charset="0"/>
              </a:endParaRPr>
            </a:p>
          </p:txBody>
        </p:sp>
        <p:sp>
          <p:nvSpPr>
            <p:cNvPr id="265224" name="Oval 2056"/>
            <p:cNvSpPr>
              <a:spLocks noChangeArrowheads="1"/>
            </p:cNvSpPr>
            <p:nvPr/>
          </p:nvSpPr>
          <p:spPr bwMode="auto">
            <a:xfrm>
              <a:off x="2160" y="2928"/>
              <a:ext cx="720"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rPr>
                <a:t>姓名</a:t>
              </a:r>
              <a:endParaRPr lang="zh-CN" altLang="en-US">
                <a:latin typeface="Times New Roman" panose="02020603050405020304" pitchFamily="18" charset="0"/>
              </a:endParaRPr>
            </a:p>
          </p:txBody>
        </p:sp>
        <p:sp>
          <p:nvSpPr>
            <p:cNvPr id="265225" name="Line 2057"/>
            <p:cNvSpPr>
              <a:spLocks noChangeShapeType="1"/>
            </p:cNvSpPr>
            <p:nvPr/>
          </p:nvSpPr>
          <p:spPr bwMode="auto">
            <a:xfrm flipH="1">
              <a:off x="1536" y="2544"/>
              <a:ext cx="1440" cy="384"/>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5226" name="Line 2058"/>
            <p:cNvSpPr>
              <a:spLocks noChangeShapeType="1"/>
            </p:cNvSpPr>
            <p:nvPr/>
          </p:nvSpPr>
          <p:spPr bwMode="auto">
            <a:xfrm flipH="1">
              <a:off x="2592" y="2544"/>
              <a:ext cx="336" cy="384"/>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5227" name="Line 2059"/>
            <p:cNvSpPr>
              <a:spLocks noChangeShapeType="1"/>
            </p:cNvSpPr>
            <p:nvPr/>
          </p:nvSpPr>
          <p:spPr bwMode="auto">
            <a:xfrm>
              <a:off x="2928" y="2544"/>
              <a:ext cx="624" cy="384"/>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5228" name="Line 2060"/>
            <p:cNvSpPr>
              <a:spLocks noChangeShapeType="1"/>
            </p:cNvSpPr>
            <p:nvPr/>
          </p:nvSpPr>
          <p:spPr bwMode="auto">
            <a:xfrm>
              <a:off x="2928" y="2544"/>
              <a:ext cx="1680" cy="336"/>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r>
              <a:rPr lang="en-US" altLang="zh-CN"/>
              <a:t>An Introduction to Database Systenm</a:t>
            </a:r>
          </a:p>
        </p:txBody>
      </p:sp>
      <p:sp>
        <p:nvSpPr>
          <p:cNvPr id="86018" name="Rectangle 1026"/>
          <p:cNvSpPr>
            <a:spLocks noGrp="1" noChangeArrowheads="1"/>
          </p:cNvSpPr>
          <p:nvPr>
            <p:ph type="title"/>
          </p:nvPr>
        </p:nvSpPr>
        <p:spPr/>
        <p:txBody>
          <a:bodyPr/>
          <a:lstStyle/>
          <a:p>
            <a:r>
              <a:rPr lang="en-US" altLang="zh-CN"/>
              <a:t>E-R</a:t>
            </a:r>
            <a:r>
              <a:rPr lang="zh-CN" altLang="en-US"/>
              <a:t>图</a:t>
            </a:r>
            <a:r>
              <a:rPr lang="en-US" altLang="zh-CN"/>
              <a:t>(</a:t>
            </a:r>
            <a:r>
              <a:rPr lang="zh-CN" altLang="en-US"/>
              <a:t>续</a:t>
            </a:r>
            <a:r>
              <a:rPr lang="en-US" altLang="zh-CN"/>
              <a:t>)</a:t>
            </a:r>
          </a:p>
        </p:txBody>
      </p:sp>
      <p:sp>
        <p:nvSpPr>
          <p:cNvPr id="86019" name="Rectangle 1027"/>
          <p:cNvSpPr>
            <a:spLocks noGrp="1" noChangeArrowheads="1"/>
          </p:cNvSpPr>
          <p:nvPr>
            <p:ph type="body" idx="1"/>
          </p:nvPr>
        </p:nvSpPr>
        <p:spPr/>
        <p:txBody>
          <a:bodyPr/>
          <a:lstStyle/>
          <a:p>
            <a:r>
              <a:rPr lang="zh-CN" altLang="en-US" dirty="0"/>
              <a:t>联系</a:t>
            </a:r>
          </a:p>
          <a:p>
            <a:pPr lvl="1">
              <a:lnSpc>
                <a:spcPct val="140000"/>
              </a:lnSpc>
            </a:pPr>
            <a:r>
              <a:rPr lang="zh-CN" altLang="en-US" dirty="0">
                <a:solidFill>
                  <a:srgbClr val="746AFC"/>
                </a:solidFill>
              </a:rPr>
              <a:t>联系本身</a:t>
            </a:r>
            <a:r>
              <a:rPr lang="zh-CN" altLang="en-US" dirty="0"/>
              <a:t>：</a:t>
            </a:r>
            <a:r>
              <a:rPr lang="zh-CN" altLang="en-US" sz="2400" b="1" dirty="0"/>
              <a:t>用菱形表示，菱形框内写明联系名，并用无向边分别与有关实体连接起来，同时在无向边旁标上联系的类型（</a:t>
            </a:r>
            <a:r>
              <a:rPr lang="en-US" altLang="zh-CN" sz="2400" b="1" dirty="0"/>
              <a:t>1:1</a:t>
            </a:r>
            <a:r>
              <a:rPr lang="zh-CN" altLang="en-US" sz="2400" b="1" dirty="0"/>
              <a:t>、</a:t>
            </a:r>
            <a:r>
              <a:rPr lang="en-US" altLang="zh-CN" sz="2400" b="1" dirty="0"/>
              <a:t>1:n</a:t>
            </a:r>
            <a:r>
              <a:rPr lang="zh-CN" altLang="en-US" sz="2400" b="1" dirty="0"/>
              <a:t>或</a:t>
            </a:r>
            <a:r>
              <a:rPr lang="en-US" altLang="zh-CN" sz="2400" b="1" dirty="0"/>
              <a:t>m:n</a:t>
            </a:r>
            <a:r>
              <a:rPr lang="zh-CN" altLang="en-US" sz="2400" b="1" dirty="0"/>
              <a:t>）  </a:t>
            </a:r>
          </a:p>
          <a:p>
            <a:pPr lvl="1">
              <a:lnSpc>
                <a:spcPct val="140000"/>
              </a:lnSpc>
            </a:pPr>
            <a:r>
              <a:rPr lang="zh-CN" altLang="en-US" dirty="0">
                <a:solidFill>
                  <a:srgbClr val="746AFC"/>
                </a:solidFill>
              </a:rPr>
              <a:t>联系的属性</a:t>
            </a:r>
            <a:r>
              <a:rPr lang="zh-CN" altLang="en-US" dirty="0"/>
              <a:t>：</a:t>
            </a:r>
            <a:r>
              <a:rPr lang="zh-CN" altLang="en-US" sz="2400" b="1" dirty="0"/>
              <a:t>联系本身也是一种实体型，也可以有属性。如果一个联系具有属性，则这些属性也要用无向边与该联系连接起来</a:t>
            </a:r>
            <a:r>
              <a:rPr lang="zh-CN" altLang="en-US" dirty="0"/>
              <a:t> </a:t>
            </a:r>
          </a:p>
          <a:p>
            <a:pPr lvl="1"/>
            <a:endParaRPr lang="zh-CN" altLang="en-US" dirty="0"/>
          </a:p>
          <a:p>
            <a:endParaRPr lang="en-US" altLang="zh-CN" dirty="0"/>
          </a:p>
        </p:txBody>
      </p:sp>
      <p:sp>
        <p:nvSpPr>
          <p:cNvPr id="86021" name="AutoShape 1029">
            <a:hlinkClick r:id="" action="ppaction://hlinkshowjump?jump=nextslide" highlightClick="1"/>
          </p:cNvPr>
          <p:cNvSpPr>
            <a:spLocks noChangeArrowheads="1"/>
          </p:cNvSpPr>
          <p:nvPr/>
        </p:nvSpPr>
        <p:spPr bwMode="auto">
          <a:xfrm>
            <a:off x="7772400" y="3886200"/>
            <a:ext cx="304800" cy="381000"/>
          </a:xfrm>
          <a:prstGeom prst="actionButtonForwardNext">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页脚占位符 4"/>
          <p:cNvSpPr>
            <a:spLocks noGrp="1"/>
          </p:cNvSpPr>
          <p:nvPr>
            <p:ph type="ftr" sz="quarter" idx="11"/>
          </p:nvPr>
        </p:nvSpPr>
        <p:spPr/>
        <p:txBody>
          <a:bodyPr/>
          <a:lstStyle/>
          <a:p>
            <a:r>
              <a:rPr lang="en-US" altLang="zh-CN"/>
              <a:t>An Introduction to Database Systenm</a:t>
            </a:r>
          </a:p>
        </p:txBody>
      </p:sp>
      <p:sp>
        <p:nvSpPr>
          <p:cNvPr id="269314" name="Rectangle 2050"/>
          <p:cNvSpPr>
            <a:spLocks noGrp="1" noChangeArrowheads="1"/>
          </p:cNvSpPr>
          <p:nvPr>
            <p:ph type="title"/>
          </p:nvPr>
        </p:nvSpPr>
        <p:spPr/>
        <p:txBody>
          <a:bodyPr/>
          <a:lstStyle/>
          <a:p>
            <a:r>
              <a:rPr lang="zh-CN" altLang="en-US"/>
              <a:t>联系属性的表示方法</a:t>
            </a:r>
          </a:p>
        </p:txBody>
      </p:sp>
      <p:grpSp>
        <p:nvGrpSpPr>
          <p:cNvPr id="269347" name="Group 2083"/>
          <p:cNvGrpSpPr/>
          <p:nvPr/>
        </p:nvGrpSpPr>
        <p:grpSpPr bwMode="auto">
          <a:xfrm>
            <a:off x="2590800" y="1905000"/>
            <a:ext cx="3505200" cy="4191000"/>
            <a:chOff x="1632" y="1200"/>
            <a:chExt cx="2208" cy="2640"/>
          </a:xfrm>
        </p:grpSpPr>
        <p:grpSp>
          <p:nvGrpSpPr>
            <p:cNvPr id="269335" name="Group 2071"/>
            <p:cNvGrpSpPr/>
            <p:nvPr/>
          </p:nvGrpSpPr>
          <p:grpSpPr bwMode="auto">
            <a:xfrm>
              <a:off x="1632" y="1200"/>
              <a:ext cx="1008" cy="2640"/>
              <a:chOff x="1056" y="1344"/>
              <a:chExt cx="1008" cy="2640"/>
            </a:xfrm>
          </p:grpSpPr>
          <p:sp>
            <p:nvSpPr>
              <p:cNvPr id="269336" name="Text Box 2072"/>
              <p:cNvSpPr txBox="1">
                <a:spLocks noChangeArrowheads="1"/>
              </p:cNvSpPr>
              <p:nvPr/>
            </p:nvSpPr>
            <p:spPr bwMode="auto">
              <a:xfrm>
                <a:off x="1104" y="1344"/>
                <a:ext cx="816" cy="294"/>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zh-CN" altLang="en-US" b="1">
                    <a:latin typeface="Times New Roman" panose="02020603050405020304" pitchFamily="18" charset="0"/>
                  </a:rPr>
                  <a:t>课程</a:t>
                </a:r>
              </a:p>
            </p:txBody>
          </p:sp>
          <p:sp>
            <p:nvSpPr>
              <p:cNvPr id="269337" name="AutoShape 2073"/>
              <p:cNvSpPr>
                <a:spLocks noChangeArrowheads="1"/>
              </p:cNvSpPr>
              <p:nvPr/>
            </p:nvSpPr>
            <p:spPr bwMode="auto">
              <a:xfrm>
                <a:off x="1056" y="2112"/>
                <a:ext cx="960" cy="480"/>
              </a:xfrm>
              <a:prstGeom prst="diamond">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rPr>
                  <a:t>选修</a:t>
                </a:r>
                <a:endParaRPr lang="zh-CN" altLang="en-US">
                  <a:latin typeface="Times New Roman" panose="02020603050405020304" pitchFamily="18" charset="0"/>
                </a:endParaRPr>
              </a:p>
            </p:txBody>
          </p:sp>
          <p:sp>
            <p:nvSpPr>
              <p:cNvPr id="269338" name="Text Box 2074"/>
              <p:cNvSpPr txBox="1">
                <a:spLocks noChangeArrowheads="1"/>
              </p:cNvSpPr>
              <p:nvPr/>
            </p:nvSpPr>
            <p:spPr bwMode="auto">
              <a:xfrm>
                <a:off x="1152" y="3168"/>
                <a:ext cx="816" cy="294"/>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zh-CN" altLang="en-US" b="1">
                    <a:latin typeface="Times New Roman" panose="02020603050405020304" pitchFamily="18" charset="0"/>
                  </a:rPr>
                  <a:t>学生</a:t>
                </a:r>
              </a:p>
            </p:txBody>
          </p:sp>
          <p:sp>
            <p:nvSpPr>
              <p:cNvPr id="269339" name="Line 2075"/>
              <p:cNvSpPr>
                <a:spLocks noChangeShapeType="1"/>
              </p:cNvSpPr>
              <p:nvPr/>
            </p:nvSpPr>
            <p:spPr bwMode="auto">
              <a:xfrm flipV="1">
                <a:off x="1536" y="1632"/>
                <a:ext cx="0" cy="48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9340" name="Line 2076"/>
              <p:cNvSpPr>
                <a:spLocks noChangeShapeType="1"/>
              </p:cNvSpPr>
              <p:nvPr/>
            </p:nvSpPr>
            <p:spPr bwMode="auto">
              <a:xfrm>
                <a:off x="1536" y="2592"/>
                <a:ext cx="0" cy="576"/>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69341" name="Text Box 2077"/>
              <p:cNvSpPr txBox="1">
                <a:spLocks noChangeArrowheads="1"/>
              </p:cNvSpPr>
              <p:nvPr/>
            </p:nvSpPr>
            <p:spPr bwMode="auto">
              <a:xfrm>
                <a:off x="1152" y="1776"/>
                <a:ext cx="24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anose="02020603050405020304" pitchFamily="18" charset="0"/>
                  </a:rPr>
                  <a:t>m</a:t>
                </a:r>
                <a:endParaRPr lang="en-US" altLang="zh-CN">
                  <a:latin typeface="Times New Roman" panose="02020603050405020304" pitchFamily="18" charset="0"/>
                </a:endParaRPr>
              </a:p>
            </p:txBody>
          </p:sp>
          <p:sp>
            <p:nvSpPr>
              <p:cNvPr id="269342" name="Text Box 2078"/>
              <p:cNvSpPr txBox="1">
                <a:spLocks noChangeArrowheads="1"/>
              </p:cNvSpPr>
              <p:nvPr/>
            </p:nvSpPr>
            <p:spPr bwMode="auto">
              <a:xfrm>
                <a:off x="1200" y="2736"/>
                <a:ext cx="24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anose="02020603050405020304" pitchFamily="18" charset="0"/>
                  </a:rPr>
                  <a:t>n</a:t>
                </a:r>
                <a:endParaRPr lang="en-US" altLang="zh-CN">
                  <a:latin typeface="Times New Roman" panose="02020603050405020304" pitchFamily="18" charset="0"/>
                </a:endParaRPr>
              </a:p>
            </p:txBody>
          </p:sp>
          <p:sp>
            <p:nvSpPr>
              <p:cNvPr id="269343" name="Text Box 2079"/>
              <p:cNvSpPr txBox="1">
                <a:spLocks noChangeArrowheads="1"/>
              </p:cNvSpPr>
              <p:nvPr/>
            </p:nvSpPr>
            <p:spPr bwMode="auto">
              <a:xfrm>
                <a:off x="1200" y="3696"/>
                <a:ext cx="864"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endParaRPr lang="zh-CN" altLang="zh-CN">
                  <a:latin typeface="Times New Roman" panose="02020603050405020304" pitchFamily="18" charset="0"/>
                </a:endParaRPr>
              </a:p>
            </p:txBody>
          </p:sp>
        </p:grpSp>
        <p:sp>
          <p:nvSpPr>
            <p:cNvPr id="269344" name="Oval 2080"/>
            <p:cNvSpPr>
              <a:spLocks noChangeArrowheads="1"/>
            </p:cNvSpPr>
            <p:nvPr/>
          </p:nvSpPr>
          <p:spPr bwMode="auto">
            <a:xfrm>
              <a:off x="3072" y="2016"/>
              <a:ext cx="768" cy="33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rPr>
                <a:t>成绩</a:t>
              </a:r>
            </a:p>
          </p:txBody>
        </p:sp>
        <p:sp>
          <p:nvSpPr>
            <p:cNvPr id="269346" name="Line 2082"/>
            <p:cNvSpPr>
              <a:spLocks noChangeShapeType="1"/>
            </p:cNvSpPr>
            <p:nvPr/>
          </p:nvSpPr>
          <p:spPr bwMode="auto">
            <a:xfrm>
              <a:off x="2592" y="2208"/>
              <a:ext cx="480"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269349" name="AutoShape 2085">
            <a:hlinkClick r:id="rId3" action="ppaction://hlinksldjump" highlightClick="1"/>
          </p:cNvPr>
          <p:cNvSpPr>
            <a:spLocks noChangeArrowheads="1"/>
          </p:cNvSpPr>
          <p:nvPr/>
        </p:nvSpPr>
        <p:spPr bwMode="auto">
          <a:xfrm>
            <a:off x="8229600" y="6096000"/>
            <a:ext cx="304800" cy="381000"/>
          </a:xfrm>
          <a:prstGeom prst="actionButtonBackPrevious">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a:xfrm>
            <a:off x="746919" y="240771"/>
            <a:ext cx="7793037" cy="1143000"/>
          </a:xfrm>
        </p:spPr>
        <p:txBody>
          <a:bodyPr/>
          <a:lstStyle/>
          <a:p>
            <a:r>
              <a:rPr lang="zh-CN" altLang="en-US" dirty="0"/>
              <a:t>联系属性的表示方法</a:t>
            </a:r>
          </a:p>
        </p:txBody>
      </p:sp>
      <p:grpSp>
        <p:nvGrpSpPr>
          <p:cNvPr id="487427" name="Group 3"/>
          <p:cNvGrpSpPr/>
          <p:nvPr/>
        </p:nvGrpSpPr>
        <p:grpSpPr bwMode="auto">
          <a:xfrm>
            <a:off x="2484438" y="2046189"/>
            <a:ext cx="1649412" cy="4191000"/>
            <a:chOff x="1056" y="1344"/>
            <a:chExt cx="1008" cy="2640"/>
          </a:xfrm>
        </p:grpSpPr>
        <p:sp>
          <p:nvSpPr>
            <p:cNvPr id="487428" name="Text Box 4"/>
            <p:cNvSpPr txBox="1">
              <a:spLocks noChangeArrowheads="1"/>
            </p:cNvSpPr>
            <p:nvPr/>
          </p:nvSpPr>
          <p:spPr bwMode="auto">
            <a:xfrm>
              <a:off x="1104" y="1344"/>
              <a:ext cx="816" cy="294"/>
            </a:xfrm>
            <a:prstGeom prst="rect">
              <a:avLst/>
            </a:prstGeom>
            <a:solidFill>
              <a:srgbClr val="FFCC00"/>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zh-CN" altLang="en-US" b="1">
                  <a:latin typeface="Times New Roman" panose="02020603050405020304" pitchFamily="18" charset="0"/>
                </a:rPr>
                <a:t>课程</a:t>
              </a:r>
            </a:p>
          </p:txBody>
        </p:sp>
        <p:sp>
          <p:nvSpPr>
            <p:cNvPr id="487429" name="AutoShape 5"/>
            <p:cNvSpPr>
              <a:spLocks noChangeArrowheads="1"/>
            </p:cNvSpPr>
            <p:nvPr/>
          </p:nvSpPr>
          <p:spPr bwMode="auto">
            <a:xfrm>
              <a:off x="1056" y="2112"/>
              <a:ext cx="960" cy="480"/>
            </a:xfrm>
            <a:prstGeom prst="diamond">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rPr>
                <a:t>选修</a:t>
              </a:r>
              <a:endParaRPr lang="zh-CN" altLang="en-US">
                <a:latin typeface="Times New Roman" panose="02020603050405020304" pitchFamily="18" charset="0"/>
              </a:endParaRPr>
            </a:p>
          </p:txBody>
        </p:sp>
        <p:sp>
          <p:nvSpPr>
            <p:cNvPr id="487430" name="Text Box 6"/>
            <p:cNvSpPr txBox="1">
              <a:spLocks noChangeArrowheads="1"/>
            </p:cNvSpPr>
            <p:nvPr/>
          </p:nvSpPr>
          <p:spPr bwMode="auto">
            <a:xfrm>
              <a:off x="1152" y="3168"/>
              <a:ext cx="816" cy="294"/>
            </a:xfrm>
            <a:prstGeom prst="rect">
              <a:avLst/>
            </a:prstGeom>
            <a:solidFill>
              <a:srgbClr val="FF9900"/>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zh-CN" altLang="en-US" b="1">
                  <a:latin typeface="Times New Roman" panose="02020603050405020304" pitchFamily="18" charset="0"/>
                </a:rPr>
                <a:t>学生</a:t>
              </a:r>
            </a:p>
          </p:txBody>
        </p:sp>
        <p:sp>
          <p:nvSpPr>
            <p:cNvPr id="487431" name="Line 7"/>
            <p:cNvSpPr>
              <a:spLocks noChangeShapeType="1"/>
            </p:cNvSpPr>
            <p:nvPr/>
          </p:nvSpPr>
          <p:spPr bwMode="auto">
            <a:xfrm flipV="1">
              <a:off x="1536" y="1632"/>
              <a:ext cx="0" cy="48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87432" name="Line 8"/>
            <p:cNvSpPr>
              <a:spLocks noChangeShapeType="1"/>
            </p:cNvSpPr>
            <p:nvPr/>
          </p:nvSpPr>
          <p:spPr bwMode="auto">
            <a:xfrm>
              <a:off x="1536" y="2592"/>
              <a:ext cx="0" cy="576"/>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87433" name="Text Box 9"/>
            <p:cNvSpPr txBox="1">
              <a:spLocks noChangeArrowheads="1"/>
            </p:cNvSpPr>
            <p:nvPr/>
          </p:nvSpPr>
          <p:spPr bwMode="auto">
            <a:xfrm>
              <a:off x="1152" y="1776"/>
              <a:ext cx="24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anose="02020603050405020304" pitchFamily="18" charset="0"/>
                </a:rPr>
                <a:t>m</a:t>
              </a:r>
              <a:endParaRPr lang="en-US" altLang="zh-CN">
                <a:latin typeface="Times New Roman" panose="02020603050405020304" pitchFamily="18" charset="0"/>
              </a:endParaRPr>
            </a:p>
          </p:txBody>
        </p:sp>
        <p:sp>
          <p:nvSpPr>
            <p:cNvPr id="487434" name="Text Box 10"/>
            <p:cNvSpPr txBox="1">
              <a:spLocks noChangeArrowheads="1"/>
            </p:cNvSpPr>
            <p:nvPr/>
          </p:nvSpPr>
          <p:spPr bwMode="auto">
            <a:xfrm>
              <a:off x="1200" y="2736"/>
              <a:ext cx="24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anose="02020603050405020304" pitchFamily="18" charset="0"/>
                </a:rPr>
                <a:t>n</a:t>
              </a:r>
              <a:endParaRPr lang="en-US" altLang="zh-CN">
                <a:latin typeface="Times New Roman" panose="02020603050405020304" pitchFamily="18" charset="0"/>
              </a:endParaRPr>
            </a:p>
          </p:txBody>
        </p:sp>
        <p:sp>
          <p:nvSpPr>
            <p:cNvPr id="487435" name="Text Box 11"/>
            <p:cNvSpPr txBox="1">
              <a:spLocks noChangeArrowheads="1"/>
            </p:cNvSpPr>
            <p:nvPr/>
          </p:nvSpPr>
          <p:spPr bwMode="auto">
            <a:xfrm>
              <a:off x="1200" y="3696"/>
              <a:ext cx="864"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endParaRPr lang="zh-CN" altLang="zh-CN">
                <a:latin typeface="Times New Roman" panose="02020603050405020304" pitchFamily="18" charset="0"/>
              </a:endParaRPr>
            </a:p>
          </p:txBody>
        </p:sp>
      </p:grpSp>
      <p:sp>
        <p:nvSpPr>
          <p:cNvPr id="487436" name="Oval 12"/>
          <p:cNvSpPr>
            <a:spLocks noChangeArrowheads="1"/>
          </p:cNvSpPr>
          <p:nvPr/>
        </p:nvSpPr>
        <p:spPr bwMode="auto">
          <a:xfrm>
            <a:off x="4840288" y="3327301"/>
            <a:ext cx="1255712"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rPr>
              <a:t>成绩</a:t>
            </a:r>
          </a:p>
        </p:txBody>
      </p:sp>
      <p:sp>
        <p:nvSpPr>
          <p:cNvPr id="487437" name="Line 13"/>
          <p:cNvSpPr>
            <a:spLocks noChangeShapeType="1"/>
          </p:cNvSpPr>
          <p:nvPr/>
        </p:nvSpPr>
        <p:spPr bwMode="auto">
          <a:xfrm>
            <a:off x="4054475" y="3632101"/>
            <a:ext cx="785813"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87438" name="AutoShape 14">
            <a:hlinkClick r:id="rId3" action="ppaction://hlinksldjump" highlightClick="1"/>
          </p:cNvPr>
          <p:cNvSpPr>
            <a:spLocks noChangeArrowheads="1"/>
          </p:cNvSpPr>
          <p:nvPr/>
        </p:nvSpPr>
        <p:spPr bwMode="auto">
          <a:xfrm>
            <a:off x="8229600" y="6096000"/>
            <a:ext cx="304800" cy="381000"/>
          </a:xfrm>
          <a:prstGeom prst="actionButtonBackPrevious">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87439" name="Oval 15"/>
          <p:cNvSpPr>
            <a:spLocks noChangeArrowheads="1"/>
          </p:cNvSpPr>
          <p:nvPr/>
        </p:nvSpPr>
        <p:spPr bwMode="auto">
          <a:xfrm>
            <a:off x="2411413" y="5805389"/>
            <a:ext cx="914400" cy="431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rPr>
              <a:t>姓名</a:t>
            </a:r>
          </a:p>
        </p:txBody>
      </p:sp>
      <p:sp>
        <p:nvSpPr>
          <p:cNvPr id="487440" name="Oval 16"/>
          <p:cNvSpPr>
            <a:spLocks noChangeArrowheads="1"/>
          </p:cNvSpPr>
          <p:nvPr/>
        </p:nvSpPr>
        <p:spPr bwMode="auto">
          <a:xfrm>
            <a:off x="1476375" y="5445026"/>
            <a:ext cx="990600" cy="46513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u="sng">
                <a:latin typeface="Times New Roman" panose="02020603050405020304" pitchFamily="18" charset="0"/>
              </a:rPr>
              <a:t>学号</a:t>
            </a:r>
          </a:p>
        </p:txBody>
      </p:sp>
      <p:sp>
        <p:nvSpPr>
          <p:cNvPr id="487441" name="Oval 17"/>
          <p:cNvSpPr>
            <a:spLocks noChangeArrowheads="1"/>
          </p:cNvSpPr>
          <p:nvPr/>
        </p:nvSpPr>
        <p:spPr bwMode="auto">
          <a:xfrm>
            <a:off x="3492500" y="5805389"/>
            <a:ext cx="914400" cy="431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rPr>
              <a:t>年龄</a:t>
            </a:r>
          </a:p>
        </p:txBody>
      </p:sp>
      <p:sp>
        <p:nvSpPr>
          <p:cNvPr id="487442" name="Oval 18"/>
          <p:cNvSpPr>
            <a:spLocks noChangeArrowheads="1"/>
          </p:cNvSpPr>
          <p:nvPr/>
        </p:nvSpPr>
        <p:spPr bwMode="auto">
          <a:xfrm>
            <a:off x="4427538" y="5445026"/>
            <a:ext cx="838200" cy="4572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rPr>
              <a:t>性别</a:t>
            </a:r>
          </a:p>
        </p:txBody>
      </p:sp>
      <p:sp>
        <p:nvSpPr>
          <p:cNvPr id="487443" name="Line 19"/>
          <p:cNvSpPr>
            <a:spLocks noChangeShapeType="1"/>
          </p:cNvSpPr>
          <p:nvPr/>
        </p:nvSpPr>
        <p:spPr bwMode="auto">
          <a:xfrm flipH="1">
            <a:off x="1979613" y="5229126"/>
            <a:ext cx="647700" cy="2159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87444" name="Line 20"/>
          <p:cNvSpPr>
            <a:spLocks noChangeShapeType="1"/>
          </p:cNvSpPr>
          <p:nvPr/>
        </p:nvSpPr>
        <p:spPr bwMode="auto">
          <a:xfrm flipH="1">
            <a:off x="2843213" y="5373589"/>
            <a:ext cx="144462" cy="4318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87445" name="Line 21"/>
          <p:cNvSpPr>
            <a:spLocks noChangeShapeType="1"/>
          </p:cNvSpPr>
          <p:nvPr/>
        </p:nvSpPr>
        <p:spPr bwMode="auto">
          <a:xfrm>
            <a:off x="3563938" y="5373589"/>
            <a:ext cx="287337" cy="4318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87446" name="Line 22"/>
          <p:cNvSpPr>
            <a:spLocks noChangeShapeType="1"/>
          </p:cNvSpPr>
          <p:nvPr/>
        </p:nvSpPr>
        <p:spPr bwMode="auto">
          <a:xfrm>
            <a:off x="3995738" y="5229126"/>
            <a:ext cx="647700" cy="2159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87447" name="Oval 23"/>
          <p:cNvSpPr>
            <a:spLocks noChangeArrowheads="1"/>
          </p:cNvSpPr>
          <p:nvPr/>
        </p:nvSpPr>
        <p:spPr bwMode="auto">
          <a:xfrm>
            <a:off x="1476375" y="1557239"/>
            <a:ext cx="922338" cy="431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u="sng">
                <a:latin typeface="Times New Roman" panose="02020603050405020304" pitchFamily="18" charset="0"/>
              </a:rPr>
              <a:t>课程号</a:t>
            </a:r>
          </a:p>
        </p:txBody>
      </p:sp>
      <p:sp>
        <p:nvSpPr>
          <p:cNvPr id="487448" name="Oval 24"/>
          <p:cNvSpPr>
            <a:spLocks noChangeArrowheads="1"/>
          </p:cNvSpPr>
          <p:nvPr/>
        </p:nvSpPr>
        <p:spPr bwMode="auto">
          <a:xfrm>
            <a:off x="2794000" y="1412776"/>
            <a:ext cx="914400" cy="360363"/>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latin typeface="Times New Roman" panose="02020603050405020304" pitchFamily="18" charset="0"/>
              </a:rPr>
              <a:t>课程名</a:t>
            </a:r>
          </a:p>
        </p:txBody>
      </p:sp>
      <p:sp>
        <p:nvSpPr>
          <p:cNvPr id="487449" name="Oval 25"/>
          <p:cNvSpPr>
            <a:spLocks noChangeArrowheads="1"/>
          </p:cNvSpPr>
          <p:nvPr/>
        </p:nvSpPr>
        <p:spPr bwMode="auto">
          <a:xfrm>
            <a:off x="3995738" y="1484214"/>
            <a:ext cx="1152525" cy="433387"/>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latin typeface="Times New Roman" panose="02020603050405020304" pitchFamily="18" charset="0"/>
              </a:rPr>
              <a:t>先修课号</a:t>
            </a:r>
          </a:p>
        </p:txBody>
      </p:sp>
      <p:sp>
        <p:nvSpPr>
          <p:cNvPr id="487450" name="Line 26"/>
          <p:cNvSpPr>
            <a:spLocks noChangeShapeType="1"/>
          </p:cNvSpPr>
          <p:nvPr/>
        </p:nvSpPr>
        <p:spPr bwMode="auto">
          <a:xfrm>
            <a:off x="2195513" y="1917601"/>
            <a:ext cx="360362" cy="142875"/>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87451" name="Line 27"/>
          <p:cNvSpPr>
            <a:spLocks noChangeShapeType="1"/>
          </p:cNvSpPr>
          <p:nvPr/>
        </p:nvSpPr>
        <p:spPr bwMode="auto">
          <a:xfrm flipH="1">
            <a:off x="3851275" y="1844576"/>
            <a:ext cx="433388" cy="288925"/>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87452" name="Line 28"/>
          <p:cNvSpPr>
            <a:spLocks noChangeShapeType="1"/>
          </p:cNvSpPr>
          <p:nvPr/>
        </p:nvSpPr>
        <p:spPr bwMode="auto">
          <a:xfrm>
            <a:off x="3203575" y="1773139"/>
            <a:ext cx="0" cy="287337"/>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7437"/>
                                        </p:tgtEl>
                                        <p:attrNameLst>
                                          <p:attrName>style.visibility</p:attrName>
                                        </p:attrNameLst>
                                      </p:cBhvr>
                                      <p:to>
                                        <p:strVal val="visible"/>
                                      </p:to>
                                    </p:set>
                                    <p:anim calcmode="lin" valueType="num">
                                      <p:cBhvr additive="base">
                                        <p:cTn id="7" dur="500" fill="hold"/>
                                        <p:tgtEl>
                                          <p:spTgt spid="487437"/>
                                        </p:tgtEl>
                                        <p:attrNameLst>
                                          <p:attrName>ppt_x</p:attrName>
                                        </p:attrNameLst>
                                      </p:cBhvr>
                                      <p:tavLst>
                                        <p:tav tm="0">
                                          <p:val>
                                            <p:strVal val="#ppt_x"/>
                                          </p:val>
                                        </p:tav>
                                        <p:tav tm="100000">
                                          <p:val>
                                            <p:strVal val="#ppt_x"/>
                                          </p:val>
                                        </p:tav>
                                      </p:tavLst>
                                    </p:anim>
                                    <p:anim calcmode="lin" valueType="num">
                                      <p:cBhvr additive="base">
                                        <p:cTn id="8" dur="500" fill="hold"/>
                                        <p:tgtEl>
                                          <p:spTgt spid="487437"/>
                                        </p:tgtEl>
                                        <p:attrNameLst>
                                          <p:attrName>ppt_y</p:attrName>
                                        </p:attrNameLst>
                                      </p:cBhvr>
                                      <p:tavLst>
                                        <p:tav tm="0">
                                          <p:val>
                                            <p:strVal val="1+#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487436"/>
                                        </p:tgtEl>
                                        <p:attrNameLst>
                                          <p:attrName>style.visibility</p:attrName>
                                        </p:attrNameLst>
                                      </p:cBhvr>
                                      <p:to>
                                        <p:strVal val="visible"/>
                                      </p:to>
                                    </p:set>
                                    <p:anim calcmode="lin" valueType="num">
                                      <p:cBhvr additive="base">
                                        <p:cTn id="11" dur="500" fill="hold"/>
                                        <p:tgtEl>
                                          <p:spTgt spid="487436"/>
                                        </p:tgtEl>
                                        <p:attrNameLst>
                                          <p:attrName>ppt_x</p:attrName>
                                        </p:attrNameLst>
                                      </p:cBhvr>
                                      <p:tavLst>
                                        <p:tav tm="0">
                                          <p:val>
                                            <p:strVal val="1+#ppt_w/2"/>
                                          </p:val>
                                        </p:tav>
                                        <p:tav tm="100000">
                                          <p:val>
                                            <p:strVal val="#ppt_x"/>
                                          </p:val>
                                        </p:tav>
                                      </p:tavLst>
                                    </p:anim>
                                    <p:anim calcmode="lin" valueType="num">
                                      <p:cBhvr additive="base">
                                        <p:cTn id="12" dur="500" fill="hold"/>
                                        <p:tgtEl>
                                          <p:spTgt spid="48743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3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页脚占位符 4"/>
          <p:cNvSpPr>
            <a:spLocks noGrp="1"/>
          </p:cNvSpPr>
          <p:nvPr>
            <p:ph type="ftr" sz="quarter" idx="11"/>
          </p:nvPr>
        </p:nvSpPr>
        <p:spPr/>
        <p:txBody>
          <a:bodyPr/>
          <a:lstStyle/>
          <a:p>
            <a:endParaRPr lang="en-US" altLang="zh-CN" dirty="0"/>
          </a:p>
        </p:txBody>
      </p:sp>
      <p:sp>
        <p:nvSpPr>
          <p:cNvPr id="532482" name="Rectangle 2"/>
          <p:cNvSpPr>
            <a:spLocks noGrp="1" noChangeArrowheads="1"/>
          </p:cNvSpPr>
          <p:nvPr>
            <p:ph type="title"/>
          </p:nvPr>
        </p:nvSpPr>
        <p:spPr/>
        <p:txBody>
          <a:bodyPr/>
          <a:lstStyle/>
          <a:p>
            <a:r>
              <a:rPr lang="zh-CN" altLang="en-US" sz="3200" b="1" dirty="0">
                <a:solidFill>
                  <a:srgbClr val="CC0000"/>
                </a:solidFill>
              </a:rPr>
              <a:t>特殊的实体之间联系的表示：</a:t>
            </a:r>
          </a:p>
        </p:txBody>
      </p:sp>
      <p:sp>
        <p:nvSpPr>
          <p:cNvPr id="532483" name="Rectangle 3"/>
          <p:cNvSpPr>
            <a:spLocks noGrp="1" noChangeArrowheads="1"/>
          </p:cNvSpPr>
          <p:nvPr>
            <p:ph type="body" idx="1"/>
          </p:nvPr>
        </p:nvSpPr>
        <p:spPr>
          <a:xfrm>
            <a:off x="1187450" y="1844675"/>
            <a:ext cx="7772400" cy="4114800"/>
          </a:xfrm>
        </p:spPr>
        <p:txBody>
          <a:bodyPr/>
          <a:lstStyle/>
          <a:p>
            <a:pPr>
              <a:spcBef>
                <a:spcPct val="0"/>
              </a:spcBef>
              <a:buClrTx/>
              <a:buSzTx/>
              <a:buFontTx/>
              <a:buNone/>
            </a:pP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1</a:t>
            </a:r>
            <a:r>
              <a:rPr lang="zh-CN" altLang="en-US" sz="2400" b="1">
                <a:latin typeface="Times New Roman" panose="02020603050405020304" pitchFamily="18" charset="0"/>
                <a:ea typeface="楷体_GB2312" pitchFamily="49" charset="-122"/>
              </a:rPr>
              <a:t>）表示三个以上的实体集之间的联系</a:t>
            </a:r>
            <a:r>
              <a:rPr lang="en-US" altLang="zh-CN" sz="2400" b="1">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多元联系</a:t>
            </a:r>
            <a:r>
              <a:rPr lang="en-US" altLang="zh-CN" sz="2400" b="1">
                <a:latin typeface="Times New Roman" panose="02020603050405020304" pitchFamily="18" charset="0"/>
                <a:ea typeface="楷体_GB2312" pitchFamily="49" charset="-122"/>
              </a:rPr>
              <a:t>)</a:t>
            </a:r>
          </a:p>
          <a:p>
            <a:pPr>
              <a:spcBef>
                <a:spcPct val="0"/>
              </a:spcBef>
              <a:buClrTx/>
              <a:buSzTx/>
              <a:buFontTx/>
              <a:buNone/>
            </a:pPr>
            <a:r>
              <a:rPr lang="en-US" altLang="zh-CN" sz="2000">
                <a:ea typeface="楷体_GB2312" pitchFamily="49" charset="-122"/>
              </a:rPr>
              <a:t>    </a:t>
            </a:r>
            <a:r>
              <a:rPr lang="zh-CN" altLang="en-US" sz="2000">
                <a:ea typeface="楷体_GB2312" pitchFamily="49" charset="-122"/>
              </a:rPr>
              <a:t>例：有三个实体型：供应商、项目、零件，一个供应商可以供给多个项目多种零件，而每个项目可以使用多个供应商供应的零件，每种零件可由不同供应商供给。供应商、项目、零件之间是多对多的联系。</a:t>
            </a:r>
          </a:p>
          <a:p>
            <a:endParaRPr lang="en-US" altLang="zh-CN" sz="2000" b="1">
              <a:latin typeface="Times New Roman" panose="02020603050405020304" pitchFamily="18" charset="0"/>
              <a:ea typeface="楷体_GB2312" pitchFamily="49" charset="-122"/>
            </a:endParaRPr>
          </a:p>
        </p:txBody>
      </p:sp>
      <p:sp>
        <p:nvSpPr>
          <p:cNvPr id="532484" name="AutoShape 4"/>
          <p:cNvSpPr>
            <a:spLocks noChangeArrowheads="1"/>
          </p:cNvSpPr>
          <p:nvPr/>
        </p:nvSpPr>
        <p:spPr bwMode="auto">
          <a:xfrm>
            <a:off x="3686175" y="4038600"/>
            <a:ext cx="1219200" cy="533400"/>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rPr>
              <a:t>供应</a:t>
            </a:r>
          </a:p>
        </p:txBody>
      </p:sp>
      <p:sp>
        <p:nvSpPr>
          <p:cNvPr id="532485" name="Rectangle 5"/>
          <p:cNvSpPr>
            <a:spLocks noChangeArrowheads="1"/>
          </p:cNvSpPr>
          <p:nvPr/>
        </p:nvSpPr>
        <p:spPr bwMode="auto">
          <a:xfrm>
            <a:off x="3762375" y="3276600"/>
            <a:ext cx="1066800" cy="3810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rPr>
              <a:t>供应商</a:t>
            </a:r>
          </a:p>
        </p:txBody>
      </p:sp>
      <p:sp>
        <p:nvSpPr>
          <p:cNvPr id="532486" name="Rectangle 6"/>
          <p:cNvSpPr>
            <a:spLocks noChangeArrowheads="1"/>
          </p:cNvSpPr>
          <p:nvPr/>
        </p:nvSpPr>
        <p:spPr bwMode="auto">
          <a:xfrm>
            <a:off x="2924175" y="5105400"/>
            <a:ext cx="762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rPr>
              <a:t>项目</a:t>
            </a:r>
          </a:p>
        </p:txBody>
      </p:sp>
      <p:sp>
        <p:nvSpPr>
          <p:cNvPr id="532487" name="Rectangle 7"/>
          <p:cNvSpPr>
            <a:spLocks noChangeArrowheads="1"/>
          </p:cNvSpPr>
          <p:nvPr/>
        </p:nvSpPr>
        <p:spPr bwMode="auto">
          <a:xfrm>
            <a:off x="4829175" y="5105400"/>
            <a:ext cx="762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rPr>
              <a:t>零件</a:t>
            </a:r>
          </a:p>
        </p:txBody>
      </p:sp>
      <p:sp>
        <p:nvSpPr>
          <p:cNvPr id="532488" name="Line 8"/>
          <p:cNvSpPr>
            <a:spLocks noChangeShapeType="1"/>
          </p:cNvSpPr>
          <p:nvPr/>
        </p:nvSpPr>
        <p:spPr bwMode="auto">
          <a:xfrm flipV="1">
            <a:off x="4295775" y="3657600"/>
            <a:ext cx="0" cy="3810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2489" name="Line 9"/>
          <p:cNvSpPr>
            <a:spLocks noChangeShapeType="1"/>
          </p:cNvSpPr>
          <p:nvPr/>
        </p:nvSpPr>
        <p:spPr bwMode="auto">
          <a:xfrm flipH="1">
            <a:off x="3228975" y="4343400"/>
            <a:ext cx="457200" cy="7620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2490" name="Line 10"/>
          <p:cNvSpPr>
            <a:spLocks noChangeShapeType="1"/>
          </p:cNvSpPr>
          <p:nvPr/>
        </p:nvSpPr>
        <p:spPr bwMode="auto">
          <a:xfrm>
            <a:off x="4905375" y="4267200"/>
            <a:ext cx="381000" cy="838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2491" name="Text Box 11"/>
          <p:cNvSpPr txBox="1">
            <a:spLocks noChangeArrowheads="1"/>
          </p:cNvSpPr>
          <p:nvPr/>
        </p:nvSpPr>
        <p:spPr bwMode="auto">
          <a:xfrm>
            <a:off x="4230688" y="3546475"/>
            <a:ext cx="438150" cy="4572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b="1">
                <a:latin typeface="Times New Roman" panose="02020603050405020304" pitchFamily="18" charset="0"/>
              </a:rPr>
              <a:t>m</a:t>
            </a:r>
          </a:p>
        </p:txBody>
      </p:sp>
      <p:sp>
        <p:nvSpPr>
          <p:cNvPr id="532492" name="Text Box 12"/>
          <p:cNvSpPr txBox="1">
            <a:spLocks noChangeArrowheads="1"/>
          </p:cNvSpPr>
          <p:nvPr/>
        </p:nvSpPr>
        <p:spPr bwMode="auto">
          <a:xfrm>
            <a:off x="2992438" y="4440238"/>
            <a:ext cx="354012" cy="4572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b="1">
                <a:latin typeface="Times New Roman" panose="02020603050405020304" pitchFamily="18" charset="0"/>
              </a:rPr>
              <a:t>n</a:t>
            </a:r>
          </a:p>
        </p:txBody>
      </p:sp>
      <p:sp>
        <p:nvSpPr>
          <p:cNvPr id="532493" name="Text Box 13"/>
          <p:cNvSpPr txBox="1">
            <a:spLocks noChangeArrowheads="1"/>
          </p:cNvSpPr>
          <p:nvPr/>
        </p:nvSpPr>
        <p:spPr bwMode="auto">
          <a:xfrm>
            <a:off x="5202238" y="4419600"/>
            <a:ext cx="354012" cy="4572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b="1">
                <a:latin typeface="Times New Roman" panose="02020603050405020304" pitchFamily="18" charset="0"/>
              </a:rPr>
              <a:t>p</a:t>
            </a:r>
          </a:p>
        </p:txBody>
      </p:sp>
      <p:sp>
        <p:nvSpPr>
          <p:cNvPr id="532494" name="Text Box 14"/>
          <p:cNvSpPr txBox="1">
            <a:spLocks noChangeArrowheads="1"/>
          </p:cNvSpPr>
          <p:nvPr/>
        </p:nvSpPr>
        <p:spPr bwMode="auto">
          <a:xfrm>
            <a:off x="5880100" y="3449638"/>
            <a:ext cx="184150" cy="4572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endParaRPr lang="zh-CN" altLang="zh-CN">
              <a:latin typeface="Times New Roman" panose="02020603050405020304" pitchFamily="18" charset="0"/>
            </a:endParaRPr>
          </a:p>
        </p:txBody>
      </p:sp>
      <p:sp>
        <p:nvSpPr>
          <p:cNvPr id="532495" name="Text Box 15"/>
          <p:cNvSpPr txBox="1">
            <a:spLocks noChangeArrowheads="1"/>
          </p:cNvSpPr>
          <p:nvPr/>
        </p:nvSpPr>
        <p:spPr bwMode="auto">
          <a:xfrm>
            <a:off x="2051050" y="5589588"/>
            <a:ext cx="5899150" cy="88423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spcBef>
                <a:spcPct val="50000"/>
              </a:spcBef>
            </a:pPr>
            <a:r>
              <a:rPr lang="zh-CN" altLang="en-US" sz="2800" b="1">
                <a:latin typeface="Times New Roman" panose="02020603050405020304" pitchFamily="18" charset="0"/>
              </a:rPr>
              <a:t>某些供应商为某些项目提供某些零件</a:t>
            </a:r>
          </a:p>
          <a:p>
            <a:pPr algn="ctr"/>
            <a:endParaRPr lang="en-US" altLang="zh-CN">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页脚占位符 4"/>
          <p:cNvSpPr>
            <a:spLocks noGrp="1"/>
          </p:cNvSpPr>
          <p:nvPr>
            <p:ph type="ftr" sz="quarter" idx="11"/>
          </p:nvPr>
        </p:nvSpPr>
        <p:spPr/>
        <p:txBody>
          <a:bodyPr/>
          <a:lstStyle/>
          <a:p>
            <a:endParaRPr lang="en-US" altLang="zh-CN" dirty="0"/>
          </a:p>
        </p:txBody>
      </p:sp>
      <p:sp>
        <p:nvSpPr>
          <p:cNvPr id="533506" name="Rectangle 2"/>
          <p:cNvSpPr>
            <a:spLocks noGrp="1" noChangeArrowheads="1"/>
          </p:cNvSpPr>
          <p:nvPr>
            <p:ph type="title"/>
          </p:nvPr>
        </p:nvSpPr>
        <p:spPr/>
        <p:txBody>
          <a:bodyPr/>
          <a:lstStyle/>
          <a:p>
            <a:endParaRPr lang="zh-CN" altLang="zh-CN"/>
          </a:p>
        </p:txBody>
      </p:sp>
      <p:sp>
        <p:nvSpPr>
          <p:cNvPr id="533507" name="AutoShape 3"/>
          <p:cNvSpPr>
            <a:spLocks noChangeArrowheads="1"/>
          </p:cNvSpPr>
          <p:nvPr/>
        </p:nvSpPr>
        <p:spPr bwMode="auto">
          <a:xfrm>
            <a:off x="1143000" y="4116388"/>
            <a:ext cx="1219200" cy="533400"/>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rPr>
              <a:t>供应</a:t>
            </a:r>
          </a:p>
        </p:txBody>
      </p:sp>
      <p:sp>
        <p:nvSpPr>
          <p:cNvPr id="533508" name="Rectangle 4"/>
          <p:cNvSpPr>
            <a:spLocks noChangeArrowheads="1"/>
          </p:cNvSpPr>
          <p:nvPr/>
        </p:nvSpPr>
        <p:spPr bwMode="auto">
          <a:xfrm>
            <a:off x="1219200" y="3354388"/>
            <a:ext cx="1066800" cy="3810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rPr>
              <a:t>供应商</a:t>
            </a:r>
          </a:p>
        </p:txBody>
      </p:sp>
      <p:sp>
        <p:nvSpPr>
          <p:cNvPr id="533509" name="Rectangle 5"/>
          <p:cNvSpPr>
            <a:spLocks noChangeArrowheads="1"/>
          </p:cNvSpPr>
          <p:nvPr/>
        </p:nvSpPr>
        <p:spPr bwMode="auto">
          <a:xfrm>
            <a:off x="381000" y="5183188"/>
            <a:ext cx="762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rPr>
              <a:t>项目</a:t>
            </a:r>
          </a:p>
        </p:txBody>
      </p:sp>
      <p:sp>
        <p:nvSpPr>
          <p:cNvPr id="533510" name="Rectangle 6"/>
          <p:cNvSpPr>
            <a:spLocks noChangeArrowheads="1"/>
          </p:cNvSpPr>
          <p:nvPr/>
        </p:nvSpPr>
        <p:spPr bwMode="auto">
          <a:xfrm>
            <a:off x="2286000" y="5183188"/>
            <a:ext cx="762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rPr>
              <a:t>零件</a:t>
            </a:r>
          </a:p>
        </p:txBody>
      </p:sp>
      <p:sp>
        <p:nvSpPr>
          <p:cNvPr id="533511" name="AutoShape 7"/>
          <p:cNvSpPr>
            <a:spLocks noChangeArrowheads="1"/>
          </p:cNvSpPr>
          <p:nvPr/>
        </p:nvSpPr>
        <p:spPr bwMode="auto">
          <a:xfrm>
            <a:off x="6019800" y="5259388"/>
            <a:ext cx="1447800" cy="762000"/>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latin typeface="Times New Roman" panose="02020603050405020304" pitchFamily="18" charset="0"/>
              </a:rPr>
              <a:t>项目</a:t>
            </a:r>
            <a:r>
              <a:rPr lang="en-US" altLang="zh-CN" sz="2000" b="1">
                <a:latin typeface="Times New Roman" panose="02020603050405020304" pitchFamily="18" charset="0"/>
              </a:rPr>
              <a:t>-</a:t>
            </a:r>
            <a:r>
              <a:rPr lang="zh-CN" altLang="en-US" sz="2000" b="1">
                <a:latin typeface="Times New Roman" panose="02020603050405020304" pitchFamily="18" charset="0"/>
              </a:rPr>
              <a:t>零件</a:t>
            </a:r>
          </a:p>
        </p:txBody>
      </p:sp>
      <p:sp>
        <p:nvSpPr>
          <p:cNvPr id="533512" name="Rectangle 8"/>
          <p:cNvSpPr>
            <a:spLocks noChangeArrowheads="1"/>
          </p:cNvSpPr>
          <p:nvPr/>
        </p:nvSpPr>
        <p:spPr bwMode="auto">
          <a:xfrm>
            <a:off x="6248400" y="3278188"/>
            <a:ext cx="990600" cy="3810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rPr>
              <a:t>供应商</a:t>
            </a:r>
          </a:p>
        </p:txBody>
      </p:sp>
      <p:sp>
        <p:nvSpPr>
          <p:cNvPr id="533513" name="Rectangle 9"/>
          <p:cNvSpPr>
            <a:spLocks noChangeArrowheads="1"/>
          </p:cNvSpPr>
          <p:nvPr/>
        </p:nvSpPr>
        <p:spPr bwMode="auto">
          <a:xfrm>
            <a:off x="4953000" y="5411788"/>
            <a:ext cx="762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rPr>
              <a:t>项目</a:t>
            </a:r>
          </a:p>
        </p:txBody>
      </p:sp>
      <p:sp>
        <p:nvSpPr>
          <p:cNvPr id="533514" name="Rectangle 10"/>
          <p:cNvSpPr>
            <a:spLocks noChangeArrowheads="1"/>
          </p:cNvSpPr>
          <p:nvPr/>
        </p:nvSpPr>
        <p:spPr bwMode="auto">
          <a:xfrm>
            <a:off x="7772400" y="5411788"/>
            <a:ext cx="762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rPr>
              <a:t>零件</a:t>
            </a:r>
          </a:p>
        </p:txBody>
      </p:sp>
      <p:sp>
        <p:nvSpPr>
          <p:cNvPr id="533515" name="AutoShape 11"/>
          <p:cNvSpPr>
            <a:spLocks noChangeArrowheads="1"/>
          </p:cNvSpPr>
          <p:nvPr/>
        </p:nvSpPr>
        <p:spPr bwMode="auto">
          <a:xfrm>
            <a:off x="4495800" y="4192588"/>
            <a:ext cx="1752600" cy="685800"/>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latin typeface="Times New Roman" panose="02020603050405020304" pitchFamily="18" charset="0"/>
              </a:rPr>
              <a:t>供应商</a:t>
            </a:r>
            <a:r>
              <a:rPr lang="en-US" altLang="zh-CN" sz="2000" b="1">
                <a:latin typeface="Times New Roman" panose="02020603050405020304" pitchFamily="18" charset="0"/>
              </a:rPr>
              <a:t>-</a:t>
            </a:r>
            <a:r>
              <a:rPr lang="zh-CN" altLang="en-US" sz="2000" b="1">
                <a:latin typeface="Times New Roman" panose="02020603050405020304" pitchFamily="18" charset="0"/>
              </a:rPr>
              <a:t>项目</a:t>
            </a:r>
          </a:p>
        </p:txBody>
      </p:sp>
      <p:sp>
        <p:nvSpPr>
          <p:cNvPr id="533516" name="AutoShape 12"/>
          <p:cNvSpPr>
            <a:spLocks noChangeArrowheads="1"/>
          </p:cNvSpPr>
          <p:nvPr/>
        </p:nvSpPr>
        <p:spPr bwMode="auto">
          <a:xfrm>
            <a:off x="7239000" y="4116388"/>
            <a:ext cx="1524000" cy="914400"/>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latin typeface="Times New Roman" panose="02020603050405020304" pitchFamily="18" charset="0"/>
              </a:rPr>
              <a:t>供应商</a:t>
            </a:r>
            <a:r>
              <a:rPr lang="en-US" altLang="zh-CN" sz="2000" b="1">
                <a:latin typeface="Times New Roman" panose="02020603050405020304" pitchFamily="18" charset="0"/>
              </a:rPr>
              <a:t>-</a:t>
            </a:r>
            <a:r>
              <a:rPr lang="zh-CN" altLang="en-US" sz="2000" b="1">
                <a:latin typeface="Times New Roman" panose="02020603050405020304" pitchFamily="18" charset="0"/>
              </a:rPr>
              <a:t>零件</a:t>
            </a:r>
          </a:p>
        </p:txBody>
      </p:sp>
      <p:sp>
        <p:nvSpPr>
          <p:cNvPr id="533517" name="Line 13"/>
          <p:cNvSpPr>
            <a:spLocks noChangeShapeType="1"/>
          </p:cNvSpPr>
          <p:nvPr/>
        </p:nvSpPr>
        <p:spPr bwMode="auto">
          <a:xfrm flipV="1">
            <a:off x="1752600" y="3735388"/>
            <a:ext cx="0" cy="3810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518" name="Line 14"/>
          <p:cNvSpPr>
            <a:spLocks noChangeShapeType="1"/>
          </p:cNvSpPr>
          <p:nvPr/>
        </p:nvSpPr>
        <p:spPr bwMode="auto">
          <a:xfrm flipH="1">
            <a:off x="685800" y="4421188"/>
            <a:ext cx="457200" cy="7620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519" name="Line 15"/>
          <p:cNvSpPr>
            <a:spLocks noChangeShapeType="1"/>
          </p:cNvSpPr>
          <p:nvPr/>
        </p:nvSpPr>
        <p:spPr bwMode="auto">
          <a:xfrm>
            <a:off x="2362200" y="4344988"/>
            <a:ext cx="381000" cy="838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520" name="Line 16"/>
          <p:cNvSpPr>
            <a:spLocks noChangeShapeType="1"/>
          </p:cNvSpPr>
          <p:nvPr/>
        </p:nvSpPr>
        <p:spPr bwMode="auto">
          <a:xfrm flipH="1">
            <a:off x="5410200" y="3659188"/>
            <a:ext cx="838200" cy="5334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521" name="Line 17"/>
          <p:cNvSpPr>
            <a:spLocks noChangeShapeType="1"/>
          </p:cNvSpPr>
          <p:nvPr/>
        </p:nvSpPr>
        <p:spPr bwMode="auto">
          <a:xfrm>
            <a:off x="7239000" y="3659188"/>
            <a:ext cx="6858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522" name="Line 18"/>
          <p:cNvSpPr>
            <a:spLocks noChangeShapeType="1"/>
          </p:cNvSpPr>
          <p:nvPr/>
        </p:nvSpPr>
        <p:spPr bwMode="auto">
          <a:xfrm>
            <a:off x="5410200" y="4878388"/>
            <a:ext cx="0" cy="5334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523" name="Line 19"/>
          <p:cNvSpPr>
            <a:spLocks noChangeShapeType="1"/>
          </p:cNvSpPr>
          <p:nvPr/>
        </p:nvSpPr>
        <p:spPr bwMode="auto">
          <a:xfrm>
            <a:off x="8001000" y="5030788"/>
            <a:ext cx="0" cy="3810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524" name="Line 20"/>
          <p:cNvSpPr>
            <a:spLocks noChangeShapeType="1"/>
          </p:cNvSpPr>
          <p:nvPr/>
        </p:nvSpPr>
        <p:spPr bwMode="auto">
          <a:xfrm flipH="1">
            <a:off x="5715000" y="5640388"/>
            <a:ext cx="381000"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525" name="Line 21"/>
          <p:cNvSpPr>
            <a:spLocks noChangeShapeType="1"/>
          </p:cNvSpPr>
          <p:nvPr/>
        </p:nvSpPr>
        <p:spPr bwMode="auto">
          <a:xfrm>
            <a:off x="7543800" y="5640388"/>
            <a:ext cx="228600"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3526" name="Text Box 22"/>
          <p:cNvSpPr txBox="1">
            <a:spLocks noChangeArrowheads="1"/>
          </p:cNvSpPr>
          <p:nvPr/>
        </p:nvSpPr>
        <p:spPr bwMode="auto">
          <a:xfrm>
            <a:off x="457200" y="1423194"/>
            <a:ext cx="8077200" cy="1006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3200" b="1" dirty="0">
                <a:solidFill>
                  <a:srgbClr val="FF5050"/>
                </a:solidFill>
                <a:latin typeface="Times New Roman" panose="02020603050405020304" pitchFamily="18" charset="0"/>
                <a:ea typeface="华文新魏" panose="02010800040101010101" pitchFamily="2" charset="-122"/>
              </a:rPr>
              <a:t>注意：</a:t>
            </a:r>
            <a:r>
              <a:rPr lang="zh-CN" altLang="en-US" sz="2800" b="1" dirty="0">
                <a:latin typeface="Times New Roman" panose="02020603050405020304" pitchFamily="18" charset="0"/>
              </a:rPr>
              <a:t> 三个实体型之间多对多的联系和三个实体型两两之间的多对多的语义不同。</a:t>
            </a:r>
          </a:p>
        </p:txBody>
      </p:sp>
      <p:sp>
        <p:nvSpPr>
          <p:cNvPr id="533527" name="Text Box 23"/>
          <p:cNvSpPr txBox="1">
            <a:spLocks noChangeArrowheads="1"/>
          </p:cNvSpPr>
          <p:nvPr/>
        </p:nvSpPr>
        <p:spPr bwMode="auto">
          <a:xfrm>
            <a:off x="1820863" y="3735388"/>
            <a:ext cx="438150" cy="4572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b="1">
                <a:latin typeface="Times New Roman" panose="02020603050405020304" pitchFamily="18" charset="0"/>
              </a:rPr>
              <a:t>m</a:t>
            </a:r>
          </a:p>
        </p:txBody>
      </p:sp>
      <p:sp>
        <p:nvSpPr>
          <p:cNvPr id="533528" name="Text Box 24"/>
          <p:cNvSpPr txBox="1">
            <a:spLocks noChangeArrowheads="1"/>
          </p:cNvSpPr>
          <p:nvPr/>
        </p:nvSpPr>
        <p:spPr bwMode="auto">
          <a:xfrm>
            <a:off x="838200" y="4649788"/>
            <a:ext cx="457200" cy="4572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en-US" altLang="zh-CN" b="1">
                <a:latin typeface="Times New Roman" panose="02020603050405020304" pitchFamily="18" charset="0"/>
              </a:rPr>
              <a:t>n</a:t>
            </a:r>
          </a:p>
        </p:txBody>
      </p:sp>
      <p:sp>
        <p:nvSpPr>
          <p:cNvPr id="533529" name="Text Box 25"/>
          <p:cNvSpPr txBox="1">
            <a:spLocks noChangeArrowheads="1"/>
          </p:cNvSpPr>
          <p:nvPr/>
        </p:nvSpPr>
        <p:spPr bwMode="auto">
          <a:xfrm>
            <a:off x="2514600" y="4649788"/>
            <a:ext cx="609600" cy="4572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altLang="zh-CN" b="1">
                <a:latin typeface="Times New Roman" panose="02020603050405020304" pitchFamily="18" charset="0"/>
              </a:rPr>
              <a:t>p</a:t>
            </a:r>
          </a:p>
        </p:txBody>
      </p:sp>
      <p:sp>
        <p:nvSpPr>
          <p:cNvPr id="533530" name="Text Box 26"/>
          <p:cNvSpPr txBox="1">
            <a:spLocks noChangeArrowheads="1"/>
          </p:cNvSpPr>
          <p:nvPr/>
        </p:nvSpPr>
        <p:spPr bwMode="auto">
          <a:xfrm>
            <a:off x="5029200" y="4899025"/>
            <a:ext cx="473075" cy="4572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altLang="zh-CN" b="1">
                <a:latin typeface="Times New Roman" panose="02020603050405020304" pitchFamily="18" charset="0"/>
              </a:rPr>
              <a:t>n</a:t>
            </a:r>
          </a:p>
        </p:txBody>
      </p:sp>
      <p:sp>
        <p:nvSpPr>
          <p:cNvPr id="533531" name="Text Box 27"/>
          <p:cNvSpPr txBox="1">
            <a:spLocks noChangeArrowheads="1"/>
          </p:cNvSpPr>
          <p:nvPr/>
        </p:nvSpPr>
        <p:spPr bwMode="auto">
          <a:xfrm>
            <a:off x="5486400" y="3527425"/>
            <a:ext cx="549275" cy="4572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altLang="zh-CN" b="1">
                <a:latin typeface="Times New Roman" panose="02020603050405020304" pitchFamily="18" charset="0"/>
              </a:rPr>
              <a:t>m</a:t>
            </a:r>
          </a:p>
        </p:txBody>
      </p:sp>
      <p:sp>
        <p:nvSpPr>
          <p:cNvPr id="533532" name="Text Box 28"/>
          <p:cNvSpPr txBox="1">
            <a:spLocks noChangeArrowheads="1"/>
          </p:cNvSpPr>
          <p:nvPr/>
        </p:nvSpPr>
        <p:spPr bwMode="auto">
          <a:xfrm>
            <a:off x="5665788" y="5127625"/>
            <a:ext cx="438150" cy="4572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b="1">
                <a:latin typeface="Times New Roman" panose="02020603050405020304" pitchFamily="18" charset="0"/>
              </a:rPr>
              <a:t>m</a:t>
            </a:r>
          </a:p>
        </p:txBody>
      </p:sp>
      <p:sp>
        <p:nvSpPr>
          <p:cNvPr id="533533" name="Text Box 29"/>
          <p:cNvSpPr txBox="1">
            <a:spLocks noChangeArrowheads="1"/>
          </p:cNvSpPr>
          <p:nvPr/>
        </p:nvSpPr>
        <p:spPr bwMode="auto">
          <a:xfrm>
            <a:off x="7383463" y="5127625"/>
            <a:ext cx="354012" cy="4572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b="1">
                <a:latin typeface="Times New Roman" panose="02020603050405020304" pitchFamily="18" charset="0"/>
              </a:rPr>
              <a:t>n</a:t>
            </a:r>
          </a:p>
        </p:txBody>
      </p:sp>
      <p:sp>
        <p:nvSpPr>
          <p:cNvPr id="533534" name="Text Box 30"/>
          <p:cNvSpPr txBox="1">
            <a:spLocks noChangeArrowheads="1"/>
          </p:cNvSpPr>
          <p:nvPr/>
        </p:nvSpPr>
        <p:spPr bwMode="auto">
          <a:xfrm>
            <a:off x="7326313" y="3471863"/>
            <a:ext cx="438150" cy="4572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b="1">
                <a:latin typeface="Times New Roman" panose="02020603050405020304" pitchFamily="18" charset="0"/>
              </a:rPr>
              <a:t>m</a:t>
            </a:r>
          </a:p>
        </p:txBody>
      </p:sp>
      <p:sp>
        <p:nvSpPr>
          <p:cNvPr id="533535" name="Text Box 31"/>
          <p:cNvSpPr txBox="1">
            <a:spLocks noChangeArrowheads="1"/>
          </p:cNvSpPr>
          <p:nvPr/>
        </p:nvSpPr>
        <p:spPr bwMode="auto">
          <a:xfrm>
            <a:off x="8069263" y="4975225"/>
            <a:ext cx="354012" cy="4572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b="1">
                <a:latin typeface="Times New Roman" panose="02020603050405020304" pitchFamily="18" charset="0"/>
              </a:rPr>
              <a:t>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endParaRPr lang="en-US" altLang="zh-CN" dirty="0"/>
          </a:p>
        </p:txBody>
      </p:sp>
      <p:sp>
        <p:nvSpPr>
          <p:cNvPr id="534530" name="Rectangle 2"/>
          <p:cNvSpPr>
            <a:spLocks noGrp="1" noChangeArrowheads="1"/>
          </p:cNvSpPr>
          <p:nvPr>
            <p:ph type="title"/>
          </p:nvPr>
        </p:nvSpPr>
        <p:spPr/>
        <p:txBody>
          <a:bodyPr/>
          <a:lstStyle/>
          <a:p>
            <a:endParaRPr lang="zh-CN" altLang="zh-CN"/>
          </a:p>
        </p:txBody>
      </p:sp>
      <p:sp>
        <p:nvSpPr>
          <p:cNvPr id="534531" name="Rectangle 3"/>
          <p:cNvSpPr>
            <a:spLocks noGrp="1" noChangeArrowheads="1"/>
          </p:cNvSpPr>
          <p:nvPr>
            <p:ph type="body" idx="1"/>
          </p:nvPr>
        </p:nvSpPr>
        <p:spPr/>
        <p:txBody>
          <a:bodyPr/>
          <a:lstStyle/>
          <a:p>
            <a:r>
              <a:rPr lang="zh-CN" altLang="en-US" sz="2800">
                <a:latin typeface="Times New Roman" panose="02020603050405020304" pitchFamily="18" charset="0"/>
                <a:ea typeface="楷体_GB2312" pitchFamily="49" charset="-122"/>
              </a:rPr>
              <a:t>例：设在供应商</a:t>
            </a:r>
            <a:r>
              <a:rPr lang="en-US" altLang="zh-CN" sz="2800">
                <a:latin typeface="Times New Roman" panose="02020603050405020304" pitchFamily="18" charset="0"/>
                <a:ea typeface="楷体_GB2312" pitchFamily="49" charset="-122"/>
              </a:rPr>
              <a:t>-</a:t>
            </a:r>
            <a:r>
              <a:rPr lang="zh-CN" altLang="en-US" sz="2800">
                <a:latin typeface="Times New Roman" panose="02020603050405020304" pitchFamily="18" charset="0"/>
                <a:ea typeface="楷体_GB2312" pitchFamily="49" charset="-122"/>
              </a:rPr>
              <a:t>零件</a:t>
            </a:r>
            <a:r>
              <a:rPr lang="en-US" altLang="zh-CN" sz="2800">
                <a:latin typeface="Times New Roman" panose="02020603050405020304" pitchFamily="18" charset="0"/>
                <a:ea typeface="楷体_GB2312" pitchFamily="49" charset="-122"/>
              </a:rPr>
              <a:t>-</a:t>
            </a:r>
            <a:r>
              <a:rPr lang="zh-CN" altLang="en-US" sz="2800">
                <a:latin typeface="Times New Roman" panose="02020603050405020304" pitchFamily="18" charset="0"/>
                <a:ea typeface="楷体_GB2312" pitchFamily="49" charset="-122"/>
              </a:rPr>
              <a:t>项联系中有这样一个实例：供应商</a:t>
            </a:r>
            <a:r>
              <a:rPr lang="en-US" altLang="zh-CN" sz="2800">
                <a:latin typeface="Times New Roman" panose="02020603050405020304" pitchFamily="18" charset="0"/>
                <a:ea typeface="楷体_GB2312" pitchFamily="49" charset="-122"/>
              </a:rPr>
              <a:t>S2</a:t>
            </a:r>
            <a:r>
              <a:rPr lang="zh-CN" altLang="en-US" sz="2800">
                <a:latin typeface="Times New Roman" panose="02020603050405020304" pitchFamily="18" charset="0"/>
                <a:ea typeface="楷体_GB2312" pitchFamily="49" charset="-122"/>
              </a:rPr>
              <a:t>给项目</a:t>
            </a:r>
            <a:r>
              <a:rPr lang="en-US" altLang="zh-CN" sz="2800">
                <a:latin typeface="Times New Roman" panose="02020603050405020304" pitchFamily="18" charset="0"/>
                <a:ea typeface="楷体_GB2312" pitchFamily="49" charset="-122"/>
              </a:rPr>
              <a:t>J3</a:t>
            </a:r>
            <a:r>
              <a:rPr lang="zh-CN" altLang="en-US" sz="2800">
                <a:latin typeface="Times New Roman" panose="02020603050405020304" pitchFamily="18" charset="0"/>
                <a:ea typeface="楷体_GB2312" pitchFamily="49" charset="-122"/>
              </a:rPr>
              <a:t>提供零件</a:t>
            </a:r>
            <a:r>
              <a:rPr lang="en-US" altLang="zh-CN" sz="2800">
                <a:latin typeface="Times New Roman" panose="02020603050405020304" pitchFamily="18" charset="0"/>
                <a:ea typeface="楷体_GB2312" pitchFamily="49" charset="-122"/>
              </a:rPr>
              <a:t>P4,</a:t>
            </a:r>
            <a:r>
              <a:rPr lang="zh-CN" altLang="en-US" sz="2800">
                <a:latin typeface="Times New Roman" panose="02020603050405020304" pitchFamily="18" charset="0"/>
                <a:ea typeface="楷体_GB2312" pitchFamily="49" charset="-122"/>
              </a:rPr>
              <a:t>而供应商</a:t>
            </a:r>
            <a:r>
              <a:rPr lang="en-US" altLang="zh-CN" sz="2800">
                <a:latin typeface="Times New Roman" panose="02020603050405020304" pitchFamily="18" charset="0"/>
                <a:ea typeface="楷体_GB2312" pitchFamily="49" charset="-122"/>
              </a:rPr>
              <a:t>-</a:t>
            </a:r>
            <a:r>
              <a:rPr lang="zh-CN" altLang="en-US" sz="2800">
                <a:latin typeface="Times New Roman" panose="02020603050405020304" pitchFamily="18" charset="0"/>
                <a:ea typeface="楷体_GB2312" pitchFamily="49" charset="-122"/>
              </a:rPr>
              <a:t>零件的实例为：供应商</a:t>
            </a:r>
            <a:r>
              <a:rPr lang="en-US" altLang="zh-CN" sz="2800">
                <a:latin typeface="Times New Roman" panose="02020603050405020304" pitchFamily="18" charset="0"/>
                <a:ea typeface="楷体_GB2312" pitchFamily="49" charset="-122"/>
              </a:rPr>
              <a:t>S2</a:t>
            </a:r>
            <a:r>
              <a:rPr lang="zh-CN" altLang="en-US" sz="2800">
                <a:latin typeface="Times New Roman" panose="02020603050405020304" pitchFamily="18" charset="0"/>
                <a:ea typeface="楷体_GB2312" pitchFamily="49" charset="-122"/>
              </a:rPr>
              <a:t>提供零件</a:t>
            </a:r>
            <a:r>
              <a:rPr lang="en-US" altLang="zh-CN" sz="2800">
                <a:latin typeface="Times New Roman" panose="02020603050405020304" pitchFamily="18" charset="0"/>
                <a:ea typeface="楷体_GB2312" pitchFamily="49" charset="-122"/>
              </a:rPr>
              <a:t>P4;</a:t>
            </a:r>
            <a:r>
              <a:rPr lang="zh-CN" altLang="en-US" sz="2800">
                <a:latin typeface="Times New Roman" panose="02020603050405020304" pitchFamily="18" charset="0"/>
                <a:ea typeface="楷体_GB2312" pitchFamily="49" charset="-122"/>
              </a:rPr>
              <a:t>零件</a:t>
            </a:r>
            <a:r>
              <a:rPr lang="en-US" altLang="zh-CN" sz="2800">
                <a:latin typeface="Times New Roman" panose="02020603050405020304" pitchFamily="18" charset="0"/>
                <a:ea typeface="楷体_GB2312" pitchFamily="49" charset="-122"/>
              </a:rPr>
              <a:t>-</a:t>
            </a:r>
            <a:r>
              <a:rPr lang="zh-CN" altLang="en-US" sz="2800">
                <a:latin typeface="Times New Roman" panose="02020603050405020304" pitchFamily="18" charset="0"/>
                <a:ea typeface="楷体_GB2312" pitchFamily="49" charset="-122"/>
              </a:rPr>
              <a:t>项目的实例为：零件</a:t>
            </a:r>
            <a:r>
              <a:rPr lang="en-US" altLang="zh-CN" sz="2800">
                <a:latin typeface="Times New Roman" panose="02020603050405020304" pitchFamily="18" charset="0"/>
                <a:ea typeface="楷体_GB2312" pitchFamily="49" charset="-122"/>
              </a:rPr>
              <a:t>P4</a:t>
            </a:r>
            <a:r>
              <a:rPr lang="zh-CN" altLang="en-US" sz="2800">
                <a:latin typeface="Times New Roman" panose="02020603050405020304" pitchFamily="18" charset="0"/>
                <a:ea typeface="楷体_GB2312" pitchFamily="49" charset="-122"/>
              </a:rPr>
              <a:t>用于项目</a:t>
            </a:r>
            <a:r>
              <a:rPr lang="en-US" altLang="zh-CN" sz="2800">
                <a:latin typeface="Times New Roman" panose="02020603050405020304" pitchFamily="18" charset="0"/>
                <a:ea typeface="楷体_GB2312" pitchFamily="49" charset="-122"/>
              </a:rPr>
              <a:t>J3</a:t>
            </a:r>
            <a:r>
              <a:rPr lang="zh-CN" altLang="en-US" sz="2800">
                <a:latin typeface="Times New Roman" panose="02020603050405020304" pitchFamily="18" charset="0"/>
                <a:ea typeface="楷体_GB2312" pitchFamily="49" charset="-122"/>
              </a:rPr>
              <a:t>。由后两者结合一般不能导出前者。</a:t>
            </a:r>
          </a:p>
          <a:p>
            <a:r>
              <a:rPr lang="zh-CN" altLang="en-US" sz="2800">
                <a:latin typeface="Times New Roman" panose="02020603050405020304" pitchFamily="18" charset="0"/>
                <a:ea typeface="楷体_GB2312" pitchFamily="49" charset="-122"/>
              </a:rPr>
              <a:t>因为“供应商</a:t>
            </a:r>
            <a:r>
              <a:rPr lang="en-US" altLang="zh-CN" sz="2800">
                <a:latin typeface="Times New Roman" panose="02020603050405020304" pitchFamily="18" charset="0"/>
                <a:ea typeface="楷体_GB2312" pitchFamily="49" charset="-122"/>
              </a:rPr>
              <a:t>S2</a:t>
            </a:r>
            <a:r>
              <a:rPr lang="zh-CN" altLang="en-US" sz="2800">
                <a:latin typeface="Times New Roman" panose="02020603050405020304" pitchFamily="18" charset="0"/>
                <a:ea typeface="楷体_GB2312" pitchFamily="49" charset="-122"/>
              </a:rPr>
              <a:t>提供零件</a:t>
            </a:r>
            <a:r>
              <a:rPr lang="en-US" altLang="zh-CN" sz="2800">
                <a:latin typeface="Times New Roman" panose="02020603050405020304" pitchFamily="18" charset="0"/>
                <a:ea typeface="楷体_GB2312" pitchFamily="49" charset="-122"/>
              </a:rPr>
              <a:t>P4</a:t>
            </a:r>
            <a:r>
              <a:rPr lang="zh-CN" altLang="en-US" sz="2800">
                <a:latin typeface="Times New Roman" panose="02020603050405020304" pitchFamily="18" charset="0"/>
                <a:ea typeface="楷体_GB2312" pitchFamily="49" charset="-122"/>
              </a:rPr>
              <a:t>只表示</a:t>
            </a:r>
            <a:r>
              <a:rPr lang="en-US" altLang="zh-CN" sz="2800">
                <a:latin typeface="Times New Roman" panose="02020603050405020304" pitchFamily="18" charset="0"/>
                <a:ea typeface="楷体_GB2312" pitchFamily="49" charset="-122"/>
              </a:rPr>
              <a:t>S2</a:t>
            </a:r>
            <a:r>
              <a:rPr lang="zh-CN" altLang="en-US" sz="2800">
                <a:latin typeface="Times New Roman" panose="02020603050405020304" pitchFamily="18" charset="0"/>
                <a:ea typeface="楷体_GB2312" pitchFamily="49" charset="-122"/>
              </a:rPr>
              <a:t>为某个项目</a:t>
            </a:r>
            <a:r>
              <a:rPr lang="en-US" altLang="zh-CN" sz="2800">
                <a:latin typeface="Times New Roman" panose="02020603050405020304" pitchFamily="18" charset="0"/>
                <a:ea typeface="楷体_GB2312" pitchFamily="49" charset="-122"/>
              </a:rPr>
              <a:t>JX</a:t>
            </a:r>
            <a:r>
              <a:rPr lang="zh-CN" altLang="en-US" sz="2800">
                <a:latin typeface="Times New Roman" panose="02020603050405020304" pitchFamily="18" charset="0"/>
                <a:ea typeface="楷体_GB2312" pitchFamily="49" charset="-122"/>
              </a:rPr>
              <a:t>提供零件</a:t>
            </a:r>
            <a:r>
              <a:rPr lang="en-US" altLang="zh-CN" sz="2800">
                <a:latin typeface="Times New Roman" panose="02020603050405020304" pitchFamily="18" charset="0"/>
                <a:ea typeface="楷体_GB2312" pitchFamily="49" charset="-122"/>
              </a:rPr>
              <a:t>P4</a:t>
            </a:r>
            <a:r>
              <a:rPr lang="zh-CN" altLang="en-US" sz="2800">
                <a:latin typeface="Times New Roman" panose="02020603050405020304" pitchFamily="18" charset="0"/>
                <a:ea typeface="楷体_GB2312" pitchFamily="49" charset="-122"/>
              </a:rPr>
              <a:t>，而零件</a:t>
            </a:r>
            <a:r>
              <a:rPr lang="en-US" altLang="zh-CN" sz="2800">
                <a:latin typeface="Times New Roman" panose="02020603050405020304" pitchFamily="18" charset="0"/>
                <a:ea typeface="楷体_GB2312" pitchFamily="49" charset="-122"/>
              </a:rPr>
              <a:t>P4</a:t>
            </a:r>
            <a:r>
              <a:rPr lang="zh-CN" altLang="en-US" sz="2800">
                <a:latin typeface="Times New Roman" panose="02020603050405020304" pitchFamily="18" charset="0"/>
                <a:ea typeface="楷体_GB2312" pitchFamily="49" charset="-122"/>
              </a:rPr>
              <a:t>用于项目</a:t>
            </a:r>
            <a:r>
              <a:rPr lang="en-US" altLang="zh-CN" sz="2800">
                <a:latin typeface="Times New Roman" panose="02020603050405020304" pitchFamily="18" charset="0"/>
                <a:ea typeface="楷体_GB2312" pitchFamily="49" charset="-122"/>
              </a:rPr>
              <a:t>JS</a:t>
            </a:r>
            <a:r>
              <a:rPr lang="zh-CN" altLang="en-US" sz="2800">
                <a:latin typeface="Times New Roman" panose="02020603050405020304" pitchFamily="18" charset="0"/>
                <a:ea typeface="楷体_GB2312" pitchFamily="49" charset="-122"/>
              </a:rPr>
              <a:t>只能是”某个供应商</a:t>
            </a:r>
            <a:r>
              <a:rPr lang="en-US" altLang="zh-CN" sz="2800">
                <a:latin typeface="Times New Roman" panose="02020603050405020304" pitchFamily="18" charset="0"/>
                <a:ea typeface="楷体_GB2312" pitchFamily="49" charset="-122"/>
              </a:rPr>
              <a:t>SY</a:t>
            </a:r>
            <a:r>
              <a:rPr lang="zh-CN" altLang="en-US" sz="2800">
                <a:latin typeface="Times New Roman" panose="02020603050405020304" pitchFamily="18" charset="0"/>
                <a:ea typeface="楷体_GB2312" pitchFamily="49" charset="-122"/>
              </a:rPr>
              <a:t>给</a:t>
            </a:r>
            <a:r>
              <a:rPr lang="en-US" altLang="zh-CN" sz="2800">
                <a:latin typeface="Times New Roman" panose="02020603050405020304" pitchFamily="18" charset="0"/>
                <a:ea typeface="楷体_GB2312" pitchFamily="49" charset="-122"/>
              </a:rPr>
              <a:t>J3</a:t>
            </a:r>
            <a:r>
              <a:rPr lang="zh-CN" altLang="en-US" sz="2800">
                <a:latin typeface="Times New Roman" panose="02020603050405020304" pitchFamily="18" charset="0"/>
                <a:ea typeface="楷体_GB2312" pitchFamily="49" charset="-122"/>
              </a:rPr>
              <a:t>提供零件</a:t>
            </a:r>
            <a:r>
              <a:rPr lang="en-US" altLang="zh-CN" sz="2800">
                <a:latin typeface="Times New Roman" panose="02020603050405020304" pitchFamily="18" charset="0"/>
                <a:ea typeface="楷体_GB2312" pitchFamily="49" charset="-122"/>
              </a:rPr>
              <a:t>P4</a:t>
            </a:r>
            <a:r>
              <a:rPr lang="zh-CN" altLang="en-US" sz="2800">
                <a:latin typeface="Times New Roman" panose="02020603050405020304" pitchFamily="18" charset="0"/>
                <a:ea typeface="楷体_GB2312" pitchFamily="49" charset="-122"/>
              </a:rPr>
              <a:t>，但不能肯定地说其中</a:t>
            </a:r>
            <a:r>
              <a:rPr lang="en-US" altLang="zh-CN" sz="2800">
                <a:latin typeface="Times New Roman" panose="02020603050405020304" pitchFamily="18" charset="0"/>
                <a:ea typeface="楷体_GB2312" pitchFamily="49" charset="-122"/>
              </a:rPr>
              <a:t>JX</a:t>
            </a:r>
            <a:r>
              <a:rPr lang="zh-CN" altLang="en-US" sz="2800">
                <a:latin typeface="Times New Roman" panose="02020603050405020304" pitchFamily="18" charset="0"/>
                <a:ea typeface="楷体_GB2312" pitchFamily="49" charset="-122"/>
              </a:rPr>
              <a:t>就是</a:t>
            </a:r>
            <a:r>
              <a:rPr lang="en-US" altLang="zh-CN" sz="2800">
                <a:latin typeface="Times New Roman" panose="02020603050405020304" pitchFamily="18" charset="0"/>
                <a:ea typeface="楷体_GB2312" pitchFamily="49" charset="-122"/>
              </a:rPr>
              <a:t>J3</a:t>
            </a:r>
            <a:r>
              <a:rPr lang="zh-CN" altLang="en-US" sz="2800">
                <a:latin typeface="Times New Roman" panose="02020603050405020304" pitchFamily="18" charset="0"/>
                <a:ea typeface="楷体_GB2312" pitchFamily="49" charset="-122"/>
              </a:rPr>
              <a:t>及</a:t>
            </a:r>
            <a:r>
              <a:rPr lang="en-US" altLang="zh-CN" sz="2800">
                <a:latin typeface="Times New Roman" panose="02020603050405020304" pitchFamily="18" charset="0"/>
                <a:ea typeface="楷体_GB2312" pitchFamily="49" charset="-122"/>
              </a:rPr>
              <a:t>SY</a:t>
            </a:r>
            <a:r>
              <a:rPr lang="zh-CN" altLang="en-US" sz="2800">
                <a:latin typeface="Times New Roman" panose="02020603050405020304" pitchFamily="18" charset="0"/>
                <a:ea typeface="楷体_GB2312" pitchFamily="49" charset="-122"/>
              </a:rPr>
              <a:t>就是</a:t>
            </a:r>
            <a:r>
              <a:rPr lang="en-US" altLang="zh-CN" sz="2800">
                <a:latin typeface="Times New Roman" panose="02020603050405020304" pitchFamily="18" charset="0"/>
                <a:ea typeface="楷体_GB2312" pitchFamily="49" charset="-122"/>
              </a:rPr>
              <a:t>S2</a:t>
            </a:r>
            <a:r>
              <a:rPr lang="zh-CN" altLang="en-US" sz="2800">
                <a:latin typeface="Times New Roman" panose="02020603050405020304" pitchFamily="18" charset="0"/>
                <a:ea typeface="楷体_GB2312" pitchFamily="49" charset="-122"/>
              </a:rPr>
              <a:t>。</a:t>
            </a:r>
          </a:p>
          <a:p>
            <a:endParaRPr lang="zh-CN" altLang="en-US"/>
          </a:p>
          <a:p>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70"/>
          <p:cNvSpPr txBox="1">
            <a:spLocks noChangeArrowheads="1"/>
          </p:cNvSpPr>
          <p:nvPr/>
        </p:nvSpPr>
        <p:spPr bwMode="auto">
          <a:xfrm>
            <a:off x="444500" y="244475"/>
            <a:ext cx="8137525" cy="1189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b="1"/>
              <a:t>      需求分析过程应该建立3种模型，它们分别是数据模型、功能模型和行为模型。</a:t>
            </a:r>
          </a:p>
        </p:txBody>
      </p:sp>
      <p:sp>
        <p:nvSpPr>
          <p:cNvPr id="9218" name="TextBox 1"/>
          <p:cNvSpPr txBox="1">
            <a:spLocks noChangeArrowheads="1"/>
          </p:cNvSpPr>
          <p:nvPr/>
        </p:nvSpPr>
        <p:spPr bwMode="auto">
          <a:xfrm>
            <a:off x="444500" y="1282700"/>
            <a:ext cx="8350250" cy="502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b="1"/>
              <a:t>①数据模型</a:t>
            </a:r>
          </a:p>
          <a:p>
            <a:pPr>
              <a:lnSpc>
                <a:spcPct val="150000"/>
              </a:lnSpc>
            </a:pPr>
            <a:r>
              <a:rPr lang="zh-CN" altLang="en-US" sz="2400" b="1"/>
              <a:t>       描述对象系统的本质属性及其关系。常用的建模工具有实体-联系图、类图等。</a:t>
            </a:r>
          </a:p>
          <a:p>
            <a:pPr>
              <a:lnSpc>
                <a:spcPct val="150000"/>
              </a:lnSpc>
            </a:pPr>
            <a:r>
              <a:rPr lang="zh-CN" altLang="en-US" sz="2400" b="1"/>
              <a:t>②功能模型</a:t>
            </a:r>
          </a:p>
          <a:p>
            <a:pPr>
              <a:lnSpc>
                <a:spcPct val="150000"/>
              </a:lnSpc>
            </a:pPr>
            <a:r>
              <a:rPr lang="zh-CN" altLang="en-US" sz="2400" b="1"/>
              <a:t>        描述对象系统所能实现的所有功能。而不考虑每个功能实现的次序。常用的建模工具有数据流图、活动图等。</a:t>
            </a:r>
          </a:p>
          <a:p>
            <a:pPr>
              <a:lnSpc>
                <a:spcPct val="150000"/>
              </a:lnSpc>
            </a:pPr>
            <a:r>
              <a:rPr lang="zh-CN" altLang="en-US" sz="2400" b="1"/>
              <a:t>③行为模型</a:t>
            </a:r>
          </a:p>
          <a:p>
            <a:pPr>
              <a:lnSpc>
                <a:spcPct val="150000"/>
              </a:lnSpc>
            </a:pPr>
            <a:r>
              <a:rPr lang="zh-CN" altLang="en-US" sz="2400" b="1"/>
              <a:t>        描述对象系统为实现某项功能而发生的动态行为。常用的建模工具有控制流图、状态转换图和顺序图等。</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4"/>
          <p:cNvSpPr>
            <a:spLocks noGrp="1"/>
          </p:cNvSpPr>
          <p:nvPr>
            <p:ph type="ftr" sz="quarter" idx="11"/>
          </p:nvPr>
        </p:nvSpPr>
        <p:spPr/>
        <p:txBody>
          <a:bodyPr/>
          <a:lstStyle/>
          <a:p>
            <a:r>
              <a:rPr lang="en-US" altLang="zh-CN"/>
              <a:t>An Introduction to Database Systenm</a:t>
            </a:r>
          </a:p>
        </p:txBody>
      </p:sp>
      <p:sp>
        <p:nvSpPr>
          <p:cNvPr id="535554" name="Rectangle 2"/>
          <p:cNvSpPr>
            <a:spLocks noGrp="1" noChangeArrowheads="1"/>
          </p:cNvSpPr>
          <p:nvPr>
            <p:ph type="title"/>
          </p:nvPr>
        </p:nvSpPr>
        <p:spPr>
          <a:xfrm>
            <a:off x="488950" y="1052736"/>
            <a:ext cx="8229600" cy="762000"/>
          </a:xfrm>
        </p:spPr>
        <p:txBody>
          <a:bodyPr/>
          <a:lstStyle/>
          <a:p>
            <a:r>
              <a:rPr lang="zh-CN" altLang="en-US" sz="3200" b="1" dirty="0"/>
              <a:t>（</a:t>
            </a:r>
            <a:r>
              <a:rPr lang="en-US" altLang="zh-CN" sz="3200" b="1" dirty="0"/>
              <a:t>2</a:t>
            </a:r>
            <a:r>
              <a:rPr lang="zh-CN" altLang="en-US" sz="3200" b="1" dirty="0"/>
              <a:t>）表达一个实体集内部的联系</a:t>
            </a:r>
            <a:br>
              <a:rPr lang="zh-CN" altLang="en-US" sz="3200" b="1" dirty="0"/>
            </a:br>
            <a:endParaRPr lang="zh-CN" altLang="en-US" sz="3200" b="1" dirty="0"/>
          </a:p>
        </p:txBody>
      </p:sp>
      <p:sp>
        <p:nvSpPr>
          <p:cNvPr id="535555" name="Rectangle 3"/>
          <p:cNvSpPr>
            <a:spLocks noChangeArrowheads="1"/>
          </p:cNvSpPr>
          <p:nvPr/>
        </p:nvSpPr>
        <p:spPr bwMode="auto">
          <a:xfrm>
            <a:off x="1219200" y="2895600"/>
            <a:ext cx="838200" cy="3810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rPr>
              <a:t>零件</a:t>
            </a:r>
          </a:p>
        </p:txBody>
      </p:sp>
      <p:sp>
        <p:nvSpPr>
          <p:cNvPr id="535556" name="AutoShape 4"/>
          <p:cNvSpPr>
            <a:spLocks noChangeArrowheads="1"/>
          </p:cNvSpPr>
          <p:nvPr/>
        </p:nvSpPr>
        <p:spPr bwMode="auto">
          <a:xfrm>
            <a:off x="990600" y="3581400"/>
            <a:ext cx="1295400" cy="533400"/>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rPr>
              <a:t>组装</a:t>
            </a:r>
          </a:p>
        </p:txBody>
      </p:sp>
      <p:sp>
        <p:nvSpPr>
          <p:cNvPr id="535557" name="Line 5"/>
          <p:cNvSpPr>
            <a:spLocks noChangeShapeType="1"/>
          </p:cNvSpPr>
          <p:nvPr/>
        </p:nvSpPr>
        <p:spPr bwMode="auto">
          <a:xfrm>
            <a:off x="1371600" y="3276600"/>
            <a:ext cx="0" cy="3810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35558" name="Line 6"/>
          <p:cNvSpPr>
            <a:spLocks noChangeShapeType="1"/>
          </p:cNvSpPr>
          <p:nvPr/>
        </p:nvSpPr>
        <p:spPr bwMode="auto">
          <a:xfrm flipV="1">
            <a:off x="1905000" y="3276600"/>
            <a:ext cx="0" cy="3810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35559" name="Text Box 7"/>
          <p:cNvSpPr txBox="1">
            <a:spLocks noChangeArrowheads="1"/>
          </p:cNvSpPr>
          <p:nvPr/>
        </p:nvSpPr>
        <p:spPr bwMode="auto">
          <a:xfrm>
            <a:off x="873125" y="3297238"/>
            <a:ext cx="420688" cy="4572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a:latin typeface="Times New Roman" panose="02020603050405020304" pitchFamily="18" charset="0"/>
              </a:rPr>
              <a:t>m</a:t>
            </a:r>
          </a:p>
        </p:txBody>
      </p:sp>
      <p:sp>
        <p:nvSpPr>
          <p:cNvPr id="535560" name="Text Box 8"/>
          <p:cNvSpPr txBox="1">
            <a:spLocks noChangeArrowheads="1"/>
          </p:cNvSpPr>
          <p:nvPr/>
        </p:nvSpPr>
        <p:spPr bwMode="auto">
          <a:xfrm>
            <a:off x="1828800" y="3276600"/>
            <a:ext cx="396875" cy="4572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altLang="zh-CN">
                <a:latin typeface="Times New Roman" panose="02020603050405020304" pitchFamily="18" charset="0"/>
              </a:rPr>
              <a:t>n</a:t>
            </a:r>
          </a:p>
        </p:txBody>
      </p:sp>
      <p:sp>
        <p:nvSpPr>
          <p:cNvPr id="535561" name="Text Box 9"/>
          <p:cNvSpPr txBox="1">
            <a:spLocks noChangeArrowheads="1"/>
          </p:cNvSpPr>
          <p:nvPr/>
        </p:nvSpPr>
        <p:spPr bwMode="auto">
          <a:xfrm>
            <a:off x="488950" y="4508500"/>
            <a:ext cx="8655050" cy="137318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2800" b="1" dirty="0">
                <a:latin typeface="Times New Roman" panose="02020603050405020304" pitchFamily="18" charset="0"/>
                <a:ea typeface="楷体_GB2312" pitchFamily="49" charset="-122"/>
              </a:rPr>
              <a:t>语义：一种零件可以由多种其他零件组合装配而成，同时一种零件也可组合装配在多种零件之中。</a:t>
            </a:r>
          </a:p>
          <a:p>
            <a:endParaRPr lang="en-US" altLang="zh-CN" sz="2800" b="1" dirty="0">
              <a:latin typeface="Times New Roman" panose="02020603050405020304" pitchFamily="18" charset="0"/>
              <a:ea typeface="楷体_GB2312" pitchFamily="49"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页脚占位符 2"/>
          <p:cNvSpPr>
            <a:spLocks noGrp="1"/>
          </p:cNvSpPr>
          <p:nvPr>
            <p:ph type="ftr" sz="quarter" idx="11"/>
          </p:nvPr>
        </p:nvSpPr>
        <p:spPr/>
        <p:txBody>
          <a:bodyPr/>
          <a:lstStyle/>
          <a:p>
            <a:r>
              <a:rPr lang="en-US" altLang="zh-CN"/>
              <a:t>An Introduction to Database Systenm</a:t>
            </a:r>
          </a:p>
        </p:txBody>
      </p:sp>
      <p:sp>
        <p:nvSpPr>
          <p:cNvPr id="536578" name="Text Box 2"/>
          <p:cNvSpPr txBox="1">
            <a:spLocks noChangeArrowheads="1"/>
          </p:cNvSpPr>
          <p:nvPr/>
        </p:nvSpPr>
        <p:spPr bwMode="auto">
          <a:xfrm>
            <a:off x="1476375" y="1268413"/>
            <a:ext cx="7416800" cy="5191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2800" b="1">
                <a:latin typeface="Times New Roman" panose="02020603050405020304" pitchFamily="18" charset="0"/>
              </a:rPr>
              <a:t>(3)  </a:t>
            </a:r>
            <a:r>
              <a:rPr lang="zh-CN" altLang="en-US" sz="2800" b="1">
                <a:latin typeface="Times New Roman" panose="02020603050405020304" pitchFamily="18" charset="0"/>
              </a:rPr>
              <a:t>表达两实体集间任意数量的联系</a:t>
            </a:r>
          </a:p>
        </p:txBody>
      </p:sp>
      <p:sp>
        <p:nvSpPr>
          <p:cNvPr id="536579" name="Text Box 3"/>
          <p:cNvSpPr txBox="1">
            <a:spLocks noChangeArrowheads="1"/>
          </p:cNvSpPr>
          <p:nvPr/>
        </p:nvSpPr>
        <p:spPr bwMode="auto">
          <a:xfrm>
            <a:off x="288925" y="1087438"/>
            <a:ext cx="8550275" cy="4572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endParaRPr lang="zh-CN" altLang="zh-CN">
              <a:latin typeface="Times New Roman" panose="02020603050405020304" pitchFamily="18" charset="0"/>
            </a:endParaRPr>
          </a:p>
        </p:txBody>
      </p:sp>
      <p:sp>
        <p:nvSpPr>
          <p:cNvPr id="536580" name="Text Box 4"/>
          <p:cNvSpPr txBox="1">
            <a:spLocks noChangeArrowheads="1"/>
          </p:cNvSpPr>
          <p:nvPr/>
        </p:nvSpPr>
        <p:spPr bwMode="auto">
          <a:xfrm>
            <a:off x="838200" y="2971800"/>
            <a:ext cx="17526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Times New Roman" panose="02020603050405020304" pitchFamily="18" charset="0"/>
              </a:rPr>
              <a:t> 1                      m</a:t>
            </a:r>
          </a:p>
        </p:txBody>
      </p:sp>
      <p:sp>
        <p:nvSpPr>
          <p:cNvPr id="536581" name="Text Box 5"/>
          <p:cNvSpPr txBox="1">
            <a:spLocks noChangeArrowheads="1"/>
          </p:cNvSpPr>
          <p:nvPr/>
        </p:nvSpPr>
        <p:spPr bwMode="auto">
          <a:xfrm>
            <a:off x="838200" y="2209800"/>
            <a:ext cx="17526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Times New Roman" panose="02020603050405020304" pitchFamily="18" charset="0"/>
              </a:rPr>
              <a:t>m                      n</a:t>
            </a:r>
          </a:p>
        </p:txBody>
      </p:sp>
      <p:sp>
        <p:nvSpPr>
          <p:cNvPr id="536582" name="Rectangle 6"/>
          <p:cNvSpPr>
            <a:spLocks noChangeArrowheads="1"/>
          </p:cNvSpPr>
          <p:nvPr/>
        </p:nvSpPr>
        <p:spPr bwMode="auto">
          <a:xfrm>
            <a:off x="1295400" y="1981200"/>
            <a:ext cx="838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rPr>
              <a:t>职员</a:t>
            </a:r>
          </a:p>
        </p:txBody>
      </p:sp>
      <p:sp>
        <p:nvSpPr>
          <p:cNvPr id="536583" name="Rectangle 7"/>
          <p:cNvSpPr>
            <a:spLocks noChangeArrowheads="1"/>
          </p:cNvSpPr>
          <p:nvPr/>
        </p:nvSpPr>
        <p:spPr bwMode="auto">
          <a:xfrm>
            <a:off x="1295400" y="3352800"/>
            <a:ext cx="838200" cy="3048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rPr>
              <a:t>工程</a:t>
            </a:r>
          </a:p>
        </p:txBody>
      </p:sp>
      <p:sp>
        <p:nvSpPr>
          <p:cNvPr id="536584" name="AutoShape 8"/>
          <p:cNvSpPr>
            <a:spLocks noChangeArrowheads="1"/>
          </p:cNvSpPr>
          <p:nvPr/>
        </p:nvSpPr>
        <p:spPr bwMode="auto">
          <a:xfrm>
            <a:off x="762000" y="2590800"/>
            <a:ext cx="762000" cy="457200"/>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rPr>
              <a:t>领导</a:t>
            </a:r>
          </a:p>
        </p:txBody>
      </p:sp>
      <p:sp>
        <p:nvSpPr>
          <p:cNvPr id="536585" name="AutoShape 9"/>
          <p:cNvSpPr>
            <a:spLocks noChangeArrowheads="1"/>
          </p:cNvSpPr>
          <p:nvPr/>
        </p:nvSpPr>
        <p:spPr bwMode="auto">
          <a:xfrm>
            <a:off x="1828800" y="2590800"/>
            <a:ext cx="762000" cy="457200"/>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rPr>
              <a:t>工作</a:t>
            </a:r>
          </a:p>
        </p:txBody>
      </p:sp>
      <p:sp>
        <p:nvSpPr>
          <p:cNvPr id="536586" name="Line 10"/>
          <p:cNvSpPr>
            <a:spLocks noChangeShapeType="1"/>
          </p:cNvSpPr>
          <p:nvPr/>
        </p:nvSpPr>
        <p:spPr bwMode="auto">
          <a:xfrm flipH="1">
            <a:off x="1143000" y="2286000"/>
            <a:ext cx="304800" cy="304800"/>
          </a:xfrm>
          <a:prstGeom prst="line">
            <a:avLst/>
          </a:prstGeom>
          <a:noFill/>
          <a:ln w="25400">
            <a:solidFill>
              <a:srgbClr val="FF9900"/>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36587" name="Line 11"/>
          <p:cNvSpPr>
            <a:spLocks noChangeShapeType="1"/>
          </p:cNvSpPr>
          <p:nvPr/>
        </p:nvSpPr>
        <p:spPr bwMode="auto">
          <a:xfrm>
            <a:off x="1981200" y="2286000"/>
            <a:ext cx="228600" cy="304800"/>
          </a:xfrm>
          <a:prstGeom prst="line">
            <a:avLst/>
          </a:prstGeom>
          <a:noFill/>
          <a:ln w="25400">
            <a:solidFill>
              <a:srgbClr val="FF9900"/>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36588" name="Line 12"/>
          <p:cNvSpPr>
            <a:spLocks noChangeShapeType="1"/>
          </p:cNvSpPr>
          <p:nvPr/>
        </p:nvSpPr>
        <p:spPr bwMode="auto">
          <a:xfrm>
            <a:off x="1143000" y="3048000"/>
            <a:ext cx="304800" cy="304800"/>
          </a:xfrm>
          <a:prstGeom prst="line">
            <a:avLst/>
          </a:prstGeom>
          <a:noFill/>
          <a:ln w="25400">
            <a:solidFill>
              <a:srgbClr val="FF9900"/>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36589" name="Line 13"/>
          <p:cNvSpPr>
            <a:spLocks noChangeShapeType="1"/>
          </p:cNvSpPr>
          <p:nvPr/>
        </p:nvSpPr>
        <p:spPr bwMode="auto">
          <a:xfrm flipH="1">
            <a:off x="1905000" y="3048000"/>
            <a:ext cx="304800" cy="304800"/>
          </a:xfrm>
          <a:prstGeom prst="line">
            <a:avLst/>
          </a:prstGeom>
          <a:noFill/>
          <a:ln w="25400">
            <a:solidFill>
              <a:srgbClr val="FF9900"/>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36590" name="Text Box 14"/>
          <p:cNvSpPr txBox="1">
            <a:spLocks noChangeArrowheads="1"/>
          </p:cNvSpPr>
          <p:nvPr/>
        </p:nvSpPr>
        <p:spPr bwMode="auto">
          <a:xfrm>
            <a:off x="467544" y="3886200"/>
            <a:ext cx="8676456" cy="24415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latin typeface="Times New Roman" panose="02020603050405020304" pitchFamily="18" charset="0"/>
              </a:rPr>
              <a:t>语义：一个工程有多个领导者（也是职员），但一个职员只能领导一个工程。</a:t>
            </a:r>
          </a:p>
          <a:p>
            <a:pPr>
              <a:spcBef>
                <a:spcPct val="50000"/>
              </a:spcBef>
            </a:pPr>
            <a:r>
              <a:rPr lang="zh-CN" altLang="en-US" sz="2800" b="1" dirty="0">
                <a:latin typeface="Times New Roman" panose="02020603050405020304" pitchFamily="18" charset="0"/>
              </a:rPr>
              <a:t>             一个工程有多个职员为其工作，而一个职员也可以在多个工程中工作。</a:t>
            </a:r>
          </a:p>
          <a:p>
            <a:pPr algn="ctr"/>
            <a:endParaRPr lang="en-US" altLang="zh-CN" sz="2800" b="1" dirty="0">
              <a:latin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2"/>
          <p:cNvSpPr>
            <a:spLocks noGrp="1"/>
          </p:cNvSpPr>
          <p:nvPr>
            <p:ph type="ftr" sz="quarter" idx="11"/>
          </p:nvPr>
        </p:nvSpPr>
        <p:spPr/>
        <p:txBody>
          <a:bodyPr/>
          <a:lstStyle/>
          <a:p>
            <a:r>
              <a:rPr lang="en-US" altLang="zh-CN"/>
              <a:t>An Introduction to Database Systenm</a:t>
            </a:r>
          </a:p>
        </p:txBody>
      </p:sp>
      <p:sp>
        <p:nvSpPr>
          <p:cNvPr id="489474" name="Text Box 2"/>
          <p:cNvSpPr txBox="1">
            <a:spLocks noChangeArrowheads="1"/>
          </p:cNvSpPr>
          <p:nvPr/>
        </p:nvSpPr>
        <p:spPr bwMode="auto">
          <a:xfrm>
            <a:off x="0" y="838200"/>
            <a:ext cx="9144000" cy="8239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sz="4800" b="1">
                <a:solidFill>
                  <a:srgbClr val="339966"/>
                </a:solidFill>
                <a:latin typeface="Times New Roman" panose="02020603050405020304" pitchFamily="18" charset="0"/>
                <a:ea typeface="隶书" panose="02010509060101010101" pitchFamily="49" charset="-122"/>
              </a:rPr>
              <a:t>实现步骤</a:t>
            </a:r>
          </a:p>
        </p:txBody>
      </p:sp>
      <p:sp>
        <p:nvSpPr>
          <p:cNvPr id="489475" name="Text Box 3"/>
          <p:cNvSpPr txBox="1">
            <a:spLocks noChangeArrowheads="1"/>
          </p:cNvSpPr>
          <p:nvPr/>
        </p:nvSpPr>
        <p:spPr bwMode="auto">
          <a:xfrm>
            <a:off x="755650" y="2133600"/>
            <a:ext cx="8175625" cy="26543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首先确定实体集</a:t>
            </a:r>
          </a:p>
          <a:p>
            <a:r>
              <a:rPr lang="en-US" altLang="zh-CN" sz="2800" b="1">
                <a:latin typeface="楷体_GB2312" pitchFamily="49" charset="-122"/>
                <a:ea typeface="楷体_GB2312" pitchFamily="49" charset="-122"/>
              </a:rPr>
              <a:t>2.</a:t>
            </a:r>
            <a:r>
              <a:rPr lang="zh-CN" altLang="en-US" sz="2800" b="1">
                <a:latin typeface="楷体_GB2312" pitchFamily="49" charset="-122"/>
                <a:ea typeface="楷体_GB2312" pitchFamily="49" charset="-122"/>
              </a:rPr>
              <a:t>确定实体型的属性</a:t>
            </a:r>
          </a:p>
          <a:p>
            <a:r>
              <a:rPr lang="en-US" altLang="zh-CN" sz="2800" b="1">
                <a:latin typeface="楷体_GB2312" pitchFamily="49" charset="-122"/>
                <a:ea typeface="楷体_GB2312" pitchFamily="49" charset="-122"/>
              </a:rPr>
              <a:t>3 </a:t>
            </a:r>
            <a:r>
              <a:rPr lang="zh-CN" altLang="en-US" sz="2800" b="1">
                <a:latin typeface="楷体_GB2312" pitchFamily="49" charset="-122"/>
                <a:ea typeface="楷体_GB2312" pitchFamily="49" charset="-122"/>
              </a:rPr>
              <a:t>确定联系和联系类型，及其属性。</a:t>
            </a:r>
          </a:p>
          <a:p>
            <a:r>
              <a:rPr lang="en-US" altLang="zh-CN" sz="2800" b="1">
                <a:latin typeface="楷体_GB2312" pitchFamily="49" charset="-122"/>
                <a:ea typeface="楷体_GB2312" pitchFamily="49" charset="-122"/>
              </a:rPr>
              <a:t>4 </a:t>
            </a:r>
            <a:r>
              <a:rPr lang="zh-CN" altLang="en-US" sz="2800" b="1">
                <a:latin typeface="楷体_GB2312" pitchFamily="49" charset="-122"/>
                <a:ea typeface="楷体_GB2312" pitchFamily="49" charset="-122"/>
              </a:rPr>
              <a:t>构成</a:t>
            </a:r>
            <a:r>
              <a:rPr lang="en-US" altLang="zh-CN" sz="2800" b="1">
                <a:latin typeface="楷体_GB2312" pitchFamily="49" charset="-122"/>
                <a:ea typeface="楷体_GB2312" pitchFamily="49" charset="-122"/>
              </a:rPr>
              <a:t>E-R</a:t>
            </a:r>
            <a:r>
              <a:rPr lang="zh-CN" altLang="en-US" sz="2800" b="1">
                <a:latin typeface="楷体_GB2312" pitchFamily="49" charset="-122"/>
                <a:ea typeface="楷体_GB2312" pitchFamily="49" charset="-122"/>
              </a:rPr>
              <a:t>图</a:t>
            </a:r>
          </a:p>
          <a:p>
            <a:r>
              <a:rPr lang="zh-CN" altLang="en-US" sz="2800" b="1">
                <a:latin typeface="楷体_GB2312" pitchFamily="49" charset="-122"/>
                <a:ea typeface="楷体_GB2312" pitchFamily="49" charset="-122"/>
              </a:rPr>
              <a:t>   </a:t>
            </a:r>
            <a:r>
              <a:rPr lang="en-US" altLang="zh-CN" sz="2800" b="1">
                <a:latin typeface="楷体_GB2312" pitchFamily="49" charset="-122"/>
                <a:ea typeface="楷体_GB2312" pitchFamily="49" charset="-122"/>
              </a:rPr>
              <a:t>(1) </a:t>
            </a:r>
            <a:r>
              <a:rPr lang="zh-CN" altLang="en-US" sz="2800" b="1">
                <a:latin typeface="楷体_GB2312" pitchFamily="49" charset="-122"/>
                <a:ea typeface="楷体_GB2312" pitchFamily="49" charset="-122"/>
              </a:rPr>
              <a:t>画出实体集及它们之间的联系</a:t>
            </a:r>
          </a:p>
          <a:p>
            <a:r>
              <a:rPr lang="zh-CN" altLang="en-US" sz="2800" b="1">
                <a:latin typeface="楷体_GB2312" pitchFamily="49" charset="-122"/>
                <a:ea typeface="楷体_GB2312" pitchFamily="49" charset="-122"/>
              </a:rPr>
              <a:t>   </a:t>
            </a:r>
            <a:r>
              <a:rPr lang="en-US" altLang="zh-CN" sz="2800" b="1">
                <a:latin typeface="楷体_GB2312" pitchFamily="49" charset="-122"/>
                <a:ea typeface="楷体_GB2312" pitchFamily="49" charset="-122"/>
              </a:rPr>
              <a:t>(2) </a:t>
            </a:r>
            <a:r>
              <a:rPr lang="zh-CN" altLang="en-US" sz="2800" b="1">
                <a:latin typeface="楷体_GB2312" pitchFamily="49" charset="-122"/>
                <a:ea typeface="楷体_GB2312" pitchFamily="49" charset="-122"/>
              </a:rPr>
              <a:t>画出实体集及联系的属性</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
          <p:cNvSpPr>
            <a:spLocks noGrp="1"/>
          </p:cNvSpPr>
          <p:nvPr>
            <p:ph type="ftr" sz="quarter" idx="11"/>
          </p:nvPr>
        </p:nvSpPr>
        <p:spPr/>
        <p:txBody>
          <a:bodyPr/>
          <a:lstStyle/>
          <a:p>
            <a:r>
              <a:rPr lang="en-US" altLang="zh-CN"/>
              <a:t>An Introduction to Database Systenm</a:t>
            </a:r>
          </a:p>
        </p:txBody>
      </p:sp>
      <p:sp>
        <p:nvSpPr>
          <p:cNvPr id="491522" name="Text Box 2"/>
          <p:cNvSpPr txBox="1">
            <a:spLocks noChangeArrowheads="1"/>
          </p:cNvSpPr>
          <p:nvPr/>
        </p:nvSpPr>
        <p:spPr bwMode="auto">
          <a:xfrm>
            <a:off x="1187450" y="1196975"/>
            <a:ext cx="71294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a:latin typeface="Times New Roman" panose="02020603050405020304" pitchFamily="18" charset="0"/>
              </a:rPr>
              <a:t>例：</a:t>
            </a:r>
            <a:r>
              <a:rPr lang="zh-CN" altLang="en-US" b="1">
                <a:latin typeface="Times New Roman" panose="02020603050405020304" pitchFamily="18" charset="0"/>
              </a:rPr>
              <a:t>用</a:t>
            </a:r>
            <a:r>
              <a:rPr lang="en-US" altLang="zh-CN" b="1">
                <a:latin typeface="Times New Roman" panose="02020603050405020304" pitchFamily="18" charset="0"/>
              </a:rPr>
              <a:t>E-R</a:t>
            </a:r>
            <a:r>
              <a:rPr lang="zh-CN" altLang="en-US" b="1">
                <a:latin typeface="Times New Roman" panose="02020603050405020304" pitchFamily="18" charset="0"/>
              </a:rPr>
              <a:t>图来表示某个工厂物资管理概念模型</a:t>
            </a:r>
          </a:p>
        </p:txBody>
      </p:sp>
      <p:sp>
        <p:nvSpPr>
          <p:cNvPr id="491523" name="Text Box 3"/>
          <p:cNvSpPr txBox="1">
            <a:spLocks noChangeArrowheads="1"/>
          </p:cNvSpPr>
          <p:nvPr/>
        </p:nvSpPr>
        <p:spPr bwMode="auto">
          <a:xfrm>
            <a:off x="323850" y="2060575"/>
            <a:ext cx="8305800" cy="3081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2800" b="1">
                <a:latin typeface="楷体_GB2312" pitchFamily="49" charset="-122"/>
                <a:ea typeface="楷体_GB2312" pitchFamily="49" charset="-122"/>
              </a:rPr>
              <a:t>涉及实体</a:t>
            </a:r>
          </a:p>
          <a:p>
            <a:r>
              <a:rPr lang="zh-CN" altLang="en-US" sz="2800" b="1">
                <a:latin typeface="楷体_GB2312" pitchFamily="49" charset="-122"/>
                <a:ea typeface="楷体_GB2312" pitchFamily="49" charset="-122"/>
              </a:rPr>
              <a:t>   仓库  属性有仓库号、面积、电话号码</a:t>
            </a:r>
          </a:p>
          <a:p>
            <a:r>
              <a:rPr lang="zh-CN" altLang="en-US" sz="2800" b="1">
                <a:latin typeface="楷体_GB2312" pitchFamily="49" charset="-122"/>
                <a:ea typeface="楷体_GB2312" pitchFamily="49" charset="-122"/>
              </a:rPr>
              <a:t>   零件  属性有零件号、名称、规格、单价、描述</a:t>
            </a:r>
          </a:p>
          <a:p>
            <a:r>
              <a:rPr lang="zh-CN" altLang="en-US" sz="2800" b="1">
                <a:latin typeface="楷体_GB2312" pitchFamily="49" charset="-122"/>
                <a:ea typeface="楷体_GB2312" pitchFamily="49" charset="-122"/>
              </a:rPr>
              <a:t>   供应商 属性有供应商号、姓名、地址、电话号码、账号</a:t>
            </a:r>
          </a:p>
          <a:p>
            <a:r>
              <a:rPr lang="zh-CN" altLang="en-US" sz="2800" b="1">
                <a:latin typeface="楷体_GB2312" pitchFamily="49" charset="-122"/>
                <a:ea typeface="楷体_GB2312" pitchFamily="49" charset="-122"/>
              </a:rPr>
              <a:t>   项目  属性有项目号、预算、开工日期</a:t>
            </a:r>
          </a:p>
          <a:p>
            <a:r>
              <a:rPr lang="zh-CN" altLang="en-US" sz="2800" b="1">
                <a:latin typeface="楷体_GB2312" pitchFamily="49" charset="-122"/>
                <a:ea typeface="楷体_GB2312" pitchFamily="49" charset="-122"/>
              </a:rPr>
              <a:t>   职工  属性有职工号、姓名、年龄、职称。</a:t>
            </a:r>
          </a:p>
        </p:txBody>
      </p:sp>
      <p:sp>
        <p:nvSpPr>
          <p:cNvPr id="491524" name="Text Box 4"/>
          <p:cNvSpPr txBox="1">
            <a:spLocks noChangeArrowheads="1"/>
          </p:cNvSpPr>
          <p:nvPr/>
        </p:nvSpPr>
        <p:spPr bwMode="auto">
          <a:xfrm>
            <a:off x="0" y="2566988"/>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zh-CN" b="1">
              <a:latin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Systenm</a:t>
            </a:r>
          </a:p>
        </p:txBody>
      </p:sp>
      <p:sp>
        <p:nvSpPr>
          <p:cNvPr id="493570" name="Rectangle 2"/>
          <p:cNvSpPr>
            <a:spLocks noGrp="1" noChangeArrowheads="1"/>
          </p:cNvSpPr>
          <p:nvPr>
            <p:ph type="title"/>
          </p:nvPr>
        </p:nvSpPr>
        <p:spPr/>
        <p:txBody>
          <a:bodyPr/>
          <a:lstStyle/>
          <a:p>
            <a:r>
              <a:rPr lang="zh-CN" altLang="en-US" b="1">
                <a:sym typeface="Wingdings" panose="05000000000000000000" pitchFamily="2" charset="2"/>
              </a:rPr>
              <a:t>实体之间的联系</a:t>
            </a:r>
          </a:p>
        </p:txBody>
      </p:sp>
      <p:sp>
        <p:nvSpPr>
          <p:cNvPr id="493571" name="Rectangle 3"/>
          <p:cNvSpPr>
            <a:spLocks noGrp="1" noChangeArrowheads="1"/>
          </p:cNvSpPr>
          <p:nvPr>
            <p:ph type="body" idx="1"/>
          </p:nvPr>
        </p:nvSpPr>
        <p:spPr>
          <a:xfrm>
            <a:off x="611188" y="2017713"/>
            <a:ext cx="7921625" cy="4114800"/>
          </a:xfrm>
        </p:spPr>
        <p:txBody>
          <a:bodyPr/>
          <a:lstStyle/>
          <a:p>
            <a:pPr>
              <a:lnSpc>
                <a:spcPct val="80000"/>
              </a:lnSpc>
            </a:pPr>
            <a:endParaRPr lang="en-US" altLang="zh-CN" sz="2800" b="1">
              <a:sym typeface="Wingdings" panose="05000000000000000000" pitchFamily="2" charset="2"/>
            </a:endParaRPr>
          </a:p>
          <a:p>
            <a:pPr>
              <a:lnSpc>
                <a:spcPct val="80000"/>
              </a:lnSpc>
            </a:pPr>
            <a:r>
              <a:rPr lang="en-US" altLang="zh-CN" sz="2800" b="1">
                <a:latin typeface="楷体_GB2312" pitchFamily="49" charset="-122"/>
                <a:ea typeface="楷体_GB2312" pitchFamily="49" charset="-122"/>
                <a:sym typeface="Wingdings" panose="05000000000000000000" pitchFamily="2" charset="2"/>
              </a:rPr>
              <a:t>1</a:t>
            </a:r>
            <a:r>
              <a:rPr lang="zh-CN" altLang="en-US" sz="2800" b="1">
                <a:latin typeface="楷体_GB2312" pitchFamily="49" charset="-122"/>
                <a:ea typeface="楷体_GB2312" pitchFamily="49" charset="-122"/>
                <a:sym typeface="Wingdings" panose="05000000000000000000" pitchFamily="2" charset="2"/>
              </a:rPr>
              <a:t>、一个仓库可以存放多种零件，一种零件可以存放在多个仓库中，有库存量</a:t>
            </a:r>
          </a:p>
          <a:p>
            <a:pPr>
              <a:lnSpc>
                <a:spcPct val="80000"/>
              </a:lnSpc>
            </a:pPr>
            <a:r>
              <a:rPr lang="en-US" altLang="zh-CN" sz="2800" b="1">
                <a:latin typeface="楷体_GB2312" pitchFamily="49" charset="-122"/>
                <a:ea typeface="楷体_GB2312" pitchFamily="49" charset="-122"/>
                <a:sym typeface="Wingdings" panose="05000000000000000000" pitchFamily="2" charset="2"/>
              </a:rPr>
              <a:t>2</a:t>
            </a:r>
            <a:r>
              <a:rPr lang="zh-CN" altLang="en-US" sz="2800" b="1">
                <a:latin typeface="楷体_GB2312" pitchFamily="49" charset="-122"/>
                <a:ea typeface="楷体_GB2312" pitchFamily="49" charset="-122"/>
                <a:sym typeface="Wingdings" panose="05000000000000000000" pitchFamily="2" charset="2"/>
              </a:rPr>
              <a:t>、一个仓库可以有多个职工当仓库保管员，一个职工只能在一个仓库工作。</a:t>
            </a:r>
          </a:p>
          <a:p>
            <a:pPr>
              <a:lnSpc>
                <a:spcPct val="80000"/>
              </a:lnSpc>
            </a:pPr>
            <a:r>
              <a:rPr lang="en-US" altLang="zh-CN" sz="2800" b="1">
                <a:latin typeface="楷体_GB2312" pitchFamily="49" charset="-122"/>
                <a:ea typeface="楷体_GB2312" pitchFamily="49" charset="-122"/>
                <a:sym typeface="Wingdings" panose="05000000000000000000" pitchFamily="2" charset="2"/>
              </a:rPr>
              <a:t>3</a:t>
            </a:r>
            <a:r>
              <a:rPr lang="zh-CN" altLang="en-US" sz="2800" b="1">
                <a:latin typeface="楷体_GB2312" pitchFamily="49" charset="-122"/>
                <a:ea typeface="楷体_GB2312" pitchFamily="49" charset="-122"/>
                <a:sym typeface="Wingdings" panose="05000000000000000000" pitchFamily="2" charset="2"/>
              </a:rPr>
              <a:t>、职工之间具有领导与被领导关系。</a:t>
            </a:r>
          </a:p>
          <a:p>
            <a:pPr>
              <a:lnSpc>
                <a:spcPct val="80000"/>
              </a:lnSpc>
            </a:pPr>
            <a:r>
              <a:rPr lang="en-US" altLang="zh-CN" sz="2800" b="1">
                <a:latin typeface="楷体_GB2312" pitchFamily="49" charset="-122"/>
                <a:ea typeface="楷体_GB2312" pitchFamily="49" charset="-122"/>
                <a:sym typeface="Wingdings" panose="05000000000000000000" pitchFamily="2" charset="2"/>
              </a:rPr>
              <a:t>4</a:t>
            </a:r>
            <a:r>
              <a:rPr lang="zh-CN" altLang="en-US" sz="2800" b="1">
                <a:latin typeface="楷体_GB2312" pitchFamily="49" charset="-122"/>
                <a:ea typeface="楷体_GB2312" pitchFamily="49" charset="-122"/>
                <a:sym typeface="Wingdings" panose="05000000000000000000" pitchFamily="2" charset="2"/>
              </a:rPr>
              <a:t>、一个供应商可以供给若干项目多种零件，每个项目可以使用</a:t>
            </a:r>
          </a:p>
          <a:p>
            <a:pPr>
              <a:lnSpc>
                <a:spcPct val="80000"/>
              </a:lnSpc>
            </a:pPr>
            <a:r>
              <a:rPr lang="zh-CN" altLang="en-US" sz="2800" b="1">
                <a:latin typeface="楷体_GB2312" pitchFamily="49" charset="-122"/>
                <a:ea typeface="楷体_GB2312" pitchFamily="49" charset="-122"/>
                <a:sym typeface="Wingdings" panose="05000000000000000000" pitchFamily="2" charset="2"/>
              </a:rPr>
              <a:t>不同供应商供应的零件，每种零件可由不同的供应商供给。</a:t>
            </a:r>
            <a:endParaRPr lang="zh-CN" altLang="en-US" sz="2800" b="1">
              <a:latin typeface="楷体_GB2312" pitchFamily="49" charset="-122"/>
              <a:ea typeface="楷体_GB2312" pitchFamily="49" charset="-122"/>
            </a:endParaRPr>
          </a:p>
          <a:p>
            <a:pPr>
              <a:lnSpc>
                <a:spcPct val="80000"/>
              </a:lnSpc>
            </a:pPr>
            <a:endParaRPr lang="en-US" altLang="zh-CN" sz="2800">
              <a:latin typeface="楷体_GB2312" pitchFamily="49" charset="-122"/>
              <a:ea typeface="楷体_GB2312"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页脚占位符 2"/>
          <p:cNvSpPr>
            <a:spLocks noGrp="1"/>
          </p:cNvSpPr>
          <p:nvPr>
            <p:ph type="ftr" sz="quarter" idx="11"/>
          </p:nvPr>
        </p:nvSpPr>
        <p:spPr/>
        <p:txBody>
          <a:bodyPr/>
          <a:lstStyle/>
          <a:p>
            <a:r>
              <a:rPr lang="en-US" altLang="zh-CN"/>
              <a:t>An Introduction to Database Systenm</a:t>
            </a:r>
          </a:p>
        </p:txBody>
      </p:sp>
      <p:sp>
        <p:nvSpPr>
          <p:cNvPr id="495618" name="Rectangle 2"/>
          <p:cNvSpPr>
            <a:spLocks noChangeArrowheads="1"/>
          </p:cNvSpPr>
          <p:nvPr/>
        </p:nvSpPr>
        <p:spPr bwMode="auto">
          <a:xfrm>
            <a:off x="1258888" y="1196975"/>
            <a:ext cx="68580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endParaRPr lang="zh-CN" altLang="zh-CN" sz="2000">
              <a:latin typeface="Times New Roman" panose="02020603050405020304" pitchFamily="18" charset="0"/>
            </a:endParaRPr>
          </a:p>
        </p:txBody>
      </p:sp>
      <p:sp>
        <p:nvSpPr>
          <p:cNvPr id="495619" name="Rectangle 3"/>
          <p:cNvSpPr>
            <a:spLocks noChangeArrowheads="1"/>
          </p:cNvSpPr>
          <p:nvPr/>
        </p:nvSpPr>
        <p:spPr bwMode="auto">
          <a:xfrm>
            <a:off x="1560513" y="3044825"/>
            <a:ext cx="990600" cy="38100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800" b="1">
                <a:latin typeface="Times New Roman" panose="02020603050405020304" pitchFamily="18" charset="0"/>
              </a:rPr>
              <a:t>供应商</a:t>
            </a:r>
          </a:p>
        </p:txBody>
      </p:sp>
      <p:sp>
        <p:nvSpPr>
          <p:cNvPr id="495620" name="Rectangle 4"/>
          <p:cNvSpPr>
            <a:spLocks noChangeArrowheads="1"/>
          </p:cNvSpPr>
          <p:nvPr/>
        </p:nvSpPr>
        <p:spPr bwMode="auto">
          <a:xfrm>
            <a:off x="3617913" y="3044825"/>
            <a:ext cx="990600" cy="38100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800" b="1">
                <a:latin typeface="Times New Roman" panose="02020603050405020304" pitchFamily="18" charset="0"/>
              </a:rPr>
              <a:t>仓库</a:t>
            </a:r>
          </a:p>
        </p:txBody>
      </p:sp>
      <p:sp>
        <p:nvSpPr>
          <p:cNvPr id="495621" name="Rectangle 5"/>
          <p:cNvSpPr>
            <a:spLocks noChangeArrowheads="1"/>
          </p:cNvSpPr>
          <p:nvPr/>
        </p:nvSpPr>
        <p:spPr bwMode="auto">
          <a:xfrm>
            <a:off x="6665913" y="3044825"/>
            <a:ext cx="990600" cy="38100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800" b="1">
                <a:latin typeface="Times New Roman" panose="02020603050405020304" pitchFamily="18" charset="0"/>
              </a:rPr>
              <a:t>职工</a:t>
            </a:r>
          </a:p>
        </p:txBody>
      </p:sp>
      <p:sp>
        <p:nvSpPr>
          <p:cNvPr id="495622" name="Rectangle 6"/>
          <p:cNvSpPr>
            <a:spLocks noChangeArrowheads="1"/>
          </p:cNvSpPr>
          <p:nvPr/>
        </p:nvSpPr>
        <p:spPr bwMode="auto">
          <a:xfrm>
            <a:off x="1103313" y="4797425"/>
            <a:ext cx="990600" cy="38100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800" b="1">
                <a:latin typeface="Times New Roman" panose="02020603050405020304" pitchFamily="18" charset="0"/>
              </a:rPr>
              <a:t>项目</a:t>
            </a:r>
          </a:p>
        </p:txBody>
      </p:sp>
      <p:sp>
        <p:nvSpPr>
          <p:cNvPr id="495623" name="Rectangle 7"/>
          <p:cNvSpPr>
            <a:spLocks noChangeArrowheads="1"/>
          </p:cNvSpPr>
          <p:nvPr/>
        </p:nvSpPr>
        <p:spPr bwMode="auto">
          <a:xfrm>
            <a:off x="3694113" y="4797425"/>
            <a:ext cx="990600" cy="38100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800" b="1">
                <a:latin typeface="Times New Roman" panose="02020603050405020304" pitchFamily="18" charset="0"/>
              </a:rPr>
              <a:t>零件</a:t>
            </a:r>
          </a:p>
        </p:txBody>
      </p:sp>
      <p:sp>
        <p:nvSpPr>
          <p:cNvPr id="495624" name="AutoShape 8"/>
          <p:cNvSpPr>
            <a:spLocks noChangeArrowheads="1"/>
          </p:cNvSpPr>
          <p:nvPr/>
        </p:nvSpPr>
        <p:spPr bwMode="auto">
          <a:xfrm>
            <a:off x="417513" y="2359025"/>
            <a:ext cx="9144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u="sng">
                <a:latin typeface="Times New Roman" panose="02020603050405020304" pitchFamily="18" charset="0"/>
              </a:rPr>
              <a:t>供应商号</a:t>
            </a:r>
          </a:p>
        </p:txBody>
      </p:sp>
      <p:sp>
        <p:nvSpPr>
          <p:cNvPr id="495625" name="AutoShape 9"/>
          <p:cNvSpPr>
            <a:spLocks noChangeArrowheads="1"/>
          </p:cNvSpPr>
          <p:nvPr/>
        </p:nvSpPr>
        <p:spPr bwMode="auto">
          <a:xfrm>
            <a:off x="1712913" y="2359025"/>
            <a:ext cx="5334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姓名</a:t>
            </a:r>
          </a:p>
        </p:txBody>
      </p:sp>
      <p:sp>
        <p:nvSpPr>
          <p:cNvPr id="495626" name="AutoShape 10"/>
          <p:cNvSpPr>
            <a:spLocks noChangeArrowheads="1"/>
          </p:cNvSpPr>
          <p:nvPr/>
        </p:nvSpPr>
        <p:spPr bwMode="auto">
          <a:xfrm>
            <a:off x="2551113" y="2359025"/>
            <a:ext cx="5334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帐号</a:t>
            </a:r>
          </a:p>
        </p:txBody>
      </p:sp>
      <p:sp>
        <p:nvSpPr>
          <p:cNvPr id="495627" name="AutoShape 11"/>
          <p:cNvSpPr>
            <a:spLocks noChangeArrowheads="1"/>
          </p:cNvSpPr>
          <p:nvPr/>
        </p:nvSpPr>
        <p:spPr bwMode="auto">
          <a:xfrm>
            <a:off x="3389313" y="2359025"/>
            <a:ext cx="6858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u="sng">
                <a:latin typeface="Times New Roman" panose="02020603050405020304" pitchFamily="18" charset="0"/>
              </a:rPr>
              <a:t>仓库号</a:t>
            </a:r>
          </a:p>
        </p:txBody>
      </p:sp>
      <p:sp>
        <p:nvSpPr>
          <p:cNvPr id="495628" name="AutoShape 12"/>
          <p:cNvSpPr>
            <a:spLocks noChangeArrowheads="1"/>
          </p:cNvSpPr>
          <p:nvPr/>
        </p:nvSpPr>
        <p:spPr bwMode="auto">
          <a:xfrm>
            <a:off x="4227513" y="2359025"/>
            <a:ext cx="5334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面积</a:t>
            </a:r>
          </a:p>
        </p:txBody>
      </p:sp>
      <p:sp>
        <p:nvSpPr>
          <p:cNvPr id="495629" name="AutoShape 13"/>
          <p:cNvSpPr>
            <a:spLocks noChangeArrowheads="1"/>
          </p:cNvSpPr>
          <p:nvPr/>
        </p:nvSpPr>
        <p:spPr bwMode="auto">
          <a:xfrm>
            <a:off x="4913313" y="2359025"/>
            <a:ext cx="6858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电话号</a:t>
            </a:r>
          </a:p>
        </p:txBody>
      </p:sp>
      <p:sp>
        <p:nvSpPr>
          <p:cNvPr id="495630" name="AutoShape 14"/>
          <p:cNvSpPr>
            <a:spLocks noChangeArrowheads="1"/>
          </p:cNvSpPr>
          <p:nvPr/>
        </p:nvSpPr>
        <p:spPr bwMode="auto">
          <a:xfrm>
            <a:off x="5980113" y="2359025"/>
            <a:ext cx="6858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u="sng">
                <a:latin typeface="Times New Roman" panose="02020603050405020304" pitchFamily="18" charset="0"/>
              </a:rPr>
              <a:t>职工号</a:t>
            </a:r>
          </a:p>
        </p:txBody>
      </p:sp>
      <p:sp>
        <p:nvSpPr>
          <p:cNvPr id="495631" name="AutoShape 15"/>
          <p:cNvSpPr>
            <a:spLocks noChangeArrowheads="1"/>
          </p:cNvSpPr>
          <p:nvPr/>
        </p:nvSpPr>
        <p:spPr bwMode="auto">
          <a:xfrm>
            <a:off x="6818313" y="2359025"/>
            <a:ext cx="5334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姓名</a:t>
            </a:r>
          </a:p>
        </p:txBody>
      </p:sp>
      <p:sp>
        <p:nvSpPr>
          <p:cNvPr id="495632" name="AutoShape 16"/>
          <p:cNvSpPr>
            <a:spLocks noChangeArrowheads="1"/>
          </p:cNvSpPr>
          <p:nvPr/>
        </p:nvSpPr>
        <p:spPr bwMode="auto">
          <a:xfrm>
            <a:off x="7580313" y="2359025"/>
            <a:ext cx="5334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年龄</a:t>
            </a:r>
          </a:p>
        </p:txBody>
      </p:sp>
      <p:sp>
        <p:nvSpPr>
          <p:cNvPr id="495633" name="AutoShape 17"/>
          <p:cNvSpPr>
            <a:spLocks noChangeArrowheads="1"/>
          </p:cNvSpPr>
          <p:nvPr/>
        </p:nvSpPr>
        <p:spPr bwMode="auto">
          <a:xfrm>
            <a:off x="8266113" y="2968625"/>
            <a:ext cx="5334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职称</a:t>
            </a:r>
          </a:p>
        </p:txBody>
      </p:sp>
      <p:sp>
        <p:nvSpPr>
          <p:cNvPr id="495634" name="AutoShape 18"/>
          <p:cNvSpPr>
            <a:spLocks noChangeArrowheads="1"/>
          </p:cNvSpPr>
          <p:nvPr/>
        </p:nvSpPr>
        <p:spPr bwMode="auto">
          <a:xfrm>
            <a:off x="341313" y="5635625"/>
            <a:ext cx="6858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u="sng">
                <a:latin typeface="Times New Roman" panose="02020603050405020304" pitchFamily="18" charset="0"/>
              </a:rPr>
              <a:t>项目号</a:t>
            </a:r>
          </a:p>
        </p:txBody>
      </p:sp>
      <p:sp>
        <p:nvSpPr>
          <p:cNvPr id="495635" name="AutoShape 19"/>
          <p:cNvSpPr>
            <a:spLocks noChangeArrowheads="1"/>
          </p:cNvSpPr>
          <p:nvPr/>
        </p:nvSpPr>
        <p:spPr bwMode="auto">
          <a:xfrm>
            <a:off x="1255713" y="5635625"/>
            <a:ext cx="5334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预算</a:t>
            </a:r>
          </a:p>
        </p:txBody>
      </p:sp>
      <p:sp>
        <p:nvSpPr>
          <p:cNvPr id="495636" name="AutoShape 20"/>
          <p:cNvSpPr>
            <a:spLocks noChangeArrowheads="1"/>
          </p:cNvSpPr>
          <p:nvPr/>
        </p:nvSpPr>
        <p:spPr bwMode="auto">
          <a:xfrm>
            <a:off x="1941513" y="5635625"/>
            <a:ext cx="9144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开工日期</a:t>
            </a:r>
          </a:p>
        </p:txBody>
      </p:sp>
      <p:sp>
        <p:nvSpPr>
          <p:cNvPr id="495637" name="AutoShape 21"/>
          <p:cNvSpPr>
            <a:spLocks noChangeArrowheads="1"/>
          </p:cNvSpPr>
          <p:nvPr/>
        </p:nvSpPr>
        <p:spPr bwMode="auto">
          <a:xfrm>
            <a:off x="3160713" y="5635625"/>
            <a:ext cx="6858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u="sng">
                <a:latin typeface="Times New Roman" panose="02020603050405020304" pitchFamily="18" charset="0"/>
              </a:rPr>
              <a:t>零件号</a:t>
            </a:r>
          </a:p>
        </p:txBody>
      </p:sp>
      <p:sp>
        <p:nvSpPr>
          <p:cNvPr id="495638" name="AutoShape 22"/>
          <p:cNvSpPr>
            <a:spLocks noChangeArrowheads="1"/>
          </p:cNvSpPr>
          <p:nvPr/>
        </p:nvSpPr>
        <p:spPr bwMode="auto">
          <a:xfrm>
            <a:off x="4075113" y="5635625"/>
            <a:ext cx="5334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规格</a:t>
            </a:r>
          </a:p>
        </p:txBody>
      </p:sp>
      <p:sp>
        <p:nvSpPr>
          <p:cNvPr id="495639" name="AutoShape 23"/>
          <p:cNvSpPr>
            <a:spLocks noChangeArrowheads="1"/>
          </p:cNvSpPr>
          <p:nvPr/>
        </p:nvSpPr>
        <p:spPr bwMode="auto">
          <a:xfrm>
            <a:off x="4837113" y="5635625"/>
            <a:ext cx="5334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描述</a:t>
            </a:r>
          </a:p>
        </p:txBody>
      </p:sp>
      <p:sp>
        <p:nvSpPr>
          <p:cNvPr id="495640" name="AutoShape 24"/>
          <p:cNvSpPr>
            <a:spLocks noChangeArrowheads="1"/>
          </p:cNvSpPr>
          <p:nvPr/>
        </p:nvSpPr>
        <p:spPr bwMode="auto">
          <a:xfrm>
            <a:off x="1103313" y="1901825"/>
            <a:ext cx="5334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地址</a:t>
            </a:r>
          </a:p>
        </p:txBody>
      </p:sp>
      <p:sp>
        <p:nvSpPr>
          <p:cNvPr id="495641" name="AutoShape 25"/>
          <p:cNvSpPr>
            <a:spLocks noChangeArrowheads="1"/>
          </p:cNvSpPr>
          <p:nvPr/>
        </p:nvSpPr>
        <p:spPr bwMode="auto">
          <a:xfrm>
            <a:off x="2093913" y="1901825"/>
            <a:ext cx="903287"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电话号码</a:t>
            </a:r>
          </a:p>
        </p:txBody>
      </p:sp>
      <p:sp>
        <p:nvSpPr>
          <p:cNvPr id="495642" name="AutoShape 26"/>
          <p:cNvSpPr>
            <a:spLocks noChangeArrowheads="1"/>
          </p:cNvSpPr>
          <p:nvPr/>
        </p:nvSpPr>
        <p:spPr bwMode="auto">
          <a:xfrm>
            <a:off x="5675313" y="5407025"/>
            <a:ext cx="5334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名称</a:t>
            </a:r>
          </a:p>
        </p:txBody>
      </p:sp>
      <p:sp>
        <p:nvSpPr>
          <p:cNvPr id="495643" name="AutoShape 27"/>
          <p:cNvSpPr>
            <a:spLocks noChangeArrowheads="1"/>
          </p:cNvSpPr>
          <p:nvPr/>
        </p:nvSpPr>
        <p:spPr bwMode="auto">
          <a:xfrm>
            <a:off x="5675313" y="4873625"/>
            <a:ext cx="5334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单价</a:t>
            </a:r>
          </a:p>
        </p:txBody>
      </p:sp>
      <p:sp>
        <p:nvSpPr>
          <p:cNvPr id="495644" name="Line 28"/>
          <p:cNvSpPr>
            <a:spLocks noChangeShapeType="1"/>
          </p:cNvSpPr>
          <p:nvPr/>
        </p:nvSpPr>
        <p:spPr bwMode="auto">
          <a:xfrm flipH="1" flipV="1">
            <a:off x="874713" y="2663825"/>
            <a:ext cx="838200" cy="3810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5645" name="Line 29"/>
          <p:cNvSpPr>
            <a:spLocks noChangeShapeType="1"/>
          </p:cNvSpPr>
          <p:nvPr/>
        </p:nvSpPr>
        <p:spPr bwMode="auto">
          <a:xfrm flipH="1" flipV="1">
            <a:off x="1408113" y="2206625"/>
            <a:ext cx="381000" cy="838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5646" name="Line 30"/>
          <p:cNvSpPr>
            <a:spLocks noChangeShapeType="1"/>
          </p:cNvSpPr>
          <p:nvPr/>
        </p:nvSpPr>
        <p:spPr bwMode="auto">
          <a:xfrm flipV="1">
            <a:off x="1941513" y="2663825"/>
            <a:ext cx="0" cy="3810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5647" name="Line 31"/>
          <p:cNvSpPr>
            <a:spLocks noChangeShapeType="1"/>
          </p:cNvSpPr>
          <p:nvPr/>
        </p:nvSpPr>
        <p:spPr bwMode="auto">
          <a:xfrm flipV="1">
            <a:off x="2170113" y="2206625"/>
            <a:ext cx="228600" cy="838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5648" name="Line 32"/>
          <p:cNvSpPr>
            <a:spLocks noChangeShapeType="1"/>
          </p:cNvSpPr>
          <p:nvPr/>
        </p:nvSpPr>
        <p:spPr bwMode="auto">
          <a:xfrm flipV="1">
            <a:off x="2322513" y="2663825"/>
            <a:ext cx="457200" cy="3810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5649" name="Line 33"/>
          <p:cNvSpPr>
            <a:spLocks noChangeShapeType="1"/>
          </p:cNvSpPr>
          <p:nvPr/>
        </p:nvSpPr>
        <p:spPr bwMode="auto">
          <a:xfrm flipV="1">
            <a:off x="3846513" y="2663825"/>
            <a:ext cx="0" cy="3810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5650" name="Line 34"/>
          <p:cNvSpPr>
            <a:spLocks noChangeShapeType="1"/>
          </p:cNvSpPr>
          <p:nvPr/>
        </p:nvSpPr>
        <p:spPr bwMode="auto">
          <a:xfrm flipV="1">
            <a:off x="4075113" y="2663825"/>
            <a:ext cx="304800" cy="3810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5651" name="Line 35"/>
          <p:cNvSpPr>
            <a:spLocks noChangeShapeType="1"/>
          </p:cNvSpPr>
          <p:nvPr/>
        </p:nvSpPr>
        <p:spPr bwMode="auto">
          <a:xfrm flipV="1">
            <a:off x="4379913" y="2663825"/>
            <a:ext cx="685800" cy="3810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5652" name="Line 36"/>
          <p:cNvSpPr>
            <a:spLocks noChangeShapeType="1"/>
          </p:cNvSpPr>
          <p:nvPr/>
        </p:nvSpPr>
        <p:spPr bwMode="auto">
          <a:xfrm flipH="1" flipV="1">
            <a:off x="6513513" y="2663825"/>
            <a:ext cx="381000" cy="3810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5653" name="Line 37"/>
          <p:cNvSpPr>
            <a:spLocks noChangeShapeType="1"/>
          </p:cNvSpPr>
          <p:nvPr/>
        </p:nvSpPr>
        <p:spPr bwMode="auto">
          <a:xfrm flipV="1">
            <a:off x="7123113" y="2663825"/>
            <a:ext cx="0" cy="3810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5654" name="Line 38"/>
          <p:cNvSpPr>
            <a:spLocks noChangeShapeType="1"/>
          </p:cNvSpPr>
          <p:nvPr/>
        </p:nvSpPr>
        <p:spPr bwMode="auto">
          <a:xfrm flipV="1">
            <a:off x="7351713" y="2663825"/>
            <a:ext cx="457200" cy="3810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5655" name="Line 39"/>
          <p:cNvSpPr>
            <a:spLocks noChangeShapeType="1"/>
          </p:cNvSpPr>
          <p:nvPr/>
        </p:nvSpPr>
        <p:spPr bwMode="auto">
          <a:xfrm flipV="1">
            <a:off x="7656513" y="3121025"/>
            <a:ext cx="609600" cy="76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5656" name="Line 40"/>
          <p:cNvSpPr>
            <a:spLocks noChangeShapeType="1"/>
          </p:cNvSpPr>
          <p:nvPr/>
        </p:nvSpPr>
        <p:spPr bwMode="auto">
          <a:xfrm flipH="1">
            <a:off x="722313" y="5178425"/>
            <a:ext cx="6096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5657" name="Line 41"/>
          <p:cNvSpPr>
            <a:spLocks noChangeShapeType="1"/>
          </p:cNvSpPr>
          <p:nvPr/>
        </p:nvSpPr>
        <p:spPr bwMode="auto">
          <a:xfrm>
            <a:off x="1484313" y="5178425"/>
            <a:ext cx="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5658" name="Line 42"/>
          <p:cNvSpPr>
            <a:spLocks noChangeShapeType="1"/>
          </p:cNvSpPr>
          <p:nvPr/>
        </p:nvSpPr>
        <p:spPr bwMode="auto">
          <a:xfrm>
            <a:off x="1712913" y="5178425"/>
            <a:ext cx="5334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5659" name="Line 43"/>
          <p:cNvSpPr>
            <a:spLocks noChangeShapeType="1"/>
          </p:cNvSpPr>
          <p:nvPr/>
        </p:nvSpPr>
        <p:spPr bwMode="auto">
          <a:xfrm flipH="1">
            <a:off x="3541713" y="5178425"/>
            <a:ext cx="4572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5660" name="Line 44"/>
          <p:cNvSpPr>
            <a:spLocks noChangeShapeType="1"/>
          </p:cNvSpPr>
          <p:nvPr/>
        </p:nvSpPr>
        <p:spPr bwMode="auto">
          <a:xfrm>
            <a:off x="4227513" y="5178425"/>
            <a:ext cx="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5661" name="Line 45"/>
          <p:cNvSpPr>
            <a:spLocks noChangeShapeType="1"/>
          </p:cNvSpPr>
          <p:nvPr/>
        </p:nvSpPr>
        <p:spPr bwMode="auto">
          <a:xfrm>
            <a:off x="4456113" y="5178425"/>
            <a:ext cx="6858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5662" name="Line 46"/>
          <p:cNvSpPr>
            <a:spLocks noChangeShapeType="1"/>
          </p:cNvSpPr>
          <p:nvPr/>
        </p:nvSpPr>
        <p:spPr bwMode="auto">
          <a:xfrm>
            <a:off x="4684713" y="5102225"/>
            <a:ext cx="9906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5663" name="Line 47"/>
          <p:cNvSpPr>
            <a:spLocks noChangeShapeType="1"/>
          </p:cNvSpPr>
          <p:nvPr/>
        </p:nvSpPr>
        <p:spPr bwMode="auto">
          <a:xfrm>
            <a:off x="4684713" y="4949825"/>
            <a:ext cx="990600" cy="76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5664" name="Text Box 48"/>
          <p:cNvSpPr txBox="1">
            <a:spLocks noChangeArrowheads="1"/>
          </p:cNvSpPr>
          <p:nvPr/>
        </p:nvSpPr>
        <p:spPr bwMode="auto">
          <a:xfrm>
            <a:off x="1331913" y="6092825"/>
            <a:ext cx="5105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Times New Roman" panose="02020603050405020304" pitchFamily="18" charset="0"/>
              </a:rPr>
              <a:t>工厂物资管理实体及属性图</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页脚占位符 2"/>
          <p:cNvSpPr>
            <a:spLocks noGrp="1"/>
          </p:cNvSpPr>
          <p:nvPr>
            <p:ph type="ftr" sz="quarter" idx="11"/>
          </p:nvPr>
        </p:nvSpPr>
        <p:spPr/>
        <p:txBody>
          <a:bodyPr/>
          <a:lstStyle/>
          <a:p>
            <a:r>
              <a:rPr lang="en-US" altLang="zh-CN"/>
              <a:t>An Introduction to Database Systenm</a:t>
            </a:r>
          </a:p>
        </p:txBody>
      </p:sp>
      <p:sp>
        <p:nvSpPr>
          <p:cNvPr id="497666" name="Rectangle 2"/>
          <p:cNvSpPr>
            <a:spLocks noChangeArrowheads="1"/>
          </p:cNvSpPr>
          <p:nvPr/>
        </p:nvSpPr>
        <p:spPr bwMode="auto">
          <a:xfrm>
            <a:off x="0" y="1905000"/>
            <a:ext cx="68580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endParaRPr lang="zh-CN" altLang="zh-CN" sz="2000">
              <a:latin typeface="Times New Roman" panose="02020603050405020304" pitchFamily="18" charset="0"/>
            </a:endParaRPr>
          </a:p>
        </p:txBody>
      </p:sp>
      <p:sp>
        <p:nvSpPr>
          <p:cNvPr id="497667" name="Text Box 3"/>
          <p:cNvSpPr txBox="1">
            <a:spLocks noChangeArrowheads="1"/>
          </p:cNvSpPr>
          <p:nvPr/>
        </p:nvSpPr>
        <p:spPr bwMode="auto">
          <a:xfrm>
            <a:off x="3581400" y="1701453"/>
            <a:ext cx="1371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Times New Roman" panose="02020603050405020304" pitchFamily="18" charset="0"/>
              </a:rPr>
              <a:t>      </a:t>
            </a:r>
            <a:r>
              <a:rPr lang="en-US" altLang="zh-CN" sz="1600">
                <a:latin typeface="Times New Roman" panose="02020603050405020304" pitchFamily="18" charset="0"/>
              </a:rPr>
              <a:t>m                                       </a:t>
            </a:r>
            <a:r>
              <a:rPr lang="en-US" altLang="zh-CN" sz="2800">
                <a:latin typeface="Times New Roman" panose="02020603050405020304" pitchFamily="18" charset="0"/>
              </a:rPr>
              <a:t> </a:t>
            </a:r>
          </a:p>
        </p:txBody>
      </p:sp>
      <p:sp>
        <p:nvSpPr>
          <p:cNvPr id="497668" name="Text Box 4"/>
          <p:cNvSpPr txBox="1">
            <a:spLocks noChangeArrowheads="1"/>
          </p:cNvSpPr>
          <p:nvPr/>
        </p:nvSpPr>
        <p:spPr bwMode="auto">
          <a:xfrm>
            <a:off x="4114800" y="2768253"/>
            <a:ext cx="4572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Times New Roman" panose="02020603050405020304" pitchFamily="18" charset="0"/>
              </a:rPr>
              <a:t>n</a:t>
            </a:r>
          </a:p>
        </p:txBody>
      </p:sp>
      <p:sp>
        <p:nvSpPr>
          <p:cNvPr id="497669" name="Text Box 5"/>
          <p:cNvSpPr txBox="1">
            <a:spLocks noChangeArrowheads="1"/>
          </p:cNvSpPr>
          <p:nvPr/>
        </p:nvSpPr>
        <p:spPr bwMode="auto">
          <a:xfrm>
            <a:off x="1447800" y="2692053"/>
            <a:ext cx="13716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Times New Roman" panose="02020603050405020304" pitchFamily="18" charset="0"/>
              </a:rPr>
              <a:t>n                                                                         </a:t>
            </a:r>
          </a:p>
        </p:txBody>
      </p:sp>
      <p:sp>
        <p:nvSpPr>
          <p:cNvPr id="497670" name="Text Box 6"/>
          <p:cNvSpPr txBox="1">
            <a:spLocks noChangeArrowheads="1"/>
          </p:cNvSpPr>
          <p:nvPr/>
        </p:nvSpPr>
        <p:spPr bwMode="auto">
          <a:xfrm>
            <a:off x="4724400" y="1244253"/>
            <a:ext cx="19050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Times New Roman" panose="02020603050405020304" pitchFamily="18" charset="0"/>
              </a:rPr>
              <a:t>  1                         n</a:t>
            </a:r>
          </a:p>
        </p:txBody>
      </p:sp>
      <p:sp>
        <p:nvSpPr>
          <p:cNvPr id="497671" name="Rectangle 7"/>
          <p:cNvSpPr>
            <a:spLocks noChangeArrowheads="1"/>
          </p:cNvSpPr>
          <p:nvPr/>
        </p:nvSpPr>
        <p:spPr bwMode="auto">
          <a:xfrm>
            <a:off x="1524000" y="1320453"/>
            <a:ext cx="990600" cy="38100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800" b="1">
                <a:latin typeface="Times New Roman" panose="02020603050405020304" pitchFamily="18" charset="0"/>
              </a:rPr>
              <a:t>供应商</a:t>
            </a:r>
          </a:p>
        </p:txBody>
      </p:sp>
      <p:sp>
        <p:nvSpPr>
          <p:cNvPr id="497672" name="Rectangle 8"/>
          <p:cNvSpPr>
            <a:spLocks noChangeArrowheads="1"/>
          </p:cNvSpPr>
          <p:nvPr/>
        </p:nvSpPr>
        <p:spPr bwMode="auto">
          <a:xfrm>
            <a:off x="3581400" y="1320453"/>
            <a:ext cx="990600" cy="38100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800" b="1">
                <a:latin typeface="Times New Roman" panose="02020603050405020304" pitchFamily="18" charset="0"/>
              </a:rPr>
              <a:t>仓库</a:t>
            </a:r>
          </a:p>
        </p:txBody>
      </p:sp>
      <p:sp>
        <p:nvSpPr>
          <p:cNvPr id="497673" name="Rectangle 9"/>
          <p:cNvSpPr>
            <a:spLocks noChangeArrowheads="1"/>
          </p:cNvSpPr>
          <p:nvPr/>
        </p:nvSpPr>
        <p:spPr bwMode="auto">
          <a:xfrm>
            <a:off x="6629400" y="1320453"/>
            <a:ext cx="990600" cy="38100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800" b="1">
                <a:latin typeface="Times New Roman" panose="02020603050405020304" pitchFamily="18" charset="0"/>
              </a:rPr>
              <a:t>职工</a:t>
            </a:r>
          </a:p>
        </p:txBody>
      </p:sp>
      <p:sp>
        <p:nvSpPr>
          <p:cNvPr id="497674" name="Rectangle 10"/>
          <p:cNvSpPr>
            <a:spLocks noChangeArrowheads="1"/>
          </p:cNvSpPr>
          <p:nvPr/>
        </p:nvSpPr>
        <p:spPr bwMode="auto">
          <a:xfrm>
            <a:off x="1066800" y="3073053"/>
            <a:ext cx="990600" cy="38100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800" b="1">
                <a:latin typeface="Times New Roman" panose="02020603050405020304" pitchFamily="18" charset="0"/>
              </a:rPr>
              <a:t>项目</a:t>
            </a:r>
          </a:p>
        </p:txBody>
      </p:sp>
      <p:grpSp>
        <p:nvGrpSpPr>
          <p:cNvPr id="497675" name="Group 11"/>
          <p:cNvGrpSpPr/>
          <p:nvPr/>
        </p:nvGrpSpPr>
        <p:grpSpPr bwMode="auto">
          <a:xfrm>
            <a:off x="3657600" y="1701453"/>
            <a:ext cx="914400" cy="1371600"/>
            <a:chOff x="2304" y="1056"/>
            <a:chExt cx="576" cy="864"/>
          </a:xfrm>
        </p:grpSpPr>
        <p:sp>
          <p:nvSpPr>
            <p:cNvPr id="497676" name="AutoShape 12"/>
            <p:cNvSpPr>
              <a:spLocks noChangeArrowheads="1"/>
            </p:cNvSpPr>
            <p:nvPr/>
          </p:nvSpPr>
          <p:spPr bwMode="auto">
            <a:xfrm>
              <a:off x="2304" y="1344"/>
              <a:ext cx="576" cy="288"/>
            </a:xfrm>
            <a:prstGeom prst="flowChartDecision">
              <a:avLst/>
            </a:prstGeom>
            <a:solidFill>
              <a:srgbClr val="FF9900"/>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800" b="1">
                  <a:latin typeface="Times New Roman" panose="02020603050405020304" pitchFamily="18" charset="0"/>
                </a:rPr>
                <a:t>库存</a:t>
              </a:r>
            </a:p>
          </p:txBody>
        </p:sp>
        <p:sp>
          <p:nvSpPr>
            <p:cNvPr id="497677" name="Line 13"/>
            <p:cNvSpPr>
              <a:spLocks noChangeShapeType="1"/>
            </p:cNvSpPr>
            <p:nvPr/>
          </p:nvSpPr>
          <p:spPr bwMode="auto">
            <a:xfrm>
              <a:off x="2592" y="1056"/>
              <a:ext cx="0" cy="28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7678" name="Line 14"/>
            <p:cNvSpPr>
              <a:spLocks noChangeShapeType="1"/>
            </p:cNvSpPr>
            <p:nvPr/>
          </p:nvSpPr>
          <p:spPr bwMode="auto">
            <a:xfrm>
              <a:off x="2592" y="1632"/>
              <a:ext cx="0" cy="28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497679" name="Rectangle 15"/>
          <p:cNvSpPr>
            <a:spLocks noChangeArrowheads="1"/>
          </p:cNvSpPr>
          <p:nvPr/>
        </p:nvSpPr>
        <p:spPr bwMode="auto">
          <a:xfrm>
            <a:off x="3657600" y="3073053"/>
            <a:ext cx="990600" cy="38100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800" b="1">
                <a:latin typeface="Times New Roman" panose="02020603050405020304" pitchFamily="18" charset="0"/>
              </a:rPr>
              <a:t>零件</a:t>
            </a:r>
          </a:p>
        </p:txBody>
      </p:sp>
      <p:grpSp>
        <p:nvGrpSpPr>
          <p:cNvPr id="497680" name="Group 16"/>
          <p:cNvGrpSpPr/>
          <p:nvPr/>
        </p:nvGrpSpPr>
        <p:grpSpPr bwMode="auto">
          <a:xfrm>
            <a:off x="4572000" y="1320453"/>
            <a:ext cx="2057400" cy="457200"/>
            <a:chOff x="2880" y="816"/>
            <a:chExt cx="1296" cy="288"/>
          </a:xfrm>
        </p:grpSpPr>
        <p:sp>
          <p:nvSpPr>
            <p:cNvPr id="497681" name="AutoShape 17"/>
            <p:cNvSpPr>
              <a:spLocks noChangeArrowheads="1"/>
            </p:cNvSpPr>
            <p:nvPr/>
          </p:nvSpPr>
          <p:spPr bwMode="auto">
            <a:xfrm>
              <a:off x="3312" y="816"/>
              <a:ext cx="576" cy="288"/>
            </a:xfrm>
            <a:prstGeom prst="flowChartDecision">
              <a:avLst/>
            </a:prstGeom>
            <a:solidFill>
              <a:srgbClr val="FF9900"/>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800" b="1">
                  <a:latin typeface="Times New Roman" panose="02020603050405020304" pitchFamily="18" charset="0"/>
                </a:rPr>
                <a:t>工作</a:t>
              </a:r>
            </a:p>
          </p:txBody>
        </p:sp>
        <p:sp>
          <p:nvSpPr>
            <p:cNvPr id="497682" name="Line 18"/>
            <p:cNvSpPr>
              <a:spLocks noChangeShapeType="1"/>
            </p:cNvSpPr>
            <p:nvPr/>
          </p:nvSpPr>
          <p:spPr bwMode="auto">
            <a:xfrm flipH="1">
              <a:off x="2880" y="960"/>
              <a:ext cx="432"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7683" name="Line 19"/>
            <p:cNvSpPr>
              <a:spLocks noChangeShapeType="1"/>
            </p:cNvSpPr>
            <p:nvPr/>
          </p:nvSpPr>
          <p:spPr bwMode="auto">
            <a:xfrm>
              <a:off x="3888" y="960"/>
              <a:ext cx="288"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497684" name="AutoShape 20"/>
          <p:cNvSpPr>
            <a:spLocks noChangeArrowheads="1"/>
          </p:cNvSpPr>
          <p:nvPr/>
        </p:nvSpPr>
        <p:spPr bwMode="auto">
          <a:xfrm>
            <a:off x="6705600" y="2158653"/>
            <a:ext cx="914400" cy="457200"/>
          </a:xfrm>
          <a:prstGeom prst="flowChartDecision">
            <a:avLst/>
          </a:prstGeom>
          <a:solidFill>
            <a:srgbClr val="FF9900"/>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800" b="1">
                <a:latin typeface="Times New Roman" panose="02020603050405020304" pitchFamily="18" charset="0"/>
              </a:rPr>
              <a:t>领导</a:t>
            </a:r>
          </a:p>
        </p:txBody>
      </p:sp>
      <p:sp>
        <p:nvSpPr>
          <p:cNvPr id="497685" name="Line 21"/>
          <p:cNvSpPr>
            <a:spLocks noChangeShapeType="1"/>
          </p:cNvSpPr>
          <p:nvPr/>
        </p:nvSpPr>
        <p:spPr bwMode="auto">
          <a:xfrm>
            <a:off x="7315200" y="1701453"/>
            <a:ext cx="0" cy="5334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7686" name="Line 22"/>
          <p:cNvSpPr>
            <a:spLocks noChangeShapeType="1"/>
          </p:cNvSpPr>
          <p:nvPr/>
        </p:nvSpPr>
        <p:spPr bwMode="auto">
          <a:xfrm>
            <a:off x="7010400" y="1701453"/>
            <a:ext cx="0" cy="5334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7687" name="Text Box 23"/>
          <p:cNvSpPr txBox="1">
            <a:spLocks noChangeArrowheads="1"/>
          </p:cNvSpPr>
          <p:nvPr/>
        </p:nvSpPr>
        <p:spPr bwMode="auto">
          <a:xfrm>
            <a:off x="1143000" y="1701453"/>
            <a:ext cx="1371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Times New Roman" panose="02020603050405020304" pitchFamily="18" charset="0"/>
              </a:rPr>
              <a:t>      </a:t>
            </a:r>
            <a:r>
              <a:rPr lang="en-US" altLang="zh-CN" sz="1600">
                <a:latin typeface="Times New Roman" panose="02020603050405020304" pitchFamily="18" charset="0"/>
              </a:rPr>
              <a:t>m</a:t>
            </a:r>
            <a:endParaRPr lang="en-US" altLang="zh-CN" sz="2800">
              <a:latin typeface="Times New Roman" panose="02020603050405020304" pitchFamily="18" charset="0"/>
            </a:endParaRPr>
          </a:p>
        </p:txBody>
      </p:sp>
      <p:sp>
        <p:nvSpPr>
          <p:cNvPr id="497688" name="Text Box 24"/>
          <p:cNvSpPr txBox="1">
            <a:spLocks noChangeArrowheads="1"/>
          </p:cNvSpPr>
          <p:nvPr/>
        </p:nvSpPr>
        <p:spPr bwMode="auto">
          <a:xfrm>
            <a:off x="2971800" y="2311053"/>
            <a:ext cx="4572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Times New Roman" panose="02020603050405020304" pitchFamily="18" charset="0"/>
              </a:rPr>
              <a:t>p</a:t>
            </a:r>
          </a:p>
        </p:txBody>
      </p:sp>
      <p:sp>
        <p:nvSpPr>
          <p:cNvPr id="497689" name="Text Box 25"/>
          <p:cNvSpPr txBox="1">
            <a:spLocks noChangeArrowheads="1"/>
          </p:cNvSpPr>
          <p:nvPr/>
        </p:nvSpPr>
        <p:spPr bwMode="auto">
          <a:xfrm>
            <a:off x="0" y="4800600"/>
            <a:ext cx="8991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endParaRPr lang="zh-CN" altLang="zh-CN" sz="1800">
              <a:latin typeface="Times New Roman" panose="02020603050405020304" pitchFamily="18" charset="0"/>
            </a:endParaRPr>
          </a:p>
        </p:txBody>
      </p:sp>
      <p:sp>
        <p:nvSpPr>
          <p:cNvPr id="497690" name="Text Box 26"/>
          <p:cNvSpPr txBox="1">
            <a:spLocks noChangeArrowheads="1"/>
          </p:cNvSpPr>
          <p:nvPr/>
        </p:nvSpPr>
        <p:spPr bwMode="auto">
          <a:xfrm>
            <a:off x="6705600" y="1809403"/>
            <a:ext cx="13716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Times New Roman" panose="02020603050405020304" pitchFamily="18" charset="0"/>
              </a:rPr>
              <a:t> 1         n</a:t>
            </a:r>
          </a:p>
        </p:txBody>
      </p:sp>
      <p:sp>
        <p:nvSpPr>
          <p:cNvPr id="497691" name="Text Box 27"/>
          <p:cNvSpPr txBox="1">
            <a:spLocks noChangeArrowheads="1"/>
          </p:cNvSpPr>
          <p:nvPr/>
        </p:nvSpPr>
        <p:spPr bwMode="auto">
          <a:xfrm>
            <a:off x="106362" y="3562003"/>
            <a:ext cx="8931275" cy="2225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latin typeface="楷体_GB2312" pitchFamily="49" charset="-122"/>
                <a:ea typeface="楷体_GB2312" pitchFamily="49" charset="-122"/>
                <a:sym typeface="Wingdings" panose="05000000000000000000" pitchFamily="2" charset="2"/>
              </a:rPr>
              <a:t>1</a:t>
            </a:r>
            <a:r>
              <a:rPr lang="zh-CN" altLang="en-US" sz="2000" b="1" dirty="0">
                <a:latin typeface="楷体_GB2312" pitchFamily="49" charset="-122"/>
                <a:ea typeface="楷体_GB2312" pitchFamily="49" charset="-122"/>
                <a:sym typeface="Wingdings" panose="05000000000000000000" pitchFamily="2" charset="2"/>
              </a:rPr>
              <a:t>、一个仓库可以存放多种零件，一种零件可以存放在多个仓库中，有库存量</a:t>
            </a:r>
          </a:p>
          <a:p>
            <a:pPr>
              <a:spcBef>
                <a:spcPct val="50000"/>
              </a:spcBef>
            </a:pPr>
            <a:r>
              <a:rPr lang="en-US" altLang="zh-CN" sz="2000" b="1" dirty="0">
                <a:latin typeface="楷体_GB2312" pitchFamily="49" charset="-122"/>
                <a:ea typeface="楷体_GB2312" pitchFamily="49" charset="-122"/>
                <a:sym typeface="Wingdings" panose="05000000000000000000" pitchFamily="2" charset="2"/>
              </a:rPr>
              <a:t>2</a:t>
            </a:r>
            <a:r>
              <a:rPr lang="zh-CN" altLang="en-US" sz="2000" b="1" dirty="0">
                <a:latin typeface="楷体_GB2312" pitchFamily="49" charset="-122"/>
                <a:ea typeface="楷体_GB2312" pitchFamily="49" charset="-122"/>
                <a:sym typeface="Wingdings" panose="05000000000000000000" pitchFamily="2" charset="2"/>
              </a:rPr>
              <a:t>、一个仓库可以有多个职工当仓库保管员，一个职工只能在一个仓库工作。</a:t>
            </a:r>
          </a:p>
          <a:p>
            <a:pPr>
              <a:spcBef>
                <a:spcPct val="50000"/>
              </a:spcBef>
            </a:pPr>
            <a:r>
              <a:rPr lang="en-US" altLang="zh-CN" sz="2000" b="1" dirty="0">
                <a:latin typeface="楷体_GB2312" pitchFamily="49" charset="-122"/>
                <a:ea typeface="楷体_GB2312" pitchFamily="49" charset="-122"/>
                <a:sym typeface="Wingdings" panose="05000000000000000000" pitchFamily="2" charset="2"/>
              </a:rPr>
              <a:t>3</a:t>
            </a:r>
            <a:r>
              <a:rPr lang="zh-CN" altLang="en-US" sz="2000" b="1" dirty="0">
                <a:latin typeface="楷体_GB2312" pitchFamily="49" charset="-122"/>
                <a:ea typeface="楷体_GB2312" pitchFamily="49" charset="-122"/>
                <a:sym typeface="Wingdings" panose="05000000000000000000" pitchFamily="2" charset="2"/>
              </a:rPr>
              <a:t>、职工之间具有领导与被领导关系。</a:t>
            </a:r>
          </a:p>
          <a:p>
            <a:pPr>
              <a:spcBef>
                <a:spcPct val="50000"/>
              </a:spcBef>
            </a:pPr>
            <a:r>
              <a:rPr lang="en-US" altLang="zh-CN" sz="2000" b="1" dirty="0">
                <a:latin typeface="楷体_GB2312" pitchFamily="49" charset="-122"/>
                <a:ea typeface="楷体_GB2312" pitchFamily="49" charset="-122"/>
                <a:sym typeface="Wingdings" panose="05000000000000000000" pitchFamily="2" charset="2"/>
              </a:rPr>
              <a:t>4</a:t>
            </a:r>
            <a:r>
              <a:rPr lang="zh-CN" altLang="en-US" sz="2000" b="1" dirty="0">
                <a:latin typeface="楷体_GB2312" pitchFamily="49" charset="-122"/>
                <a:ea typeface="楷体_GB2312" pitchFamily="49" charset="-122"/>
                <a:sym typeface="Wingdings" panose="05000000000000000000" pitchFamily="2" charset="2"/>
              </a:rPr>
              <a:t>、一个供应商可以供给若干项目多种零件，每个项目可以使用</a:t>
            </a:r>
          </a:p>
          <a:p>
            <a:pPr>
              <a:spcBef>
                <a:spcPct val="50000"/>
              </a:spcBef>
            </a:pPr>
            <a:r>
              <a:rPr lang="zh-CN" altLang="en-US" sz="2000" b="1" dirty="0">
                <a:latin typeface="楷体_GB2312" pitchFamily="49" charset="-122"/>
                <a:ea typeface="楷体_GB2312" pitchFamily="49" charset="-122"/>
                <a:sym typeface="Wingdings" panose="05000000000000000000" pitchFamily="2" charset="2"/>
              </a:rPr>
              <a:t>不同供应商供应的零件，每种零件可由不同的供应商供给。</a:t>
            </a:r>
          </a:p>
        </p:txBody>
      </p:sp>
      <p:grpSp>
        <p:nvGrpSpPr>
          <p:cNvPr id="497692" name="Group 28"/>
          <p:cNvGrpSpPr/>
          <p:nvPr/>
        </p:nvGrpSpPr>
        <p:grpSpPr bwMode="auto">
          <a:xfrm>
            <a:off x="533400" y="1701453"/>
            <a:ext cx="3276600" cy="1371600"/>
            <a:chOff x="336" y="1056"/>
            <a:chExt cx="2064" cy="864"/>
          </a:xfrm>
        </p:grpSpPr>
        <p:sp>
          <p:nvSpPr>
            <p:cNvPr id="497693" name="AutoShape 29"/>
            <p:cNvSpPr>
              <a:spLocks noChangeArrowheads="1"/>
            </p:cNvSpPr>
            <p:nvPr/>
          </p:nvSpPr>
          <p:spPr bwMode="auto">
            <a:xfrm>
              <a:off x="1008" y="1344"/>
              <a:ext cx="576" cy="288"/>
            </a:xfrm>
            <a:prstGeom prst="flowChartDecision">
              <a:avLst/>
            </a:prstGeom>
            <a:solidFill>
              <a:srgbClr val="FF9900"/>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800" b="1">
                  <a:latin typeface="Times New Roman" panose="02020603050405020304" pitchFamily="18" charset="0"/>
                </a:rPr>
                <a:t>供应</a:t>
              </a:r>
            </a:p>
          </p:txBody>
        </p:sp>
        <p:sp>
          <p:nvSpPr>
            <p:cNvPr id="497694" name="Line 30"/>
            <p:cNvSpPr>
              <a:spLocks noChangeShapeType="1"/>
            </p:cNvSpPr>
            <p:nvPr/>
          </p:nvSpPr>
          <p:spPr bwMode="auto">
            <a:xfrm flipV="1">
              <a:off x="1296" y="1056"/>
              <a:ext cx="0" cy="28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7695" name="Line 31"/>
            <p:cNvSpPr>
              <a:spLocks noChangeShapeType="1"/>
            </p:cNvSpPr>
            <p:nvPr/>
          </p:nvSpPr>
          <p:spPr bwMode="auto">
            <a:xfrm flipH="1">
              <a:off x="1008" y="1632"/>
              <a:ext cx="288" cy="288"/>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7696" name="Line 32"/>
            <p:cNvSpPr>
              <a:spLocks noChangeShapeType="1"/>
            </p:cNvSpPr>
            <p:nvPr/>
          </p:nvSpPr>
          <p:spPr bwMode="auto">
            <a:xfrm>
              <a:off x="1584" y="1488"/>
              <a:ext cx="816" cy="432"/>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7697" name="AutoShape 33"/>
            <p:cNvSpPr>
              <a:spLocks noChangeArrowheads="1"/>
            </p:cNvSpPr>
            <p:nvPr/>
          </p:nvSpPr>
          <p:spPr bwMode="auto">
            <a:xfrm>
              <a:off x="336" y="1392"/>
              <a:ext cx="432" cy="192"/>
            </a:xfrm>
            <a:prstGeom prst="flowChartTerminator">
              <a:avLst/>
            </a:prstGeom>
            <a:solidFill>
              <a:srgbClr val="00FF00"/>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供应量</a:t>
              </a:r>
            </a:p>
          </p:txBody>
        </p:sp>
        <p:sp>
          <p:nvSpPr>
            <p:cNvPr id="497698" name="Line 34"/>
            <p:cNvSpPr>
              <a:spLocks noChangeShapeType="1"/>
            </p:cNvSpPr>
            <p:nvPr/>
          </p:nvSpPr>
          <p:spPr bwMode="auto">
            <a:xfrm flipH="1">
              <a:off x="768" y="1488"/>
              <a:ext cx="240"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497699" name="AutoShape 35"/>
          <p:cNvSpPr>
            <a:spLocks noChangeArrowheads="1"/>
          </p:cNvSpPr>
          <p:nvPr/>
        </p:nvSpPr>
        <p:spPr bwMode="auto">
          <a:xfrm>
            <a:off x="5029200" y="2234853"/>
            <a:ext cx="685800" cy="304800"/>
          </a:xfrm>
          <a:prstGeom prst="flowChartTerminator">
            <a:avLst/>
          </a:prstGeom>
          <a:solidFill>
            <a:srgbClr val="00FF00"/>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库存量</a:t>
            </a:r>
          </a:p>
        </p:txBody>
      </p:sp>
      <p:sp>
        <p:nvSpPr>
          <p:cNvPr id="497700" name="Line 36"/>
          <p:cNvSpPr>
            <a:spLocks noChangeShapeType="1"/>
          </p:cNvSpPr>
          <p:nvPr/>
        </p:nvSpPr>
        <p:spPr bwMode="auto">
          <a:xfrm>
            <a:off x="4572000" y="2387253"/>
            <a:ext cx="457200"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97675"/>
                                        </p:tgtEl>
                                        <p:attrNameLst>
                                          <p:attrName>style.visibility</p:attrName>
                                        </p:attrNameLst>
                                      </p:cBhvr>
                                      <p:to>
                                        <p:strVal val="visible"/>
                                      </p:to>
                                    </p:set>
                                    <p:anim calcmode="lin" valueType="num">
                                      <p:cBhvr additive="base">
                                        <p:cTn id="7" dur="500" fill="hold"/>
                                        <p:tgtEl>
                                          <p:spTgt spid="497675"/>
                                        </p:tgtEl>
                                        <p:attrNameLst>
                                          <p:attrName>ppt_x</p:attrName>
                                        </p:attrNameLst>
                                      </p:cBhvr>
                                      <p:tavLst>
                                        <p:tav tm="0">
                                          <p:val>
                                            <p:strVal val="1+#ppt_w/2"/>
                                          </p:val>
                                        </p:tav>
                                        <p:tav tm="100000">
                                          <p:val>
                                            <p:strVal val="#ppt_x"/>
                                          </p:val>
                                        </p:tav>
                                      </p:tavLst>
                                    </p:anim>
                                    <p:anim calcmode="lin" valueType="num">
                                      <p:cBhvr additive="base">
                                        <p:cTn id="8" dur="500" fill="hold"/>
                                        <p:tgtEl>
                                          <p:spTgt spid="4976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7667"/>
                                        </p:tgtEl>
                                        <p:attrNameLst>
                                          <p:attrName>style.visibility</p:attrName>
                                        </p:attrNameLst>
                                      </p:cBhvr>
                                      <p:to>
                                        <p:strVal val="visible"/>
                                      </p:to>
                                    </p:set>
                                    <p:anim calcmode="lin" valueType="num">
                                      <p:cBhvr additive="base">
                                        <p:cTn id="13" dur="500" fill="hold"/>
                                        <p:tgtEl>
                                          <p:spTgt spid="497667"/>
                                        </p:tgtEl>
                                        <p:attrNameLst>
                                          <p:attrName>ppt_x</p:attrName>
                                        </p:attrNameLst>
                                      </p:cBhvr>
                                      <p:tavLst>
                                        <p:tav tm="0">
                                          <p:val>
                                            <p:strVal val="0-#ppt_w/2"/>
                                          </p:val>
                                        </p:tav>
                                        <p:tav tm="100000">
                                          <p:val>
                                            <p:strVal val="#ppt_x"/>
                                          </p:val>
                                        </p:tav>
                                      </p:tavLst>
                                    </p:anim>
                                    <p:anim calcmode="lin" valueType="num">
                                      <p:cBhvr additive="base">
                                        <p:cTn id="14" dur="500" fill="hold"/>
                                        <p:tgtEl>
                                          <p:spTgt spid="49766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7668"/>
                                        </p:tgtEl>
                                        <p:attrNameLst>
                                          <p:attrName>style.visibility</p:attrName>
                                        </p:attrNameLst>
                                      </p:cBhvr>
                                      <p:to>
                                        <p:strVal val="visible"/>
                                      </p:to>
                                    </p:set>
                                    <p:anim calcmode="lin" valueType="num">
                                      <p:cBhvr additive="base">
                                        <p:cTn id="19" dur="500" fill="hold"/>
                                        <p:tgtEl>
                                          <p:spTgt spid="497668"/>
                                        </p:tgtEl>
                                        <p:attrNameLst>
                                          <p:attrName>ppt_x</p:attrName>
                                        </p:attrNameLst>
                                      </p:cBhvr>
                                      <p:tavLst>
                                        <p:tav tm="0">
                                          <p:val>
                                            <p:strVal val="0-#ppt_w/2"/>
                                          </p:val>
                                        </p:tav>
                                        <p:tav tm="100000">
                                          <p:val>
                                            <p:strVal val="#ppt_x"/>
                                          </p:val>
                                        </p:tav>
                                      </p:tavLst>
                                    </p:anim>
                                    <p:anim calcmode="lin" valueType="num">
                                      <p:cBhvr additive="base">
                                        <p:cTn id="20" dur="500" fill="hold"/>
                                        <p:tgtEl>
                                          <p:spTgt spid="49766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497699"/>
                                        </p:tgtEl>
                                        <p:attrNameLst>
                                          <p:attrName>style.visibility</p:attrName>
                                        </p:attrNameLst>
                                      </p:cBhvr>
                                      <p:to>
                                        <p:strVal val="visible"/>
                                      </p:to>
                                    </p:set>
                                    <p:anim calcmode="lin" valueType="num">
                                      <p:cBhvr additive="base">
                                        <p:cTn id="25" dur="500" fill="hold"/>
                                        <p:tgtEl>
                                          <p:spTgt spid="497699"/>
                                        </p:tgtEl>
                                        <p:attrNameLst>
                                          <p:attrName>ppt_x</p:attrName>
                                        </p:attrNameLst>
                                      </p:cBhvr>
                                      <p:tavLst>
                                        <p:tav tm="0">
                                          <p:val>
                                            <p:strVal val="0-#ppt_w/2"/>
                                          </p:val>
                                        </p:tav>
                                        <p:tav tm="100000">
                                          <p:val>
                                            <p:strVal val="#ppt_x"/>
                                          </p:val>
                                        </p:tav>
                                      </p:tavLst>
                                    </p:anim>
                                    <p:anim calcmode="lin" valueType="num">
                                      <p:cBhvr additive="base">
                                        <p:cTn id="26" dur="500" fill="hold"/>
                                        <p:tgtEl>
                                          <p:spTgt spid="497699"/>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nodeType="clickEffect">
                                  <p:stCondLst>
                                    <p:cond delay="0"/>
                                  </p:stCondLst>
                                  <p:childTnLst>
                                    <p:set>
                                      <p:cBhvr>
                                        <p:cTn id="30" dur="1" fill="hold">
                                          <p:stCondLst>
                                            <p:cond delay="0"/>
                                          </p:stCondLst>
                                        </p:cTn>
                                        <p:tgtEl>
                                          <p:spTgt spid="497700"/>
                                        </p:tgtEl>
                                        <p:attrNameLst>
                                          <p:attrName>style.visibility</p:attrName>
                                        </p:attrNameLst>
                                      </p:cBhvr>
                                      <p:to>
                                        <p:strVal val="visible"/>
                                      </p:to>
                                    </p:set>
                                    <p:anim calcmode="lin" valueType="num">
                                      <p:cBhvr additive="base">
                                        <p:cTn id="31" dur="500" fill="hold"/>
                                        <p:tgtEl>
                                          <p:spTgt spid="497700"/>
                                        </p:tgtEl>
                                        <p:attrNameLst>
                                          <p:attrName>ppt_x</p:attrName>
                                        </p:attrNameLst>
                                      </p:cBhvr>
                                      <p:tavLst>
                                        <p:tav tm="0">
                                          <p:val>
                                            <p:strVal val="0-#ppt_w/2"/>
                                          </p:val>
                                        </p:tav>
                                        <p:tav tm="100000">
                                          <p:val>
                                            <p:strVal val="#ppt_x"/>
                                          </p:val>
                                        </p:tav>
                                      </p:tavLst>
                                    </p:anim>
                                    <p:anim calcmode="lin" valueType="num">
                                      <p:cBhvr additive="base">
                                        <p:cTn id="32" dur="500" fill="hold"/>
                                        <p:tgtEl>
                                          <p:spTgt spid="497700"/>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97680"/>
                                        </p:tgtEl>
                                        <p:attrNameLst>
                                          <p:attrName>style.visibility</p:attrName>
                                        </p:attrNameLst>
                                      </p:cBhvr>
                                      <p:to>
                                        <p:strVal val="visible"/>
                                      </p:to>
                                    </p:set>
                                    <p:anim calcmode="lin" valueType="num">
                                      <p:cBhvr additive="base">
                                        <p:cTn id="37" dur="500" fill="hold"/>
                                        <p:tgtEl>
                                          <p:spTgt spid="497680"/>
                                        </p:tgtEl>
                                        <p:attrNameLst>
                                          <p:attrName>ppt_x</p:attrName>
                                        </p:attrNameLst>
                                      </p:cBhvr>
                                      <p:tavLst>
                                        <p:tav tm="0">
                                          <p:val>
                                            <p:strVal val="0-#ppt_w/2"/>
                                          </p:val>
                                        </p:tav>
                                        <p:tav tm="100000">
                                          <p:val>
                                            <p:strVal val="#ppt_x"/>
                                          </p:val>
                                        </p:tav>
                                      </p:tavLst>
                                    </p:anim>
                                    <p:anim calcmode="lin" valueType="num">
                                      <p:cBhvr additive="base">
                                        <p:cTn id="38" dur="500" fill="hold"/>
                                        <p:tgtEl>
                                          <p:spTgt spid="49768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97670"/>
                                        </p:tgtEl>
                                        <p:attrNameLst>
                                          <p:attrName>style.visibility</p:attrName>
                                        </p:attrNameLst>
                                      </p:cBhvr>
                                      <p:to>
                                        <p:strVal val="visible"/>
                                      </p:to>
                                    </p:set>
                                    <p:anim calcmode="lin" valueType="num">
                                      <p:cBhvr additive="base">
                                        <p:cTn id="43" dur="500" fill="hold"/>
                                        <p:tgtEl>
                                          <p:spTgt spid="497670"/>
                                        </p:tgtEl>
                                        <p:attrNameLst>
                                          <p:attrName>ppt_x</p:attrName>
                                        </p:attrNameLst>
                                      </p:cBhvr>
                                      <p:tavLst>
                                        <p:tav tm="0">
                                          <p:val>
                                            <p:strVal val="0-#ppt_w/2"/>
                                          </p:val>
                                        </p:tav>
                                        <p:tav tm="100000">
                                          <p:val>
                                            <p:strVal val="#ppt_x"/>
                                          </p:val>
                                        </p:tav>
                                      </p:tavLst>
                                    </p:anim>
                                    <p:anim calcmode="lin" valueType="num">
                                      <p:cBhvr additive="base">
                                        <p:cTn id="44" dur="500" fill="hold"/>
                                        <p:tgtEl>
                                          <p:spTgt spid="49767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97692"/>
                                        </p:tgtEl>
                                        <p:attrNameLst>
                                          <p:attrName>style.visibility</p:attrName>
                                        </p:attrNameLst>
                                      </p:cBhvr>
                                      <p:to>
                                        <p:strVal val="visible"/>
                                      </p:to>
                                    </p:set>
                                    <p:anim calcmode="lin" valueType="num">
                                      <p:cBhvr additive="base">
                                        <p:cTn id="49" dur="500" fill="hold"/>
                                        <p:tgtEl>
                                          <p:spTgt spid="497692"/>
                                        </p:tgtEl>
                                        <p:attrNameLst>
                                          <p:attrName>ppt_x</p:attrName>
                                        </p:attrNameLst>
                                      </p:cBhvr>
                                      <p:tavLst>
                                        <p:tav tm="0">
                                          <p:val>
                                            <p:strVal val="0-#ppt_w/2"/>
                                          </p:val>
                                        </p:tav>
                                        <p:tav tm="100000">
                                          <p:val>
                                            <p:strVal val="#ppt_x"/>
                                          </p:val>
                                        </p:tav>
                                      </p:tavLst>
                                    </p:anim>
                                    <p:anim calcmode="lin" valueType="num">
                                      <p:cBhvr additive="base">
                                        <p:cTn id="50" dur="500" fill="hold"/>
                                        <p:tgtEl>
                                          <p:spTgt spid="49769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97687"/>
                                        </p:tgtEl>
                                        <p:attrNameLst>
                                          <p:attrName>style.visibility</p:attrName>
                                        </p:attrNameLst>
                                      </p:cBhvr>
                                      <p:to>
                                        <p:strVal val="visible"/>
                                      </p:to>
                                    </p:set>
                                    <p:anim calcmode="lin" valueType="num">
                                      <p:cBhvr additive="base">
                                        <p:cTn id="55" dur="500" fill="hold"/>
                                        <p:tgtEl>
                                          <p:spTgt spid="497687"/>
                                        </p:tgtEl>
                                        <p:attrNameLst>
                                          <p:attrName>ppt_x</p:attrName>
                                        </p:attrNameLst>
                                      </p:cBhvr>
                                      <p:tavLst>
                                        <p:tav tm="0">
                                          <p:val>
                                            <p:strVal val="0-#ppt_w/2"/>
                                          </p:val>
                                        </p:tav>
                                        <p:tav tm="100000">
                                          <p:val>
                                            <p:strVal val="#ppt_x"/>
                                          </p:val>
                                        </p:tav>
                                      </p:tavLst>
                                    </p:anim>
                                    <p:anim calcmode="lin" valueType="num">
                                      <p:cBhvr additive="base">
                                        <p:cTn id="56" dur="500" fill="hold"/>
                                        <p:tgtEl>
                                          <p:spTgt spid="49768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97688"/>
                                        </p:tgtEl>
                                        <p:attrNameLst>
                                          <p:attrName>style.visibility</p:attrName>
                                        </p:attrNameLst>
                                      </p:cBhvr>
                                      <p:to>
                                        <p:strVal val="visible"/>
                                      </p:to>
                                    </p:set>
                                    <p:anim calcmode="lin" valueType="num">
                                      <p:cBhvr additive="base">
                                        <p:cTn id="61" dur="500" fill="hold"/>
                                        <p:tgtEl>
                                          <p:spTgt spid="497688"/>
                                        </p:tgtEl>
                                        <p:attrNameLst>
                                          <p:attrName>ppt_x</p:attrName>
                                        </p:attrNameLst>
                                      </p:cBhvr>
                                      <p:tavLst>
                                        <p:tav tm="0">
                                          <p:val>
                                            <p:strVal val="0-#ppt_w/2"/>
                                          </p:val>
                                        </p:tav>
                                        <p:tav tm="100000">
                                          <p:val>
                                            <p:strVal val="#ppt_x"/>
                                          </p:val>
                                        </p:tav>
                                      </p:tavLst>
                                    </p:anim>
                                    <p:anim calcmode="lin" valueType="num">
                                      <p:cBhvr additive="base">
                                        <p:cTn id="62" dur="500" fill="hold"/>
                                        <p:tgtEl>
                                          <p:spTgt spid="49768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97669"/>
                                        </p:tgtEl>
                                        <p:attrNameLst>
                                          <p:attrName>style.visibility</p:attrName>
                                        </p:attrNameLst>
                                      </p:cBhvr>
                                      <p:to>
                                        <p:strVal val="visible"/>
                                      </p:to>
                                    </p:set>
                                    <p:anim calcmode="lin" valueType="num">
                                      <p:cBhvr additive="base">
                                        <p:cTn id="67" dur="500" fill="hold"/>
                                        <p:tgtEl>
                                          <p:spTgt spid="497669"/>
                                        </p:tgtEl>
                                        <p:attrNameLst>
                                          <p:attrName>ppt_x</p:attrName>
                                        </p:attrNameLst>
                                      </p:cBhvr>
                                      <p:tavLst>
                                        <p:tav tm="0">
                                          <p:val>
                                            <p:strVal val="#ppt_x"/>
                                          </p:val>
                                        </p:tav>
                                        <p:tav tm="100000">
                                          <p:val>
                                            <p:strVal val="#ppt_x"/>
                                          </p:val>
                                        </p:tav>
                                      </p:tavLst>
                                    </p:anim>
                                    <p:anim calcmode="lin" valueType="num">
                                      <p:cBhvr additive="base">
                                        <p:cTn id="68" dur="500" fill="hold"/>
                                        <p:tgtEl>
                                          <p:spTgt spid="49766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497685"/>
                                        </p:tgtEl>
                                        <p:attrNameLst>
                                          <p:attrName>style.visibility</p:attrName>
                                        </p:attrNameLst>
                                      </p:cBhvr>
                                      <p:to>
                                        <p:strVal val="visible"/>
                                      </p:to>
                                    </p:set>
                                    <p:anim calcmode="lin" valueType="num">
                                      <p:cBhvr additive="base">
                                        <p:cTn id="73" dur="500" fill="hold"/>
                                        <p:tgtEl>
                                          <p:spTgt spid="497685"/>
                                        </p:tgtEl>
                                        <p:attrNameLst>
                                          <p:attrName>ppt_x</p:attrName>
                                        </p:attrNameLst>
                                      </p:cBhvr>
                                      <p:tavLst>
                                        <p:tav tm="0">
                                          <p:val>
                                            <p:strVal val="0-#ppt_w/2"/>
                                          </p:val>
                                        </p:tav>
                                        <p:tav tm="100000">
                                          <p:val>
                                            <p:strVal val="#ppt_x"/>
                                          </p:val>
                                        </p:tav>
                                      </p:tavLst>
                                    </p:anim>
                                    <p:anim calcmode="lin" valueType="num">
                                      <p:cBhvr additive="base">
                                        <p:cTn id="74" dur="500" fill="hold"/>
                                        <p:tgtEl>
                                          <p:spTgt spid="497685"/>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497686"/>
                                        </p:tgtEl>
                                        <p:attrNameLst>
                                          <p:attrName>style.visibility</p:attrName>
                                        </p:attrNameLst>
                                      </p:cBhvr>
                                      <p:to>
                                        <p:strVal val="visible"/>
                                      </p:to>
                                    </p:set>
                                    <p:anim calcmode="lin" valueType="num">
                                      <p:cBhvr additive="base">
                                        <p:cTn id="79" dur="500" fill="hold"/>
                                        <p:tgtEl>
                                          <p:spTgt spid="497686"/>
                                        </p:tgtEl>
                                        <p:attrNameLst>
                                          <p:attrName>ppt_x</p:attrName>
                                        </p:attrNameLst>
                                      </p:cBhvr>
                                      <p:tavLst>
                                        <p:tav tm="0">
                                          <p:val>
                                            <p:strVal val="0-#ppt_w/2"/>
                                          </p:val>
                                        </p:tav>
                                        <p:tav tm="100000">
                                          <p:val>
                                            <p:strVal val="#ppt_x"/>
                                          </p:val>
                                        </p:tav>
                                      </p:tavLst>
                                    </p:anim>
                                    <p:anim calcmode="lin" valueType="num">
                                      <p:cBhvr additive="base">
                                        <p:cTn id="80" dur="500" fill="hold"/>
                                        <p:tgtEl>
                                          <p:spTgt spid="497686"/>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497684"/>
                                        </p:tgtEl>
                                        <p:attrNameLst>
                                          <p:attrName>style.visibility</p:attrName>
                                        </p:attrNameLst>
                                      </p:cBhvr>
                                      <p:to>
                                        <p:strVal val="visible"/>
                                      </p:to>
                                    </p:set>
                                    <p:anim calcmode="lin" valueType="num">
                                      <p:cBhvr additive="base">
                                        <p:cTn id="85" dur="500" fill="hold"/>
                                        <p:tgtEl>
                                          <p:spTgt spid="497684"/>
                                        </p:tgtEl>
                                        <p:attrNameLst>
                                          <p:attrName>ppt_x</p:attrName>
                                        </p:attrNameLst>
                                      </p:cBhvr>
                                      <p:tavLst>
                                        <p:tav tm="0">
                                          <p:val>
                                            <p:strVal val="0-#ppt_w/2"/>
                                          </p:val>
                                        </p:tav>
                                        <p:tav tm="100000">
                                          <p:val>
                                            <p:strVal val="#ppt_x"/>
                                          </p:val>
                                        </p:tav>
                                      </p:tavLst>
                                    </p:anim>
                                    <p:anim calcmode="lin" valueType="num">
                                      <p:cBhvr additive="base">
                                        <p:cTn id="86" dur="500" fill="hold"/>
                                        <p:tgtEl>
                                          <p:spTgt spid="497684"/>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497690"/>
                                        </p:tgtEl>
                                        <p:attrNameLst>
                                          <p:attrName>style.visibility</p:attrName>
                                        </p:attrNameLst>
                                      </p:cBhvr>
                                      <p:to>
                                        <p:strVal val="visible"/>
                                      </p:to>
                                    </p:set>
                                    <p:anim calcmode="lin" valueType="num">
                                      <p:cBhvr additive="base">
                                        <p:cTn id="91" dur="500" fill="hold"/>
                                        <p:tgtEl>
                                          <p:spTgt spid="497690"/>
                                        </p:tgtEl>
                                        <p:attrNameLst>
                                          <p:attrName>ppt_x</p:attrName>
                                        </p:attrNameLst>
                                      </p:cBhvr>
                                      <p:tavLst>
                                        <p:tav tm="0">
                                          <p:val>
                                            <p:strVal val="0-#ppt_w/2"/>
                                          </p:val>
                                        </p:tav>
                                        <p:tav tm="100000">
                                          <p:val>
                                            <p:strVal val="#ppt_x"/>
                                          </p:val>
                                        </p:tav>
                                      </p:tavLst>
                                    </p:anim>
                                    <p:anim calcmode="lin" valueType="num">
                                      <p:cBhvr additive="base">
                                        <p:cTn id="92" dur="500" fill="hold"/>
                                        <p:tgtEl>
                                          <p:spTgt spid="4976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7" grpId="0" autoUpdateAnimBg="0"/>
      <p:bldP spid="497668" grpId="0" autoUpdateAnimBg="0"/>
      <p:bldP spid="497669" grpId="0" autoUpdateAnimBg="0"/>
      <p:bldP spid="497670" grpId="0" autoUpdateAnimBg="0"/>
      <p:bldP spid="497684" grpId="0" animBg="1" autoUpdateAnimBg="0"/>
      <p:bldP spid="497687" grpId="0" autoUpdateAnimBg="0"/>
      <p:bldP spid="497688" grpId="0" autoUpdateAnimBg="0"/>
      <p:bldP spid="497690" grpId="0" autoUpdateAnimBg="0"/>
      <p:bldP spid="497699"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页脚占位符 2"/>
          <p:cNvSpPr>
            <a:spLocks noGrp="1"/>
          </p:cNvSpPr>
          <p:nvPr>
            <p:ph type="ftr" sz="quarter" idx="11"/>
          </p:nvPr>
        </p:nvSpPr>
        <p:spPr/>
        <p:txBody>
          <a:bodyPr/>
          <a:lstStyle/>
          <a:p>
            <a:r>
              <a:rPr lang="en-US" altLang="zh-CN"/>
              <a:t>An Introduction to Database Systenm</a:t>
            </a:r>
          </a:p>
        </p:txBody>
      </p:sp>
      <p:sp>
        <p:nvSpPr>
          <p:cNvPr id="499714" name="Rectangle 2"/>
          <p:cNvSpPr>
            <a:spLocks noChangeArrowheads="1"/>
          </p:cNvSpPr>
          <p:nvPr/>
        </p:nvSpPr>
        <p:spPr bwMode="auto">
          <a:xfrm>
            <a:off x="0" y="1874838"/>
            <a:ext cx="68580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endParaRPr lang="zh-CN" altLang="zh-CN" sz="2000">
              <a:latin typeface="Times New Roman" panose="02020603050405020304" pitchFamily="18" charset="0"/>
            </a:endParaRPr>
          </a:p>
        </p:txBody>
      </p:sp>
      <p:sp>
        <p:nvSpPr>
          <p:cNvPr id="499715" name="Rectangle 3"/>
          <p:cNvSpPr>
            <a:spLocks noChangeArrowheads="1"/>
          </p:cNvSpPr>
          <p:nvPr/>
        </p:nvSpPr>
        <p:spPr bwMode="auto">
          <a:xfrm>
            <a:off x="1524000" y="2555776"/>
            <a:ext cx="990600" cy="38100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800" b="1">
                <a:latin typeface="Times New Roman" panose="02020603050405020304" pitchFamily="18" charset="0"/>
              </a:rPr>
              <a:t>供应商</a:t>
            </a:r>
          </a:p>
        </p:txBody>
      </p:sp>
      <p:sp>
        <p:nvSpPr>
          <p:cNvPr id="499716" name="Rectangle 4"/>
          <p:cNvSpPr>
            <a:spLocks noChangeArrowheads="1"/>
          </p:cNvSpPr>
          <p:nvPr/>
        </p:nvSpPr>
        <p:spPr bwMode="auto">
          <a:xfrm>
            <a:off x="3581400" y="2555776"/>
            <a:ext cx="990600" cy="38100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800" b="1">
                <a:latin typeface="Times New Roman" panose="02020603050405020304" pitchFamily="18" charset="0"/>
              </a:rPr>
              <a:t>仓库</a:t>
            </a:r>
          </a:p>
        </p:txBody>
      </p:sp>
      <p:sp>
        <p:nvSpPr>
          <p:cNvPr id="499717" name="Rectangle 5"/>
          <p:cNvSpPr>
            <a:spLocks noChangeArrowheads="1"/>
          </p:cNvSpPr>
          <p:nvPr/>
        </p:nvSpPr>
        <p:spPr bwMode="auto">
          <a:xfrm>
            <a:off x="6629400" y="2555776"/>
            <a:ext cx="990600" cy="38100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800" b="1">
                <a:latin typeface="Times New Roman" panose="02020603050405020304" pitchFamily="18" charset="0"/>
              </a:rPr>
              <a:t>职工</a:t>
            </a:r>
          </a:p>
        </p:txBody>
      </p:sp>
      <p:sp>
        <p:nvSpPr>
          <p:cNvPr id="499718" name="Rectangle 6"/>
          <p:cNvSpPr>
            <a:spLocks noChangeArrowheads="1"/>
          </p:cNvSpPr>
          <p:nvPr/>
        </p:nvSpPr>
        <p:spPr bwMode="auto">
          <a:xfrm>
            <a:off x="1066800" y="4308376"/>
            <a:ext cx="990600" cy="38100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800" b="1">
                <a:latin typeface="Times New Roman" panose="02020603050405020304" pitchFamily="18" charset="0"/>
              </a:rPr>
              <a:t>项目</a:t>
            </a:r>
          </a:p>
        </p:txBody>
      </p:sp>
      <p:sp>
        <p:nvSpPr>
          <p:cNvPr id="499719" name="Rectangle 7"/>
          <p:cNvSpPr>
            <a:spLocks noChangeArrowheads="1"/>
          </p:cNvSpPr>
          <p:nvPr/>
        </p:nvSpPr>
        <p:spPr bwMode="auto">
          <a:xfrm>
            <a:off x="3657600" y="4308376"/>
            <a:ext cx="990600" cy="38100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800" b="1">
                <a:latin typeface="Times New Roman" panose="02020603050405020304" pitchFamily="18" charset="0"/>
              </a:rPr>
              <a:t>零件</a:t>
            </a:r>
          </a:p>
        </p:txBody>
      </p:sp>
      <p:sp>
        <p:nvSpPr>
          <p:cNvPr id="499720" name="AutoShape 8"/>
          <p:cNvSpPr>
            <a:spLocks noChangeArrowheads="1"/>
          </p:cNvSpPr>
          <p:nvPr/>
        </p:nvSpPr>
        <p:spPr bwMode="auto">
          <a:xfrm>
            <a:off x="1600200" y="3393976"/>
            <a:ext cx="914400" cy="457200"/>
          </a:xfrm>
          <a:prstGeom prst="flowChartDecision">
            <a:avLst/>
          </a:prstGeom>
          <a:solidFill>
            <a:srgbClr val="FF9900"/>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800" b="1">
                <a:latin typeface="Times New Roman" panose="02020603050405020304" pitchFamily="18" charset="0"/>
              </a:rPr>
              <a:t>供应</a:t>
            </a:r>
          </a:p>
        </p:txBody>
      </p:sp>
      <p:sp>
        <p:nvSpPr>
          <p:cNvPr id="499721" name="AutoShape 9"/>
          <p:cNvSpPr>
            <a:spLocks noChangeArrowheads="1"/>
          </p:cNvSpPr>
          <p:nvPr/>
        </p:nvSpPr>
        <p:spPr bwMode="auto">
          <a:xfrm>
            <a:off x="5257800" y="2555776"/>
            <a:ext cx="914400" cy="457200"/>
          </a:xfrm>
          <a:prstGeom prst="flowChartDecision">
            <a:avLst/>
          </a:prstGeom>
          <a:solidFill>
            <a:srgbClr val="FF9900"/>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800" b="1">
                <a:latin typeface="Times New Roman" panose="02020603050405020304" pitchFamily="18" charset="0"/>
              </a:rPr>
              <a:t>工作</a:t>
            </a:r>
          </a:p>
        </p:txBody>
      </p:sp>
      <p:sp>
        <p:nvSpPr>
          <p:cNvPr id="499722" name="AutoShape 10"/>
          <p:cNvSpPr>
            <a:spLocks noChangeArrowheads="1"/>
          </p:cNvSpPr>
          <p:nvPr/>
        </p:nvSpPr>
        <p:spPr bwMode="auto">
          <a:xfrm>
            <a:off x="3657600" y="3393976"/>
            <a:ext cx="914400" cy="457200"/>
          </a:xfrm>
          <a:prstGeom prst="flowChartDecision">
            <a:avLst/>
          </a:prstGeom>
          <a:solidFill>
            <a:srgbClr val="FF9900"/>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800" b="1">
                <a:latin typeface="Times New Roman" panose="02020603050405020304" pitchFamily="18" charset="0"/>
              </a:rPr>
              <a:t>库存</a:t>
            </a:r>
          </a:p>
        </p:txBody>
      </p:sp>
      <p:sp>
        <p:nvSpPr>
          <p:cNvPr id="499723" name="Line 11"/>
          <p:cNvSpPr>
            <a:spLocks noChangeShapeType="1"/>
          </p:cNvSpPr>
          <p:nvPr/>
        </p:nvSpPr>
        <p:spPr bwMode="auto">
          <a:xfrm flipV="1">
            <a:off x="2057400" y="2936776"/>
            <a:ext cx="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24" name="AutoShape 12"/>
          <p:cNvSpPr>
            <a:spLocks noChangeArrowheads="1"/>
          </p:cNvSpPr>
          <p:nvPr/>
        </p:nvSpPr>
        <p:spPr bwMode="auto">
          <a:xfrm>
            <a:off x="381000" y="1869976"/>
            <a:ext cx="9144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u="sng">
                <a:latin typeface="Times New Roman" panose="02020603050405020304" pitchFamily="18" charset="0"/>
              </a:rPr>
              <a:t>供应商号</a:t>
            </a:r>
          </a:p>
        </p:txBody>
      </p:sp>
      <p:sp>
        <p:nvSpPr>
          <p:cNvPr id="499725" name="AutoShape 13"/>
          <p:cNvSpPr>
            <a:spLocks noChangeArrowheads="1"/>
          </p:cNvSpPr>
          <p:nvPr/>
        </p:nvSpPr>
        <p:spPr bwMode="auto">
          <a:xfrm>
            <a:off x="1676400" y="1869976"/>
            <a:ext cx="5334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姓名</a:t>
            </a:r>
          </a:p>
        </p:txBody>
      </p:sp>
      <p:sp>
        <p:nvSpPr>
          <p:cNvPr id="499726" name="AutoShape 14"/>
          <p:cNvSpPr>
            <a:spLocks noChangeArrowheads="1"/>
          </p:cNvSpPr>
          <p:nvPr/>
        </p:nvSpPr>
        <p:spPr bwMode="auto">
          <a:xfrm>
            <a:off x="2514600" y="1869976"/>
            <a:ext cx="5334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帐号</a:t>
            </a:r>
          </a:p>
        </p:txBody>
      </p:sp>
      <p:sp>
        <p:nvSpPr>
          <p:cNvPr id="499727" name="AutoShape 15"/>
          <p:cNvSpPr>
            <a:spLocks noChangeArrowheads="1"/>
          </p:cNvSpPr>
          <p:nvPr/>
        </p:nvSpPr>
        <p:spPr bwMode="auto">
          <a:xfrm>
            <a:off x="3352800" y="1869976"/>
            <a:ext cx="6858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u="sng">
                <a:latin typeface="Times New Roman" panose="02020603050405020304" pitchFamily="18" charset="0"/>
              </a:rPr>
              <a:t>仓库号</a:t>
            </a:r>
          </a:p>
        </p:txBody>
      </p:sp>
      <p:sp>
        <p:nvSpPr>
          <p:cNvPr id="499728" name="AutoShape 16"/>
          <p:cNvSpPr>
            <a:spLocks noChangeArrowheads="1"/>
          </p:cNvSpPr>
          <p:nvPr/>
        </p:nvSpPr>
        <p:spPr bwMode="auto">
          <a:xfrm>
            <a:off x="4191000" y="1869976"/>
            <a:ext cx="5334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面积</a:t>
            </a:r>
          </a:p>
        </p:txBody>
      </p:sp>
      <p:sp>
        <p:nvSpPr>
          <p:cNvPr id="499729" name="AutoShape 17"/>
          <p:cNvSpPr>
            <a:spLocks noChangeArrowheads="1"/>
          </p:cNvSpPr>
          <p:nvPr/>
        </p:nvSpPr>
        <p:spPr bwMode="auto">
          <a:xfrm>
            <a:off x="4876800" y="1869976"/>
            <a:ext cx="6858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电话号</a:t>
            </a:r>
          </a:p>
        </p:txBody>
      </p:sp>
      <p:sp>
        <p:nvSpPr>
          <p:cNvPr id="499730" name="AutoShape 18"/>
          <p:cNvSpPr>
            <a:spLocks noChangeArrowheads="1"/>
          </p:cNvSpPr>
          <p:nvPr/>
        </p:nvSpPr>
        <p:spPr bwMode="auto">
          <a:xfrm>
            <a:off x="5943600" y="1869976"/>
            <a:ext cx="6858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u="sng">
                <a:latin typeface="Times New Roman" panose="02020603050405020304" pitchFamily="18" charset="0"/>
              </a:rPr>
              <a:t>职工号</a:t>
            </a:r>
          </a:p>
        </p:txBody>
      </p:sp>
      <p:sp>
        <p:nvSpPr>
          <p:cNvPr id="499731" name="AutoShape 19"/>
          <p:cNvSpPr>
            <a:spLocks noChangeArrowheads="1"/>
          </p:cNvSpPr>
          <p:nvPr/>
        </p:nvSpPr>
        <p:spPr bwMode="auto">
          <a:xfrm>
            <a:off x="6781800" y="1869976"/>
            <a:ext cx="5334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姓名</a:t>
            </a:r>
          </a:p>
        </p:txBody>
      </p:sp>
      <p:sp>
        <p:nvSpPr>
          <p:cNvPr id="499732" name="AutoShape 20"/>
          <p:cNvSpPr>
            <a:spLocks noChangeArrowheads="1"/>
          </p:cNvSpPr>
          <p:nvPr/>
        </p:nvSpPr>
        <p:spPr bwMode="auto">
          <a:xfrm>
            <a:off x="7543800" y="1869976"/>
            <a:ext cx="5334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年龄</a:t>
            </a:r>
          </a:p>
        </p:txBody>
      </p:sp>
      <p:sp>
        <p:nvSpPr>
          <p:cNvPr id="499733" name="AutoShape 21"/>
          <p:cNvSpPr>
            <a:spLocks noChangeArrowheads="1"/>
          </p:cNvSpPr>
          <p:nvPr/>
        </p:nvSpPr>
        <p:spPr bwMode="auto">
          <a:xfrm>
            <a:off x="8229600" y="2479576"/>
            <a:ext cx="5334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职称</a:t>
            </a:r>
          </a:p>
        </p:txBody>
      </p:sp>
      <p:sp>
        <p:nvSpPr>
          <p:cNvPr id="499734" name="AutoShape 22"/>
          <p:cNvSpPr>
            <a:spLocks noChangeArrowheads="1"/>
          </p:cNvSpPr>
          <p:nvPr/>
        </p:nvSpPr>
        <p:spPr bwMode="auto">
          <a:xfrm>
            <a:off x="419100" y="5165187"/>
            <a:ext cx="6858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u="sng" dirty="0">
                <a:latin typeface="Times New Roman" panose="02020603050405020304" pitchFamily="18" charset="0"/>
              </a:rPr>
              <a:t>项目号</a:t>
            </a:r>
          </a:p>
        </p:txBody>
      </p:sp>
      <p:sp>
        <p:nvSpPr>
          <p:cNvPr id="499735" name="AutoShape 23"/>
          <p:cNvSpPr>
            <a:spLocks noChangeArrowheads="1"/>
          </p:cNvSpPr>
          <p:nvPr/>
        </p:nvSpPr>
        <p:spPr bwMode="auto">
          <a:xfrm>
            <a:off x="1219200" y="5146576"/>
            <a:ext cx="5334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预算</a:t>
            </a:r>
          </a:p>
        </p:txBody>
      </p:sp>
      <p:sp>
        <p:nvSpPr>
          <p:cNvPr id="499736" name="AutoShape 24"/>
          <p:cNvSpPr>
            <a:spLocks noChangeArrowheads="1"/>
          </p:cNvSpPr>
          <p:nvPr/>
        </p:nvSpPr>
        <p:spPr bwMode="auto">
          <a:xfrm>
            <a:off x="1905000" y="5146576"/>
            <a:ext cx="9144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开工日期</a:t>
            </a:r>
          </a:p>
        </p:txBody>
      </p:sp>
      <p:sp>
        <p:nvSpPr>
          <p:cNvPr id="499737" name="AutoShape 25"/>
          <p:cNvSpPr>
            <a:spLocks noChangeArrowheads="1"/>
          </p:cNvSpPr>
          <p:nvPr/>
        </p:nvSpPr>
        <p:spPr bwMode="auto">
          <a:xfrm>
            <a:off x="3124200" y="5146576"/>
            <a:ext cx="6858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u="sng">
                <a:latin typeface="Times New Roman" panose="02020603050405020304" pitchFamily="18" charset="0"/>
              </a:rPr>
              <a:t>零件号</a:t>
            </a:r>
          </a:p>
        </p:txBody>
      </p:sp>
      <p:sp>
        <p:nvSpPr>
          <p:cNvPr id="499738" name="AutoShape 26"/>
          <p:cNvSpPr>
            <a:spLocks noChangeArrowheads="1"/>
          </p:cNvSpPr>
          <p:nvPr/>
        </p:nvSpPr>
        <p:spPr bwMode="auto">
          <a:xfrm>
            <a:off x="4038600" y="5146576"/>
            <a:ext cx="5334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规格</a:t>
            </a:r>
          </a:p>
        </p:txBody>
      </p:sp>
      <p:sp>
        <p:nvSpPr>
          <p:cNvPr id="499739" name="AutoShape 27"/>
          <p:cNvSpPr>
            <a:spLocks noChangeArrowheads="1"/>
          </p:cNvSpPr>
          <p:nvPr/>
        </p:nvSpPr>
        <p:spPr bwMode="auto">
          <a:xfrm>
            <a:off x="4800600" y="5146576"/>
            <a:ext cx="5334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描述</a:t>
            </a:r>
          </a:p>
        </p:txBody>
      </p:sp>
      <p:sp>
        <p:nvSpPr>
          <p:cNvPr id="499740" name="AutoShape 28"/>
          <p:cNvSpPr>
            <a:spLocks noChangeArrowheads="1"/>
          </p:cNvSpPr>
          <p:nvPr/>
        </p:nvSpPr>
        <p:spPr bwMode="auto">
          <a:xfrm>
            <a:off x="533400" y="3470176"/>
            <a:ext cx="685800" cy="304800"/>
          </a:xfrm>
          <a:prstGeom prst="flowChartTerminator">
            <a:avLst/>
          </a:prstGeom>
          <a:solidFill>
            <a:srgbClr val="00FF00"/>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供应量</a:t>
            </a:r>
          </a:p>
        </p:txBody>
      </p:sp>
      <p:sp>
        <p:nvSpPr>
          <p:cNvPr id="499741" name="AutoShape 29"/>
          <p:cNvSpPr>
            <a:spLocks noChangeArrowheads="1"/>
          </p:cNvSpPr>
          <p:nvPr/>
        </p:nvSpPr>
        <p:spPr bwMode="auto">
          <a:xfrm>
            <a:off x="5029200" y="3470176"/>
            <a:ext cx="685800" cy="304800"/>
          </a:xfrm>
          <a:prstGeom prst="flowChartTerminator">
            <a:avLst/>
          </a:prstGeom>
          <a:solidFill>
            <a:srgbClr val="00FF00"/>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库存量</a:t>
            </a:r>
          </a:p>
        </p:txBody>
      </p:sp>
      <p:sp>
        <p:nvSpPr>
          <p:cNvPr id="499742" name="AutoShape 30"/>
          <p:cNvSpPr>
            <a:spLocks noChangeArrowheads="1"/>
          </p:cNvSpPr>
          <p:nvPr/>
        </p:nvSpPr>
        <p:spPr bwMode="auto">
          <a:xfrm>
            <a:off x="1066800" y="1412776"/>
            <a:ext cx="5334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地址</a:t>
            </a:r>
          </a:p>
        </p:txBody>
      </p:sp>
      <p:sp>
        <p:nvSpPr>
          <p:cNvPr id="499743" name="AutoShape 31"/>
          <p:cNvSpPr>
            <a:spLocks noChangeArrowheads="1"/>
          </p:cNvSpPr>
          <p:nvPr/>
        </p:nvSpPr>
        <p:spPr bwMode="auto">
          <a:xfrm>
            <a:off x="2057400" y="1412776"/>
            <a:ext cx="903288"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电话号码</a:t>
            </a:r>
          </a:p>
        </p:txBody>
      </p:sp>
      <p:sp>
        <p:nvSpPr>
          <p:cNvPr id="499744" name="AutoShape 32"/>
          <p:cNvSpPr>
            <a:spLocks noChangeArrowheads="1"/>
          </p:cNvSpPr>
          <p:nvPr/>
        </p:nvSpPr>
        <p:spPr bwMode="auto">
          <a:xfrm>
            <a:off x="5638800" y="4917976"/>
            <a:ext cx="5334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名称</a:t>
            </a:r>
          </a:p>
        </p:txBody>
      </p:sp>
      <p:sp>
        <p:nvSpPr>
          <p:cNvPr id="499745" name="AutoShape 33"/>
          <p:cNvSpPr>
            <a:spLocks noChangeArrowheads="1"/>
          </p:cNvSpPr>
          <p:nvPr/>
        </p:nvSpPr>
        <p:spPr bwMode="auto">
          <a:xfrm>
            <a:off x="5638800" y="4384576"/>
            <a:ext cx="533400" cy="304800"/>
          </a:xfrm>
          <a:prstGeom prst="flowChartTerminator">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600" b="1">
                <a:latin typeface="Times New Roman" panose="02020603050405020304" pitchFamily="18" charset="0"/>
              </a:rPr>
              <a:t>单价</a:t>
            </a:r>
          </a:p>
        </p:txBody>
      </p:sp>
      <p:sp>
        <p:nvSpPr>
          <p:cNvPr id="499746" name="Line 34"/>
          <p:cNvSpPr>
            <a:spLocks noChangeShapeType="1"/>
          </p:cNvSpPr>
          <p:nvPr/>
        </p:nvSpPr>
        <p:spPr bwMode="auto">
          <a:xfrm flipH="1" flipV="1">
            <a:off x="838200" y="2174776"/>
            <a:ext cx="838200" cy="3810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47" name="Line 35"/>
          <p:cNvSpPr>
            <a:spLocks noChangeShapeType="1"/>
          </p:cNvSpPr>
          <p:nvPr/>
        </p:nvSpPr>
        <p:spPr bwMode="auto">
          <a:xfrm flipH="1" flipV="1">
            <a:off x="1371600" y="1717576"/>
            <a:ext cx="381000" cy="838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48" name="Line 36"/>
          <p:cNvSpPr>
            <a:spLocks noChangeShapeType="1"/>
          </p:cNvSpPr>
          <p:nvPr/>
        </p:nvSpPr>
        <p:spPr bwMode="auto">
          <a:xfrm flipV="1">
            <a:off x="1905000" y="2174776"/>
            <a:ext cx="0" cy="3810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49" name="Line 37"/>
          <p:cNvSpPr>
            <a:spLocks noChangeShapeType="1"/>
          </p:cNvSpPr>
          <p:nvPr/>
        </p:nvSpPr>
        <p:spPr bwMode="auto">
          <a:xfrm flipV="1">
            <a:off x="2133600" y="1717576"/>
            <a:ext cx="228600" cy="838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50" name="Line 38"/>
          <p:cNvSpPr>
            <a:spLocks noChangeShapeType="1"/>
          </p:cNvSpPr>
          <p:nvPr/>
        </p:nvSpPr>
        <p:spPr bwMode="auto">
          <a:xfrm flipV="1">
            <a:off x="2286000" y="2174776"/>
            <a:ext cx="457200" cy="3810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51" name="Line 39"/>
          <p:cNvSpPr>
            <a:spLocks noChangeShapeType="1"/>
          </p:cNvSpPr>
          <p:nvPr/>
        </p:nvSpPr>
        <p:spPr bwMode="auto">
          <a:xfrm flipV="1">
            <a:off x="3810000" y="2174776"/>
            <a:ext cx="0" cy="3810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52" name="Line 40"/>
          <p:cNvSpPr>
            <a:spLocks noChangeShapeType="1"/>
          </p:cNvSpPr>
          <p:nvPr/>
        </p:nvSpPr>
        <p:spPr bwMode="auto">
          <a:xfrm flipV="1">
            <a:off x="4038600" y="2174776"/>
            <a:ext cx="304800" cy="3810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53" name="Line 41"/>
          <p:cNvSpPr>
            <a:spLocks noChangeShapeType="1"/>
          </p:cNvSpPr>
          <p:nvPr/>
        </p:nvSpPr>
        <p:spPr bwMode="auto">
          <a:xfrm flipV="1">
            <a:off x="4343400" y="2174776"/>
            <a:ext cx="685800" cy="3810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54" name="Line 42"/>
          <p:cNvSpPr>
            <a:spLocks noChangeShapeType="1"/>
          </p:cNvSpPr>
          <p:nvPr/>
        </p:nvSpPr>
        <p:spPr bwMode="auto">
          <a:xfrm flipH="1" flipV="1">
            <a:off x="6477000" y="2174776"/>
            <a:ext cx="381000" cy="3810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55" name="Line 43"/>
          <p:cNvSpPr>
            <a:spLocks noChangeShapeType="1"/>
          </p:cNvSpPr>
          <p:nvPr/>
        </p:nvSpPr>
        <p:spPr bwMode="auto">
          <a:xfrm flipV="1">
            <a:off x="7086600" y="2174776"/>
            <a:ext cx="0" cy="3810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56" name="Line 44"/>
          <p:cNvSpPr>
            <a:spLocks noChangeShapeType="1"/>
          </p:cNvSpPr>
          <p:nvPr/>
        </p:nvSpPr>
        <p:spPr bwMode="auto">
          <a:xfrm flipV="1">
            <a:off x="7315200" y="2174776"/>
            <a:ext cx="457200" cy="3810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57" name="Line 45"/>
          <p:cNvSpPr>
            <a:spLocks noChangeShapeType="1"/>
          </p:cNvSpPr>
          <p:nvPr/>
        </p:nvSpPr>
        <p:spPr bwMode="auto">
          <a:xfrm flipV="1">
            <a:off x="7620000" y="2631976"/>
            <a:ext cx="609600" cy="76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58" name="Line 46"/>
          <p:cNvSpPr>
            <a:spLocks noChangeShapeType="1"/>
          </p:cNvSpPr>
          <p:nvPr/>
        </p:nvSpPr>
        <p:spPr bwMode="auto">
          <a:xfrm flipH="1">
            <a:off x="685800" y="4689376"/>
            <a:ext cx="6096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59" name="Line 47"/>
          <p:cNvSpPr>
            <a:spLocks noChangeShapeType="1"/>
          </p:cNvSpPr>
          <p:nvPr/>
        </p:nvSpPr>
        <p:spPr bwMode="auto">
          <a:xfrm>
            <a:off x="1447800" y="4689376"/>
            <a:ext cx="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60" name="Line 48"/>
          <p:cNvSpPr>
            <a:spLocks noChangeShapeType="1"/>
          </p:cNvSpPr>
          <p:nvPr/>
        </p:nvSpPr>
        <p:spPr bwMode="auto">
          <a:xfrm>
            <a:off x="1676400" y="4689376"/>
            <a:ext cx="5334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61" name="Line 49"/>
          <p:cNvSpPr>
            <a:spLocks noChangeShapeType="1"/>
          </p:cNvSpPr>
          <p:nvPr/>
        </p:nvSpPr>
        <p:spPr bwMode="auto">
          <a:xfrm flipH="1">
            <a:off x="3505200" y="4689376"/>
            <a:ext cx="4572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62" name="Line 50"/>
          <p:cNvSpPr>
            <a:spLocks noChangeShapeType="1"/>
          </p:cNvSpPr>
          <p:nvPr/>
        </p:nvSpPr>
        <p:spPr bwMode="auto">
          <a:xfrm>
            <a:off x="4191000" y="4689376"/>
            <a:ext cx="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63" name="Line 51"/>
          <p:cNvSpPr>
            <a:spLocks noChangeShapeType="1"/>
          </p:cNvSpPr>
          <p:nvPr/>
        </p:nvSpPr>
        <p:spPr bwMode="auto">
          <a:xfrm>
            <a:off x="4419600" y="4689376"/>
            <a:ext cx="6858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64" name="Line 52"/>
          <p:cNvSpPr>
            <a:spLocks noChangeShapeType="1"/>
          </p:cNvSpPr>
          <p:nvPr/>
        </p:nvSpPr>
        <p:spPr bwMode="auto">
          <a:xfrm>
            <a:off x="4648200" y="4613176"/>
            <a:ext cx="9906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65" name="Line 53"/>
          <p:cNvSpPr>
            <a:spLocks noChangeShapeType="1"/>
          </p:cNvSpPr>
          <p:nvPr/>
        </p:nvSpPr>
        <p:spPr bwMode="auto">
          <a:xfrm>
            <a:off x="4648200" y="4460776"/>
            <a:ext cx="990600" cy="76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66" name="Line 54"/>
          <p:cNvSpPr>
            <a:spLocks noChangeShapeType="1"/>
          </p:cNvSpPr>
          <p:nvPr/>
        </p:nvSpPr>
        <p:spPr bwMode="auto">
          <a:xfrm flipH="1">
            <a:off x="1219200" y="3622576"/>
            <a:ext cx="381000"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67" name="Line 55"/>
          <p:cNvSpPr>
            <a:spLocks noChangeShapeType="1"/>
          </p:cNvSpPr>
          <p:nvPr/>
        </p:nvSpPr>
        <p:spPr bwMode="auto">
          <a:xfrm>
            <a:off x="4572000" y="3622576"/>
            <a:ext cx="457200"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68" name="Line 56"/>
          <p:cNvSpPr>
            <a:spLocks noChangeShapeType="1"/>
          </p:cNvSpPr>
          <p:nvPr/>
        </p:nvSpPr>
        <p:spPr bwMode="auto">
          <a:xfrm flipH="1">
            <a:off x="1600200" y="3851176"/>
            <a:ext cx="45720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69" name="Line 57"/>
          <p:cNvSpPr>
            <a:spLocks noChangeShapeType="1"/>
          </p:cNvSpPr>
          <p:nvPr/>
        </p:nvSpPr>
        <p:spPr bwMode="auto">
          <a:xfrm>
            <a:off x="2514600" y="3622576"/>
            <a:ext cx="1295400" cy="6858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70" name="Line 58"/>
          <p:cNvSpPr>
            <a:spLocks noChangeShapeType="1"/>
          </p:cNvSpPr>
          <p:nvPr/>
        </p:nvSpPr>
        <p:spPr bwMode="auto">
          <a:xfrm>
            <a:off x="4114800" y="2936776"/>
            <a:ext cx="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71" name="Line 59"/>
          <p:cNvSpPr>
            <a:spLocks noChangeShapeType="1"/>
          </p:cNvSpPr>
          <p:nvPr/>
        </p:nvSpPr>
        <p:spPr bwMode="auto">
          <a:xfrm>
            <a:off x="4114800" y="3851176"/>
            <a:ext cx="0" cy="4572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72" name="Line 60"/>
          <p:cNvSpPr>
            <a:spLocks noChangeShapeType="1"/>
          </p:cNvSpPr>
          <p:nvPr/>
        </p:nvSpPr>
        <p:spPr bwMode="auto">
          <a:xfrm flipH="1">
            <a:off x="4572000" y="2784376"/>
            <a:ext cx="685800"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73" name="Line 61"/>
          <p:cNvSpPr>
            <a:spLocks noChangeShapeType="1"/>
          </p:cNvSpPr>
          <p:nvPr/>
        </p:nvSpPr>
        <p:spPr bwMode="auto">
          <a:xfrm>
            <a:off x="6172200" y="2784376"/>
            <a:ext cx="457200"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74" name="AutoShape 62"/>
          <p:cNvSpPr>
            <a:spLocks noChangeArrowheads="1"/>
          </p:cNvSpPr>
          <p:nvPr/>
        </p:nvSpPr>
        <p:spPr bwMode="auto">
          <a:xfrm>
            <a:off x="6705600" y="3393976"/>
            <a:ext cx="914400" cy="457200"/>
          </a:xfrm>
          <a:prstGeom prst="flowChartDecision">
            <a:avLst/>
          </a:prstGeom>
          <a:solidFill>
            <a:srgbClr val="FF9900"/>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1800" b="1">
                <a:latin typeface="Times New Roman" panose="02020603050405020304" pitchFamily="18" charset="0"/>
              </a:rPr>
              <a:t>领导</a:t>
            </a:r>
          </a:p>
        </p:txBody>
      </p:sp>
      <p:sp>
        <p:nvSpPr>
          <p:cNvPr id="499775" name="Line 63"/>
          <p:cNvSpPr>
            <a:spLocks noChangeShapeType="1"/>
          </p:cNvSpPr>
          <p:nvPr/>
        </p:nvSpPr>
        <p:spPr bwMode="auto">
          <a:xfrm>
            <a:off x="7315200" y="2936776"/>
            <a:ext cx="0" cy="5334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76" name="Line 64"/>
          <p:cNvSpPr>
            <a:spLocks noChangeShapeType="1"/>
          </p:cNvSpPr>
          <p:nvPr/>
        </p:nvSpPr>
        <p:spPr bwMode="auto">
          <a:xfrm>
            <a:off x="7010400" y="2936776"/>
            <a:ext cx="0" cy="5334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9777" name="Text Box 65"/>
          <p:cNvSpPr txBox="1">
            <a:spLocks noChangeArrowheads="1"/>
          </p:cNvSpPr>
          <p:nvPr/>
        </p:nvSpPr>
        <p:spPr bwMode="auto">
          <a:xfrm>
            <a:off x="1143000" y="2936776"/>
            <a:ext cx="13716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Times New Roman" panose="02020603050405020304" pitchFamily="18" charset="0"/>
              </a:rPr>
              <a:t>      </a:t>
            </a:r>
            <a:r>
              <a:rPr lang="en-US" altLang="zh-CN" sz="1600">
                <a:latin typeface="Times New Roman" panose="02020603050405020304" pitchFamily="18" charset="0"/>
              </a:rPr>
              <a:t>m</a:t>
            </a:r>
            <a:endParaRPr lang="en-US" altLang="zh-CN" sz="2800">
              <a:latin typeface="Times New Roman" panose="02020603050405020304" pitchFamily="18" charset="0"/>
            </a:endParaRPr>
          </a:p>
        </p:txBody>
      </p:sp>
      <p:sp>
        <p:nvSpPr>
          <p:cNvPr id="499778" name="Text Box 66"/>
          <p:cNvSpPr txBox="1">
            <a:spLocks noChangeArrowheads="1"/>
          </p:cNvSpPr>
          <p:nvPr/>
        </p:nvSpPr>
        <p:spPr bwMode="auto">
          <a:xfrm>
            <a:off x="1447800" y="3927376"/>
            <a:ext cx="13716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Times New Roman" panose="02020603050405020304" pitchFamily="18" charset="0"/>
              </a:rPr>
              <a:t>n                                                                         </a:t>
            </a:r>
          </a:p>
        </p:txBody>
      </p:sp>
      <p:sp>
        <p:nvSpPr>
          <p:cNvPr id="499779" name="Text Box 67"/>
          <p:cNvSpPr txBox="1">
            <a:spLocks noChangeArrowheads="1"/>
          </p:cNvSpPr>
          <p:nvPr/>
        </p:nvSpPr>
        <p:spPr bwMode="auto">
          <a:xfrm>
            <a:off x="2971800" y="3546376"/>
            <a:ext cx="4572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Times New Roman" panose="02020603050405020304" pitchFamily="18" charset="0"/>
              </a:rPr>
              <a:t>p</a:t>
            </a:r>
          </a:p>
        </p:txBody>
      </p:sp>
      <p:sp>
        <p:nvSpPr>
          <p:cNvPr id="499780" name="Text Box 68"/>
          <p:cNvSpPr txBox="1">
            <a:spLocks noChangeArrowheads="1"/>
          </p:cNvSpPr>
          <p:nvPr/>
        </p:nvSpPr>
        <p:spPr bwMode="auto">
          <a:xfrm>
            <a:off x="0" y="4800600"/>
            <a:ext cx="8991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endParaRPr lang="zh-CN" altLang="zh-CN" sz="1800">
              <a:latin typeface="Times New Roman" panose="02020603050405020304" pitchFamily="18" charset="0"/>
            </a:endParaRPr>
          </a:p>
        </p:txBody>
      </p:sp>
      <p:sp>
        <p:nvSpPr>
          <p:cNvPr id="499781" name="Text Box 69"/>
          <p:cNvSpPr txBox="1">
            <a:spLocks noChangeArrowheads="1"/>
          </p:cNvSpPr>
          <p:nvPr/>
        </p:nvSpPr>
        <p:spPr bwMode="auto">
          <a:xfrm>
            <a:off x="3581400" y="2936776"/>
            <a:ext cx="13716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Times New Roman" panose="02020603050405020304" pitchFamily="18" charset="0"/>
              </a:rPr>
              <a:t>      </a:t>
            </a:r>
            <a:r>
              <a:rPr lang="en-US" altLang="zh-CN" sz="1600">
                <a:latin typeface="Times New Roman" panose="02020603050405020304" pitchFamily="18" charset="0"/>
              </a:rPr>
              <a:t>m                                       </a:t>
            </a:r>
            <a:r>
              <a:rPr lang="en-US" altLang="zh-CN" sz="2800">
                <a:latin typeface="Times New Roman" panose="02020603050405020304" pitchFamily="18" charset="0"/>
              </a:rPr>
              <a:t> </a:t>
            </a:r>
          </a:p>
        </p:txBody>
      </p:sp>
      <p:sp>
        <p:nvSpPr>
          <p:cNvPr id="499782" name="Text Box 70"/>
          <p:cNvSpPr txBox="1">
            <a:spLocks noChangeArrowheads="1"/>
          </p:cNvSpPr>
          <p:nvPr/>
        </p:nvSpPr>
        <p:spPr bwMode="auto">
          <a:xfrm>
            <a:off x="6705600" y="2936776"/>
            <a:ext cx="13716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Times New Roman" panose="02020603050405020304" pitchFamily="18" charset="0"/>
              </a:rPr>
              <a:t> 1         n</a:t>
            </a:r>
          </a:p>
        </p:txBody>
      </p:sp>
      <p:sp>
        <p:nvSpPr>
          <p:cNvPr id="499783" name="Text Box 71"/>
          <p:cNvSpPr txBox="1">
            <a:spLocks noChangeArrowheads="1"/>
          </p:cNvSpPr>
          <p:nvPr/>
        </p:nvSpPr>
        <p:spPr bwMode="auto">
          <a:xfrm>
            <a:off x="4114800" y="4003576"/>
            <a:ext cx="4572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Times New Roman" panose="02020603050405020304" pitchFamily="18" charset="0"/>
              </a:rPr>
              <a:t>n</a:t>
            </a:r>
          </a:p>
        </p:txBody>
      </p:sp>
      <p:sp>
        <p:nvSpPr>
          <p:cNvPr id="499784" name="Text Box 72"/>
          <p:cNvSpPr txBox="1">
            <a:spLocks noChangeArrowheads="1"/>
          </p:cNvSpPr>
          <p:nvPr/>
        </p:nvSpPr>
        <p:spPr bwMode="auto">
          <a:xfrm>
            <a:off x="4724400" y="2479576"/>
            <a:ext cx="19050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1600">
                <a:latin typeface="Times New Roman" panose="02020603050405020304" pitchFamily="18" charset="0"/>
              </a:rPr>
              <a:t>  1                         n</a:t>
            </a:r>
          </a:p>
        </p:txBody>
      </p:sp>
      <p:sp>
        <p:nvSpPr>
          <p:cNvPr id="499785" name="Text Box 73"/>
          <p:cNvSpPr txBox="1">
            <a:spLocks noChangeArrowheads="1"/>
          </p:cNvSpPr>
          <p:nvPr/>
        </p:nvSpPr>
        <p:spPr bwMode="auto">
          <a:xfrm>
            <a:off x="1333500" y="5618162"/>
            <a:ext cx="5105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Times New Roman" panose="02020603050405020304" pitchFamily="18" charset="0"/>
              </a:rPr>
              <a:t>图</a:t>
            </a:r>
            <a:r>
              <a:rPr lang="en-US" altLang="zh-CN" sz="2000" b="1" dirty="0">
                <a:latin typeface="Times New Roman" panose="02020603050405020304" pitchFamily="18" charset="0"/>
              </a:rPr>
              <a:t>1.14  </a:t>
            </a:r>
            <a:r>
              <a:rPr lang="zh-CN" altLang="en-US" sz="2000" b="1" dirty="0">
                <a:latin typeface="Times New Roman" panose="02020603050405020304" pitchFamily="18" charset="0"/>
              </a:rPr>
              <a:t>工厂物资管理</a:t>
            </a:r>
            <a:r>
              <a:rPr lang="en-US" altLang="zh-CN" sz="2000" b="1" dirty="0">
                <a:latin typeface="Times New Roman" panose="02020603050405020304" pitchFamily="18" charset="0"/>
              </a:rPr>
              <a:t>E-R</a:t>
            </a:r>
            <a:r>
              <a:rPr lang="zh-CN" altLang="en-US" sz="2000" b="1" dirty="0">
                <a:latin typeface="Times New Roman" panose="02020603050405020304" pitchFamily="18" charset="0"/>
              </a:rPr>
              <a:t>图</a:t>
            </a:r>
          </a:p>
        </p:txBody>
      </p:sp>
      <p:sp>
        <p:nvSpPr>
          <p:cNvPr id="499786" name="Text Box 74"/>
          <p:cNvSpPr txBox="1">
            <a:spLocks noChangeArrowheads="1"/>
          </p:cNvSpPr>
          <p:nvPr/>
        </p:nvSpPr>
        <p:spPr bwMode="auto">
          <a:xfrm>
            <a:off x="0" y="4565650"/>
            <a:ext cx="91440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endParaRPr lang="en-US" altLang="zh-CN" sz="1800" b="1">
              <a:latin typeface="Times New Roman" panose="02020603050405020304" pitchFamily="18" charset="0"/>
            </a:endParaRPr>
          </a:p>
          <a:p>
            <a:pPr algn="ctr"/>
            <a:endParaRPr lang="en-US" altLang="zh-CN" sz="1800">
              <a:latin typeface="Times New Roman" panose="02020603050405020304" pitchFamily="18" charset="0"/>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Systenm</a:t>
            </a:r>
          </a:p>
        </p:txBody>
      </p:sp>
      <p:sp>
        <p:nvSpPr>
          <p:cNvPr id="537602" name="Rectangle 2"/>
          <p:cNvSpPr>
            <a:spLocks noGrp="1" noChangeArrowheads="1"/>
          </p:cNvSpPr>
          <p:nvPr>
            <p:ph type="title"/>
          </p:nvPr>
        </p:nvSpPr>
        <p:spPr/>
        <p:txBody>
          <a:bodyPr/>
          <a:lstStyle/>
          <a:p>
            <a:r>
              <a:rPr lang="zh-CN" altLang="en-US" b="1">
                <a:solidFill>
                  <a:srgbClr val="CC0000"/>
                </a:solidFill>
              </a:rPr>
              <a:t>扩充的</a:t>
            </a:r>
            <a:r>
              <a:rPr lang="en-US" altLang="zh-CN" b="1">
                <a:solidFill>
                  <a:srgbClr val="CC0000"/>
                </a:solidFill>
              </a:rPr>
              <a:t>E-R</a:t>
            </a:r>
            <a:r>
              <a:rPr lang="zh-CN" altLang="en-US" b="1">
                <a:solidFill>
                  <a:srgbClr val="CC0000"/>
                </a:solidFill>
              </a:rPr>
              <a:t>数据模型</a:t>
            </a:r>
          </a:p>
        </p:txBody>
      </p:sp>
      <p:sp>
        <p:nvSpPr>
          <p:cNvPr id="537603" name="Rectangle 3"/>
          <p:cNvSpPr>
            <a:spLocks noGrp="1" noChangeArrowheads="1"/>
          </p:cNvSpPr>
          <p:nvPr>
            <p:ph type="body" idx="1"/>
          </p:nvPr>
        </p:nvSpPr>
        <p:spPr>
          <a:xfrm>
            <a:off x="755650" y="2017713"/>
            <a:ext cx="7632700" cy="4114800"/>
          </a:xfrm>
        </p:spPr>
        <p:txBody>
          <a:bodyPr/>
          <a:lstStyle/>
          <a:p>
            <a:r>
              <a:rPr lang="zh-CN" altLang="en-US" b="1">
                <a:latin typeface="Times New Roman" panose="02020603050405020304" pitchFamily="18" charset="0"/>
                <a:ea typeface="楷体_GB2312" pitchFamily="49" charset="-122"/>
              </a:rPr>
              <a:t>为了适应不断提出的新应用需求和表达更丰富的语义，在基本</a:t>
            </a:r>
            <a:r>
              <a:rPr lang="en-US" altLang="zh-CN" b="1">
                <a:latin typeface="Times New Roman" panose="02020603050405020304" pitchFamily="18" charset="0"/>
                <a:ea typeface="楷体_GB2312" pitchFamily="49" charset="-122"/>
              </a:rPr>
              <a:t>E-R</a:t>
            </a:r>
            <a:r>
              <a:rPr lang="zh-CN" altLang="en-US" b="1">
                <a:latin typeface="Times New Roman" panose="02020603050405020304" pitchFamily="18" charset="0"/>
                <a:ea typeface="楷体_GB2312" pitchFamily="49" charset="-122"/>
              </a:rPr>
              <a:t>数据模型基础上了展成扩充的</a:t>
            </a:r>
            <a:r>
              <a:rPr lang="en-US" altLang="zh-CN" b="1">
                <a:latin typeface="Times New Roman" panose="02020603050405020304" pitchFamily="18" charset="0"/>
                <a:ea typeface="楷体_GB2312" pitchFamily="49" charset="-122"/>
              </a:rPr>
              <a:t>E-R</a:t>
            </a:r>
            <a:r>
              <a:rPr lang="zh-CN" altLang="en-US" b="1">
                <a:latin typeface="Times New Roman" panose="02020603050405020304" pitchFamily="18" charset="0"/>
                <a:ea typeface="楷体_GB2312" pitchFamily="49" charset="-122"/>
              </a:rPr>
              <a:t>数据模型（</a:t>
            </a:r>
            <a:r>
              <a:rPr lang="en-US" altLang="zh-CN" b="1">
                <a:latin typeface="Times New Roman" panose="02020603050405020304" pitchFamily="18" charset="0"/>
                <a:ea typeface="楷体_GB2312" pitchFamily="49" charset="-122"/>
              </a:rPr>
              <a:t>Extended E-Rdata model-------</a:t>
            </a:r>
            <a:r>
              <a:rPr lang="zh-CN" altLang="en-US" b="1">
                <a:latin typeface="Times New Roman" panose="02020603050405020304" pitchFamily="18" charset="0"/>
                <a:ea typeface="楷体_GB2312" pitchFamily="49" charset="-122"/>
              </a:rPr>
              <a:t>简称</a:t>
            </a:r>
            <a:r>
              <a:rPr lang="en-US" altLang="zh-CN" b="1">
                <a:latin typeface="Times New Roman" panose="02020603050405020304" pitchFamily="18" charset="0"/>
                <a:ea typeface="楷体_GB2312" pitchFamily="49" charset="-122"/>
              </a:rPr>
              <a:t>EER</a:t>
            </a:r>
            <a:r>
              <a:rPr lang="zh-CN" altLang="en-US" b="1">
                <a:latin typeface="Times New Roman" panose="02020603050405020304" pitchFamily="18" charset="0"/>
                <a:ea typeface="楷体_GB2312" pitchFamily="49" charset="-122"/>
              </a:rPr>
              <a:t>数据模型</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a:t>
            </a:r>
          </a:p>
          <a:p>
            <a:pPr>
              <a:buFont typeface="Wingdings" panose="05000000000000000000" pitchFamily="2" charset="2"/>
              <a:buNone/>
            </a:pPr>
            <a:endParaRPr lang="en-US" altLang="zh-CN">
              <a:latin typeface="Times New Roman" panose="02020603050405020304" pitchFamily="18" charset="0"/>
              <a:ea typeface="楷体_GB2312" pitchFamily="49"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4"/>
          <p:cNvSpPr>
            <a:spLocks noGrp="1"/>
          </p:cNvSpPr>
          <p:nvPr>
            <p:ph type="ftr" sz="quarter" idx="11"/>
          </p:nvPr>
        </p:nvSpPr>
        <p:spPr/>
        <p:txBody>
          <a:bodyPr/>
          <a:lstStyle/>
          <a:p>
            <a:r>
              <a:rPr lang="en-US" altLang="zh-CN"/>
              <a:t>An Introduction to Database Systenm</a:t>
            </a:r>
          </a:p>
        </p:txBody>
      </p:sp>
      <p:sp>
        <p:nvSpPr>
          <p:cNvPr id="538626" name="Rectangle 2"/>
          <p:cNvSpPr>
            <a:spLocks noGrp="1" noChangeArrowheads="1"/>
          </p:cNvSpPr>
          <p:nvPr>
            <p:ph type="title"/>
          </p:nvPr>
        </p:nvSpPr>
        <p:spPr>
          <a:xfrm>
            <a:off x="381000" y="838200"/>
            <a:ext cx="8229600" cy="762000"/>
          </a:xfrm>
        </p:spPr>
        <p:txBody>
          <a:bodyPr/>
          <a:lstStyle/>
          <a:p>
            <a:r>
              <a:rPr lang="en-US" altLang="zh-CN" sz="3200" b="1" dirty="0">
                <a:solidFill>
                  <a:schemeClr val="accent2"/>
                </a:solidFill>
              </a:rPr>
              <a:t>1.</a:t>
            </a:r>
            <a:r>
              <a:rPr lang="zh-CN" altLang="en-US" sz="3200" b="1" dirty="0">
                <a:solidFill>
                  <a:schemeClr val="accent2"/>
                </a:solidFill>
              </a:rPr>
              <a:t>依赖联系和弱实体集</a:t>
            </a:r>
            <a:r>
              <a:rPr lang="zh-CN" altLang="en-US" sz="4000" b="1" dirty="0">
                <a:solidFill>
                  <a:schemeClr val="accent2"/>
                </a:solidFill>
              </a:rPr>
              <a:t/>
            </a:r>
            <a:br>
              <a:rPr lang="zh-CN" altLang="en-US" sz="4000" b="1" dirty="0">
                <a:solidFill>
                  <a:schemeClr val="accent2"/>
                </a:solidFill>
              </a:rPr>
            </a:br>
            <a:endParaRPr lang="zh-CN" altLang="en-US" sz="4000" b="1" dirty="0">
              <a:solidFill>
                <a:schemeClr val="accent2"/>
              </a:solidFill>
            </a:endParaRPr>
          </a:p>
        </p:txBody>
      </p:sp>
      <p:sp>
        <p:nvSpPr>
          <p:cNvPr id="538627" name="Text Box 3"/>
          <p:cNvSpPr txBox="1">
            <a:spLocks noChangeArrowheads="1"/>
          </p:cNvSpPr>
          <p:nvPr/>
        </p:nvSpPr>
        <p:spPr bwMode="auto">
          <a:xfrm>
            <a:off x="762000" y="2286000"/>
            <a:ext cx="1295400" cy="4699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zh-CN" altLang="en-US" b="1">
                <a:latin typeface="Times New Roman" panose="02020603050405020304" pitchFamily="18" charset="0"/>
              </a:rPr>
              <a:t>职工</a:t>
            </a:r>
          </a:p>
        </p:txBody>
      </p:sp>
      <p:sp>
        <p:nvSpPr>
          <p:cNvPr id="538628" name="Line 4"/>
          <p:cNvSpPr>
            <a:spLocks noChangeShapeType="1"/>
          </p:cNvSpPr>
          <p:nvPr/>
        </p:nvSpPr>
        <p:spPr bwMode="auto">
          <a:xfrm>
            <a:off x="1447800" y="2667000"/>
            <a:ext cx="0" cy="6858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38629" name="AutoShape 5"/>
          <p:cNvSpPr>
            <a:spLocks noChangeArrowheads="1"/>
          </p:cNvSpPr>
          <p:nvPr/>
        </p:nvSpPr>
        <p:spPr bwMode="auto">
          <a:xfrm>
            <a:off x="381000" y="3276600"/>
            <a:ext cx="2133600" cy="914400"/>
          </a:xfrm>
          <a:prstGeom prst="diamond">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抚养</a:t>
            </a:r>
          </a:p>
        </p:txBody>
      </p:sp>
      <p:sp>
        <p:nvSpPr>
          <p:cNvPr id="538630" name="Rectangle 6"/>
          <p:cNvSpPr>
            <a:spLocks noChangeArrowheads="1"/>
          </p:cNvSpPr>
          <p:nvPr/>
        </p:nvSpPr>
        <p:spPr bwMode="auto">
          <a:xfrm>
            <a:off x="838200" y="5029200"/>
            <a:ext cx="1295400" cy="6096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子女</a:t>
            </a:r>
          </a:p>
        </p:txBody>
      </p:sp>
      <p:sp>
        <p:nvSpPr>
          <p:cNvPr id="538631" name="Rectangle 7"/>
          <p:cNvSpPr>
            <a:spLocks noChangeArrowheads="1"/>
          </p:cNvSpPr>
          <p:nvPr/>
        </p:nvSpPr>
        <p:spPr bwMode="auto">
          <a:xfrm>
            <a:off x="685800" y="4876800"/>
            <a:ext cx="1600200" cy="9906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8632" name="Line 8"/>
          <p:cNvSpPr>
            <a:spLocks noChangeShapeType="1"/>
          </p:cNvSpPr>
          <p:nvPr/>
        </p:nvSpPr>
        <p:spPr bwMode="auto">
          <a:xfrm>
            <a:off x="1447800" y="4191000"/>
            <a:ext cx="0" cy="685800"/>
          </a:xfrm>
          <a:prstGeom prst="line">
            <a:avLst/>
          </a:prstGeom>
          <a:noFill/>
          <a:ln w="31750" cap="sq">
            <a:solidFill>
              <a:schemeClr val="tx1"/>
            </a:solidFill>
            <a:miter lim="800000"/>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38633" name="Text Box 9"/>
          <p:cNvSpPr txBox="1">
            <a:spLocks noChangeArrowheads="1"/>
          </p:cNvSpPr>
          <p:nvPr/>
        </p:nvSpPr>
        <p:spPr bwMode="auto">
          <a:xfrm>
            <a:off x="2667000" y="1925638"/>
            <a:ext cx="5577408" cy="3693319"/>
          </a:xfrm>
          <a:prstGeom prst="rect">
            <a:avLst/>
          </a:prstGeom>
          <a:solidFill>
            <a:srgbClr val="FFFFEB"/>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b="1" dirty="0">
                <a:latin typeface="Times New Roman" panose="02020603050405020304" pitchFamily="18" charset="0"/>
              </a:rPr>
              <a:t>例如：在一个数据库中存放有职工实体集的信息，以及职工子女实体集的信息。</a:t>
            </a:r>
          </a:p>
          <a:p>
            <a:r>
              <a:rPr lang="zh-CN" altLang="en-US" b="1" dirty="0">
                <a:latin typeface="Times New Roman" panose="02020603050405020304" pitchFamily="18" charset="0"/>
              </a:rPr>
              <a:t>如果一个实体的存在依赖于另一个或多个实体存在，则称这个实体具有“存在依赖性”</a:t>
            </a:r>
          </a:p>
          <a:p>
            <a:r>
              <a:rPr lang="zh-CN" altLang="en-US" b="1" dirty="0">
                <a:latin typeface="Times New Roman" panose="02020603050405020304" pitchFamily="18" charset="0"/>
              </a:rPr>
              <a:t>一个实体具有“存在依赖性”，且该实体主码的一部分或全部从其父实体获得，则称该实体为弱实体。它们与其他实体（称为正则实体）集间的联系称为依赖联系。</a:t>
            </a:r>
          </a:p>
          <a:p>
            <a:endParaRPr lang="zh-CN" altLang="en-US" b="1" dirty="0">
              <a:latin typeface="Times New Roman" panose="02020603050405020304" pitchFamily="18" charset="0"/>
            </a:endParaRPr>
          </a:p>
          <a:p>
            <a:endParaRPr lang="zh-CN" altLang="en-US" b="1" dirty="0">
              <a:latin typeface="Times New Roman" panose="02020603050405020304" pitchFamily="18" charset="0"/>
            </a:endParaRPr>
          </a:p>
          <a:p>
            <a:r>
              <a:rPr lang="zh-CN" altLang="en-US" b="1" dirty="0">
                <a:latin typeface="Times New Roman" panose="02020603050405020304" pitchFamily="18" charset="0"/>
              </a:rPr>
              <a:t>    在</a:t>
            </a:r>
            <a:r>
              <a:rPr lang="en-US" altLang="zh-CN" b="1" dirty="0">
                <a:latin typeface="Times New Roman" panose="02020603050405020304" pitchFamily="18" charset="0"/>
              </a:rPr>
              <a:t>EER</a:t>
            </a:r>
            <a:r>
              <a:rPr lang="zh-CN" altLang="en-US" b="1" dirty="0">
                <a:latin typeface="Times New Roman" panose="02020603050405020304" pitchFamily="18" charset="0"/>
              </a:rPr>
              <a:t>图中，用双线矩形框表示弱实体集，用指向弱实体集的联系的箭头表示依赖联系。</a:t>
            </a:r>
          </a:p>
          <a:p>
            <a:endParaRPr lang="en-US" altLang="zh-CN" b="1" dirty="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Box 1"/>
          <p:cNvSpPr txBox="1">
            <a:spLocks noChangeArrowheads="1"/>
          </p:cNvSpPr>
          <p:nvPr/>
        </p:nvSpPr>
        <p:spPr bwMode="auto">
          <a:xfrm>
            <a:off x="428625" y="642938"/>
            <a:ext cx="8358188" cy="4479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b="1"/>
              <a:t>2、需求分析方法</a:t>
            </a:r>
          </a:p>
          <a:p>
            <a:pPr>
              <a:lnSpc>
                <a:spcPct val="150000"/>
              </a:lnSpc>
            </a:pPr>
            <a:r>
              <a:rPr lang="zh-CN" altLang="en-US" sz="2400" b="1"/>
              <a:t>       需求分析方法由对软件问题的信息域和功能域的系统分析过程及其表示方法组成;</a:t>
            </a:r>
          </a:p>
          <a:p>
            <a:pPr>
              <a:lnSpc>
                <a:spcPct val="150000"/>
              </a:lnSpc>
            </a:pPr>
            <a:r>
              <a:rPr lang="zh-CN" altLang="en-US" sz="2400" b="1"/>
              <a:t>    大多数的需求分析方法是由信息驱动的。信息域具有三种属性: 信息流、信息内容和信息结构。</a:t>
            </a:r>
          </a:p>
          <a:p>
            <a:pPr>
              <a:lnSpc>
                <a:spcPct val="150000"/>
              </a:lnSpc>
            </a:pPr>
            <a:r>
              <a:rPr lang="zh-CN" altLang="en-US" sz="2400" b="1"/>
              <a:t>    常用的分析方法有：</a:t>
            </a:r>
          </a:p>
          <a:p>
            <a:pPr>
              <a:lnSpc>
                <a:spcPct val="150000"/>
              </a:lnSpc>
            </a:pPr>
            <a:r>
              <a:rPr lang="zh-CN" altLang="en-US" sz="2400" b="1"/>
              <a:t>（1）面向数据流的结构化分析方法 (SA)</a:t>
            </a:r>
          </a:p>
          <a:p>
            <a:pPr>
              <a:lnSpc>
                <a:spcPct val="150000"/>
              </a:lnSpc>
            </a:pPr>
            <a:r>
              <a:rPr lang="zh-CN" altLang="en-US" sz="2400" b="1"/>
              <a:t>（2）面向对象的分析方法 (OOA)</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页脚占位符 4"/>
          <p:cNvSpPr>
            <a:spLocks noGrp="1"/>
          </p:cNvSpPr>
          <p:nvPr>
            <p:ph type="ftr" sz="quarter" idx="11"/>
          </p:nvPr>
        </p:nvSpPr>
        <p:spPr/>
        <p:txBody>
          <a:bodyPr/>
          <a:lstStyle/>
          <a:p>
            <a:r>
              <a:rPr lang="en-US" altLang="zh-CN"/>
              <a:t>An Introduction to Database Systenm</a:t>
            </a:r>
          </a:p>
        </p:txBody>
      </p:sp>
      <p:sp>
        <p:nvSpPr>
          <p:cNvPr id="539650" name="Rectangle 2"/>
          <p:cNvSpPr>
            <a:spLocks noGrp="1" noChangeArrowheads="1"/>
          </p:cNvSpPr>
          <p:nvPr>
            <p:ph type="title"/>
          </p:nvPr>
        </p:nvSpPr>
        <p:spPr>
          <a:xfrm>
            <a:off x="533400" y="868363"/>
            <a:ext cx="8229600" cy="762000"/>
          </a:xfrm>
        </p:spPr>
        <p:txBody>
          <a:bodyPr/>
          <a:lstStyle/>
          <a:p>
            <a:r>
              <a:rPr lang="en-US" altLang="zh-CN" sz="3200" b="1" dirty="0">
                <a:solidFill>
                  <a:schemeClr val="accent2"/>
                </a:solidFill>
              </a:rPr>
              <a:t>2 </a:t>
            </a:r>
            <a:r>
              <a:rPr lang="zh-CN" altLang="en-US" sz="3200" b="1" dirty="0">
                <a:solidFill>
                  <a:schemeClr val="accent2"/>
                </a:solidFill>
              </a:rPr>
              <a:t>子类和超类</a:t>
            </a:r>
            <a:br>
              <a:rPr lang="zh-CN" altLang="en-US" sz="3200" b="1" dirty="0">
                <a:solidFill>
                  <a:schemeClr val="accent2"/>
                </a:solidFill>
              </a:rPr>
            </a:br>
            <a:endParaRPr lang="zh-CN" altLang="en-US" sz="3200" b="1" dirty="0">
              <a:solidFill>
                <a:schemeClr val="accent2"/>
              </a:solidFill>
            </a:endParaRPr>
          </a:p>
        </p:txBody>
      </p:sp>
      <p:sp>
        <p:nvSpPr>
          <p:cNvPr id="539651" name="Rectangle 3"/>
          <p:cNvSpPr>
            <a:spLocks noChangeArrowheads="1"/>
          </p:cNvSpPr>
          <p:nvPr/>
        </p:nvSpPr>
        <p:spPr bwMode="auto">
          <a:xfrm>
            <a:off x="1600200" y="2295525"/>
            <a:ext cx="2743200" cy="685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职工</a:t>
            </a:r>
          </a:p>
        </p:txBody>
      </p:sp>
      <p:sp>
        <p:nvSpPr>
          <p:cNvPr id="539652" name="Line 4"/>
          <p:cNvSpPr>
            <a:spLocks noChangeShapeType="1"/>
          </p:cNvSpPr>
          <p:nvPr/>
        </p:nvSpPr>
        <p:spPr bwMode="auto">
          <a:xfrm>
            <a:off x="1981200" y="2295525"/>
            <a:ext cx="0" cy="6858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39653" name="Line 5"/>
          <p:cNvSpPr>
            <a:spLocks noChangeShapeType="1"/>
          </p:cNvSpPr>
          <p:nvPr/>
        </p:nvSpPr>
        <p:spPr bwMode="auto">
          <a:xfrm>
            <a:off x="3810000" y="2295525"/>
            <a:ext cx="0" cy="6858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39654" name="Rectangle 6"/>
          <p:cNvSpPr>
            <a:spLocks noChangeArrowheads="1"/>
          </p:cNvSpPr>
          <p:nvPr/>
        </p:nvSpPr>
        <p:spPr bwMode="auto">
          <a:xfrm>
            <a:off x="533400" y="4124325"/>
            <a:ext cx="1524000" cy="533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教师</a:t>
            </a:r>
          </a:p>
        </p:txBody>
      </p:sp>
      <p:sp>
        <p:nvSpPr>
          <p:cNvPr id="539655" name="Rectangle 7"/>
          <p:cNvSpPr>
            <a:spLocks noChangeArrowheads="1"/>
          </p:cNvSpPr>
          <p:nvPr/>
        </p:nvSpPr>
        <p:spPr bwMode="auto">
          <a:xfrm>
            <a:off x="2590800" y="4124325"/>
            <a:ext cx="1524000" cy="533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教辅人员</a:t>
            </a:r>
          </a:p>
        </p:txBody>
      </p:sp>
      <p:sp>
        <p:nvSpPr>
          <p:cNvPr id="539656" name="Rectangle 8"/>
          <p:cNvSpPr>
            <a:spLocks noChangeArrowheads="1"/>
          </p:cNvSpPr>
          <p:nvPr/>
        </p:nvSpPr>
        <p:spPr bwMode="auto">
          <a:xfrm>
            <a:off x="4724400" y="4124325"/>
            <a:ext cx="1447800" cy="6096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管理人员</a:t>
            </a:r>
          </a:p>
        </p:txBody>
      </p:sp>
      <p:sp>
        <p:nvSpPr>
          <p:cNvPr id="539657" name="Line 9"/>
          <p:cNvSpPr>
            <a:spLocks noChangeShapeType="1"/>
          </p:cNvSpPr>
          <p:nvPr/>
        </p:nvSpPr>
        <p:spPr bwMode="auto">
          <a:xfrm flipH="1">
            <a:off x="1219200" y="2981325"/>
            <a:ext cx="1066800" cy="11430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39658" name="Line 10"/>
          <p:cNvSpPr>
            <a:spLocks noChangeShapeType="1"/>
          </p:cNvSpPr>
          <p:nvPr/>
        </p:nvSpPr>
        <p:spPr bwMode="auto">
          <a:xfrm>
            <a:off x="3276600" y="2981325"/>
            <a:ext cx="0" cy="11430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39659" name="Line 11"/>
          <p:cNvSpPr>
            <a:spLocks noChangeShapeType="1"/>
          </p:cNvSpPr>
          <p:nvPr/>
        </p:nvSpPr>
        <p:spPr bwMode="auto">
          <a:xfrm>
            <a:off x="4038600" y="2905125"/>
            <a:ext cx="1447800" cy="12192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39660" name="Line 12"/>
          <p:cNvSpPr>
            <a:spLocks noChangeShapeType="1"/>
          </p:cNvSpPr>
          <p:nvPr/>
        </p:nvSpPr>
        <p:spPr bwMode="auto">
          <a:xfrm>
            <a:off x="5562600" y="4733925"/>
            <a:ext cx="0" cy="5334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39661" name="Oval 13"/>
          <p:cNvSpPr>
            <a:spLocks noChangeArrowheads="1"/>
          </p:cNvSpPr>
          <p:nvPr/>
        </p:nvSpPr>
        <p:spPr bwMode="auto">
          <a:xfrm>
            <a:off x="5105400" y="5267325"/>
            <a:ext cx="1295400" cy="609600"/>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行政级别</a:t>
            </a:r>
          </a:p>
        </p:txBody>
      </p:sp>
      <p:sp>
        <p:nvSpPr>
          <p:cNvPr id="539662" name="Text Box 14"/>
          <p:cNvSpPr txBox="1">
            <a:spLocks noChangeArrowheads="1"/>
          </p:cNvSpPr>
          <p:nvPr/>
        </p:nvSpPr>
        <p:spPr bwMode="auto">
          <a:xfrm>
            <a:off x="4495800" y="2316163"/>
            <a:ext cx="43434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b="1">
                <a:latin typeface="Times New Roman" panose="02020603050405020304" pitchFamily="18" charset="0"/>
              </a:rPr>
              <a:t>共同属性：姓名、性别、年龄</a:t>
            </a:r>
          </a:p>
          <a:p>
            <a:r>
              <a:rPr lang="zh-CN" altLang="en-US" b="1">
                <a:latin typeface="Times New Roman" panose="02020603050405020304" pitchFamily="18" charset="0"/>
              </a:rPr>
              <a:t>超类</a:t>
            </a:r>
          </a:p>
        </p:txBody>
      </p:sp>
      <p:sp>
        <p:nvSpPr>
          <p:cNvPr id="539663" name="Text Box 15"/>
          <p:cNvSpPr txBox="1">
            <a:spLocks noChangeArrowheads="1"/>
          </p:cNvSpPr>
          <p:nvPr/>
        </p:nvSpPr>
        <p:spPr bwMode="auto">
          <a:xfrm>
            <a:off x="6553200" y="5419725"/>
            <a:ext cx="1371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endParaRPr lang="zh-CN" altLang="zh-CN">
              <a:latin typeface="Times New Roman" panose="02020603050405020304" pitchFamily="18" charset="0"/>
            </a:endParaRPr>
          </a:p>
        </p:txBody>
      </p:sp>
      <p:sp>
        <p:nvSpPr>
          <p:cNvPr id="539664" name="Text Box 16"/>
          <p:cNvSpPr txBox="1">
            <a:spLocks noChangeArrowheads="1"/>
          </p:cNvSpPr>
          <p:nvPr/>
        </p:nvSpPr>
        <p:spPr bwMode="auto">
          <a:xfrm>
            <a:off x="6477000" y="5287963"/>
            <a:ext cx="2057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b="1">
                <a:latin typeface="Times New Roman" panose="02020603050405020304" pitchFamily="18" charset="0"/>
              </a:rPr>
              <a:t>自已的属性</a:t>
            </a:r>
          </a:p>
        </p:txBody>
      </p:sp>
      <p:sp>
        <p:nvSpPr>
          <p:cNvPr id="539665" name="Text Box 17"/>
          <p:cNvSpPr txBox="1">
            <a:spLocks noChangeArrowheads="1"/>
          </p:cNvSpPr>
          <p:nvPr/>
        </p:nvSpPr>
        <p:spPr bwMode="auto">
          <a:xfrm>
            <a:off x="6232525" y="4068763"/>
            <a:ext cx="7937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b="1">
                <a:latin typeface="Times New Roman" panose="02020603050405020304" pitchFamily="18" charset="0"/>
              </a:rPr>
              <a:t>子类</a:t>
            </a:r>
          </a:p>
        </p:txBody>
      </p:sp>
      <p:sp>
        <p:nvSpPr>
          <p:cNvPr id="539666" name="Oval 18"/>
          <p:cNvSpPr>
            <a:spLocks noChangeArrowheads="1"/>
          </p:cNvSpPr>
          <p:nvPr/>
        </p:nvSpPr>
        <p:spPr bwMode="auto">
          <a:xfrm>
            <a:off x="1600200" y="3514725"/>
            <a:ext cx="152400" cy="228600"/>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9667" name="Oval 19"/>
          <p:cNvSpPr>
            <a:spLocks noChangeArrowheads="1"/>
          </p:cNvSpPr>
          <p:nvPr/>
        </p:nvSpPr>
        <p:spPr bwMode="auto">
          <a:xfrm>
            <a:off x="3200400" y="3514725"/>
            <a:ext cx="228600" cy="152400"/>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39668" name="Oval 20"/>
          <p:cNvSpPr>
            <a:spLocks noChangeArrowheads="1"/>
          </p:cNvSpPr>
          <p:nvPr/>
        </p:nvSpPr>
        <p:spPr bwMode="auto">
          <a:xfrm>
            <a:off x="4724400" y="3514725"/>
            <a:ext cx="228600" cy="152400"/>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页脚占位符 2"/>
          <p:cNvSpPr>
            <a:spLocks noGrp="1"/>
          </p:cNvSpPr>
          <p:nvPr>
            <p:ph type="ftr" sz="quarter" idx="11"/>
          </p:nvPr>
        </p:nvSpPr>
        <p:spPr/>
        <p:txBody>
          <a:bodyPr/>
          <a:lstStyle/>
          <a:p>
            <a:r>
              <a:rPr lang="en-US" altLang="zh-CN"/>
              <a:t>An Introduction to Database Systenm</a:t>
            </a:r>
          </a:p>
        </p:txBody>
      </p:sp>
      <p:sp>
        <p:nvSpPr>
          <p:cNvPr id="540674" name="Rectangle 2"/>
          <p:cNvSpPr>
            <a:spLocks noChangeArrowheads="1"/>
          </p:cNvSpPr>
          <p:nvPr/>
        </p:nvSpPr>
        <p:spPr bwMode="auto">
          <a:xfrm>
            <a:off x="1219200" y="3600450"/>
            <a:ext cx="838200" cy="3810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rPr>
              <a:t>职工</a:t>
            </a:r>
          </a:p>
        </p:txBody>
      </p:sp>
      <p:sp>
        <p:nvSpPr>
          <p:cNvPr id="540675" name="AutoShape 3"/>
          <p:cNvSpPr>
            <a:spLocks noChangeArrowheads="1"/>
          </p:cNvSpPr>
          <p:nvPr/>
        </p:nvSpPr>
        <p:spPr bwMode="auto">
          <a:xfrm>
            <a:off x="990600" y="4286250"/>
            <a:ext cx="1295400" cy="533400"/>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latin typeface="Times New Roman" panose="02020603050405020304" pitchFamily="18" charset="0"/>
              </a:rPr>
              <a:t>领导</a:t>
            </a:r>
          </a:p>
        </p:txBody>
      </p:sp>
      <p:sp>
        <p:nvSpPr>
          <p:cNvPr id="540676" name="Line 4"/>
          <p:cNvSpPr>
            <a:spLocks noChangeShapeType="1"/>
          </p:cNvSpPr>
          <p:nvPr/>
        </p:nvSpPr>
        <p:spPr bwMode="auto">
          <a:xfrm>
            <a:off x="1371600" y="3981450"/>
            <a:ext cx="0" cy="3810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40677" name="Text Box 5"/>
          <p:cNvSpPr txBox="1">
            <a:spLocks noChangeArrowheads="1"/>
          </p:cNvSpPr>
          <p:nvPr/>
        </p:nvSpPr>
        <p:spPr bwMode="auto">
          <a:xfrm>
            <a:off x="1828800" y="3981450"/>
            <a:ext cx="396875" cy="4572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altLang="zh-CN">
                <a:latin typeface="Times New Roman" panose="02020603050405020304" pitchFamily="18" charset="0"/>
              </a:rPr>
              <a:t>n</a:t>
            </a:r>
          </a:p>
        </p:txBody>
      </p:sp>
      <p:sp>
        <p:nvSpPr>
          <p:cNvPr id="540678" name="Line 6"/>
          <p:cNvSpPr>
            <a:spLocks noChangeShapeType="1"/>
          </p:cNvSpPr>
          <p:nvPr/>
        </p:nvSpPr>
        <p:spPr bwMode="auto">
          <a:xfrm>
            <a:off x="1905000" y="3981450"/>
            <a:ext cx="0" cy="4572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0679" name="Text Box 7"/>
          <p:cNvSpPr txBox="1">
            <a:spLocks noChangeArrowheads="1"/>
          </p:cNvSpPr>
          <p:nvPr/>
        </p:nvSpPr>
        <p:spPr bwMode="auto">
          <a:xfrm>
            <a:off x="822325" y="3946525"/>
            <a:ext cx="3365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a:latin typeface="Times New Roman" panose="02020603050405020304" pitchFamily="18" charset="0"/>
              </a:rPr>
              <a:t>1</a:t>
            </a:r>
          </a:p>
        </p:txBody>
      </p:sp>
      <p:sp>
        <p:nvSpPr>
          <p:cNvPr id="540680" name="Rectangle 8"/>
          <p:cNvSpPr>
            <a:spLocks noChangeArrowheads="1"/>
          </p:cNvSpPr>
          <p:nvPr/>
        </p:nvSpPr>
        <p:spPr bwMode="auto">
          <a:xfrm>
            <a:off x="4648200" y="2228850"/>
            <a:ext cx="2590800" cy="685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职工</a:t>
            </a:r>
          </a:p>
        </p:txBody>
      </p:sp>
      <p:sp>
        <p:nvSpPr>
          <p:cNvPr id="540681" name="Line 9"/>
          <p:cNvSpPr>
            <a:spLocks noChangeShapeType="1"/>
          </p:cNvSpPr>
          <p:nvPr/>
        </p:nvSpPr>
        <p:spPr bwMode="auto">
          <a:xfrm>
            <a:off x="5105400" y="2228850"/>
            <a:ext cx="0" cy="6096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0682" name="Line 10"/>
          <p:cNvSpPr>
            <a:spLocks noChangeShapeType="1"/>
          </p:cNvSpPr>
          <p:nvPr/>
        </p:nvSpPr>
        <p:spPr bwMode="auto">
          <a:xfrm>
            <a:off x="6781800" y="2228850"/>
            <a:ext cx="0" cy="6096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0683" name="Rectangle 11"/>
          <p:cNvSpPr>
            <a:spLocks noChangeArrowheads="1"/>
          </p:cNvSpPr>
          <p:nvPr/>
        </p:nvSpPr>
        <p:spPr bwMode="auto">
          <a:xfrm>
            <a:off x="4038600" y="3600450"/>
            <a:ext cx="1295400" cy="685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领导者</a:t>
            </a:r>
          </a:p>
        </p:txBody>
      </p:sp>
      <p:sp>
        <p:nvSpPr>
          <p:cNvPr id="540684" name="Rectangle 12"/>
          <p:cNvSpPr>
            <a:spLocks noChangeArrowheads="1"/>
          </p:cNvSpPr>
          <p:nvPr/>
        </p:nvSpPr>
        <p:spPr bwMode="auto">
          <a:xfrm>
            <a:off x="6629400" y="3600450"/>
            <a:ext cx="1295400" cy="685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被领导者</a:t>
            </a:r>
          </a:p>
        </p:txBody>
      </p:sp>
      <p:sp>
        <p:nvSpPr>
          <p:cNvPr id="540685" name="AutoShape 13"/>
          <p:cNvSpPr>
            <a:spLocks noChangeArrowheads="1"/>
          </p:cNvSpPr>
          <p:nvPr/>
        </p:nvSpPr>
        <p:spPr bwMode="auto">
          <a:xfrm>
            <a:off x="5105400" y="4972050"/>
            <a:ext cx="1905000" cy="762000"/>
          </a:xfrm>
          <a:prstGeom prst="diamond">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领导</a:t>
            </a:r>
          </a:p>
        </p:txBody>
      </p:sp>
      <p:sp>
        <p:nvSpPr>
          <p:cNvPr id="540686" name="Line 14"/>
          <p:cNvSpPr>
            <a:spLocks noChangeShapeType="1"/>
          </p:cNvSpPr>
          <p:nvPr/>
        </p:nvSpPr>
        <p:spPr bwMode="auto">
          <a:xfrm flipH="1">
            <a:off x="4495800" y="2914650"/>
            <a:ext cx="990600" cy="6858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0687" name="Line 15"/>
          <p:cNvSpPr>
            <a:spLocks noChangeShapeType="1"/>
          </p:cNvSpPr>
          <p:nvPr/>
        </p:nvSpPr>
        <p:spPr bwMode="auto">
          <a:xfrm>
            <a:off x="6629400" y="2914650"/>
            <a:ext cx="685800" cy="685800"/>
          </a:xfrm>
          <a:prstGeom prst="line">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0688" name="Oval 16"/>
          <p:cNvSpPr>
            <a:spLocks noChangeArrowheads="1"/>
          </p:cNvSpPr>
          <p:nvPr/>
        </p:nvSpPr>
        <p:spPr bwMode="auto">
          <a:xfrm>
            <a:off x="4800600" y="3219450"/>
            <a:ext cx="228600" cy="152400"/>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40689" name="Oval 17"/>
          <p:cNvSpPr>
            <a:spLocks noChangeArrowheads="1"/>
          </p:cNvSpPr>
          <p:nvPr/>
        </p:nvSpPr>
        <p:spPr bwMode="auto">
          <a:xfrm>
            <a:off x="6934200" y="3219450"/>
            <a:ext cx="304800" cy="152400"/>
          </a:xfrm>
          <a:prstGeom prst="ellips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40690" name="Line 18"/>
          <p:cNvSpPr>
            <a:spLocks noChangeShapeType="1"/>
          </p:cNvSpPr>
          <p:nvPr/>
        </p:nvSpPr>
        <p:spPr bwMode="auto">
          <a:xfrm flipH="1">
            <a:off x="7010400" y="4286250"/>
            <a:ext cx="457200" cy="10668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0691" name="Line 19"/>
          <p:cNvSpPr>
            <a:spLocks noChangeShapeType="1"/>
          </p:cNvSpPr>
          <p:nvPr/>
        </p:nvSpPr>
        <p:spPr bwMode="auto">
          <a:xfrm>
            <a:off x="4495800" y="4286250"/>
            <a:ext cx="685800" cy="10668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0692" name="Text Box 20"/>
          <p:cNvSpPr txBox="1">
            <a:spLocks noChangeArrowheads="1"/>
          </p:cNvSpPr>
          <p:nvPr/>
        </p:nvSpPr>
        <p:spPr bwMode="auto">
          <a:xfrm>
            <a:off x="4327525" y="5013325"/>
            <a:ext cx="3365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a:latin typeface="Times New Roman" panose="02020603050405020304" pitchFamily="18" charset="0"/>
              </a:rPr>
              <a:t>1</a:t>
            </a:r>
          </a:p>
        </p:txBody>
      </p:sp>
      <p:sp>
        <p:nvSpPr>
          <p:cNvPr id="540693" name="Text Box 21"/>
          <p:cNvSpPr txBox="1">
            <a:spLocks noChangeArrowheads="1"/>
          </p:cNvSpPr>
          <p:nvPr/>
        </p:nvSpPr>
        <p:spPr bwMode="auto">
          <a:xfrm>
            <a:off x="7146925" y="4937125"/>
            <a:ext cx="3365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a:latin typeface="Times New Roman" panose="02020603050405020304" pitchFamily="18" charset="0"/>
              </a:rPr>
              <a:t>n</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Systenm</a:t>
            </a:r>
          </a:p>
        </p:txBody>
      </p:sp>
      <p:sp>
        <p:nvSpPr>
          <p:cNvPr id="541698" name="Rectangle 2"/>
          <p:cNvSpPr>
            <a:spLocks noGrp="1" noChangeArrowheads="1"/>
          </p:cNvSpPr>
          <p:nvPr>
            <p:ph type="title"/>
          </p:nvPr>
        </p:nvSpPr>
        <p:spPr>
          <a:xfrm>
            <a:off x="505133" y="613298"/>
            <a:ext cx="8229600" cy="762000"/>
          </a:xfrm>
        </p:spPr>
        <p:txBody>
          <a:bodyPr/>
          <a:lstStyle/>
          <a:p>
            <a:r>
              <a:rPr lang="en-US" altLang="zh-CN" sz="3200" b="1" dirty="0">
                <a:solidFill>
                  <a:schemeClr val="accent2"/>
                </a:solidFill>
              </a:rPr>
              <a:t>3 </a:t>
            </a:r>
            <a:r>
              <a:rPr lang="zh-CN" altLang="en-US" sz="3200" b="1" dirty="0">
                <a:solidFill>
                  <a:schemeClr val="accent2"/>
                </a:solidFill>
              </a:rPr>
              <a:t>聚集</a:t>
            </a:r>
            <a:br>
              <a:rPr lang="zh-CN" altLang="en-US" sz="3200" b="1" dirty="0">
                <a:solidFill>
                  <a:schemeClr val="accent2"/>
                </a:solidFill>
              </a:rPr>
            </a:br>
            <a:endParaRPr lang="zh-CN" altLang="en-US" sz="3200" b="1" dirty="0">
              <a:solidFill>
                <a:schemeClr val="accent2"/>
              </a:solidFill>
            </a:endParaRPr>
          </a:p>
        </p:txBody>
      </p:sp>
      <p:sp>
        <p:nvSpPr>
          <p:cNvPr id="541699" name="Rectangle 3"/>
          <p:cNvSpPr>
            <a:spLocks noGrp="1" noChangeArrowheads="1"/>
          </p:cNvSpPr>
          <p:nvPr>
            <p:ph type="body" idx="1"/>
          </p:nvPr>
        </p:nvSpPr>
        <p:spPr/>
        <p:txBody>
          <a:bodyPr/>
          <a:lstStyle/>
          <a:p>
            <a:pPr>
              <a:spcBef>
                <a:spcPct val="0"/>
              </a:spcBef>
              <a:buClrTx/>
              <a:buSzTx/>
              <a:buFontTx/>
              <a:buNone/>
            </a:pPr>
            <a:r>
              <a:rPr lang="zh-CN" altLang="en-US" sz="2400" b="1">
                <a:latin typeface="楷体_GB2312" pitchFamily="49" charset="-122"/>
                <a:ea typeface="楷体_GB2312" pitchFamily="49" charset="-122"/>
              </a:rPr>
              <a:t>在</a:t>
            </a:r>
            <a:r>
              <a:rPr lang="en-US" altLang="zh-CN" sz="2400" b="1">
                <a:latin typeface="楷体_GB2312" pitchFamily="49" charset="-122"/>
                <a:ea typeface="楷体_GB2312" pitchFamily="49" charset="-122"/>
              </a:rPr>
              <a:t>EER</a:t>
            </a:r>
            <a:r>
              <a:rPr lang="zh-CN" altLang="en-US" sz="2400" b="1">
                <a:latin typeface="楷体_GB2312" pitchFamily="49" charset="-122"/>
                <a:ea typeface="楷体_GB2312" pitchFamily="49" charset="-122"/>
              </a:rPr>
              <a:t>数据模型中引入这一概念。将联系视为由参与该联系的实体集组合而成的新实体集，其属性为参与联系的实体集的属性和联系的属性的并。这种新实体集称为聚集。这种联系也能以聚集形式参与联系</a:t>
            </a:r>
          </a:p>
          <a:p>
            <a:endParaRPr lang="en-US" altLang="zh-CN" sz="2400">
              <a:latin typeface="楷体_GB2312" pitchFamily="49" charset="-122"/>
              <a:ea typeface="楷体_GB2312"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页脚占位符 2"/>
          <p:cNvSpPr>
            <a:spLocks noGrp="1"/>
          </p:cNvSpPr>
          <p:nvPr>
            <p:ph type="ftr" sz="quarter" idx="11"/>
          </p:nvPr>
        </p:nvSpPr>
        <p:spPr/>
        <p:txBody>
          <a:bodyPr/>
          <a:lstStyle/>
          <a:p>
            <a:r>
              <a:rPr lang="en-US" altLang="zh-CN"/>
              <a:t>An Introduction to Database Systenm</a:t>
            </a:r>
          </a:p>
        </p:txBody>
      </p:sp>
      <p:sp>
        <p:nvSpPr>
          <p:cNvPr id="542722" name="Rectangle 2"/>
          <p:cNvSpPr>
            <a:spLocks noChangeArrowheads="1"/>
          </p:cNvSpPr>
          <p:nvPr/>
        </p:nvSpPr>
        <p:spPr bwMode="auto">
          <a:xfrm>
            <a:off x="1600200" y="3124200"/>
            <a:ext cx="1143000" cy="533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系</a:t>
            </a:r>
          </a:p>
        </p:txBody>
      </p:sp>
      <p:sp>
        <p:nvSpPr>
          <p:cNvPr id="542723" name="Rectangle 3"/>
          <p:cNvSpPr>
            <a:spLocks noChangeArrowheads="1"/>
          </p:cNvSpPr>
          <p:nvPr/>
        </p:nvSpPr>
        <p:spPr bwMode="auto">
          <a:xfrm>
            <a:off x="4800600" y="3124200"/>
            <a:ext cx="1066800" cy="533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教师</a:t>
            </a:r>
          </a:p>
        </p:txBody>
      </p:sp>
      <p:sp>
        <p:nvSpPr>
          <p:cNvPr id="542724" name="AutoShape 4"/>
          <p:cNvSpPr>
            <a:spLocks noChangeArrowheads="1"/>
          </p:cNvSpPr>
          <p:nvPr/>
        </p:nvSpPr>
        <p:spPr bwMode="auto">
          <a:xfrm>
            <a:off x="3048000" y="3886200"/>
            <a:ext cx="1447800" cy="533400"/>
          </a:xfrm>
          <a:prstGeom prst="diamond">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聘任</a:t>
            </a:r>
          </a:p>
        </p:txBody>
      </p:sp>
      <p:sp>
        <p:nvSpPr>
          <p:cNvPr id="542725" name="Line 5"/>
          <p:cNvSpPr>
            <a:spLocks noChangeShapeType="1"/>
          </p:cNvSpPr>
          <p:nvPr/>
        </p:nvSpPr>
        <p:spPr bwMode="auto">
          <a:xfrm>
            <a:off x="3733800" y="4419600"/>
            <a:ext cx="0" cy="3810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2726" name="AutoShape 6"/>
          <p:cNvSpPr>
            <a:spLocks noChangeArrowheads="1"/>
          </p:cNvSpPr>
          <p:nvPr/>
        </p:nvSpPr>
        <p:spPr bwMode="auto">
          <a:xfrm>
            <a:off x="2971800" y="4800600"/>
            <a:ext cx="1600200" cy="457200"/>
          </a:xfrm>
          <a:prstGeom prst="diamond">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承担</a:t>
            </a:r>
          </a:p>
        </p:txBody>
      </p:sp>
      <p:sp>
        <p:nvSpPr>
          <p:cNvPr id="542727" name="Line 7"/>
          <p:cNvSpPr>
            <a:spLocks noChangeShapeType="1"/>
          </p:cNvSpPr>
          <p:nvPr/>
        </p:nvSpPr>
        <p:spPr bwMode="auto">
          <a:xfrm>
            <a:off x="3733800" y="5257800"/>
            <a:ext cx="0" cy="4572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2728" name="Rectangle 8"/>
          <p:cNvSpPr>
            <a:spLocks noChangeArrowheads="1"/>
          </p:cNvSpPr>
          <p:nvPr/>
        </p:nvSpPr>
        <p:spPr bwMode="auto">
          <a:xfrm>
            <a:off x="2971800" y="5715000"/>
            <a:ext cx="1600200" cy="5334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科研项目</a:t>
            </a:r>
          </a:p>
        </p:txBody>
      </p:sp>
      <p:sp>
        <p:nvSpPr>
          <p:cNvPr id="542729" name="Line 9"/>
          <p:cNvSpPr>
            <a:spLocks noChangeShapeType="1"/>
          </p:cNvSpPr>
          <p:nvPr/>
        </p:nvSpPr>
        <p:spPr bwMode="auto">
          <a:xfrm>
            <a:off x="2286000" y="3581400"/>
            <a:ext cx="762000" cy="6096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2730" name="Line 10"/>
          <p:cNvSpPr>
            <a:spLocks noChangeShapeType="1"/>
          </p:cNvSpPr>
          <p:nvPr/>
        </p:nvSpPr>
        <p:spPr bwMode="auto">
          <a:xfrm flipV="1">
            <a:off x="4495800" y="3657600"/>
            <a:ext cx="609600" cy="5334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2731" name="Line 11"/>
          <p:cNvSpPr>
            <a:spLocks noChangeShapeType="1"/>
          </p:cNvSpPr>
          <p:nvPr/>
        </p:nvSpPr>
        <p:spPr bwMode="auto">
          <a:xfrm>
            <a:off x="1676400" y="2819400"/>
            <a:ext cx="228600" cy="3048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2732" name="Line 12"/>
          <p:cNvSpPr>
            <a:spLocks noChangeShapeType="1"/>
          </p:cNvSpPr>
          <p:nvPr/>
        </p:nvSpPr>
        <p:spPr bwMode="auto">
          <a:xfrm flipV="1">
            <a:off x="2438400" y="2743200"/>
            <a:ext cx="228600" cy="3810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2733" name="Oval 13"/>
          <p:cNvSpPr>
            <a:spLocks noChangeArrowheads="1"/>
          </p:cNvSpPr>
          <p:nvPr/>
        </p:nvSpPr>
        <p:spPr bwMode="auto">
          <a:xfrm>
            <a:off x="1219200" y="2362200"/>
            <a:ext cx="914400" cy="457200"/>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编号</a:t>
            </a:r>
          </a:p>
        </p:txBody>
      </p:sp>
      <p:sp>
        <p:nvSpPr>
          <p:cNvPr id="542734" name="Oval 14"/>
          <p:cNvSpPr>
            <a:spLocks noChangeArrowheads="1"/>
          </p:cNvSpPr>
          <p:nvPr/>
        </p:nvSpPr>
        <p:spPr bwMode="auto">
          <a:xfrm>
            <a:off x="2438400" y="2438400"/>
            <a:ext cx="762000" cy="381000"/>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系名</a:t>
            </a:r>
          </a:p>
        </p:txBody>
      </p:sp>
      <p:sp>
        <p:nvSpPr>
          <p:cNvPr id="542735" name="Oval 15"/>
          <p:cNvSpPr>
            <a:spLocks noChangeArrowheads="1"/>
          </p:cNvSpPr>
          <p:nvPr/>
        </p:nvSpPr>
        <p:spPr bwMode="auto">
          <a:xfrm>
            <a:off x="4114800" y="2438400"/>
            <a:ext cx="1371600" cy="381000"/>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教师号</a:t>
            </a:r>
          </a:p>
        </p:txBody>
      </p:sp>
      <p:sp>
        <p:nvSpPr>
          <p:cNvPr id="542736" name="Line 16"/>
          <p:cNvSpPr>
            <a:spLocks noChangeShapeType="1"/>
          </p:cNvSpPr>
          <p:nvPr/>
        </p:nvSpPr>
        <p:spPr bwMode="auto">
          <a:xfrm>
            <a:off x="4876800" y="2819400"/>
            <a:ext cx="381000" cy="3048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2737" name="Line 17"/>
          <p:cNvSpPr>
            <a:spLocks noChangeShapeType="1"/>
          </p:cNvSpPr>
          <p:nvPr/>
        </p:nvSpPr>
        <p:spPr bwMode="auto">
          <a:xfrm>
            <a:off x="4191000" y="4267200"/>
            <a:ext cx="838200" cy="1524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2738" name="Oval 18"/>
          <p:cNvSpPr>
            <a:spLocks noChangeArrowheads="1"/>
          </p:cNvSpPr>
          <p:nvPr/>
        </p:nvSpPr>
        <p:spPr bwMode="auto">
          <a:xfrm>
            <a:off x="5105400" y="4191000"/>
            <a:ext cx="1371600" cy="609600"/>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聘任日期</a:t>
            </a:r>
          </a:p>
        </p:txBody>
      </p:sp>
      <p:sp>
        <p:nvSpPr>
          <p:cNvPr id="542739" name="Line 19"/>
          <p:cNvSpPr>
            <a:spLocks noChangeShapeType="1"/>
          </p:cNvSpPr>
          <p:nvPr/>
        </p:nvSpPr>
        <p:spPr bwMode="auto">
          <a:xfrm>
            <a:off x="4191000" y="5105400"/>
            <a:ext cx="1219200" cy="1524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2740" name="Oval 20"/>
          <p:cNvSpPr>
            <a:spLocks noChangeArrowheads="1"/>
          </p:cNvSpPr>
          <p:nvPr/>
        </p:nvSpPr>
        <p:spPr bwMode="auto">
          <a:xfrm>
            <a:off x="5410200" y="5029200"/>
            <a:ext cx="990600" cy="457200"/>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合同号</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571500" y="500063"/>
            <a:ext cx="8208963" cy="504825"/>
          </a:xfrm>
        </p:spPr>
        <p:txBody>
          <a:bodyPr/>
          <a:lstStyle/>
          <a:p>
            <a:pPr eaLnBrk="1" hangingPunct="1"/>
            <a:r>
              <a:rPr lang="zh-CN" altLang="en-US" sz="2200" b="1">
                <a:solidFill>
                  <a:schemeClr val="hlink"/>
                </a:solidFill>
                <a:latin typeface="楷体_GB2312" pitchFamily="49" charset="-122"/>
                <a:ea typeface="楷体_GB2312" pitchFamily="49" charset="-122"/>
              </a:rPr>
              <a:t>（</a:t>
            </a:r>
            <a:r>
              <a:rPr lang="en-US" altLang="zh-CN" sz="2200" b="1">
                <a:solidFill>
                  <a:schemeClr val="hlink"/>
                </a:solidFill>
                <a:latin typeface="楷体_GB2312" pitchFamily="49" charset="-122"/>
                <a:ea typeface="楷体_GB2312" pitchFamily="49" charset="-122"/>
              </a:rPr>
              <a:t>2</a:t>
            </a:r>
            <a:r>
              <a:rPr lang="zh-CN" altLang="en-US" sz="2200" b="1">
                <a:solidFill>
                  <a:schemeClr val="hlink"/>
                </a:solidFill>
                <a:latin typeface="楷体_GB2312" pitchFamily="49" charset="-122"/>
                <a:ea typeface="楷体_GB2312" pitchFamily="49" charset="-122"/>
              </a:rPr>
              <a:t>）聚集</a:t>
            </a:r>
            <a:r>
              <a:rPr lang="zh-CN" altLang="en-US" sz="2200"/>
              <a:t> </a:t>
            </a:r>
          </a:p>
        </p:txBody>
      </p:sp>
      <p:sp>
        <p:nvSpPr>
          <p:cNvPr id="61442" name="Text Box 4"/>
          <p:cNvSpPr txBox="1">
            <a:spLocks noChangeArrowheads="1"/>
          </p:cNvSpPr>
          <p:nvPr/>
        </p:nvSpPr>
        <p:spPr bwMode="auto">
          <a:xfrm>
            <a:off x="571500" y="1000125"/>
            <a:ext cx="8208963" cy="1938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a:t>       </a:t>
            </a:r>
            <a:r>
              <a:rPr lang="zh-CN" altLang="en-US" sz="2400">
                <a:latin typeface="楷体_GB2312" pitchFamily="49" charset="-122"/>
                <a:ea typeface="楷体_GB2312" pitchFamily="49" charset="-122"/>
              </a:rPr>
              <a:t>在基本实体联系图中，只有实体参与联系，联系不能参与联系。在扩充实体联系图中，可以把联系与参与联系的实体组合成一个新的实体，这个新的实体称为参与联系的实体的聚集，它的属性就是参与联系的实体的属性和联系的属性的并。 </a:t>
            </a:r>
          </a:p>
        </p:txBody>
      </p:sp>
      <p:graphicFrame>
        <p:nvGraphicFramePr>
          <p:cNvPr id="61443" name="Object 2"/>
          <p:cNvGraphicFramePr>
            <a:graphicFrameLocks noGrp="1"/>
          </p:cNvGraphicFramePr>
          <p:nvPr>
            <p:ph idx="1"/>
          </p:nvPr>
        </p:nvGraphicFramePr>
        <p:xfrm>
          <a:off x="1547813" y="2708275"/>
          <a:ext cx="6553200" cy="3170238"/>
        </p:xfrm>
        <a:graphic>
          <a:graphicData uri="http://schemas.openxmlformats.org/presentationml/2006/ole">
            <p:oleObj spid="_x0000_s52225" r:id="rId3" imgW="3754120" imgH="2230120" progId="">
              <p:embed/>
            </p:oleObj>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页脚占位符 2"/>
          <p:cNvSpPr>
            <a:spLocks noGrp="1"/>
          </p:cNvSpPr>
          <p:nvPr>
            <p:ph type="ftr" sz="quarter" idx="11"/>
          </p:nvPr>
        </p:nvSpPr>
        <p:spPr/>
        <p:txBody>
          <a:bodyPr/>
          <a:lstStyle/>
          <a:p>
            <a:r>
              <a:rPr lang="en-US" altLang="zh-CN"/>
              <a:t>An Introduction to Database Systenm</a:t>
            </a:r>
          </a:p>
        </p:txBody>
      </p:sp>
      <p:sp>
        <p:nvSpPr>
          <p:cNvPr id="543746" name="Text Box 2"/>
          <p:cNvSpPr txBox="1">
            <a:spLocks noChangeArrowheads="1"/>
          </p:cNvSpPr>
          <p:nvPr/>
        </p:nvSpPr>
        <p:spPr bwMode="auto">
          <a:xfrm>
            <a:off x="517525" y="401638"/>
            <a:ext cx="1841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endParaRPr lang="zh-CN" altLang="zh-CN">
              <a:latin typeface="Times New Roman" panose="02020603050405020304" pitchFamily="18" charset="0"/>
            </a:endParaRPr>
          </a:p>
        </p:txBody>
      </p:sp>
      <p:sp>
        <p:nvSpPr>
          <p:cNvPr id="543747" name="Text Box 3"/>
          <p:cNvSpPr txBox="1">
            <a:spLocks noChangeArrowheads="1"/>
          </p:cNvSpPr>
          <p:nvPr/>
        </p:nvSpPr>
        <p:spPr bwMode="auto">
          <a:xfrm>
            <a:off x="0" y="269875"/>
            <a:ext cx="2819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altLang="zh-CN" sz="2800" b="1">
                <a:solidFill>
                  <a:schemeClr val="accent2"/>
                </a:solidFill>
                <a:latin typeface="Times New Roman" panose="02020603050405020304" pitchFamily="18" charset="0"/>
              </a:rPr>
              <a:t>4 </a:t>
            </a:r>
            <a:r>
              <a:rPr lang="zh-CN" altLang="en-US" sz="2800" b="1">
                <a:solidFill>
                  <a:schemeClr val="accent2"/>
                </a:solidFill>
                <a:latin typeface="Times New Roman" panose="02020603050405020304" pitchFamily="18" charset="0"/>
              </a:rPr>
              <a:t>范畴</a:t>
            </a:r>
          </a:p>
        </p:txBody>
      </p:sp>
      <p:sp>
        <p:nvSpPr>
          <p:cNvPr id="543748" name="Rectangle 4"/>
          <p:cNvSpPr>
            <a:spLocks noChangeArrowheads="1"/>
          </p:cNvSpPr>
          <p:nvPr/>
        </p:nvSpPr>
        <p:spPr bwMode="auto">
          <a:xfrm>
            <a:off x="1600200" y="1676400"/>
            <a:ext cx="1524000" cy="685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单位</a:t>
            </a:r>
          </a:p>
        </p:txBody>
      </p:sp>
      <p:sp>
        <p:nvSpPr>
          <p:cNvPr id="543749" name="Rectangle 5"/>
          <p:cNvSpPr>
            <a:spLocks noChangeArrowheads="1"/>
          </p:cNvSpPr>
          <p:nvPr/>
        </p:nvSpPr>
        <p:spPr bwMode="auto">
          <a:xfrm>
            <a:off x="4876800" y="1676400"/>
            <a:ext cx="1447800" cy="6858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个人</a:t>
            </a:r>
          </a:p>
        </p:txBody>
      </p:sp>
      <p:sp>
        <p:nvSpPr>
          <p:cNvPr id="543750" name="Oval 6"/>
          <p:cNvSpPr>
            <a:spLocks noChangeArrowheads="1"/>
          </p:cNvSpPr>
          <p:nvPr/>
        </p:nvSpPr>
        <p:spPr bwMode="auto">
          <a:xfrm>
            <a:off x="3657600" y="2971800"/>
            <a:ext cx="609600" cy="609600"/>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a:latin typeface="Times New Roman" panose="02020603050405020304" pitchFamily="18" charset="0"/>
              </a:rPr>
              <a:t>U</a:t>
            </a:r>
          </a:p>
        </p:txBody>
      </p:sp>
      <p:sp>
        <p:nvSpPr>
          <p:cNvPr id="543751" name="Line 7"/>
          <p:cNvSpPr>
            <a:spLocks noChangeShapeType="1"/>
          </p:cNvSpPr>
          <p:nvPr/>
        </p:nvSpPr>
        <p:spPr bwMode="auto">
          <a:xfrm>
            <a:off x="2286000" y="2286000"/>
            <a:ext cx="1371600" cy="9906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3752" name="Line 8"/>
          <p:cNvSpPr>
            <a:spLocks noChangeShapeType="1"/>
          </p:cNvSpPr>
          <p:nvPr/>
        </p:nvSpPr>
        <p:spPr bwMode="auto">
          <a:xfrm flipV="1">
            <a:off x="4267200" y="2362200"/>
            <a:ext cx="1295400" cy="9906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3753" name="AutoShape 9"/>
          <p:cNvSpPr>
            <a:spLocks noChangeArrowheads="1"/>
          </p:cNvSpPr>
          <p:nvPr/>
        </p:nvSpPr>
        <p:spPr bwMode="auto">
          <a:xfrm>
            <a:off x="3200400" y="4495800"/>
            <a:ext cx="1600200" cy="685800"/>
          </a:xfrm>
          <a:prstGeom prst="diamond">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纳税</a:t>
            </a:r>
          </a:p>
        </p:txBody>
      </p:sp>
      <p:sp>
        <p:nvSpPr>
          <p:cNvPr id="543754" name="Rectangle 10"/>
          <p:cNvSpPr>
            <a:spLocks noChangeArrowheads="1"/>
          </p:cNvSpPr>
          <p:nvPr/>
        </p:nvSpPr>
        <p:spPr bwMode="auto">
          <a:xfrm>
            <a:off x="3200400" y="3810000"/>
            <a:ext cx="1676400" cy="45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纳税户</a:t>
            </a:r>
          </a:p>
        </p:txBody>
      </p:sp>
      <p:sp>
        <p:nvSpPr>
          <p:cNvPr id="543755" name="Rectangle 11"/>
          <p:cNvSpPr>
            <a:spLocks noChangeArrowheads="1"/>
          </p:cNvSpPr>
          <p:nvPr/>
        </p:nvSpPr>
        <p:spPr bwMode="auto">
          <a:xfrm>
            <a:off x="3276600" y="5562600"/>
            <a:ext cx="1600200" cy="45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税务局</a:t>
            </a:r>
          </a:p>
        </p:txBody>
      </p:sp>
      <p:sp>
        <p:nvSpPr>
          <p:cNvPr id="543756" name="Line 12"/>
          <p:cNvSpPr>
            <a:spLocks noChangeShapeType="1"/>
          </p:cNvSpPr>
          <p:nvPr/>
        </p:nvSpPr>
        <p:spPr bwMode="auto">
          <a:xfrm>
            <a:off x="4038600" y="5181600"/>
            <a:ext cx="0" cy="3810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3757" name="Line 13"/>
          <p:cNvSpPr>
            <a:spLocks noChangeShapeType="1"/>
          </p:cNvSpPr>
          <p:nvPr/>
        </p:nvSpPr>
        <p:spPr bwMode="auto">
          <a:xfrm>
            <a:off x="4038600" y="4267200"/>
            <a:ext cx="0" cy="2286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3758" name="Rectangle 14"/>
          <p:cNvSpPr>
            <a:spLocks noGrp="1" noChangeArrowheads="1"/>
          </p:cNvSpPr>
          <p:nvPr>
            <p:ph type="title" idx="4294967295"/>
          </p:nvPr>
        </p:nvSpPr>
        <p:spPr/>
        <p:txBody>
          <a:bodyPr/>
          <a:lstStyle/>
          <a:p>
            <a:r>
              <a:rPr lang="en-US" altLang="zh-CN"/>
              <a:t/>
            </a:r>
            <a:br>
              <a:rPr lang="en-US" altLang="zh-CN"/>
            </a:br>
            <a:endParaRPr lang="en-US" altLang="zh-CN"/>
          </a:p>
        </p:txBody>
      </p:sp>
      <p:sp>
        <p:nvSpPr>
          <p:cNvPr id="543759" name="Rectangle 15"/>
          <p:cNvSpPr>
            <a:spLocks noChangeArrowheads="1"/>
          </p:cNvSpPr>
          <p:nvPr/>
        </p:nvSpPr>
        <p:spPr bwMode="auto">
          <a:xfrm>
            <a:off x="3657600" y="3352800"/>
            <a:ext cx="4572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altLang="zh-CN" sz="4400">
                <a:solidFill>
                  <a:schemeClr val="tx2"/>
                </a:solidFill>
                <a:cs typeface="Tahoma" panose="020B0604030504040204" pitchFamily="34" charset="0"/>
              </a:rPr>
              <a:t>Ψ</a:t>
            </a:r>
          </a:p>
        </p:txBody>
      </p:sp>
      <p:sp>
        <p:nvSpPr>
          <p:cNvPr id="543760" name="Line 16"/>
          <p:cNvSpPr>
            <a:spLocks noChangeShapeType="1"/>
          </p:cNvSpPr>
          <p:nvPr/>
        </p:nvSpPr>
        <p:spPr bwMode="auto">
          <a:xfrm>
            <a:off x="4648200" y="4876800"/>
            <a:ext cx="1600200" cy="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3761" name="Oval 17"/>
          <p:cNvSpPr>
            <a:spLocks noChangeArrowheads="1"/>
          </p:cNvSpPr>
          <p:nvPr/>
        </p:nvSpPr>
        <p:spPr bwMode="auto">
          <a:xfrm>
            <a:off x="6172200" y="4724400"/>
            <a:ext cx="1295400" cy="533400"/>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税单号</a:t>
            </a:r>
          </a:p>
        </p:txBody>
      </p:sp>
      <p:sp>
        <p:nvSpPr>
          <p:cNvPr id="543762" name="Line 18"/>
          <p:cNvSpPr>
            <a:spLocks noChangeShapeType="1"/>
          </p:cNvSpPr>
          <p:nvPr/>
        </p:nvSpPr>
        <p:spPr bwMode="auto">
          <a:xfrm>
            <a:off x="1447800" y="1295400"/>
            <a:ext cx="381000" cy="3810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3763" name="Oval 19"/>
          <p:cNvSpPr>
            <a:spLocks noChangeArrowheads="1"/>
          </p:cNvSpPr>
          <p:nvPr/>
        </p:nvSpPr>
        <p:spPr bwMode="auto">
          <a:xfrm>
            <a:off x="838200" y="914400"/>
            <a:ext cx="1371600" cy="457200"/>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编号</a:t>
            </a:r>
          </a:p>
        </p:txBody>
      </p:sp>
      <p:sp>
        <p:nvSpPr>
          <p:cNvPr id="543764" name="Line 20"/>
          <p:cNvSpPr>
            <a:spLocks noChangeShapeType="1"/>
          </p:cNvSpPr>
          <p:nvPr/>
        </p:nvSpPr>
        <p:spPr bwMode="auto">
          <a:xfrm>
            <a:off x="5029200" y="1371600"/>
            <a:ext cx="228600" cy="304800"/>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543765" name="Oval 21"/>
          <p:cNvSpPr>
            <a:spLocks noChangeArrowheads="1"/>
          </p:cNvSpPr>
          <p:nvPr/>
        </p:nvSpPr>
        <p:spPr bwMode="auto">
          <a:xfrm>
            <a:off x="4495800" y="990600"/>
            <a:ext cx="1143000" cy="381000"/>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a:latin typeface="Times New Roman" panose="02020603050405020304" pitchFamily="18" charset="0"/>
              </a:rPr>
              <a:t>姓名</a:t>
            </a:r>
          </a:p>
        </p:txBody>
      </p:sp>
      <p:sp>
        <p:nvSpPr>
          <p:cNvPr id="543766" name="Text Box 22"/>
          <p:cNvSpPr txBox="1">
            <a:spLocks noChangeArrowheads="1"/>
          </p:cNvSpPr>
          <p:nvPr/>
        </p:nvSpPr>
        <p:spPr bwMode="auto">
          <a:xfrm>
            <a:off x="4514850" y="4384675"/>
            <a:ext cx="4206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a:latin typeface="Times New Roman" panose="02020603050405020304" pitchFamily="18" charset="0"/>
              </a:rPr>
              <a:t>m</a:t>
            </a:r>
          </a:p>
        </p:txBody>
      </p:sp>
      <p:sp>
        <p:nvSpPr>
          <p:cNvPr id="543767" name="Text Box 23"/>
          <p:cNvSpPr txBox="1">
            <a:spLocks noChangeArrowheads="1"/>
          </p:cNvSpPr>
          <p:nvPr/>
        </p:nvSpPr>
        <p:spPr bwMode="auto">
          <a:xfrm>
            <a:off x="4251325" y="5070475"/>
            <a:ext cx="3365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zh-CN">
                <a:latin typeface="Times New Roman" panose="02020603050405020304" pitchFamily="18" charset="0"/>
              </a:rPr>
              <a:t>n</a:t>
            </a:r>
          </a:p>
        </p:txBody>
      </p:sp>
      <p:sp>
        <p:nvSpPr>
          <p:cNvPr id="543768" name="Text Box 24"/>
          <p:cNvSpPr txBox="1">
            <a:spLocks noChangeArrowheads="1"/>
          </p:cNvSpPr>
          <p:nvPr/>
        </p:nvSpPr>
        <p:spPr bwMode="auto">
          <a:xfrm>
            <a:off x="373062" y="5884579"/>
            <a:ext cx="9007475"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b="1" dirty="0">
                <a:latin typeface="Times New Roman" panose="02020603050405020304" pitchFamily="18" charset="0"/>
              </a:rPr>
              <a:t>例纳税户这个实体集的成员可能是单位、也可能是个人。这种由不同类型实体组成的实体集称为范畴。</a:t>
            </a:r>
          </a:p>
        </p:txBody>
      </p:sp>
      <p:sp>
        <p:nvSpPr>
          <p:cNvPr id="543769" name="Text Box 25"/>
          <p:cNvSpPr txBox="1">
            <a:spLocks noChangeArrowheads="1"/>
          </p:cNvSpPr>
          <p:nvPr/>
        </p:nvSpPr>
        <p:spPr bwMode="auto">
          <a:xfrm>
            <a:off x="3565525" y="2382838"/>
            <a:ext cx="4889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b="1">
                <a:latin typeface="Times New Roman" panose="02020603050405020304" pitchFamily="18" charset="0"/>
              </a:rPr>
              <a:t>并</a:t>
            </a:r>
          </a:p>
        </p:txBody>
      </p:sp>
      <p:sp>
        <p:nvSpPr>
          <p:cNvPr id="543770" name="Text Box 26"/>
          <p:cNvSpPr txBox="1">
            <a:spLocks noChangeArrowheads="1"/>
          </p:cNvSpPr>
          <p:nvPr/>
        </p:nvSpPr>
        <p:spPr bwMode="auto">
          <a:xfrm>
            <a:off x="5165725" y="2763838"/>
            <a:ext cx="3978275"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b="1">
                <a:latin typeface="Times New Roman" panose="02020603050405020304" pitchFamily="18" charset="0"/>
              </a:rPr>
              <a:t>如果纳税户是单位，则范畴纳税户继承单位实体集的属性，如果纳税户是个人，则继承个人实体集的属性。</a:t>
            </a:r>
          </a:p>
        </p:txBody>
      </p:sp>
      <p:sp>
        <p:nvSpPr>
          <p:cNvPr id="543771" name="Text Box 27"/>
          <p:cNvSpPr txBox="1">
            <a:spLocks noChangeArrowheads="1"/>
          </p:cNvSpPr>
          <p:nvPr/>
        </p:nvSpPr>
        <p:spPr bwMode="auto">
          <a:xfrm>
            <a:off x="373063" y="2738437"/>
            <a:ext cx="2667000" cy="191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zh-CN" altLang="en-US" b="1" dirty="0">
                <a:latin typeface="Times New Roman" panose="02020603050405020304" pitchFamily="18" charset="0"/>
              </a:rPr>
              <a:t>范畴是超实体集（如单位实体集，个人实体集）并的子集，而且范畴的继承是有选择性的。</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571500" y="357188"/>
            <a:ext cx="8208963" cy="561975"/>
          </a:xfrm>
        </p:spPr>
        <p:txBody>
          <a:bodyPr/>
          <a:lstStyle/>
          <a:p>
            <a:pPr eaLnBrk="1" hangingPunct="1"/>
            <a:r>
              <a:rPr lang="en-US" altLang="zh-CN" sz="3600" b="1">
                <a:latin typeface="Arial" panose="020B0604020202020204" pitchFamily="34" charset="0"/>
              </a:rPr>
              <a:t>3.5 行为建模</a:t>
            </a:r>
            <a:r>
              <a:rPr lang="zh-CN" altLang="en-US" sz="3600" b="1">
                <a:latin typeface="Arial" panose="020B0604020202020204" pitchFamily="34" charset="0"/>
              </a:rPr>
              <a:t>：状态转换图</a:t>
            </a:r>
          </a:p>
        </p:txBody>
      </p:sp>
      <p:sp>
        <p:nvSpPr>
          <p:cNvPr id="66562" name="Text Box 4"/>
          <p:cNvSpPr txBox="1">
            <a:spLocks noChangeArrowheads="1"/>
          </p:cNvSpPr>
          <p:nvPr/>
        </p:nvSpPr>
        <p:spPr bwMode="auto">
          <a:xfrm>
            <a:off x="428625" y="928688"/>
            <a:ext cx="8208963" cy="272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000"/>
              <a:t>              </a:t>
            </a:r>
            <a:r>
              <a:rPr lang="zh-CN" altLang="en-US" sz="2400">
                <a:latin typeface="楷体_GB2312" pitchFamily="49" charset="-122"/>
                <a:ea typeface="楷体_GB2312" pitchFamily="49" charset="-122"/>
              </a:rPr>
              <a:t>除了功能模型和数据模型以外，有时也需要建立系统的行为模型（或称为控制模型）。因为存在这样的一大类应用软件</a:t>
            </a:r>
            <a:r>
              <a:rPr lang="en-US" altLang="zh-CN" sz="2400">
                <a:ea typeface="楷体_GB2312" pitchFamily="49" charset="-122"/>
              </a:rPr>
              <a:t>——</a:t>
            </a:r>
            <a:r>
              <a:rPr lang="zh-CN" altLang="en-US" sz="2400">
                <a:latin typeface="楷体_GB2312" pitchFamily="49" charset="-122"/>
                <a:ea typeface="楷体_GB2312" pitchFamily="49" charset="-122"/>
              </a:rPr>
              <a:t>它们是事件驱动的，而不是数据驱动的；产生控制信息，而不是报告或显示值；处理信息时非常关注时间和性能。这些应用软件在数据流建模以外还需要使用控制建模。行为建模的方法有控制流图和状态图。</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28625" y="285750"/>
            <a:ext cx="5214938" cy="561975"/>
          </a:xfrm>
        </p:spPr>
        <p:txBody>
          <a:bodyPr/>
          <a:lstStyle/>
          <a:p>
            <a:pPr marL="838200" indent="-838200" eaLnBrk="1" hangingPunct="1">
              <a:defRPr/>
            </a:pPr>
            <a:r>
              <a:rPr lang="zh-CN" sz="2800" b="1" dirty="0">
                <a:latin typeface="+mn-ea"/>
                <a:ea typeface="+mn-ea"/>
              </a:rPr>
              <a:t>状态转换图</a:t>
            </a:r>
            <a:endParaRPr lang="zh-CN" altLang="en-US" sz="2800" b="1" dirty="0">
              <a:latin typeface="+mn-ea"/>
              <a:ea typeface="+mn-ea"/>
            </a:endParaRPr>
          </a:p>
        </p:txBody>
      </p:sp>
      <p:sp>
        <p:nvSpPr>
          <p:cNvPr id="67586" name="Text Box 4"/>
          <p:cNvSpPr txBox="1">
            <a:spLocks noChangeArrowheads="1"/>
          </p:cNvSpPr>
          <p:nvPr/>
        </p:nvSpPr>
        <p:spPr bwMode="auto">
          <a:xfrm>
            <a:off x="357188" y="785813"/>
            <a:ext cx="8358187" cy="5508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200"/>
              <a:t>       </a:t>
            </a:r>
            <a:r>
              <a:rPr lang="zh-CN" altLang="en-US" sz="2200">
                <a:latin typeface="楷体_GB2312" pitchFamily="49" charset="-122"/>
                <a:ea typeface="楷体_GB2312" pitchFamily="49" charset="-122"/>
              </a:rPr>
              <a:t>状态转换图通常用来描述系统的状态和引发状态发生改变的事件，来表示系统的动态行为特征</a:t>
            </a:r>
            <a:r>
              <a:rPr lang="en-US" altLang="zh-CN" sz="2200">
                <a:latin typeface="楷体_GB2312" pitchFamily="49" charset="-122"/>
                <a:ea typeface="楷体_GB2312" pitchFamily="49" charset="-122"/>
              </a:rPr>
              <a:t>,</a:t>
            </a:r>
            <a:r>
              <a:rPr lang="zh-CN" altLang="en-US" sz="2200">
                <a:latin typeface="楷体_GB2312" pitchFamily="49" charset="-122"/>
                <a:ea typeface="楷体_GB2312" pitchFamily="49" charset="-122"/>
              </a:rPr>
              <a:t>因此，状态图提供了行为建模机制。</a:t>
            </a:r>
          </a:p>
          <a:p>
            <a:r>
              <a:rPr lang="zh-CN" altLang="en-US" sz="2200">
                <a:latin typeface="楷体_GB2312" pitchFamily="49" charset="-122"/>
                <a:ea typeface="楷体_GB2312" pitchFamily="49" charset="-122"/>
              </a:rPr>
              <a:t>    状态图中主要有状态、变迁和事件三种符号。</a:t>
            </a:r>
          </a:p>
          <a:p>
            <a:r>
              <a:rPr lang="zh-CN" altLang="en-US" sz="2200">
                <a:latin typeface="楷体_GB2312" pitchFamily="49" charset="-122"/>
                <a:ea typeface="楷体_GB2312" pitchFamily="49" charset="-122"/>
              </a:rPr>
              <a:t>    状态是可观察的系统行为模式，一个状态代表系统的一种行为模式，状态规定了系统对事件的响应方式。在状态图中定义的状态主要有：初态</a:t>
            </a:r>
            <a:r>
              <a:rPr lang="en-US" altLang="zh-CN" sz="2200">
                <a:latin typeface="楷体_GB2312" pitchFamily="49" charset="-122"/>
                <a:ea typeface="楷体_GB2312" pitchFamily="49" charset="-122"/>
              </a:rPr>
              <a:t>(</a:t>
            </a:r>
            <a:r>
              <a:rPr lang="zh-CN" altLang="en-US" sz="2200">
                <a:latin typeface="楷体_GB2312" pitchFamily="49" charset="-122"/>
                <a:ea typeface="楷体_GB2312" pitchFamily="49" charset="-122"/>
              </a:rPr>
              <a:t>即初始状态</a:t>
            </a:r>
            <a:r>
              <a:rPr lang="en-US" altLang="zh-CN" sz="2200">
                <a:latin typeface="楷体_GB2312" pitchFamily="49" charset="-122"/>
                <a:ea typeface="楷体_GB2312" pitchFamily="49" charset="-122"/>
              </a:rPr>
              <a:t>)</a:t>
            </a:r>
            <a:r>
              <a:rPr lang="zh-CN" altLang="en-US" sz="2200">
                <a:latin typeface="楷体_GB2312" pitchFamily="49" charset="-122"/>
                <a:ea typeface="楷体_GB2312" pitchFamily="49" charset="-122"/>
              </a:rPr>
              <a:t>、终态</a:t>
            </a:r>
            <a:r>
              <a:rPr lang="en-US" altLang="zh-CN" sz="2200">
                <a:latin typeface="楷体_GB2312" pitchFamily="49" charset="-122"/>
                <a:ea typeface="楷体_GB2312" pitchFamily="49" charset="-122"/>
              </a:rPr>
              <a:t>(</a:t>
            </a:r>
            <a:r>
              <a:rPr lang="zh-CN" altLang="en-US" sz="2200">
                <a:latin typeface="楷体_GB2312" pitchFamily="49" charset="-122"/>
                <a:ea typeface="楷体_GB2312" pitchFamily="49" charset="-122"/>
              </a:rPr>
              <a:t>即最终状态</a:t>
            </a:r>
            <a:r>
              <a:rPr lang="en-US" altLang="zh-CN" sz="2200">
                <a:latin typeface="楷体_GB2312" pitchFamily="49" charset="-122"/>
                <a:ea typeface="楷体_GB2312" pitchFamily="49" charset="-122"/>
              </a:rPr>
              <a:t>)</a:t>
            </a:r>
            <a:r>
              <a:rPr lang="zh-CN" altLang="en-US" sz="2200">
                <a:latin typeface="楷体_GB2312" pitchFamily="49" charset="-122"/>
                <a:ea typeface="楷体_GB2312" pitchFamily="49" charset="-122"/>
              </a:rPr>
              <a:t>和中间状态。在一张状态图中只能有一个初态，而终态则可以有</a:t>
            </a:r>
            <a:r>
              <a:rPr lang="en-US" altLang="zh-CN" sz="2200">
                <a:latin typeface="楷体_GB2312" pitchFamily="49" charset="-122"/>
                <a:ea typeface="楷体_GB2312" pitchFamily="49" charset="-122"/>
              </a:rPr>
              <a:t>0</a:t>
            </a:r>
            <a:r>
              <a:rPr lang="zh-CN" altLang="en-US" sz="2200">
                <a:latin typeface="楷体_GB2312" pitchFamily="49" charset="-122"/>
                <a:ea typeface="楷体_GB2312" pitchFamily="49" charset="-122"/>
              </a:rPr>
              <a:t>至多个。用圆角矩形表示。</a:t>
            </a:r>
          </a:p>
          <a:p>
            <a:r>
              <a:rPr lang="zh-CN" altLang="en-US" sz="2200">
                <a:latin typeface="楷体_GB2312" pitchFamily="49" charset="-122"/>
                <a:ea typeface="楷体_GB2312" pitchFamily="49" charset="-122"/>
              </a:rPr>
              <a:t>    事件是在某个特定时刻发生的事情，是引发系统转换状态的控制信息，用箭头上的标记表示。标注的上边部分指出引起状态转换的事件，下边部分指出该事件将引起的动作。</a:t>
            </a:r>
          </a:p>
          <a:p>
            <a:r>
              <a:rPr lang="zh-CN" altLang="en-US" sz="2200">
                <a:latin typeface="楷体_GB2312" pitchFamily="49" charset="-122"/>
                <a:ea typeface="楷体_GB2312" pitchFamily="49" charset="-122"/>
              </a:rPr>
              <a:t>    变迁表示状态的转换，用箭头表示。</a:t>
            </a:r>
          </a:p>
          <a:p>
            <a:r>
              <a:rPr lang="zh-CN" altLang="en-US" sz="2200">
                <a:latin typeface="楷体_GB2312" pitchFamily="49" charset="-122"/>
                <a:ea typeface="楷体_GB2312" pitchFamily="49" charset="-122"/>
              </a:rPr>
              <a:t>    状态图既可以表示系统循环运行的过程，也可以表示系统单程生命期。当描绘循环过程时，通常不关心循环是怎样启动的。当描绘单程生命期时，需要标明初始状态和最终状态。</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图片 48333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6013" y="1054100"/>
            <a:ext cx="6924675" cy="194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8610" name="标题 483332"/>
          <p:cNvSpPr>
            <a:spLocks noGrp="1" noChangeArrowheads="1"/>
          </p:cNvSpPr>
          <p:nvPr>
            <p:ph type="title"/>
          </p:nvPr>
        </p:nvSpPr>
        <p:spPr>
          <a:xfrm>
            <a:off x="457200" y="150813"/>
            <a:ext cx="8229600" cy="1139825"/>
          </a:xfrm>
        </p:spPr>
        <p:txBody>
          <a:bodyPr anchor="ctr"/>
          <a:lstStyle/>
          <a:p>
            <a:r>
              <a:rPr lang="zh-CN" altLang="en-US"/>
              <a:t>状态转换图符号</a:t>
            </a:r>
          </a:p>
        </p:txBody>
      </p:sp>
      <p:sp>
        <p:nvSpPr>
          <p:cNvPr id="68611" name="文本占位符 483333"/>
          <p:cNvSpPr>
            <a:spLocks noGrp="1" noChangeArrowheads="1"/>
          </p:cNvSpPr>
          <p:nvPr>
            <p:ph type="body" idx="1"/>
          </p:nvPr>
        </p:nvSpPr>
        <p:spPr>
          <a:xfrm>
            <a:off x="539750" y="3068638"/>
            <a:ext cx="8353425" cy="2952750"/>
          </a:xfrm>
        </p:spPr>
        <p:txBody>
          <a:bodyPr/>
          <a:lstStyle/>
          <a:p>
            <a:pPr>
              <a:lnSpc>
                <a:spcPct val="90000"/>
              </a:lnSpc>
            </a:pPr>
            <a:r>
              <a:rPr lang="zh-CN" altLang="en-US"/>
              <a:t>活动表语法：事件名（参数表）／动作表达式</a:t>
            </a:r>
            <a:r>
              <a:rPr lang="zh-CN" altLang="en-US" sz="2800">
                <a:latin typeface="宋体" panose="02010600030101010101" pitchFamily="2" charset="-122"/>
              </a:rPr>
              <a:t>常用事件名： </a:t>
            </a:r>
            <a:r>
              <a:rPr lang="en-US" altLang="zh-CN" sz="2800">
                <a:latin typeface="宋体" panose="02010600030101010101" pitchFamily="2" charset="-122"/>
              </a:rPr>
              <a:t>Entry</a:t>
            </a:r>
            <a:r>
              <a:rPr lang="zh-CN" altLang="en-US" sz="2800">
                <a:latin typeface="宋体" panose="02010600030101010101" pitchFamily="2" charset="-122"/>
              </a:rPr>
              <a:t>、</a:t>
            </a:r>
            <a:r>
              <a:rPr lang="en-US" altLang="zh-CN" sz="2800">
                <a:latin typeface="宋体" panose="02010600030101010101" pitchFamily="2" charset="-122"/>
              </a:rPr>
              <a:t>Exit</a:t>
            </a:r>
            <a:r>
              <a:rPr lang="zh-CN" altLang="en-US" sz="2800">
                <a:latin typeface="宋体" panose="02010600030101010101" pitchFamily="2" charset="-122"/>
              </a:rPr>
              <a:t>、</a:t>
            </a:r>
            <a:r>
              <a:rPr lang="en-US" altLang="zh-CN" sz="2800">
                <a:latin typeface="宋体" panose="02010600030101010101" pitchFamily="2" charset="-122"/>
              </a:rPr>
              <a:t>Do</a:t>
            </a:r>
          </a:p>
          <a:p>
            <a:pPr>
              <a:lnSpc>
                <a:spcPct val="90000"/>
              </a:lnSpc>
            </a:pPr>
            <a:r>
              <a:rPr lang="zh-CN" altLang="en-US" sz="2800">
                <a:latin typeface="宋体" panose="02010600030101010101" pitchFamily="2" charset="-122"/>
              </a:rPr>
              <a:t>动作表达式：应做的具体动作</a:t>
            </a:r>
          </a:p>
          <a:p>
            <a:pPr>
              <a:lnSpc>
                <a:spcPct val="90000"/>
              </a:lnSpc>
            </a:pPr>
            <a:r>
              <a:rPr lang="zh-CN" altLang="en-US"/>
              <a:t>事件表达式：触发状态转换的事件。</a:t>
            </a:r>
          </a:p>
          <a:p>
            <a:pPr>
              <a:lnSpc>
                <a:spcPct val="90000"/>
              </a:lnSpc>
            </a:pPr>
            <a:r>
              <a:rPr lang="zh-CN" altLang="en-US" sz="2800">
                <a:latin typeface="宋体" panose="02010600030101010101" pitchFamily="2" charset="-122"/>
              </a:rPr>
              <a:t>语法：事件说明 </a:t>
            </a:r>
            <a:r>
              <a:rPr lang="en-US" altLang="zh-CN" sz="2800">
                <a:latin typeface="宋体" panose="02010600030101010101" pitchFamily="2" charset="-122"/>
              </a:rPr>
              <a:t>[ </a:t>
            </a:r>
            <a:r>
              <a:rPr lang="zh-CN" altLang="en-US" sz="2800">
                <a:latin typeface="宋体" panose="02010600030101010101" pitchFamily="2" charset="-122"/>
              </a:rPr>
              <a:t>守卫条件</a:t>
            </a:r>
            <a:r>
              <a:rPr lang="en-US" altLang="zh-CN" sz="2800">
                <a:latin typeface="宋体" panose="02010600030101010101" pitchFamily="2" charset="-122"/>
              </a:rPr>
              <a:t>]</a:t>
            </a:r>
            <a:r>
              <a:rPr lang="zh-CN" altLang="en-US" sz="2800">
                <a:latin typeface="宋体" panose="02010600030101010101" pitchFamily="2" charset="-122"/>
              </a:rPr>
              <a:t>／动作表达式。</a:t>
            </a:r>
          </a:p>
          <a:p>
            <a:pPr>
              <a:lnSpc>
                <a:spcPct val="90000"/>
              </a:lnSpc>
            </a:pPr>
            <a:r>
              <a:rPr lang="zh-CN" altLang="en-US" sz="2800">
                <a:latin typeface="宋体" panose="02010600030101010101" pitchFamily="2" charset="-122"/>
              </a:rPr>
              <a:t>其中，事件说明的语法：事件名（参数表）。</a:t>
            </a:r>
          </a:p>
        </p:txBody>
      </p:sp>
      <p:sp>
        <p:nvSpPr>
          <p:cNvPr id="68612" name="灯片编号占位符 1"/>
          <p:cNvSpPr>
            <a:spLocks noGrp="1" noChangeArrowheads="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a:fld id="{729C8C59-60A5-4183-9516-845C9E0C597E}" type="slidenum">
              <a:rPr lang="zh-CN" altLang="en-US" sz="1800" smtClean="0"/>
              <a:pPr algn="l"/>
              <a:t>78</a:t>
            </a:fld>
            <a:r>
              <a:rPr lang="en-US" altLang="zh-CN" sz="1800">
                <a:solidFill>
                  <a:schemeClr val="bg1"/>
                </a:solidFill>
              </a:rPr>
              <a:t>   </a:t>
            </a:r>
          </a:p>
        </p:txBody>
      </p:sp>
    </p:spTree>
  </p:cSld>
  <p:clrMapOvr>
    <a:masterClrMapping/>
  </p:clrMapOvr>
  <p:transition spd="med">
    <p:checker dir="ver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3" name="Picture 4" descr="图形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19250" y="692150"/>
            <a:ext cx="5545138" cy="4875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9634" name="Rectangle 7"/>
          <p:cNvSpPr>
            <a:spLocks noRot="1" noChangeArrowheads="1"/>
          </p:cNvSpPr>
          <p:nvPr/>
        </p:nvSpPr>
        <p:spPr bwMode="auto">
          <a:xfrm>
            <a:off x="2411413" y="5589588"/>
            <a:ext cx="4032250"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900">
                <a:latin typeface="Garamond" panose="02020404030301010803" pitchFamily="18" charset="0"/>
                <a:ea typeface="楷体_GB2312" pitchFamily="49" charset="-122"/>
              </a:rPr>
              <a:t>复印机控制软件的简化状态转换图</a:t>
            </a:r>
            <a:r>
              <a:rPr lang="zh-CN" altLang="en-US" sz="3800">
                <a:solidFill>
                  <a:schemeClr val="tx2"/>
                </a:solidFill>
                <a:latin typeface="Garamond" panose="02020404030301010803"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noChangeArrowheads="1"/>
          </p:cNvSpPr>
          <p:nvPr>
            <p:ph type="title" idx="4294967295"/>
          </p:nvPr>
        </p:nvSpPr>
        <p:spPr/>
        <p:txBody>
          <a:bodyPr anchor="ctr"/>
          <a:lstStyle/>
          <a:p>
            <a:pPr eaLnBrk="1" hangingPunct="1"/>
            <a:r>
              <a:rPr lang="en-US" altLang="zh-CN" sz="3400" b="1" dirty="0">
                <a:latin typeface="楷体_GB2312" pitchFamily="49" charset="-122"/>
                <a:ea typeface="楷体_GB2312" pitchFamily="49" charset="-122"/>
              </a:rPr>
              <a:t>4.3  </a:t>
            </a:r>
            <a:r>
              <a:rPr lang="zh-CN" altLang="en-US" sz="3400" b="1" dirty="0">
                <a:latin typeface="楷体_GB2312" pitchFamily="49" charset="-122"/>
                <a:ea typeface="楷体_GB2312" pitchFamily="49" charset="-122"/>
              </a:rPr>
              <a:t>结构化需求分析方法</a:t>
            </a:r>
            <a:endParaRPr lang="zh-CN" altLang="en-US" sz="3800" b="1" dirty="0"/>
          </a:p>
        </p:txBody>
      </p:sp>
      <p:sp>
        <p:nvSpPr>
          <p:cNvPr id="15362" name="TextBox 3"/>
          <p:cNvSpPr txBox="1"/>
          <p:nvPr/>
        </p:nvSpPr>
        <p:spPr>
          <a:xfrm>
            <a:off x="457200" y="1233488"/>
            <a:ext cx="8280400" cy="5631180"/>
          </a:xfrm>
          <a:prstGeom prst="rect">
            <a:avLst/>
          </a:prstGeom>
          <a:noFill/>
          <a:ln w="9525">
            <a:noFill/>
          </a:ln>
        </p:spPr>
        <p:txBody>
          <a:bodyPr>
            <a:spAutoFit/>
          </a:bodyPr>
          <a:lstStyle/>
          <a:p>
            <a:pPr>
              <a:lnSpc>
                <a:spcPct val="150000"/>
              </a:lnSpc>
            </a:pPr>
            <a:r>
              <a:rPr lang="zh-CN" altLang="en-US" sz="2400" b="1" noProof="1">
                <a:cs typeface="+mn-ea"/>
              </a:rPr>
              <a:t>     </a:t>
            </a:r>
            <a:r>
              <a:rPr lang="zh-CN" altLang="en-US" sz="2400" b="1" noProof="1">
                <a:cs typeface="+mn-ea"/>
                <a:sym typeface="+mn-ea"/>
              </a:rPr>
              <a:t>结构化分析（ Structured Analysis , SA ）是面向数据流进行分析的方法，主要建立以下几种模型：</a:t>
            </a:r>
            <a:endParaRPr lang="zh-CN" altLang="en-US" sz="2400" b="1" noProof="1">
              <a:cs typeface="+mn-ea"/>
            </a:endParaRPr>
          </a:p>
          <a:p>
            <a:pPr marL="342900" indent="-342900">
              <a:lnSpc>
                <a:spcPct val="150000"/>
              </a:lnSpc>
              <a:buFont typeface="Arial" panose="020B0604020202020204" pitchFamily="34" charset="0"/>
              <a:buChar char="•"/>
            </a:pPr>
            <a:r>
              <a:rPr lang="zh-CN" altLang="en-US" sz="2400" b="1" noProof="1">
                <a:cs typeface="+mn-ea"/>
                <a:sym typeface="+mn-ea"/>
              </a:rPr>
              <a:t>实体关系图(Entity-Relationship Diagram,E-R图)来创建数据模型，描述系统中所有重要的数据对象；</a:t>
            </a:r>
            <a:endParaRPr lang="zh-CN" altLang="en-US" sz="2400" b="1" noProof="1">
              <a:cs typeface="+mn-ea"/>
            </a:endParaRPr>
          </a:p>
          <a:p>
            <a:pPr marL="342900" indent="-342900">
              <a:lnSpc>
                <a:spcPct val="150000"/>
              </a:lnSpc>
              <a:buFont typeface="Arial" panose="020B0604020202020204" pitchFamily="34" charset="0"/>
              <a:buChar char="•"/>
            </a:pPr>
            <a:r>
              <a:rPr lang="zh-CN" altLang="en-US" sz="2400" b="1" noProof="1">
                <a:cs typeface="+mn-ea"/>
                <a:sym typeface="+mn-ea"/>
              </a:rPr>
              <a:t> 数据流图（Data Flow Diagram,DFD） ：用来创建功能模型，描述了信息流和数据转换。</a:t>
            </a:r>
            <a:endParaRPr lang="zh-CN" altLang="en-US" sz="2400" b="1" noProof="1">
              <a:cs typeface="+mn-ea"/>
            </a:endParaRPr>
          </a:p>
          <a:p>
            <a:pPr marL="342900" indent="-342900">
              <a:lnSpc>
                <a:spcPct val="150000"/>
              </a:lnSpc>
              <a:buFont typeface="Arial" panose="020B0604020202020204" pitchFamily="34" charset="0"/>
              <a:buChar char="•"/>
            </a:pPr>
            <a:r>
              <a:rPr lang="zh-CN" altLang="en-US" sz="2400" b="1" noProof="1">
                <a:cs typeface="+mn-ea"/>
                <a:sym typeface="+mn-ea"/>
              </a:rPr>
              <a:t> 状态转换图 （State-Transition Diagram,STD）用来创建行为模型，描述系统状态如何响应外部事件，而进行转换。</a:t>
            </a:r>
            <a:endParaRPr lang="zh-CN" altLang="en-US" sz="2400" noProof="1"/>
          </a:p>
          <a:p>
            <a:pPr marL="342900" indent="-342900">
              <a:lnSpc>
                <a:spcPct val="150000"/>
              </a:lnSpc>
              <a:buFont typeface="Arial" panose="020B0604020202020204" pitchFamily="34" charset="0"/>
              <a:buChar char="•"/>
            </a:pPr>
            <a:endParaRPr lang="zh-CN" altLang="en-US" sz="2400" b="1" noProof="1">
              <a:cs typeface="+mn-e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noChangeArrowheads="1"/>
          </p:cNvSpPr>
          <p:nvPr>
            <p:ph type="title"/>
          </p:nvPr>
        </p:nvSpPr>
        <p:spPr/>
        <p:txBody>
          <a:bodyPr/>
          <a:lstStyle/>
          <a:p>
            <a:endParaRPr lang="zh-CN" altLang="en-US"/>
          </a:p>
        </p:txBody>
      </p:sp>
      <p:pic>
        <p:nvPicPr>
          <p:cNvPr id="7065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62013" y="1357313"/>
            <a:ext cx="7419975" cy="3733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ext Box 4"/>
          <p:cNvSpPr txBox="1">
            <a:spLocks noChangeArrowheads="1"/>
          </p:cNvSpPr>
          <p:nvPr/>
        </p:nvSpPr>
        <p:spPr bwMode="auto">
          <a:xfrm>
            <a:off x="642938" y="428625"/>
            <a:ext cx="8208962" cy="2465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a:latin typeface="楷体_GB2312" pitchFamily="49" charset="-122"/>
                <a:ea typeface="楷体_GB2312" pitchFamily="49" charset="-122"/>
              </a:rPr>
              <a:t>    状态图还可以用事件后的方括号表示先决条件，只有当这个条件为真时，才会发生状态变化；而用状态自身的弧线箭头表示先决条件不为真时，状态不会变化。</a:t>
            </a:r>
          </a:p>
          <a:p>
            <a:pPr>
              <a:spcBef>
                <a:spcPct val="50000"/>
              </a:spcBef>
            </a:pPr>
            <a:r>
              <a:rPr lang="zh-CN" altLang="en-US" sz="2400">
                <a:latin typeface="楷体_GB2312" pitchFamily="49" charset="-122"/>
                <a:ea typeface="楷体_GB2312" pitchFamily="49" charset="-122"/>
              </a:rPr>
              <a:t>    例：图书管理系统如何判断一本书是否可借的条件是：图书馆库存的该图书的可借册数（</a:t>
            </a:r>
            <a:r>
              <a:rPr lang="en-US" altLang="zh-CN" sz="2400">
                <a:latin typeface="楷体_GB2312" pitchFamily="49" charset="-122"/>
                <a:ea typeface="楷体_GB2312" pitchFamily="49" charset="-122"/>
              </a:rPr>
              <a:t>n</a:t>
            </a:r>
            <a:r>
              <a:rPr lang="zh-CN" altLang="en-US" sz="2400">
                <a:latin typeface="楷体_GB2312" pitchFamily="49" charset="-122"/>
                <a:ea typeface="楷体_GB2312" pitchFamily="49" charset="-122"/>
              </a:rPr>
              <a:t>）大于预约该图书的借者数目（</a:t>
            </a:r>
            <a:r>
              <a:rPr lang="en-US" altLang="zh-CN" sz="2400">
                <a:latin typeface="楷体_GB2312" pitchFamily="49" charset="-122"/>
                <a:ea typeface="楷体_GB2312" pitchFamily="49" charset="-122"/>
              </a:rPr>
              <a:t>m</a:t>
            </a:r>
            <a:r>
              <a:rPr lang="zh-CN" altLang="en-US" sz="2400">
                <a:latin typeface="楷体_GB2312" pitchFamily="49" charset="-122"/>
                <a:ea typeface="楷体_GB2312" pitchFamily="49" charset="-122"/>
              </a:rPr>
              <a:t>）。用状态图来描述系统的借与不借的行为。</a:t>
            </a:r>
          </a:p>
        </p:txBody>
      </p:sp>
      <p:grpSp>
        <p:nvGrpSpPr>
          <p:cNvPr id="71682" name="Group 22"/>
          <p:cNvGrpSpPr/>
          <p:nvPr/>
        </p:nvGrpSpPr>
        <p:grpSpPr bwMode="auto">
          <a:xfrm>
            <a:off x="1403350" y="3068638"/>
            <a:ext cx="6410325" cy="3243262"/>
            <a:chOff x="884" y="1933"/>
            <a:chExt cx="4038" cy="2043"/>
          </a:xfrm>
        </p:grpSpPr>
        <p:sp>
          <p:nvSpPr>
            <p:cNvPr id="71683" name="AutoShape 5"/>
            <p:cNvSpPr>
              <a:spLocks noChangeArrowheads="1"/>
            </p:cNvSpPr>
            <p:nvPr/>
          </p:nvSpPr>
          <p:spPr bwMode="auto">
            <a:xfrm>
              <a:off x="1256" y="2715"/>
              <a:ext cx="856" cy="446"/>
            </a:xfrm>
            <a:prstGeom prst="flowChartAlternateProcess">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1684" name="Text Box 6"/>
            <p:cNvSpPr txBox="1">
              <a:spLocks noChangeArrowheads="1"/>
            </p:cNvSpPr>
            <p:nvPr/>
          </p:nvSpPr>
          <p:spPr bwMode="auto">
            <a:xfrm>
              <a:off x="1383" y="2750"/>
              <a:ext cx="59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400">
                  <a:latin typeface="楷体_GB2312" pitchFamily="49" charset="-122"/>
                  <a:ea typeface="楷体_GB2312" pitchFamily="49" charset="-122"/>
                </a:rPr>
                <a:t>可借</a:t>
              </a:r>
            </a:p>
          </p:txBody>
        </p:sp>
        <p:sp>
          <p:nvSpPr>
            <p:cNvPr id="71685" name="AutoShape 7"/>
            <p:cNvSpPr>
              <a:spLocks noChangeArrowheads="1"/>
            </p:cNvSpPr>
            <p:nvPr/>
          </p:nvSpPr>
          <p:spPr bwMode="auto">
            <a:xfrm>
              <a:off x="3153" y="2380"/>
              <a:ext cx="856" cy="446"/>
            </a:xfrm>
            <a:prstGeom prst="flowChartAlternateProcess">
              <a:avLst/>
            </a:prstGeom>
            <a:noFill/>
            <a:ln w="9525">
              <a:solidFill>
                <a:schemeClr val="tx1"/>
              </a:solidFill>
              <a:miter lim="800000"/>
            </a:ln>
            <a:extLst>
              <a:ext uri="{909E8E84-426E-40DD-AFC4-6F175D3DCCD1}">
                <a14:hiddenFill xmlns:a14="http://schemas.microsoft.com/office/drawing/2010/main" xmlns="">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1686" name="Text Box 8"/>
            <p:cNvSpPr txBox="1">
              <a:spLocks noChangeArrowheads="1"/>
            </p:cNvSpPr>
            <p:nvPr/>
          </p:nvSpPr>
          <p:spPr bwMode="auto">
            <a:xfrm>
              <a:off x="3198" y="2478"/>
              <a:ext cx="75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400">
                  <a:latin typeface="楷体_GB2312" pitchFamily="49" charset="-122"/>
                  <a:ea typeface="楷体_GB2312" pitchFamily="49" charset="-122"/>
                </a:rPr>
                <a:t>不可借</a:t>
              </a:r>
            </a:p>
          </p:txBody>
        </p:sp>
        <p:sp>
          <p:nvSpPr>
            <p:cNvPr id="71687" name="Line 9"/>
            <p:cNvSpPr>
              <a:spLocks noChangeShapeType="1"/>
            </p:cNvSpPr>
            <p:nvPr/>
          </p:nvSpPr>
          <p:spPr bwMode="auto">
            <a:xfrm flipV="1">
              <a:off x="2112" y="2492"/>
              <a:ext cx="1041" cy="296"/>
            </a:xfrm>
            <a:prstGeom prst="line">
              <a:avLst/>
            </a:prstGeom>
            <a:noFill/>
            <a:ln w="9525">
              <a:solidFill>
                <a:schemeClr val="tx1"/>
              </a:solidFill>
              <a:round/>
              <a:head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71688" name="Line 10"/>
            <p:cNvSpPr>
              <a:spLocks noChangeShapeType="1"/>
            </p:cNvSpPr>
            <p:nvPr/>
          </p:nvSpPr>
          <p:spPr bwMode="auto">
            <a:xfrm flipH="1">
              <a:off x="2112" y="2715"/>
              <a:ext cx="1041" cy="297"/>
            </a:xfrm>
            <a:prstGeom prst="line">
              <a:avLst/>
            </a:prstGeom>
            <a:noFill/>
            <a:ln w="9525">
              <a:solidFill>
                <a:schemeClr val="tx1"/>
              </a:solidFill>
              <a:round/>
              <a:headEnd type="arrow" w="med" len="med"/>
            </a:ln>
            <a:extLst>
              <a:ext uri="{909E8E84-426E-40DD-AFC4-6F175D3DCCD1}">
                <a14:hiddenFill xmlns:a14="http://schemas.microsoft.com/office/drawing/2010/main" xmlns="">
                  <a:noFill/>
                </a14:hiddenFill>
              </a:ext>
            </a:extLst>
          </p:spPr>
          <p:txBody>
            <a:bodyPr/>
            <a:lstStyle/>
            <a:p>
              <a:endParaRPr lang="zh-CN" altLang="en-US"/>
            </a:p>
          </p:txBody>
        </p:sp>
        <p:sp>
          <p:nvSpPr>
            <p:cNvPr id="71689" name="Text Box 11"/>
            <p:cNvSpPr txBox="1">
              <a:spLocks noChangeArrowheads="1"/>
            </p:cNvSpPr>
            <p:nvPr/>
          </p:nvSpPr>
          <p:spPr bwMode="auto">
            <a:xfrm>
              <a:off x="2064" y="2296"/>
              <a:ext cx="93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a:latin typeface="楷体_GB2312" pitchFamily="49" charset="-122"/>
                  <a:ea typeface="楷体_GB2312" pitchFamily="49" charset="-122"/>
                </a:rPr>
                <a:t>还书</a:t>
              </a:r>
              <a:r>
                <a:rPr lang="en-US" altLang="zh-CN" sz="2400">
                  <a:latin typeface="楷体_GB2312" pitchFamily="49" charset="-122"/>
                  <a:ea typeface="楷体_GB2312" pitchFamily="49" charset="-122"/>
                </a:rPr>
                <a:t>[n&gt;m]</a:t>
              </a:r>
            </a:p>
          </p:txBody>
        </p:sp>
        <p:sp>
          <p:nvSpPr>
            <p:cNvPr id="71690" name="Text Box 12"/>
            <p:cNvSpPr txBox="1">
              <a:spLocks noChangeArrowheads="1"/>
            </p:cNvSpPr>
            <p:nvPr/>
          </p:nvSpPr>
          <p:spPr bwMode="auto">
            <a:xfrm>
              <a:off x="2260" y="2938"/>
              <a:ext cx="930" cy="5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400">
                  <a:latin typeface="楷体_GB2312" pitchFamily="49" charset="-122"/>
                  <a:ea typeface="楷体_GB2312" pitchFamily="49" charset="-122"/>
                </a:rPr>
                <a:t>借书</a:t>
              </a:r>
              <a:r>
                <a:rPr lang="en-US" altLang="zh-CN" sz="2400">
                  <a:latin typeface="楷体_GB2312" pitchFamily="49" charset="-122"/>
                  <a:ea typeface="楷体_GB2312" pitchFamily="49" charset="-122"/>
                </a:rPr>
                <a:t>[m=n+1]</a:t>
              </a:r>
            </a:p>
          </p:txBody>
        </p:sp>
        <p:sp>
          <p:nvSpPr>
            <p:cNvPr id="71691" name="Arc 16"/>
            <p:cNvSpPr>
              <a:spLocks noChangeArrowheads="1"/>
            </p:cNvSpPr>
            <p:nvPr/>
          </p:nvSpPr>
          <p:spPr bwMode="auto">
            <a:xfrm flipH="1">
              <a:off x="1033" y="3012"/>
              <a:ext cx="448" cy="446"/>
            </a:xfrm>
            <a:custGeom>
              <a:avLst/>
              <a:gdLst>
                <a:gd name="T0" fmla="*/ 21599 w 43200"/>
                <a:gd name="T1" fmla="*/ 0 h 43200"/>
                <a:gd name="T2" fmla="*/ 43200 w 43200"/>
                <a:gd name="T3" fmla="*/ 21600 h 43200"/>
                <a:gd name="T4" fmla="*/ 21600 w 43200"/>
                <a:gd name="T5" fmla="*/ 43200 h 43200"/>
                <a:gd name="T6" fmla="*/ 0 w 43200"/>
                <a:gd name="T7" fmla="*/ 21600 h 43200"/>
                <a:gd name="T8" fmla="*/ 774 w 43200"/>
                <a:gd name="T9" fmla="*/ 15869 h 43200"/>
                <a:gd name="T10" fmla="*/ 21599 w 43200"/>
                <a:gd name="T11" fmla="*/ 0 h 43200"/>
                <a:gd name="T12" fmla="*/ 43200 w 43200"/>
                <a:gd name="T13" fmla="*/ 21600 h 43200"/>
                <a:gd name="T14" fmla="*/ 21600 w 43200"/>
                <a:gd name="T15" fmla="*/ 43200 h 43200"/>
                <a:gd name="T16" fmla="*/ 0 w 43200"/>
                <a:gd name="T17" fmla="*/ 21600 h 43200"/>
                <a:gd name="T18" fmla="*/ 774 w 43200"/>
                <a:gd name="T19" fmla="*/ 15869 h 43200"/>
                <a:gd name="T20" fmla="*/ 21600 w 43200"/>
                <a:gd name="T21" fmla="*/ 216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200" h="43200" fill="none">
                  <a:moveTo>
                    <a:pt x="21599" y="0"/>
                  </a:moveTo>
                  <a:cubicBezTo>
                    <a:pt x="33529" y="0"/>
                    <a:pt x="43200" y="9670"/>
                    <a:pt x="43200" y="21600"/>
                  </a:cubicBezTo>
                  <a:cubicBezTo>
                    <a:pt x="43200" y="33529"/>
                    <a:pt x="33529" y="43200"/>
                    <a:pt x="21600" y="43200"/>
                  </a:cubicBezTo>
                  <a:cubicBezTo>
                    <a:pt x="9670" y="43200"/>
                    <a:pt x="0" y="33529"/>
                    <a:pt x="0" y="21600"/>
                  </a:cubicBezTo>
                  <a:cubicBezTo>
                    <a:pt x="-1" y="19663"/>
                    <a:pt x="260" y="17736"/>
                    <a:pt x="774" y="15869"/>
                  </a:cubicBezTo>
                </a:path>
                <a:path w="43200" h="43200" stroke="0">
                  <a:moveTo>
                    <a:pt x="21599" y="0"/>
                  </a:moveTo>
                  <a:cubicBezTo>
                    <a:pt x="33529" y="0"/>
                    <a:pt x="43200" y="9670"/>
                    <a:pt x="43200" y="21600"/>
                  </a:cubicBezTo>
                  <a:cubicBezTo>
                    <a:pt x="43200" y="33529"/>
                    <a:pt x="33529" y="43200"/>
                    <a:pt x="21600" y="43200"/>
                  </a:cubicBezTo>
                  <a:cubicBezTo>
                    <a:pt x="9670" y="43200"/>
                    <a:pt x="0" y="33529"/>
                    <a:pt x="0" y="21600"/>
                  </a:cubicBezTo>
                  <a:cubicBezTo>
                    <a:pt x="-1" y="19663"/>
                    <a:pt x="260" y="17736"/>
                    <a:pt x="774" y="15869"/>
                  </a:cubicBezTo>
                  <a:lnTo>
                    <a:pt x="21600" y="21600"/>
                  </a:lnTo>
                  <a:close/>
                </a:path>
              </a:pathLst>
            </a:custGeom>
            <a:noFill/>
            <a:ln w="9525">
              <a:solidFill>
                <a:schemeClr val="tx1"/>
              </a:solidFill>
              <a:round/>
              <a:tailEnd type="arrow" w="med" len="me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1692" name="Text Box 17"/>
            <p:cNvSpPr txBox="1">
              <a:spLocks noChangeArrowheads="1"/>
            </p:cNvSpPr>
            <p:nvPr/>
          </p:nvSpPr>
          <p:spPr bwMode="auto">
            <a:xfrm>
              <a:off x="884" y="3458"/>
              <a:ext cx="855" cy="5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400">
                  <a:latin typeface="楷体_GB2312" pitchFamily="49" charset="-122"/>
                  <a:ea typeface="楷体_GB2312" pitchFamily="49" charset="-122"/>
                </a:rPr>
                <a:t>借书</a:t>
              </a:r>
              <a:r>
                <a:rPr lang="en-US" altLang="zh-CN" sz="2400">
                  <a:latin typeface="楷体_GB2312" pitchFamily="49" charset="-122"/>
                  <a:ea typeface="楷体_GB2312" pitchFamily="49" charset="-122"/>
                </a:rPr>
                <a:t>[n&gt;m+1]</a:t>
              </a:r>
            </a:p>
          </p:txBody>
        </p:sp>
        <p:sp>
          <p:nvSpPr>
            <p:cNvPr id="71693" name="Arc 18"/>
            <p:cNvSpPr>
              <a:spLocks noChangeArrowheads="1"/>
            </p:cNvSpPr>
            <p:nvPr/>
          </p:nvSpPr>
          <p:spPr bwMode="auto">
            <a:xfrm flipV="1">
              <a:off x="3750" y="2156"/>
              <a:ext cx="482" cy="447"/>
            </a:xfrm>
            <a:custGeom>
              <a:avLst/>
              <a:gdLst>
                <a:gd name="T0" fmla="*/ 26395 w 43035"/>
                <a:gd name="T1" fmla="*/ 0 h 42623"/>
                <a:gd name="T2" fmla="*/ 43035 w 43035"/>
                <a:gd name="T3" fmla="*/ 21023 h 42623"/>
                <a:gd name="T4" fmla="*/ 21435 w 43035"/>
                <a:gd name="T5" fmla="*/ 42623 h 42623"/>
                <a:gd name="T6" fmla="*/ -1 w 43035"/>
                <a:gd name="T7" fmla="*/ 23685 h 42623"/>
                <a:gd name="T8" fmla="*/ 26395 w 43035"/>
                <a:gd name="T9" fmla="*/ 0 h 42623"/>
                <a:gd name="T10" fmla="*/ 43035 w 43035"/>
                <a:gd name="T11" fmla="*/ 21023 h 42623"/>
                <a:gd name="T12" fmla="*/ 21435 w 43035"/>
                <a:gd name="T13" fmla="*/ 42623 h 42623"/>
                <a:gd name="T14" fmla="*/ -1 w 43035"/>
                <a:gd name="T15" fmla="*/ 23685 h 42623"/>
                <a:gd name="T16" fmla="*/ 21435 w 43035"/>
                <a:gd name="T17" fmla="*/ 21023 h 42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035" h="42623" fill="none">
                  <a:moveTo>
                    <a:pt x="26395" y="0"/>
                  </a:moveTo>
                  <a:cubicBezTo>
                    <a:pt x="36146" y="2301"/>
                    <a:pt x="43035" y="11004"/>
                    <a:pt x="43035" y="21023"/>
                  </a:cubicBezTo>
                  <a:cubicBezTo>
                    <a:pt x="43035" y="32952"/>
                    <a:pt x="33364" y="42623"/>
                    <a:pt x="21435" y="42623"/>
                  </a:cubicBezTo>
                  <a:cubicBezTo>
                    <a:pt x="10535" y="42623"/>
                    <a:pt x="1343" y="34501"/>
                    <a:pt x="-1" y="23685"/>
                  </a:cubicBezTo>
                </a:path>
                <a:path w="43035" h="42623" stroke="0">
                  <a:moveTo>
                    <a:pt x="26395" y="0"/>
                  </a:moveTo>
                  <a:cubicBezTo>
                    <a:pt x="36146" y="2301"/>
                    <a:pt x="43035" y="11004"/>
                    <a:pt x="43035" y="21023"/>
                  </a:cubicBezTo>
                  <a:cubicBezTo>
                    <a:pt x="43035" y="32952"/>
                    <a:pt x="33364" y="42623"/>
                    <a:pt x="21435" y="42623"/>
                  </a:cubicBezTo>
                  <a:cubicBezTo>
                    <a:pt x="10535" y="42623"/>
                    <a:pt x="1343" y="34501"/>
                    <a:pt x="-1" y="23685"/>
                  </a:cubicBezTo>
                  <a:lnTo>
                    <a:pt x="21435" y="21023"/>
                  </a:lnTo>
                  <a:close/>
                </a:path>
              </a:pathLst>
            </a:custGeom>
            <a:noFill/>
            <a:ln w="9525">
              <a:solidFill>
                <a:schemeClr val="tx1"/>
              </a:solidFill>
              <a:round/>
              <a:tailEnd type="arrow" w="med" len="me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1694" name="Text Box 20"/>
            <p:cNvSpPr txBox="1">
              <a:spLocks noChangeArrowheads="1"/>
            </p:cNvSpPr>
            <p:nvPr/>
          </p:nvSpPr>
          <p:spPr bwMode="auto">
            <a:xfrm>
              <a:off x="3606" y="1933"/>
              <a:ext cx="131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a:latin typeface="楷体_GB2312" pitchFamily="49" charset="-122"/>
                  <a:ea typeface="楷体_GB2312" pitchFamily="49" charset="-122"/>
                </a:rPr>
                <a:t>还书</a:t>
              </a:r>
              <a:r>
                <a:rPr lang="en-US" altLang="zh-CN" sz="2400">
                  <a:latin typeface="楷体_GB2312" pitchFamily="49" charset="-122"/>
                  <a:ea typeface="楷体_GB2312" pitchFamily="49" charset="-122"/>
                </a:rPr>
                <a:t>[n≤m+1]</a:t>
              </a:r>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
        <p:nvSpPr>
          <p:cNvPr id="17410" name="Text Box 4"/>
          <p:cNvSpPr txBox="1">
            <a:spLocks noChangeArrowheads="1"/>
          </p:cNvSpPr>
          <p:nvPr/>
        </p:nvSpPr>
        <p:spPr bwMode="auto">
          <a:xfrm>
            <a:off x="431800" y="1101725"/>
            <a:ext cx="8280400" cy="3651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3200" b="1" dirty="0">
                <a:latin typeface="楷体_GB2312" pitchFamily="49" charset="-122"/>
                <a:ea typeface="楷体_GB2312" pitchFamily="49" charset="-122"/>
              </a:rPr>
              <a:t>教学内容：</a:t>
            </a:r>
          </a:p>
          <a:p>
            <a:pPr>
              <a:buFont typeface="Arial" panose="020B0604020202020204" pitchFamily="34" charset="0"/>
              <a:buAutoNum type="arabicPeriod"/>
            </a:pPr>
            <a:r>
              <a:rPr lang="zh-CN" altLang="en-US" sz="3200" dirty="0">
                <a:latin typeface="楷体_GB2312" pitchFamily="49" charset="-122"/>
                <a:ea typeface="楷体_GB2312" pitchFamily="49" charset="-122"/>
              </a:rPr>
              <a:t>面向对象方法学的概念</a:t>
            </a:r>
          </a:p>
          <a:p>
            <a:pPr>
              <a:buFont typeface="Arial" panose="020B0604020202020204" pitchFamily="34" charset="0"/>
              <a:buAutoNum type="arabicPeriod"/>
            </a:pPr>
            <a:r>
              <a:rPr lang="zh-CN" altLang="en-US" sz="3200" dirty="0">
                <a:latin typeface="楷体_GB2312" pitchFamily="49" charset="-122"/>
                <a:ea typeface="楷体_GB2312" pitchFamily="49" charset="-122"/>
              </a:rPr>
              <a:t>面向对象的分析</a:t>
            </a:r>
          </a:p>
          <a:p>
            <a:pPr>
              <a:buFont typeface="Arial" panose="020B0604020202020204" pitchFamily="34" charset="0"/>
              <a:buAutoNum type="arabicPeriod"/>
            </a:pPr>
            <a:r>
              <a:rPr lang="zh-CN" altLang="en-US" sz="3200" dirty="0">
                <a:latin typeface="楷体_GB2312" pitchFamily="49" charset="-122"/>
                <a:ea typeface="楷体_GB2312" pitchFamily="49" charset="-122"/>
              </a:rPr>
              <a:t>面向对象的建模等</a:t>
            </a:r>
            <a:endParaRPr lang="zh-CN" altLang="en-US" sz="3600" dirty="0">
              <a:latin typeface="楷体_GB2312" pitchFamily="49" charset="-122"/>
              <a:ea typeface="楷体_GB2312" pitchFamily="49" charset="-122"/>
              <a:hlinkClick r:id="rId2" action="ppaction://hlinksldjump"/>
            </a:endParaRPr>
          </a:p>
          <a:p>
            <a:pPr>
              <a:lnSpc>
                <a:spcPct val="130000"/>
              </a:lnSpc>
            </a:pPr>
            <a:r>
              <a:rPr lang="zh-CN" altLang="en-US" sz="3200" b="1" dirty="0">
                <a:latin typeface="楷体_GB2312" pitchFamily="49" charset="-122"/>
                <a:ea typeface="楷体_GB2312" pitchFamily="49" charset="-122"/>
              </a:rPr>
              <a:t>基本要求：</a:t>
            </a:r>
          </a:p>
          <a:p>
            <a:pPr>
              <a:buFont typeface="Arial" panose="020B0604020202020204" pitchFamily="34" charset="0"/>
              <a:buAutoNum type="arabicPeriod"/>
            </a:pPr>
            <a:r>
              <a:rPr lang="zh-CN" altLang="en-US" sz="3200" dirty="0">
                <a:latin typeface="楷体_GB2312" pitchFamily="49" charset="-122"/>
                <a:ea typeface="楷体_GB2312" pitchFamily="49" charset="-122"/>
              </a:rPr>
              <a:t>了解面向对象方法学的概念和特点</a:t>
            </a:r>
          </a:p>
          <a:p>
            <a:pPr>
              <a:buFont typeface="Arial" panose="020B0604020202020204" pitchFamily="34" charset="0"/>
              <a:buAutoNum type="arabicPeriod"/>
            </a:pPr>
            <a:r>
              <a:rPr lang="zh-CN" altLang="en-US" sz="3200" dirty="0">
                <a:latin typeface="楷体_GB2312" pitchFamily="49" charset="-122"/>
                <a:ea typeface="楷体_GB2312" pitchFamily="49" charset="-122"/>
              </a:rPr>
              <a:t>掌握面向对象建模的三种模型</a:t>
            </a:r>
          </a:p>
        </p:txBody>
      </p:sp>
      <p:sp>
        <p:nvSpPr>
          <p:cNvPr id="17411" name="Rectangle 2"/>
          <p:cNvSpPr>
            <a:spLocks noGrp="1" noChangeArrowheads="1"/>
          </p:cNvSpPr>
          <p:nvPr>
            <p:ph type="title"/>
          </p:nvPr>
        </p:nvSpPr>
        <p:spPr>
          <a:xfrm>
            <a:off x="431800" y="266700"/>
            <a:ext cx="8280400" cy="1046163"/>
          </a:xfrm>
        </p:spPr>
        <p:txBody>
          <a:bodyPr/>
          <a:lstStyle/>
          <a:p>
            <a:pPr eaLnBrk="1" hangingPunct="1">
              <a:lnSpc>
                <a:spcPct val="90000"/>
              </a:lnSpc>
            </a:pPr>
            <a:r>
              <a:rPr lang="en-US" altLang="zh-CN" sz="4800" dirty="0"/>
              <a:t>4.4 </a:t>
            </a:r>
            <a:r>
              <a:rPr lang="zh-CN" altLang="en-US" sz="4800" dirty="0"/>
              <a:t>面向对象的分析</a:t>
            </a:r>
            <a:endParaRPr lang="zh-CN" altLang="en-US" sz="4800" dirty="0">
              <a:solidFill>
                <a:srgbClr val="000000"/>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
        <p:nvSpPr>
          <p:cNvPr id="18434" name="Rectangle 2"/>
          <p:cNvSpPr>
            <a:spLocks noGrp="1" noChangeArrowheads="1"/>
          </p:cNvSpPr>
          <p:nvPr>
            <p:ph type="title"/>
          </p:nvPr>
        </p:nvSpPr>
        <p:spPr>
          <a:xfrm>
            <a:off x="611188" y="620713"/>
            <a:ext cx="8208962" cy="593725"/>
          </a:xfrm>
        </p:spPr>
        <p:txBody>
          <a:bodyPr/>
          <a:lstStyle/>
          <a:p>
            <a:pPr eaLnBrk="1" hangingPunct="1"/>
            <a:r>
              <a:rPr lang="en-US" altLang="zh-CN" sz="3600" dirty="0"/>
              <a:t>4.4.1 </a:t>
            </a:r>
            <a:r>
              <a:rPr lang="zh-CN" altLang="en-US" sz="3600" dirty="0"/>
              <a:t>面向对象方法学概述</a:t>
            </a:r>
            <a:endParaRPr lang="zh-CN" altLang="en-US" dirty="0"/>
          </a:p>
        </p:txBody>
      </p:sp>
      <p:sp>
        <p:nvSpPr>
          <p:cNvPr id="18435" name="Text Box 4"/>
          <p:cNvSpPr txBox="1">
            <a:spLocks noChangeArrowheads="1"/>
          </p:cNvSpPr>
          <p:nvPr/>
        </p:nvSpPr>
        <p:spPr bwMode="auto">
          <a:xfrm>
            <a:off x="428625" y="1285875"/>
            <a:ext cx="8280400" cy="369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60000"/>
              </a:lnSpc>
              <a:spcBef>
                <a:spcPct val="50000"/>
              </a:spcBef>
            </a:pPr>
            <a:r>
              <a:rPr lang="en-US" altLang="zh-CN" sz="2400"/>
              <a:t>    </a:t>
            </a:r>
            <a:r>
              <a:rPr lang="en-US" altLang="zh-CN" sz="2800"/>
              <a:t>   </a:t>
            </a:r>
            <a:r>
              <a:rPr lang="en-US" altLang="zh-CN" sz="2400" b="1"/>
              <a:t> </a:t>
            </a:r>
            <a:r>
              <a:rPr lang="zh-CN" altLang="en-US" sz="2400" b="1">
                <a:ea typeface="楷体_GB2312" pitchFamily="49" charset="-122"/>
              </a:rPr>
              <a:t>传统的软件开发是从算法的角度进行建模。按照这种方法，所有的软件都用过程或函数作为其主要构造块。将数据和处理分离成两个独立成分，这就大大的增加了软件的开发难度。而面向对象方法则是一种以数据或信息为主线，把数据和处理相结合的方法。面向对象方法把对象作为由数据及可以施加在这些数据上的操作所构成的统一体。</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noChangeArrowheads="1"/>
          </p:cNvSpPr>
          <p:nvPr>
            <p:ph type="title"/>
          </p:nvPr>
        </p:nvSpPr>
        <p:spPr>
          <a:xfrm>
            <a:off x="457200" y="277813"/>
            <a:ext cx="8229600" cy="793750"/>
          </a:xfrm>
        </p:spPr>
        <p:txBody>
          <a:bodyPr/>
          <a:lstStyle/>
          <a:p>
            <a:pPr eaLnBrk="1" hangingPunct="1"/>
            <a:r>
              <a:rPr lang="zh-CN" altLang="en-US" dirty="0"/>
              <a:t>面向对象方法学的概念</a:t>
            </a:r>
          </a:p>
        </p:txBody>
      </p:sp>
      <p:sp>
        <p:nvSpPr>
          <p:cNvPr id="19458" name="内容占位符 2"/>
          <p:cNvSpPr>
            <a:spLocks noGrp="1" noChangeArrowheads="1"/>
          </p:cNvSpPr>
          <p:nvPr>
            <p:ph idx="1"/>
          </p:nvPr>
        </p:nvSpPr>
        <p:spPr>
          <a:xfrm>
            <a:off x="500063" y="928688"/>
            <a:ext cx="8229600" cy="1971675"/>
          </a:xfrm>
        </p:spPr>
        <p:txBody>
          <a:bodyPr/>
          <a:lstStyle/>
          <a:p>
            <a:pPr eaLnBrk="1" hangingPunct="1">
              <a:lnSpc>
                <a:spcPct val="150000"/>
              </a:lnSpc>
            </a:pPr>
            <a:r>
              <a:rPr lang="zh-CN" altLang="en-US" sz="2000" b="1"/>
              <a:t>在面向对象开发模式中优先考虑的是实体（问题论域的对象），面向对象方法认为对象是实体属性和实体行为的综合，因此，面向对象程序设计语言整合了数据和处理。</a:t>
            </a:r>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grpSp>
        <p:nvGrpSpPr>
          <p:cNvPr id="19460" name="Group 2"/>
          <p:cNvGrpSpPr/>
          <p:nvPr/>
        </p:nvGrpSpPr>
        <p:grpSpPr bwMode="auto">
          <a:xfrm>
            <a:off x="1214438" y="2714625"/>
            <a:ext cx="7000875" cy="3457575"/>
            <a:chOff x="1578" y="3052"/>
            <a:chExt cx="8103" cy="4030"/>
          </a:xfrm>
        </p:grpSpPr>
        <p:grpSp>
          <p:nvGrpSpPr>
            <p:cNvPr id="19461" name="Group 3"/>
            <p:cNvGrpSpPr/>
            <p:nvPr/>
          </p:nvGrpSpPr>
          <p:grpSpPr bwMode="auto">
            <a:xfrm>
              <a:off x="5082" y="3052"/>
              <a:ext cx="1020" cy="2015"/>
              <a:chOff x="3515" y="754"/>
              <a:chExt cx="591" cy="1134"/>
            </a:xfrm>
          </p:grpSpPr>
          <p:sp>
            <p:nvSpPr>
              <p:cNvPr id="19462" name="AutoShape 4"/>
              <p:cNvSpPr>
                <a:spLocks noChangeArrowheads="1"/>
              </p:cNvSpPr>
              <p:nvPr/>
            </p:nvSpPr>
            <p:spPr bwMode="auto">
              <a:xfrm>
                <a:off x="3515" y="754"/>
                <a:ext cx="544" cy="1134"/>
              </a:xfrm>
              <a:prstGeom prst="flowChartMagneticDisk">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000"/>
              </a:p>
            </p:txBody>
          </p:sp>
          <p:sp>
            <p:nvSpPr>
              <p:cNvPr id="19463" name="Text Box 5"/>
              <p:cNvSpPr txBox="1">
                <a:spLocks noChangeArrowheads="1"/>
              </p:cNvSpPr>
              <p:nvPr/>
            </p:nvSpPr>
            <p:spPr bwMode="auto">
              <a:xfrm>
                <a:off x="3607" y="1141"/>
                <a:ext cx="499" cy="6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000" u="sng">
                    <a:solidFill>
                      <a:srgbClr val="000000"/>
                    </a:solidFill>
                  </a:rPr>
                  <a:t>数据</a:t>
                </a:r>
              </a:p>
              <a:p>
                <a:pPr algn="just"/>
                <a:r>
                  <a:rPr lang="zh-CN" altLang="en-US" sz="2000">
                    <a:solidFill>
                      <a:srgbClr val="000000"/>
                    </a:solidFill>
                  </a:rPr>
                  <a:t>教师</a:t>
                </a:r>
              </a:p>
              <a:p>
                <a:pPr algn="just"/>
                <a:r>
                  <a:rPr lang="zh-CN" altLang="en-US" sz="2000">
                    <a:solidFill>
                      <a:srgbClr val="000000"/>
                    </a:solidFill>
                  </a:rPr>
                  <a:t>学生</a:t>
                </a:r>
              </a:p>
              <a:p>
                <a:pPr algn="just"/>
                <a:r>
                  <a:rPr lang="zh-CN" altLang="en-US" sz="2000">
                    <a:solidFill>
                      <a:srgbClr val="000000"/>
                    </a:solidFill>
                  </a:rPr>
                  <a:t>图书</a:t>
                </a:r>
                <a:endParaRPr lang="zh-CN" altLang="en-US" sz="2000"/>
              </a:p>
            </p:txBody>
          </p:sp>
        </p:grpSp>
        <p:grpSp>
          <p:nvGrpSpPr>
            <p:cNvPr id="19464" name="Group 6"/>
            <p:cNvGrpSpPr/>
            <p:nvPr/>
          </p:nvGrpSpPr>
          <p:grpSpPr bwMode="auto">
            <a:xfrm>
              <a:off x="2454" y="3052"/>
              <a:ext cx="2027" cy="2418"/>
              <a:chOff x="2454" y="3052"/>
              <a:chExt cx="2027" cy="2418"/>
            </a:xfrm>
          </p:grpSpPr>
          <p:sp>
            <p:nvSpPr>
              <p:cNvPr id="19465" name="Text Box 7"/>
              <p:cNvSpPr txBox="1">
                <a:spLocks noChangeArrowheads="1"/>
              </p:cNvSpPr>
              <p:nvPr/>
            </p:nvSpPr>
            <p:spPr bwMode="auto">
              <a:xfrm>
                <a:off x="2701" y="4664"/>
                <a:ext cx="1521" cy="535"/>
              </a:xfrm>
              <a:prstGeom prst="rect">
                <a:avLst/>
              </a:prstGeom>
              <a:noFill/>
              <a:ln w="9525">
                <a:solidFill>
                  <a:srgbClr val="00000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000000"/>
                    </a:solidFill>
                  </a:rPr>
                  <a:t>还书过程</a:t>
                </a:r>
                <a:endParaRPr lang="zh-CN" altLang="en-US" sz="2000"/>
              </a:p>
            </p:txBody>
          </p:sp>
          <p:sp>
            <p:nvSpPr>
              <p:cNvPr id="19466" name="Text Box 8"/>
              <p:cNvSpPr txBox="1">
                <a:spLocks noChangeArrowheads="1"/>
              </p:cNvSpPr>
              <p:nvPr/>
            </p:nvSpPr>
            <p:spPr bwMode="auto">
              <a:xfrm>
                <a:off x="2708" y="4011"/>
                <a:ext cx="1521" cy="491"/>
              </a:xfrm>
              <a:prstGeom prst="rect">
                <a:avLst/>
              </a:prstGeom>
              <a:noFill/>
              <a:ln w="9525">
                <a:solidFill>
                  <a:srgbClr val="00000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000000"/>
                    </a:solidFill>
                  </a:rPr>
                  <a:t>借书过程</a:t>
                </a:r>
                <a:endParaRPr lang="zh-CN" altLang="en-US" sz="2000"/>
              </a:p>
            </p:txBody>
          </p:sp>
          <p:sp>
            <p:nvSpPr>
              <p:cNvPr id="19467" name="Text Box 9"/>
              <p:cNvSpPr txBox="1">
                <a:spLocks noChangeArrowheads="1"/>
              </p:cNvSpPr>
              <p:nvPr/>
            </p:nvSpPr>
            <p:spPr bwMode="auto">
              <a:xfrm>
                <a:off x="2708" y="3291"/>
                <a:ext cx="1521" cy="492"/>
              </a:xfrm>
              <a:prstGeom prst="rect">
                <a:avLst/>
              </a:prstGeom>
              <a:noFill/>
              <a:ln w="9525">
                <a:solidFill>
                  <a:srgbClr val="00000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000000"/>
                    </a:solidFill>
                  </a:rPr>
                  <a:t>检索过程</a:t>
                </a:r>
                <a:endParaRPr lang="zh-CN" altLang="en-US" sz="2000"/>
              </a:p>
            </p:txBody>
          </p:sp>
          <p:sp>
            <p:nvSpPr>
              <p:cNvPr id="19468" name="Rectangle 10"/>
              <p:cNvSpPr>
                <a:spLocks noChangeArrowheads="1"/>
              </p:cNvSpPr>
              <p:nvPr/>
            </p:nvSpPr>
            <p:spPr bwMode="auto">
              <a:xfrm>
                <a:off x="2454" y="3052"/>
                <a:ext cx="2027" cy="2418"/>
              </a:xfrm>
              <a:prstGeom prst="rect">
                <a:avLst/>
              </a:prstGeom>
              <a:noFill/>
              <a:ln w="9525">
                <a:solidFill>
                  <a:srgbClr val="000000"/>
                </a:solidFill>
                <a:prstDash val="dash"/>
                <a:miter lim="800000"/>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000"/>
              </a:p>
            </p:txBody>
          </p:sp>
        </p:grpSp>
        <p:sp>
          <p:nvSpPr>
            <p:cNvPr id="19469" name="AutoShape 11"/>
            <p:cNvSpPr>
              <a:spLocks noChangeArrowheads="1"/>
            </p:cNvSpPr>
            <p:nvPr/>
          </p:nvSpPr>
          <p:spPr bwMode="auto">
            <a:xfrm>
              <a:off x="4487" y="3826"/>
              <a:ext cx="595" cy="435"/>
            </a:xfrm>
            <a:prstGeom prst="leftRightArrow">
              <a:avLst>
                <a:gd name="adj1" fmla="val 50000"/>
                <a:gd name="adj2" fmla="val 27337"/>
              </a:avLst>
            </a:prstGeom>
            <a:noFill/>
            <a:ln w="9525">
              <a:solidFill>
                <a:srgbClr val="000000"/>
              </a:solidFill>
              <a:miter lim="800000"/>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000"/>
            </a:p>
          </p:txBody>
        </p:sp>
        <p:sp>
          <p:nvSpPr>
            <p:cNvPr id="19470" name="Line 12"/>
            <p:cNvSpPr>
              <a:spLocks noChangeShapeType="1"/>
            </p:cNvSpPr>
            <p:nvPr/>
          </p:nvSpPr>
          <p:spPr bwMode="auto">
            <a:xfrm flipH="1">
              <a:off x="8367" y="4261"/>
              <a:ext cx="652" cy="806"/>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9471" name="Line 13"/>
            <p:cNvSpPr>
              <a:spLocks noChangeShapeType="1"/>
            </p:cNvSpPr>
            <p:nvPr/>
          </p:nvSpPr>
          <p:spPr bwMode="auto">
            <a:xfrm>
              <a:off x="7491" y="4261"/>
              <a:ext cx="657" cy="806"/>
            </a:xfrm>
            <a:prstGeom prst="line">
              <a:avLst/>
            </a:prstGeom>
            <a:noFill/>
            <a:ln w="9525">
              <a:solidFill>
                <a:srgbClr val="000000"/>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19472" name="Group 14"/>
            <p:cNvGrpSpPr/>
            <p:nvPr/>
          </p:nvGrpSpPr>
          <p:grpSpPr bwMode="auto">
            <a:xfrm>
              <a:off x="6834" y="3052"/>
              <a:ext cx="1095" cy="1331"/>
              <a:chOff x="4425" y="6276"/>
              <a:chExt cx="1095" cy="1331"/>
            </a:xfrm>
          </p:grpSpPr>
          <p:sp>
            <p:nvSpPr>
              <p:cNvPr id="19473" name="Text Box 15"/>
              <p:cNvSpPr txBox="1">
                <a:spLocks noChangeArrowheads="1"/>
              </p:cNvSpPr>
              <p:nvPr/>
            </p:nvSpPr>
            <p:spPr bwMode="auto">
              <a:xfrm>
                <a:off x="4644" y="6276"/>
                <a:ext cx="876" cy="1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000" u="sng">
                    <a:solidFill>
                      <a:srgbClr val="000000"/>
                    </a:solidFill>
                  </a:rPr>
                  <a:t>学生</a:t>
                </a:r>
              </a:p>
              <a:p>
                <a:pPr algn="just"/>
                <a:r>
                  <a:rPr lang="zh-CN" altLang="en-US" sz="2000">
                    <a:solidFill>
                      <a:srgbClr val="000000"/>
                    </a:solidFill>
                  </a:rPr>
                  <a:t>数据</a:t>
                </a:r>
              </a:p>
              <a:p>
                <a:pPr algn="just"/>
                <a:r>
                  <a:rPr lang="zh-CN" altLang="en-US" sz="2000">
                    <a:solidFill>
                      <a:srgbClr val="000000"/>
                    </a:solidFill>
                  </a:rPr>
                  <a:t>过程</a:t>
                </a:r>
                <a:endParaRPr lang="zh-CN" altLang="en-US" sz="2000"/>
              </a:p>
            </p:txBody>
          </p:sp>
          <p:grpSp>
            <p:nvGrpSpPr>
              <p:cNvPr id="19474" name="Group 16"/>
              <p:cNvGrpSpPr/>
              <p:nvPr/>
            </p:nvGrpSpPr>
            <p:grpSpPr bwMode="auto">
              <a:xfrm>
                <a:off x="4425" y="6276"/>
                <a:ext cx="1095" cy="1209"/>
                <a:chOff x="4425" y="6276"/>
                <a:chExt cx="1095" cy="1209"/>
              </a:xfrm>
            </p:grpSpPr>
            <p:sp>
              <p:nvSpPr>
                <p:cNvPr id="19475" name="Rectangle 17"/>
                <p:cNvSpPr>
                  <a:spLocks noChangeArrowheads="1"/>
                </p:cNvSpPr>
                <p:nvPr/>
              </p:nvSpPr>
              <p:spPr bwMode="auto">
                <a:xfrm>
                  <a:off x="4425" y="6276"/>
                  <a:ext cx="1095" cy="1209"/>
                </a:xfrm>
                <a:prstGeom prst="rect">
                  <a:avLst/>
                </a:prstGeom>
                <a:noFill/>
                <a:ln w="9525">
                  <a:solidFill>
                    <a:srgbClr val="00000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000"/>
                </a:p>
              </p:txBody>
            </p:sp>
            <p:sp>
              <p:nvSpPr>
                <p:cNvPr id="19476" name="Line 18"/>
                <p:cNvSpPr>
                  <a:spLocks noChangeShapeType="1"/>
                </p:cNvSpPr>
                <p:nvPr/>
              </p:nvSpPr>
              <p:spPr bwMode="auto">
                <a:xfrm>
                  <a:off x="4425" y="6679"/>
                  <a:ext cx="1095" cy="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9477" name="Line 19"/>
                <p:cNvSpPr>
                  <a:spLocks noChangeShapeType="1"/>
                </p:cNvSpPr>
                <p:nvPr/>
              </p:nvSpPr>
              <p:spPr bwMode="auto">
                <a:xfrm>
                  <a:off x="4425" y="7082"/>
                  <a:ext cx="1095" cy="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grpSp>
        </p:grpSp>
        <p:grpSp>
          <p:nvGrpSpPr>
            <p:cNvPr id="19478" name="Group 20"/>
            <p:cNvGrpSpPr/>
            <p:nvPr/>
          </p:nvGrpSpPr>
          <p:grpSpPr bwMode="auto">
            <a:xfrm>
              <a:off x="7710" y="5067"/>
              <a:ext cx="1095" cy="1331"/>
              <a:chOff x="4425" y="6276"/>
              <a:chExt cx="1095" cy="1331"/>
            </a:xfrm>
          </p:grpSpPr>
          <p:sp>
            <p:nvSpPr>
              <p:cNvPr id="19479" name="Text Box 21"/>
              <p:cNvSpPr txBox="1">
                <a:spLocks noChangeArrowheads="1"/>
              </p:cNvSpPr>
              <p:nvPr/>
            </p:nvSpPr>
            <p:spPr bwMode="auto">
              <a:xfrm>
                <a:off x="4644" y="6276"/>
                <a:ext cx="876" cy="1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000" u="sng">
                    <a:solidFill>
                      <a:srgbClr val="000000"/>
                    </a:solidFill>
                  </a:rPr>
                  <a:t>图书</a:t>
                </a:r>
              </a:p>
              <a:p>
                <a:pPr algn="just"/>
                <a:r>
                  <a:rPr lang="zh-CN" altLang="en-US" sz="2000">
                    <a:solidFill>
                      <a:srgbClr val="000000"/>
                    </a:solidFill>
                  </a:rPr>
                  <a:t>数据</a:t>
                </a:r>
              </a:p>
              <a:p>
                <a:pPr algn="just"/>
                <a:r>
                  <a:rPr lang="zh-CN" altLang="en-US" sz="2000">
                    <a:solidFill>
                      <a:srgbClr val="000000"/>
                    </a:solidFill>
                  </a:rPr>
                  <a:t>过程</a:t>
                </a:r>
                <a:endParaRPr lang="zh-CN" altLang="en-US" sz="2000"/>
              </a:p>
            </p:txBody>
          </p:sp>
          <p:grpSp>
            <p:nvGrpSpPr>
              <p:cNvPr id="19480" name="Group 22"/>
              <p:cNvGrpSpPr/>
              <p:nvPr/>
            </p:nvGrpSpPr>
            <p:grpSpPr bwMode="auto">
              <a:xfrm>
                <a:off x="4425" y="6276"/>
                <a:ext cx="1095" cy="1209"/>
                <a:chOff x="4425" y="6276"/>
                <a:chExt cx="1095" cy="1209"/>
              </a:xfrm>
            </p:grpSpPr>
            <p:sp>
              <p:nvSpPr>
                <p:cNvPr id="19481" name="Rectangle 23"/>
                <p:cNvSpPr>
                  <a:spLocks noChangeArrowheads="1"/>
                </p:cNvSpPr>
                <p:nvPr/>
              </p:nvSpPr>
              <p:spPr bwMode="auto">
                <a:xfrm>
                  <a:off x="4425" y="6276"/>
                  <a:ext cx="1095" cy="1209"/>
                </a:xfrm>
                <a:prstGeom prst="rect">
                  <a:avLst/>
                </a:prstGeom>
                <a:noFill/>
                <a:ln w="9525">
                  <a:solidFill>
                    <a:srgbClr val="00000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000"/>
                </a:p>
              </p:txBody>
            </p:sp>
            <p:sp>
              <p:nvSpPr>
                <p:cNvPr id="19482" name="Line 24"/>
                <p:cNvSpPr>
                  <a:spLocks noChangeShapeType="1"/>
                </p:cNvSpPr>
                <p:nvPr/>
              </p:nvSpPr>
              <p:spPr bwMode="auto">
                <a:xfrm>
                  <a:off x="4425" y="6679"/>
                  <a:ext cx="1095" cy="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9483" name="Line 25"/>
                <p:cNvSpPr>
                  <a:spLocks noChangeShapeType="1"/>
                </p:cNvSpPr>
                <p:nvPr/>
              </p:nvSpPr>
              <p:spPr bwMode="auto">
                <a:xfrm>
                  <a:off x="4425" y="7082"/>
                  <a:ext cx="1095" cy="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grpSp>
        </p:grpSp>
        <p:grpSp>
          <p:nvGrpSpPr>
            <p:cNvPr id="19484" name="Group 26"/>
            <p:cNvGrpSpPr/>
            <p:nvPr/>
          </p:nvGrpSpPr>
          <p:grpSpPr bwMode="auto">
            <a:xfrm>
              <a:off x="8586" y="3052"/>
              <a:ext cx="1095" cy="1331"/>
              <a:chOff x="4425" y="6276"/>
              <a:chExt cx="1095" cy="1331"/>
            </a:xfrm>
          </p:grpSpPr>
          <p:sp>
            <p:nvSpPr>
              <p:cNvPr id="19485" name="Text Box 27"/>
              <p:cNvSpPr txBox="1">
                <a:spLocks noChangeArrowheads="1"/>
              </p:cNvSpPr>
              <p:nvPr/>
            </p:nvSpPr>
            <p:spPr bwMode="auto">
              <a:xfrm>
                <a:off x="4644" y="6276"/>
                <a:ext cx="876" cy="1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000" u="sng">
                    <a:solidFill>
                      <a:srgbClr val="000000"/>
                    </a:solidFill>
                  </a:rPr>
                  <a:t>教师</a:t>
                </a:r>
              </a:p>
              <a:p>
                <a:pPr algn="just"/>
                <a:r>
                  <a:rPr lang="zh-CN" altLang="en-US" sz="2000">
                    <a:solidFill>
                      <a:srgbClr val="000000"/>
                    </a:solidFill>
                  </a:rPr>
                  <a:t>数据</a:t>
                </a:r>
              </a:p>
              <a:p>
                <a:pPr algn="just"/>
                <a:r>
                  <a:rPr lang="zh-CN" altLang="en-US" sz="2000">
                    <a:solidFill>
                      <a:srgbClr val="000000"/>
                    </a:solidFill>
                  </a:rPr>
                  <a:t>过程</a:t>
                </a:r>
                <a:endParaRPr lang="zh-CN" altLang="en-US" sz="2000"/>
              </a:p>
            </p:txBody>
          </p:sp>
          <p:grpSp>
            <p:nvGrpSpPr>
              <p:cNvPr id="19486" name="Group 28"/>
              <p:cNvGrpSpPr/>
              <p:nvPr/>
            </p:nvGrpSpPr>
            <p:grpSpPr bwMode="auto">
              <a:xfrm>
                <a:off x="4425" y="6276"/>
                <a:ext cx="1095" cy="1209"/>
                <a:chOff x="4425" y="6276"/>
                <a:chExt cx="1095" cy="1209"/>
              </a:xfrm>
            </p:grpSpPr>
            <p:sp>
              <p:nvSpPr>
                <p:cNvPr id="19487" name="Rectangle 29"/>
                <p:cNvSpPr>
                  <a:spLocks noChangeArrowheads="1"/>
                </p:cNvSpPr>
                <p:nvPr/>
              </p:nvSpPr>
              <p:spPr bwMode="auto">
                <a:xfrm>
                  <a:off x="4425" y="6276"/>
                  <a:ext cx="1095" cy="1209"/>
                </a:xfrm>
                <a:prstGeom prst="rect">
                  <a:avLst/>
                </a:prstGeom>
                <a:noFill/>
                <a:ln w="9525">
                  <a:solidFill>
                    <a:srgbClr val="000000"/>
                  </a:solidFill>
                  <a:miter lim="800000"/>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2000"/>
                </a:p>
              </p:txBody>
            </p:sp>
            <p:sp>
              <p:nvSpPr>
                <p:cNvPr id="19488" name="Line 30"/>
                <p:cNvSpPr>
                  <a:spLocks noChangeShapeType="1"/>
                </p:cNvSpPr>
                <p:nvPr/>
              </p:nvSpPr>
              <p:spPr bwMode="auto">
                <a:xfrm>
                  <a:off x="4425" y="6679"/>
                  <a:ext cx="1095" cy="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9489" name="Line 31"/>
                <p:cNvSpPr>
                  <a:spLocks noChangeShapeType="1"/>
                </p:cNvSpPr>
                <p:nvPr/>
              </p:nvSpPr>
              <p:spPr bwMode="auto">
                <a:xfrm>
                  <a:off x="4425" y="7082"/>
                  <a:ext cx="1095" cy="0"/>
                </a:xfrm>
                <a:prstGeom prst="line">
                  <a:avLst/>
                </a:prstGeom>
                <a:noFill/>
                <a:ln w="9525">
                  <a:solidFill>
                    <a:srgbClr val="000000"/>
                  </a:solidFill>
                  <a:round/>
                </a:ln>
                <a:extLst>
                  <a:ext uri="{909E8E84-426E-40DD-AFC4-6F175D3DCCD1}">
                    <a14:hiddenFill xmlns:a14="http://schemas.microsoft.com/office/drawing/2010/main" xmlns="">
                      <a:noFill/>
                    </a14:hiddenFill>
                  </a:ext>
                </a:extLst>
              </p:spPr>
              <p:txBody>
                <a:bodyPr/>
                <a:lstStyle/>
                <a:p>
                  <a:endParaRPr lang="zh-CN" altLang="en-US"/>
                </a:p>
              </p:txBody>
            </p:sp>
          </p:grpSp>
        </p:grpSp>
        <p:sp>
          <p:nvSpPr>
            <p:cNvPr id="19490" name="AutoShape 32"/>
            <p:cNvSpPr>
              <a:spLocks noChangeArrowheads="1"/>
            </p:cNvSpPr>
            <p:nvPr/>
          </p:nvSpPr>
          <p:spPr bwMode="auto">
            <a:xfrm>
              <a:off x="5520" y="6276"/>
              <a:ext cx="2191" cy="806"/>
            </a:xfrm>
            <a:prstGeom prst="cloudCallout">
              <a:avLst>
                <a:gd name="adj1" fmla="val 33250"/>
                <a:gd name="adj2" fmla="val -130148"/>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t>对象系统</a:t>
              </a:r>
              <a:endParaRPr lang="zh-CN" altLang="en-US" sz="2000"/>
            </a:p>
          </p:txBody>
        </p:sp>
        <p:sp>
          <p:nvSpPr>
            <p:cNvPr id="19491" name="AutoShape 33"/>
            <p:cNvSpPr>
              <a:spLocks noChangeArrowheads="1"/>
            </p:cNvSpPr>
            <p:nvPr/>
          </p:nvSpPr>
          <p:spPr bwMode="auto">
            <a:xfrm>
              <a:off x="1578" y="5873"/>
              <a:ext cx="2191" cy="806"/>
            </a:xfrm>
            <a:prstGeom prst="cloudCallout">
              <a:avLst>
                <a:gd name="adj1" fmla="val 31241"/>
                <a:gd name="adj2" fmla="val -98884"/>
              </a:avLst>
            </a:prstGeom>
            <a:noFill/>
            <a:ln w="9525">
              <a:solidFill>
                <a:srgbClr val="000000"/>
              </a:solidFill>
              <a:rou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t>过程系统</a:t>
              </a:r>
              <a:endParaRPr lang="zh-CN" altLang="en-US" sz="2000"/>
            </a:p>
          </p:txBody>
        </p:sp>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zh-CN" altLang="en-US" sz="3200" dirty="0"/>
              <a:t>面向对象方法的基本概念</a:t>
            </a:r>
          </a:p>
        </p:txBody>
      </p:sp>
      <p:sp>
        <p:nvSpPr>
          <p:cNvPr id="219139" name="Rectangle 3">
            <a:hlinkClick r:id="rId2" action="ppaction://hlinksldjump"/>
          </p:cNvPr>
          <p:cNvSpPr>
            <a:spLocks noChangeArrowheads="1"/>
          </p:cNvSpPr>
          <p:nvPr/>
        </p:nvSpPr>
        <p:spPr bwMode="auto">
          <a:xfrm>
            <a:off x="8027988" y="5876925"/>
            <a:ext cx="720725" cy="647700"/>
          </a:xfrm>
          <a:prstGeom prst="rect">
            <a:avLst/>
          </a:prstGeom>
          <a:solidFill>
            <a:schemeClr val="accent1">
              <a:alpha val="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9140" name="Text Box 4"/>
          <p:cNvSpPr txBox="1">
            <a:spLocks noChangeArrowheads="1"/>
          </p:cNvSpPr>
          <p:nvPr/>
        </p:nvSpPr>
        <p:spPr bwMode="auto">
          <a:xfrm>
            <a:off x="854075" y="4429125"/>
            <a:ext cx="3363913" cy="174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20000"/>
              </a:lnSpc>
            </a:pPr>
            <a:r>
              <a:rPr lang="zh-CN" altLang="en-US" b="1">
                <a:ea typeface="宋体" panose="02010600030101010101" pitchFamily="2" charset="-122"/>
              </a:rPr>
              <a:t>        类是</a:t>
            </a:r>
            <a:r>
              <a:rPr lang="zh-CN" altLang="en-US" b="1">
                <a:solidFill>
                  <a:srgbClr val="CC0000"/>
                </a:solidFill>
                <a:ea typeface="宋体" panose="02010600030101010101" pitchFamily="2" charset="-122"/>
              </a:rPr>
              <a:t>对象的模板</a:t>
            </a:r>
            <a:r>
              <a:rPr lang="zh-CN" altLang="en-US" b="1">
                <a:ea typeface="宋体" panose="02010600030101010101" pitchFamily="2" charset="-122"/>
              </a:rPr>
              <a:t>。即类是对一组有相同数据和相同操作的对象的定义，一个类所包含的方法和数据描述一组对象的共同属性和行为。</a:t>
            </a:r>
            <a:endParaRPr lang="zh-CN" altLang="en-US">
              <a:ea typeface="宋体" panose="02010600030101010101" pitchFamily="2" charset="-122"/>
            </a:endParaRPr>
          </a:p>
        </p:txBody>
      </p:sp>
      <p:sp>
        <p:nvSpPr>
          <p:cNvPr id="219141" name="AutoShape 5"/>
          <p:cNvSpPr>
            <a:spLocks noChangeArrowheads="1"/>
          </p:cNvSpPr>
          <p:nvPr/>
        </p:nvSpPr>
        <p:spPr bwMode="auto">
          <a:xfrm>
            <a:off x="622300" y="4121150"/>
            <a:ext cx="3695700" cy="2206625"/>
          </a:xfrm>
          <a:prstGeom prst="roundRect">
            <a:avLst>
              <a:gd name="adj" fmla="val 4690"/>
            </a:avLst>
          </a:prstGeom>
          <a:noFill/>
          <a:ln w="57150">
            <a:solidFill>
              <a:schemeClr val="accent2"/>
            </a:solidFill>
            <a:round/>
          </a:ln>
          <a:effectLst>
            <a:outerShdw dist="107763" dir="2700000" algn="ctr" rotWithShape="0">
              <a:schemeClr val="bg2">
                <a:alpha val="50000"/>
              </a:schemeClr>
            </a:outerShdw>
          </a:effectLst>
          <a:extLst>
            <a:ext uri="{909E8E84-426E-40DD-AFC4-6F175D3DCCD1}">
              <a14:hiddenFill xmlns:a14="http://schemas.microsoft.com/office/drawing/2010/main" xmlns="">
                <a:solidFill>
                  <a:srgbClr val="F1D08F"/>
                </a:solidFill>
              </a14:hiddenFill>
            </a:ext>
          </a:extLst>
        </p:spPr>
        <p:txBody>
          <a:bodyPr wrap="none" anchor="ctr"/>
          <a:lstStyle/>
          <a:p>
            <a:endParaRPr lang="zh-CN" altLang="en-US"/>
          </a:p>
        </p:txBody>
      </p:sp>
      <p:sp>
        <p:nvSpPr>
          <p:cNvPr id="219142" name="AutoShape 6"/>
          <p:cNvSpPr>
            <a:spLocks noChangeArrowheads="1"/>
          </p:cNvSpPr>
          <p:nvPr/>
        </p:nvSpPr>
        <p:spPr bwMode="gray">
          <a:xfrm>
            <a:off x="1131888" y="3892550"/>
            <a:ext cx="1811337" cy="431800"/>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solidFill>
                  <a:schemeClr val="bg1"/>
                </a:solidFill>
                <a:latin typeface="楷体_GB2312" pitchFamily="49" charset="-122"/>
                <a:ea typeface="楷体_GB2312" pitchFamily="49" charset="-122"/>
              </a:rPr>
              <a:t>类</a:t>
            </a:r>
          </a:p>
        </p:txBody>
      </p:sp>
      <p:sp>
        <p:nvSpPr>
          <p:cNvPr id="219143" name="Text Box 7"/>
          <p:cNvSpPr txBox="1">
            <a:spLocks noChangeArrowheads="1"/>
          </p:cNvSpPr>
          <p:nvPr/>
        </p:nvSpPr>
        <p:spPr bwMode="auto">
          <a:xfrm>
            <a:off x="901700" y="1787525"/>
            <a:ext cx="7208838" cy="174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50000"/>
              </a:lnSpc>
            </a:pPr>
            <a:r>
              <a:rPr lang="zh-CN" altLang="en-US" b="1">
                <a:ea typeface="宋体" panose="02010600030101010101" pitchFamily="2" charset="-122"/>
              </a:rPr>
              <a:t>        </a:t>
            </a:r>
            <a:r>
              <a:rPr lang="zh-CN" altLang="en-US" b="1">
                <a:solidFill>
                  <a:srgbClr val="CC0000"/>
                </a:solidFill>
                <a:ea typeface="宋体" panose="02010600030101010101" pitchFamily="2" charset="-122"/>
              </a:rPr>
              <a:t>对象</a:t>
            </a:r>
            <a:r>
              <a:rPr lang="zh-CN" altLang="en-US" b="1">
                <a:ea typeface="宋体" panose="02010600030101010101" pitchFamily="2" charset="-122"/>
              </a:rPr>
              <a:t>是要研究的任何事物。从一本书、一个人、一件商品、一家图书馆、一家极其复杂的自动化工厂、一架航天飞机都可看作对象，它不仅能表示有形的实体，也能表示无形的（抽象的）规则、计划或事件。</a:t>
            </a:r>
            <a:r>
              <a:rPr lang="zh-CN" altLang="en-US">
                <a:ea typeface="宋体" panose="02010600030101010101" pitchFamily="2" charset="-122"/>
              </a:rPr>
              <a:t> </a:t>
            </a:r>
          </a:p>
        </p:txBody>
      </p:sp>
      <p:sp>
        <p:nvSpPr>
          <p:cNvPr id="219144" name="AutoShape 8"/>
          <p:cNvSpPr>
            <a:spLocks noChangeArrowheads="1"/>
          </p:cNvSpPr>
          <p:nvPr/>
        </p:nvSpPr>
        <p:spPr bwMode="auto">
          <a:xfrm>
            <a:off x="620713" y="1593850"/>
            <a:ext cx="7715250" cy="1919288"/>
          </a:xfrm>
          <a:prstGeom prst="roundRect">
            <a:avLst>
              <a:gd name="adj" fmla="val 4690"/>
            </a:avLst>
          </a:prstGeom>
          <a:noFill/>
          <a:ln w="57150">
            <a:solidFill>
              <a:schemeClr val="accent2"/>
            </a:solidFill>
            <a:round/>
          </a:ln>
          <a:effectLst>
            <a:outerShdw dist="107763" dir="2700000" algn="ctr" rotWithShape="0">
              <a:schemeClr val="bg2">
                <a:alpha val="50000"/>
              </a:schemeClr>
            </a:outerShdw>
          </a:effectLst>
          <a:extLst>
            <a:ext uri="{909E8E84-426E-40DD-AFC4-6F175D3DCCD1}">
              <a14:hiddenFill xmlns:a14="http://schemas.microsoft.com/office/drawing/2010/main" xmlns="">
                <a:solidFill>
                  <a:srgbClr val="F1D08F"/>
                </a:solidFill>
              </a14:hiddenFill>
            </a:ext>
          </a:extLst>
        </p:spPr>
        <p:txBody>
          <a:bodyPr wrap="none" anchor="ctr"/>
          <a:lstStyle/>
          <a:p>
            <a:endParaRPr lang="zh-CN" altLang="en-US"/>
          </a:p>
        </p:txBody>
      </p:sp>
      <p:sp>
        <p:nvSpPr>
          <p:cNvPr id="219145" name="AutoShape 9"/>
          <p:cNvSpPr>
            <a:spLocks noChangeArrowheads="1"/>
          </p:cNvSpPr>
          <p:nvPr/>
        </p:nvSpPr>
        <p:spPr bwMode="gray">
          <a:xfrm>
            <a:off x="1141413" y="1377950"/>
            <a:ext cx="1824037" cy="431800"/>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solidFill>
                  <a:schemeClr val="bg1"/>
                </a:solidFill>
                <a:latin typeface="楷体_GB2312" pitchFamily="49" charset="-122"/>
                <a:ea typeface="楷体_GB2312" pitchFamily="49" charset="-122"/>
              </a:rPr>
              <a:t>对象</a:t>
            </a:r>
          </a:p>
        </p:txBody>
      </p:sp>
      <p:sp>
        <p:nvSpPr>
          <p:cNvPr id="219146" name="Text Box 10"/>
          <p:cNvSpPr txBox="1">
            <a:spLocks noChangeArrowheads="1"/>
          </p:cNvSpPr>
          <p:nvPr/>
        </p:nvSpPr>
        <p:spPr bwMode="auto">
          <a:xfrm>
            <a:off x="4867275" y="4419600"/>
            <a:ext cx="3363913" cy="1412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20000"/>
              </a:lnSpc>
            </a:pPr>
            <a:r>
              <a:rPr lang="zh-CN" altLang="en-US" b="1">
                <a:ea typeface="宋体" panose="02010600030101010101" pitchFamily="2" charset="-122"/>
              </a:rPr>
              <a:t>        消息是</a:t>
            </a:r>
            <a:r>
              <a:rPr lang="zh-CN" altLang="en-US" b="1">
                <a:solidFill>
                  <a:srgbClr val="CC0000"/>
                </a:solidFill>
                <a:ea typeface="宋体" panose="02010600030101010101" pitchFamily="2" charset="-122"/>
              </a:rPr>
              <a:t>对象之间进行通信的一种规格说明。</a:t>
            </a:r>
            <a:r>
              <a:rPr lang="zh-CN" altLang="en-US" b="1">
                <a:ea typeface="宋体" panose="02010600030101010101" pitchFamily="2" charset="-122"/>
              </a:rPr>
              <a:t>一般它由三部分组成：接收消息的对象、消息名及实际变元。</a:t>
            </a:r>
            <a:r>
              <a:rPr lang="zh-CN" altLang="en-US">
                <a:ea typeface="宋体" panose="02010600030101010101" pitchFamily="2" charset="-122"/>
              </a:rPr>
              <a:t> </a:t>
            </a:r>
            <a:endParaRPr lang="zh-CN" altLang="en-US" b="1">
              <a:ea typeface="宋体" panose="02010600030101010101" pitchFamily="2" charset="-122"/>
            </a:endParaRPr>
          </a:p>
        </p:txBody>
      </p:sp>
      <p:sp>
        <p:nvSpPr>
          <p:cNvPr id="219147" name="AutoShape 11"/>
          <p:cNvSpPr>
            <a:spLocks noChangeArrowheads="1"/>
          </p:cNvSpPr>
          <p:nvPr/>
        </p:nvSpPr>
        <p:spPr bwMode="auto">
          <a:xfrm>
            <a:off x="4635500" y="4111625"/>
            <a:ext cx="3695700" cy="2206625"/>
          </a:xfrm>
          <a:prstGeom prst="roundRect">
            <a:avLst>
              <a:gd name="adj" fmla="val 4690"/>
            </a:avLst>
          </a:prstGeom>
          <a:noFill/>
          <a:ln w="57150">
            <a:solidFill>
              <a:schemeClr val="accent2"/>
            </a:solidFill>
            <a:round/>
          </a:ln>
          <a:effectLst>
            <a:outerShdw dist="107763" dir="2700000" algn="ctr" rotWithShape="0">
              <a:schemeClr val="bg2">
                <a:alpha val="50000"/>
              </a:schemeClr>
            </a:outerShdw>
          </a:effectLst>
          <a:extLst>
            <a:ext uri="{909E8E84-426E-40DD-AFC4-6F175D3DCCD1}">
              <a14:hiddenFill xmlns:a14="http://schemas.microsoft.com/office/drawing/2010/main" xmlns="">
                <a:solidFill>
                  <a:srgbClr val="F1D08F"/>
                </a:solidFill>
              </a14:hiddenFill>
            </a:ext>
          </a:extLst>
        </p:spPr>
        <p:txBody>
          <a:bodyPr wrap="none" anchor="ctr"/>
          <a:lstStyle/>
          <a:p>
            <a:endParaRPr lang="zh-CN" altLang="en-US"/>
          </a:p>
        </p:txBody>
      </p:sp>
      <p:sp>
        <p:nvSpPr>
          <p:cNvPr id="219148" name="AutoShape 12"/>
          <p:cNvSpPr>
            <a:spLocks noChangeArrowheads="1"/>
          </p:cNvSpPr>
          <p:nvPr/>
        </p:nvSpPr>
        <p:spPr bwMode="gray">
          <a:xfrm>
            <a:off x="5145088" y="3883025"/>
            <a:ext cx="1811337" cy="431800"/>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solidFill>
                  <a:schemeClr val="bg1"/>
                </a:solidFill>
                <a:latin typeface="楷体_GB2312" pitchFamily="49" charset="-122"/>
                <a:ea typeface="楷体_GB2312" pitchFamily="49" charset="-122"/>
              </a:rPr>
              <a:t>消息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9143"/>
                                        </p:tgtEl>
                                        <p:attrNameLst>
                                          <p:attrName>style.visibility</p:attrName>
                                        </p:attrNameLst>
                                      </p:cBhvr>
                                      <p:to>
                                        <p:strVal val="visible"/>
                                      </p:to>
                                    </p:set>
                                    <p:animEffect transition="in" filter="wipe(left)">
                                      <p:cBhvr>
                                        <p:cTn id="7" dur="500"/>
                                        <p:tgtEl>
                                          <p:spTgt spid="219143"/>
                                        </p:tgtEl>
                                      </p:cBhvr>
                                    </p:animEffect>
                                  </p:childTnLst>
                                </p:cTn>
                              </p:par>
                              <p:par>
                                <p:cTn id="8" presetID="22" presetClass="entr" presetSubtype="8" fill="hold" nodeType="withEffect">
                                  <p:stCondLst>
                                    <p:cond delay="0"/>
                                  </p:stCondLst>
                                  <p:childTnLst>
                                    <p:set>
                                      <p:cBhvr>
                                        <p:cTn id="9" dur="1" fill="hold">
                                          <p:stCondLst>
                                            <p:cond delay="0"/>
                                          </p:stCondLst>
                                        </p:cTn>
                                        <p:tgtEl>
                                          <p:spTgt spid="219144"/>
                                        </p:tgtEl>
                                        <p:attrNameLst>
                                          <p:attrName>style.visibility</p:attrName>
                                        </p:attrNameLst>
                                      </p:cBhvr>
                                      <p:to>
                                        <p:strVal val="visible"/>
                                      </p:to>
                                    </p:set>
                                    <p:animEffect transition="in" filter="wipe(left)">
                                      <p:cBhvr>
                                        <p:cTn id="10" dur="500"/>
                                        <p:tgtEl>
                                          <p:spTgt spid="21914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9145"/>
                                        </p:tgtEl>
                                        <p:attrNameLst>
                                          <p:attrName>style.visibility</p:attrName>
                                        </p:attrNameLst>
                                      </p:cBhvr>
                                      <p:to>
                                        <p:strVal val="visible"/>
                                      </p:to>
                                    </p:set>
                                    <p:animEffect transition="in" filter="wipe(left)">
                                      <p:cBhvr>
                                        <p:cTn id="13" dur="500"/>
                                        <p:tgtEl>
                                          <p:spTgt spid="21914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19140"/>
                                        </p:tgtEl>
                                        <p:attrNameLst>
                                          <p:attrName>style.visibility</p:attrName>
                                        </p:attrNameLst>
                                      </p:cBhvr>
                                      <p:to>
                                        <p:strVal val="visible"/>
                                      </p:to>
                                    </p:set>
                                    <p:animEffect transition="in" filter="wipe(left)">
                                      <p:cBhvr>
                                        <p:cTn id="18" dur="500"/>
                                        <p:tgtEl>
                                          <p:spTgt spid="219140"/>
                                        </p:tgtEl>
                                      </p:cBhvr>
                                    </p:animEffect>
                                  </p:childTnLst>
                                </p:cTn>
                              </p:par>
                              <p:par>
                                <p:cTn id="19" presetID="22" presetClass="entr" presetSubtype="8" fill="hold" nodeType="withEffect">
                                  <p:stCondLst>
                                    <p:cond delay="0"/>
                                  </p:stCondLst>
                                  <p:childTnLst>
                                    <p:set>
                                      <p:cBhvr>
                                        <p:cTn id="20" dur="1" fill="hold">
                                          <p:stCondLst>
                                            <p:cond delay="0"/>
                                          </p:stCondLst>
                                        </p:cTn>
                                        <p:tgtEl>
                                          <p:spTgt spid="219141"/>
                                        </p:tgtEl>
                                        <p:attrNameLst>
                                          <p:attrName>style.visibility</p:attrName>
                                        </p:attrNameLst>
                                      </p:cBhvr>
                                      <p:to>
                                        <p:strVal val="visible"/>
                                      </p:to>
                                    </p:set>
                                    <p:animEffect transition="in" filter="wipe(left)">
                                      <p:cBhvr>
                                        <p:cTn id="21" dur="500"/>
                                        <p:tgtEl>
                                          <p:spTgt spid="21914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19142"/>
                                        </p:tgtEl>
                                        <p:attrNameLst>
                                          <p:attrName>style.visibility</p:attrName>
                                        </p:attrNameLst>
                                      </p:cBhvr>
                                      <p:to>
                                        <p:strVal val="visible"/>
                                      </p:to>
                                    </p:set>
                                    <p:animEffect transition="in" filter="wipe(left)">
                                      <p:cBhvr>
                                        <p:cTn id="24" dur="500"/>
                                        <p:tgtEl>
                                          <p:spTgt spid="21914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19146"/>
                                        </p:tgtEl>
                                        <p:attrNameLst>
                                          <p:attrName>style.visibility</p:attrName>
                                        </p:attrNameLst>
                                      </p:cBhvr>
                                      <p:to>
                                        <p:strVal val="visible"/>
                                      </p:to>
                                    </p:set>
                                    <p:animEffect transition="in" filter="wipe(left)">
                                      <p:cBhvr>
                                        <p:cTn id="29" dur="500"/>
                                        <p:tgtEl>
                                          <p:spTgt spid="219146"/>
                                        </p:tgtEl>
                                      </p:cBhvr>
                                    </p:animEffect>
                                  </p:childTnLst>
                                </p:cTn>
                              </p:par>
                              <p:par>
                                <p:cTn id="30" presetID="22" presetClass="entr" presetSubtype="8" fill="hold" nodeType="withEffect">
                                  <p:stCondLst>
                                    <p:cond delay="0"/>
                                  </p:stCondLst>
                                  <p:childTnLst>
                                    <p:set>
                                      <p:cBhvr>
                                        <p:cTn id="31" dur="1" fill="hold">
                                          <p:stCondLst>
                                            <p:cond delay="0"/>
                                          </p:stCondLst>
                                        </p:cTn>
                                        <p:tgtEl>
                                          <p:spTgt spid="219147"/>
                                        </p:tgtEl>
                                        <p:attrNameLst>
                                          <p:attrName>style.visibility</p:attrName>
                                        </p:attrNameLst>
                                      </p:cBhvr>
                                      <p:to>
                                        <p:strVal val="visible"/>
                                      </p:to>
                                    </p:set>
                                    <p:animEffect transition="in" filter="wipe(left)">
                                      <p:cBhvr>
                                        <p:cTn id="32" dur="500"/>
                                        <p:tgtEl>
                                          <p:spTgt spid="219147"/>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19148"/>
                                        </p:tgtEl>
                                        <p:attrNameLst>
                                          <p:attrName>style.visibility</p:attrName>
                                        </p:attrNameLst>
                                      </p:cBhvr>
                                      <p:to>
                                        <p:strVal val="visible"/>
                                      </p:to>
                                    </p:set>
                                    <p:animEffect transition="in" filter="wipe(left)">
                                      <p:cBhvr>
                                        <p:cTn id="35" dur="500"/>
                                        <p:tgtEl>
                                          <p:spTgt spid="219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2" grpId="0" animBg="1"/>
      <p:bldP spid="219143" grpId="0"/>
      <p:bldP spid="219145" grpId="0" animBg="1"/>
      <p:bldP spid="21914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ltLang="zh-CN" sz="3200"/>
              <a:t>2.2.2  </a:t>
            </a:r>
            <a:r>
              <a:rPr lang="zh-CN" altLang="en-US" sz="3200"/>
              <a:t>面向对象主要特征</a:t>
            </a:r>
          </a:p>
        </p:txBody>
      </p:sp>
      <p:sp>
        <p:nvSpPr>
          <p:cNvPr id="220163" name="Rectangle 3">
            <a:hlinkClick r:id="rId2" action="ppaction://hlinksldjump"/>
          </p:cNvPr>
          <p:cNvSpPr>
            <a:spLocks noChangeArrowheads="1"/>
          </p:cNvSpPr>
          <p:nvPr/>
        </p:nvSpPr>
        <p:spPr bwMode="auto">
          <a:xfrm>
            <a:off x="8027988" y="5876925"/>
            <a:ext cx="720725" cy="647700"/>
          </a:xfrm>
          <a:prstGeom prst="rect">
            <a:avLst/>
          </a:prstGeom>
          <a:solidFill>
            <a:schemeClr val="accent1">
              <a:alpha val="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0164" name="Text Box 4"/>
          <p:cNvSpPr txBox="1">
            <a:spLocks noChangeArrowheads="1"/>
          </p:cNvSpPr>
          <p:nvPr/>
        </p:nvSpPr>
        <p:spPr bwMode="auto">
          <a:xfrm>
            <a:off x="954088" y="4479925"/>
            <a:ext cx="7208837" cy="174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50000"/>
              </a:lnSpc>
            </a:pPr>
            <a:r>
              <a:rPr lang="zh-CN" altLang="en-US" b="1">
                <a:ea typeface="宋体" panose="02010600030101010101" pitchFamily="2" charset="-122"/>
              </a:rPr>
              <a:t>继承性是</a:t>
            </a:r>
            <a:r>
              <a:rPr lang="zh-CN" altLang="en-US" b="1">
                <a:solidFill>
                  <a:srgbClr val="CC0000"/>
                </a:solidFill>
                <a:ea typeface="宋体" panose="02010600030101010101" pitchFamily="2" charset="-122"/>
              </a:rPr>
              <a:t>子类自动共享父类数据和方法的机制</a:t>
            </a:r>
            <a:r>
              <a:rPr lang="zh-CN" altLang="en-US" b="1">
                <a:ea typeface="宋体" panose="02010600030101010101" pitchFamily="2" charset="-122"/>
              </a:rPr>
              <a:t>，它由类的派生功能体现。一个类直接继承其它类的全部描述，同时可修改和扩充。</a:t>
            </a:r>
          </a:p>
          <a:p>
            <a:pPr algn="l">
              <a:lnSpc>
                <a:spcPct val="150000"/>
              </a:lnSpc>
            </a:pPr>
            <a:r>
              <a:rPr lang="zh-CN" altLang="en-US" b="1">
                <a:ea typeface="宋体" panose="02010600030101010101" pitchFamily="2" charset="-122"/>
              </a:rPr>
              <a:t>继承具有传递性，继承分为单继承（一个子类只有一父类）和多重继承（一个类有多个父类）。</a:t>
            </a:r>
            <a:r>
              <a:rPr lang="zh-CN" altLang="en-US">
                <a:ea typeface="宋体" panose="02010600030101010101" pitchFamily="2" charset="-122"/>
              </a:rPr>
              <a:t> </a:t>
            </a:r>
          </a:p>
        </p:txBody>
      </p:sp>
      <p:sp>
        <p:nvSpPr>
          <p:cNvPr id="220165" name="AutoShape 5"/>
          <p:cNvSpPr>
            <a:spLocks noChangeArrowheads="1"/>
          </p:cNvSpPr>
          <p:nvPr/>
        </p:nvSpPr>
        <p:spPr bwMode="auto">
          <a:xfrm>
            <a:off x="622300" y="4121150"/>
            <a:ext cx="7715250" cy="2206625"/>
          </a:xfrm>
          <a:prstGeom prst="roundRect">
            <a:avLst>
              <a:gd name="adj" fmla="val 4690"/>
            </a:avLst>
          </a:prstGeom>
          <a:noFill/>
          <a:ln w="57150">
            <a:solidFill>
              <a:schemeClr val="accent2"/>
            </a:solidFill>
            <a:round/>
          </a:ln>
          <a:effectLst>
            <a:outerShdw dist="107763" dir="2700000" algn="ctr" rotWithShape="0">
              <a:schemeClr val="bg2">
                <a:alpha val="50000"/>
              </a:schemeClr>
            </a:outerShdw>
          </a:effectLst>
          <a:extLst>
            <a:ext uri="{909E8E84-426E-40DD-AFC4-6F175D3DCCD1}">
              <a14:hiddenFill xmlns:a14="http://schemas.microsoft.com/office/drawing/2010/main" xmlns="">
                <a:solidFill>
                  <a:srgbClr val="F1D08F"/>
                </a:solidFill>
              </a14:hiddenFill>
            </a:ext>
          </a:extLst>
        </p:spPr>
        <p:txBody>
          <a:bodyPr wrap="none" anchor="ctr"/>
          <a:lstStyle/>
          <a:p>
            <a:endParaRPr lang="zh-CN" altLang="en-US"/>
          </a:p>
        </p:txBody>
      </p:sp>
      <p:sp>
        <p:nvSpPr>
          <p:cNvPr id="220166" name="AutoShape 6"/>
          <p:cNvSpPr>
            <a:spLocks noChangeArrowheads="1"/>
          </p:cNvSpPr>
          <p:nvPr/>
        </p:nvSpPr>
        <p:spPr bwMode="gray">
          <a:xfrm>
            <a:off x="1231900" y="3892550"/>
            <a:ext cx="1760538" cy="431800"/>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solidFill>
                  <a:schemeClr val="bg1"/>
                </a:solidFill>
                <a:latin typeface="楷体_GB2312" pitchFamily="49" charset="-122"/>
                <a:ea typeface="楷体_GB2312" pitchFamily="49" charset="-122"/>
              </a:rPr>
              <a:t>继承性</a:t>
            </a:r>
          </a:p>
        </p:txBody>
      </p:sp>
      <p:sp>
        <p:nvSpPr>
          <p:cNvPr id="220167" name="Text Box 7"/>
          <p:cNvSpPr txBox="1">
            <a:spLocks noChangeArrowheads="1"/>
          </p:cNvSpPr>
          <p:nvPr/>
        </p:nvSpPr>
        <p:spPr bwMode="auto">
          <a:xfrm>
            <a:off x="901700" y="1825625"/>
            <a:ext cx="7208838" cy="1330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50000"/>
              </a:lnSpc>
            </a:pPr>
            <a:r>
              <a:rPr lang="zh-CN" altLang="en-US" b="1">
                <a:ea typeface="宋体" panose="02010600030101010101" pitchFamily="2" charset="-122"/>
              </a:rPr>
              <a:t>封装是一种</a:t>
            </a:r>
            <a:r>
              <a:rPr lang="zh-CN" altLang="en-US" b="1">
                <a:solidFill>
                  <a:srgbClr val="CC0000"/>
                </a:solidFill>
                <a:ea typeface="宋体" panose="02010600030101010101" pitchFamily="2" charset="-122"/>
              </a:rPr>
              <a:t>信息隐蔽技术</a:t>
            </a:r>
            <a:r>
              <a:rPr lang="zh-CN" altLang="en-US" b="1">
                <a:ea typeface="宋体" panose="02010600030101010101" pitchFamily="2" charset="-122"/>
              </a:rPr>
              <a:t>，它体现于类的说明。封装使数据和加工该数据的方法（函数）封装为一个整体，以实现独立性很强的模块，使得用户只能见到对象的外特性，而对象的内特性对用户是隐蔽的。</a:t>
            </a:r>
            <a:r>
              <a:rPr lang="zh-CN" altLang="en-US">
                <a:ea typeface="宋体" panose="02010600030101010101" pitchFamily="2" charset="-122"/>
              </a:rPr>
              <a:t> </a:t>
            </a:r>
            <a:endParaRPr lang="zh-CN" altLang="en-US" b="1">
              <a:ea typeface="宋体" panose="02010600030101010101" pitchFamily="2" charset="-122"/>
            </a:endParaRPr>
          </a:p>
        </p:txBody>
      </p:sp>
      <p:sp>
        <p:nvSpPr>
          <p:cNvPr id="220168" name="AutoShape 8"/>
          <p:cNvSpPr>
            <a:spLocks noChangeArrowheads="1"/>
          </p:cNvSpPr>
          <p:nvPr/>
        </p:nvSpPr>
        <p:spPr bwMode="auto">
          <a:xfrm>
            <a:off x="620713" y="1466850"/>
            <a:ext cx="7715250" cy="1919288"/>
          </a:xfrm>
          <a:prstGeom prst="roundRect">
            <a:avLst>
              <a:gd name="adj" fmla="val 4690"/>
            </a:avLst>
          </a:prstGeom>
          <a:noFill/>
          <a:ln w="57150">
            <a:solidFill>
              <a:schemeClr val="accent2"/>
            </a:solidFill>
            <a:round/>
          </a:ln>
          <a:effectLst>
            <a:outerShdw dist="107763" dir="2700000" algn="ctr" rotWithShape="0">
              <a:schemeClr val="bg2">
                <a:alpha val="50000"/>
              </a:schemeClr>
            </a:outerShdw>
          </a:effectLst>
          <a:extLst>
            <a:ext uri="{909E8E84-426E-40DD-AFC4-6F175D3DCCD1}">
              <a14:hiddenFill xmlns:a14="http://schemas.microsoft.com/office/drawing/2010/main" xmlns="">
                <a:solidFill>
                  <a:srgbClr val="F1D08F"/>
                </a:solidFill>
              </a14:hiddenFill>
            </a:ext>
          </a:extLst>
        </p:spPr>
        <p:txBody>
          <a:bodyPr wrap="none" anchor="ctr"/>
          <a:lstStyle/>
          <a:p>
            <a:endParaRPr lang="zh-CN" altLang="en-US"/>
          </a:p>
        </p:txBody>
      </p:sp>
      <p:sp>
        <p:nvSpPr>
          <p:cNvPr id="220169" name="AutoShape 9"/>
          <p:cNvSpPr>
            <a:spLocks noChangeArrowheads="1"/>
          </p:cNvSpPr>
          <p:nvPr/>
        </p:nvSpPr>
        <p:spPr bwMode="gray">
          <a:xfrm>
            <a:off x="1141413" y="1250950"/>
            <a:ext cx="1749425" cy="431800"/>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solidFill>
                  <a:schemeClr val="bg1"/>
                </a:solidFill>
                <a:latin typeface="楷体_GB2312" pitchFamily="49" charset="-122"/>
                <a:ea typeface="楷体_GB2312" pitchFamily="49" charset="-122"/>
              </a:rPr>
              <a:t>封装性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0167"/>
                                        </p:tgtEl>
                                        <p:attrNameLst>
                                          <p:attrName>style.visibility</p:attrName>
                                        </p:attrNameLst>
                                      </p:cBhvr>
                                      <p:to>
                                        <p:strVal val="visible"/>
                                      </p:to>
                                    </p:set>
                                    <p:animEffect transition="in" filter="wipe(left)">
                                      <p:cBhvr>
                                        <p:cTn id="7" dur="500"/>
                                        <p:tgtEl>
                                          <p:spTgt spid="220167"/>
                                        </p:tgtEl>
                                      </p:cBhvr>
                                    </p:animEffect>
                                  </p:childTnLst>
                                </p:cTn>
                              </p:par>
                              <p:par>
                                <p:cTn id="8" presetID="22" presetClass="entr" presetSubtype="8" fill="hold" nodeType="withEffect">
                                  <p:stCondLst>
                                    <p:cond delay="0"/>
                                  </p:stCondLst>
                                  <p:childTnLst>
                                    <p:set>
                                      <p:cBhvr>
                                        <p:cTn id="9" dur="1" fill="hold">
                                          <p:stCondLst>
                                            <p:cond delay="0"/>
                                          </p:stCondLst>
                                        </p:cTn>
                                        <p:tgtEl>
                                          <p:spTgt spid="220168"/>
                                        </p:tgtEl>
                                        <p:attrNameLst>
                                          <p:attrName>style.visibility</p:attrName>
                                        </p:attrNameLst>
                                      </p:cBhvr>
                                      <p:to>
                                        <p:strVal val="visible"/>
                                      </p:to>
                                    </p:set>
                                    <p:animEffect transition="in" filter="wipe(left)">
                                      <p:cBhvr>
                                        <p:cTn id="10" dur="500"/>
                                        <p:tgtEl>
                                          <p:spTgt spid="22016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0169"/>
                                        </p:tgtEl>
                                        <p:attrNameLst>
                                          <p:attrName>style.visibility</p:attrName>
                                        </p:attrNameLst>
                                      </p:cBhvr>
                                      <p:to>
                                        <p:strVal val="visible"/>
                                      </p:to>
                                    </p:set>
                                    <p:animEffect transition="in" filter="wipe(left)">
                                      <p:cBhvr>
                                        <p:cTn id="13" dur="500"/>
                                        <p:tgtEl>
                                          <p:spTgt spid="22016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20164"/>
                                        </p:tgtEl>
                                        <p:attrNameLst>
                                          <p:attrName>style.visibility</p:attrName>
                                        </p:attrNameLst>
                                      </p:cBhvr>
                                      <p:to>
                                        <p:strVal val="visible"/>
                                      </p:to>
                                    </p:set>
                                    <p:animEffect transition="in" filter="wipe(left)">
                                      <p:cBhvr>
                                        <p:cTn id="18" dur="500"/>
                                        <p:tgtEl>
                                          <p:spTgt spid="220164"/>
                                        </p:tgtEl>
                                      </p:cBhvr>
                                    </p:animEffect>
                                  </p:childTnLst>
                                </p:cTn>
                              </p:par>
                              <p:par>
                                <p:cTn id="19" presetID="22" presetClass="entr" presetSubtype="8" fill="hold" nodeType="withEffect">
                                  <p:stCondLst>
                                    <p:cond delay="0"/>
                                  </p:stCondLst>
                                  <p:childTnLst>
                                    <p:set>
                                      <p:cBhvr>
                                        <p:cTn id="20" dur="1" fill="hold">
                                          <p:stCondLst>
                                            <p:cond delay="0"/>
                                          </p:stCondLst>
                                        </p:cTn>
                                        <p:tgtEl>
                                          <p:spTgt spid="220165"/>
                                        </p:tgtEl>
                                        <p:attrNameLst>
                                          <p:attrName>style.visibility</p:attrName>
                                        </p:attrNameLst>
                                      </p:cBhvr>
                                      <p:to>
                                        <p:strVal val="visible"/>
                                      </p:to>
                                    </p:set>
                                    <p:animEffect transition="in" filter="wipe(left)">
                                      <p:cBhvr>
                                        <p:cTn id="21" dur="500"/>
                                        <p:tgtEl>
                                          <p:spTgt spid="220165"/>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20166"/>
                                        </p:tgtEl>
                                        <p:attrNameLst>
                                          <p:attrName>style.visibility</p:attrName>
                                        </p:attrNameLst>
                                      </p:cBhvr>
                                      <p:to>
                                        <p:strVal val="visible"/>
                                      </p:to>
                                    </p:set>
                                    <p:animEffect transition="in" filter="wipe(left)">
                                      <p:cBhvr>
                                        <p:cTn id="24" dur="500"/>
                                        <p:tgtEl>
                                          <p:spTgt spid="220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6" grpId="0" animBg="1"/>
      <p:bldP spid="220167" grpId="0"/>
      <p:bldP spid="220169"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zh-CN" sz="3200"/>
              <a:t>2.2.2 </a:t>
            </a:r>
            <a:r>
              <a:rPr lang="zh-CN" altLang="en-US" sz="3200"/>
              <a:t>面向对象主要特征</a:t>
            </a:r>
          </a:p>
        </p:txBody>
      </p:sp>
      <p:sp>
        <p:nvSpPr>
          <p:cNvPr id="221187" name="Rectangle 3">
            <a:hlinkClick r:id="rId2" action="ppaction://hlinksldjump"/>
          </p:cNvPr>
          <p:cNvSpPr>
            <a:spLocks noChangeArrowheads="1"/>
          </p:cNvSpPr>
          <p:nvPr/>
        </p:nvSpPr>
        <p:spPr bwMode="auto">
          <a:xfrm>
            <a:off x="8027988" y="5876925"/>
            <a:ext cx="720725" cy="647700"/>
          </a:xfrm>
          <a:prstGeom prst="rect">
            <a:avLst/>
          </a:prstGeom>
          <a:solidFill>
            <a:schemeClr val="accent1">
              <a:alpha val="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1188" name="Text Box 4"/>
          <p:cNvSpPr txBox="1">
            <a:spLocks noChangeArrowheads="1"/>
          </p:cNvSpPr>
          <p:nvPr/>
        </p:nvSpPr>
        <p:spPr bwMode="auto">
          <a:xfrm>
            <a:off x="877888" y="3578225"/>
            <a:ext cx="7208837" cy="2733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20000"/>
              </a:lnSpc>
            </a:pPr>
            <a:r>
              <a:rPr lang="zh-CN" altLang="en-US" b="1">
                <a:ea typeface="宋体" panose="02010600030101010101" pitchFamily="2" charset="-122"/>
              </a:rPr>
              <a:t>（</a:t>
            </a:r>
            <a:r>
              <a:rPr lang="en-US" altLang="zh-CN" b="1">
                <a:ea typeface="宋体" panose="02010600030101010101" pitchFamily="2" charset="-122"/>
              </a:rPr>
              <a:t>1</a:t>
            </a:r>
            <a:r>
              <a:rPr lang="zh-CN" altLang="en-US" b="1">
                <a:ea typeface="宋体" panose="02010600030101010101" pitchFamily="2" charset="-122"/>
              </a:rPr>
              <a:t>） 强调从现实世界中</a:t>
            </a:r>
            <a:r>
              <a:rPr lang="zh-CN" altLang="en-US" b="1">
                <a:solidFill>
                  <a:srgbClr val="CC0000"/>
                </a:solidFill>
                <a:ea typeface="宋体" panose="02010600030101010101" pitchFamily="2" charset="-122"/>
              </a:rPr>
              <a:t>客观存在的事物</a:t>
            </a:r>
            <a:r>
              <a:rPr lang="zh-CN" altLang="en-US" b="1">
                <a:ea typeface="宋体" panose="02010600030101010101" pitchFamily="2" charset="-122"/>
              </a:rPr>
              <a:t>（对象）出发来认识问题域和构造系统。</a:t>
            </a:r>
          </a:p>
          <a:p>
            <a:pPr algn="l">
              <a:lnSpc>
                <a:spcPct val="120000"/>
              </a:lnSpc>
            </a:pPr>
            <a:r>
              <a:rPr lang="zh-CN" altLang="en-US" b="1">
                <a:ea typeface="宋体" panose="02010600030101010101" pitchFamily="2" charset="-122"/>
              </a:rPr>
              <a:t>（</a:t>
            </a:r>
            <a:r>
              <a:rPr lang="en-US" altLang="zh-CN" b="1">
                <a:ea typeface="宋体" panose="02010600030101010101" pitchFamily="2" charset="-122"/>
              </a:rPr>
              <a:t>2</a:t>
            </a:r>
            <a:r>
              <a:rPr lang="zh-CN" altLang="en-US" b="1">
                <a:ea typeface="宋体" panose="02010600030101010101" pitchFamily="2" charset="-122"/>
              </a:rPr>
              <a:t>） 运用人类</a:t>
            </a:r>
            <a:r>
              <a:rPr lang="zh-CN" altLang="en-US" b="1">
                <a:solidFill>
                  <a:srgbClr val="CC0000"/>
                </a:solidFill>
                <a:ea typeface="宋体" panose="02010600030101010101" pitchFamily="2" charset="-122"/>
              </a:rPr>
              <a:t>日常的思维方法和原则</a:t>
            </a:r>
            <a:r>
              <a:rPr lang="zh-CN" altLang="en-US" b="1">
                <a:ea typeface="宋体" panose="02010600030101010101" pitchFamily="2" charset="-122"/>
              </a:rPr>
              <a:t>进行系统开发。 </a:t>
            </a:r>
          </a:p>
          <a:p>
            <a:pPr algn="l">
              <a:lnSpc>
                <a:spcPct val="120000"/>
              </a:lnSpc>
            </a:pPr>
            <a:r>
              <a:rPr lang="zh-CN" altLang="en-US" b="1">
                <a:ea typeface="宋体" panose="02010600030101010101" pitchFamily="2" charset="-122"/>
              </a:rPr>
              <a:t>（</a:t>
            </a:r>
            <a:r>
              <a:rPr lang="en-US" altLang="zh-CN" b="1">
                <a:ea typeface="宋体" panose="02010600030101010101" pitchFamily="2" charset="-122"/>
              </a:rPr>
              <a:t>3</a:t>
            </a:r>
            <a:r>
              <a:rPr lang="zh-CN" altLang="en-US" b="1">
                <a:ea typeface="宋体" panose="02010600030101010101" pitchFamily="2" charset="-122"/>
              </a:rPr>
              <a:t>） 对象的概念</a:t>
            </a:r>
            <a:r>
              <a:rPr lang="zh-CN" altLang="en-US" b="1">
                <a:solidFill>
                  <a:srgbClr val="CC0000"/>
                </a:solidFill>
                <a:ea typeface="宋体" panose="02010600030101010101" pitchFamily="2" charset="-122"/>
              </a:rPr>
              <a:t>贯穿于开发过程</a:t>
            </a:r>
            <a:r>
              <a:rPr lang="zh-CN" altLang="en-US" b="1">
                <a:ea typeface="宋体" panose="02010600030101010101" pitchFamily="2" charset="-122"/>
              </a:rPr>
              <a:t>的始终。</a:t>
            </a:r>
          </a:p>
          <a:p>
            <a:pPr algn="l">
              <a:lnSpc>
                <a:spcPct val="120000"/>
              </a:lnSpc>
            </a:pPr>
            <a:r>
              <a:rPr lang="zh-CN" altLang="en-US" b="1">
                <a:ea typeface="宋体" panose="02010600030101010101" pitchFamily="2" charset="-122"/>
              </a:rPr>
              <a:t>（</a:t>
            </a:r>
            <a:r>
              <a:rPr lang="en-US" altLang="zh-CN" b="1">
                <a:ea typeface="宋体" panose="02010600030101010101" pitchFamily="2" charset="-122"/>
              </a:rPr>
              <a:t>4</a:t>
            </a:r>
            <a:r>
              <a:rPr lang="zh-CN" altLang="en-US" b="1">
                <a:ea typeface="宋体" panose="02010600030101010101" pitchFamily="2" charset="-122"/>
              </a:rPr>
              <a:t>） 对象概念的</a:t>
            </a:r>
            <a:r>
              <a:rPr lang="zh-CN" altLang="en-US" b="1">
                <a:solidFill>
                  <a:srgbClr val="CC0000"/>
                </a:solidFill>
                <a:ea typeface="宋体" panose="02010600030101010101" pitchFamily="2" charset="-122"/>
              </a:rPr>
              <a:t>一致性</a:t>
            </a:r>
            <a:r>
              <a:rPr lang="zh-CN" altLang="en-US" b="1">
                <a:ea typeface="宋体" panose="02010600030101010101" pitchFamily="2" charset="-122"/>
              </a:rPr>
              <a:t>。</a:t>
            </a:r>
          </a:p>
          <a:p>
            <a:pPr algn="l">
              <a:lnSpc>
                <a:spcPct val="120000"/>
              </a:lnSpc>
            </a:pPr>
            <a:r>
              <a:rPr lang="zh-CN" altLang="en-US" b="1">
                <a:ea typeface="宋体" panose="02010600030101010101" pitchFamily="2" charset="-122"/>
              </a:rPr>
              <a:t>（</a:t>
            </a:r>
            <a:r>
              <a:rPr lang="en-US" altLang="zh-CN" b="1">
                <a:ea typeface="宋体" panose="02010600030101010101" pitchFamily="2" charset="-122"/>
              </a:rPr>
              <a:t>5</a:t>
            </a:r>
            <a:r>
              <a:rPr lang="zh-CN" altLang="en-US" b="1">
                <a:ea typeface="宋体" panose="02010600030101010101" pitchFamily="2" charset="-122"/>
              </a:rPr>
              <a:t>） 对象的</a:t>
            </a:r>
            <a:r>
              <a:rPr lang="zh-CN" altLang="en-US" b="1">
                <a:solidFill>
                  <a:srgbClr val="CC0000"/>
                </a:solidFill>
                <a:ea typeface="宋体" panose="02010600030101010101" pitchFamily="2" charset="-122"/>
              </a:rPr>
              <a:t>相对稳定性</a:t>
            </a:r>
            <a:r>
              <a:rPr lang="zh-CN" altLang="en-US" b="1">
                <a:ea typeface="宋体" panose="02010600030101010101" pitchFamily="2" charset="-122"/>
              </a:rPr>
              <a:t>和</a:t>
            </a:r>
            <a:r>
              <a:rPr lang="zh-CN" altLang="en-US" b="1">
                <a:solidFill>
                  <a:srgbClr val="CC0000"/>
                </a:solidFill>
                <a:ea typeface="宋体" panose="02010600030101010101" pitchFamily="2" charset="-122"/>
              </a:rPr>
              <a:t>对易变因素隔离</a:t>
            </a:r>
            <a:r>
              <a:rPr lang="zh-CN" altLang="en-US" b="1">
                <a:ea typeface="宋体" panose="02010600030101010101" pitchFamily="2" charset="-122"/>
              </a:rPr>
              <a:t>，增强了系统的应变能力。</a:t>
            </a:r>
          </a:p>
          <a:p>
            <a:pPr algn="l">
              <a:lnSpc>
                <a:spcPct val="120000"/>
              </a:lnSpc>
            </a:pPr>
            <a:r>
              <a:rPr lang="zh-CN" altLang="en-US" b="1">
                <a:ea typeface="宋体" panose="02010600030101010101" pitchFamily="2" charset="-122"/>
              </a:rPr>
              <a:t>（</a:t>
            </a:r>
            <a:r>
              <a:rPr lang="en-US" altLang="zh-CN" b="1">
                <a:ea typeface="宋体" panose="02010600030101010101" pitchFamily="2" charset="-122"/>
              </a:rPr>
              <a:t>6</a:t>
            </a:r>
            <a:r>
              <a:rPr lang="zh-CN" altLang="en-US" b="1">
                <a:ea typeface="宋体" panose="02010600030101010101" pitchFamily="2" charset="-122"/>
              </a:rPr>
              <a:t>） 对象类之间的</a:t>
            </a:r>
            <a:r>
              <a:rPr lang="zh-CN" altLang="en-US" b="1">
                <a:solidFill>
                  <a:srgbClr val="CC0000"/>
                </a:solidFill>
                <a:ea typeface="宋体" panose="02010600030101010101" pitchFamily="2" charset="-122"/>
              </a:rPr>
              <a:t>继承关系</a:t>
            </a:r>
            <a:r>
              <a:rPr lang="zh-CN" altLang="en-US" b="1">
                <a:ea typeface="宋体" panose="02010600030101010101" pitchFamily="2" charset="-122"/>
              </a:rPr>
              <a:t>和对象的</a:t>
            </a:r>
            <a:r>
              <a:rPr lang="zh-CN" altLang="en-US" b="1">
                <a:solidFill>
                  <a:srgbClr val="CC0000"/>
                </a:solidFill>
                <a:ea typeface="宋体" panose="02010600030101010101" pitchFamily="2" charset="-122"/>
              </a:rPr>
              <a:t>相对独立性</a:t>
            </a:r>
            <a:r>
              <a:rPr lang="zh-CN" altLang="en-US" b="1">
                <a:ea typeface="宋体" panose="02010600030101010101" pitchFamily="2" charset="-122"/>
              </a:rPr>
              <a:t>，对软件复用提供了强有力的支持。</a:t>
            </a:r>
            <a:r>
              <a:rPr lang="zh-CN" altLang="en-US">
                <a:ea typeface="宋体" panose="02010600030101010101" pitchFamily="2" charset="-122"/>
              </a:rPr>
              <a:t> </a:t>
            </a:r>
          </a:p>
        </p:txBody>
      </p:sp>
      <p:sp>
        <p:nvSpPr>
          <p:cNvPr id="221189" name="AutoShape 5"/>
          <p:cNvSpPr>
            <a:spLocks noChangeArrowheads="1"/>
          </p:cNvSpPr>
          <p:nvPr/>
        </p:nvSpPr>
        <p:spPr bwMode="auto">
          <a:xfrm>
            <a:off x="622300" y="3206750"/>
            <a:ext cx="7715250" cy="3121025"/>
          </a:xfrm>
          <a:prstGeom prst="roundRect">
            <a:avLst>
              <a:gd name="adj" fmla="val 4690"/>
            </a:avLst>
          </a:prstGeom>
          <a:noFill/>
          <a:ln w="57150">
            <a:solidFill>
              <a:schemeClr val="accent2"/>
            </a:solidFill>
            <a:round/>
          </a:ln>
          <a:effectLst>
            <a:outerShdw dist="107763" dir="2700000" algn="ctr" rotWithShape="0">
              <a:schemeClr val="bg2">
                <a:alpha val="50000"/>
              </a:schemeClr>
            </a:outerShdw>
          </a:effectLst>
          <a:extLst>
            <a:ext uri="{909E8E84-426E-40DD-AFC4-6F175D3DCCD1}">
              <a14:hiddenFill xmlns:a14="http://schemas.microsoft.com/office/drawing/2010/main" xmlns="">
                <a:solidFill>
                  <a:srgbClr val="F1D08F"/>
                </a:solidFill>
              </a14:hiddenFill>
            </a:ext>
          </a:extLst>
        </p:spPr>
        <p:txBody>
          <a:bodyPr wrap="none" anchor="ctr"/>
          <a:lstStyle/>
          <a:p>
            <a:endParaRPr lang="zh-CN" altLang="en-US"/>
          </a:p>
        </p:txBody>
      </p:sp>
      <p:sp>
        <p:nvSpPr>
          <p:cNvPr id="221190" name="AutoShape 6"/>
          <p:cNvSpPr>
            <a:spLocks noChangeArrowheads="1"/>
          </p:cNvSpPr>
          <p:nvPr/>
        </p:nvSpPr>
        <p:spPr bwMode="gray">
          <a:xfrm>
            <a:off x="1220788" y="2978150"/>
            <a:ext cx="2924175" cy="444500"/>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solidFill>
                  <a:schemeClr val="bg1"/>
                </a:solidFill>
                <a:latin typeface="楷体_GB2312" pitchFamily="49" charset="-122"/>
                <a:ea typeface="楷体_GB2312" pitchFamily="49" charset="-122"/>
              </a:rPr>
              <a:t>面向对象方法的优越性</a:t>
            </a:r>
          </a:p>
        </p:txBody>
      </p:sp>
      <p:sp>
        <p:nvSpPr>
          <p:cNvPr id="221191" name="Text Box 7"/>
          <p:cNvSpPr txBox="1">
            <a:spLocks noChangeArrowheads="1"/>
          </p:cNvSpPr>
          <p:nvPr/>
        </p:nvSpPr>
        <p:spPr bwMode="auto">
          <a:xfrm>
            <a:off x="901700" y="1774825"/>
            <a:ext cx="7208838" cy="917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50000"/>
              </a:lnSpc>
            </a:pPr>
            <a:r>
              <a:rPr lang="zh-CN" altLang="en-US" b="1">
                <a:ea typeface="宋体" panose="02010600030101010101" pitchFamily="2" charset="-122"/>
              </a:rPr>
              <a:t>对象根据所接收的消息会产生行动，同一消息为不同的对象接受时可产生完全不同的行动，这种现象称为多态性。</a:t>
            </a:r>
            <a:r>
              <a:rPr lang="zh-CN" altLang="en-US">
                <a:ea typeface="宋体" panose="02010600030101010101" pitchFamily="2" charset="-122"/>
              </a:rPr>
              <a:t>  </a:t>
            </a:r>
          </a:p>
        </p:txBody>
      </p:sp>
      <p:sp>
        <p:nvSpPr>
          <p:cNvPr id="221192" name="AutoShape 8"/>
          <p:cNvSpPr>
            <a:spLocks noChangeArrowheads="1"/>
          </p:cNvSpPr>
          <p:nvPr/>
        </p:nvSpPr>
        <p:spPr bwMode="auto">
          <a:xfrm>
            <a:off x="620713" y="1466850"/>
            <a:ext cx="7715250" cy="1281113"/>
          </a:xfrm>
          <a:prstGeom prst="roundRect">
            <a:avLst>
              <a:gd name="adj" fmla="val 4690"/>
            </a:avLst>
          </a:prstGeom>
          <a:noFill/>
          <a:ln w="57150">
            <a:solidFill>
              <a:schemeClr val="accent2"/>
            </a:solidFill>
            <a:round/>
          </a:ln>
          <a:effectLst>
            <a:outerShdw dist="107763" dir="2700000" algn="ctr" rotWithShape="0">
              <a:schemeClr val="bg2">
                <a:alpha val="50000"/>
              </a:schemeClr>
            </a:outerShdw>
          </a:effectLst>
          <a:extLst>
            <a:ext uri="{909E8E84-426E-40DD-AFC4-6F175D3DCCD1}">
              <a14:hiddenFill xmlns:a14="http://schemas.microsoft.com/office/drawing/2010/main" xmlns="">
                <a:solidFill>
                  <a:srgbClr val="F1D08F"/>
                </a:solidFill>
              </a14:hiddenFill>
            </a:ext>
          </a:extLst>
        </p:spPr>
        <p:txBody>
          <a:bodyPr wrap="none" anchor="ctr"/>
          <a:lstStyle/>
          <a:p>
            <a:endParaRPr lang="zh-CN" altLang="en-US"/>
          </a:p>
        </p:txBody>
      </p:sp>
      <p:sp>
        <p:nvSpPr>
          <p:cNvPr id="221193" name="AutoShape 9"/>
          <p:cNvSpPr>
            <a:spLocks noChangeArrowheads="1"/>
          </p:cNvSpPr>
          <p:nvPr/>
        </p:nvSpPr>
        <p:spPr bwMode="gray">
          <a:xfrm>
            <a:off x="1141413" y="1250950"/>
            <a:ext cx="1749425" cy="431800"/>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solidFill>
                  <a:schemeClr val="bg1"/>
                </a:solidFill>
                <a:latin typeface="楷体_GB2312" pitchFamily="49" charset="-122"/>
                <a:ea typeface="楷体_GB2312" pitchFamily="49" charset="-122"/>
              </a:rPr>
              <a:t>多态性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1191"/>
                                        </p:tgtEl>
                                        <p:attrNameLst>
                                          <p:attrName>style.visibility</p:attrName>
                                        </p:attrNameLst>
                                      </p:cBhvr>
                                      <p:to>
                                        <p:strVal val="visible"/>
                                      </p:to>
                                    </p:set>
                                    <p:animEffect transition="in" filter="wipe(left)">
                                      <p:cBhvr>
                                        <p:cTn id="7" dur="500"/>
                                        <p:tgtEl>
                                          <p:spTgt spid="221191"/>
                                        </p:tgtEl>
                                      </p:cBhvr>
                                    </p:animEffect>
                                  </p:childTnLst>
                                </p:cTn>
                              </p:par>
                              <p:par>
                                <p:cTn id="8" presetID="22" presetClass="entr" presetSubtype="8" fill="hold" nodeType="withEffect">
                                  <p:stCondLst>
                                    <p:cond delay="0"/>
                                  </p:stCondLst>
                                  <p:childTnLst>
                                    <p:set>
                                      <p:cBhvr>
                                        <p:cTn id="9" dur="1" fill="hold">
                                          <p:stCondLst>
                                            <p:cond delay="0"/>
                                          </p:stCondLst>
                                        </p:cTn>
                                        <p:tgtEl>
                                          <p:spTgt spid="221192"/>
                                        </p:tgtEl>
                                        <p:attrNameLst>
                                          <p:attrName>style.visibility</p:attrName>
                                        </p:attrNameLst>
                                      </p:cBhvr>
                                      <p:to>
                                        <p:strVal val="visible"/>
                                      </p:to>
                                    </p:set>
                                    <p:animEffect transition="in" filter="wipe(left)">
                                      <p:cBhvr>
                                        <p:cTn id="10" dur="500"/>
                                        <p:tgtEl>
                                          <p:spTgt spid="22119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1193"/>
                                        </p:tgtEl>
                                        <p:attrNameLst>
                                          <p:attrName>style.visibility</p:attrName>
                                        </p:attrNameLst>
                                      </p:cBhvr>
                                      <p:to>
                                        <p:strVal val="visible"/>
                                      </p:to>
                                    </p:set>
                                    <p:animEffect transition="in" filter="wipe(left)">
                                      <p:cBhvr>
                                        <p:cTn id="13" dur="500"/>
                                        <p:tgtEl>
                                          <p:spTgt spid="22119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21188"/>
                                        </p:tgtEl>
                                        <p:attrNameLst>
                                          <p:attrName>style.visibility</p:attrName>
                                        </p:attrNameLst>
                                      </p:cBhvr>
                                      <p:to>
                                        <p:strVal val="visible"/>
                                      </p:to>
                                    </p:set>
                                    <p:animEffect transition="in" filter="wipe(left)">
                                      <p:cBhvr>
                                        <p:cTn id="18" dur="500"/>
                                        <p:tgtEl>
                                          <p:spTgt spid="221188"/>
                                        </p:tgtEl>
                                      </p:cBhvr>
                                    </p:animEffect>
                                  </p:childTnLst>
                                </p:cTn>
                              </p:par>
                              <p:par>
                                <p:cTn id="19" presetID="22" presetClass="entr" presetSubtype="8" fill="hold" nodeType="withEffect">
                                  <p:stCondLst>
                                    <p:cond delay="0"/>
                                  </p:stCondLst>
                                  <p:childTnLst>
                                    <p:set>
                                      <p:cBhvr>
                                        <p:cTn id="20" dur="1" fill="hold">
                                          <p:stCondLst>
                                            <p:cond delay="0"/>
                                          </p:stCondLst>
                                        </p:cTn>
                                        <p:tgtEl>
                                          <p:spTgt spid="221189"/>
                                        </p:tgtEl>
                                        <p:attrNameLst>
                                          <p:attrName>style.visibility</p:attrName>
                                        </p:attrNameLst>
                                      </p:cBhvr>
                                      <p:to>
                                        <p:strVal val="visible"/>
                                      </p:to>
                                    </p:set>
                                    <p:animEffect transition="in" filter="wipe(left)">
                                      <p:cBhvr>
                                        <p:cTn id="21" dur="500"/>
                                        <p:tgtEl>
                                          <p:spTgt spid="221189"/>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21190"/>
                                        </p:tgtEl>
                                        <p:attrNameLst>
                                          <p:attrName>style.visibility</p:attrName>
                                        </p:attrNameLst>
                                      </p:cBhvr>
                                      <p:to>
                                        <p:strVal val="visible"/>
                                      </p:to>
                                    </p:set>
                                    <p:animEffect transition="in" filter="wipe(left)">
                                      <p:cBhvr>
                                        <p:cTn id="24" dur="500"/>
                                        <p:tgtEl>
                                          <p:spTgt spid="221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0" grpId="0" animBg="1"/>
      <p:bldP spid="221191" grpId="0"/>
      <p:bldP spid="221193"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ltLang="zh-CN"/>
              <a:t>2.3.1 </a:t>
            </a:r>
            <a:r>
              <a:rPr lang="zh-CN" altLang="en-US"/>
              <a:t>处理复杂问题的原则</a:t>
            </a:r>
          </a:p>
        </p:txBody>
      </p:sp>
      <p:sp>
        <p:nvSpPr>
          <p:cNvPr id="222211" name="Rectangle 3">
            <a:hlinkClick r:id="rId2" action="ppaction://hlinksldjump"/>
          </p:cNvPr>
          <p:cNvSpPr>
            <a:spLocks noChangeArrowheads="1"/>
          </p:cNvSpPr>
          <p:nvPr/>
        </p:nvSpPr>
        <p:spPr bwMode="auto">
          <a:xfrm>
            <a:off x="8027988" y="5876925"/>
            <a:ext cx="720725" cy="647700"/>
          </a:xfrm>
          <a:prstGeom prst="rect">
            <a:avLst/>
          </a:prstGeom>
          <a:solidFill>
            <a:schemeClr val="accent1">
              <a:alpha val="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2212" name="Text Box 4"/>
          <p:cNvSpPr txBox="1">
            <a:spLocks noChangeArrowheads="1"/>
          </p:cNvSpPr>
          <p:nvPr/>
        </p:nvSpPr>
        <p:spPr bwMode="auto">
          <a:xfrm>
            <a:off x="930275" y="4471988"/>
            <a:ext cx="7208838" cy="1330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50000"/>
              </a:lnSpc>
            </a:pPr>
            <a:r>
              <a:rPr lang="zh-CN" altLang="en-US" b="1">
                <a:ea typeface="宋体" panose="02010600030101010101" pitchFamily="2" charset="-122"/>
              </a:rPr>
              <a:t>        封装即</a:t>
            </a:r>
            <a:r>
              <a:rPr lang="zh-CN" altLang="en-US" b="1">
                <a:solidFill>
                  <a:srgbClr val="CC0000"/>
                </a:solidFill>
                <a:ea typeface="宋体" panose="02010600030101010101" pitchFamily="2" charset="-122"/>
              </a:rPr>
              <a:t>信息隐蔽</a:t>
            </a:r>
            <a:r>
              <a:rPr lang="zh-CN" altLang="en-US" b="1">
                <a:ea typeface="宋体" panose="02010600030101010101" pitchFamily="2" charset="-122"/>
              </a:rPr>
              <a:t>。是指在确定系统的某一部分内容时，应考虑到其它部分的信息及联系都在这一部分的内部进行，外部各部分之间的信息联系应尽可能的少。</a:t>
            </a:r>
            <a:r>
              <a:rPr lang="zh-CN" altLang="en-US">
                <a:ea typeface="宋体" panose="02010600030101010101" pitchFamily="2" charset="-122"/>
              </a:rPr>
              <a:t> </a:t>
            </a:r>
          </a:p>
        </p:txBody>
      </p:sp>
      <p:sp>
        <p:nvSpPr>
          <p:cNvPr id="222213" name="AutoShape 5"/>
          <p:cNvSpPr>
            <a:spLocks noChangeArrowheads="1"/>
          </p:cNvSpPr>
          <p:nvPr/>
        </p:nvSpPr>
        <p:spPr bwMode="auto">
          <a:xfrm>
            <a:off x="622300" y="4111625"/>
            <a:ext cx="7715250" cy="1857375"/>
          </a:xfrm>
          <a:prstGeom prst="roundRect">
            <a:avLst>
              <a:gd name="adj" fmla="val 4690"/>
            </a:avLst>
          </a:prstGeom>
          <a:noFill/>
          <a:ln w="57150">
            <a:solidFill>
              <a:schemeClr val="accent2"/>
            </a:solidFill>
            <a:round/>
          </a:ln>
          <a:effectLst>
            <a:outerShdw dist="107763" dir="2700000" algn="ctr" rotWithShape="0">
              <a:schemeClr val="bg2">
                <a:alpha val="50000"/>
              </a:schemeClr>
            </a:outerShdw>
          </a:effectLst>
          <a:extLst>
            <a:ext uri="{909E8E84-426E-40DD-AFC4-6F175D3DCCD1}">
              <a14:hiddenFill xmlns:a14="http://schemas.microsoft.com/office/drawing/2010/main" xmlns="">
                <a:solidFill>
                  <a:srgbClr val="F1D08F"/>
                </a:solidFill>
              </a14:hiddenFill>
            </a:ext>
          </a:extLst>
        </p:spPr>
        <p:txBody>
          <a:bodyPr wrap="none" anchor="ctr"/>
          <a:lstStyle/>
          <a:p>
            <a:endParaRPr lang="zh-CN" altLang="en-US"/>
          </a:p>
        </p:txBody>
      </p:sp>
      <p:sp>
        <p:nvSpPr>
          <p:cNvPr id="222214" name="AutoShape 6"/>
          <p:cNvSpPr>
            <a:spLocks noChangeArrowheads="1"/>
          </p:cNvSpPr>
          <p:nvPr/>
        </p:nvSpPr>
        <p:spPr bwMode="gray">
          <a:xfrm>
            <a:off x="1208088" y="3895725"/>
            <a:ext cx="1697037" cy="444500"/>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solidFill>
                  <a:schemeClr val="bg1"/>
                </a:solidFill>
                <a:latin typeface="楷体_GB2312" pitchFamily="49" charset="-122"/>
                <a:ea typeface="楷体_GB2312" pitchFamily="49" charset="-122"/>
              </a:rPr>
              <a:t>封装</a:t>
            </a:r>
          </a:p>
        </p:txBody>
      </p:sp>
      <p:sp>
        <p:nvSpPr>
          <p:cNvPr id="222215" name="Text Box 7"/>
          <p:cNvSpPr txBox="1">
            <a:spLocks noChangeArrowheads="1"/>
          </p:cNvSpPr>
          <p:nvPr/>
        </p:nvSpPr>
        <p:spPr bwMode="auto">
          <a:xfrm>
            <a:off x="852488" y="1749425"/>
            <a:ext cx="7208837" cy="174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50000"/>
              </a:lnSpc>
            </a:pPr>
            <a:r>
              <a:rPr lang="zh-CN" altLang="en-US" b="1">
                <a:ea typeface="宋体" panose="02010600030101010101" pitchFamily="2" charset="-122"/>
              </a:rPr>
              <a:t>        抽象是指为了某一分析目的而集中精力研究对象的某一性质，它可以忽略其它与此目的无关的部分。抽象机制被用在数据分析方面，称之为</a:t>
            </a:r>
            <a:r>
              <a:rPr lang="zh-CN" altLang="en-US" b="1">
                <a:solidFill>
                  <a:srgbClr val="CC0000"/>
                </a:solidFill>
                <a:ea typeface="宋体" panose="02010600030101010101" pitchFamily="2" charset="-122"/>
              </a:rPr>
              <a:t>数据抽象</a:t>
            </a:r>
            <a:r>
              <a:rPr lang="zh-CN" altLang="en-US" b="1">
                <a:ea typeface="宋体" panose="02010600030101010101" pitchFamily="2" charset="-122"/>
              </a:rPr>
              <a:t>。数据抽象是</a:t>
            </a:r>
            <a:r>
              <a:rPr lang="en-US" altLang="zh-CN" b="1">
                <a:ea typeface="宋体" panose="02010600030101010101" pitchFamily="2" charset="-122"/>
              </a:rPr>
              <a:t>OOA</a:t>
            </a:r>
            <a:r>
              <a:rPr lang="zh-CN" altLang="en-US" b="1">
                <a:ea typeface="宋体" panose="02010600030101010101" pitchFamily="2" charset="-122"/>
              </a:rPr>
              <a:t>的核心。抽象机制有时也被用在对过程的分解方面，被称之为</a:t>
            </a:r>
            <a:r>
              <a:rPr lang="zh-CN" altLang="en-US" b="1">
                <a:solidFill>
                  <a:srgbClr val="CC0000"/>
                </a:solidFill>
                <a:ea typeface="宋体" panose="02010600030101010101" pitchFamily="2" charset="-122"/>
              </a:rPr>
              <a:t>过程抽象</a:t>
            </a:r>
            <a:r>
              <a:rPr lang="zh-CN" altLang="en-US" b="1">
                <a:ea typeface="宋体" panose="02010600030101010101" pitchFamily="2" charset="-122"/>
              </a:rPr>
              <a:t>。</a:t>
            </a:r>
            <a:r>
              <a:rPr lang="zh-CN" altLang="en-US">
                <a:ea typeface="宋体" panose="02010600030101010101" pitchFamily="2" charset="-122"/>
              </a:rPr>
              <a:t> </a:t>
            </a:r>
          </a:p>
        </p:txBody>
      </p:sp>
      <p:sp>
        <p:nvSpPr>
          <p:cNvPr id="222216" name="AutoShape 8"/>
          <p:cNvSpPr>
            <a:spLocks noChangeArrowheads="1"/>
          </p:cNvSpPr>
          <p:nvPr/>
        </p:nvSpPr>
        <p:spPr bwMode="auto">
          <a:xfrm>
            <a:off x="620713" y="1466850"/>
            <a:ext cx="7715250" cy="2044700"/>
          </a:xfrm>
          <a:prstGeom prst="roundRect">
            <a:avLst>
              <a:gd name="adj" fmla="val 4690"/>
            </a:avLst>
          </a:prstGeom>
          <a:noFill/>
          <a:ln w="57150">
            <a:solidFill>
              <a:schemeClr val="accent2"/>
            </a:solidFill>
            <a:round/>
          </a:ln>
          <a:effectLst>
            <a:outerShdw dist="107763" dir="2700000" algn="ctr" rotWithShape="0">
              <a:schemeClr val="bg2">
                <a:alpha val="50000"/>
              </a:schemeClr>
            </a:outerShdw>
          </a:effectLst>
          <a:extLst>
            <a:ext uri="{909E8E84-426E-40DD-AFC4-6F175D3DCCD1}">
              <a14:hiddenFill xmlns:a14="http://schemas.microsoft.com/office/drawing/2010/main" xmlns="">
                <a:solidFill>
                  <a:srgbClr val="F1D08F"/>
                </a:solidFill>
              </a14:hiddenFill>
            </a:ext>
          </a:extLst>
        </p:spPr>
        <p:txBody>
          <a:bodyPr wrap="none" anchor="ctr"/>
          <a:lstStyle/>
          <a:p>
            <a:endParaRPr lang="zh-CN" altLang="en-US"/>
          </a:p>
        </p:txBody>
      </p:sp>
      <p:sp>
        <p:nvSpPr>
          <p:cNvPr id="222217" name="AutoShape 9"/>
          <p:cNvSpPr>
            <a:spLocks noChangeArrowheads="1"/>
          </p:cNvSpPr>
          <p:nvPr/>
        </p:nvSpPr>
        <p:spPr bwMode="gray">
          <a:xfrm>
            <a:off x="1141413" y="1250950"/>
            <a:ext cx="1749425" cy="431800"/>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solidFill>
                  <a:schemeClr val="bg1"/>
                </a:solidFill>
                <a:latin typeface="楷体_GB2312" pitchFamily="49" charset="-122"/>
                <a:ea typeface="楷体_GB2312" pitchFamily="49" charset="-122"/>
              </a:rPr>
              <a:t>抽象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2215"/>
                                        </p:tgtEl>
                                        <p:attrNameLst>
                                          <p:attrName>style.visibility</p:attrName>
                                        </p:attrNameLst>
                                      </p:cBhvr>
                                      <p:to>
                                        <p:strVal val="visible"/>
                                      </p:to>
                                    </p:set>
                                    <p:animEffect transition="in" filter="wipe(left)">
                                      <p:cBhvr>
                                        <p:cTn id="7" dur="500"/>
                                        <p:tgtEl>
                                          <p:spTgt spid="222215"/>
                                        </p:tgtEl>
                                      </p:cBhvr>
                                    </p:animEffect>
                                  </p:childTnLst>
                                </p:cTn>
                              </p:par>
                              <p:par>
                                <p:cTn id="8" presetID="22" presetClass="entr" presetSubtype="8" fill="hold" nodeType="withEffect">
                                  <p:stCondLst>
                                    <p:cond delay="0"/>
                                  </p:stCondLst>
                                  <p:childTnLst>
                                    <p:set>
                                      <p:cBhvr>
                                        <p:cTn id="9" dur="1" fill="hold">
                                          <p:stCondLst>
                                            <p:cond delay="0"/>
                                          </p:stCondLst>
                                        </p:cTn>
                                        <p:tgtEl>
                                          <p:spTgt spid="222216"/>
                                        </p:tgtEl>
                                        <p:attrNameLst>
                                          <p:attrName>style.visibility</p:attrName>
                                        </p:attrNameLst>
                                      </p:cBhvr>
                                      <p:to>
                                        <p:strVal val="visible"/>
                                      </p:to>
                                    </p:set>
                                    <p:animEffect transition="in" filter="wipe(left)">
                                      <p:cBhvr>
                                        <p:cTn id="10" dur="500"/>
                                        <p:tgtEl>
                                          <p:spTgt spid="22221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2217"/>
                                        </p:tgtEl>
                                        <p:attrNameLst>
                                          <p:attrName>style.visibility</p:attrName>
                                        </p:attrNameLst>
                                      </p:cBhvr>
                                      <p:to>
                                        <p:strVal val="visible"/>
                                      </p:to>
                                    </p:set>
                                    <p:animEffect transition="in" filter="wipe(left)">
                                      <p:cBhvr>
                                        <p:cTn id="13" dur="500"/>
                                        <p:tgtEl>
                                          <p:spTgt spid="22221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22212"/>
                                        </p:tgtEl>
                                        <p:attrNameLst>
                                          <p:attrName>style.visibility</p:attrName>
                                        </p:attrNameLst>
                                      </p:cBhvr>
                                      <p:to>
                                        <p:strVal val="visible"/>
                                      </p:to>
                                    </p:set>
                                    <p:animEffect transition="in" filter="wipe(left)">
                                      <p:cBhvr>
                                        <p:cTn id="18" dur="500"/>
                                        <p:tgtEl>
                                          <p:spTgt spid="222212"/>
                                        </p:tgtEl>
                                      </p:cBhvr>
                                    </p:animEffect>
                                  </p:childTnLst>
                                </p:cTn>
                              </p:par>
                              <p:par>
                                <p:cTn id="19" presetID="22" presetClass="entr" presetSubtype="8" fill="hold" nodeType="withEffect">
                                  <p:stCondLst>
                                    <p:cond delay="0"/>
                                  </p:stCondLst>
                                  <p:childTnLst>
                                    <p:set>
                                      <p:cBhvr>
                                        <p:cTn id="20" dur="1" fill="hold">
                                          <p:stCondLst>
                                            <p:cond delay="0"/>
                                          </p:stCondLst>
                                        </p:cTn>
                                        <p:tgtEl>
                                          <p:spTgt spid="222213"/>
                                        </p:tgtEl>
                                        <p:attrNameLst>
                                          <p:attrName>style.visibility</p:attrName>
                                        </p:attrNameLst>
                                      </p:cBhvr>
                                      <p:to>
                                        <p:strVal val="visible"/>
                                      </p:to>
                                    </p:set>
                                    <p:animEffect transition="in" filter="wipe(left)">
                                      <p:cBhvr>
                                        <p:cTn id="21" dur="500"/>
                                        <p:tgtEl>
                                          <p:spTgt spid="222213"/>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22214"/>
                                        </p:tgtEl>
                                        <p:attrNameLst>
                                          <p:attrName>style.visibility</p:attrName>
                                        </p:attrNameLst>
                                      </p:cBhvr>
                                      <p:to>
                                        <p:strVal val="visible"/>
                                      </p:to>
                                    </p:set>
                                    <p:animEffect transition="in" filter="wipe(left)">
                                      <p:cBhvr>
                                        <p:cTn id="24" dur="500"/>
                                        <p:tgtEl>
                                          <p:spTgt spid="222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4" grpId="0" animBg="1"/>
      <p:bldP spid="222215" grpId="0"/>
      <p:bldP spid="22221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zh-CN" altLang="en-US" dirty="0"/>
              <a:t>处理复杂问题的原则</a:t>
            </a:r>
          </a:p>
        </p:txBody>
      </p:sp>
      <p:sp>
        <p:nvSpPr>
          <p:cNvPr id="223235" name="Rectangle 3">
            <a:hlinkClick r:id="rId2" action="ppaction://hlinksldjump"/>
          </p:cNvPr>
          <p:cNvSpPr>
            <a:spLocks noChangeArrowheads="1"/>
          </p:cNvSpPr>
          <p:nvPr/>
        </p:nvSpPr>
        <p:spPr bwMode="auto">
          <a:xfrm>
            <a:off x="8027988" y="5876925"/>
            <a:ext cx="720725" cy="647700"/>
          </a:xfrm>
          <a:prstGeom prst="rect">
            <a:avLst/>
          </a:prstGeom>
          <a:solidFill>
            <a:schemeClr val="accent1">
              <a:alpha val="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3236" name="Text Box 4"/>
          <p:cNvSpPr txBox="1">
            <a:spLocks noChangeArrowheads="1"/>
          </p:cNvSpPr>
          <p:nvPr/>
        </p:nvSpPr>
        <p:spPr bwMode="auto">
          <a:xfrm>
            <a:off x="930275" y="3887788"/>
            <a:ext cx="7208838" cy="504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50000"/>
              </a:lnSpc>
            </a:pPr>
            <a:r>
              <a:rPr lang="zh-CN" altLang="en-US" b="1">
                <a:ea typeface="宋体" panose="02010600030101010101" pitchFamily="2" charset="-122"/>
              </a:rPr>
              <a:t>相关是指把某一时刻或相同环境下发生的事物联系在一起</a:t>
            </a:r>
            <a:r>
              <a:rPr lang="zh-CN" altLang="en-US">
                <a:ea typeface="宋体" panose="02010600030101010101" pitchFamily="2" charset="-122"/>
              </a:rPr>
              <a:t> </a:t>
            </a:r>
            <a:r>
              <a:rPr lang="zh-CN" altLang="en-US" b="1">
                <a:ea typeface="宋体" panose="02010600030101010101" pitchFamily="2" charset="-122"/>
              </a:rPr>
              <a:t>。</a:t>
            </a:r>
            <a:r>
              <a:rPr lang="zh-CN" altLang="en-US">
                <a:ea typeface="宋体" panose="02010600030101010101" pitchFamily="2" charset="-122"/>
              </a:rPr>
              <a:t> </a:t>
            </a:r>
          </a:p>
        </p:txBody>
      </p:sp>
      <p:sp>
        <p:nvSpPr>
          <p:cNvPr id="223237" name="AutoShape 5"/>
          <p:cNvSpPr>
            <a:spLocks noChangeArrowheads="1"/>
          </p:cNvSpPr>
          <p:nvPr/>
        </p:nvSpPr>
        <p:spPr bwMode="auto">
          <a:xfrm>
            <a:off x="622300" y="3527425"/>
            <a:ext cx="7715250" cy="1155700"/>
          </a:xfrm>
          <a:prstGeom prst="roundRect">
            <a:avLst>
              <a:gd name="adj" fmla="val 4690"/>
            </a:avLst>
          </a:prstGeom>
          <a:noFill/>
          <a:ln w="57150">
            <a:solidFill>
              <a:schemeClr val="accent2"/>
            </a:solidFill>
            <a:round/>
          </a:ln>
          <a:effectLst>
            <a:outerShdw dist="107763" dir="2700000" algn="ctr" rotWithShape="0">
              <a:schemeClr val="bg2">
                <a:alpha val="50000"/>
              </a:schemeClr>
            </a:outerShdw>
          </a:effectLst>
          <a:extLst>
            <a:ext uri="{909E8E84-426E-40DD-AFC4-6F175D3DCCD1}">
              <a14:hiddenFill xmlns:a14="http://schemas.microsoft.com/office/drawing/2010/main" xmlns="">
                <a:solidFill>
                  <a:srgbClr val="F1D08F"/>
                </a:solidFill>
              </a14:hiddenFill>
            </a:ext>
          </a:extLst>
        </p:spPr>
        <p:txBody>
          <a:bodyPr wrap="none" anchor="ctr"/>
          <a:lstStyle/>
          <a:p>
            <a:endParaRPr lang="zh-CN" altLang="en-US"/>
          </a:p>
        </p:txBody>
      </p:sp>
      <p:sp>
        <p:nvSpPr>
          <p:cNvPr id="223238" name="AutoShape 6"/>
          <p:cNvSpPr>
            <a:spLocks noChangeArrowheads="1"/>
          </p:cNvSpPr>
          <p:nvPr/>
        </p:nvSpPr>
        <p:spPr bwMode="gray">
          <a:xfrm>
            <a:off x="1208088" y="3311525"/>
            <a:ext cx="1697037" cy="444500"/>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solidFill>
                  <a:schemeClr val="bg1"/>
                </a:solidFill>
                <a:latin typeface="楷体_GB2312" pitchFamily="49" charset="-122"/>
                <a:ea typeface="楷体_GB2312" pitchFamily="49" charset="-122"/>
              </a:rPr>
              <a:t>相关</a:t>
            </a:r>
          </a:p>
        </p:txBody>
      </p:sp>
      <p:sp>
        <p:nvSpPr>
          <p:cNvPr id="223239" name="Text Box 7"/>
          <p:cNvSpPr txBox="1">
            <a:spLocks noChangeArrowheads="1"/>
          </p:cNvSpPr>
          <p:nvPr/>
        </p:nvSpPr>
        <p:spPr bwMode="auto">
          <a:xfrm>
            <a:off x="852488" y="1749425"/>
            <a:ext cx="7208837" cy="1330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50000"/>
              </a:lnSpc>
            </a:pPr>
            <a:r>
              <a:rPr lang="zh-CN" altLang="en-US" b="1">
                <a:ea typeface="宋体" panose="02010600030101010101" pitchFamily="2" charset="-122"/>
              </a:rPr>
              <a:t>继承是指能直接获得已有的性质和特征而不必重复定义它们。</a:t>
            </a:r>
            <a:r>
              <a:rPr lang="en-US" altLang="zh-CN" b="1">
                <a:ea typeface="宋体" panose="02010600030101010101" pitchFamily="2" charset="-122"/>
              </a:rPr>
              <a:t>OOA</a:t>
            </a:r>
            <a:r>
              <a:rPr lang="zh-CN" altLang="en-US" b="1">
                <a:ea typeface="宋体" panose="02010600030101010101" pitchFamily="2" charset="-122"/>
              </a:rPr>
              <a:t>可以一次性地指定对象的公共属性和方法，然后再特化和扩展这些属性及方法为特殊情况，继承者也可以定义自己独有的特性。</a:t>
            </a:r>
            <a:r>
              <a:rPr lang="zh-CN" altLang="en-US">
                <a:ea typeface="宋体" panose="02010600030101010101" pitchFamily="2" charset="-122"/>
              </a:rPr>
              <a:t> </a:t>
            </a:r>
          </a:p>
        </p:txBody>
      </p:sp>
      <p:sp>
        <p:nvSpPr>
          <p:cNvPr id="223240" name="AutoShape 8"/>
          <p:cNvSpPr>
            <a:spLocks noChangeArrowheads="1"/>
          </p:cNvSpPr>
          <p:nvPr/>
        </p:nvSpPr>
        <p:spPr bwMode="auto">
          <a:xfrm>
            <a:off x="620713" y="1466850"/>
            <a:ext cx="7715250" cy="1693863"/>
          </a:xfrm>
          <a:prstGeom prst="roundRect">
            <a:avLst>
              <a:gd name="adj" fmla="val 4690"/>
            </a:avLst>
          </a:prstGeom>
          <a:noFill/>
          <a:ln w="57150">
            <a:solidFill>
              <a:schemeClr val="accent2"/>
            </a:solidFill>
            <a:round/>
          </a:ln>
          <a:effectLst>
            <a:outerShdw dist="107763" dir="2700000" algn="ctr" rotWithShape="0">
              <a:schemeClr val="bg2">
                <a:alpha val="50000"/>
              </a:schemeClr>
            </a:outerShdw>
          </a:effectLst>
          <a:extLst>
            <a:ext uri="{909E8E84-426E-40DD-AFC4-6F175D3DCCD1}">
              <a14:hiddenFill xmlns:a14="http://schemas.microsoft.com/office/drawing/2010/main" xmlns="">
                <a:solidFill>
                  <a:srgbClr val="F1D08F"/>
                </a:solidFill>
              </a14:hiddenFill>
            </a:ext>
          </a:extLst>
        </p:spPr>
        <p:txBody>
          <a:bodyPr wrap="none" anchor="ctr"/>
          <a:lstStyle/>
          <a:p>
            <a:endParaRPr lang="zh-CN" altLang="en-US"/>
          </a:p>
        </p:txBody>
      </p:sp>
      <p:sp>
        <p:nvSpPr>
          <p:cNvPr id="223241" name="AutoShape 9"/>
          <p:cNvSpPr>
            <a:spLocks noChangeArrowheads="1"/>
          </p:cNvSpPr>
          <p:nvPr/>
        </p:nvSpPr>
        <p:spPr bwMode="gray">
          <a:xfrm>
            <a:off x="1141413" y="1250950"/>
            <a:ext cx="1749425" cy="431800"/>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solidFill>
                  <a:schemeClr val="bg1"/>
                </a:solidFill>
                <a:latin typeface="楷体_GB2312" pitchFamily="49" charset="-122"/>
                <a:ea typeface="楷体_GB2312" pitchFamily="49" charset="-122"/>
              </a:rPr>
              <a:t>继承</a:t>
            </a:r>
          </a:p>
        </p:txBody>
      </p:sp>
      <p:sp>
        <p:nvSpPr>
          <p:cNvPr id="223242" name="Text Box 10"/>
          <p:cNvSpPr txBox="1">
            <a:spLocks noChangeArrowheads="1"/>
          </p:cNvSpPr>
          <p:nvPr/>
        </p:nvSpPr>
        <p:spPr bwMode="auto">
          <a:xfrm>
            <a:off x="920750" y="5480050"/>
            <a:ext cx="7208838" cy="504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50000"/>
              </a:lnSpc>
            </a:pPr>
            <a:r>
              <a:rPr lang="zh-CN" altLang="en-US" b="1">
                <a:ea typeface="宋体" panose="02010600030101010101" pitchFamily="2" charset="-122"/>
              </a:rPr>
              <a:t>消息通信是指在对象之间互相传递信息的通信方式</a:t>
            </a:r>
            <a:r>
              <a:rPr lang="zh-CN" altLang="en-US">
                <a:ea typeface="宋体" panose="02010600030101010101" pitchFamily="2" charset="-122"/>
              </a:rPr>
              <a:t> </a:t>
            </a:r>
            <a:r>
              <a:rPr lang="zh-CN" altLang="en-US" b="1">
                <a:ea typeface="宋体" panose="02010600030101010101" pitchFamily="2" charset="-122"/>
              </a:rPr>
              <a:t>。</a:t>
            </a:r>
            <a:r>
              <a:rPr lang="zh-CN" altLang="en-US">
                <a:ea typeface="宋体" panose="02010600030101010101" pitchFamily="2" charset="-122"/>
              </a:rPr>
              <a:t> </a:t>
            </a:r>
          </a:p>
        </p:txBody>
      </p:sp>
      <p:sp>
        <p:nvSpPr>
          <p:cNvPr id="223243" name="AutoShape 11"/>
          <p:cNvSpPr>
            <a:spLocks noChangeArrowheads="1"/>
          </p:cNvSpPr>
          <p:nvPr/>
        </p:nvSpPr>
        <p:spPr bwMode="auto">
          <a:xfrm>
            <a:off x="612775" y="5119688"/>
            <a:ext cx="7715250" cy="1155700"/>
          </a:xfrm>
          <a:prstGeom prst="roundRect">
            <a:avLst>
              <a:gd name="adj" fmla="val 4690"/>
            </a:avLst>
          </a:prstGeom>
          <a:noFill/>
          <a:ln w="57150">
            <a:solidFill>
              <a:schemeClr val="accent2"/>
            </a:solidFill>
            <a:round/>
          </a:ln>
          <a:effectLst>
            <a:outerShdw dist="107763" dir="2700000" algn="ctr" rotWithShape="0">
              <a:schemeClr val="bg2">
                <a:alpha val="50000"/>
              </a:schemeClr>
            </a:outerShdw>
          </a:effectLst>
          <a:extLst>
            <a:ext uri="{909E8E84-426E-40DD-AFC4-6F175D3DCCD1}">
              <a14:hiddenFill xmlns:a14="http://schemas.microsoft.com/office/drawing/2010/main" xmlns="">
                <a:solidFill>
                  <a:srgbClr val="F1D08F"/>
                </a:solidFill>
              </a14:hiddenFill>
            </a:ext>
          </a:extLst>
        </p:spPr>
        <p:txBody>
          <a:bodyPr wrap="none" anchor="ctr"/>
          <a:lstStyle/>
          <a:p>
            <a:endParaRPr lang="zh-CN" altLang="en-US"/>
          </a:p>
        </p:txBody>
      </p:sp>
      <p:sp>
        <p:nvSpPr>
          <p:cNvPr id="223244" name="AutoShape 12"/>
          <p:cNvSpPr>
            <a:spLocks noChangeArrowheads="1"/>
          </p:cNvSpPr>
          <p:nvPr/>
        </p:nvSpPr>
        <p:spPr bwMode="gray">
          <a:xfrm>
            <a:off x="1198563" y="4903788"/>
            <a:ext cx="1697037" cy="444500"/>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solidFill>
                  <a:schemeClr val="bg1"/>
                </a:solidFill>
                <a:latin typeface="楷体_GB2312" pitchFamily="49" charset="-122"/>
                <a:ea typeface="楷体_GB2312" pitchFamily="49" charset="-122"/>
              </a:rPr>
              <a:t>消息通信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3239"/>
                                        </p:tgtEl>
                                        <p:attrNameLst>
                                          <p:attrName>style.visibility</p:attrName>
                                        </p:attrNameLst>
                                      </p:cBhvr>
                                      <p:to>
                                        <p:strVal val="visible"/>
                                      </p:to>
                                    </p:set>
                                    <p:animEffect transition="in" filter="wipe(left)">
                                      <p:cBhvr>
                                        <p:cTn id="7" dur="500"/>
                                        <p:tgtEl>
                                          <p:spTgt spid="223239"/>
                                        </p:tgtEl>
                                      </p:cBhvr>
                                    </p:animEffect>
                                  </p:childTnLst>
                                </p:cTn>
                              </p:par>
                              <p:par>
                                <p:cTn id="8" presetID="22" presetClass="entr" presetSubtype="8" fill="hold" nodeType="withEffect">
                                  <p:stCondLst>
                                    <p:cond delay="0"/>
                                  </p:stCondLst>
                                  <p:childTnLst>
                                    <p:set>
                                      <p:cBhvr>
                                        <p:cTn id="9" dur="1" fill="hold">
                                          <p:stCondLst>
                                            <p:cond delay="0"/>
                                          </p:stCondLst>
                                        </p:cTn>
                                        <p:tgtEl>
                                          <p:spTgt spid="223240"/>
                                        </p:tgtEl>
                                        <p:attrNameLst>
                                          <p:attrName>style.visibility</p:attrName>
                                        </p:attrNameLst>
                                      </p:cBhvr>
                                      <p:to>
                                        <p:strVal val="visible"/>
                                      </p:to>
                                    </p:set>
                                    <p:animEffect transition="in" filter="wipe(left)">
                                      <p:cBhvr>
                                        <p:cTn id="10" dur="500"/>
                                        <p:tgtEl>
                                          <p:spTgt spid="22324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3241"/>
                                        </p:tgtEl>
                                        <p:attrNameLst>
                                          <p:attrName>style.visibility</p:attrName>
                                        </p:attrNameLst>
                                      </p:cBhvr>
                                      <p:to>
                                        <p:strVal val="visible"/>
                                      </p:to>
                                    </p:set>
                                    <p:animEffect transition="in" filter="wipe(left)">
                                      <p:cBhvr>
                                        <p:cTn id="13" dur="500"/>
                                        <p:tgtEl>
                                          <p:spTgt spid="22324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23236"/>
                                        </p:tgtEl>
                                        <p:attrNameLst>
                                          <p:attrName>style.visibility</p:attrName>
                                        </p:attrNameLst>
                                      </p:cBhvr>
                                      <p:to>
                                        <p:strVal val="visible"/>
                                      </p:to>
                                    </p:set>
                                    <p:animEffect transition="in" filter="wipe(left)">
                                      <p:cBhvr>
                                        <p:cTn id="18" dur="500"/>
                                        <p:tgtEl>
                                          <p:spTgt spid="223236"/>
                                        </p:tgtEl>
                                      </p:cBhvr>
                                    </p:animEffect>
                                  </p:childTnLst>
                                </p:cTn>
                              </p:par>
                              <p:par>
                                <p:cTn id="19" presetID="22" presetClass="entr" presetSubtype="8" fill="hold" nodeType="withEffect">
                                  <p:stCondLst>
                                    <p:cond delay="0"/>
                                  </p:stCondLst>
                                  <p:childTnLst>
                                    <p:set>
                                      <p:cBhvr>
                                        <p:cTn id="20" dur="1" fill="hold">
                                          <p:stCondLst>
                                            <p:cond delay="0"/>
                                          </p:stCondLst>
                                        </p:cTn>
                                        <p:tgtEl>
                                          <p:spTgt spid="223237"/>
                                        </p:tgtEl>
                                        <p:attrNameLst>
                                          <p:attrName>style.visibility</p:attrName>
                                        </p:attrNameLst>
                                      </p:cBhvr>
                                      <p:to>
                                        <p:strVal val="visible"/>
                                      </p:to>
                                    </p:set>
                                    <p:animEffect transition="in" filter="wipe(left)">
                                      <p:cBhvr>
                                        <p:cTn id="21" dur="500"/>
                                        <p:tgtEl>
                                          <p:spTgt spid="22323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23238"/>
                                        </p:tgtEl>
                                        <p:attrNameLst>
                                          <p:attrName>style.visibility</p:attrName>
                                        </p:attrNameLst>
                                      </p:cBhvr>
                                      <p:to>
                                        <p:strVal val="visible"/>
                                      </p:to>
                                    </p:set>
                                    <p:animEffect transition="in" filter="wipe(left)">
                                      <p:cBhvr>
                                        <p:cTn id="24" dur="500"/>
                                        <p:tgtEl>
                                          <p:spTgt spid="22323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23242"/>
                                        </p:tgtEl>
                                        <p:attrNameLst>
                                          <p:attrName>style.visibility</p:attrName>
                                        </p:attrNameLst>
                                      </p:cBhvr>
                                      <p:to>
                                        <p:strVal val="visible"/>
                                      </p:to>
                                    </p:set>
                                    <p:animEffect transition="in" filter="wipe(left)">
                                      <p:cBhvr>
                                        <p:cTn id="29" dur="500"/>
                                        <p:tgtEl>
                                          <p:spTgt spid="223242"/>
                                        </p:tgtEl>
                                      </p:cBhvr>
                                    </p:animEffect>
                                  </p:childTnLst>
                                </p:cTn>
                              </p:par>
                              <p:par>
                                <p:cTn id="30" presetID="22" presetClass="entr" presetSubtype="8" fill="hold" nodeType="withEffect">
                                  <p:stCondLst>
                                    <p:cond delay="0"/>
                                  </p:stCondLst>
                                  <p:childTnLst>
                                    <p:set>
                                      <p:cBhvr>
                                        <p:cTn id="31" dur="1" fill="hold">
                                          <p:stCondLst>
                                            <p:cond delay="0"/>
                                          </p:stCondLst>
                                        </p:cTn>
                                        <p:tgtEl>
                                          <p:spTgt spid="223243"/>
                                        </p:tgtEl>
                                        <p:attrNameLst>
                                          <p:attrName>style.visibility</p:attrName>
                                        </p:attrNameLst>
                                      </p:cBhvr>
                                      <p:to>
                                        <p:strVal val="visible"/>
                                      </p:to>
                                    </p:set>
                                    <p:animEffect transition="in" filter="wipe(left)">
                                      <p:cBhvr>
                                        <p:cTn id="32" dur="500"/>
                                        <p:tgtEl>
                                          <p:spTgt spid="223243"/>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23244"/>
                                        </p:tgtEl>
                                        <p:attrNameLst>
                                          <p:attrName>style.visibility</p:attrName>
                                        </p:attrNameLst>
                                      </p:cBhvr>
                                      <p:to>
                                        <p:strVal val="visible"/>
                                      </p:to>
                                    </p:set>
                                    <p:animEffect transition="in" filter="wipe(left)">
                                      <p:cBhvr>
                                        <p:cTn id="35" dur="500"/>
                                        <p:tgtEl>
                                          <p:spTgt spid="223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8" grpId="0" animBg="1"/>
      <p:bldP spid="223239" grpId="0"/>
      <p:bldP spid="223241" grpId="0" animBg="1"/>
      <p:bldP spid="2232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5588" y="323850"/>
            <a:ext cx="5980112" cy="565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ltLang="zh-CN"/>
              <a:t>2.3.1 </a:t>
            </a:r>
            <a:r>
              <a:rPr lang="zh-CN" altLang="en-US"/>
              <a:t>处理复杂问题的原则</a:t>
            </a:r>
          </a:p>
        </p:txBody>
      </p:sp>
      <p:sp>
        <p:nvSpPr>
          <p:cNvPr id="224259" name="Rectangle 3">
            <a:hlinkClick r:id="rId2" action="ppaction://hlinksldjump"/>
          </p:cNvPr>
          <p:cNvSpPr>
            <a:spLocks noChangeArrowheads="1"/>
          </p:cNvSpPr>
          <p:nvPr/>
        </p:nvSpPr>
        <p:spPr bwMode="auto">
          <a:xfrm>
            <a:off x="8027988" y="6003925"/>
            <a:ext cx="720725" cy="647700"/>
          </a:xfrm>
          <a:prstGeom prst="rect">
            <a:avLst/>
          </a:prstGeom>
          <a:solidFill>
            <a:schemeClr val="accent1">
              <a:alpha val="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24260" name="Text Box 4"/>
          <p:cNvSpPr txBox="1">
            <a:spLocks noChangeArrowheads="1"/>
          </p:cNvSpPr>
          <p:nvPr/>
        </p:nvSpPr>
        <p:spPr bwMode="auto">
          <a:xfrm>
            <a:off x="930275" y="5183188"/>
            <a:ext cx="7208838" cy="1190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zh-CN" altLang="en-US" b="1">
                <a:ea typeface="宋体" panose="02010600030101010101" pitchFamily="2" charset="-122"/>
              </a:rPr>
              <a:t>行为范畴是针对被分析对象而言的，它们主要包括：</a:t>
            </a:r>
          </a:p>
          <a:p>
            <a:pPr algn="l">
              <a:buClr>
                <a:srgbClr val="CC0000"/>
              </a:buClr>
              <a:buFont typeface="Wingdings" panose="05000000000000000000" pitchFamily="2" charset="2"/>
              <a:buChar char="l"/>
            </a:pPr>
            <a:r>
              <a:rPr lang="zh-CN" altLang="en-US" b="1">
                <a:ea typeface="宋体" panose="02010600030101010101" pitchFamily="2" charset="-122"/>
              </a:rPr>
              <a:t>基于直接原因的行为</a:t>
            </a:r>
          </a:p>
          <a:p>
            <a:pPr algn="l">
              <a:buClr>
                <a:srgbClr val="CC0000"/>
              </a:buClr>
              <a:buFont typeface="Wingdings" panose="05000000000000000000" pitchFamily="2" charset="2"/>
              <a:buChar char="l"/>
            </a:pPr>
            <a:r>
              <a:rPr lang="zh-CN" altLang="en-US" b="1">
                <a:ea typeface="宋体" panose="02010600030101010101" pitchFamily="2" charset="-122"/>
              </a:rPr>
              <a:t>时变性行为</a:t>
            </a:r>
          </a:p>
          <a:p>
            <a:pPr algn="l">
              <a:buClr>
                <a:srgbClr val="CC0000"/>
              </a:buClr>
              <a:buFont typeface="Wingdings" panose="05000000000000000000" pitchFamily="2" charset="2"/>
              <a:buChar char="l"/>
            </a:pPr>
            <a:r>
              <a:rPr lang="zh-CN" altLang="en-US" b="1">
                <a:ea typeface="宋体" panose="02010600030101010101" pitchFamily="2" charset="-122"/>
              </a:rPr>
              <a:t>功能查询性行为</a:t>
            </a:r>
            <a:r>
              <a:rPr lang="zh-CN" altLang="en-US">
                <a:ea typeface="宋体" panose="02010600030101010101" pitchFamily="2" charset="-122"/>
              </a:rPr>
              <a:t>  </a:t>
            </a:r>
          </a:p>
        </p:txBody>
      </p:sp>
      <p:sp>
        <p:nvSpPr>
          <p:cNvPr id="224261" name="AutoShape 5"/>
          <p:cNvSpPr>
            <a:spLocks noChangeArrowheads="1"/>
          </p:cNvSpPr>
          <p:nvPr/>
        </p:nvSpPr>
        <p:spPr bwMode="auto">
          <a:xfrm>
            <a:off x="622300" y="4822825"/>
            <a:ext cx="7715250" cy="1631950"/>
          </a:xfrm>
          <a:prstGeom prst="roundRect">
            <a:avLst>
              <a:gd name="adj" fmla="val 4690"/>
            </a:avLst>
          </a:prstGeom>
          <a:noFill/>
          <a:ln w="57150">
            <a:solidFill>
              <a:schemeClr val="accent2"/>
            </a:solidFill>
            <a:round/>
          </a:ln>
          <a:effectLst>
            <a:outerShdw dist="107763" dir="2700000" algn="ctr" rotWithShape="0">
              <a:schemeClr val="bg2">
                <a:alpha val="50000"/>
              </a:schemeClr>
            </a:outerShdw>
          </a:effectLst>
          <a:extLst>
            <a:ext uri="{909E8E84-426E-40DD-AFC4-6F175D3DCCD1}">
              <a14:hiddenFill xmlns:a14="http://schemas.microsoft.com/office/drawing/2010/main" xmlns="">
                <a:solidFill>
                  <a:srgbClr val="F1D08F"/>
                </a:solidFill>
              </a14:hiddenFill>
            </a:ext>
          </a:extLst>
        </p:spPr>
        <p:txBody>
          <a:bodyPr wrap="none" anchor="ctr"/>
          <a:lstStyle/>
          <a:p>
            <a:endParaRPr lang="zh-CN" altLang="en-US"/>
          </a:p>
        </p:txBody>
      </p:sp>
      <p:sp>
        <p:nvSpPr>
          <p:cNvPr id="224262" name="AutoShape 6"/>
          <p:cNvSpPr>
            <a:spLocks noChangeArrowheads="1"/>
          </p:cNvSpPr>
          <p:nvPr/>
        </p:nvSpPr>
        <p:spPr bwMode="gray">
          <a:xfrm>
            <a:off x="1208088" y="4606925"/>
            <a:ext cx="1697037" cy="444500"/>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solidFill>
                  <a:schemeClr val="bg1"/>
                </a:solidFill>
                <a:latin typeface="楷体_GB2312" pitchFamily="49" charset="-122"/>
                <a:ea typeface="楷体_GB2312" pitchFamily="49" charset="-122"/>
              </a:rPr>
              <a:t>行为范畴</a:t>
            </a:r>
          </a:p>
        </p:txBody>
      </p:sp>
      <p:sp>
        <p:nvSpPr>
          <p:cNvPr id="224263" name="Text Box 7"/>
          <p:cNvSpPr txBox="1">
            <a:spLocks noChangeArrowheads="1"/>
          </p:cNvSpPr>
          <p:nvPr/>
        </p:nvSpPr>
        <p:spPr bwMode="auto">
          <a:xfrm>
            <a:off x="852488" y="1749425"/>
            <a:ext cx="7208837" cy="1190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zh-CN" altLang="en-US" b="1">
                <a:ea typeface="宋体" panose="02010600030101010101" pitchFamily="2" charset="-122"/>
              </a:rPr>
              <a:t>在分析和认识世界时，可综合采用如下三种组织方法： </a:t>
            </a:r>
          </a:p>
          <a:p>
            <a:pPr algn="l">
              <a:buClr>
                <a:srgbClr val="CC0000"/>
              </a:buClr>
              <a:buFont typeface="Wingdings" panose="05000000000000000000" pitchFamily="2" charset="2"/>
              <a:buChar char="l"/>
            </a:pPr>
            <a:r>
              <a:rPr lang="zh-CN" altLang="en-US" b="1">
                <a:ea typeface="宋体" panose="02010600030101010101" pitchFamily="2" charset="-122"/>
              </a:rPr>
              <a:t>特定对象与其属性之间的区别</a:t>
            </a:r>
          </a:p>
          <a:p>
            <a:pPr algn="l">
              <a:buClr>
                <a:srgbClr val="CC0000"/>
              </a:buClr>
              <a:buFont typeface="Wingdings" panose="05000000000000000000" pitchFamily="2" charset="2"/>
              <a:buChar char="l"/>
            </a:pPr>
            <a:r>
              <a:rPr lang="zh-CN" altLang="en-US" b="1">
                <a:ea typeface="宋体" panose="02010600030101010101" pitchFamily="2" charset="-122"/>
              </a:rPr>
              <a:t>整体对象与相应组成部分对象之间的区别</a:t>
            </a:r>
          </a:p>
          <a:p>
            <a:pPr algn="l">
              <a:buClr>
                <a:srgbClr val="CC0000"/>
              </a:buClr>
              <a:buFont typeface="Wingdings" panose="05000000000000000000" pitchFamily="2" charset="2"/>
              <a:buChar char="l"/>
            </a:pPr>
            <a:r>
              <a:rPr lang="zh-CN" altLang="en-US" b="1">
                <a:ea typeface="宋体" panose="02010600030101010101" pitchFamily="2" charset="-122"/>
              </a:rPr>
              <a:t>不同对象类的构成及其区别</a:t>
            </a:r>
            <a:r>
              <a:rPr lang="zh-CN" altLang="en-US">
                <a:ea typeface="宋体" panose="02010600030101010101" pitchFamily="2" charset="-122"/>
              </a:rPr>
              <a:t>  </a:t>
            </a:r>
          </a:p>
        </p:txBody>
      </p:sp>
      <p:sp>
        <p:nvSpPr>
          <p:cNvPr id="224264" name="AutoShape 8"/>
          <p:cNvSpPr>
            <a:spLocks noChangeArrowheads="1"/>
          </p:cNvSpPr>
          <p:nvPr/>
        </p:nvSpPr>
        <p:spPr bwMode="auto">
          <a:xfrm>
            <a:off x="620713" y="1466850"/>
            <a:ext cx="7715250" cy="1517650"/>
          </a:xfrm>
          <a:prstGeom prst="roundRect">
            <a:avLst>
              <a:gd name="adj" fmla="val 4690"/>
            </a:avLst>
          </a:prstGeom>
          <a:noFill/>
          <a:ln w="57150">
            <a:solidFill>
              <a:schemeClr val="accent2"/>
            </a:solidFill>
            <a:round/>
          </a:ln>
          <a:effectLst>
            <a:outerShdw dist="107763" dir="2700000" algn="ctr" rotWithShape="0">
              <a:schemeClr val="bg2">
                <a:alpha val="50000"/>
              </a:schemeClr>
            </a:outerShdw>
          </a:effectLst>
          <a:extLst>
            <a:ext uri="{909E8E84-426E-40DD-AFC4-6F175D3DCCD1}">
              <a14:hiddenFill xmlns:a14="http://schemas.microsoft.com/office/drawing/2010/main" xmlns="">
                <a:solidFill>
                  <a:srgbClr val="F1D08F"/>
                </a:solidFill>
              </a14:hiddenFill>
            </a:ext>
          </a:extLst>
        </p:spPr>
        <p:txBody>
          <a:bodyPr wrap="none" anchor="ctr"/>
          <a:lstStyle/>
          <a:p>
            <a:endParaRPr lang="zh-CN" altLang="en-US"/>
          </a:p>
        </p:txBody>
      </p:sp>
      <p:sp>
        <p:nvSpPr>
          <p:cNvPr id="224265" name="AutoShape 9"/>
          <p:cNvSpPr>
            <a:spLocks noChangeArrowheads="1"/>
          </p:cNvSpPr>
          <p:nvPr/>
        </p:nvSpPr>
        <p:spPr bwMode="gray">
          <a:xfrm>
            <a:off x="1141413" y="1250950"/>
            <a:ext cx="1749425" cy="431800"/>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solidFill>
                  <a:schemeClr val="bg1"/>
                </a:solidFill>
                <a:latin typeface="楷体_GB2312" pitchFamily="49" charset="-122"/>
                <a:ea typeface="楷体_GB2312" pitchFamily="49" charset="-122"/>
              </a:rPr>
              <a:t>组织方法</a:t>
            </a:r>
          </a:p>
        </p:txBody>
      </p:sp>
      <p:sp>
        <p:nvSpPr>
          <p:cNvPr id="224266" name="Text Box 10"/>
          <p:cNvSpPr txBox="1">
            <a:spLocks noChangeArrowheads="1"/>
          </p:cNvSpPr>
          <p:nvPr/>
        </p:nvSpPr>
        <p:spPr bwMode="auto">
          <a:xfrm>
            <a:off x="930275" y="3697288"/>
            <a:ext cx="7208838" cy="504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50000"/>
              </a:lnSpc>
            </a:pPr>
            <a:r>
              <a:rPr lang="zh-CN" altLang="en-US" b="1">
                <a:ea typeface="宋体" panose="02010600030101010101" pitchFamily="2" charset="-122"/>
              </a:rPr>
              <a:t>比例是一种运用整体与部分原则，辅助处理复杂问题的方法</a:t>
            </a:r>
            <a:r>
              <a:rPr lang="zh-CN" altLang="en-US">
                <a:ea typeface="宋体" panose="02010600030101010101" pitchFamily="2" charset="-122"/>
              </a:rPr>
              <a:t> </a:t>
            </a:r>
            <a:r>
              <a:rPr lang="zh-CN" altLang="en-US" b="1">
                <a:ea typeface="宋体" panose="02010600030101010101" pitchFamily="2" charset="-122"/>
              </a:rPr>
              <a:t>。</a:t>
            </a:r>
            <a:r>
              <a:rPr lang="zh-CN" altLang="en-US">
                <a:ea typeface="宋体" panose="02010600030101010101" pitchFamily="2" charset="-122"/>
              </a:rPr>
              <a:t> </a:t>
            </a:r>
          </a:p>
        </p:txBody>
      </p:sp>
      <p:sp>
        <p:nvSpPr>
          <p:cNvPr id="224267" name="AutoShape 11"/>
          <p:cNvSpPr>
            <a:spLocks noChangeArrowheads="1"/>
          </p:cNvSpPr>
          <p:nvPr/>
        </p:nvSpPr>
        <p:spPr bwMode="auto">
          <a:xfrm>
            <a:off x="622300" y="3336925"/>
            <a:ext cx="7715250" cy="1155700"/>
          </a:xfrm>
          <a:prstGeom prst="roundRect">
            <a:avLst>
              <a:gd name="adj" fmla="val 4690"/>
            </a:avLst>
          </a:prstGeom>
          <a:noFill/>
          <a:ln w="57150">
            <a:solidFill>
              <a:schemeClr val="accent2"/>
            </a:solidFill>
            <a:round/>
          </a:ln>
          <a:effectLst>
            <a:outerShdw dist="107763" dir="2700000" algn="ctr" rotWithShape="0">
              <a:schemeClr val="bg2">
                <a:alpha val="50000"/>
              </a:schemeClr>
            </a:outerShdw>
          </a:effectLst>
          <a:extLst>
            <a:ext uri="{909E8E84-426E-40DD-AFC4-6F175D3DCCD1}">
              <a14:hiddenFill xmlns:a14="http://schemas.microsoft.com/office/drawing/2010/main" xmlns="">
                <a:solidFill>
                  <a:srgbClr val="F1D08F"/>
                </a:solidFill>
              </a14:hiddenFill>
            </a:ext>
          </a:extLst>
        </p:spPr>
        <p:txBody>
          <a:bodyPr wrap="none" anchor="ctr"/>
          <a:lstStyle/>
          <a:p>
            <a:endParaRPr lang="zh-CN" altLang="en-US"/>
          </a:p>
        </p:txBody>
      </p:sp>
      <p:sp>
        <p:nvSpPr>
          <p:cNvPr id="224268" name="AutoShape 12"/>
          <p:cNvSpPr>
            <a:spLocks noChangeArrowheads="1"/>
          </p:cNvSpPr>
          <p:nvPr/>
        </p:nvSpPr>
        <p:spPr bwMode="gray">
          <a:xfrm>
            <a:off x="1208088" y="3121025"/>
            <a:ext cx="1697037" cy="444500"/>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b="1">
                <a:solidFill>
                  <a:schemeClr val="bg1"/>
                </a:solidFill>
                <a:latin typeface="楷体_GB2312" pitchFamily="49" charset="-122"/>
                <a:ea typeface="楷体_GB2312" pitchFamily="49" charset="-122"/>
              </a:rPr>
              <a:t>比例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263"/>
                                        </p:tgtEl>
                                        <p:attrNameLst>
                                          <p:attrName>style.visibility</p:attrName>
                                        </p:attrNameLst>
                                      </p:cBhvr>
                                      <p:to>
                                        <p:strVal val="visible"/>
                                      </p:to>
                                    </p:set>
                                    <p:animEffect transition="in" filter="wipe(left)">
                                      <p:cBhvr>
                                        <p:cTn id="7" dur="500"/>
                                        <p:tgtEl>
                                          <p:spTgt spid="224263"/>
                                        </p:tgtEl>
                                      </p:cBhvr>
                                    </p:animEffect>
                                  </p:childTnLst>
                                </p:cTn>
                              </p:par>
                              <p:par>
                                <p:cTn id="8" presetID="22" presetClass="entr" presetSubtype="8" fill="hold" nodeType="withEffect">
                                  <p:stCondLst>
                                    <p:cond delay="0"/>
                                  </p:stCondLst>
                                  <p:childTnLst>
                                    <p:set>
                                      <p:cBhvr>
                                        <p:cTn id="9" dur="1" fill="hold">
                                          <p:stCondLst>
                                            <p:cond delay="0"/>
                                          </p:stCondLst>
                                        </p:cTn>
                                        <p:tgtEl>
                                          <p:spTgt spid="224264"/>
                                        </p:tgtEl>
                                        <p:attrNameLst>
                                          <p:attrName>style.visibility</p:attrName>
                                        </p:attrNameLst>
                                      </p:cBhvr>
                                      <p:to>
                                        <p:strVal val="visible"/>
                                      </p:to>
                                    </p:set>
                                    <p:animEffect transition="in" filter="wipe(left)">
                                      <p:cBhvr>
                                        <p:cTn id="10" dur="500"/>
                                        <p:tgtEl>
                                          <p:spTgt spid="22426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4265"/>
                                        </p:tgtEl>
                                        <p:attrNameLst>
                                          <p:attrName>style.visibility</p:attrName>
                                        </p:attrNameLst>
                                      </p:cBhvr>
                                      <p:to>
                                        <p:strVal val="visible"/>
                                      </p:to>
                                    </p:set>
                                    <p:animEffect transition="in" filter="wipe(left)">
                                      <p:cBhvr>
                                        <p:cTn id="13" dur="500"/>
                                        <p:tgtEl>
                                          <p:spTgt spid="22426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24260"/>
                                        </p:tgtEl>
                                        <p:attrNameLst>
                                          <p:attrName>style.visibility</p:attrName>
                                        </p:attrNameLst>
                                      </p:cBhvr>
                                      <p:to>
                                        <p:strVal val="visible"/>
                                      </p:to>
                                    </p:set>
                                    <p:animEffect transition="in" filter="wipe(left)">
                                      <p:cBhvr>
                                        <p:cTn id="18" dur="500"/>
                                        <p:tgtEl>
                                          <p:spTgt spid="224260"/>
                                        </p:tgtEl>
                                      </p:cBhvr>
                                    </p:animEffect>
                                  </p:childTnLst>
                                </p:cTn>
                              </p:par>
                              <p:par>
                                <p:cTn id="19" presetID="22" presetClass="entr" presetSubtype="8" fill="hold" nodeType="withEffect">
                                  <p:stCondLst>
                                    <p:cond delay="0"/>
                                  </p:stCondLst>
                                  <p:childTnLst>
                                    <p:set>
                                      <p:cBhvr>
                                        <p:cTn id="20" dur="1" fill="hold">
                                          <p:stCondLst>
                                            <p:cond delay="0"/>
                                          </p:stCondLst>
                                        </p:cTn>
                                        <p:tgtEl>
                                          <p:spTgt spid="224261"/>
                                        </p:tgtEl>
                                        <p:attrNameLst>
                                          <p:attrName>style.visibility</p:attrName>
                                        </p:attrNameLst>
                                      </p:cBhvr>
                                      <p:to>
                                        <p:strVal val="visible"/>
                                      </p:to>
                                    </p:set>
                                    <p:animEffect transition="in" filter="wipe(left)">
                                      <p:cBhvr>
                                        <p:cTn id="21" dur="500"/>
                                        <p:tgtEl>
                                          <p:spTgt spid="22426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24262"/>
                                        </p:tgtEl>
                                        <p:attrNameLst>
                                          <p:attrName>style.visibility</p:attrName>
                                        </p:attrNameLst>
                                      </p:cBhvr>
                                      <p:to>
                                        <p:strVal val="visible"/>
                                      </p:to>
                                    </p:set>
                                    <p:animEffect transition="in" filter="wipe(left)">
                                      <p:cBhvr>
                                        <p:cTn id="24" dur="500"/>
                                        <p:tgtEl>
                                          <p:spTgt spid="22426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24266"/>
                                        </p:tgtEl>
                                        <p:attrNameLst>
                                          <p:attrName>style.visibility</p:attrName>
                                        </p:attrNameLst>
                                      </p:cBhvr>
                                      <p:to>
                                        <p:strVal val="visible"/>
                                      </p:to>
                                    </p:set>
                                    <p:animEffect transition="in" filter="wipe(left)">
                                      <p:cBhvr>
                                        <p:cTn id="29" dur="500"/>
                                        <p:tgtEl>
                                          <p:spTgt spid="224266"/>
                                        </p:tgtEl>
                                      </p:cBhvr>
                                    </p:animEffect>
                                  </p:childTnLst>
                                </p:cTn>
                              </p:par>
                              <p:par>
                                <p:cTn id="30" presetID="22" presetClass="entr" presetSubtype="8" fill="hold" nodeType="withEffect">
                                  <p:stCondLst>
                                    <p:cond delay="0"/>
                                  </p:stCondLst>
                                  <p:childTnLst>
                                    <p:set>
                                      <p:cBhvr>
                                        <p:cTn id="31" dur="1" fill="hold">
                                          <p:stCondLst>
                                            <p:cond delay="0"/>
                                          </p:stCondLst>
                                        </p:cTn>
                                        <p:tgtEl>
                                          <p:spTgt spid="224267"/>
                                        </p:tgtEl>
                                        <p:attrNameLst>
                                          <p:attrName>style.visibility</p:attrName>
                                        </p:attrNameLst>
                                      </p:cBhvr>
                                      <p:to>
                                        <p:strVal val="visible"/>
                                      </p:to>
                                    </p:set>
                                    <p:animEffect transition="in" filter="wipe(left)">
                                      <p:cBhvr>
                                        <p:cTn id="32" dur="500"/>
                                        <p:tgtEl>
                                          <p:spTgt spid="224267"/>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24268"/>
                                        </p:tgtEl>
                                        <p:attrNameLst>
                                          <p:attrName>style.visibility</p:attrName>
                                        </p:attrNameLst>
                                      </p:cBhvr>
                                      <p:to>
                                        <p:strVal val="visible"/>
                                      </p:to>
                                    </p:set>
                                    <p:animEffect transition="in" filter="wipe(left)">
                                      <p:cBhvr>
                                        <p:cTn id="35" dur="500"/>
                                        <p:tgtEl>
                                          <p:spTgt spid="224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2" grpId="0" animBg="1"/>
      <p:bldP spid="224263" grpId="0"/>
      <p:bldP spid="224265" grpId="0" animBg="1"/>
      <p:bldP spid="22426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
        <p:nvSpPr>
          <p:cNvPr id="22530" name="Rectangle 2"/>
          <p:cNvSpPr>
            <a:spLocks noGrp="1" noChangeArrowheads="1"/>
          </p:cNvSpPr>
          <p:nvPr>
            <p:ph type="title"/>
          </p:nvPr>
        </p:nvSpPr>
        <p:spPr>
          <a:xfrm>
            <a:off x="665163" y="579438"/>
            <a:ext cx="7978775" cy="631825"/>
          </a:xfrm>
        </p:spPr>
        <p:txBody>
          <a:bodyPr/>
          <a:lstStyle/>
          <a:p>
            <a:pPr eaLnBrk="1" hangingPunct="1"/>
            <a:r>
              <a:rPr lang="zh-CN" altLang="en-US" sz="2400">
                <a:solidFill>
                  <a:schemeClr val="tx1"/>
                </a:solidFill>
                <a:latin typeface="楷体_GB2312" pitchFamily="49" charset="-122"/>
                <a:ea typeface="楷体_GB2312" pitchFamily="49" charset="-122"/>
              </a:rPr>
              <a:t>面向对象的方法学可以用下列方程式来表示</a:t>
            </a:r>
            <a:r>
              <a:rPr lang="zh-CN" altLang="en-US" sz="2100">
                <a:solidFill>
                  <a:schemeClr val="tx1"/>
                </a:solidFill>
                <a:latin typeface="楷体_GB2312" pitchFamily="49" charset="-122"/>
                <a:ea typeface="楷体_GB2312" pitchFamily="49" charset="-122"/>
              </a:rPr>
              <a:t> </a:t>
            </a:r>
          </a:p>
        </p:txBody>
      </p:sp>
      <p:sp>
        <p:nvSpPr>
          <p:cNvPr id="22531" name="Text Box 4"/>
          <p:cNvSpPr txBox="1">
            <a:spLocks noChangeArrowheads="1"/>
          </p:cNvSpPr>
          <p:nvPr/>
        </p:nvSpPr>
        <p:spPr bwMode="auto">
          <a:xfrm>
            <a:off x="665163" y="1211263"/>
            <a:ext cx="8274050" cy="1401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000" dirty="0">
                <a:latin typeface="楷体_GB2312" pitchFamily="49" charset="-122"/>
                <a:ea typeface="楷体_GB2312" pitchFamily="49" charset="-122"/>
              </a:rPr>
              <a:t>OO</a:t>
            </a:r>
            <a:r>
              <a:rPr lang="zh-CN" altLang="en-CA"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Object</a:t>
            </a:r>
            <a:r>
              <a:rPr lang="zh-CN" altLang="en-CA"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Classes</a:t>
            </a:r>
            <a:r>
              <a:rPr lang="zh-CN" altLang="en-CA"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Inheritance </a:t>
            </a:r>
            <a:r>
              <a:rPr lang="zh-CN" altLang="en-CA" dirty="0">
                <a:latin typeface="楷体_GB2312" pitchFamily="49" charset="-122"/>
                <a:ea typeface="楷体_GB2312" pitchFamily="49" charset="-122"/>
              </a:rPr>
              <a:t>＋</a:t>
            </a:r>
          </a:p>
          <a:p>
            <a:pPr>
              <a:spcBef>
                <a:spcPct val="50000"/>
              </a:spcBef>
            </a:pPr>
            <a:r>
              <a:rPr lang="zh-CN" altLang="en-US" sz="2000" dirty="0">
                <a:latin typeface="楷体_GB2312" pitchFamily="49" charset="-122"/>
                <a:ea typeface="楷体_GB2312" pitchFamily="49" charset="-122"/>
              </a:rPr>
              <a:t>         </a:t>
            </a:r>
            <a:r>
              <a:rPr lang="zh-CN" altLang="en-CA"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Communication with  messages</a:t>
            </a:r>
          </a:p>
          <a:p>
            <a:pPr>
              <a:spcBef>
                <a:spcPct val="50000"/>
              </a:spcBef>
            </a:pPr>
            <a:r>
              <a:rPr lang="zh-CN" altLang="en-US" sz="2400" dirty="0">
                <a:latin typeface="楷体_GB2312" pitchFamily="49" charset="-122"/>
                <a:ea typeface="楷体_GB2312" pitchFamily="49" charset="-122"/>
              </a:rPr>
              <a:t>面向对象</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对象</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类</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继承</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通信</a:t>
            </a:r>
          </a:p>
        </p:txBody>
      </p:sp>
      <p:sp>
        <p:nvSpPr>
          <p:cNvPr id="22532" name="Text Box 5"/>
          <p:cNvSpPr txBox="1">
            <a:spLocks noChangeArrowheads="1"/>
          </p:cNvSpPr>
          <p:nvPr/>
        </p:nvSpPr>
        <p:spPr bwMode="auto">
          <a:xfrm>
            <a:off x="652463" y="2716213"/>
            <a:ext cx="7991475" cy="3090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chemeClr val="hlink"/>
              </a:buClr>
              <a:buSzPct val="50000"/>
              <a:buFont typeface="Monotype Sorts" pitchFamily="2" charset="2"/>
              <a:buNone/>
            </a:pPr>
            <a:r>
              <a:rPr lang="en-US" altLang="zh-CN" sz="2000">
                <a:latin typeface="楷体_GB2312" pitchFamily="49" charset="-122"/>
                <a:ea typeface="楷体_GB2312" pitchFamily="49" charset="-122"/>
              </a:rPr>
              <a:t>    </a:t>
            </a:r>
            <a:r>
              <a:rPr lang="zh-CN" altLang="en-US" sz="2400">
                <a:latin typeface="楷体_GB2312" pitchFamily="49" charset="-122"/>
                <a:ea typeface="楷体_GB2312" pitchFamily="49" charset="-122"/>
              </a:rPr>
              <a:t>一个面向对象的程序的每一成份应是对象，计算是通过新的对象的建立和对象之间的通信来执行的。</a:t>
            </a:r>
          </a:p>
          <a:p>
            <a:pPr>
              <a:spcBef>
                <a:spcPct val="20000"/>
              </a:spcBef>
              <a:buClr>
                <a:schemeClr val="hlink"/>
              </a:buClr>
              <a:buSzPct val="50000"/>
              <a:buFont typeface="Monotype Sorts" pitchFamily="2" charset="2"/>
              <a:buNone/>
            </a:pPr>
            <a:r>
              <a:rPr lang="zh-CN" altLang="en-US" sz="2400">
                <a:latin typeface="楷体_GB2312" pitchFamily="49" charset="-122"/>
                <a:ea typeface="楷体_GB2312" pitchFamily="49" charset="-122"/>
              </a:rPr>
              <a:t>    若只使用对象和消息，则这种方法只能称为基于对象的</a:t>
            </a:r>
            <a:r>
              <a:rPr lang="en-US" altLang="zh-CN" sz="2400">
                <a:latin typeface="楷体_GB2312" pitchFamily="49" charset="-122"/>
                <a:ea typeface="楷体_GB2312" pitchFamily="49" charset="-122"/>
              </a:rPr>
              <a:t>(Object-based)</a:t>
            </a:r>
            <a:r>
              <a:rPr lang="zh-CN" altLang="en-US" sz="2400">
                <a:latin typeface="楷体_GB2312" pitchFamily="49" charset="-122"/>
                <a:ea typeface="楷体_GB2312" pitchFamily="49" charset="-122"/>
              </a:rPr>
              <a:t>方法，而不能称为面向对象的方法。如果把所有对象都划分为类，则这种方法可称为基于类的</a:t>
            </a:r>
            <a:r>
              <a:rPr lang="en-US" altLang="zh-CN" sz="2400">
                <a:latin typeface="楷体_GB2312" pitchFamily="49" charset="-122"/>
                <a:ea typeface="楷体_GB2312" pitchFamily="49" charset="-122"/>
              </a:rPr>
              <a:t>(class</a:t>
            </a:r>
            <a:r>
              <a:rPr lang="en-US" altLang="zh-CN" sz="2400">
                <a:ea typeface="楷体_GB2312" pitchFamily="49" charset="-122"/>
              </a:rPr>
              <a:t>—</a:t>
            </a:r>
            <a:r>
              <a:rPr lang="en-US" altLang="zh-CN" sz="2400">
                <a:latin typeface="楷体_GB2312" pitchFamily="49" charset="-122"/>
                <a:ea typeface="楷体_GB2312" pitchFamily="49" charset="-122"/>
              </a:rPr>
              <a:t>based)</a:t>
            </a:r>
            <a:r>
              <a:rPr lang="zh-CN" altLang="en-US" sz="2400">
                <a:latin typeface="楷体_GB2312" pitchFamily="49" charset="-122"/>
                <a:ea typeface="楷体_GB2312" pitchFamily="49" charset="-122"/>
              </a:rPr>
              <a:t>方法，仍不能成面向对象的方法。只有同时使用了对象、类、继承和消息的方法，才是真正的面向对象方法。</a:t>
            </a:r>
            <a:r>
              <a:rPr lang="zh-CN" altLang="en-US" sz="2000">
                <a:latin typeface="楷体_GB2312" pitchFamily="49" charset="-122"/>
                <a:ea typeface="楷体_GB2312" pitchFamily="49" charset="-122"/>
              </a:rPr>
              <a:t>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noChangeArrowheads="1"/>
          </p:cNvSpPr>
          <p:nvPr>
            <p:ph type="title"/>
          </p:nvPr>
        </p:nvSpPr>
        <p:spPr>
          <a:xfrm>
            <a:off x="457200" y="277813"/>
            <a:ext cx="8229600" cy="650875"/>
          </a:xfrm>
        </p:spPr>
        <p:txBody>
          <a:bodyPr/>
          <a:lstStyle/>
          <a:p>
            <a:pPr eaLnBrk="1" hangingPunct="1"/>
            <a:r>
              <a:rPr lang="zh-CN" altLang="en-US" sz="3200" dirty="0"/>
              <a:t>面向对象方法学的基本特点</a:t>
            </a:r>
          </a:p>
        </p:txBody>
      </p:sp>
      <p:sp>
        <p:nvSpPr>
          <p:cNvPr id="3" name="内容占位符 2"/>
          <p:cNvSpPr>
            <a:spLocks noGrp="1"/>
          </p:cNvSpPr>
          <p:nvPr>
            <p:ph idx="1"/>
          </p:nvPr>
        </p:nvSpPr>
        <p:spPr>
          <a:xfrm>
            <a:off x="428625" y="1000125"/>
            <a:ext cx="8229600" cy="4745038"/>
          </a:xfrm>
        </p:spPr>
        <p:txBody>
          <a:bodyPr/>
          <a:lstStyle/>
          <a:p>
            <a:pPr eaLnBrk="1" hangingPunct="1">
              <a:defRPr/>
            </a:pPr>
            <a:r>
              <a:rPr lang="zh-CN" sz="2400" dirty="0"/>
              <a:t>符合人们习惯的思维方式</a:t>
            </a:r>
            <a:endParaRPr lang="en-US" altLang="zh-CN" sz="2400" dirty="0"/>
          </a:p>
          <a:p>
            <a:pPr lvl="1" indent="-325755" eaLnBrk="1" hangingPunct="1">
              <a:defRPr/>
            </a:pPr>
            <a:r>
              <a:rPr lang="zh-CN" sz="2400" dirty="0">
                <a:cs typeface="+mn-cs"/>
              </a:rPr>
              <a:t>面向对象方法学将问题域的理念直接映射到对象，以及对象之间的接口，这种映射的方法符合人们习惯的思维方式。</a:t>
            </a:r>
            <a:endParaRPr lang="en-US" altLang="zh-CN" sz="2400" dirty="0">
              <a:cs typeface="+mn-cs"/>
            </a:endParaRPr>
          </a:p>
          <a:p>
            <a:pPr eaLnBrk="1" hangingPunct="1">
              <a:defRPr/>
            </a:pPr>
            <a:r>
              <a:rPr lang="zh-CN" sz="2400" dirty="0"/>
              <a:t>稳定性好</a:t>
            </a:r>
            <a:endParaRPr lang="en-US" altLang="zh-CN" sz="2400" dirty="0"/>
          </a:p>
          <a:p>
            <a:pPr lvl="1" indent="-325755" eaLnBrk="1" hangingPunct="1">
              <a:defRPr/>
            </a:pPr>
            <a:r>
              <a:rPr lang="zh-CN" sz="2400" dirty="0">
                <a:cs typeface="+mn-cs"/>
              </a:rPr>
              <a:t>当系统的功能需要变化时，并不会引起软件结构的整体变化，仅需要作一些局部性的修改</a:t>
            </a:r>
            <a:r>
              <a:rPr lang="zh-CN" altLang="en-US" sz="2400" dirty="0">
                <a:cs typeface="+mn-cs"/>
              </a:rPr>
              <a:t>；</a:t>
            </a:r>
            <a:endParaRPr lang="en-US" altLang="zh-CN" sz="2400" dirty="0">
              <a:cs typeface="+mn-cs"/>
            </a:endParaRPr>
          </a:p>
          <a:p>
            <a:pPr eaLnBrk="1" hangingPunct="1">
              <a:defRPr/>
            </a:pPr>
            <a:r>
              <a:rPr lang="zh-CN" sz="2400" dirty="0"/>
              <a:t>可重用性好</a:t>
            </a:r>
            <a:endParaRPr lang="en-US" altLang="zh-CN" sz="2400" dirty="0"/>
          </a:p>
          <a:p>
            <a:pPr eaLnBrk="1" hangingPunct="1">
              <a:defRPr/>
            </a:pPr>
            <a:r>
              <a:rPr lang="zh-CN" sz="2400" dirty="0"/>
              <a:t>容易开发大型软件产品</a:t>
            </a:r>
            <a:endParaRPr lang="en-US" altLang="zh-CN" sz="2400" dirty="0"/>
          </a:p>
          <a:p>
            <a:pPr eaLnBrk="1" hangingPunct="1">
              <a:defRPr/>
            </a:pPr>
            <a:r>
              <a:rPr lang="zh-CN" sz="2400" dirty="0"/>
              <a:t>可维护性好</a:t>
            </a:r>
            <a:endParaRPr lang="en-US" altLang="zh-CN" sz="2400" dirty="0"/>
          </a:p>
          <a:p>
            <a:pPr eaLnBrk="1" hangingPunct="1">
              <a:defRPr/>
            </a:pPr>
            <a:r>
              <a:rPr lang="zh-CN" sz="2400" dirty="0"/>
              <a:t>易于测试和调试</a:t>
            </a:r>
            <a:endParaRPr lang="en-US" altLang="zh-CN" sz="2400" dirty="0"/>
          </a:p>
        </p:txBody>
      </p:sp>
      <p:sp>
        <p:nvSpPr>
          <p:cNvPr id="4" name="日期占位符 3"/>
          <p:cNvSpPr>
            <a:spLocks noGrp="1"/>
          </p:cNvSpPr>
          <p:nvPr>
            <p:ph type="dt" sz="quarter" idx="4294967295"/>
          </p:nvPr>
        </p:nvSpPr>
        <p:spPr bwMode="auto">
          <a:xfrm>
            <a:off x="250825" y="6165850"/>
            <a:ext cx="2881313" cy="457200"/>
          </a:xfrm>
          <a:prstGeom prst="rect">
            <a:avLst/>
          </a:prstGeom>
        </p:spPr>
        <p:txBody>
          <a:bodyPr anchor="b"/>
          <a:lstStyle/>
          <a:p>
            <a:pPr>
              <a:buFontTx/>
              <a:buNone/>
              <a:defRPr/>
            </a:pPr>
            <a:r>
              <a:rPr lang="zh-CN" altLang="en-US" sz="1600">
                <a:solidFill>
                  <a:srgbClr val="6699FF"/>
                </a:solidFill>
                <a:latin typeface="+mj-lt"/>
              </a:rPr>
              <a:t>第</a:t>
            </a:r>
            <a:r>
              <a:rPr lang="en-US" altLang="zh-CN" sz="1600">
                <a:solidFill>
                  <a:srgbClr val="6699FF"/>
                </a:solidFill>
                <a:latin typeface="+mj-lt"/>
              </a:rPr>
              <a:t>6</a:t>
            </a:r>
            <a:r>
              <a:rPr lang="zh-CN" altLang="en-US" sz="1600">
                <a:solidFill>
                  <a:srgbClr val="6699FF"/>
                </a:solidFill>
                <a:latin typeface="+mj-lt"/>
              </a:rPr>
              <a:t>章面向对象方法</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1700" dirty="0">
                <a:solidFill>
                  <a:srgbClr val="000000"/>
                </a:solidFill>
              </a:rPr>
              <a:t>OOA</a:t>
            </a:r>
            <a:r>
              <a:rPr lang="zh-CN" altLang="zh-CN" sz="1700" dirty="0">
                <a:solidFill>
                  <a:srgbClr val="000000"/>
                </a:solidFill>
              </a:rPr>
              <a:t>的目的是定义所有与待解决问题相关的类（包括类的操作和属性、类与类之间的关系以及它们表现出的行为）。为此，</a:t>
            </a:r>
            <a:r>
              <a:rPr lang="en-US" altLang="zh-CN" sz="1700" dirty="0">
                <a:solidFill>
                  <a:srgbClr val="000000"/>
                </a:solidFill>
              </a:rPr>
              <a:t>OOA</a:t>
            </a:r>
            <a:r>
              <a:rPr lang="zh-CN" altLang="zh-CN" sz="1700" dirty="0">
                <a:solidFill>
                  <a:srgbClr val="000000"/>
                </a:solidFill>
              </a:rPr>
              <a:t>需完成的任务是：</a:t>
            </a:r>
            <a:r>
              <a:rPr lang="en-US" altLang="zh-CN" sz="1700" dirty="0">
                <a:solidFill>
                  <a:srgbClr val="000000"/>
                </a:solidFill>
              </a:rPr>
              <a:t/>
            </a:r>
            <a:br>
              <a:rPr lang="en-US" altLang="zh-CN" sz="1700" dirty="0">
                <a:solidFill>
                  <a:srgbClr val="000000"/>
                </a:solidFill>
              </a:rPr>
            </a:br>
            <a:r>
              <a:rPr lang="en-US" altLang="zh-CN" sz="1700" dirty="0">
                <a:solidFill>
                  <a:srgbClr val="000000"/>
                </a:solidFill>
              </a:rPr>
              <a:t/>
            </a:r>
            <a:br>
              <a:rPr lang="en-US" altLang="zh-CN" sz="1700" dirty="0">
                <a:solidFill>
                  <a:srgbClr val="000000"/>
                </a:solidFill>
              </a:rPr>
            </a:br>
            <a:r>
              <a:rPr lang="zh-CN" altLang="zh-CN" sz="1700" dirty="0">
                <a:solidFill>
                  <a:srgbClr val="000000"/>
                </a:solidFill>
              </a:rPr>
              <a:t>　　（</a:t>
            </a:r>
            <a:r>
              <a:rPr lang="en-US" altLang="zh-CN" sz="1700" dirty="0">
                <a:solidFill>
                  <a:srgbClr val="000000"/>
                </a:solidFill>
              </a:rPr>
              <a:t>1</a:t>
            </a:r>
            <a:r>
              <a:rPr lang="zh-CN" altLang="zh-CN" sz="1700" dirty="0">
                <a:solidFill>
                  <a:srgbClr val="000000"/>
                </a:solidFill>
              </a:rPr>
              <a:t>）软件工程师和用户必须充分沟通，以了解基本的用户需求；</a:t>
            </a:r>
            <a:r>
              <a:rPr lang="en-US" altLang="zh-CN" sz="1700" dirty="0">
                <a:solidFill>
                  <a:srgbClr val="000000"/>
                </a:solidFill>
              </a:rPr>
              <a:t/>
            </a:r>
            <a:br>
              <a:rPr lang="en-US" altLang="zh-CN" sz="1700" dirty="0">
                <a:solidFill>
                  <a:srgbClr val="000000"/>
                </a:solidFill>
              </a:rPr>
            </a:br>
            <a:r>
              <a:rPr lang="en-US" altLang="zh-CN" sz="1700" dirty="0">
                <a:solidFill>
                  <a:srgbClr val="000000"/>
                </a:solidFill>
              </a:rPr>
              <a:t/>
            </a:r>
            <a:br>
              <a:rPr lang="en-US" altLang="zh-CN" sz="1700" dirty="0">
                <a:solidFill>
                  <a:srgbClr val="000000"/>
                </a:solidFill>
              </a:rPr>
            </a:br>
            <a:r>
              <a:rPr lang="zh-CN" altLang="zh-CN" sz="1700" dirty="0">
                <a:solidFill>
                  <a:srgbClr val="000000"/>
                </a:solidFill>
              </a:rPr>
              <a:t>　　（</a:t>
            </a:r>
            <a:r>
              <a:rPr lang="en-US" altLang="zh-CN" sz="1700" dirty="0">
                <a:solidFill>
                  <a:srgbClr val="000000"/>
                </a:solidFill>
              </a:rPr>
              <a:t>2</a:t>
            </a:r>
            <a:r>
              <a:rPr lang="zh-CN" altLang="zh-CN" sz="1700" dirty="0">
                <a:solidFill>
                  <a:srgbClr val="000000"/>
                </a:solidFill>
              </a:rPr>
              <a:t>）必须标识类（即定义其属性和操作）；</a:t>
            </a:r>
            <a:r>
              <a:rPr lang="en-US" altLang="zh-CN" sz="1700" dirty="0">
                <a:solidFill>
                  <a:srgbClr val="000000"/>
                </a:solidFill>
              </a:rPr>
              <a:t/>
            </a:r>
            <a:br>
              <a:rPr lang="en-US" altLang="zh-CN" sz="1700" dirty="0">
                <a:solidFill>
                  <a:srgbClr val="000000"/>
                </a:solidFill>
              </a:rPr>
            </a:br>
            <a:r>
              <a:rPr lang="en-US" altLang="zh-CN" sz="1700" dirty="0">
                <a:solidFill>
                  <a:srgbClr val="000000"/>
                </a:solidFill>
              </a:rPr>
              <a:t/>
            </a:r>
            <a:br>
              <a:rPr lang="en-US" altLang="zh-CN" sz="1700" dirty="0">
                <a:solidFill>
                  <a:srgbClr val="000000"/>
                </a:solidFill>
              </a:rPr>
            </a:br>
            <a:r>
              <a:rPr lang="zh-CN" altLang="zh-CN" sz="1700" dirty="0">
                <a:solidFill>
                  <a:srgbClr val="000000"/>
                </a:solidFill>
              </a:rPr>
              <a:t>　　（</a:t>
            </a:r>
            <a:r>
              <a:rPr lang="en-US" altLang="zh-CN" sz="1700" dirty="0">
                <a:solidFill>
                  <a:srgbClr val="000000"/>
                </a:solidFill>
              </a:rPr>
              <a:t>3</a:t>
            </a:r>
            <a:r>
              <a:rPr lang="zh-CN" altLang="zh-CN" sz="1700" dirty="0">
                <a:solidFill>
                  <a:srgbClr val="000000"/>
                </a:solidFill>
              </a:rPr>
              <a:t>）必须定义类的层次；</a:t>
            </a:r>
            <a:r>
              <a:rPr lang="en-US" altLang="zh-CN" sz="1700" dirty="0">
                <a:solidFill>
                  <a:srgbClr val="000000"/>
                </a:solidFill>
              </a:rPr>
              <a:t/>
            </a:r>
            <a:br>
              <a:rPr lang="en-US" altLang="zh-CN" sz="1700" dirty="0">
                <a:solidFill>
                  <a:srgbClr val="000000"/>
                </a:solidFill>
              </a:rPr>
            </a:br>
            <a:r>
              <a:rPr lang="en-US" altLang="zh-CN" sz="1700" dirty="0">
                <a:solidFill>
                  <a:srgbClr val="000000"/>
                </a:solidFill>
              </a:rPr>
              <a:t/>
            </a:r>
            <a:br>
              <a:rPr lang="en-US" altLang="zh-CN" sz="1700" dirty="0">
                <a:solidFill>
                  <a:srgbClr val="000000"/>
                </a:solidFill>
              </a:rPr>
            </a:br>
            <a:r>
              <a:rPr lang="zh-CN" altLang="zh-CN" sz="1700" dirty="0">
                <a:solidFill>
                  <a:srgbClr val="000000"/>
                </a:solidFill>
              </a:rPr>
              <a:t>　　（</a:t>
            </a:r>
            <a:r>
              <a:rPr lang="en-US" altLang="zh-CN" sz="1700" dirty="0">
                <a:solidFill>
                  <a:srgbClr val="000000"/>
                </a:solidFill>
              </a:rPr>
              <a:t>4</a:t>
            </a:r>
            <a:r>
              <a:rPr lang="zh-CN" altLang="zh-CN" sz="1700" dirty="0">
                <a:solidFill>
                  <a:srgbClr val="000000"/>
                </a:solidFill>
              </a:rPr>
              <a:t>）应当表达对象与对象之间的关系（即对象的连接）；</a:t>
            </a:r>
            <a:r>
              <a:rPr lang="en-US" altLang="zh-CN" sz="1700" dirty="0">
                <a:solidFill>
                  <a:srgbClr val="000000"/>
                </a:solidFill>
              </a:rPr>
              <a:t/>
            </a:r>
            <a:br>
              <a:rPr lang="en-US" altLang="zh-CN" sz="1700" dirty="0">
                <a:solidFill>
                  <a:srgbClr val="000000"/>
                </a:solidFill>
              </a:rPr>
            </a:br>
            <a:r>
              <a:rPr lang="en-US" altLang="zh-CN" sz="1700" dirty="0">
                <a:solidFill>
                  <a:srgbClr val="000000"/>
                </a:solidFill>
              </a:rPr>
              <a:t/>
            </a:r>
            <a:br>
              <a:rPr lang="en-US" altLang="zh-CN" sz="1700" dirty="0">
                <a:solidFill>
                  <a:srgbClr val="000000"/>
                </a:solidFill>
              </a:rPr>
            </a:br>
            <a:r>
              <a:rPr lang="zh-CN" altLang="zh-CN" sz="1700" dirty="0">
                <a:solidFill>
                  <a:srgbClr val="000000"/>
                </a:solidFill>
              </a:rPr>
              <a:t>　　（</a:t>
            </a:r>
            <a:r>
              <a:rPr lang="en-US" altLang="zh-CN" sz="1700" dirty="0">
                <a:solidFill>
                  <a:srgbClr val="000000"/>
                </a:solidFill>
              </a:rPr>
              <a:t>5</a:t>
            </a:r>
            <a:r>
              <a:rPr lang="zh-CN" altLang="zh-CN" sz="1700" dirty="0">
                <a:solidFill>
                  <a:srgbClr val="000000"/>
                </a:solidFill>
              </a:rPr>
              <a:t>）必须模型化对象的行为；</a:t>
            </a:r>
            <a:r>
              <a:rPr lang="en-US" altLang="zh-CN" sz="1700" dirty="0">
                <a:solidFill>
                  <a:srgbClr val="000000"/>
                </a:solidFill>
              </a:rPr>
              <a:t/>
            </a:r>
            <a:br>
              <a:rPr lang="en-US" altLang="zh-CN" sz="1700" dirty="0">
                <a:solidFill>
                  <a:srgbClr val="000000"/>
                </a:solidFill>
              </a:rPr>
            </a:br>
            <a:r>
              <a:rPr lang="en-US" altLang="zh-CN" sz="1700" dirty="0">
                <a:solidFill>
                  <a:srgbClr val="000000"/>
                </a:solidFill>
              </a:rPr>
              <a:t/>
            </a:r>
            <a:br>
              <a:rPr lang="en-US" altLang="zh-CN" sz="1700" dirty="0">
                <a:solidFill>
                  <a:srgbClr val="000000"/>
                </a:solidFill>
              </a:rPr>
            </a:br>
            <a:r>
              <a:rPr lang="zh-CN" altLang="zh-CN" sz="1700" dirty="0">
                <a:solidFill>
                  <a:srgbClr val="000000"/>
                </a:solidFill>
              </a:rPr>
              <a:t>　　（</a:t>
            </a:r>
            <a:r>
              <a:rPr lang="en-US" altLang="zh-CN" sz="1700" dirty="0">
                <a:solidFill>
                  <a:srgbClr val="000000"/>
                </a:solidFill>
              </a:rPr>
              <a:t>6</a:t>
            </a:r>
            <a:r>
              <a:rPr lang="zh-CN" altLang="zh-CN" sz="1700" dirty="0">
                <a:solidFill>
                  <a:srgbClr val="000000"/>
                </a:solidFill>
              </a:rPr>
              <a:t>）反复地做任务①～⑤，直到模型建成。</a:t>
            </a:r>
            <a:r>
              <a:rPr lang="en-US" altLang="zh-CN" sz="1700" dirty="0">
                <a:solidFill>
                  <a:srgbClr val="000000"/>
                </a:solidFill>
              </a:rPr>
              <a:t/>
            </a:r>
            <a:br>
              <a:rPr lang="en-US" altLang="zh-CN" sz="1700" dirty="0">
                <a:solidFill>
                  <a:srgbClr val="000000"/>
                </a:solidFill>
              </a:rPr>
            </a:br>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OOA</a:t>
            </a:r>
            <a:r>
              <a:rPr lang="zh-CN" altLang="zh-CN" dirty="0"/>
              <a:t>分析的基本原则和任务</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a:t/>
            </a:r>
            <a:br>
              <a:rPr lang="en-US" altLang="zh-CN" dirty="0"/>
            </a:br>
            <a:r>
              <a:rPr lang="en-US" altLang="zh-CN" dirty="0"/>
              <a:t/>
            </a:r>
            <a:br>
              <a:rPr lang="en-US" altLang="zh-CN" dirty="0"/>
            </a:br>
            <a:r>
              <a:rPr lang="zh-CN" altLang="zh-CN" dirty="0"/>
              <a:t>　　</a:t>
            </a:r>
            <a:r>
              <a:rPr lang="zh-CN" altLang="zh-CN" sz="5100" dirty="0"/>
              <a:t>为建立分析模型，要运用如下的</a:t>
            </a:r>
            <a:r>
              <a:rPr lang="en-US" altLang="zh-CN" sz="5100" dirty="0"/>
              <a:t>5</a:t>
            </a:r>
            <a:r>
              <a:rPr lang="zh-CN" altLang="zh-CN" sz="5100" dirty="0"/>
              <a:t>个基本原则 ：①建立信息域模型；②描述功能；③表达行为；④划分功能 、数据 、行为模型，揭示更多的细节；⑤用早期的模型描述问题的实质，用后期的模型给出实现的细节。这些原则形成</a:t>
            </a:r>
            <a:r>
              <a:rPr lang="en-US" altLang="zh-CN" sz="5100" dirty="0"/>
              <a:t>OOA</a:t>
            </a:r>
            <a:r>
              <a:rPr lang="zh-CN" altLang="zh-CN" sz="5100" dirty="0"/>
              <a:t>的基础。</a:t>
            </a:r>
            <a:r>
              <a:rPr lang="en-US" altLang="zh-CN" sz="5100" dirty="0"/>
              <a:t/>
            </a:r>
            <a:br>
              <a:rPr lang="en-US" altLang="zh-CN" sz="5100" dirty="0"/>
            </a:br>
            <a:r>
              <a:rPr lang="en-US" altLang="zh-CN" sz="5100" dirty="0"/>
              <a:t/>
            </a:r>
            <a:br>
              <a:rPr lang="en-US" altLang="zh-CN" sz="5100" dirty="0"/>
            </a:br>
            <a:r>
              <a:rPr lang="zh-CN" altLang="zh-CN" sz="5100" dirty="0"/>
              <a:t>　　</a:t>
            </a:r>
            <a:endParaRPr lang="zh-CN" altLang="en-US" sz="51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0000" lnSpcReduction="20000"/>
          </a:bodyPr>
          <a:lstStyle/>
          <a:p>
            <a:r>
              <a:rPr lang="zh-CN" altLang="zh-CN" dirty="0"/>
              <a:t>　</a:t>
            </a:r>
            <a:r>
              <a:rPr lang="en-US" altLang="zh-CN" dirty="0"/>
              <a:t>2.OOA</a:t>
            </a:r>
            <a:r>
              <a:rPr lang="zh-CN" altLang="zh-CN" dirty="0"/>
              <a:t>概述</a:t>
            </a:r>
            <a:r>
              <a:rPr lang="en-US" altLang="zh-CN" dirty="0"/>
              <a:t/>
            </a:r>
            <a:br>
              <a:rPr lang="en-US" altLang="zh-CN" dirty="0"/>
            </a:br>
            <a:r>
              <a:rPr lang="en-US" altLang="zh-CN" dirty="0"/>
              <a:t/>
            </a:r>
            <a:br>
              <a:rPr lang="en-US" altLang="zh-CN" dirty="0"/>
            </a:br>
            <a:r>
              <a:rPr lang="zh-CN" altLang="zh-CN" dirty="0"/>
              <a:t>　　</a:t>
            </a:r>
            <a:r>
              <a:rPr lang="zh-CN" altLang="zh-CN" sz="4400" dirty="0"/>
              <a:t>目前已经衍生许多种</a:t>
            </a:r>
            <a:r>
              <a:rPr lang="en-US" altLang="zh-CN" sz="4400" dirty="0"/>
              <a:t> OOA</a:t>
            </a:r>
            <a:r>
              <a:rPr lang="zh-CN" altLang="zh-CN" sz="4400" dirty="0"/>
              <a:t>方法。每种方法都有各自的进行产品或系统分析的过程，有一组可描述过程演进的图形标识，以及能使得软件工程师以一致的方式建立模型的符号体系。现在广泛使用的</a:t>
            </a:r>
            <a:r>
              <a:rPr lang="en-US" altLang="zh-CN" sz="4400" dirty="0"/>
              <a:t>OOA</a:t>
            </a:r>
            <a:r>
              <a:rPr lang="zh-CN" altLang="zh-CN" sz="4400" dirty="0"/>
              <a:t>方法有以下几种：</a:t>
            </a:r>
            <a:r>
              <a:rPr lang="en-US" altLang="zh-CN" sz="4400" dirty="0"/>
              <a:t/>
            </a:r>
            <a:br>
              <a:rPr lang="en-US" altLang="zh-CN" sz="4400" dirty="0"/>
            </a:br>
            <a:r>
              <a:rPr lang="en-US" altLang="zh-CN" sz="4400" dirty="0"/>
              <a:t/>
            </a:r>
            <a:br>
              <a:rPr lang="en-US" altLang="zh-CN" sz="4400" dirty="0"/>
            </a:br>
            <a:r>
              <a:rPr lang="zh-CN" altLang="zh-CN" sz="4400" dirty="0"/>
              <a:t>　　（</a:t>
            </a:r>
            <a:r>
              <a:rPr lang="en-US" altLang="zh-CN" sz="4400" dirty="0"/>
              <a:t>1</a:t>
            </a:r>
            <a:r>
              <a:rPr lang="zh-CN" altLang="zh-CN" sz="4400" dirty="0"/>
              <a:t>）</a:t>
            </a:r>
            <a:r>
              <a:rPr lang="en-US" altLang="zh-CN" sz="4400" dirty="0"/>
              <a:t> </a:t>
            </a:r>
            <a:r>
              <a:rPr lang="en-US" altLang="zh-CN" sz="4400" dirty="0" err="1"/>
              <a:t>Booch</a:t>
            </a:r>
            <a:r>
              <a:rPr lang="en-US" altLang="zh-CN" sz="4400" dirty="0"/>
              <a:t> </a:t>
            </a:r>
            <a:r>
              <a:rPr lang="zh-CN" altLang="zh-CN" sz="4400" dirty="0"/>
              <a:t>方法：</a:t>
            </a:r>
            <a:r>
              <a:rPr lang="en-US" altLang="zh-CN" sz="4400" dirty="0" err="1"/>
              <a:t>Booch</a:t>
            </a:r>
            <a:r>
              <a:rPr lang="en-US" altLang="zh-CN" sz="4400" dirty="0"/>
              <a:t> </a:t>
            </a:r>
            <a:r>
              <a:rPr lang="zh-CN" altLang="zh-CN" sz="4400" dirty="0"/>
              <a:t>方法包含“ 微开发过程 ”和“宏开发过程”。微开发过程定义了一组任务，并在宏开发过程的每一步骤中反复使用它们，以维持演进途径。</a:t>
            </a:r>
            <a:r>
              <a:rPr lang="en-US" altLang="zh-CN" sz="4400" dirty="0" err="1"/>
              <a:t>Booch</a:t>
            </a:r>
            <a:r>
              <a:rPr lang="en-US" altLang="zh-CN" sz="4400" dirty="0"/>
              <a:t> OOA </a:t>
            </a:r>
            <a:r>
              <a:rPr lang="zh-CN" altLang="zh-CN" sz="4400" dirty="0"/>
              <a:t>宏开发过程的任务包括标识类和对象、标识类和对象的语义、定义类与对象间的关系，以及进行一系列求精从而实现分析模型。</a:t>
            </a:r>
            <a:r>
              <a:rPr lang="en-US" altLang="zh-CN" sz="4400" dirty="0"/>
              <a:t/>
            </a:r>
            <a:br>
              <a:rPr lang="en-US" altLang="zh-CN" sz="4400" dirty="0"/>
            </a:br>
            <a:r>
              <a:rPr lang="en-US" altLang="zh-CN" sz="4400" dirty="0"/>
              <a:t/>
            </a:r>
            <a:br>
              <a:rPr lang="en-US" altLang="zh-CN" sz="4400" dirty="0"/>
            </a:br>
            <a:r>
              <a:rPr lang="zh-CN" altLang="zh-CN" sz="4400" dirty="0"/>
              <a:t>　　（</a:t>
            </a:r>
            <a:r>
              <a:rPr lang="en-US" altLang="zh-CN" sz="4400" dirty="0"/>
              <a:t>2</a:t>
            </a:r>
            <a:r>
              <a:rPr lang="zh-CN" altLang="zh-CN" sz="4400" dirty="0"/>
              <a:t>）</a:t>
            </a:r>
            <a:r>
              <a:rPr lang="en-US" altLang="zh-CN" sz="4400" dirty="0"/>
              <a:t> Rumbaugh </a:t>
            </a:r>
            <a:r>
              <a:rPr lang="zh-CN" altLang="zh-CN" sz="4400" dirty="0"/>
              <a:t>方法：</a:t>
            </a:r>
            <a:r>
              <a:rPr lang="en-US" altLang="zh-CN" sz="4400" dirty="0"/>
              <a:t>Rumbaugh </a:t>
            </a:r>
            <a:r>
              <a:rPr lang="zh-CN" altLang="zh-CN" sz="4400" dirty="0"/>
              <a:t>和他的同事提出的对象模型化技术（</a:t>
            </a:r>
            <a:r>
              <a:rPr lang="en-US" altLang="zh-CN" sz="4400" dirty="0"/>
              <a:t>OMT</a:t>
            </a:r>
            <a:r>
              <a:rPr lang="zh-CN" altLang="zh-CN" sz="4400" dirty="0"/>
              <a:t>）用于分析、系统设计和对象级设计 。分析活动建立三个模型：对象模型（描述对象、类、层次和关系），动态模型（描述对象和系统的行为），功能模型（类似于高层的</a:t>
            </a:r>
            <a:r>
              <a:rPr lang="en-US" altLang="zh-CN" sz="4400" dirty="0"/>
              <a:t>DFD</a:t>
            </a:r>
            <a:r>
              <a:rPr lang="zh-CN" altLang="zh-CN" sz="4400" dirty="0"/>
              <a:t>，描述穿越系统的信息流）。</a:t>
            </a:r>
            <a:r>
              <a:rPr lang="en-US" altLang="zh-CN" sz="4400" dirty="0"/>
              <a:t/>
            </a:r>
            <a:br>
              <a:rPr lang="en-US" altLang="zh-CN" sz="4400" dirty="0"/>
            </a:br>
            <a:r>
              <a:rPr lang="en-US" altLang="zh-CN" dirty="0"/>
              <a:t/>
            </a:r>
            <a:br>
              <a:rPr lang="en-US" altLang="zh-CN" dirty="0"/>
            </a:br>
            <a:r>
              <a:rPr lang="zh-CN" altLang="zh-CN" dirty="0"/>
              <a:t>　</a:t>
            </a:r>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B3B4DAE6-41C8-441D-8347-4D236390D09A}" type="slidenum">
              <a:rPr lang="en-US" altLang="zh-CN" sz="1400" b="0"/>
              <a:pPr/>
              <a:t>96</a:t>
            </a:fld>
            <a:endParaRPr lang="en-US" altLang="zh-CN" sz="1400" b="0"/>
          </a:p>
        </p:txBody>
      </p:sp>
      <p:sp>
        <p:nvSpPr>
          <p:cNvPr id="66563" name="Text Box 12"/>
          <p:cNvSpPr txBox="1">
            <a:spLocks noChangeArrowheads="1"/>
          </p:cNvSpPr>
          <p:nvPr/>
        </p:nvSpPr>
        <p:spPr bwMode="auto">
          <a:xfrm>
            <a:off x="296863" y="250825"/>
            <a:ext cx="2408237"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Aft>
                <a:spcPts val="600"/>
              </a:spcAft>
            </a:pPr>
            <a:r>
              <a:rPr lang="en-US" altLang="zh-CN" sz="2800">
                <a:solidFill>
                  <a:srgbClr val="CC0000"/>
                </a:solidFill>
                <a:latin typeface="Arial" panose="020B0604020202020204" pitchFamily="34" charset="0"/>
              </a:rPr>
              <a:t>Booch</a:t>
            </a:r>
            <a:r>
              <a:rPr lang="zh-CN" altLang="en-US" sz="2800">
                <a:solidFill>
                  <a:srgbClr val="CC0000"/>
                </a:solidFill>
                <a:latin typeface="Arial" panose="020B0604020202020204" pitchFamily="34" charset="0"/>
              </a:rPr>
              <a:t>方法</a:t>
            </a:r>
          </a:p>
        </p:txBody>
      </p:sp>
      <p:sp>
        <p:nvSpPr>
          <p:cNvPr id="66564" name="AutoShape 28"/>
          <p:cNvSpPr>
            <a:spLocks noChangeArrowheads="1"/>
          </p:cNvSpPr>
          <p:nvPr/>
        </p:nvSpPr>
        <p:spPr bwMode="auto">
          <a:xfrm>
            <a:off x="2197100" y="5465763"/>
            <a:ext cx="1174750" cy="276225"/>
          </a:xfrm>
          <a:prstGeom prst="wedgeRoundRectCallout">
            <a:avLst>
              <a:gd name="adj1" fmla="val 37972"/>
              <a:gd name="adj2" fmla="val -139079"/>
              <a:gd name="adj3" fmla="val 16667"/>
            </a:avLst>
          </a:prstGeom>
          <a:noFill/>
          <a:ln w="12700" algn="ctr">
            <a:solidFill>
              <a:schemeClr val="hlink"/>
            </a:solidFill>
            <a:miter lim="800000"/>
          </a:ln>
          <a:extLst>
            <a:ext uri="{909E8E84-426E-40DD-AFC4-6F175D3DCCD1}">
              <a14:hiddenFill xmlns:a14="http://schemas.microsoft.com/office/drawing/2010/main" xmlns="">
                <a:solidFill>
                  <a:srgbClr val="FFFFFF"/>
                </a:solidFill>
              </a14:hiddenFill>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1600">
                <a:solidFill>
                  <a:schemeClr val="hlink"/>
                </a:solidFill>
              </a:rPr>
              <a:t>必要时使用</a:t>
            </a:r>
          </a:p>
        </p:txBody>
      </p:sp>
      <p:sp>
        <p:nvSpPr>
          <p:cNvPr id="66565" name="Rectangle 29"/>
          <p:cNvSpPr>
            <a:spLocks noChangeArrowheads="1"/>
          </p:cNvSpPr>
          <p:nvPr/>
        </p:nvSpPr>
        <p:spPr bwMode="auto">
          <a:xfrm>
            <a:off x="6567488" y="1509713"/>
            <a:ext cx="229552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t>用于分析和设计</a:t>
            </a:r>
          </a:p>
        </p:txBody>
      </p:sp>
      <p:sp>
        <p:nvSpPr>
          <p:cNvPr id="66566" name="Text Box 31"/>
          <p:cNvSpPr txBox="1">
            <a:spLocks noChangeArrowheads="1"/>
          </p:cNvSpPr>
          <p:nvPr/>
        </p:nvSpPr>
        <p:spPr bwMode="auto">
          <a:xfrm>
            <a:off x="585788" y="3562350"/>
            <a:ext cx="1449387"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a:t>6</a:t>
            </a:r>
            <a:r>
              <a:rPr lang="zh-CN" altLang="en-US"/>
              <a:t>种模型图</a:t>
            </a:r>
          </a:p>
        </p:txBody>
      </p:sp>
      <p:sp>
        <p:nvSpPr>
          <p:cNvPr id="66567" name="Rectangle 32"/>
          <p:cNvSpPr>
            <a:spLocks noChangeArrowheads="1"/>
          </p:cNvSpPr>
          <p:nvPr/>
        </p:nvSpPr>
        <p:spPr bwMode="auto">
          <a:xfrm>
            <a:off x="3040063" y="2057400"/>
            <a:ext cx="966787"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t>基本图</a:t>
            </a:r>
          </a:p>
        </p:txBody>
      </p:sp>
      <p:sp>
        <p:nvSpPr>
          <p:cNvPr id="66568" name="AutoShape 33"/>
          <p:cNvSpPr>
            <a:spLocks noChangeArrowheads="1"/>
          </p:cNvSpPr>
          <p:nvPr/>
        </p:nvSpPr>
        <p:spPr bwMode="auto">
          <a:xfrm>
            <a:off x="2241550" y="1660525"/>
            <a:ext cx="1406525" cy="276225"/>
          </a:xfrm>
          <a:prstGeom prst="wedgeRoundRectCallout">
            <a:avLst>
              <a:gd name="adj1" fmla="val 24269"/>
              <a:gd name="adj2" fmla="val 125861"/>
              <a:gd name="adj3" fmla="val 16667"/>
            </a:avLst>
          </a:prstGeom>
          <a:noFill/>
          <a:ln w="12700">
            <a:solidFill>
              <a:schemeClr val="hlink"/>
            </a:solidFill>
            <a:miter lim="800000"/>
          </a:ln>
          <a:extLst>
            <a:ext uri="{909E8E84-426E-40DD-AFC4-6F175D3DCCD1}">
              <a14:hiddenFill xmlns:a14="http://schemas.microsoft.com/office/drawing/2010/main" xmlns="">
                <a:solidFill>
                  <a:srgbClr val="FFFFFF"/>
                </a:solidFill>
              </a14:hiddenFill>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1600">
                <a:solidFill>
                  <a:schemeClr val="hlink"/>
                </a:solidFill>
              </a:rPr>
              <a:t>通常不可缺少</a:t>
            </a:r>
          </a:p>
        </p:txBody>
      </p:sp>
      <p:cxnSp>
        <p:nvCxnSpPr>
          <p:cNvPr id="66569" name="AutoShape 34"/>
          <p:cNvCxnSpPr>
            <a:cxnSpLocks noChangeShapeType="1"/>
            <a:stCxn id="66566" idx="3"/>
            <a:endCxn id="66567" idx="1"/>
          </p:cNvCxnSpPr>
          <p:nvPr/>
        </p:nvCxnSpPr>
        <p:spPr bwMode="auto">
          <a:xfrm flipV="1">
            <a:off x="2035175" y="2239963"/>
            <a:ext cx="1004888" cy="1504950"/>
          </a:xfrm>
          <a:prstGeom prst="bentConnector3">
            <a:avLst>
              <a:gd name="adj1" fmla="val 49921"/>
            </a:avLst>
          </a:prstGeom>
          <a:noFill/>
          <a:ln w="19050">
            <a:solidFill>
              <a:srgbClr val="0000CC"/>
            </a:solidFill>
            <a:miter lim="800000"/>
          </a:ln>
          <a:extLst>
            <a:ext uri="{909E8E84-426E-40DD-AFC4-6F175D3DCCD1}">
              <a14:hiddenFill xmlns:a14="http://schemas.microsoft.com/office/drawing/2010/main" xmlns="">
                <a:noFill/>
              </a14:hiddenFill>
            </a:ext>
          </a:extLst>
        </p:spPr>
      </p:cxnSp>
      <p:sp>
        <p:nvSpPr>
          <p:cNvPr id="66570" name="Rectangle 35"/>
          <p:cNvSpPr>
            <a:spLocks noChangeArrowheads="1"/>
          </p:cNvSpPr>
          <p:nvPr/>
        </p:nvSpPr>
        <p:spPr bwMode="auto">
          <a:xfrm>
            <a:off x="4964113" y="1239838"/>
            <a:ext cx="1363662" cy="197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t>类图</a:t>
            </a:r>
          </a:p>
          <a:p>
            <a:endParaRPr lang="zh-CN" altLang="en-US" sz="1200"/>
          </a:p>
          <a:p>
            <a:r>
              <a:rPr lang="zh-CN" altLang="en-US"/>
              <a:t>对象图</a:t>
            </a:r>
          </a:p>
          <a:p>
            <a:endParaRPr lang="zh-CN" altLang="en-US" sz="1000"/>
          </a:p>
          <a:p>
            <a:r>
              <a:rPr lang="zh-CN" altLang="en-US"/>
              <a:t>模块图</a:t>
            </a:r>
          </a:p>
          <a:p>
            <a:endParaRPr lang="zh-CN" altLang="en-US" sz="1200"/>
          </a:p>
          <a:p>
            <a:r>
              <a:rPr lang="zh-CN" altLang="en-US"/>
              <a:t>进程图</a:t>
            </a:r>
          </a:p>
        </p:txBody>
      </p:sp>
      <p:cxnSp>
        <p:nvCxnSpPr>
          <p:cNvPr id="66571" name="AutoShape 39"/>
          <p:cNvCxnSpPr>
            <a:cxnSpLocks noChangeShapeType="1"/>
            <a:stCxn id="66567" idx="3"/>
          </p:cNvCxnSpPr>
          <p:nvPr/>
        </p:nvCxnSpPr>
        <p:spPr bwMode="auto">
          <a:xfrm flipV="1">
            <a:off x="4006850" y="1462088"/>
            <a:ext cx="890588" cy="777875"/>
          </a:xfrm>
          <a:prstGeom prst="bentConnector3">
            <a:avLst>
              <a:gd name="adj1" fmla="val 49912"/>
            </a:avLst>
          </a:prstGeom>
          <a:noFill/>
          <a:ln w="19050">
            <a:solidFill>
              <a:srgbClr val="0000CC"/>
            </a:solidFill>
            <a:miter lim="800000"/>
          </a:ln>
          <a:extLst>
            <a:ext uri="{909E8E84-426E-40DD-AFC4-6F175D3DCCD1}">
              <a14:hiddenFill xmlns:a14="http://schemas.microsoft.com/office/drawing/2010/main" xmlns="">
                <a:noFill/>
              </a14:hiddenFill>
            </a:ext>
          </a:extLst>
        </p:spPr>
      </p:cxnSp>
      <p:cxnSp>
        <p:nvCxnSpPr>
          <p:cNvPr id="66572" name="AutoShape 41"/>
          <p:cNvCxnSpPr>
            <a:cxnSpLocks noChangeShapeType="1"/>
            <a:stCxn id="66567" idx="3"/>
          </p:cNvCxnSpPr>
          <p:nvPr/>
        </p:nvCxnSpPr>
        <p:spPr bwMode="auto">
          <a:xfrm flipV="1">
            <a:off x="4006850" y="1962150"/>
            <a:ext cx="919163" cy="277813"/>
          </a:xfrm>
          <a:prstGeom prst="bentConnector3">
            <a:avLst>
              <a:gd name="adj1" fmla="val 49912"/>
            </a:avLst>
          </a:prstGeom>
          <a:noFill/>
          <a:ln w="19050">
            <a:solidFill>
              <a:srgbClr val="0000CC"/>
            </a:solidFill>
            <a:miter lim="800000"/>
          </a:ln>
          <a:extLst>
            <a:ext uri="{909E8E84-426E-40DD-AFC4-6F175D3DCCD1}">
              <a14:hiddenFill xmlns:a14="http://schemas.microsoft.com/office/drawing/2010/main" xmlns="">
                <a:noFill/>
              </a14:hiddenFill>
            </a:ext>
          </a:extLst>
        </p:spPr>
      </p:cxnSp>
      <p:cxnSp>
        <p:nvCxnSpPr>
          <p:cNvPr id="66573" name="AutoShape 43"/>
          <p:cNvCxnSpPr>
            <a:cxnSpLocks noChangeShapeType="1"/>
            <a:stCxn id="66567" idx="3"/>
          </p:cNvCxnSpPr>
          <p:nvPr/>
        </p:nvCxnSpPr>
        <p:spPr bwMode="auto">
          <a:xfrm>
            <a:off x="4006850" y="2239963"/>
            <a:ext cx="890588" cy="347662"/>
          </a:xfrm>
          <a:prstGeom prst="bentConnector3">
            <a:avLst>
              <a:gd name="adj1" fmla="val 49912"/>
            </a:avLst>
          </a:prstGeom>
          <a:noFill/>
          <a:ln w="19050">
            <a:solidFill>
              <a:srgbClr val="0000CC"/>
            </a:solidFill>
            <a:miter lim="800000"/>
          </a:ln>
          <a:extLst>
            <a:ext uri="{909E8E84-426E-40DD-AFC4-6F175D3DCCD1}">
              <a14:hiddenFill xmlns:a14="http://schemas.microsoft.com/office/drawing/2010/main" xmlns="">
                <a:noFill/>
              </a14:hiddenFill>
            </a:ext>
          </a:extLst>
        </p:spPr>
      </p:cxnSp>
      <p:cxnSp>
        <p:nvCxnSpPr>
          <p:cNvPr id="66574" name="AutoShape 44"/>
          <p:cNvCxnSpPr>
            <a:cxnSpLocks noChangeShapeType="1"/>
            <a:stCxn id="66567" idx="3"/>
          </p:cNvCxnSpPr>
          <p:nvPr/>
        </p:nvCxnSpPr>
        <p:spPr bwMode="auto">
          <a:xfrm>
            <a:off x="4006850" y="2239963"/>
            <a:ext cx="871538" cy="858837"/>
          </a:xfrm>
          <a:prstGeom prst="bentConnector3">
            <a:avLst>
              <a:gd name="adj1" fmla="val 49907"/>
            </a:avLst>
          </a:prstGeom>
          <a:noFill/>
          <a:ln w="19050">
            <a:solidFill>
              <a:srgbClr val="0000CC"/>
            </a:solidFill>
            <a:miter lim="800000"/>
          </a:ln>
          <a:extLst>
            <a:ext uri="{909E8E84-426E-40DD-AFC4-6F175D3DCCD1}">
              <a14:hiddenFill xmlns:a14="http://schemas.microsoft.com/office/drawing/2010/main" xmlns="">
                <a:noFill/>
              </a14:hiddenFill>
            </a:ext>
          </a:extLst>
        </p:spPr>
      </p:cxnSp>
      <p:sp>
        <p:nvSpPr>
          <p:cNvPr id="66575" name="Rectangle 46"/>
          <p:cNvSpPr>
            <a:spLocks noChangeArrowheads="1"/>
          </p:cNvSpPr>
          <p:nvPr/>
        </p:nvSpPr>
        <p:spPr bwMode="auto">
          <a:xfrm>
            <a:off x="6554788" y="2597150"/>
            <a:ext cx="2138362"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t>只用于设计</a:t>
            </a:r>
          </a:p>
        </p:txBody>
      </p:sp>
      <p:sp>
        <p:nvSpPr>
          <p:cNvPr id="66576" name="AutoShape 48"/>
          <p:cNvSpPr/>
          <p:nvPr/>
        </p:nvSpPr>
        <p:spPr bwMode="auto">
          <a:xfrm>
            <a:off x="6226175" y="1433513"/>
            <a:ext cx="233363" cy="538162"/>
          </a:xfrm>
          <a:prstGeom prst="rightBrace">
            <a:avLst>
              <a:gd name="adj1" fmla="val 19218"/>
              <a:gd name="adj2" fmla="val 50000"/>
            </a:avLst>
          </a:prstGeom>
          <a:noFill/>
          <a:ln w="19050">
            <a:solidFill>
              <a:srgbClr val="0000CC"/>
            </a:solidFill>
            <a:rou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6577" name="AutoShape 49"/>
          <p:cNvSpPr/>
          <p:nvPr/>
        </p:nvSpPr>
        <p:spPr bwMode="auto">
          <a:xfrm>
            <a:off x="6211888" y="2544763"/>
            <a:ext cx="233362" cy="538162"/>
          </a:xfrm>
          <a:prstGeom prst="rightBrace">
            <a:avLst>
              <a:gd name="adj1" fmla="val 19218"/>
              <a:gd name="adj2" fmla="val 50000"/>
            </a:avLst>
          </a:prstGeom>
          <a:noFill/>
          <a:ln w="19050">
            <a:solidFill>
              <a:srgbClr val="0000CC"/>
            </a:solidFill>
            <a:round/>
          </a:ln>
          <a:extLst>
            <a:ext uri="{909E8E84-426E-40DD-AFC4-6F175D3DCCD1}">
              <a14:hiddenFill xmlns:a14="http://schemas.microsoft.com/office/drawing/2010/main" xmlns="">
                <a:solidFill>
                  <a:srgbClr val="FFFFFF"/>
                </a:solidFill>
              </a14:hiddenFill>
            </a:ext>
          </a:extLst>
        </p:spPr>
        <p:txBody>
          <a:bodyPr lIns="0" tIns="0" rIns="0" bIns="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6578" name="Rectangle 50"/>
          <p:cNvSpPr>
            <a:spLocks noChangeArrowheads="1"/>
          </p:cNvSpPr>
          <p:nvPr/>
        </p:nvSpPr>
        <p:spPr bwMode="auto">
          <a:xfrm>
            <a:off x="3030538" y="4887913"/>
            <a:ext cx="966787"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t>补充图</a:t>
            </a:r>
          </a:p>
        </p:txBody>
      </p:sp>
      <p:sp>
        <p:nvSpPr>
          <p:cNvPr id="66579" name="Rectangle 52"/>
          <p:cNvSpPr>
            <a:spLocks noChangeArrowheads="1"/>
          </p:cNvSpPr>
          <p:nvPr/>
        </p:nvSpPr>
        <p:spPr bwMode="auto">
          <a:xfrm>
            <a:off x="4965700" y="4587875"/>
            <a:ext cx="1611313" cy="912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t>状态转移图</a:t>
            </a:r>
          </a:p>
          <a:p>
            <a:endParaRPr lang="zh-CN" altLang="en-US" sz="1200"/>
          </a:p>
          <a:p>
            <a:r>
              <a:rPr lang="zh-CN" altLang="en-US"/>
              <a:t>交互图</a:t>
            </a:r>
          </a:p>
        </p:txBody>
      </p:sp>
      <p:cxnSp>
        <p:nvCxnSpPr>
          <p:cNvPr id="66580" name="AutoShape 54"/>
          <p:cNvCxnSpPr>
            <a:cxnSpLocks noChangeShapeType="1"/>
            <a:stCxn id="66578" idx="3"/>
          </p:cNvCxnSpPr>
          <p:nvPr/>
        </p:nvCxnSpPr>
        <p:spPr bwMode="auto">
          <a:xfrm flipV="1">
            <a:off x="3997325" y="4794250"/>
            <a:ext cx="909638" cy="276225"/>
          </a:xfrm>
          <a:prstGeom prst="bentConnector3">
            <a:avLst>
              <a:gd name="adj1" fmla="val 49912"/>
            </a:avLst>
          </a:prstGeom>
          <a:noFill/>
          <a:ln w="19050">
            <a:solidFill>
              <a:srgbClr val="0000CC"/>
            </a:solidFill>
            <a:miter lim="800000"/>
          </a:ln>
          <a:extLst>
            <a:ext uri="{909E8E84-426E-40DD-AFC4-6F175D3DCCD1}">
              <a14:hiddenFill xmlns:a14="http://schemas.microsoft.com/office/drawing/2010/main" xmlns="">
                <a:noFill/>
              </a14:hiddenFill>
            </a:ext>
          </a:extLst>
        </p:spPr>
      </p:cxnSp>
      <p:cxnSp>
        <p:nvCxnSpPr>
          <p:cNvPr id="66581" name="AutoShape 55"/>
          <p:cNvCxnSpPr>
            <a:cxnSpLocks noChangeShapeType="1"/>
            <a:stCxn id="66578" idx="3"/>
          </p:cNvCxnSpPr>
          <p:nvPr/>
        </p:nvCxnSpPr>
        <p:spPr bwMode="auto">
          <a:xfrm>
            <a:off x="3997325" y="5070475"/>
            <a:ext cx="890588" cy="287338"/>
          </a:xfrm>
          <a:prstGeom prst="bentConnector3">
            <a:avLst>
              <a:gd name="adj1" fmla="val 49912"/>
            </a:avLst>
          </a:prstGeom>
          <a:noFill/>
          <a:ln w="19050">
            <a:solidFill>
              <a:srgbClr val="0000CC"/>
            </a:solidFill>
            <a:miter lim="800000"/>
          </a:ln>
          <a:extLst>
            <a:ext uri="{909E8E84-426E-40DD-AFC4-6F175D3DCCD1}">
              <a14:hiddenFill xmlns:a14="http://schemas.microsoft.com/office/drawing/2010/main" xmlns="">
                <a:noFill/>
              </a14:hiddenFill>
            </a:ext>
          </a:extLst>
        </p:spPr>
      </p:cxnSp>
      <p:cxnSp>
        <p:nvCxnSpPr>
          <p:cNvPr id="66582" name="AutoShape 56"/>
          <p:cNvCxnSpPr>
            <a:cxnSpLocks noChangeShapeType="1"/>
            <a:stCxn id="66566" idx="3"/>
            <a:endCxn id="66578" idx="1"/>
          </p:cNvCxnSpPr>
          <p:nvPr/>
        </p:nvCxnSpPr>
        <p:spPr bwMode="auto">
          <a:xfrm>
            <a:off x="2035175" y="3744913"/>
            <a:ext cx="995363" cy="1325562"/>
          </a:xfrm>
          <a:prstGeom prst="bentConnector3">
            <a:avLst>
              <a:gd name="adj1" fmla="val 49921"/>
            </a:avLst>
          </a:prstGeom>
          <a:noFill/>
          <a:ln w="19050">
            <a:solidFill>
              <a:srgbClr val="0000CC"/>
            </a:solidFill>
            <a:miter lim="800000"/>
          </a:ln>
          <a:extLst>
            <a:ext uri="{909E8E84-426E-40DD-AFC4-6F175D3DCCD1}">
              <a14:hiddenFill xmlns:a14="http://schemas.microsoft.com/office/drawing/2010/main" xmlns="">
                <a:noFill/>
              </a14:hiddenFill>
            </a:ext>
          </a:extLst>
        </p:spPr>
      </p:cxnSp>
      <p:sp>
        <p:nvSpPr>
          <p:cNvPr id="66583" name="Text Box 57"/>
          <p:cNvSpPr txBox="1">
            <a:spLocks noChangeArrowheads="1"/>
          </p:cNvSpPr>
          <p:nvPr/>
        </p:nvSpPr>
        <p:spPr bwMode="auto">
          <a:xfrm>
            <a:off x="566738" y="1157288"/>
            <a:ext cx="966787"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en-US">
                <a:solidFill>
                  <a:srgbClr val="A50021"/>
                </a:solidFill>
              </a:rPr>
              <a:t>模型图</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2360BF28-469E-454C-A5A0-47D784CE05E5}" type="slidenum">
              <a:rPr lang="en-US" altLang="zh-CN" sz="1400" b="0"/>
              <a:pPr/>
              <a:t>97</a:t>
            </a:fld>
            <a:endParaRPr lang="en-US" altLang="zh-CN" sz="1400" b="0"/>
          </a:p>
        </p:txBody>
      </p:sp>
      <p:sp>
        <p:nvSpPr>
          <p:cNvPr id="67587" name="Oval 2"/>
          <p:cNvSpPr>
            <a:spLocks noChangeArrowheads="1"/>
          </p:cNvSpPr>
          <p:nvPr/>
        </p:nvSpPr>
        <p:spPr bwMode="auto">
          <a:xfrm>
            <a:off x="3779838" y="476250"/>
            <a:ext cx="4572000" cy="2743200"/>
          </a:xfrm>
          <a:prstGeom prst="ellipse">
            <a:avLst/>
          </a:prstGeom>
          <a:noFill/>
          <a:ln w="57150">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7588" name="Line 3"/>
          <p:cNvSpPr>
            <a:spLocks noChangeShapeType="1"/>
          </p:cNvSpPr>
          <p:nvPr/>
        </p:nvSpPr>
        <p:spPr bwMode="auto">
          <a:xfrm rot="803549">
            <a:off x="7773988" y="981075"/>
            <a:ext cx="228600" cy="76200"/>
          </a:xfrm>
          <a:prstGeom prst="line">
            <a:avLst/>
          </a:prstGeom>
          <a:noFill/>
          <a:ln w="28575">
            <a:solidFill>
              <a:schemeClr val="tx1"/>
            </a:solidFill>
            <a:round/>
            <a:tailEnd type="arrow"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7589" name="Text Box 4"/>
          <p:cNvSpPr txBox="1">
            <a:spLocks noChangeArrowheads="1"/>
          </p:cNvSpPr>
          <p:nvPr/>
        </p:nvSpPr>
        <p:spPr bwMode="auto">
          <a:xfrm>
            <a:off x="5508625" y="188913"/>
            <a:ext cx="1422400" cy="600075"/>
          </a:xfrm>
          <a:prstGeom prst="rect">
            <a:avLst/>
          </a:prstGeom>
          <a:solidFill>
            <a:schemeClr val="bg1"/>
          </a:solidFill>
          <a:ln w="19050">
            <a:solidFill>
              <a:schemeClr val="tx1"/>
            </a:solidFill>
            <a:miter lim="800000"/>
          </a:ln>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0"/>
              <a:t>开发期望行为</a:t>
            </a:r>
          </a:p>
          <a:p>
            <a:pPr algn="ctr" eaLnBrk="1" hangingPunct="1"/>
            <a:r>
              <a:rPr lang="zh-CN" altLang="en-US" sz="1600" b="0"/>
              <a:t>模型</a:t>
            </a:r>
            <a:r>
              <a:rPr lang="en-US" altLang="zh-CN" sz="1600" b="0"/>
              <a:t>(</a:t>
            </a:r>
            <a:r>
              <a:rPr lang="zh-CN" altLang="en-US" sz="1600" b="0"/>
              <a:t>分析）</a:t>
            </a:r>
          </a:p>
        </p:txBody>
      </p:sp>
      <p:sp>
        <p:nvSpPr>
          <p:cNvPr id="67590" name="Text Box 5"/>
          <p:cNvSpPr txBox="1">
            <a:spLocks noChangeArrowheads="1"/>
          </p:cNvSpPr>
          <p:nvPr/>
        </p:nvSpPr>
        <p:spPr bwMode="auto">
          <a:xfrm>
            <a:off x="7450138" y="1081088"/>
            <a:ext cx="1422400" cy="600075"/>
          </a:xfrm>
          <a:prstGeom prst="rect">
            <a:avLst/>
          </a:prstGeom>
          <a:solidFill>
            <a:schemeClr val="bg1"/>
          </a:solidFill>
          <a:ln w="19050">
            <a:solidFill>
              <a:schemeClr val="tx1"/>
            </a:solidFill>
            <a:miter lim="800000"/>
          </a:ln>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0"/>
              <a:t>建立体系结构</a:t>
            </a:r>
          </a:p>
          <a:p>
            <a:pPr algn="ctr" eaLnBrk="1" hangingPunct="1"/>
            <a:r>
              <a:rPr lang="en-US" altLang="zh-CN" sz="1600" b="0"/>
              <a:t>(</a:t>
            </a:r>
            <a:r>
              <a:rPr lang="zh-CN" altLang="en-US" sz="1600" b="0"/>
              <a:t>设计</a:t>
            </a:r>
            <a:r>
              <a:rPr lang="en-US" altLang="zh-CN" sz="1600" b="0"/>
              <a:t>)</a:t>
            </a:r>
          </a:p>
        </p:txBody>
      </p:sp>
      <p:sp>
        <p:nvSpPr>
          <p:cNvPr id="67591" name="Text Box 6"/>
          <p:cNvSpPr txBox="1">
            <a:spLocks noChangeArrowheads="1"/>
          </p:cNvSpPr>
          <p:nvPr/>
        </p:nvSpPr>
        <p:spPr bwMode="auto">
          <a:xfrm>
            <a:off x="7031038" y="2605088"/>
            <a:ext cx="1422400" cy="600075"/>
          </a:xfrm>
          <a:prstGeom prst="rect">
            <a:avLst/>
          </a:prstGeom>
          <a:solidFill>
            <a:schemeClr val="bg1"/>
          </a:solidFill>
          <a:ln w="19050">
            <a:solidFill>
              <a:schemeClr val="tx1"/>
            </a:solidFill>
            <a:miter lim="800000"/>
          </a:ln>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0"/>
              <a:t>逐渐形成实现</a:t>
            </a:r>
          </a:p>
          <a:p>
            <a:pPr algn="ctr" eaLnBrk="1" hangingPunct="1"/>
            <a:r>
              <a:rPr lang="en-US" altLang="zh-CN" sz="1600" b="0"/>
              <a:t>(</a:t>
            </a:r>
            <a:r>
              <a:rPr lang="zh-CN" altLang="en-US" sz="1600" b="0"/>
              <a:t>演化</a:t>
            </a:r>
            <a:r>
              <a:rPr lang="en-US" altLang="zh-CN" sz="1600" b="0"/>
              <a:t>)</a:t>
            </a:r>
          </a:p>
        </p:txBody>
      </p:sp>
      <p:sp>
        <p:nvSpPr>
          <p:cNvPr id="67592" name="Rectangle 7" descr="深色上对角线"/>
          <p:cNvSpPr>
            <a:spLocks noChangeArrowheads="1"/>
          </p:cNvSpPr>
          <p:nvPr/>
        </p:nvSpPr>
        <p:spPr bwMode="auto">
          <a:xfrm>
            <a:off x="3635375" y="1628775"/>
            <a:ext cx="990600" cy="1223963"/>
          </a:xfrm>
          <a:prstGeom prst="rect">
            <a:avLst/>
          </a:prstGeom>
          <a:pattFill prst="dkUpDiag">
            <a:fgClr>
              <a:srgbClr val="CCECFF"/>
            </a:fgClr>
            <a:bgClr>
              <a:srgbClr val="FFFFFF"/>
            </a:bgClr>
          </a:patt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7593" name="Text Box 8"/>
          <p:cNvSpPr txBox="1">
            <a:spLocks noChangeArrowheads="1"/>
          </p:cNvSpPr>
          <p:nvPr/>
        </p:nvSpPr>
        <p:spPr bwMode="auto">
          <a:xfrm>
            <a:off x="3182938" y="1103313"/>
            <a:ext cx="1422400" cy="600075"/>
          </a:xfrm>
          <a:prstGeom prst="rect">
            <a:avLst/>
          </a:prstGeom>
          <a:solidFill>
            <a:schemeClr val="bg1"/>
          </a:solidFill>
          <a:ln w="19050">
            <a:solidFill>
              <a:schemeClr val="tx1"/>
            </a:solidFill>
            <a:miter lim="800000"/>
          </a:ln>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0"/>
              <a:t>建立核心需求</a:t>
            </a:r>
          </a:p>
          <a:p>
            <a:pPr algn="ctr" eaLnBrk="1" hangingPunct="1"/>
            <a:r>
              <a:rPr lang="en-US" altLang="zh-CN" sz="1600" b="0"/>
              <a:t>(</a:t>
            </a:r>
            <a:r>
              <a:rPr lang="zh-CN" altLang="en-US" sz="1600" b="0"/>
              <a:t>概念化</a:t>
            </a:r>
            <a:r>
              <a:rPr lang="en-US" altLang="zh-CN" sz="1600" b="0"/>
              <a:t>)</a:t>
            </a:r>
          </a:p>
        </p:txBody>
      </p:sp>
      <p:sp>
        <p:nvSpPr>
          <p:cNvPr id="67594" name="Line 9"/>
          <p:cNvSpPr>
            <a:spLocks noChangeShapeType="1"/>
          </p:cNvSpPr>
          <p:nvPr/>
        </p:nvSpPr>
        <p:spPr bwMode="auto">
          <a:xfrm rot="7433676">
            <a:off x="7916863" y="2501900"/>
            <a:ext cx="228600" cy="76200"/>
          </a:xfrm>
          <a:prstGeom prst="line">
            <a:avLst/>
          </a:prstGeom>
          <a:noFill/>
          <a:ln w="28575">
            <a:solidFill>
              <a:schemeClr val="tx1"/>
            </a:solidFill>
            <a:round/>
            <a:tailEnd type="arrow"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7595" name="Line 10"/>
          <p:cNvSpPr>
            <a:spLocks noChangeShapeType="1"/>
          </p:cNvSpPr>
          <p:nvPr/>
        </p:nvSpPr>
        <p:spPr bwMode="auto">
          <a:xfrm rot="1542932" flipH="1">
            <a:off x="5745163" y="3167063"/>
            <a:ext cx="228600" cy="76200"/>
          </a:xfrm>
          <a:prstGeom prst="line">
            <a:avLst/>
          </a:prstGeom>
          <a:noFill/>
          <a:ln w="28575">
            <a:solidFill>
              <a:schemeClr val="tx1"/>
            </a:solidFill>
            <a:round/>
            <a:tailEnd type="arrow"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7596" name="Text Box 11"/>
          <p:cNvSpPr txBox="1">
            <a:spLocks noChangeArrowheads="1"/>
          </p:cNvSpPr>
          <p:nvPr/>
        </p:nvSpPr>
        <p:spPr bwMode="auto">
          <a:xfrm>
            <a:off x="6978650" y="3440113"/>
            <a:ext cx="12906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0"/>
              <a:t>(a) </a:t>
            </a:r>
            <a:r>
              <a:rPr lang="zh-CN" altLang="zh-CN" sz="2000" b="0"/>
              <a:t>宏过程</a:t>
            </a:r>
            <a:endParaRPr lang="zh-CN" altLang="en-US" sz="2000" b="0"/>
          </a:p>
        </p:txBody>
      </p:sp>
      <p:sp>
        <p:nvSpPr>
          <p:cNvPr id="67597" name="Oval 13"/>
          <p:cNvSpPr>
            <a:spLocks noChangeArrowheads="1"/>
          </p:cNvSpPr>
          <p:nvPr/>
        </p:nvSpPr>
        <p:spPr bwMode="auto">
          <a:xfrm>
            <a:off x="1230313" y="3921125"/>
            <a:ext cx="3429000" cy="1828800"/>
          </a:xfrm>
          <a:prstGeom prst="ellipse">
            <a:avLst/>
          </a:prstGeom>
          <a:solidFill>
            <a:srgbClr val="FFFFFF"/>
          </a:solidFill>
          <a:ln w="57150">
            <a:solidFill>
              <a:schemeClr val="tx1"/>
            </a:solidFill>
            <a:rou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7598" name="Text Box 14"/>
          <p:cNvSpPr txBox="1">
            <a:spLocks noChangeArrowheads="1"/>
          </p:cNvSpPr>
          <p:nvPr/>
        </p:nvSpPr>
        <p:spPr bwMode="auto">
          <a:xfrm>
            <a:off x="2339975" y="3644900"/>
            <a:ext cx="1219200" cy="600075"/>
          </a:xfrm>
          <a:prstGeom prst="rect">
            <a:avLst/>
          </a:prstGeom>
          <a:solidFill>
            <a:srgbClr val="FFFFFF"/>
          </a:solidFill>
          <a:ln w="19050">
            <a:solidFill>
              <a:schemeClr val="tx1"/>
            </a:solidFill>
            <a:miter lim="800000"/>
          </a:ln>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0"/>
              <a:t>识别类</a:t>
            </a:r>
          </a:p>
          <a:p>
            <a:pPr algn="ctr" eaLnBrk="1" hangingPunct="1"/>
            <a:r>
              <a:rPr lang="zh-CN" altLang="en-US" sz="1600" b="0"/>
              <a:t>和对象</a:t>
            </a:r>
          </a:p>
        </p:txBody>
      </p:sp>
      <p:sp>
        <p:nvSpPr>
          <p:cNvPr id="67599" name="Text Box 15"/>
          <p:cNvSpPr txBox="1">
            <a:spLocks noChangeArrowheads="1"/>
          </p:cNvSpPr>
          <p:nvPr/>
        </p:nvSpPr>
        <p:spPr bwMode="auto">
          <a:xfrm>
            <a:off x="3944938" y="4559300"/>
            <a:ext cx="1219200" cy="600075"/>
          </a:xfrm>
          <a:prstGeom prst="rect">
            <a:avLst/>
          </a:prstGeom>
          <a:solidFill>
            <a:srgbClr val="FFFFFF"/>
          </a:solidFill>
          <a:ln w="19050">
            <a:solidFill>
              <a:schemeClr val="tx1"/>
            </a:solidFill>
            <a:miter lim="800000"/>
          </a:ln>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0"/>
              <a:t>识别类和</a:t>
            </a:r>
          </a:p>
          <a:p>
            <a:pPr algn="ctr" eaLnBrk="1" hangingPunct="1"/>
            <a:r>
              <a:rPr lang="zh-CN" altLang="en-US" sz="1600" b="0"/>
              <a:t>对象的语义</a:t>
            </a:r>
          </a:p>
        </p:txBody>
      </p:sp>
      <p:sp>
        <p:nvSpPr>
          <p:cNvPr id="67600" name="Text Box 16"/>
          <p:cNvSpPr txBox="1">
            <a:spLocks noChangeArrowheads="1"/>
          </p:cNvSpPr>
          <p:nvPr/>
        </p:nvSpPr>
        <p:spPr bwMode="auto">
          <a:xfrm>
            <a:off x="2343150" y="5473700"/>
            <a:ext cx="1219200" cy="600075"/>
          </a:xfrm>
          <a:prstGeom prst="rect">
            <a:avLst/>
          </a:prstGeom>
          <a:solidFill>
            <a:srgbClr val="FFFFFF"/>
          </a:solidFill>
          <a:ln w="19050">
            <a:solidFill>
              <a:schemeClr val="tx1"/>
            </a:solidFill>
            <a:miter lim="800000"/>
          </a:ln>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0"/>
              <a:t>识别类和</a:t>
            </a:r>
          </a:p>
          <a:p>
            <a:pPr algn="ctr" eaLnBrk="1" hangingPunct="1"/>
            <a:r>
              <a:rPr lang="zh-CN" altLang="en-US" sz="1600" b="0"/>
              <a:t>对象的关系</a:t>
            </a:r>
          </a:p>
        </p:txBody>
      </p:sp>
      <p:sp>
        <p:nvSpPr>
          <p:cNvPr id="67601" name="Text Box 17"/>
          <p:cNvSpPr txBox="1">
            <a:spLocks noChangeArrowheads="1"/>
          </p:cNvSpPr>
          <p:nvPr/>
        </p:nvSpPr>
        <p:spPr bwMode="auto">
          <a:xfrm>
            <a:off x="546100" y="4559300"/>
            <a:ext cx="1422400" cy="600075"/>
          </a:xfrm>
          <a:prstGeom prst="rect">
            <a:avLst/>
          </a:prstGeom>
          <a:solidFill>
            <a:srgbClr val="FFFFFF"/>
          </a:solidFill>
          <a:ln w="19050">
            <a:solidFill>
              <a:schemeClr val="tx1"/>
            </a:solidFill>
            <a:miter lim="800000"/>
          </a:ln>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0"/>
              <a:t>说明类和对象</a:t>
            </a:r>
          </a:p>
          <a:p>
            <a:pPr algn="ctr" eaLnBrk="1" hangingPunct="1"/>
            <a:r>
              <a:rPr lang="zh-CN" altLang="en-US" sz="1600" b="0"/>
              <a:t>的接口和实现</a:t>
            </a:r>
          </a:p>
        </p:txBody>
      </p:sp>
      <p:sp>
        <p:nvSpPr>
          <p:cNvPr id="67602" name="Line 18"/>
          <p:cNvSpPr>
            <a:spLocks noChangeShapeType="1"/>
          </p:cNvSpPr>
          <p:nvPr/>
        </p:nvSpPr>
        <p:spPr bwMode="auto">
          <a:xfrm rot="-1542932">
            <a:off x="2060575" y="3976688"/>
            <a:ext cx="228600" cy="76200"/>
          </a:xfrm>
          <a:prstGeom prst="line">
            <a:avLst/>
          </a:prstGeom>
          <a:noFill/>
          <a:ln w="28575">
            <a:solidFill>
              <a:schemeClr val="tx1"/>
            </a:solidFill>
            <a:round/>
            <a:tailEnd type="arrow"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7603" name="Line 19"/>
          <p:cNvSpPr>
            <a:spLocks noChangeShapeType="1"/>
          </p:cNvSpPr>
          <p:nvPr/>
        </p:nvSpPr>
        <p:spPr bwMode="auto">
          <a:xfrm rot="1593903" flipH="1" flipV="1">
            <a:off x="1298575" y="5218113"/>
            <a:ext cx="228600" cy="76200"/>
          </a:xfrm>
          <a:prstGeom prst="line">
            <a:avLst/>
          </a:prstGeom>
          <a:noFill/>
          <a:ln w="28575">
            <a:solidFill>
              <a:schemeClr val="tx1"/>
            </a:solidFill>
            <a:round/>
            <a:tailEnd type="arrow"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7604" name="Line 20"/>
          <p:cNvSpPr>
            <a:spLocks noChangeShapeType="1"/>
          </p:cNvSpPr>
          <p:nvPr/>
        </p:nvSpPr>
        <p:spPr bwMode="auto">
          <a:xfrm rot="8539774">
            <a:off x="3559175" y="5614988"/>
            <a:ext cx="228600" cy="76200"/>
          </a:xfrm>
          <a:prstGeom prst="line">
            <a:avLst/>
          </a:prstGeom>
          <a:noFill/>
          <a:ln w="28575">
            <a:solidFill>
              <a:schemeClr val="tx1"/>
            </a:solidFill>
            <a:round/>
            <a:tailEnd type="arrow"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7605" name="Line 21"/>
          <p:cNvSpPr>
            <a:spLocks noChangeShapeType="1"/>
          </p:cNvSpPr>
          <p:nvPr/>
        </p:nvSpPr>
        <p:spPr bwMode="auto">
          <a:xfrm rot="-1542932">
            <a:off x="5219700" y="501650"/>
            <a:ext cx="269875" cy="61913"/>
          </a:xfrm>
          <a:prstGeom prst="line">
            <a:avLst/>
          </a:prstGeom>
          <a:noFill/>
          <a:ln w="28575">
            <a:solidFill>
              <a:schemeClr val="tx1"/>
            </a:solidFill>
            <a:round/>
            <a:tailEnd type="arrow"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7606" name="Line 22"/>
          <p:cNvSpPr>
            <a:spLocks noChangeShapeType="1"/>
          </p:cNvSpPr>
          <p:nvPr/>
        </p:nvSpPr>
        <p:spPr bwMode="auto">
          <a:xfrm rot="1593903">
            <a:off x="4397375" y="4433888"/>
            <a:ext cx="228600" cy="76200"/>
          </a:xfrm>
          <a:prstGeom prst="line">
            <a:avLst/>
          </a:prstGeom>
          <a:noFill/>
          <a:ln w="28575">
            <a:solidFill>
              <a:schemeClr val="tx1"/>
            </a:solidFill>
            <a:round/>
            <a:tailEnd type="arrow"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7607" name="Text Box 23"/>
          <p:cNvSpPr txBox="1">
            <a:spLocks noChangeArrowheads="1"/>
          </p:cNvSpPr>
          <p:nvPr/>
        </p:nvSpPr>
        <p:spPr bwMode="auto">
          <a:xfrm>
            <a:off x="206375" y="5616575"/>
            <a:ext cx="13049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0"/>
              <a:t>(b) </a:t>
            </a:r>
            <a:r>
              <a:rPr lang="zh-CN" altLang="zh-CN" sz="2000" b="0"/>
              <a:t>微过程</a:t>
            </a:r>
            <a:endParaRPr lang="zh-CN" altLang="en-US" sz="2000" b="0"/>
          </a:p>
        </p:txBody>
      </p:sp>
      <p:sp>
        <p:nvSpPr>
          <p:cNvPr id="67608" name="Line 24"/>
          <p:cNvSpPr>
            <a:spLocks noChangeShapeType="1"/>
          </p:cNvSpPr>
          <p:nvPr/>
        </p:nvSpPr>
        <p:spPr bwMode="auto">
          <a:xfrm flipH="1" flipV="1">
            <a:off x="3492500" y="2636838"/>
            <a:ext cx="1143000" cy="301625"/>
          </a:xfrm>
          <a:prstGeom prst="line">
            <a:avLst/>
          </a:prstGeom>
          <a:noFill/>
          <a:ln w="57150">
            <a:solidFill>
              <a:schemeClr val="tx1"/>
            </a:solidFill>
            <a:round/>
            <a:tailEnd type="arrow"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7609" name="Text Box 25"/>
          <p:cNvSpPr txBox="1">
            <a:spLocks noChangeArrowheads="1"/>
          </p:cNvSpPr>
          <p:nvPr/>
        </p:nvSpPr>
        <p:spPr bwMode="auto">
          <a:xfrm>
            <a:off x="4284663" y="2684463"/>
            <a:ext cx="1422400" cy="600075"/>
          </a:xfrm>
          <a:prstGeom prst="rect">
            <a:avLst/>
          </a:prstGeom>
          <a:solidFill>
            <a:schemeClr val="bg1"/>
          </a:solidFill>
          <a:ln w="19050">
            <a:solidFill>
              <a:schemeClr val="tx1"/>
            </a:solidFill>
            <a:miter lim="800000"/>
          </a:ln>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0"/>
              <a:t>管理交付后的</a:t>
            </a:r>
          </a:p>
          <a:p>
            <a:pPr algn="ctr" eaLnBrk="1" hangingPunct="1"/>
            <a:r>
              <a:rPr lang="zh-CN" altLang="en-US" sz="1600" b="0"/>
              <a:t>演化</a:t>
            </a:r>
            <a:r>
              <a:rPr lang="en-US" altLang="zh-CN" sz="1600" b="0"/>
              <a:t>(</a:t>
            </a:r>
            <a:r>
              <a:rPr lang="zh-CN" altLang="en-US" sz="1600" b="0"/>
              <a:t>维护）</a:t>
            </a:r>
          </a:p>
        </p:txBody>
      </p:sp>
      <p:sp>
        <p:nvSpPr>
          <p:cNvPr id="447514" name="AutoShape 26"/>
          <p:cNvSpPr>
            <a:spLocks noChangeArrowheads="1"/>
          </p:cNvSpPr>
          <p:nvPr/>
        </p:nvSpPr>
        <p:spPr bwMode="auto">
          <a:xfrm>
            <a:off x="5529263" y="4957763"/>
            <a:ext cx="3386137" cy="1630362"/>
          </a:xfrm>
          <a:prstGeom prst="roundRect">
            <a:avLst>
              <a:gd name="adj" fmla="val 16667"/>
            </a:avLst>
          </a:prstGeom>
          <a:noFill/>
          <a:ln w="12700">
            <a:solidFill>
              <a:srgbClr val="0000CC"/>
            </a:solidFill>
            <a:round/>
          </a:ln>
          <a:extLst>
            <a:ext uri="{909E8E84-426E-40DD-AFC4-6F175D3DCCD1}">
              <a14:hiddenFill xmlns:a14="http://schemas.microsoft.com/office/drawing/2010/main" xmlns="">
                <a:solidFill>
                  <a:srgbClr val="FFFFFF"/>
                </a:solidFill>
              </a14:hiddenFill>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solidFill>
                  <a:srgbClr val="CC0000"/>
                </a:solidFill>
              </a:rPr>
              <a:t>特点：</a:t>
            </a:r>
          </a:p>
          <a:p>
            <a:r>
              <a:rPr lang="zh-CN" altLang="en-US"/>
              <a:t>思想活跃，开拓与创新</a:t>
            </a:r>
          </a:p>
          <a:p>
            <a:r>
              <a:rPr lang="zh-CN" altLang="en-US"/>
              <a:t>可操作性不够强</a:t>
            </a:r>
          </a:p>
          <a:p>
            <a:r>
              <a:rPr lang="zh-CN" altLang="en-US"/>
              <a:t>类图与对象图并存</a:t>
            </a:r>
          </a:p>
        </p:txBody>
      </p:sp>
      <p:sp>
        <p:nvSpPr>
          <p:cNvPr id="67611" name="Text Box 27"/>
          <p:cNvSpPr txBox="1">
            <a:spLocks noChangeArrowheads="1"/>
          </p:cNvSpPr>
          <p:nvPr/>
        </p:nvSpPr>
        <p:spPr bwMode="auto">
          <a:xfrm>
            <a:off x="635000" y="1149350"/>
            <a:ext cx="833438" cy="427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en-US" sz="2800">
                <a:solidFill>
                  <a:srgbClr val="A50021"/>
                </a:solidFill>
              </a:rPr>
              <a:t>过程</a:t>
            </a:r>
          </a:p>
        </p:txBody>
      </p:sp>
      <p:sp>
        <p:nvSpPr>
          <p:cNvPr id="67612" name="Text Box 28"/>
          <p:cNvSpPr txBox="1">
            <a:spLocks noChangeArrowheads="1"/>
          </p:cNvSpPr>
          <p:nvPr/>
        </p:nvSpPr>
        <p:spPr bwMode="auto">
          <a:xfrm>
            <a:off x="296863" y="250825"/>
            <a:ext cx="3233737"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Aft>
                <a:spcPts val="600"/>
              </a:spcAft>
            </a:pPr>
            <a:r>
              <a:rPr lang="en-US" altLang="zh-CN" sz="2800">
                <a:solidFill>
                  <a:srgbClr val="CC0000"/>
                </a:solidFill>
                <a:latin typeface="Arial" panose="020B0604020202020204" pitchFamily="34" charset="0"/>
              </a:rPr>
              <a:t>Booch</a:t>
            </a:r>
            <a:r>
              <a:rPr lang="zh-CN" altLang="en-US" sz="2800">
                <a:solidFill>
                  <a:srgbClr val="CC0000"/>
                </a:solidFill>
                <a:latin typeface="Arial" panose="020B0604020202020204" pitchFamily="34" charset="0"/>
              </a:rPr>
              <a:t>方法（续）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47514"/>
                                        </p:tgtEl>
                                        <p:attrNameLst>
                                          <p:attrName>style.visibility</p:attrName>
                                        </p:attrNameLst>
                                      </p:cBhvr>
                                      <p:to>
                                        <p:strVal val="visible"/>
                                      </p:to>
                                    </p:set>
                                    <p:animEffect transition="in" filter="diamond(in)">
                                      <p:cBhvr>
                                        <p:cTn id="7" dur="1000"/>
                                        <p:tgtEl>
                                          <p:spTgt spid="447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514"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E1B31C5C-62ED-454E-9CC7-AFC5CFF81BEF}" type="slidenum">
              <a:rPr lang="en-US" altLang="zh-CN" sz="1400" b="0"/>
              <a:pPr/>
              <a:t>98</a:t>
            </a:fld>
            <a:endParaRPr lang="en-US" altLang="zh-CN" sz="1400" b="0"/>
          </a:p>
        </p:txBody>
      </p:sp>
      <p:sp>
        <p:nvSpPr>
          <p:cNvPr id="68611" name="Text Box 2"/>
          <p:cNvSpPr txBox="1">
            <a:spLocks noChangeArrowheads="1"/>
          </p:cNvSpPr>
          <p:nvPr/>
        </p:nvSpPr>
        <p:spPr bwMode="auto">
          <a:xfrm>
            <a:off x="4154488" y="152400"/>
            <a:ext cx="1335087" cy="201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r" eaLnBrk="1" hangingPunct="1">
              <a:lnSpc>
                <a:spcPct val="140000"/>
              </a:lnSpc>
            </a:pPr>
            <a:r>
              <a:rPr lang="zh-CN" altLang="en-US" sz="1800">
                <a:latin typeface="宋体" panose="02010600030101010101" pitchFamily="2" charset="-122"/>
              </a:rPr>
              <a:t>主题层</a:t>
            </a:r>
          </a:p>
          <a:p>
            <a:pPr algn="r" eaLnBrk="1" hangingPunct="1">
              <a:lnSpc>
                <a:spcPct val="140000"/>
              </a:lnSpc>
            </a:pPr>
            <a:r>
              <a:rPr lang="zh-CN" altLang="en-US" sz="1800">
                <a:latin typeface="宋体" panose="02010600030101010101" pitchFamily="2" charset="-122"/>
              </a:rPr>
              <a:t>类及对象层</a:t>
            </a:r>
          </a:p>
          <a:p>
            <a:pPr algn="r" eaLnBrk="1" hangingPunct="1">
              <a:lnSpc>
                <a:spcPct val="140000"/>
              </a:lnSpc>
            </a:pPr>
            <a:r>
              <a:rPr lang="zh-CN" altLang="en-US" sz="1800">
                <a:latin typeface="宋体" panose="02010600030101010101" pitchFamily="2" charset="-122"/>
              </a:rPr>
              <a:t>结构层</a:t>
            </a:r>
          </a:p>
          <a:p>
            <a:pPr algn="r" eaLnBrk="1" hangingPunct="1">
              <a:lnSpc>
                <a:spcPct val="140000"/>
              </a:lnSpc>
            </a:pPr>
            <a:r>
              <a:rPr lang="zh-CN" altLang="en-US" sz="1800">
                <a:latin typeface="宋体" panose="02010600030101010101" pitchFamily="2" charset="-122"/>
              </a:rPr>
              <a:t>属性层</a:t>
            </a:r>
          </a:p>
          <a:p>
            <a:pPr algn="r" eaLnBrk="1" hangingPunct="1">
              <a:lnSpc>
                <a:spcPct val="140000"/>
              </a:lnSpc>
            </a:pPr>
            <a:r>
              <a:rPr lang="zh-CN" altLang="en-US" sz="1800">
                <a:latin typeface="宋体" panose="02010600030101010101" pitchFamily="2" charset="-122"/>
              </a:rPr>
              <a:t>服务层</a:t>
            </a:r>
            <a:endParaRPr lang="zh-CN" altLang="en-US" sz="1800"/>
          </a:p>
        </p:txBody>
      </p:sp>
      <p:sp>
        <p:nvSpPr>
          <p:cNvPr id="68612" name="Rectangle 3"/>
          <p:cNvSpPr>
            <a:spLocks noChangeArrowheads="1"/>
          </p:cNvSpPr>
          <p:nvPr/>
        </p:nvSpPr>
        <p:spPr bwMode="auto">
          <a:xfrm>
            <a:off x="5849938" y="2376488"/>
            <a:ext cx="22129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latin typeface="Arial" panose="020B0604020202020204" pitchFamily="34" charset="0"/>
              </a:rPr>
              <a:t>OOA</a:t>
            </a:r>
            <a:r>
              <a:rPr lang="zh-CN" altLang="en-US" sz="1800">
                <a:latin typeface="Arial" panose="020B0604020202020204" pitchFamily="34" charset="0"/>
              </a:rPr>
              <a:t>模型的</a:t>
            </a:r>
            <a:r>
              <a:rPr lang="en-US" altLang="zh-CN" sz="1800">
                <a:latin typeface="Arial" panose="020B0604020202020204" pitchFamily="34" charset="0"/>
              </a:rPr>
              <a:t>5</a:t>
            </a:r>
            <a:r>
              <a:rPr lang="zh-CN" altLang="en-US" sz="1800">
                <a:latin typeface="Arial" panose="020B0604020202020204" pitchFamily="34" charset="0"/>
              </a:rPr>
              <a:t>个层次</a:t>
            </a:r>
          </a:p>
        </p:txBody>
      </p:sp>
      <p:sp>
        <p:nvSpPr>
          <p:cNvPr id="68613" name="Line 4"/>
          <p:cNvSpPr>
            <a:spLocks noChangeShapeType="1"/>
          </p:cNvSpPr>
          <p:nvPr/>
        </p:nvSpPr>
        <p:spPr bwMode="auto">
          <a:xfrm>
            <a:off x="5686425" y="457200"/>
            <a:ext cx="2590800" cy="0"/>
          </a:xfrm>
          <a:prstGeom prst="line">
            <a:avLst/>
          </a:prstGeom>
          <a:noFill/>
          <a:ln w="38100">
            <a:solidFill>
              <a:schemeClr val="tx1"/>
            </a:solidFill>
            <a:rou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8614" name="Line 5"/>
          <p:cNvSpPr>
            <a:spLocks noChangeShapeType="1"/>
          </p:cNvSpPr>
          <p:nvPr/>
        </p:nvSpPr>
        <p:spPr bwMode="auto">
          <a:xfrm>
            <a:off x="5686425" y="838200"/>
            <a:ext cx="2590800" cy="0"/>
          </a:xfrm>
          <a:prstGeom prst="line">
            <a:avLst/>
          </a:prstGeom>
          <a:noFill/>
          <a:ln w="38100">
            <a:solidFill>
              <a:schemeClr val="tx1"/>
            </a:solidFill>
            <a:rou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8615" name="Line 6"/>
          <p:cNvSpPr>
            <a:spLocks noChangeShapeType="1"/>
          </p:cNvSpPr>
          <p:nvPr/>
        </p:nvSpPr>
        <p:spPr bwMode="auto">
          <a:xfrm>
            <a:off x="5686425" y="1219200"/>
            <a:ext cx="2590800" cy="0"/>
          </a:xfrm>
          <a:prstGeom prst="line">
            <a:avLst/>
          </a:prstGeom>
          <a:noFill/>
          <a:ln w="38100">
            <a:solidFill>
              <a:schemeClr val="tx1"/>
            </a:solidFill>
            <a:rou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8616" name="Line 7"/>
          <p:cNvSpPr>
            <a:spLocks noChangeShapeType="1"/>
          </p:cNvSpPr>
          <p:nvPr/>
        </p:nvSpPr>
        <p:spPr bwMode="auto">
          <a:xfrm>
            <a:off x="5686425" y="1600200"/>
            <a:ext cx="2590800" cy="0"/>
          </a:xfrm>
          <a:prstGeom prst="line">
            <a:avLst/>
          </a:prstGeom>
          <a:noFill/>
          <a:ln w="38100">
            <a:solidFill>
              <a:schemeClr val="tx1"/>
            </a:solidFill>
            <a:rou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8617" name="Line 8"/>
          <p:cNvSpPr>
            <a:spLocks noChangeShapeType="1"/>
          </p:cNvSpPr>
          <p:nvPr/>
        </p:nvSpPr>
        <p:spPr bwMode="auto">
          <a:xfrm>
            <a:off x="5686425" y="1981200"/>
            <a:ext cx="2590800" cy="0"/>
          </a:xfrm>
          <a:prstGeom prst="line">
            <a:avLst/>
          </a:prstGeom>
          <a:noFill/>
          <a:ln w="38100">
            <a:solidFill>
              <a:schemeClr val="tx1"/>
            </a:solidFill>
            <a:rou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8618" name="Text Box 9"/>
          <p:cNvSpPr txBox="1">
            <a:spLocks noChangeArrowheads="1"/>
          </p:cNvSpPr>
          <p:nvPr/>
        </p:nvSpPr>
        <p:spPr bwMode="auto">
          <a:xfrm>
            <a:off x="909638" y="3960813"/>
            <a:ext cx="1335087" cy="201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r" eaLnBrk="1" hangingPunct="1">
              <a:lnSpc>
                <a:spcPct val="140000"/>
              </a:lnSpc>
            </a:pPr>
            <a:r>
              <a:rPr lang="zh-CN" altLang="en-US" sz="1800">
                <a:latin typeface="Arial" panose="020B0604020202020204" pitchFamily="34" charset="0"/>
              </a:rPr>
              <a:t>主题层</a:t>
            </a:r>
          </a:p>
          <a:p>
            <a:pPr algn="r" eaLnBrk="1" hangingPunct="1">
              <a:lnSpc>
                <a:spcPct val="140000"/>
              </a:lnSpc>
            </a:pPr>
            <a:r>
              <a:rPr lang="zh-CN" altLang="en-US" sz="1800">
                <a:latin typeface="Arial" panose="020B0604020202020204" pitchFamily="34" charset="0"/>
              </a:rPr>
              <a:t>类及对象层</a:t>
            </a:r>
          </a:p>
          <a:p>
            <a:pPr algn="r" eaLnBrk="1" hangingPunct="1">
              <a:lnSpc>
                <a:spcPct val="140000"/>
              </a:lnSpc>
            </a:pPr>
            <a:r>
              <a:rPr lang="zh-CN" altLang="en-US" sz="1800">
                <a:latin typeface="Arial" panose="020B0604020202020204" pitchFamily="34" charset="0"/>
              </a:rPr>
              <a:t>结构层</a:t>
            </a:r>
          </a:p>
          <a:p>
            <a:pPr algn="r" eaLnBrk="1" hangingPunct="1">
              <a:lnSpc>
                <a:spcPct val="140000"/>
              </a:lnSpc>
            </a:pPr>
            <a:r>
              <a:rPr lang="zh-CN" altLang="en-US" sz="1800">
                <a:latin typeface="Arial" panose="020B0604020202020204" pitchFamily="34" charset="0"/>
              </a:rPr>
              <a:t>属性层</a:t>
            </a:r>
          </a:p>
          <a:p>
            <a:pPr algn="r" eaLnBrk="1" hangingPunct="1">
              <a:lnSpc>
                <a:spcPct val="140000"/>
              </a:lnSpc>
            </a:pPr>
            <a:r>
              <a:rPr lang="zh-CN" altLang="en-US" sz="1800">
                <a:latin typeface="Arial" panose="020B0604020202020204" pitchFamily="34" charset="0"/>
              </a:rPr>
              <a:t>服务层</a:t>
            </a:r>
          </a:p>
        </p:txBody>
      </p:sp>
      <p:grpSp>
        <p:nvGrpSpPr>
          <p:cNvPr id="68619" name="Group 10"/>
          <p:cNvGrpSpPr/>
          <p:nvPr/>
        </p:nvGrpSpPr>
        <p:grpSpPr bwMode="auto">
          <a:xfrm>
            <a:off x="2441575" y="4265613"/>
            <a:ext cx="5715000" cy="1524000"/>
            <a:chOff x="1584" y="2256"/>
            <a:chExt cx="1632" cy="960"/>
          </a:xfrm>
        </p:grpSpPr>
        <p:sp>
          <p:nvSpPr>
            <p:cNvPr id="68631" name="Line 11"/>
            <p:cNvSpPr>
              <a:spLocks noChangeShapeType="1"/>
            </p:cNvSpPr>
            <p:nvPr/>
          </p:nvSpPr>
          <p:spPr bwMode="auto">
            <a:xfrm>
              <a:off x="1584" y="2256"/>
              <a:ext cx="1632" cy="0"/>
            </a:xfrm>
            <a:prstGeom prst="line">
              <a:avLst/>
            </a:prstGeom>
            <a:noFill/>
            <a:ln w="38100">
              <a:solidFill>
                <a:schemeClr val="tx1"/>
              </a:solidFill>
              <a:rou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8632" name="Line 12"/>
            <p:cNvSpPr>
              <a:spLocks noChangeShapeType="1"/>
            </p:cNvSpPr>
            <p:nvPr/>
          </p:nvSpPr>
          <p:spPr bwMode="auto">
            <a:xfrm>
              <a:off x="1584" y="2496"/>
              <a:ext cx="1632" cy="0"/>
            </a:xfrm>
            <a:prstGeom prst="line">
              <a:avLst/>
            </a:prstGeom>
            <a:noFill/>
            <a:ln w="38100">
              <a:solidFill>
                <a:schemeClr val="tx1"/>
              </a:solidFill>
              <a:rou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8633" name="Line 13"/>
            <p:cNvSpPr>
              <a:spLocks noChangeShapeType="1"/>
            </p:cNvSpPr>
            <p:nvPr/>
          </p:nvSpPr>
          <p:spPr bwMode="auto">
            <a:xfrm>
              <a:off x="1584" y="2736"/>
              <a:ext cx="1632" cy="0"/>
            </a:xfrm>
            <a:prstGeom prst="line">
              <a:avLst/>
            </a:prstGeom>
            <a:noFill/>
            <a:ln w="38100">
              <a:solidFill>
                <a:schemeClr val="tx1"/>
              </a:solidFill>
              <a:rou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8634" name="Line 14"/>
            <p:cNvSpPr>
              <a:spLocks noChangeShapeType="1"/>
            </p:cNvSpPr>
            <p:nvPr/>
          </p:nvSpPr>
          <p:spPr bwMode="auto">
            <a:xfrm>
              <a:off x="1584" y="2976"/>
              <a:ext cx="1632" cy="0"/>
            </a:xfrm>
            <a:prstGeom prst="line">
              <a:avLst/>
            </a:prstGeom>
            <a:noFill/>
            <a:ln w="38100">
              <a:solidFill>
                <a:schemeClr val="tx1"/>
              </a:solidFill>
              <a:rou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8635" name="Line 15"/>
            <p:cNvSpPr>
              <a:spLocks noChangeShapeType="1"/>
            </p:cNvSpPr>
            <p:nvPr/>
          </p:nvSpPr>
          <p:spPr bwMode="auto">
            <a:xfrm>
              <a:off x="1584" y="3216"/>
              <a:ext cx="1632" cy="0"/>
            </a:xfrm>
            <a:prstGeom prst="line">
              <a:avLst/>
            </a:prstGeom>
            <a:noFill/>
            <a:ln w="38100">
              <a:solidFill>
                <a:schemeClr val="tx1"/>
              </a:solidFill>
              <a:round/>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68620" name="Rectangle 16"/>
          <p:cNvSpPr>
            <a:spLocks noChangeArrowheads="1"/>
          </p:cNvSpPr>
          <p:nvPr/>
        </p:nvSpPr>
        <p:spPr bwMode="auto">
          <a:xfrm>
            <a:off x="2822575" y="4037013"/>
            <a:ext cx="4876800" cy="1981200"/>
          </a:xfrm>
          <a:prstGeom prst="rect">
            <a:avLst/>
          </a:prstGeom>
          <a:solidFill>
            <a:srgbClr val="FFFFFF"/>
          </a:solidFill>
          <a:ln w="9525">
            <a:solidFill>
              <a:schemeClr val="tx1"/>
            </a:solidFill>
            <a:miter lim="800000"/>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pPr>
            <a:endParaRPr lang="zh-CN" altLang="zh-CN" sz="2000" b="0">
              <a:latin typeface="Arial" panose="020B0604020202020204" pitchFamily="34" charset="0"/>
            </a:endParaRPr>
          </a:p>
        </p:txBody>
      </p:sp>
      <p:sp>
        <p:nvSpPr>
          <p:cNvPr id="68621" name="Line 17"/>
          <p:cNvSpPr>
            <a:spLocks noChangeShapeType="1"/>
          </p:cNvSpPr>
          <p:nvPr/>
        </p:nvSpPr>
        <p:spPr bwMode="auto">
          <a:xfrm>
            <a:off x="5260975" y="4037013"/>
            <a:ext cx="0" cy="1981200"/>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8622" name="Line 18"/>
          <p:cNvSpPr>
            <a:spLocks noChangeShapeType="1"/>
          </p:cNvSpPr>
          <p:nvPr/>
        </p:nvSpPr>
        <p:spPr bwMode="auto">
          <a:xfrm>
            <a:off x="6480175" y="4037013"/>
            <a:ext cx="0" cy="1981200"/>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8623" name="Line 19"/>
          <p:cNvSpPr>
            <a:spLocks noChangeShapeType="1"/>
          </p:cNvSpPr>
          <p:nvPr/>
        </p:nvSpPr>
        <p:spPr bwMode="auto">
          <a:xfrm>
            <a:off x="4041775" y="4037013"/>
            <a:ext cx="0" cy="1981200"/>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8624" name="Rectangle 20"/>
          <p:cNvSpPr>
            <a:spLocks noChangeArrowheads="1"/>
          </p:cNvSpPr>
          <p:nvPr/>
        </p:nvSpPr>
        <p:spPr bwMode="auto">
          <a:xfrm>
            <a:off x="2873375" y="4213225"/>
            <a:ext cx="1098550" cy="1330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pPr>
            <a:r>
              <a:rPr lang="zh-CN" altLang="en-US" sz="1800" b="0">
                <a:latin typeface="Arial" panose="020B0604020202020204" pitchFamily="34" charset="0"/>
              </a:rPr>
              <a:t>人机交互</a:t>
            </a:r>
          </a:p>
          <a:p>
            <a:pPr algn="ctr" eaLnBrk="1" hangingPunct="1">
              <a:lnSpc>
                <a:spcPct val="150000"/>
              </a:lnSpc>
            </a:pPr>
            <a:r>
              <a:rPr lang="zh-CN" altLang="en-US" sz="1800" b="0">
                <a:latin typeface="Arial" panose="020B0604020202020204" pitchFamily="34" charset="0"/>
              </a:rPr>
              <a:t>部分</a:t>
            </a:r>
          </a:p>
          <a:p>
            <a:pPr algn="ctr" eaLnBrk="1" hangingPunct="1">
              <a:lnSpc>
                <a:spcPct val="150000"/>
              </a:lnSpc>
            </a:pPr>
            <a:r>
              <a:rPr lang="zh-CN" altLang="en-US" sz="1800" b="0">
                <a:latin typeface="Arial" panose="020B0604020202020204" pitchFamily="34" charset="0"/>
              </a:rPr>
              <a:t>（</a:t>
            </a:r>
            <a:r>
              <a:rPr lang="en-US" altLang="zh-CN" sz="1800" b="0">
                <a:latin typeface="Arial" panose="020B0604020202020204" pitchFamily="34" charset="0"/>
              </a:rPr>
              <a:t>HIC</a:t>
            </a:r>
            <a:r>
              <a:rPr lang="zh-CN" altLang="en-US" sz="1800" b="0">
                <a:latin typeface="Arial" panose="020B0604020202020204" pitchFamily="34" charset="0"/>
              </a:rPr>
              <a:t>）</a:t>
            </a:r>
          </a:p>
        </p:txBody>
      </p:sp>
      <p:sp>
        <p:nvSpPr>
          <p:cNvPr id="68625" name="Text Box 21"/>
          <p:cNvSpPr txBox="1">
            <a:spLocks noChangeArrowheads="1"/>
          </p:cNvSpPr>
          <p:nvPr/>
        </p:nvSpPr>
        <p:spPr bwMode="auto">
          <a:xfrm>
            <a:off x="4079875" y="4210050"/>
            <a:ext cx="1123950" cy="1330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pPr>
            <a:r>
              <a:rPr lang="zh-CN" altLang="en-US" sz="1800" b="0">
                <a:latin typeface="Arial" panose="020B0604020202020204" pitchFamily="34" charset="0"/>
              </a:rPr>
              <a:t>问题域</a:t>
            </a:r>
          </a:p>
          <a:p>
            <a:pPr algn="ctr" eaLnBrk="1" hangingPunct="1">
              <a:lnSpc>
                <a:spcPct val="150000"/>
              </a:lnSpc>
            </a:pPr>
            <a:r>
              <a:rPr lang="zh-CN" altLang="en-US" sz="1800" b="0">
                <a:latin typeface="Arial" panose="020B0604020202020204" pitchFamily="34" charset="0"/>
              </a:rPr>
              <a:t>部分</a:t>
            </a:r>
          </a:p>
          <a:p>
            <a:pPr algn="ctr" eaLnBrk="1" hangingPunct="1">
              <a:lnSpc>
                <a:spcPct val="150000"/>
              </a:lnSpc>
            </a:pPr>
            <a:r>
              <a:rPr lang="zh-CN" altLang="en-US" sz="1800" b="0">
                <a:latin typeface="Arial" panose="020B0604020202020204" pitchFamily="34" charset="0"/>
              </a:rPr>
              <a:t>（</a:t>
            </a:r>
            <a:r>
              <a:rPr lang="en-US" altLang="zh-CN" sz="1800" b="0">
                <a:latin typeface="Arial" panose="020B0604020202020204" pitchFamily="34" charset="0"/>
              </a:rPr>
              <a:t>PDC</a:t>
            </a:r>
            <a:r>
              <a:rPr lang="zh-CN" altLang="en-US" sz="1800" b="0">
                <a:latin typeface="Arial" panose="020B0604020202020204" pitchFamily="34" charset="0"/>
              </a:rPr>
              <a:t>）</a:t>
            </a:r>
          </a:p>
        </p:txBody>
      </p:sp>
      <p:sp>
        <p:nvSpPr>
          <p:cNvPr id="68626" name="Text Box 22"/>
          <p:cNvSpPr txBox="1">
            <a:spLocks noChangeArrowheads="1"/>
          </p:cNvSpPr>
          <p:nvPr/>
        </p:nvSpPr>
        <p:spPr bwMode="auto">
          <a:xfrm>
            <a:off x="5321300" y="4210050"/>
            <a:ext cx="1136650" cy="1330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pPr>
            <a:r>
              <a:rPr lang="zh-CN" altLang="en-US" sz="1800" b="0">
                <a:latin typeface="Arial" panose="020B0604020202020204" pitchFamily="34" charset="0"/>
              </a:rPr>
              <a:t>任务管理</a:t>
            </a:r>
          </a:p>
          <a:p>
            <a:pPr algn="ctr" eaLnBrk="1" hangingPunct="1">
              <a:lnSpc>
                <a:spcPct val="150000"/>
              </a:lnSpc>
            </a:pPr>
            <a:r>
              <a:rPr lang="zh-CN" altLang="en-US" sz="1800" b="0">
                <a:latin typeface="Arial" panose="020B0604020202020204" pitchFamily="34" charset="0"/>
              </a:rPr>
              <a:t>部分</a:t>
            </a:r>
          </a:p>
          <a:p>
            <a:pPr algn="ctr" eaLnBrk="1" hangingPunct="1">
              <a:lnSpc>
                <a:spcPct val="150000"/>
              </a:lnSpc>
            </a:pPr>
            <a:r>
              <a:rPr lang="zh-CN" altLang="en-US" sz="1800" b="0">
                <a:latin typeface="Arial" panose="020B0604020202020204" pitchFamily="34" charset="0"/>
              </a:rPr>
              <a:t>（</a:t>
            </a:r>
            <a:r>
              <a:rPr lang="en-US" altLang="zh-CN" sz="1800" b="0">
                <a:latin typeface="Arial" panose="020B0604020202020204" pitchFamily="34" charset="0"/>
              </a:rPr>
              <a:t>TMC</a:t>
            </a:r>
            <a:r>
              <a:rPr lang="zh-CN" altLang="en-US" sz="1800" b="0">
                <a:latin typeface="Arial" panose="020B0604020202020204" pitchFamily="34" charset="0"/>
              </a:rPr>
              <a:t>）</a:t>
            </a:r>
          </a:p>
        </p:txBody>
      </p:sp>
      <p:sp>
        <p:nvSpPr>
          <p:cNvPr id="68627" name="Text Box 23"/>
          <p:cNvSpPr txBox="1">
            <a:spLocks noChangeArrowheads="1"/>
          </p:cNvSpPr>
          <p:nvPr/>
        </p:nvSpPr>
        <p:spPr bwMode="auto">
          <a:xfrm>
            <a:off x="6480175" y="4230688"/>
            <a:ext cx="1162050" cy="1330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pPr>
            <a:r>
              <a:rPr lang="zh-CN" altLang="en-US" sz="1800" b="0">
                <a:latin typeface="Arial" panose="020B0604020202020204" pitchFamily="34" charset="0"/>
              </a:rPr>
              <a:t>数据管理</a:t>
            </a:r>
          </a:p>
          <a:p>
            <a:pPr algn="ctr" eaLnBrk="1" hangingPunct="1">
              <a:lnSpc>
                <a:spcPct val="150000"/>
              </a:lnSpc>
            </a:pPr>
            <a:r>
              <a:rPr lang="zh-CN" altLang="en-US" sz="1800" b="0">
                <a:latin typeface="Arial" panose="020B0604020202020204" pitchFamily="34" charset="0"/>
              </a:rPr>
              <a:t>部分</a:t>
            </a:r>
          </a:p>
          <a:p>
            <a:pPr algn="ctr" eaLnBrk="1" hangingPunct="1">
              <a:lnSpc>
                <a:spcPct val="150000"/>
              </a:lnSpc>
            </a:pPr>
            <a:r>
              <a:rPr lang="zh-CN" altLang="en-US" sz="1800" b="0">
                <a:latin typeface="Arial" panose="020B0604020202020204" pitchFamily="34" charset="0"/>
              </a:rPr>
              <a:t>（</a:t>
            </a:r>
            <a:r>
              <a:rPr lang="en-US" altLang="zh-CN" sz="1800" b="0">
                <a:latin typeface="Arial" panose="020B0604020202020204" pitchFamily="34" charset="0"/>
              </a:rPr>
              <a:t>DMC</a:t>
            </a:r>
            <a:r>
              <a:rPr lang="zh-CN" altLang="en-US" sz="1800" b="0">
                <a:latin typeface="Arial" panose="020B0604020202020204" pitchFamily="34" charset="0"/>
              </a:rPr>
              <a:t>）</a:t>
            </a:r>
          </a:p>
        </p:txBody>
      </p:sp>
      <p:sp>
        <p:nvSpPr>
          <p:cNvPr id="68628" name="Rectangle 24"/>
          <p:cNvSpPr>
            <a:spLocks noChangeArrowheads="1"/>
          </p:cNvSpPr>
          <p:nvPr/>
        </p:nvSpPr>
        <p:spPr bwMode="auto">
          <a:xfrm>
            <a:off x="3646488" y="6262688"/>
            <a:ext cx="32607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latin typeface="Arial" panose="020B0604020202020204" pitchFamily="34" charset="0"/>
              </a:rPr>
              <a:t>OOD</a:t>
            </a:r>
            <a:r>
              <a:rPr lang="zh-CN" altLang="en-US" sz="1800">
                <a:latin typeface="Arial" panose="020B0604020202020204" pitchFamily="34" charset="0"/>
              </a:rPr>
              <a:t>模型的</a:t>
            </a:r>
            <a:r>
              <a:rPr lang="en-US" altLang="zh-CN" sz="1800">
                <a:latin typeface="Arial" panose="020B0604020202020204" pitchFamily="34" charset="0"/>
              </a:rPr>
              <a:t>5</a:t>
            </a:r>
            <a:r>
              <a:rPr lang="zh-CN" altLang="en-US" sz="1800">
                <a:latin typeface="Arial" panose="020B0604020202020204" pitchFamily="34" charset="0"/>
              </a:rPr>
              <a:t>个层次和</a:t>
            </a:r>
            <a:r>
              <a:rPr lang="en-US" altLang="zh-CN" sz="1800">
                <a:latin typeface="Arial" panose="020B0604020202020204" pitchFamily="34" charset="0"/>
              </a:rPr>
              <a:t>4</a:t>
            </a:r>
            <a:r>
              <a:rPr lang="zh-CN" altLang="en-US" sz="1800">
                <a:latin typeface="Arial" panose="020B0604020202020204" pitchFamily="34" charset="0"/>
              </a:rPr>
              <a:t>个部分</a:t>
            </a:r>
          </a:p>
        </p:txBody>
      </p:sp>
      <p:sp>
        <p:nvSpPr>
          <p:cNvPr id="68629" name="Rectangle 25"/>
          <p:cNvSpPr>
            <a:spLocks noChangeArrowheads="1"/>
          </p:cNvSpPr>
          <p:nvPr/>
        </p:nvSpPr>
        <p:spPr bwMode="auto">
          <a:xfrm>
            <a:off x="171450" y="207963"/>
            <a:ext cx="3349625"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CC0000"/>
                </a:solidFill>
                <a:latin typeface="Arial" panose="020B0604020202020204" pitchFamily="34" charset="0"/>
              </a:rPr>
              <a:t>Coad/Yourdon</a:t>
            </a:r>
            <a:r>
              <a:rPr lang="zh-CN" altLang="en-US" sz="2800">
                <a:solidFill>
                  <a:srgbClr val="CC0000"/>
                </a:solidFill>
                <a:latin typeface="Arial" panose="020B0604020202020204" pitchFamily="34" charset="0"/>
              </a:rPr>
              <a:t>方法</a:t>
            </a:r>
          </a:p>
        </p:txBody>
      </p:sp>
      <p:sp>
        <p:nvSpPr>
          <p:cNvPr id="328730" name="AutoShape 26"/>
          <p:cNvSpPr>
            <a:spLocks noChangeArrowheads="1"/>
          </p:cNvSpPr>
          <p:nvPr/>
        </p:nvSpPr>
        <p:spPr bwMode="auto">
          <a:xfrm>
            <a:off x="342900" y="1106488"/>
            <a:ext cx="3386138" cy="1630362"/>
          </a:xfrm>
          <a:prstGeom prst="roundRect">
            <a:avLst>
              <a:gd name="adj" fmla="val 16667"/>
            </a:avLst>
          </a:prstGeom>
          <a:noFill/>
          <a:ln w="12700">
            <a:solidFill>
              <a:srgbClr val="0000CC"/>
            </a:solidFill>
            <a:round/>
          </a:ln>
          <a:extLst>
            <a:ext uri="{909E8E84-426E-40DD-AFC4-6F175D3DCCD1}">
              <a14:hiddenFill xmlns:a14="http://schemas.microsoft.com/office/drawing/2010/main" xmlns="">
                <a:solidFill>
                  <a:srgbClr val="FFFFFF"/>
                </a:solidFill>
              </a14:hiddenFill>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solidFill>
                  <a:srgbClr val="CC0000"/>
                </a:solidFill>
              </a:rPr>
              <a:t>特点：</a:t>
            </a:r>
          </a:p>
          <a:p>
            <a:pPr lvl="1"/>
            <a:r>
              <a:rPr lang="zh-CN" altLang="en-US"/>
              <a:t>概念简练，过程清晰</a:t>
            </a:r>
          </a:p>
          <a:p>
            <a:pPr lvl="1"/>
            <a:r>
              <a:rPr lang="zh-CN" altLang="en-US"/>
              <a:t>强调概念的一致性</a:t>
            </a:r>
          </a:p>
          <a:p>
            <a:pPr lvl="1"/>
            <a:r>
              <a:rPr lang="zh-CN" altLang="en-US"/>
              <a:t>过程指导不够具体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28730"/>
                                        </p:tgtEl>
                                        <p:attrNameLst>
                                          <p:attrName>style.visibility</p:attrName>
                                        </p:attrNameLst>
                                      </p:cBhvr>
                                      <p:to>
                                        <p:strVal val="visible"/>
                                      </p:to>
                                    </p:set>
                                    <p:animEffect transition="in" filter="diamond(in)">
                                      <p:cBhvr>
                                        <p:cTn id="7" dur="1000"/>
                                        <p:tgtEl>
                                          <p:spTgt spid="328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30"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12"/>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0FC0C055-75A4-498B-A39A-145F7597F14D}" type="slidenum">
              <a:rPr lang="en-US" altLang="zh-CN" sz="1400" b="0"/>
              <a:pPr/>
              <a:t>99</a:t>
            </a:fld>
            <a:endParaRPr lang="en-US" altLang="zh-CN" sz="1400" b="0"/>
          </a:p>
        </p:txBody>
      </p:sp>
      <p:sp>
        <p:nvSpPr>
          <p:cNvPr id="70659" name="Text Box 2"/>
          <p:cNvSpPr txBox="1">
            <a:spLocks noChangeArrowheads="1"/>
          </p:cNvSpPr>
          <p:nvPr/>
        </p:nvSpPr>
        <p:spPr bwMode="auto">
          <a:xfrm>
            <a:off x="334963" y="1084263"/>
            <a:ext cx="14097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CC0000"/>
                </a:solidFill>
              </a:rPr>
              <a:t>三个模型</a:t>
            </a:r>
          </a:p>
        </p:txBody>
      </p:sp>
      <p:grpSp>
        <p:nvGrpSpPr>
          <p:cNvPr id="70660" name="Group 18"/>
          <p:cNvGrpSpPr/>
          <p:nvPr/>
        </p:nvGrpSpPr>
        <p:grpSpPr bwMode="auto">
          <a:xfrm>
            <a:off x="1441450" y="1570038"/>
            <a:ext cx="2368550" cy="2063750"/>
            <a:chOff x="3588" y="527"/>
            <a:chExt cx="1583" cy="1470"/>
          </a:xfrm>
        </p:grpSpPr>
        <p:sp>
          <p:nvSpPr>
            <p:cNvPr id="70664" name="AutoShape 4"/>
            <p:cNvSpPr>
              <a:spLocks noChangeArrowheads="1"/>
            </p:cNvSpPr>
            <p:nvPr/>
          </p:nvSpPr>
          <p:spPr bwMode="auto">
            <a:xfrm rot="-5400000">
              <a:off x="3397" y="1011"/>
              <a:ext cx="1185" cy="788"/>
            </a:xfrm>
            <a:prstGeom prst="parallelogram">
              <a:avLst>
                <a:gd name="adj" fmla="val 37595"/>
              </a:avLst>
            </a:prstGeom>
            <a:noFill/>
            <a:ln w="28575">
              <a:solidFill>
                <a:schemeClr val="tx1"/>
              </a:solidFill>
              <a:miter lim="800000"/>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0665" name="AutoShape 5"/>
            <p:cNvSpPr>
              <a:spLocks noChangeArrowheads="1"/>
            </p:cNvSpPr>
            <p:nvPr/>
          </p:nvSpPr>
          <p:spPr bwMode="auto">
            <a:xfrm rot="5400000" flipH="1">
              <a:off x="4185" y="1011"/>
              <a:ext cx="1185" cy="787"/>
            </a:xfrm>
            <a:prstGeom prst="parallelogram">
              <a:avLst>
                <a:gd name="adj" fmla="val 37643"/>
              </a:avLst>
            </a:prstGeom>
            <a:noFill/>
            <a:ln w="28575">
              <a:solidFill>
                <a:schemeClr val="tx1"/>
              </a:solidFill>
              <a:miter lim="800000"/>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0666" name="Line 6"/>
            <p:cNvSpPr>
              <a:spLocks noChangeShapeType="1"/>
            </p:cNvSpPr>
            <p:nvPr/>
          </p:nvSpPr>
          <p:spPr bwMode="auto">
            <a:xfrm flipV="1">
              <a:off x="3596" y="527"/>
              <a:ext cx="788" cy="285"/>
            </a:xfrm>
            <a:prstGeom prst="line">
              <a:avLst/>
            </a:prstGeom>
            <a:noFill/>
            <a:ln w="28575">
              <a:solidFill>
                <a:schemeClr val="tx1"/>
              </a:solidFill>
              <a:rou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0667" name="Line 7"/>
            <p:cNvSpPr>
              <a:spLocks noChangeShapeType="1"/>
            </p:cNvSpPr>
            <p:nvPr/>
          </p:nvSpPr>
          <p:spPr bwMode="auto">
            <a:xfrm flipH="1" flipV="1">
              <a:off x="4384" y="527"/>
              <a:ext cx="787" cy="285"/>
            </a:xfrm>
            <a:prstGeom prst="line">
              <a:avLst/>
            </a:prstGeom>
            <a:noFill/>
            <a:ln w="28575">
              <a:solidFill>
                <a:schemeClr val="tx1"/>
              </a:solidFill>
              <a:rou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0668" name="Text Box 8"/>
            <p:cNvSpPr txBox="1">
              <a:spLocks noChangeArrowheads="1"/>
            </p:cNvSpPr>
            <p:nvPr/>
          </p:nvSpPr>
          <p:spPr bwMode="auto">
            <a:xfrm>
              <a:off x="4013" y="726"/>
              <a:ext cx="688" cy="2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功 能 模 型</a:t>
              </a:r>
            </a:p>
          </p:txBody>
        </p:sp>
        <p:sp>
          <p:nvSpPr>
            <p:cNvPr id="70669" name="Text Box 9"/>
            <p:cNvSpPr txBox="1">
              <a:spLocks noChangeArrowheads="1"/>
            </p:cNvSpPr>
            <p:nvPr/>
          </p:nvSpPr>
          <p:spPr bwMode="auto">
            <a:xfrm>
              <a:off x="3588" y="1098"/>
              <a:ext cx="242" cy="2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对</a:t>
              </a:r>
            </a:p>
          </p:txBody>
        </p:sp>
        <p:sp>
          <p:nvSpPr>
            <p:cNvPr id="70670" name="Text Box 10"/>
            <p:cNvSpPr txBox="1">
              <a:spLocks noChangeArrowheads="1"/>
            </p:cNvSpPr>
            <p:nvPr/>
          </p:nvSpPr>
          <p:spPr bwMode="auto">
            <a:xfrm>
              <a:off x="3748" y="1169"/>
              <a:ext cx="242" cy="2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象</a:t>
              </a:r>
            </a:p>
          </p:txBody>
        </p:sp>
        <p:sp>
          <p:nvSpPr>
            <p:cNvPr id="70671" name="Text Box 11"/>
            <p:cNvSpPr txBox="1">
              <a:spLocks noChangeArrowheads="1"/>
            </p:cNvSpPr>
            <p:nvPr/>
          </p:nvSpPr>
          <p:spPr bwMode="auto">
            <a:xfrm>
              <a:off x="3906" y="1239"/>
              <a:ext cx="242" cy="2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模</a:t>
              </a:r>
            </a:p>
          </p:txBody>
        </p:sp>
        <p:sp>
          <p:nvSpPr>
            <p:cNvPr id="70672" name="Text Box 12"/>
            <p:cNvSpPr txBox="1">
              <a:spLocks noChangeArrowheads="1"/>
            </p:cNvSpPr>
            <p:nvPr/>
          </p:nvSpPr>
          <p:spPr bwMode="auto">
            <a:xfrm>
              <a:off x="4077" y="1308"/>
              <a:ext cx="242" cy="2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型</a:t>
              </a:r>
            </a:p>
          </p:txBody>
        </p:sp>
        <p:sp>
          <p:nvSpPr>
            <p:cNvPr id="70673" name="Text Box 13"/>
            <p:cNvSpPr txBox="1">
              <a:spLocks noChangeArrowheads="1"/>
            </p:cNvSpPr>
            <p:nvPr/>
          </p:nvSpPr>
          <p:spPr bwMode="auto">
            <a:xfrm>
              <a:off x="4750" y="1178"/>
              <a:ext cx="242" cy="2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模</a:t>
              </a:r>
            </a:p>
          </p:txBody>
        </p:sp>
        <p:sp>
          <p:nvSpPr>
            <p:cNvPr id="70674" name="Text Box 14"/>
            <p:cNvSpPr txBox="1">
              <a:spLocks noChangeArrowheads="1"/>
            </p:cNvSpPr>
            <p:nvPr/>
          </p:nvSpPr>
          <p:spPr bwMode="auto">
            <a:xfrm>
              <a:off x="4918" y="1098"/>
              <a:ext cx="242" cy="2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型</a:t>
              </a:r>
            </a:p>
          </p:txBody>
        </p:sp>
        <p:sp>
          <p:nvSpPr>
            <p:cNvPr id="70675" name="Text Box 15"/>
            <p:cNvSpPr txBox="1">
              <a:spLocks noChangeArrowheads="1"/>
            </p:cNvSpPr>
            <p:nvPr/>
          </p:nvSpPr>
          <p:spPr bwMode="auto">
            <a:xfrm>
              <a:off x="4443" y="1313"/>
              <a:ext cx="242" cy="2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动</a:t>
              </a:r>
            </a:p>
          </p:txBody>
        </p:sp>
        <p:sp>
          <p:nvSpPr>
            <p:cNvPr id="70676" name="Text Box 16"/>
            <p:cNvSpPr txBox="1">
              <a:spLocks noChangeArrowheads="1"/>
            </p:cNvSpPr>
            <p:nvPr/>
          </p:nvSpPr>
          <p:spPr bwMode="auto">
            <a:xfrm>
              <a:off x="4594" y="1241"/>
              <a:ext cx="242" cy="2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态</a:t>
              </a:r>
            </a:p>
          </p:txBody>
        </p:sp>
      </p:grpSp>
      <p:sp>
        <p:nvSpPr>
          <p:cNvPr id="70661" name="Text Box 17"/>
          <p:cNvSpPr txBox="1">
            <a:spLocks noChangeArrowheads="1"/>
          </p:cNvSpPr>
          <p:nvPr/>
        </p:nvSpPr>
        <p:spPr bwMode="auto">
          <a:xfrm>
            <a:off x="374650" y="307975"/>
            <a:ext cx="3602038" cy="427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a:solidFill>
                  <a:srgbClr val="CC0000"/>
                </a:solidFill>
                <a:latin typeface="Arial" panose="020B0604020202020204" pitchFamily="34" charset="0"/>
              </a:rPr>
              <a:t>Rumbaugh</a:t>
            </a:r>
            <a:r>
              <a:rPr lang="zh-CN" altLang="en-US" sz="2800">
                <a:solidFill>
                  <a:srgbClr val="CC0000"/>
                </a:solidFill>
                <a:latin typeface="Arial" panose="020B0604020202020204" pitchFamily="34" charset="0"/>
              </a:rPr>
              <a:t>方法</a:t>
            </a:r>
            <a:r>
              <a:rPr lang="en-US" altLang="zh-CN" sz="2800">
                <a:solidFill>
                  <a:srgbClr val="CC0000"/>
                </a:solidFill>
                <a:latin typeface="Arial" panose="020B0604020202020204" pitchFamily="34" charset="0"/>
              </a:rPr>
              <a:t>(OMT)</a:t>
            </a:r>
            <a:endParaRPr lang="en-US" altLang="zh-CN" sz="2800">
              <a:latin typeface="Arial" panose="020B0604020202020204" pitchFamily="34" charset="0"/>
            </a:endParaRPr>
          </a:p>
        </p:txBody>
      </p:sp>
      <p:sp>
        <p:nvSpPr>
          <p:cNvPr id="70662" name="Text Box 19"/>
          <p:cNvSpPr txBox="1">
            <a:spLocks noChangeArrowheads="1"/>
          </p:cNvSpPr>
          <p:nvPr/>
        </p:nvSpPr>
        <p:spPr bwMode="auto">
          <a:xfrm>
            <a:off x="4629150" y="1160463"/>
            <a:ext cx="4019550" cy="1825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solidFill>
                  <a:srgbClr val="CC0000"/>
                </a:solidFill>
              </a:rPr>
              <a:t>过程：</a:t>
            </a:r>
          </a:p>
          <a:p>
            <a:pPr lvl="1"/>
            <a:r>
              <a:rPr lang="zh-CN" altLang="en-US"/>
              <a:t>分析（面向对象）</a:t>
            </a:r>
          </a:p>
          <a:p>
            <a:pPr lvl="1"/>
            <a:r>
              <a:rPr lang="zh-CN" altLang="en-US"/>
              <a:t>系统设计（传统方法）</a:t>
            </a:r>
          </a:p>
          <a:p>
            <a:pPr lvl="1"/>
            <a:r>
              <a:rPr lang="zh-CN" altLang="en-US"/>
              <a:t>对象设计（面向对象）</a:t>
            </a:r>
          </a:p>
          <a:p>
            <a:pPr lvl="1"/>
            <a:r>
              <a:rPr lang="zh-CN" altLang="en-US"/>
              <a:t>实现</a:t>
            </a:r>
          </a:p>
        </p:txBody>
      </p:sp>
      <p:sp>
        <p:nvSpPr>
          <p:cNvPr id="331796" name="AutoShape 20"/>
          <p:cNvSpPr>
            <a:spLocks noChangeArrowheads="1"/>
          </p:cNvSpPr>
          <p:nvPr/>
        </p:nvSpPr>
        <p:spPr bwMode="auto">
          <a:xfrm>
            <a:off x="730250" y="4348163"/>
            <a:ext cx="4802188" cy="2035175"/>
          </a:xfrm>
          <a:prstGeom prst="roundRect">
            <a:avLst>
              <a:gd name="adj" fmla="val 16667"/>
            </a:avLst>
          </a:prstGeom>
          <a:noFill/>
          <a:ln w="12700">
            <a:solidFill>
              <a:srgbClr val="0000CC"/>
            </a:solidFill>
            <a:round/>
          </a:ln>
          <a:extLst>
            <a:ext uri="{909E8E84-426E-40DD-AFC4-6F175D3DCCD1}">
              <a14:hiddenFill xmlns:a14="http://schemas.microsoft.com/office/drawing/2010/main" xmlns="">
                <a:solidFill>
                  <a:srgbClr val="FFFFFF"/>
                </a:solidFill>
              </a14:hiddenFill>
            </a:ext>
          </a:extLst>
        </p:spPr>
        <p:txBody>
          <a:bodyPr lIns="0" tIns="0" rIns="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solidFill>
                  <a:srgbClr val="CC0000"/>
                </a:solidFill>
              </a:rPr>
              <a:t>特点：</a:t>
            </a:r>
          </a:p>
          <a:p>
            <a:pPr lvl="1"/>
            <a:r>
              <a:rPr lang="zh-CN" altLang="en-US"/>
              <a:t>概念严谨，阐述清楚</a:t>
            </a:r>
          </a:p>
          <a:p>
            <a:pPr lvl="1"/>
            <a:r>
              <a:rPr lang="zh-CN" altLang="en-US"/>
              <a:t>过程具体，可操作性强</a:t>
            </a:r>
          </a:p>
          <a:p>
            <a:pPr lvl="1"/>
            <a:r>
              <a:rPr lang="zh-CN" altLang="en-US"/>
              <a:t>包含了许多非</a:t>
            </a:r>
            <a:r>
              <a:rPr lang="en-US" altLang="zh-CN"/>
              <a:t>OO</a:t>
            </a:r>
            <a:r>
              <a:rPr lang="zh-CN" altLang="en-US"/>
              <a:t>的内容</a:t>
            </a:r>
          </a:p>
          <a:p>
            <a:pPr lvl="1"/>
            <a:r>
              <a:rPr lang="zh-CN" altLang="en-US"/>
              <a:t>提出若干扩充概念，偏于复杂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31796"/>
                                        </p:tgtEl>
                                        <p:attrNameLst>
                                          <p:attrName>style.visibility</p:attrName>
                                        </p:attrNameLst>
                                      </p:cBhvr>
                                      <p:to>
                                        <p:strVal val="visible"/>
                                      </p:to>
                                    </p:set>
                                    <p:animEffect transition="in" filter="diamond(in)">
                                      <p:cBhvr>
                                        <p:cTn id="7" dur="1000"/>
                                        <p:tgtEl>
                                          <p:spTgt spid="331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96" grpId="0" animBg="1"/>
    </p:bldLst>
  </p:timing>
</p:sld>
</file>

<file path=ppt/theme/theme1.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楷体_GB2312"/>
        <a:cs typeface=""/>
      </a:majorFont>
      <a:minorFont>
        <a:latin typeface="Comic Sans MS"/>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4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lnDef>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楷体_GB2312"/>
        <a:cs typeface=""/>
      </a:majorFont>
      <a:minorFont>
        <a:latin typeface="Comic Sans MS"/>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20044</Words>
  <Application>Microsoft Office PowerPoint</Application>
  <PresentationFormat>全屏显示(4:3)</PresentationFormat>
  <Paragraphs>1387</Paragraphs>
  <Slides>166</Slides>
  <Notes>14</Notes>
  <HiddenSlides>0</HiddenSlides>
  <MMClips>0</MMClips>
  <ScaleCrop>false</ScaleCrop>
  <HeadingPairs>
    <vt:vector size="6" baseType="variant">
      <vt:variant>
        <vt:lpstr>主题</vt:lpstr>
      </vt:variant>
      <vt:variant>
        <vt:i4>2</vt:i4>
      </vt:variant>
      <vt:variant>
        <vt:lpstr>嵌入 OLE 服务器</vt:lpstr>
      </vt:variant>
      <vt:variant>
        <vt:i4>0</vt:i4>
      </vt:variant>
      <vt:variant>
        <vt:lpstr>幻灯片标题</vt:lpstr>
      </vt:variant>
      <vt:variant>
        <vt:i4>166</vt:i4>
      </vt:variant>
    </vt:vector>
  </HeadingPairs>
  <TitlesOfParts>
    <vt:vector size="168" baseType="lpstr">
      <vt:lpstr>Crayons</vt:lpstr>
      <vt:lpstr>1_Crayons</vt:lpstr>
      <vt:lpstr>幻灯片 1</vt:lpstr>
      <vt:lpstr>第4章 需求分析</vt:lpstr>
      <vt:lpstr>4.1 分析与需求的关系</vt:lpstr>
      <vt:lpstr>幻灯片 4</vt:lpstr>
      <vt:lpstr>幻灯片 5</vt:lpstr>
      <vt:lpstr>幻灯片 6</vt:lpstr>
      <vt:lpstr>幻灯片 7</vt:lpstr>
      <vt:lpstr>4.3  结构化需求分析方法</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1) 数据流词条描述</vt:lpstr>
      <vt:lpstr>数据流词条说明举例1：</vt:lpstr>
      <vt:lpstr>数据流词条说明举例2：</vt:lpstr>
      <vt:lpstr>2) 数据元素（数据项）词条描述</vt:lpstr>
      <vt:lpstr> 数据项条目说明举例1</vt:lpstr>
      <vt:lpstr> 数据项条目说明举例2</vt:lpstr>
      <vt:lpstr>3) 数据文件词条描述</vt:lpstr>
      <vt:lpstr>幻灯片 29</vt:lpstr>
      <vt:lpstr>（1）定义式 通常采用符号的描述</vt:lpstr>
      <vt:lpstr>应用实例1</vt:lpstr>
      <vt:lpstr>幻灯片 32</vt:lpstr>
      <vt:lpstr>幻灯片 33</vt:lpstr>
      <vt:lpstr>加工逻辑词条说明举例</vt:lpstr>
      <vt:lpstr>幻灯片 35</vt:lpstr>
      <vt:lpstr>商店业务处理系统中“检查发货单”</vt:lpstr>
      <vt:lpstr>幻灯片 37</vt:lpstr>
      <vt:lpstr>3) 判定表</vt:lpstr>
      <vt:lpstr>以“检查发货单”为例</vt:lpstr>
      <vt:lpstr>幻灯片 40</vt:lpstr>
      <vt:lpstr>4) 判定树</vt:lpstr>
      <vt:lpstr>幻灯片 42</vt:lpstr>
      <vt:lpstr>幻灯片 43</vt:lpstr>
      <vt:lpstr>1)实体</vt:lpstr>
      <vt:lpstr>2)联系 </vt:lpstr>
      <vt:lpstr>3)属性</vt:lpstr>
      <vt:lpstr>4)其它几个重要概念</vt:lpstr>
      <vt:lpstr>联系也可以有属性</vt:lpstr>
      <vt:lpstr>属性的主键</vt:lpstr>
      <vt:lpstr>属性的属性域    属性可以是单域的简单属性，也可以是多域的组合属性。组合属性由简单属性和其它组合属性组成。</vt:lpstr>
      <vt:lpstr>6）实体联系图属性说明 </vt:lpstr>
      <vt:lpstr>E-R图</vt:lpstr>
      <vt:lpstr>E-R图(续)</vt:lpstr>
      <vt:lpstr>E-R图(续)</vt:lpstr>
      <vt:lpstr>联系属性的表示方法</vt:lpstr>
      <vt:lpstr>联系属性的表示方法</vt:lpstr>
      <vt:lpstr>特殊的实体之间联系的表示：</vt:lpstr>
      <vt:lpstr>幻灯片 58</vt:lpstr>
      <vt:lpstr>幻灯片 59</vt:lpstr>
      <vt:lpstr>（2）表达一个实体集内部的联系 </vt:lpstr>
      <vt:lpstr>幻灯片 61</vt:lpstr>
      <vt:lpstr>幻灯片 62</vt:lpstr>
      <vt:lpstr>幻灯片 63</vt:lpstr>
      <vt:lpstr>实体之间的联系</vt:lpstr>
      <vt:lpstr>幻灯片 65</vt:lpstr>
      <vt:lpstr>幻灯片 66</vt:lpstr>
      <vt:lpstr>幻灯片 67</vt:lpstr>
      <vt:lpstr>扩充的E-R数据模型</vt:lpstr>
      <vt:lpstr>1.依赖联系和弱实体集 </vt:lpstr>
      <vt:lpstr>2 子类和超类 </vt:lpstr>
      <vt:lpstr>幻灯片 71</vt:lpstr>
      <vt:lpstr>3 聚集 </vt:lpstr>
      <vt:lpstr>幻灯片 73</vt:lpstr>
      <vt:lpstr>（2）聚集 </vt:lpstr>
      <vt:lpstr> </vt:lpstr>
      <vt:lpstr>3.5 行为建模：状态转换图</vt:lpstr>
      <vt:lpstr>状态转换图</vt:lpstr>
      <vt:lpstr>状态转换图符号</vt:lpstr>
      <vt:lpstr>幻灯片 79</vt:lpstr>
      <vt:lpstr>幻灯片 80</vt:lpstr>
      <vt:lpstr>幻灯片 81</vt:lpstr>
      <vt:lpstr>4.4 面向对象的分析</vt:lpstr>
      <vt:lpstr>4.4.1 面向对象方法学概述</vt:lpstr>
      <vt:lpstr>面向对象方法学的概念</vt:lpstr>
      <vt:lpstr>面向对象方法的基本概念</vt:lpstr>
      <vt:lpstr>2.2.2  面向对象主要特征</vt:lpstr>
      <vt:lpstr>2.2.2 面向对象主要特征</vt:lpstr>
      <vt:lpstr>2.3.1 处理复杂问题的原则</vt:lpstr>
      <vt:lpstr>处理复杂问题的原则</vt:lpstr>
      <vt:lpstr>2.3.1 处理复杂问题的原则</vt:lpstr>
      <vt:lpstr>面向对象的方法学可以用下列方程式来表示 </vt:lpstr>
      <vt:lpstr>面向对象方法学的基本特点</vt:lpstr>
      <vt:lpstr>幻灯片 93</vt:lpstr>
      <vt:lpstr>OOA分析的基本原则和任务</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4.4.2 面向对象的分析</vt:lpstr>
      <vt:lpstr>1.面向对象分析的任务和模型</vt:lpstr>
      <vt:lpstr>幻灯片 118</vt:lpstr>
      <vt:lpstr>2.面向对象分析的过程</vt:lpstr>
      <vt:lpstr>幻灯片 120</vt:lpstr>
      <vt:lpstr>幻灯片 121</vt:lpstr>
      <vt:lpstr>4.4.3  用例分析建立功能模型 </vt:lpstr>
      <vt:lpstr>幻灯片 123</vt:lpstr>
      <vt:lpstr>举例说明：</vt:lpstr>
      <vt:lpstr>（1）确定系统边界和参与者</vt:lpstr>
      <vt:lpstr>（2）建立场景</vt:lpstr>
      <vt:lpstr>幻灯片 127</vt:lpstr>
      <vt:lpstr>幻灯片 128</vt:lpstr>
      <vt:lpstr>（3）捕获用例</vt:lpstr>
      <vt:lpstr>（4）定义关系和建立用例图</vt:lpstr>
      <vt:lpstr>4.4.4 建立对象模型</vt:lpstr>
      <vt:lpstr>构建对象模型的一般步骤 </vt:lpstr>
      <vt:lpstr>1.确定类与对象</vt:lpstr>
      <vt:lpstr>5.4.2 定义属性与服务</vt:lpstr>
      <vt:lpstr>幻灯片 135</vt:lpstr>
      <vt:lpstr>3.定义关系和建立类图</vt:lpstr>
      <vt:lpstr>举例说明</vt:lpstr>
      <vt:lpstr>幻灯片 138</vt:lpstr>
      <vt:lpstr>3、构建动态模型 动态模型用于表达类或对象间所发生的动态时序关系。 </vt:lpstr>
      <vt:lpstr>（1）细化场景 </vt:lpstr>
      <vt:lpstr>举例说明：</vt:lpstr>
      <vt:lpstr>幻灯片 142</vt:lpstr>
      <vt:lpstr>幻灯片 143</vt:lpstr>
      <vt:lpstr> 领域模型</vt:lpstr>
      <vt:lpstr>领域模型建模</vt:lpstr>
      <vt:lpstr>判定结果类</vt:lpstr>
      <vt:lpstr>发现候选对象和类（1）</vt:lpstr>
      <vt:lpstr>发现候选对象和类（1）</vt:lpstr>
      <vt:lpstr>发现候选对象和类（2）</vt:lpstr>
      <vt:lpstr>发现候选对象和类（3）</vt:lpstr>
      <vt:lpstr>建立类之间的关联</vt:lpstr>
      <vt:lpstr>添加类的重要属性</vt:lpstr>
      <vt:lpstr>领域模型的分析作用</vt:lpstr>
      <vt:lpstr>幻灯片 154</vt:lpstr>
      <vt:lpstr>（2）建立序列图 用自然语言描述的场景不能简明和直观地表达对象与对象之间发生的各种事件，而序列图却能清楚地接时序表达事件及对象间的关系。  </vt:lpstr>
      <vt:lpstr>幻灯片 156</vt:lpstr>
      <vt:lpstr>幻灯片 157</vt:lpstr>
      <vt:lpstr>幻灯片 158</vt:lpstr>
      <vt:lpstr>（3）构建状态图 状态图适用于表示动态模型，刻画事件与对象状态之间的关系。通过状态图可以清楚地看到对象状态是如何受事件的影响而发生转换的。  </vt:lpstr>
      <vt:lpstr>幻灯片 160</vt:lpstr>
      <vt:lpstr>幻灯片 161</vt:lpstr>
      <vt:lpstr>客户取款业务的状态分析：从客户插入磁卡的起始状态到结状态,中间还有输入密码,选择服务,取款,吐款状态. </vt:lpstr>
      <vt:lpstr> 三种模型之间的关系 </vt:lpstr>
      <vt:lpstr>幻灯片 164</vt:lpstr>
      <vt:lpstr>需求捕获步骤</vt:lpstr>
      <vt:lpstr>小结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软件需求分析</dc:title>
  <dc:creator>neway</dc:creator>
  <cp:lastModifiedBy>Administrator</cp:lastModifiedBy>
  <cp:revision>25</cp:revision>
  <dcterms:created xsi:type="dcterms:W3CDTF">2015-03-16T06:19:00Z</dcterms:created>
  <dcterms:modified xsi:type="dcterms:W3CDTF">2019-05-13T03:27:27Z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