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83" r:id="rId2"/>
    <p:sldId id="1161" r:id="rId3"/>
    <p:sldId id="1159" r:id="rId4"/>
    <p:sldId id="1163" r:id="rId5"/>
    <p:sldId id="1160" r:id="rId6"/>
    <p:sldId id="1162" r:id="rId7"/>
    <p:sldId id="1157" r:id="rId8"/>
    <p:sldId id="1156" r:id="rId9"/>
    <p:sldId id="1158" r:id="rId10"/>
    <p:sldId id="1154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9900"/>
    <a:srgbClr val="0000FF"/>
    <a:srgbClr val="00D05E"/>
    <a:srgbClr val="FFFFFF"/>
    <a:srgbClr val="FFFF89"/>
    <a:srgbClr val="7E0000"/>
    <a:srgbClr val="3BFF94"/>
    <a:srgbClr val="FD00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97" autoAdjust="0"/>
    <p:restoredTop sz="96637" autoAdjust="0"/>
  </p:normalViewPr>
  <p:slideViewPr>
    <p:cSldViewPr snapToGrid="0" snapToObjects="1">
      <p:cViewPr varScale="1">
        <p:scale>
          <a:sx n="101" d="100"/>
          <a:sy n="101" d="100"/>
        </p:scale>
        <p:origin x="-992" y="-104"/>
      </p:cViewPr>
      <p:guideLst>
        <p:guide orient="horz" pos="1070"/>
        <p:guide orient="horz" pos="3247"/>
        <p:guide orient="horz" pos="2150"/>
        <p:guide pos="2880"/>
        <p:guide pos="1176"/>
        <p:guide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>
      <p:cViewPr varScale="1">
        <p:scale>
          <a:sx n="40" d="100"/>
          <a:sy n="40" d="100"/>
        </p:scale>
        <p:origin x="-2515" y="-96"/>
      </p:cViewPr>
      <p:guideLst>
        <p:guide orient="horz" pos="3024"/>
        <p:guide pos="230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1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1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8601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D5B3827-B630-4010-893D-CCC07B7EF2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28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1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8"/>
            <a:ext cx="5851524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1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18601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881675A-82DA-48EF-9B86-3CC2752D2C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57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27D92C-8775-4E80-864E-A8C96650496E}" type="slidenum">
              <a:rPr lang="en-US" smtClean="0"/>
              <a:pPr eaLnBrk="1" hangingPunct="1"/>
              <a:t>1</a:t>
            </a:fld>
            <a:endParaRPr lang="en-US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 w="12700" cap="flat"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15" tIns="46608" rIns="93215" bIns="46608"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5"/>
          <p:cNvSpPr>
            <a:spLocks noChangeArrowheads="1"/>
          </p:cNvSpPr>
          <p:nvPr userDrawn="1"/>
        </p:nvSpPr>
        <p:spPr bwMode="auto">
          <a:xfrm>
            <a:off x="0" y="1"/>
            <a:ext cx="9144000" cy="6172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159"/>
          <p:cNvSpPr>
            <a:spLocks noChangeArrowheads="1"/>
          </p:cNvSpPr>
          <p:nvPr/>
        </p:nvSpPr>
        <p:spPr bwMode="black">
          <a:xfrm>
            <a:off x="4684713" y="466725"/>
            <a:ext cx="289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altLang="en-US" sz="1000" dirty="0"/>
              <a:t>© </a:t>
            </a:r>
            <a:r>
              <a:rPr lang="en-US" altLang="en-US" sz="1000" dirty="0" smtClean="0"/>
              <a:t>2013</a:t>
            </a:r>
            <a:endParaRPr lang="en-US" altLang="en-US" sz="1000" dirty="0"/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90525" y="1739900"/>
            <a:ext cx="7954963" cy="22240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en-US" dirty="0"/>
              <a:t>Presentation Title</a:t>
            </a:r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49450" y="4014788"/>
            <a:ext cx="6400800" cy="13843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en-US" altLang="en-US"/>
              <a:t>Presentation Subtitle</a:t>
            </a:r>
            <a:br>
              <a:rPr lang="en-US" altLang="en-US"/>
            </a:br>
            <a:r>
              <a:rPr lang="en-US" altLang="en-US"/>
              <a:t>Subtitle Second Line</a:t>
            </a:r>
          </a:p>
        </p:txBody>
      </p:sp>
      <p:pic>
        <p:nvPicPr>
          <p:cNvPr id="9" name="Picture 5" descr="campus_Umark_footer_990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499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EDC41-A240-46A7-8FAC-AA9EEC549A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976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4313" y="641350"/>
            <a:ext cx="2135187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88" y="641350"/>
            <a:ext cx="6257925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2BE66-1AE2-4017-AE78-2ECA2B2E1D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32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641350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5900"/>
            <a:ext cx="8204200" cy="2254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3892550"/>
            <a:ext cx="8204200" cy="2254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FC435-B618-4B39-B949-889CC1B5BF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1620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641350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5900"/>
            <a:ext cx="4025900" cy="4660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485900"/>
            <a:ext cx="4025900" cy="4660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E38C2-6157-4729-9DB6-5D4D797002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598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382137" y="6357500"/>
            <a:ext cx="54662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alibri" pitchFamily="34" charset="0"/>
                <a:cs typeface="Calibri" pitchFamily="34" charset="0"/>
              </a:rPr>
              <a:t>Sensor Data as a Service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38" y="92533"/>
            <a:ext cx="8079238" cy="498475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767117"/>
            <a:ext cx="8447964" cy="53860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55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56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5900"/>
            <a:ext cx="4025900" cy="4660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485900"/>
            <a:ext cx="4025900" cy="4660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35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4831F-2E08-4201-9EC2-A13F599B72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94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09649-BB05-4425-A828-28268F6BE21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437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EFBB8-8B2C-4CBE-ACC3-FF229B26F5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182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7FD4-4D2D-45ED-A8E3-098D8F2E22E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321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71210-5111-48EB-AF20-4346F8277A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27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485900"/>
            <a:ext cx="82042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Text Box 222"/>
          <p:cNvSpPr txBox="1">
            <a:spLocks noChangeArrowheads="1"/>
          </p:cNvSpPr>
          <p:nvPr/>
        </p:nvSpPr>
        <p:spPr bwMode="black">
          <a:xfrm>
            <a:off x="1447800" y="52388"/>
            <a:ext cx="1308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400" dirty="0" smtClean="0"/>
              <a:t>IBM Research</a:t>
            </a:r>
          </a:p>
        </p:txBody>
      </p:sp>
      <p:sp>
        <p:nvSpPr>
          <p:cNvPr id="1029" name="Line 233"/>
          <p:cNvSpPr>
            <a:spLocks noChangeShapeType="1"/>
          </p:cNvSpPr>
          <p:nvPr/>
        </p:nvSpPr>
        <p:spPr bwMode="black">
          <a:xfrm>
            <a:off x="1447800" y="1476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0" name="Line 236"/>
          <p:cNvSpPr>
            <a:spLocks noChangeShapeType="1"/>
          </p:cNvSpPr>
          <p:nvPr/>
        </p:nvSpPr>
        <p:spPr bwMode="black">
          <a:xfrm>
            <a:off x="1447800" y="64754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92075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4" name="Slide Number Placeholder 11"/>
          <p:cNvSpPr txBox="1">
            <a:spLocks/>
          </p:cNvSpPr>
          <p:nvPr userDrawn="1"/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F9FC6F2B-67CA-46A1-A72C-CAB3C9AF64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Picture 5" descr="campus_Umark_footer_990000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50888" indent="-28575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itchFamily="34" charset="0"/>
        <a:buChar char="–"/>
        <a:defRPr sz="16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1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2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11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.ray@sv.cmu.edu" TargetMode="External"/><Relationship Id="rId4" Type="http://schemas.openxmlformats.org/officeDocument/2006/relationships/image" Target="../media/image9.jp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musv/SmartCommunity" TargetMode="External"/><Relationship Id="rId3" Type="http://schemas.openxmlformats.org/officeDocument/2006/relationships/hyperlink" Target="https://github.com/SensorServicePlatform/Ontolog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0538" y="1714500"/>
            <a:ext cx="8162925" cy="1982788"/>
          </a:xfrm>
        </p:spPr>
        <p:txBody>
          <a:bodyPr/>
          <a:lstStyle/>
          <a:p>
            <a:r>
              <a:rPr lang="en-US" sz="4400" dirty="0" smtClean="0"/>
              <a:t>CMUSV Smart Community </a:t>
            </a:r>
            <a:r>
              <a:rPr lang="en-US" sz="4400" dirty="0" smtClean="0"/>
              <a:t>Ontology Framework</a:t>
            </a:r>
            <a:endParaRPr lang="en-US" altLang="en-US" sz="1100" b="0" i="1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9062" y="4371826"/>
            <a:ext cx="8948738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endParaRPr lang="en" sz="2400" i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Presenters</a:t>
            </a:r>
            <a:r>
              <a:rPr lang="en-US" sz="2400" dirty="0" smtClean="0">
                <a:solidFill>
                  <a:schemeClr val="bg1"/>
                </a:solidFill>
              </a:rPr>
              <a:t>: Mark Hennessy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lnSpc>
                <a:spcPct val="115000"/>
              </a:lnSpc>
            </a:pPr>
            <a:r>
              <a:rPr lang="en-US" sz="2400" i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Advisors: </a:t>
            </a:r>
            <a:r>
              <a:rPr lang="en-US" sz="2400" i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Steve Ray</a:t>
            </a:r>
            <a:endParaRPr lang="en" sz="2400" i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Contact Information</a:t>
            </a:r>
            <a:endParaRPr lang="en-US" dirty="0" smtClean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785813"/>
            <a:ext cx="8626475" cy="5527675"/>
          </a:xfrm>
        </p:spPr>
        <p:txBody>
          <a:bodyPr rIns="104933"/>
          <a:lstStyle/>
          <a:p>
            <a:pPr marL="0" indent="0">
              <a:buNone/>
            </a:pPr>
            <a:r>
              <a:rPr lang="en-US" b="1" dirty="0" smtClean="0"/>
              <a:t>Steve Ray</a:t>
            </a:r>
          </a:p>
          <a:p>
            <a:pPr marL="0" indent="0">
              <a:buNone/>
            </a:pPr>
            <a:r>
              <a:rPr lang="en-US" dirty="0" smtClean="0"/>
              <a:t>Distinguished </a:t>
            </a:r>
            <a:r>
              <a:rPr lang="en-US" dirty="0"/>
              <a:t>Research Fellow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Carnegie </a:t>
            </a:r>
            <a:r>
              <a:rPr lang="en-US" dirty="0"/>
              <a:t>Mellon Silicon Valley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steve.ray@sv.cmu.edu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650</a:t>
            </a:r>
            <a:r>
              <a:rPr lang="en-US" dirty="0"/>
              <a:t>-587-</a:t>
            </a:r>
            <a:r>
              <a:rPr lang="en-US" dirty="0" smtClean="0"/>
              <a:t>3780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 descr="SteveRa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120" y="971206"/>
            <a:ext cx="1607558" cy="2250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188445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Overview</a:t>
            </a:r>
            <a:endParaRPr lang="en-US" dirty="0"/>
          </a:p>
        </p:txBody>
      </p:sp>
      <p:pic>
        <p:nvPicPr>
          <p:cNvPr id="4" name="Content Placeholder 3" descr="FrameworkOverview_Fig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6" t="-2776" r="-1786" b="1356"/>
          <a:stretch/>
        </p:blipFill>
        <p:spPr>
          <a:xfrm>
            <a:off x="867546" y="595534"/>
            <a:ext cx="7506314" cy="5564724"/>
          </a:xfrm>
        </p:spPr>
      </p:pic>
    </p:spTree>
    <p:extLst>
      <p:ext uri="{BB962C8B-B14F-4D97-AF65-F5344CB8AC3E}">
        <p14:creationId xmlns:p14="http://schemas.microsoft.com/office/powerpoint/2010/main" val="5170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Smart Community Ontology Overview</a:t>
            </a:r>
            <a:endParaRPr lang="en-US" dirty="0"/>
          </a:p>
        </p:txBody>
      </p:sp>
      <p:pic>
        <p:nvPicPr>
          <p:cNvPr id="4" name="Content Placeholder 3" descr="CMU Extension Model 4.0.bmp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r="5399"/>
          <a:stretch/>
        </p:blipFill>
        <p:spPr>
          <a:xfrm>
            <a:off x="125726" y="767117"/>
            <a:ext cx="8952059" cy="4929283"/>
          </a:xfrm>
        </p:spPr>
      </p:pic>
    </p:spTree>
    <p:extLst>
      <p:ext uri="{BB962C8B-B14F-4D97-AF65-F5344CB8AC3E}">
        <p14:creationId xmlns:p14="http://schemas.microsoft.com/office/powerpoint/2010/main" val="7499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Properties Generated from JSON</a:t>
            </a:r>
            <a:endParaRPr lang="en-US" dirty="0"/>
          </a:p>
        </p:txBody>
      </p:sp>
      <p:pic>
        <p:nvPicPr>
          <p:cNvPr id="4" name="Content Placeholder 3" descr="GenProperties_Fig1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4881"/>
          <a:stretch/>
        </p:blipFill>
        <p:spPr>
          <a:xfrm>
            <a:off x="2959680" y="729392"/>
            <a:ext cx="3088119" cy="5256228"/>
          </a:xfrm>
        </p:spPr>
      </p:pic>
    </p:spTree>
    <p:extLst>
      <p:ext uri="{BB962C8B-B14F-4D97-AF65-F5344CB8AC3E}">
        <p14:creationId xmlns:p14="http://schemas.microsoft.com/office/powerpoint/2010/main" val="392104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Mapping JSON to SC Ontology</a:t>
            </a:r>
            <a:endParaRPr lang="en-US" dirty="0"/>
          </a:p>
        </p:txBody>
      </p:sp>
      <p:pic>
        <p:nvPicPr>
          <p:cNvPr id="4" name="Content Placeholder 3" descr="Mapping_Fig1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t="2526" r="175" b="15662"/>
          <a:stretch/>
        </p:blipFill>
        <p:spPr>
          <a:xfrm>
            <a:off x="331847" y="1446106"/>
            <a:ext cx="8501040" cy="3734725"/>
          </a:xfrm>
        </p:spPr>
      </p:pic>
    </p:spTree>
    <p:extLst>
      <p:ext uri="{BB962C8B-B14F-4D97-AF65-F5344CB8AC3E}">
        <p14:creationId xmlns:p14="http://schemas.microsoft.com/office/powerpoint/2010/main" val="397122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Output - SC Instance Data</a:t>
            </a:r>
            <a:endParaRPr lang="en-US" dirty="0"/>
          </a:p>
        </p:txBody>
      </p:sp>
      <p:pic>
        <p:nvPicPr>
          <p:cNvPr id="5" name="Content Placeholder 3" descr="InferredProperties_Fig2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" b="104"/>
          <a:stretch/>
        </p:blipFill>
        <p:spPr bwMode="auto">
          <a:xfrm>
            <a:off x="2745945" y="716766"/>
            <a:ext cx="3589607" cy="5407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30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cs typeface="Arial" charset="0"/>
              </a:rPr>
              <a:t>Dev</a:t>
            </a:r>
            <a:r>
              <a:rPr lang="en-US" dirty="0" smtClean="0">
                <a:solidFill>
                  <a:srgbClr val="C00000"/>
                </a:solidFill>
                <a:cs typeface="Arial" charset="0"/>
              </a:rPr>
              <a:t> Environment</a:t>
            </a:r>
            <a:endParaRPr lang="en-US" dirty="0"/>
          </a:p>
        </p:txBody>
      </p:sp>
      <p:pic>
        <p:nvPicPr>
          <p:cNvPr id="5" name="Content Placeholder 4" descr="TBC_logo_C_2009_SM_print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44" t="-14902" r="-3983" b="-4306"/>
          <a:stretch/>
        </p:blipFill>
        <p:spPr>
          <a:xfrm>
            <a:off x="2112211" y="574846"/>
            <a:ext cx="4157579" cy="855579"/>
          </a:xfrm>
        </p:spPr>
      </p:pic>
      <p:pic>
        <p:nvPicPr>
          <p:cNvPr id="4" name="Picture 3" descr="Calais-SPARQLMotion-TopBraidCompos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85" y="1448907"/>
            <a:ext cx="6917899" cy="456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0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Next Steps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</a:t>
            </a:r>
            <a:r>
              <a:rPr lang="en-US" dirty="0" smtClean="0"/>
              <a:t>ontology framework</a:t>
            </a:r>
          </a:p>
          <a:p>
            <a:pPr lvl="1"/>
            <a:r>
              <a:rPr lang="en-US" dirty="0" smtClean="0"/>
              <a:t>Improve data-type generation</a:t>
            </a:r>
          </a:p>
          <a:p>
            <a:pPr lvl="1"/>
            <a:r>
              <a:rPr lang="en-US" dirty="0" smtClean="0"/>
              <a:t>Generate multi-directional relationships</a:t>
            </a:r>
          </a:p>
          <a:p>
            <a:pPr lvl="1"/>
            <a:r>
              <a:rPr lang="en-US" dirty="0" smtClean="0"/>
              <a:t>Improve process automation</a:t>
            </a:r>
          </a:p>
          <a:p>
            <a:r>
              <a:rPr lang="en-US" dirty="0"/>
              <a:t>S</a:t>
            </a:r>
            <a:r>
              <a:rPr lang="en-US" dirty="0" smtClean="0"/>
              <a:t>trengthen CMU-SV Smart Community Ontology</a:t>
            </a:r>
          </a:p>
          <a:p>
            <a:pPr lvl="1"/>
            <a:r>
              <a:rPr lang="en-US" dirty="0" smtClean="0"/>
              <a:t>Use framework and output to learn about SC domain</a:t>
            </a:r>
          </a:p>
          <a:p>
            <a:pPr lvl="1"/>
            <a:r>
              <a:rPr lang="en-US" dirty="0" smtClean="0"/>
              <a:t>Expand SC base ontology</a:t>
            </a:r>
          </a:p>
          <a:p>
            <a:pPr lvl="1"/>
            <a:r>
              <a:rPr lang="en-US" dirty="0" smtClean="0"/>
              <a:t>Create extension ontologies for specialized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cs typeface="Arial" charset="0"/>
              </a:rPr>
              <a:t>Git</a:t>
            </a:r>
            <a:r>
              <a:rPr lang="en-US" dirty="0" smtClean="0">
                <a:solidFill>
                  <a:srgbClr val="C00000"/>
                </a:solidFill>
                <a:cs typeface="Arial" charset="0"/>
              </a:rPr>
              <a:t>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Current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https://github.com/cmusv/</a:t>
            </a:r>
            <a:r>
              <a:rPr lang="en-US" dirty="0" smtClean="0">
                <a:hlinkClick r:id="rId2"/>
              </a:rPr>
              <a:t>SmartCommunity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Moving </a:t>
            </a:r>
            <a:r>
              <a:rPr lang="en-US" b="1" dirty="0"/>
              <a:t>to: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>
                <a:hlinkClick r:id="rId3"/>
              </a:rPr>
              <a:t>SensorServicePlatform</a:t>
            </a:r>
            <a:r>
              <a:rPr lang="en-US" dirty="0">
                <a:hlinkClick r:id="rId3"/>
              </a:rPr>
              <a:t>/</a:t>
            </a:r>
            <a:r>
              <a:rPr lang="en-US" dirty="0" smtClean="0">
                <a:hlinkClick r:id="rId3"/>
              </a:rPr>
              <a:t>Ontology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01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UTKNFZubbB3KsgCjRhdd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heme/theme1.xml><?xml version="1.0" encoding="utf-8"?>
<a:theme xmlns:a="http://schemas.openxmlformats.org/drawingml/2006/main" name="1_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75930</TotalTime>
  <Words>123</Words>
  <Application>Microsoft Macintosh PowerPoint</Application>
  <PresentationFormat>On-screen Show (4:3)</PresentationFormat>
  <Paragraphs>29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1_Default Design</vt:lpstr>
      <vt:lpstr>CMUSV Smart Community Ontology Framework</vt:lpstr>
      <vt:lpstr>Overview</vt:lpstr>
      <vt:lpstr>Smart Community Ontology Overview</vt:lpstr>
      <vt:lpstr>Properties Generated from JSON</vt:lpstr>
      <vt:lpstr>Mapping JSON to SC Ontology</vt:lpstr>
      <vt:lpstr>Output - SC Instance Data</vt:lpstr>
      <vt:lpstr>Dev Environment</vt:lpstr>
      <vt:lpstr>Next Steps</vt:lpstr>
      <vt:lpstr>Git Repositories</vt:lpstr>
      <vt:lpstr>Contact Information</vt:lpstr>
    </vt:vector>
  </TitlesOfParts>
  <Company>Northern Illinois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Jia Zhang's slides</dc:title>
  <dc:subject>Jia's slides</dc:subject>
  <dc:creator>Jia Zhang</dc:creator>
  <cp:lastModifiedBy>Mark Hennessy</cp:lastModifiedBy>
  <cp:revision>2283</cp:revision>
  <cp:lastPrinted>2012-11-07T14:51:15Z</cp:lastPrinted>
  <dcterms:created xsi:type="dcterms:W3CDTF">2002-08-23T15:26:08Z</dcterms:created>
  <dcterms:modified xsi:type="dcterms:W3CDTF">2013-07-26T06:13:34Z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1MpzMJvpc2_gP-s30D4aTKUE3UWk8upSRN6x4sJMHt1g</vt:lpwstr>
  </property>
  <property fmtid="{D5CDD505-2E9C-101B-9397-08002B2CF9AE}" pid="3" name="Google.Documents.RevisionId">
    <vt:lpwstr>00590516212335318651</vt:lpwstr>
  </property>
  <property fmtid="{D5CDD505-2E9C-101B-9397-08002B2CF9AE}" pid="4" name="Google.Documents.PreviousRevisionId">
    <vt:lpwstr>07214289534329033167</vt:lpwstr>
  </property>
  <property fmtid="{D5CDD505-2E9C-101B-9397-08002B2CF9AE}" pid="5" name="Google.Documents.PluginVersion">
    <vt:lpwstr>2.0.2662.553</vt:lpwstr>
  </property>
  <property fmtid="{D5CDD505-2E9C-101B-9397-08002B2CF9AE}" pid="6" name="Google.Documents.MergeIncapabilityFlags">
    <vt:i4>0</vt:i4>
  </property>
  <property fmtid="{D5CDD505-2E9C-101B-9397-08002B2CF9AE}" pid="7" name="Google.Documents.Tracking">
    <vt:lpwstr>false</vt:lpwstr>
  </property>
</Properties>
</file>