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A79"/>
    <a:srgbClr val="7A4442"/>
    <a:srgbClr val="D87A00"/>
    <a:srgbClr val="D7A841"/>
    <a:srgbClr val="377721"/>
    <a:srgbClr val="F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37"/>
        <p:guide pos="22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BF7D-7A91-6F4E-AB23-94E7928C0728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6F89C-5CFC-D348-902F-09660214E2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139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6F89C-5CFC-D348-902F-09660214E20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62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2076-DB36-A661-4A19-13ACCDE4E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EDDC1-2068-DC7F-AEDB-7E757C9B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5567-B66B-9A9E-D2E1-8DE6AD02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6F5F-B46D-D76F-3B07-55CFA802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DFFD-435E-D8A7-596E-98516A19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8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4A52-9C50-0BF7-0576-9E9E306B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1156F-414E-8747-185A-58B04BB9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5BD1-577D-9D92-1908-BEFF96AD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3797-DBD4-C2FB-333D-9139F7A5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C2E4-EB4F-DC76-EA93-3F9EC584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84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B6218-7344-C9A5-E69C-247F0DAD3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03E4-FD66-429F-5A5E-15C30A8D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C0CE3-F578-1D05-0FF1-5A9B8ED7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95CD-9173-9D9E-38B3-EA8E66CA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A5C7-BD3E-8383-C0C4-92562960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50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345F-05B9-271E-7BDC-491953A1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07CF-59CD-38A5-2432-71650B1F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5B7F-3F8A-CA2B-1195-54090653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1004-820B-3B00-D1A4-9AEC91C2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621F-0DBD-CAEC-1BEF-43385211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647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CFF7-D36C-8625-8484-78247126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6A660-5F95-4072-610F-192FFD66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D891-5FC9-10ED-FA62-52288B6D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5AD5-1957-E438-9BF4-9EF1F25E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C6D2-73AC-9EF7-9AAC-9AE06957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454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76EF-A114-32D2-AF83-F161FE37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05BA-9BA3-01A8-4AAB-2A6B8FE1B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F6D68-97F9-75F4-E713-294158DC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2EB9-CB19-8822-32FD-9AB9C70C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8E90-EDC9-2300-C3F8-F0B7AD1D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11E9-8DFF-4D22-9178-93C16908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771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561-E0BB-6FC4-8699-A9624465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E5F12-E801-A7A8-3478-D526EEB4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8B3E-B4D7-28C9-D5DE-00C09764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BC5C3-FD3D-5FD2-B050-761C83834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17DED-7D51-15C3-6B1D-4236818C7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ADC70-875C-B970-2254-122262BD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E3166-DFB7-4042-FEBF-5DBD676B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5736D-94EF-0E5C-6A91-7FEA41BB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212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991E-92BE-5E51-DC9B-92C9EAED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22E78-E297-198A-496F-B54A335F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C90F5-1781-6D7A-A91C-7AD8D98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11627-9E8E-EBE4-E11E-4B0454E2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292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04A76-3501-CC44-5010-2A5C233B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5965E-0AFD-93C8-E0AB-BCCD253B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416CF-BA9F-C16F-E0CA-883DF94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853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4D3B-FEAA-B8D8-4A8A-1204B45C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1BE4-ACC5-FC69-DD7B-D30AC59B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1A6C-0C57-F1A4-E2D1-F821CF88B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9B21E-663E-CEAF-C8A7-3E79680D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76C2-FE55-5D5A-49D1-7E335AC6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03466-6126-D97F-FAAB-9C4B2241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573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6B6-7CE5-771A-6EA2-D6705BC7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DD192-DAE4-2B86-F7CB-B1FC400D1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D767B-53A3-D572-D2CF-A907D5DB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5F0D-AD39-CC08-932D-25771CF0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0476-BBC2-5FE5-D0A9-0FB83818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8950-BA53-BA16-26B5-FF373FEE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68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1FE2-5E2E-DB38-9C23-F537E2EF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DB5-F131-2BE8-2B4E-DE634E25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7E35-D8D2-7DF5-3083-2AFD958F0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2953F-37D4-7A43-907D-9439D6B795B7}" type="datetimeFigureOut">
              <a:rPr lang="en-CH" smtClean="0"/>
              <a:t>19.01.2024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11FE-3F74-9CE1-4150-02EA84441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2646-36B5-8884-E24E-02AB5ADC9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33FD2-31A3-CC44-95DC-05DE77E836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60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6920D27-4B28-AF5B-9526-F99D38E28799}"/>
              </a:ext>
            </a:extLst>
          </p:cNvPr>
          <p:cNvGrpSpPr/>
          <p:nvPr/>
        </p:nvGrpSpPr>
        <p:grpSpPr>
          <a:xfrm>
            <a:off x="555171" y="332697"/>
            <a:ext cx="11081658" cy="6073099"/>
            <a:chOff x="555171" y="332697"/>
            <a:chExt cx="11081658" cy="6073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72CC131-067B-DDE6-E3C3-E929D4A9189A}"/>
                </a:ext>
              </a:extLst>
            </p:cNvPr>
            <p:cNvSpPr/>
            <p:nvPr/>
          </p:nvSpPr>
          <p:spPr>
            <a:xfrm>
              <a:off x="4395107" y="332697"/>
              <a:ext cx="3401786" cy="12348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SI_Toolkit</a:t>
              </a:r>
              <a:br>
                <a:rPr lang="en-CH" dirty="0"/>
              </a:br>
              <a:r>
                <a:rPr lang="en-CH" dirty="0"/>
                <a:t>(Tools for system identification</a:t>
              </a:r>
            </a:p>
            <a:p>
              <a:pPr algn="ctr"/>
              <a:r>
                <a:rPr lang="en-CH" dirty="0"/>
                <a:t>of dynamical systems,</a:t>
              </a:r>
            </a:p>
            <a:p>
              <a:pPr algn="ctr"/>
              <a:r>
                <a:rPr lang="en-GB" dirty="0"/>
                <a:t>m</a:t>
              </a:r>
              <a:r>
                <a:rPr lang="en-CH" dirty="0"/>
                <a:t>ostly using deep learning)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BF4C96-ED19-1F67-1719-4090CE9E6B60}"/>
                </a:ext>
              </a:extLst>
            </p:cNvPr>
            <p:cNvSpPr/>
            <p:nvPr/>
          </p:nvSpPr>
          <p:spPr>
            <a:xfrm>
              <a:off x="7282543" y="2136440"/>
              <a:ext cx="1915886" cy="9281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Control_Toolkit</a:t>
              </a:r>
              <a:br>
                <a:rPr lang="en-CH" dirty="0"/>
              </a:br>
              <a:r>
                <a:rPr lang="en-CH" dirty="0"/>
                <a:t>(Controllers)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DF3DA7E-9AB5-65BF-D09C-9CEADCE3C2C1}"/>
                </a:ext>
              </a:extLst>
            </p:cNvPr>
            <p:cNvSpPr/>
            <p:nvPr/>
          </p:nvSpPr>
          <p:spPr>
            <a:xfrm>
              <a:off x="8512629" y="3635830"/>
              <a:ext cx="3124200" cy="1130187"/>
            </a:xfrm>
            <a:prstGeom prst="roundRect">
              <a:avLst/>
            </a:prstGeom>
            <a:solidFill>
              <a:srgbClr val="7A44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Cartpole Simulator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F70A3C5-3822-68D4-769F-B34C9D872C8E}"/>
                </a:ext>
              </a:extLst>
            </p:cNvPr>
            <p:cNvSpPr/>
            <p:nvPr/>
          </p:nvSpPr>
          <p:spPr>
            <a:xfrm>
              <a:off x="8512629" y="5212222"/>
              <a:ext cx="3124200" cy="1193574"/>
            </a:xfrm>
            <a:prstGeom prst="roundRect">
              <a:avLst/>
            </a:prstGeom>
            <a:solidFill>
              <a:srgbClr val="7A44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</a:t>
              </a:r>
              <a:r>
                <a:rPr lang="en-CH" b="1" dirty="0"/>
                <a:t>hysical-cartpole</a:t>
              </a:r>
              <a:br>
                <a:rPr lang="en-CH" dirty="0"/>
              </a:br>
              <a:r>
                <a:rPr lang="en-CH" dirty="0"/>
                <a:t>(Firmware - STM and Zynq</a:t>
              </a:r>
            </a:p>
            <a:p>
              <a:pPr algn="ctr"/>
              <a:r>
                <a:rPr lang="en-GB" dirty="0"/>
                <a:t>&amp; software t</a:t>
              </a:r>
              <a:r>
                <a:rPr lang="en-CH" dirty="0"/>
                <a:t>o run our cartpole robot)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6F4E1A-728C-1B66-F8AD-8FC6FB7A3D62}"/>
                </a:ext>
              </a:extLst>
            </p:cNvPr>
            <p:cNvSpPr/>
            <p:nvPr/>
          </p:nvSpPr>
          <p:spPr>
            <a:xfrm>
              <a:off x="555171" y="4441318"/>
              <a:ext cx="3124200" cy="156368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ControlGym</a:t>
              </a:r>
              <a:br>
                <a:rPr lang="en-CH" dirty="0"/>
              </a:br>
              <a:r>
                <a:rPr lang="en-CH" dirty="0"/>
                <a:t>(GymAI-like enviroments</a:t>
              </a:r>
            </a:p>
            <a:p>
              <a:pPr algn="ctr"/>
              <a:r>
                <a:rPr lang="en-GB" dirty="0"/>
                <a:t>but adjusted for efficient use with controllers requiring parallel execution</a:t>
              </a:r>
              <a:r>
                <a:rPr lang="en-CH" dirty="0"/>
                <a:t>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0CBD529-C4AB-CAD8-1D0C-066A0E353C51}"/>
                </a:ext>
              </a:extLst>
            </p:cNvPr>
            <p:cNvSpPr/>
            <p:nvPr/>
          </p:nvSpPr>
          <p:spPr>
            <a:xfrm>
              <a:off x="4533900" y="3635830"/>
              <a:ext cx="3124200" cy="1130188"/>
            </a:xfrm>
            <a:prstGeom prst="roundRect">
              <a:avLst/>
            </a:prstGeom>
            <a:solidFill>
              <a:srgbClr val="D87A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f1tenth_development_gym</a:t>
              </a:r>
            </a:p>
            <a:p>
              <a:pPr algn="ctr"/>
              <a:r>
                <a:rPr lang="en-GB" dirty="0"/>
                <a:t>(F1TENTH simulator,</a:t>
              </a:r>
            </a:p>
            <a:p>
              <a:pPr algn="ctr"/>
              <a:r>
                <a:rPr lang="en-GB" dirty="0"/>
                <a:t>based on the </a:t>
              </a:r>
              <a:r>
                <a:rPr lang="en-GB" dirty="0">
                  <a:solidFill>
                    <a:schemeClr val="bg1"/>
                  </a:solidFill>
                </a:rPr>
                <a:t>official one</a:t>
              </a:r>
              <a:r>
                <a:rPr lang="en-GB" dirty="0"/>
                <a:t>)</a:t>
              </a:r>
              <a:endParaRPr lang="en-CH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FE2EB01-8C45-60C9-C01C-C6DB7588A00F}"/>
                </a:ext>
              </a:extLst>
            </p:cNvPr>
            <p:cNvSpPr/>
            <p:nvPr/>
          </p:nvSpPr>
          <p:spPr>
            <a:xfrm>
              <a:off x="4533900" y="5372782"/>
              <a:ext cx="3124200" cy="1033014"/>
            </a:xfrm>
            <a:prstGeom prst="roundRect">
              <a:avLst/>
            </a:prstGeom>
            <a:solidFill>
              <a:srgbClr val="D87A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f1tenth_system</a:t>
              </a:r>
            </a:p>
            <a:p>
              <a:pPr algn="ctr"/>
              <a:r>
                <a:rPr lang="en-GB" dirty="0"/>
                <a:t>(Software &amp; Firmware</a:t>
              </a:r>
            </a:p>
            <a:p>
              <a:pPr algn="ctr"/>
              <a:r>
                <a:rPr lang="en-GB" dirty="0"/>
                <a:t>for F1TENTH car)</a:t>
              </a:r>
              <a:endParaRPr lang="en-CH" dirty="0"/>
            </a:p>
          </p:txBody>
        </p:sp>
        <p:sp>
          <p:nvSpPr>
            <p:cNvPr id="12" name="Bent Arrow 11">
              <a:extLst>
                <a:ext uri="{FF2B5EF4-FFF2-40B4-BE49-F238E27FC236}">
                  <a16:creationId xmlns:a16="http://schemas.microsoft.com/office/drawing/2014/main" id="{D26EA687-E18A-B93D-B870-28F8B43876FA}"/>
                </a:ext>
              </a:extLst>
            </p:cNvPr>
            <p:cNvSpPr/>
            <p:nvPr/>
          </p:nvSpPr>
          <p:spPr>
            <a:xfrm rot="5400000">
              <a:off x="8056787" y="567419"/>
              <a:ext cx="2732317" cy="3252107"/>
            </a:xfrm>
            <a:prstGeom prst="bentArrow">
              <a:avLst>
                <a:gd name="adj1" fmla="val 6453"/>
                <a:gd name="adj2" fmla="val 9898"/>
                <a:gd name="adj3" fmla="val 12918"/>
                <a:gd name="adj4" fmla="val 4375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51D36A27-677C-8262-D4D8-81B13EC4FBE2}"/>
                </a:ext>
              </a:extLst>
            </p:cNvPr>
            <p:cNvSpPr/>
            <p:nvPr/>
          </p:nvSpPr>
          <p:spPr>
            <a:xfrm rot="5400000">
              <a:off x="9148450" y="2573484"/>
              <a:ext cx="1036128" cy="936172"/>
            </a:xfrm>
            <a:prstGeom prst="bentArrow">
              <a:avLst>
                <a:gd name="adj1" fmla="val 19796"/>
                <a:gd name="adj2" fmla="val 29665"/>
                <a:gd name="adj3" fmla="val 37858"/>
                <a:gd name="adj4" fmla="val 43750"/>
              </a:avLst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4" name="Bent Arrow 13">
              <a:extLst>
                <a:ext uri="{FF2B5EF4-FFF2-40B4-BE49-F238E27FC236}">
                  <a16:creationId xmlns:a16="http://schemas.microsoft.com/office/drawing/2014/main" id="{EC1B57B3-B03A-1F6D-4389-6D4FD8F46180}"/>
                </a:ext>
              </a:extLst>
            </p:cNvPr>
            <p:cNvSpPr/>
            <p:nvPr/>
          </p:nvSpPr>
          <p:spPr>
            <a:xfrm rot="5400000" flipV="1">
              <a:off x="6296392" y="2596473"/>
              <a:ext cx="1036128" cy="936172"/>
            </a:xfrm>
            <a:prstGeom prst="bentArrow">
              <a:avLst>
                <a:gd name="adj1" fmla="val 19796"/>
                <a:gd name="adj2" fmla="val 29665"/>
                <a:gd name="adj3" fmla="val 37858"/>
                <a:gd name="adj4" fmla="val 43750"/>
              </a:avLst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5" name="Bent Arrow 14">
              <a:extLst>
                <a:ext uri="{FF2B5EF4-FFF2-40B4-BE49-F238E27FC236}">
                  <a16:creationId xmlns:a16="http://schemas.microsoft.com/office/drawing/2014/main" id="{05AB3553-1149-8992-7057-9FED116B4938}"/>
                </a:ext>
              </a:extLst>
            </p:cNvPr>
            <p:cNvSpPr/>
            <p:nvPr/>
          </p:nvSpPr>
          <p:spPr>
            <a:xfrm rot="5400000">
              <a:off x="7746913" y="1150287"/>
              <a:ext cx="1036128" cy="936172"/>
            </a:xfrm>
            <a:prstGeom prst="bentArrow">
              <a:avLst>
                <a:gd name="adj1" fmla="val 19796"/>
                <a:gd name="adj2" fmla="val 29665"/>
                <a:gd name="adj3" fmla="val 37858"/>
                <a:gd name="adj4" fmla="val 4375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6" name="Bent Arrow 15">
              <a:extLst>
                <a:ext uri="{FF2B5EF4-FFF2-40B4-BE49-F238E27FC236}">
                  <a16:creationId xmlns:a16="http://schemas.microsoft.com/office/drawing/2014/main" id="{3D67392E-02EA-DEB5-B505-FE122B81F1E0}"/>
                </a:ext>
              </a:extLst>
            </p:cNvPr>
            <p:cNvSpPr/>
            <p:nvPr/>
          </p:nvSpPr>
          <p:spPr>
            <a:xfrm rot="5400000" flipV="1">
              <a:off x="1005565" y="964750"/>
              <a:ext cx="3526973" cy="3252106"/>
            </a:xfrm>
            <a:prstGeom prst="bentArrow">
              <a:avLst>
                <a:gd name="adj1" fmla="val 6453"/>
                <a:gd name="adj2" fmla="val 9898"/>
                <a:gd name="adj3" fmla="val 12918"/>
                <a:gd name="adj4" fmla="val 4375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7" name="Bent Arrow 16">
              <a:extLst>
                <a:ext uri="{FF2B5EF4-FFF2-40B4-BE49-F238E27FC236}">
                  <a16:creationId xmlns:a16="http://schemas.microsoft.com/office/drawing/2014/main" id="{D0D26EC6-B792-7B03-7412-D2A3D4551DB4}"/>
                </a:ext>
              </a:extLst>
            </p:cNvPr>
            <p:cNvSpPr/>
            <p:nvPr/>
          </p:nvSpPr>
          <p:spPr>
            <a:xfrm rot="5400000" flipV="1">
              <a:off x="3854899" y="926648"/>
              <a:ext cx="2046519" cy="4808766"/>
            </a:xfrm>
            <a:prstGeom prst="bentArrow">
              <a:avLst>
                <a:gd name="adj1" fmla="val 7505"/>
                <a:gd name="adj2" fmla="val 14301"/>
                <a:gd name="adj3" fmla="val 20445"/>
                <a:gd name="adj4" fmla="val 43750"/>
              </a:avLst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2BDD9067-E1A9-8AF1-FC19-A4B17E5FEA3A}"/>
                </a:ext>
              </a:extLst>
            </p:cNvPr>
            <p:cNvSpPr/>
            <p:nvPr/>
          </p:nvSpPr>
          <p:spPr>
            <a:xfrm>
              <a:off x="5957207" y="4819225"/>
              <a:ext cx="277586" cy="518064"/>
            </a:xfrm>
            <a:prstGeom prst="downArrow">
              <a:avLst/>
            </a:prstGeom>
            <a:solidFill>
              <a:srgbClr val="D7A84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FCA06AE7-0596-50D4-9687-3CDDF5C65B69}"/>
                </a:ext>
              </a:extLst>
            </p:cNvPr>
            <p:cNvSpPr/>
            <p:nvPr/>
          </p:nvSpPr>
          <p:spPr>
            <a:xfrm>
              <a:off x="9935936" y="4808542"/>
              <a:ext cx="277586" cy="361154"/>
            </a:xfrm>
            <a:prstGeom prst="downArrow">
              <a:avLst/>
            </a:prstGeom>
            <a:solidFill>
              <a:srgbClr val="AB7A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E45FF729-1752-5749-A90E-C13567AFFC11}"/>
                </a:ext>
              </a:extLst>
            </p:cNvPr>
            <p:cNvSpPr/>
            <p:nvPr/>
          </p:nvSpPr>
          <p:spPr>
            <a:xfrm>
              <a:off x="5887809" y="1567544"/>
              <a:ext cx="416378" cy="2030732"/>
            </a:xfrm>
            <a:prstGeom prst="downArrow">
              <a:avLst/>
            </a:prstGeom>
            <a:solidFill>
              <a:srgbClr val="3777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BC220E04-B4E4-C44D-BF1D-035978A9A756}"/>
                </a:ext>
              </a:extLst>
            </p:cNvPr>
            <p:cNvSpPr/>
            <p:nvPr/>
          </p:nvSpPr>
          <p:spPr>
            <a:xfrm>
              <a:off x="6425290" y="4822065"/>
              <a:ext cx="277586" cy="518064"/>
            </a:xfrm>
            <a:prstGeom prst="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646F6760-1EAC-6A77-D141-B4DC65500B60}"/>
                </a:ext>
              </a:extLst>
            </p:cNvPr>
            <p:cNvSpPr/>
            <p:nvPr/>
          </p:nvSpPr>
          <p:spPr>
            <a:xfrm>
              <a:off x="5489124" y="4819225"/>
              <a:ext cx="277586" cy="518064"/>
            </a:xfrm>
            <a:prstGeom prst="downArrow">
              <a:avLst/>
            </a:prstGeom>
            <a:solidFill>
              <a:srgbClr val="3777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711C7B7E-9549-E78B-E129-FB2E064ABC5A}"/>
                </a:ext>
              </a:extLst>
            </p:cNvPr>
            <p:cNvSpPr/>
            <p:nvPr/>
          </p:nvSpPr>
          <p:spPr>
            <a:xfrm>
              <a:off x="10404019" y="4808542"/>
              <a:ext cx="277586" cy="361154"/>
            </a:xfrm>
            <a:prstGeom prst="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B1DD9334-C2FF-03E5-03B2-1C86E7420BEC}"/>
                </a:ext>
              </a:extLst>
            </p:cNvPr>
            <p:cNvSpPr/>
            <p:nvPr/>
          </p:nvSpPr>
          <p:spPr>
            <a:xfrm>
              <a:off x="9467853" y="4819225"/>
              <a:ext cx="277586" cy="361154"/>
            </a:xfrm>
            <a:prstGeom prst="downArrow">
              <a:avLst/>
            </a:prstGeom>
            <a:solidFill>
              <a:srgbClr val="3777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85772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89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Paluch  Marcin</dc:creator>
  <cp:lastModifiedBy>Paluch  Marcin</cp:lastModifiedBy>
  <cp:revision>1</cp:revision>
  <dcterms:created xsi:type="dcterms:W3CDTF">2024-01-19T10:16:50Z</dcterms:created>
  <dcterms:modified xsi:type="dcterms:W3CDTF">2024-01-19T11:39:54Z</dcterms:modified>
</cp:coreProperties>
</file>