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3" r:id="rId2"/>
    <p:sldId id="262" r:id="rId3"/>
    <p:sldId id="260" r:id="rId4"/>
    <p:sldId id="266" r:id="rId5"/>
    <p:sldId id="882" r:id="rId6"/>
    <p:sldId id="884" r:id="rId7"/>
    <p:sldId id="265" r:id="rId8"/>
    <p:sldId id="900" r:id="rId9"/>
    <p:sldId id="270" r:id="rId10"/>
  </p:sldIdLst>
  <p:sldSz cx="115204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29" userDrawn="1">
          <p15:clr>
            <a:srgbClr val="A4A3A4"/>
          </p15:clr>
        </p15:guide>
        <p15:guide id="3" pos="3628" userDrawn="1">
          <p15:clr>
            <a:srgbClr val="A4A3A4"/>
          </p15:clr>
        </p15:guide>
        <p15:guide id="4" orient="horz" pos="22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 Chen2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27891-C402-4755-990B-C53BF25BBC44}" v="4" dt="2024-03-05T13:51:43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0" autoAdjust="0"/>
    <p:restoredTop sz="95016" autoAdjust="0"/>
  </p:normalViewPr>
  <p:slideViewPr>
    <p:cSldViewPr>
      <p:cViewPr varScale="1">
        <p:scale>
          <a:sx n="89" d="100"/>
          <a:sy n="89" d="100"/>
        </p:scale>
        <p:origin x="102" y="192"/>
      </p:cViewPr>
      <p:guideLst>
        <p:guide orient="horz" pos="2268"/>
        <p:guide pos="3629"/>
        <p:guide pos="3628"/>
        <p:guide orient="horz"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1D48-1DED-473B-959F-2BA7068E6C01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AD28F-B482-453C-A53E-F02C8651A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0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P=16, MAX_N=MAX_M=256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AD28F-B482-453C-A53E-F02C8651AC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8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178222"/>
            <a:ext cx="8640366" cy="2506427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781306"/>
            <a:ext cx="8640366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D4B4-C764-4D23-87ED-C07D005F3BA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4297-4E71-4A1C-B85E-685B151C4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5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D4B4-C764-4D23-87ED-C07D005F3BA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4297-4E71-4A1C-B85E-685B151C4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8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83297"/>
            <a:ext cx="2484105" cy="610108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83297"/>
            <a:ext cx="7308310" cy="610108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D4B4-C764-4D23-87ED-C07D005F3BA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4297-4E71-4A1C-B85E-685B151C4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3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D4B4-C764-4D23-87ED-C07D005F3BA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4297-4E71-4A1C-B85E-685B151C4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1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794830"/>
            <a:ext cx="9936421" cy="2994714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817875"/>
            <a:ext cx="9936421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D4B4-C764-4D23-87ED-C07D005F3BA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4297-4E71-4A1C-B85E-685B151C4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5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916484"/>
            <a:ext cx="4896207" cy="45678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916484"/>
            <a:ext cx="4896207" cy="45678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D4B4-C764-4D23-87ED-C07D005F3BA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4297-4E71-4A1C-B85E-685B151C4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0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83297"/>
            <a:ext cx="9936421" cy="139153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764832"/>
            <a:ext cx="4873706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629749"/>
            <a:ext cx="4873706" cy="386796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764832"/>
            <a:ext cx="4897708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629749"/>
            <a:ext cx="4897708" cy="386796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D4B4-C764-4D23-87ED-C07D005F3BA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4297-4E71-4A1C-B85E-685B151C4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D4B4-C764-4D23-87ED-C07D005F3BA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4297-4E71-4A1C-B85E-685B151C4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5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D4B4-C764-4D23-87ED-C07D005F3BA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4297-4E71-4A1C-B85E-685B151C4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8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79954"/>
            <a:ext cx="3715657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036569"/>
            <a:ext cx="5832247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2159794"/>
            <a:ext cx="3715657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D4B4-C764-4D23-87ED-C07D005F3BA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4297-4E71-4A1C-B85E-685B151C4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2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79954"/>
            <a:ext cx="3715657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036569"/>
            <a:ext cx="5832247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2159794"/>
            <a:ext cx="3715657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D4B4-C764-4D23-87ED-C07D005F3BA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4297-4E71-4A1C-B85E-685B151C4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9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83297"/>
            <a:ext cx="993642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916484"/>
            <a:ext cx="993642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672697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D4B4-C764-4D23-87ED-C07D005F3BAB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672697"/>
            <a:ext cx="38881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672697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4297-4E71-4A1C-B85E-685B151C4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2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57EA52-B8D5-24CF-2CA1-C1875017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64" y="574917"/>
            <a:ext cx="4886325" cy="2352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9D9159-0DC4-4D56-BBD7-0099AE73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64" y="3930408"/>
            <a:ext cx="4886325" cy="2352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2250D-3AB3-7A35-2D97-98F57D9D4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44" y="393943"/>
            <a:ext cx="4886325" cy="271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273C6F-6F68-78DE-3A3C-6369E8B19192}"/>
              </a:ext>
            </a:extLst>
          </p:cNvPr>
          <p:cNvSpPr txBox="1"/>
          <p:nvPr/>
        </p:nvSpPr>
        <p:spPr>
          <a:xfrm>
            <a:off x="2354262" y="2923902"/>
            <a:ext cx="147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Parallel Mode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482FD-D6DB-8275-3C03-EDDC7B3EB8D3}"/>
              </a:ext>
            </a:extLst>
          </p:cNvPr>
          <p:cNvSpPr txBox="1"/>
          <p:nvPr/>
        </p:nvSpPr>
        <p:spPr>
          <a:xfrm>
            <a:off x="2312711" y="6283083"/>
            <a:ext cx="15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Cascade Mode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62739-5CAA-C48F-8004-EE5EA95DF560}"/>
              </a:ext>
            </a:extLst>
          </p:cNvPr>
          <p:cNvSpPr txBox="1"/>
          <p:nvPr/>
        </p:nvSpPr>
        <p:spPr>
          <a:xfrm>
            <a:off x="7689375" y="3108568"/>
            <a:ext cx="203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Cumulative product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92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6291F1-4055-319B-CF78-B98F2F2A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44" y="2307429"/>
            <a:ext cx="5936456" cy="2243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ABAFCA-48C0-DE5B-0F5C-B773BC00D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4" y="2443160"/>
            <a:ext cx="4164806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22A81F-FAEC-142E-32AD-61DFCCDB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34" y="1476375"/>
            <a:ext cx="5448300" cy="3905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959863-4F2B-AB61-8AC2-488BAB82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3" y="2219325"/>
            <a:ext cx="19907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6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9B65135-62F4-0F34-0C4D-D384951F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2351088"/>
            <a:ext cx="7067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196648-D187-2FCE-4517-7470A0EE75A9}"/>
              </a:ext>
            </a:extLst>
          </p:cNvPr>
          <p:cNvSpPr txBox="1"/>
          <p:nvPr/>
        </p:nvSpPr>
        <p:spPr>
          <a:xfrm>
            <a:off x="720244" y="359656"/>
            <a:ext cx="17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SMEM controller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31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A6BAB-CFED-FE28-10CB-EA1477CAAB1F}"/>
              </a:ext>
            </a:extLst>
          </p:cNvPr>
          <p:cNvSpPr txBox="1"/>
          <p:nvPr/>
        </p:nvSpPr>
        <p:spPr>
          <a:xfrm>
            <a:off x="720244" y="359656"/>
            <a:ext cx="14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Module</a:t>
            </a:r>
            <a:endParaRPr lang="zh-CN" alt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5603CE-4DB9-4ED2-9579-A41E7BF99E08}"/>
              </a:ext>
            </a:extLst>
          </p:cNvPr>
          <p:cNvCxnSpPr/>
          <p:nvPr/>
        </p:nvCxnSpPr>
        <p:spPr>
          <a:xfrm>
            <a:off x="1441038" y="2663656"/>
            <a:ext cx="864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AE6725-1040-9370-667F-1FF4E15C5D6B}"/>
              </a:ext>
            </a:extLst>
          </p:cNvPr>
          <p:cNvCxnSpPr/>
          <p:nvPr/>
        </p:nvCxnSpPr>
        <p:spPr>
          <a:xfrm>
            <a:off x="1441038" y="3887656"/>
            <a:ext cx="864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E7DAEA-0022-4814-A1CC-1FDF7A6F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593850"/>
            <a:ext cx="70485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C27B75-FA67-7406-24FB-40AAE3EA4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8" y="1974850"/>
            <a:ext cx="6296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72C436-2E7B-8F47-65D2-D0140E3D9FE1}"/>
              </a:ext>
            </a:extLst>
          </p:cNvPr>
          <p:cNvSpPr txBox="1"/>
          <p:nvPr/>
        </p:nvSpPr>
        <p:spPr>
          <a:xfrm>
            <a:off x="720244" y="35965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 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66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EBD9D2-E537-4312-94E5-E01DC16F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4" y="719656"/>
            <a:ext cx="1946148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A6BE30-09B8-4342-BC5F-C6EA190B4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4" y="2880198"/>
            <a:ext cx="1938750" cy="66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C20AA2-D4B5-4A45-A843-7A49CEBED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04" y="5039656"/>
            <a:ext cx="2200275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0BB40-D3D4-432D-88BC-30169CF81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44" y="1449994"/>
            <a:ext cx="1271016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3B02B-19DB-4803-84FC-59E649C2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69" y="3599656"/>
            <a:ext cx="1525143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EF7231-45E3-405A-9328-A95576CD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67" y="5770351"/>
            <a:ext cx="1946148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B03A571-C015-1E96-2EE8-703934EBF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18505"/>
              </p:ext>
            </p:extLst>
          </p:nvPr>
        </p:nvGraphicFramePr>
        <p:xfrm>
          <a:off x="3600244" y="0"/>
          <a:ext cx="7920240" cy="68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24">
                  <a:extLst>
                    <a:ext uri="{9D8B030D-6E8A-4147-A177-3AD203B41FA5}">
                      <a16:colId xmlns:a16="http://schemas.microsoft.com/office/drawing/2014/main" val="3203311037"/>
                    </a:ext>
                  </a:extLst>
                </a:gridCol>
                <a:gridCol w="792024">
                  <a:extLst>
                    <a:ext uri="{9D8B030D-6E8A-4147-A177-3AD203B41FA5}">
                      <a16:colId xmlns:a16="http://schemas.microsoft.com/office/drawing/2014/main" val="2368376997"/>
                    </a:ext>
                  </a:extLst>
                </a:gridCol>
                <a:gridCol w="792024">
                  <a:extLst>
                    <a:ext uri="{9D8B030D-6E8A-4147-A177-3AD203B41FA5}">
                      <a16:colId xmlns:a16="http://schemas.microsoft.com/office/drawing/2014/main" val="3331079736"/>
                    </a:ext>
                  </a:extLst>
                </a:gridCol>
                <a:gridCol w="792024">
                  <a:extLst>
                    <a:ext uri="{9D8B030D-6E8A-4147-A177-3AD203B41FA5}">
                      <a16:colId xmlns:a16="http://schemas.microsoft.com/office/drawing/2014/main" val="46526892"/>
                    </a:ext>
                  </a:extLst>
                </a:gridCol>
                <a:gridCol w="792024">
                  <a:extLst>
                    <a:ext uri="{9D8B030D-6E8A-4147-A177-3AD203B41FA5}">
                      <a16:colId xmlns:a16="http://schemas.microsoft.com/office/drawing/2014/main" val="3746204429"/>
                    </a:ext>
                  </a:extLst>
                </a:gridCol>
                <a:gridCol w="792024">
                  <a:extLst>
                    <a:ext uri="{9D8B030D-6E8A-4147-A177-3AD203B41FA5}">
                      <a16:colId xmlns:a16="http://schemas.microsoft.com/office/drawing/2014/main" val="3544390755"/>
                    </a:ext>
                  </a:extLst>
                </a:gridCol>
                <a:gridCol w="792024">
                  <a:extLst>
                    <a:ext uri="{9D8B030D-6E8A-4147-A177-3AD203B41FA5}">
                      <a16:colId xmlns:a16="http://schemas.microsoft.com/office/drawing/2014/main" val="757676117"/>
                    </a:ext>
                  </a:extLst>
                </a:gridCol>
                <a:gridCol w="792024">
                  <a:extLst>
                    <a:ext uri="{9D8B030D-6E8A-4147-A177-3AD203B41FA5}">
                      <a16:colId xmlns:a16="http://schemas.microsoft.com/office/drawing/2014/main" val="343492028"/>
                    </a:ext>
                  </a:extLst>
                </a:gridCol>
                <a:gridCol w="792024">
                  <a:extLst>
                    <a:ext uri="{9D8B030D-6E8A-4147-A177-3AD203B41FA5}">
                      <a16:colId xmlns:a16="http://schemas.microsoft.com/office/drawing/2014/main" val="2298799015"/>
                    </a:ext>
                  </a:extLst>
                </a:gridCol>
                <a:gridCol w="792024">
                  <a:extLst>
                    <a:ext uri="{9D8B030D-6E8A-4147-A177-3AD203B41FA5}">
                      <a16:colId xmlns:a16="http://schemas.microsoft.com/office/drawing/2014/main" val="2081342993"/>
                    </a:ext>
                  </a:extLst>
                </a:gridCol>
              </a:tblGrid>
              <a:tr h="647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Output</a:t>
                      </a:r>
                    </a:p>
                    <a:p>
                      <a:pPr algn="ctr"/>
                      <a:r>
                        <a:rPr lang="en-US" altLang="zh-CN" sz="1200" dirty="0"/>
                        <a:t>DEST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Operand0</a:t>
                      </a:r>
                    </a:p>
                    <a:p>
                      <a:pPr algn="ctr"/>
                      <a:r>
                        <a:rPr lang="en-US" altLang="zh-CN" sz="1200" dirty="0"/>
                        <a:t>SRC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Operand1</a:t>
                      </a:r>
                    </a:p>
                    <a:p>
                      <a:pPr algn="ctr"/>
                      <a:r>
                        <a:rPr lang="en-US" altLang="zh-CN" sz="1200" dirty="0"/>
                        <a:t>SRC</a:t>
                      </a:r>
                      <a:endParaRPr lang="zh-CN" altLang="en-US" sz="1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IPM.CH_D</a:t>
                      </a:r>
                    </a:p>
                    <a:p>
                      <a:pPr algn="ctr"/>
                      <a:r>
                        <a:rPr lang="en-US" altLang="zh-CN" sz="1200" dirty="0"/>
                        <a:t>Dim</a:t>
                      </a:r>
                    </a:p>
                    <a:p>
                      <a:pPr algn="ctr"/>
                      <a:r>
                        <a:rPr lang="en-US" altLang="zh-CN" sz="1200" dirty="0"/>
                        <a:t>*Repeat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IPM.CH_S1</a:t>
                      </a:r>
                    </a:p>
                    <a:p>
                      <a:pPr algn="ctr"/>
                      <a:r>
                        <a:rPr lang="en-US" altLang="zh-CN" sz="1200" dirty="0"/>
                        <a:t>Dim</a:t>
                      </a:r>
                    </a:p>
                    <a:p>
                      <a:pPr algn="ctr"/>
                      <a:r>
                        <a:rPr lang="en-US" altLang="zh-CN" sz="1200" dirty="0"/>
                        <a:t>*Repeat</a:t>
                      </a:r>
                      <a:endParaRPr lang="zh-CN" altLang="en-US" sz="12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IPM.CH_S2</a:t>
                      </a:r>
                    </a:p>
                    <a:p>
                      <a:pPr algn="ctr"/>
                      <a:r>
                        <a:rPr lang="en-US" altLang="zh-CN" sz="1200" dirty="0" err="1"/>
                        <a:t>Δx</a:t>
                      </a:r>
                      <a:r>
                        <a:rPr lang="en-US" altLang="zh-CN" sz="1200" dirty="0"/>
                        <a:t>[t].NZI</a:t>
                      </a:r>
                    </a:p>
                    <a:p>
                      <a:pPr algn="ctr"/>
                      <a:r>
                        <a:rPr lang="en-US" altLang="zh-CN" sz="1200" dirty="0"/>
                        <a:t>DEST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PE</a:t>
                      </a:r>
                    </a:p>
                    <a:p>
                      <a:pPr algn="ctr"/>
                      <a:r>
                        <a:rPr lang="en-US" altLang="zh-CN" sz="1200" dirty="0"/>
                        <a:t>CNT</a:t>
                      </a:r>
                      <a:endParaRPr lang="zh-CN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IPM SMEM </a:t>
                      </a:r>
                      <a:r>
                        <a:rPr lang="en-US" altLang="zh-CN" sz="1200" dirty="0" err="1"/>
                        <a:t>addr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zh-CN" sz="1200" dirty="0" err="1"/>
                        <a:t>peid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OPM SMEM </a:t>
                      </a:r>
                      <a:r>
                        <a:rPr lang="en-US" altLang="zh-CN" sz="1200" dirty="0" err="1"/>
                        <a:t>addr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zh-CN" sz="1200" dirty="0" err="1"/>
                        <a:t>peid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4274334"/>
                  </a:ext>
                </a:extLst>
              </a:tr>
              <a:tr h="1028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Z[:]</a:t>
                      </a:r>
                    </a:p>
                    <a:p>
                      <a:pPr algn="ctr"/>
                      <a:r>
                        <a:rPr lang="en-US" altLang="zh-CN" sz="1200" dirty="0"/>
                        <a:t>D&amp;SRAM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</a:t>
                      </a:r>
                    </a:p>
                    <a:p>
                      <a:pPr algn="ctr"/>
                      <a:r>
                        <a:rPr lang="en-US" altLang="zh-CN" sz="1200" dirty="0"/>
                        <a:t>DRAM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A[:]</a:t>
                      </a:r>
                    </a:p>
                    <a:p>
                      <a:pPr algn="ctr"/>
                      <a:r>
                        <a:rPr lang="en-US" altLang="zh-CN" sz="1200" dirty="0"/>
                        <a:t>SRAM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1200" b="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CN" sz="1200" b="0" baseline="-25000" dirty="0" err="1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altLang="zh-CN" sz="1200" b="0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N</a:t>
                      </a:r>
                      <a:r>
                        <a:rPr lang="en-US" altLang="zh-CN" sz="1200" b="0" baseline="-25000" dirty="0"/>
                        <a:t>l-1</a:t>
                      </a:r>
                      <a:endParaRPr lang="zh-CN" altLang="en-US" sz="1200" b="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err="1"/>
                        <a:t>N</a:t>
                      </a:r>
                      <a:r>
                        <a:rPr lang="en-US" altLang="zh-CN" sz="1200" b="0" baseline="-25000" dirty="0" err="1"/>
                        <a:t>l</a:t>
                      </a:r>
                      <a:r>
                        <a:rPr lang="en-US" altLang="zh-CN" sz="1200" b="0" baseline="0" dirty="0"/>
                        <a:t>/N</a:t>
                      </a:r>
                      <a:r>
                        <a:rPr lang="en-US" altLang="zh-CN" sz="1200" b="0" baseline="-25000" dirty="0"/>
                        <a:t>p</a:t>
                      </a:r>
                      <a:endParaRPr lang="zh-CN" altLang="en-US" sz="1200" b="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/>
                        <a:t>N</a:t>
                      </a:r>
                      <a:r>
                        <a:rPr lang="en-US" altLang="zh-CN" sz="1200" b="0" baseline="-25000" dirty="0" err="1"/>
                        <a:t>t</a:t>
                      </a:r>
                      <a:endParaRPr lang="en-US" altLang="zh-CN" sz="1200" b="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N</a:t>
                      </a:r>
                      <a:r>
                        <a:rPr lang="en-US" altLang="zh-CN" sz="1200" b="0" baseline="-25000" dirty="0"/>
                        <a:t>l-1</a:t>
                      </a:r>
                      <a:endParaRPr lang="zh-CN" altLang="en-US" sz="1200" b="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1200" b="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CN" sz="1200" b="0" baseline="-25000" dirty="0" err="1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0" baseline="0" dirty="0">
                          <a:solidFill>
                            <a:srgbClr val="FF0000"/>
                          </a:solidFill>
                        </a:rPr>
                        <a:t>/N</a:t>
                      </a:r>
                      <a:r>
                        <a:rPr lang="en-US" altLang="zh-CN" sz="1200" b="0" baseline="-25000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sz="1200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aseline="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t</a:t>
                      </a:r>
                      <a:endParaRPr lang="en-US" altLang="zh-CN" sz="120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N</a:t>
                      </a:r>
                      <a:r>
                        <a:rPr lang="en-US" altLang="zh-CN" sz="1200" baseline="-25000" dirty="0"/>
                        <a:t>l-1</a:t>
                      </a:r>
                      <a:endParaRPr lang="zh-CN" altLang="en-US" sz="120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l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endParaRPr lang="zh-CN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/>
                        <a:t>{n</a:t>
                      </a:r>
                      <a:r>
                        <a:rPr lang="en-US" altLang="zh-CN" sz="1200" baseline="-25000" dirty="0"/>
                        <a:t>l-1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r>
                        <a:rPr lang="en-US" altLang="zh-CN" sz="1200" baseline="0" dirty="0"/>
                        <a:t>, t}</a:t>
                      </a:r>
                    </a:p>
                    <a:p>
                      <a:pPr algn="ctr"/>
                      <a:endParaRPr lang="en-US" altLang="zh-CN" sz="1200" baseline="0" dirty="0"/>
                    </a:p>
                    <a:p>
                      <a:pPr algn="ctr"/>
                      <a:r>
                        <a:rPr lang="en-US" altLang="zh-CN" sz="1200" baseline="0" dirty="0"/>
                        <a:t>n</a:t>
                      </a:r>
                      <a:r>
                        <a:rPr lang="en-US" altLang="zh-CN" sz="1200" baseline="-25000" dirty="0"/>
                        <a:t>l-1</a:t>
                      </a:r>
                      <a:r>
                        <a:rPr lang="en-US" altLang="zh-CN" sz="1200" baseline="0" dirty="0"/>
                        <a:t>%N</a:t>
                      </a:r>
                      <a:r>
                        <a:rPr lang="en-US" altLang="zh-CN" sz="1200" baseline="-25000" dirty="0"/>
                        <a:t>p</a:t>
                      </a:r>
                      <a:endParaRPr lang="zh-CN" altLang="en-US" sz="1200" baseline="-25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/>
                        <a:t>{</a:t>
                      </a:r>
                      <a:r>
                        <a:rPr lang="en-US" altLang="zh-CN" sz="1200" baseline="0" dirty="0" err="1"/>
                        <a:t>n</a:t>
                      </a:r>
                      <a:r>
                        <a:rPr lang="en-US" altLang="zh-CN" sz="1200" baseline="-25000" dirty="0" err="1"/>
                        <a:t>l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r>
                        <a:rPr lang="en-US" altLang="zh-CN" sz="1200" baseline="0" dirty="0"/>
                        <a:t>, t}</a:t>
                      </a:r>
                    </a:p>
                    <a:p>
                      <a:pPr algn="ctr"/>
                      <a:endParaRPr lang="en-US" altLang="zh-CN" sz="1200" baseline="0" dirty="0"/>
                    </a:p>
                    <a:p>
                      <a:pPr algn="ctr"/>
                      <a:r>
                        <a:rPr lang="en-US" altLang="zh-CN" sz="1200" baseline="0" dirty="0"/>
                        <a:t>[:]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4400367"/>
                  </a:ext>
                </a:extLst>
              </a:tr>
              <a:tr h="1028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M[t]</a:t>
                      </a:r>
                    </a:p>
                    <a:p>
                      <a:pPr algn="ctr"/>
                      <a:r>
                        <a:rPr lang="en-US" altLang="zh-CN" sz="1200" dirty="0"/>
                        <a:t>SRAM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highlight>
                            <a:srgbClr val="FFFF00"/>
                          </a:highlight>
                        </a:rPr>
                        <a:t>W</a:t>
                      </a:r>
                    </a:p>
                    <a:p>
                      <a:pPr algn="ctr"/>
                      <a:r>
                        <a:rPr lang="en-US" altLang="zh-CN" sz="1200" dirty="0"/>
                        <a:t>DRAM</a:t>
                      </a:r>
                    </a:p>
                    <a:p>
                      <a:pPr algn="ctr"/>
                      <a:r>
                        <a:rPr lang="en-US" altLang="zh-CN" sz="1200" dirty="0" err="1">
                          <a:highlight>
                            <a:srgbClr val="FFFF00"/>
                          </a:highlight>
                        </a:rPr>
                        <a:t>Δx</a:t>
                      </a:r>
                      <a:r>
                        <a:rPr lang="en-US" altLang="zh-CN" sz="1200" dirty="0">
                          <a:highlight>
                            <a:srgbClr val="FFFF00"/>
                          </a:highlight>
                        </a:rPr>
                        <a:t>[t].NZI</a:t>
                      </a:r>
                      <a:endParaRPr lang="zh-CN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highlight>
                            <a:srgbClr val="FFFF00"/>
                          </a:highlight>
                        </a:rPr>
                        <a:t>Δx</a:t>
                      </a:r>
                      <a:r>
                        <a:rPr lang="en-US" altLang="zh-CN" sz="1200" dirty="0">
                          <a:highlight>
                            <a:srgbClr val="FFFF00"/>
                          </a:highlight>
                        </a:rPr>
                        <a:t>[t]</a:t>
                      </a:r>
                    </a:p>
                    <a:p>
                      <a:pPr algn="ctr"/>
                      <a:r>
                        <a:rPr lang="en-US" altLang="zh-CN" sz="1200" dirty="0"/>
                        <a:t>SRAM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baseline="0" dirty="0">
                          <a:solidFill>
                            <a:srgbClr val="FF0000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lang="el-GR" altLang="zh-CN" sz="1200" b="0" baseline="0" dirty="0">
                          <a:highlight>
                            <a:srgbClr val="FFFF00"/>
                          </a:highlight>
                        </a:rPr>
                        <a:t>Δ</a:t>
                      </a:r>
                      <a:r>
                        <a:rPr lang="en-US" altLang="zh-CN" sz="1200" b="0" baseline="0" dirty="0">
                          <a:highlight>
                            <a:srgbClr val="FFFF00"/>
                          </a:highlight>
                        </a:rPr>
                        <a:t>x[t].NZN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err="1"/>
                        <a:t>N</a:t>
                      </a:r>
                      <a:r>
                        <a:rPr lang="en-US" altLang="zh-CN" sz="1200" b="0" baseline="-25000" dirty="0" err="1"/>
                        <a:t>l</a:t>
                      </a:r>
                      <a:r>
                        <a:rPr lang="en-US" altLang="zh-CN" sz="1200" b="0" baseline="0" dirty="0"/>
                        <a:t>/N</a:t>
                      </a:r>
                      <a:r>
                        <a:rPr lang="en-US" altLang="zh-CN" sz="1200" b="0" baseline="-25000" dirty="0"/>
                        <a:t>p</a:t>
                      </a:r>
                      <a:endParaRPr lang="zh-CN" altLang="en-US" sz="1200" b="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baseline="0" dirty="0"/>
                        <a:t>1</a:t>
                      </a:r>
                    </a:p>
                    <a:p>
                      <a:pPr algn="ctr"/>
                      <a:r>
                        <a:rPr lang="el-GR" altLang="zh-CN" sz="1200" b="0" baseline="0" dirty="0">
                          <a:highlight>
                            <a:srgbClr val="FFFF00"/>
                          </a:highlight>
                        </a:rPr>
                        <a:t>Δ</a:t>
                      </a:r>
                      <a:r>
                        <a:rPr lang="en-US" altLang="zh-CN" sz="1200" b="0" baseline="0" dirty="0">
                          <a:highlight>
                            <a:srgbClr val="FFFF00"/>
                          </a:highlight>
                        </a:rPr>
                        <a:t>x[t].NZN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1200" b="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CN" sz="1200" b="0" baseline="-25000" dirty="0" err="1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0" baseline="0" dirty="0">
                          <a:solidFill>
                            <a:srgbClr val="FF0000"/>
                          </a:solidFill>
                        </a:rPr>
                        <a:t>/N</a:t>
                      </a:r>
                      <a:r>
                        <a:rPr lang="en-US" altLang="zh-CN" sz="1200" b="0" baseline="-25000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sz="12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/>
                        <a:t>IPM.DREQ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/>
                        <a:t>1</a:t>
                      </a:r>
                    </a:p>
                    <a:p>
                      <a:pPr algn="ctr"/>
                      <a:r>
                        <a:rPr lang="el-GR" altLang="zh-CN" sz="1200" baseline="0" dirty="0">
                          <a:highlight>
                            <a:srgbClr val="FFFF00"/>
                          </a:highlight>
                        </a:rPr>
                        <a:t>Δ</a:t>
                      </a:r>
                      <a:r>
                        <a:rPr lang="en-US" altLang="zh-CN" sz="1200" baseline="0" dirty="0">
                          <a:highlight>
                            <a:srgbClr val="FFFF00"/>
                          </a:highlight>
                        </a:rPr>
                        <a:t>x[t].NZN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l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endParaRPr lang="zh-CN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>
                          <a:highlight>
                            <a:srgbClr val="FFFF00"/>
                          </a:highlight>
                        </a:rPr>
                        <a:t>Δx</a:t>
                      </a:r>
                      <a:r>
                        <a:rPr lang="en-US" altLang="zh-CN" sz="1000" baseline="-25000" dirty="0" err="1">
                          <a:highlight>
                            <a:srgbClr val="FFFF00"/>
                          </a:highlight>
                        </a:rPr>
                        <a:t>hd_addr</a:t>
                      </a:r>
                      <a:r>
                        <a:rPr lang="en-US" altLang="zh-CN" sz="1000" dirty="0">
                          <a:highlight>
                            <a:srgbClr val="FFFF00"/>
                          </a:highlight>
                        </a:rPr>
                        <a:t>[t]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altLang="zh-CN" sz="1000" dirty="0" err="1">
                          <a:highlight>
                            <a:srgbClr val="FFFF00"/>
                          </a:highlight>
                        </a:rPr>
                        <a:t>Δx</a:t>
                      </a:r>
                      <a:r>
                        <a:rPr lang="en-US" altLang="zh-CN" sz="1000" baseline="-25000" dirty="0" err="1">
                          <a:highlight>
                            <a:srgbClr val="FFFF00"/>
                          </a:highlight>
                        </a:rPr>
                        <a:t>hd_peid</a:t>
                      </a:r>
                      <a:r>
                        <a:rPr lang="en-US" altLang="zh-CN" sz="1000" dirty="0">
                          <a:highlight>
                            <a:srgbClr val="FFFF00"/>
                          </a:highlight>
                        </a:rPr>
                        <a:t>[t]+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highlight>
                            <a:srgbClr val="FFFF00"/>
                          </a:highlight>
                        </a:rPr>
                        <a:t>n</a:t>
                      </a:r>
                      <a:r>
                        <a:rPr lang="en-US" altLang="zh-CN" sz="1000" baseline="-25000" dirty="0">
                          <a:highlight>
                            <a:srgbClr val="FFFF00"/>
                          </a:highlight>
                        </a:rPr>
                        <a:t>l-1</a:t>
                      </a:r>
                      <a:r>
                        <a:rPr lang="en-US" altLang="zh-CN" sz="1000" baseline="0" dirty="0">
                          <a:highlight>
                            <a:srgbClr val="FFFF00"/>
                          </a:highlight>
                        </a:rPr>
                        <a:t>)%N</a:t>
                      </a:r>
                      <a:r>
                        <a:rPr lang="en-US" altLang="zh-CN" sz="1000" baseline="-25000" dirty="0">
                          <a:highlight>
                            <a:srgbClr val="FFFF00"/>
                          </a:highlight>
                        </a:rPr>
                        <a:t>p</a:t>
                      </a:r>
                      <a:endParaRPr lang="zh-CN" altLang="en-US" sz="1000" baseline="-25000" dirty="0"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/>
                        <a:t>{</a:t>
                      </a:r>
                      <a:r>
                        <a:rPr lang="en-US" altLang="zh-CN" sz="1200" baseline="0" dirty="0" err="1"/>
                        <a:t>n</a:t>
                      </a:r>
                      <a:r>
                        <a:rPr lang="en-US" altLang="zh-CN" sz="1200" baseline="-25000" dirty="0" err="1"/>
                        <a:t>l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r>
                        <a:rPr lang="en-US" altLang="zh-CN" sz="1200" baseline="0" dirty="0"/>
                        <a:t>, t}</a:t>
                      </a:r>
                    </a:p>
                    <a:p>
                      <a:pPr algn="ctr"/>
                      <a:endParaRPr lang="en-US" altLang="zh-CN" sz="1200" baseline="0" dirty="0"/>
                    </a:p>
                    <a:p>
                      <a:pPr algn="ctr"/>
                      <a:r>
                        <a:rPr lang="en-US" altLang="zh-CN" sz="1200" baseline="0" dirty="0"/>
                        <a:t>[:]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8701033"/>
                  </a:ext>
                </a:extLst>
              </a:tr>
              <a:tr h="1028473"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∂C/∂A[:]</a:t>
                      </a:r>
                    </a:p>
                    <a:p>
                      <a:pPr algn="ctr"/>
                      <a:r>
                        <a:rPr lang="en-US" altLang="zh-CN" sz="1200" dirty="0"/>
                        <a:t>SRAM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W</a:t>
                      </a:r>
                    </a:p>
                    <a:p>
                      <a:pPr algn="ctr"/>
                      <a:r>
                        <a:rPr lang="en-US" altLang="zh-CN" sz="1200" dirty="0"/>
                        <a:t>DRAM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∂C/∂Z[:]</a:t>
                      </a:r>
                    </a:p>
                    <a:p>
                      <a:pPr algn="ctr"/>
                      <a:r>
                        <a:rPr lang="en-US" altLang="zh-CN" sz="1200" dirty="0"/>
                        <a:t>SRAM</a:t>
                      </a:r>
                    </a:p>
                    <a:p>
                      <a:pPr algn="ctr"/>
                      <a:endParaRPr lang="en-US" altLang="zh-CN" sz="1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1200" b="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CN" sz="1200" b="0" baseline="-25000" dirty="0" err="1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altLang="zh-CN" sz="1200" b="0" baseline="-250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err="1"/>
                        <a:t>N</a:t>
                      </a:r>
                      <a:r>
                        <a:rPr lang="en-US" altLang="zh-CN" sz="1200" b="0" baseline="-25000" dirty="0" err="1"/>
                        <a:t>l</a:t>
                      </a:r>
                      <a:r>
                        <a:rPr lang="en-US" altLang="zh-CN" sz="1200" b="0" baseline="0" dirty="0"/>
                        <a:t>/N</a:t>
                      </a:r>
                      <a:r>
                        <a:rPr lang="en-US" altLang="zh-CN" sz="1200" b="0" baseline="-25000" dirty="0"/>
                        <a:t>p</a:t>
                      </a:r>
                      <a:endParaRPr lang="zh-CN" altLang="en-US" sz="1200" b="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N</a:t>
                      </a:r>
                      <a:r>
                        <a:rPr lang="en-US" altLang="zh-CN" sz="1200" b="0" baseline="-25000" dirty="0"/>
                        <a:t>l-1</a:t>
                      </a:r>
                      <a:endParaRPr lang="zh-CN" altLang="en-US" sz="1200" b="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/>
                        <a:t>N</a:t>
                      </a:r>
                      <a:r>
                        <a:rPr lang="en-US" altLang="zh-CN" sz="1200" b="0" baseline="-25000" dirty="0" err="1"/>
                        <a:t>t</a:t>
                      </a:r>
                      <a:endParaRPr lang="en-US" altLang="zh-CN" sz="1200" b="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err="1"/>
                        <a:t>N</a:t>
                      </a:r>
                      <a:r>
                        <a:rPr lang="en-US" altLang="zh-CN" sz="1200" b="0" baseline="-25000" dirty="0" err="1"/>
                        <a:t>l</a:t>
                      </a:r>
                      <a:r>
                        <a:rPr lang="en-US" altLang="zh-CN" sz="1200" b="0" baseline="0" dirty="0"/>
                        <a:t>/N</a:t>
                      </a:r>
                      <a:r>
                        <a:rPr lang="en-US" altLang="zh-CN" sz="1200" b="0" baseline="-25000" dirty="0"/>
                        <a:t>p</a:t>
                      </a:r>
                      <a:endParaRPr lang="zh-CN" altLang="en-US" sz="1200" b="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rgbClr val="FF0000"/>
                          </a:solidFill>
                        </a:rPr>
                        <a:t>*N</a:t>
                      </a:r>
                      <a:r>
                        <a:rPr lang="en-US" altLang="zh-CN" sz="1200" b="0" baseline="-25000" dirty="0">
                          <a:solidFill>
                            <a:srgbClr val="FF0000"/>
                          </a:solidFill>
                        </a:rPr>
                        <a:t>l-1</a:t>
                      </a:r>
                      <a:endParaRPr lang="zh-CN" altLang="en-US" sz="12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aseline="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t</a:t>
                      </a:r>
                      <a:endParaRPr lang="en-US" altLang="zh-CN" sz="120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l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endParaRPr lang="zh-CN" altLang="en-US" sz="120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N</a:t>
                      </a:r>
                      <a:r>
                        <a:rPr lang="en-US" altLang="zh-CN" sz="1200" baseline="-25000" dirty="0"/>
                        <a:t>l-1</a:t>
                      </a:r>
                      <a:endParaRPr lang="zh-CN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/>
                        <a:t>{</a:t>
                      </a:r>
                      <a:r>
                        <a:rPr lang="en-US" altLang="zh-CN" sz="1200" baseline="0" dirty="0" err="1"/>
                        <a:t>n</a:t>
                      </a:r>
                      <a:r>
                        <a:rPr lang="en-US" altLang="zh-CN" sz="1200" baseline="-25000" dirty="0" err="1"/>
                        <a:t>l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r>
                        <a:rPr lang="en-US" altLang="zh-CN" sz="1200" baseline="0" dirty="0"/>
                        <a:t>, t}</a:t>
                      </a:r>
                    </a:p>
                    <a:p>
                      <a:pPr algn="ctr"/>
                      <a:endParaRPr lang="en-US" altLang="zh-CN" sz="1200" baseline="0" dirty="0"/>
                    </a:p>
                    <a:p>
                      <a:pPr algn="ctr"/>
                      <a:r>
                        <a:rPr lang="en-US" altLang="zh-CN" sz="1200" baseline="0" dirty="0"/>
                        <a:t>[:]</a:t>
                      </a:r>
                      <a:endParaRPr lang="zh-CN" altLang="en-US" sz="12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/>
                        <a:t>{n</a:t>
                      </a:r>
                      <a:r>
                        <a:rPr lang="en-US" altLang="zh-CN" sz="1200" baseline="-25000" dirty="0"/>
                        <a:t>l-1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r>
                        <a:rPr lang="en-US" altLang="zh-CN" sz="1200" baseline="0" dirty="0"/>
                        <a:t>, t}</a:t>
                      </a:r>
                    </a:p>
                    <a:p>
                      <a:pPr algn="ctr"/>
                      <a:endParaRPr lang="en-US" altLang="zh-CN" sz="1200" baseline="0" dirty="0"/>
                    </a:p>
                    <a:p>
                      <a:pPr algn="ctr"/>
                      <a:r>
                        <a:rPr lang="en-US" altLang="zh-CN" sz="1200" baseline="0" dirty="0"/>
                        <a:t>n</a:t>
                      </a:r>
                      <a:r>
                        <a:rPr lang="en-US" altLang="zh-CN" sz="1200" baseline="-25000" dirty="0"/>
                        <a:t>l-1</a:t>
                      </a:r>
                      <a:r>
                        <a:rPr lang="en-US" altLang="zh-CN" sz="1200" baseline="0" dirty="0"/>
                        <a:t>%N</a:t>
                      </a:r>
                      <a:r>
                        <a:rPr lang="en-US" altLang="zh-CN" sz="1200" baseline="-25000" dirty="0"/>
                        <a:t>p</a:t>
                      </a:r>
                      <a:endParaRPr lang="zh-CN" altLang="en-US" sz="1200" baseline="-25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0095160"/>
                  </a:ext>
                </a:extLst>
              </a:tr>
              <a:tr h="1028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highlight>
                            <a:srgbClr val="FFFF00"/>
                          </a:highlight>
                        </a:rPr>
                        <a:t>∂C/∂</a:t>
                      </a:r>
                      <a:r>
                        <a:rPr lang="en-US" altLang="zh-CN" sz="1200" dirty="0" err="1">
                          <a:highlight>
                            <a:srgbClr val="FFFF00"/>
                          </a:highlight>
                        </a:rPr>
                        <a:t>Δx</a:t>
                      </a:r>
                      <a:r>
                        <a:rPr lang="en-US" altLang="zh-CN" sz="1200" dirty="0">
                          <a:highlight>
                            <a:srgbClr val="FFFF00"/>
                          </a:highlight>
                        </a:rPr>
                        <a:t>[t]</a:t>
                      </a:r>
                    </a:p>
                    <a:p>
                      <a:pPr algn="ctr"/>
                      <a:r>
                        <a:rPr lang="en-US" altLang="zh-CN" sz="1200" dirty="0"/>
                        <a:t>SRAM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highlight>
                            <a:srgbClr val="FFFF00"/>
                          </a:highlight>
                        </a:rPr>
                        <a:t>Δx</a:t>
                      </a:r>
                      <a:r>
                        <a:rPr lang="en-US" altLang="zh-CN" sz="1200" dirty="0">
                          <a:highlight>
                            <a:srgbClr val="FFFF00"/>
                          </a:highlight>
                        </a:rPr>
                        <a:t>[t].NZI</a:t>
                      </a:r>
                      <a:endParaRPr lang="zh-CN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highlight>
                            <a:srgbClr val="FFFF00"/>
                          </a:highlight>
                        </a:rPr>
                        <a:t>W</a:t>
                      </a:r>
                    </a:p>
                    <a:p>
                      <a:pPr algn="ctr"/>
                      <a:r>
                        <a:rPr lang="en-US" altLang="zh-CN" sz="1200" dirty="0"/>
                        <a:t>DRAM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highlight>
                            <a:srgbClr val="FFFF00"/>
                          </a:highlight>
                        </a:rPr>
                        <a:t>Δx</a:t>
                      </a:r>
                      <a:r>
                        <a:rPr lang="en-US" altLang="zh-CN" sz="1200" dirty="0">
                          <a:highlight>
                            <a:srgbClr val="FFFF00"/>
                          </a:highlight>
                        </a:rPr>
                        <a:t>[t].NZI</a:t>
                      </a:r>
                      <a:endParaRPr lang="zh-CN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∂C/∂M[t]</a:t>
                      </a:r>
                    </a:p>
                    <a:p>
                      <a:pPr algn="ctr"/>
                      <a:r>
                        <a:rPr lang="en-US" altLang="zh-CN" sz="1200" dirty="0"/>
                        <a:t>SRAM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rgbClr val="FF0000"/>
                          </a:solidFill>
                        </a:rPr>
                        <a:t>*1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err="1"/>
                        <a:t>N</a:t>
                      </a:r>
                      <a:r>
                        <a:rPr lang="en-US" altLang="zh-CN" sz="1200" b="0" baseline="-25000" dirty="0" err="1"/>
                        <a:t>l</a:t>
                      </a:r>
                      <a:r>
                        <a:rPr lang="en-US" altLang="zh-CN" sz="1200" b="0" baseline="0" dirty="0"/>
                        <a:t>/N</a:t>
                      </a:r>
                      <a:r>
                        <a:rPr lang="en-US" altLang="zh-CN" sz="1200" b="0" baseline="-25000" dirty="0"/>
                        <a:t>p</a:t>
                      </a:r>
                      <a:endParaRPr lang="zh-CN" altLang="en-US" sz="1200" b="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200" b="0" baseline="0" dirty="0">
                          <a:highlight>
                            <a:srgbClr val="FFFF00"/>
                          </a:highlight>
                        </a:rPr>
                        <a:t>Δ</a:t>
                      </a:r>
                      <a:r>
                        <a:rPr lang="en-US" altLang="zh-CN" sz="1200" b="0" baseline="0" dirty="0">
                          <a:highlight>
                            <a:srgbClr val="FFFF00"/>
                          </a:highlight>
                        </a:rPr>
                        <a:t>x[t].NZN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1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err="1"/>
                        <a:t>N</a:t>
                      </a:r>
                      <a:r>
                        <a:rPr lang="en-US" altLang="zh-CN" sz="1200" b="0" baseline="-25000" dirty="0" err="1"/>
                        <a:t>l</a:t>
                      </a:r>
                      <a:r>
                        <a:rPr lang="en-US" altLang="zh-CN" sz="1200" b="0" baseline="0" dirty="0"/>
                        <a:t>/N</a:t>
                      </a:r>
                      <a:r>
                        <a:rPr lang="en-US" altLang="zh-CN" sz="1200" b="0" baseline="-25000" dirty="0"/>
                        <a:t>p</a:t>
                      </a:r>
                      <a:endParaRPr lang="zh-CN" altLang="en-US" sz="1200" b="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*</a:t>
                      </a:r>
                      <a:r>
                        <a:rPr lang="el-GR" altLang="zh-CN" sz="1200" b="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Δ</a:t>
                      </a:r>
                      <a:r>
                        <a:rPr lang="en-US" altLang="zh-CN" sz="1200" b="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x[t].NZN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/>
                        <a:t>IPM.DREQ</a:t>
                      </a:r>
                    </a:p>
                    <a:p>
                      <a:pPr algn="ctr"/>
                      <a:r>
                        <a:rPr lang="en-US" altLang="zh-CN" sz="1200" baseline="0" dirty="0"/>
                        <a:t>OPM.NZI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l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endParaRPr lang="zh-CN" altLang="en-US" sz="120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200" baseline="0" dirty="0">
                          <a:highlight>
                            <a:srgbClr val="FFFF00"/>
                          </a:highlight>
                        </a:rPr>
                        <a:t>Δ</a:t>
                      </a:r>
                      <a:r>
                        <a:rPr lang="en-US" altLang="zh-CN" sz="1200" baseline="0" dirty="0">
                          <a:highlight>
                            <a:srgbClr val="FFFF00"/>
                          </a:highlight>
                        </a:rPr>
                        <a:t>x[t].NZN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/>
                        <a:t>{</a:t>
                      </a:r>
                      <a:r>
                        <a:rPr lang="en-US" altLang="zh-CN" sz="1200" baseline="0" dirty="0" err="1"/>
                        <a:t>n</a:t>
                      </a:r>
                      <a:r>
                        <a:rPr lang="en-US" altLang="zh-CN" sz="1200" baseline="-25000" dirty="0" err="1"/>
                        <a:t>l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r>
                        <a:rPr lang="en-US" altLang="zh-CN" sz="1200" baseline="0" dirty="0"/>
                        <a:t>, t}</a:t>
                      </a:r>
                    </a:p>
                    <a:p>
                      <a:pPr algn="ctr"/>
                      <a:endParaRPr lang="en-US" altLang="zh-CN" sz="1200" baseline="0" dirty="0"/>
                    </a:p>
                    <a:p>
                      <a:pPr algn="ctr"/>
                      <a:r>
                        <a:rPr lang="en-US" altLang="zh-CN" sz="1200" baseline="0" dirty="0"/>
                        <a:t>[:]</a:t>
                      </a:r>
                      <a:endParaRPr lang="zh-CN" altLang="en-US" sz="12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/>
                        <a:t> </a:t>
                      </a:r>
                      <a:r>
                        <a:rPr lang="en-US" altLang="zh-CN" sz="1200" baseline="-25000" dirty="0"/>
                        <a:t>(temp)</a:t>
                      </a:r>
                      <a:r>
                        <a:rPr lang="en-US" altLang="zh-CN" sz="1200" baseline="0" dirty="0"/>
                        <a:t> </a:t>
                      </a:r>
                    </a:p>
                    <a:p>
                      <a:pPr algn="ctr"/>
                      <a:r>
                        <a:rPr lang="en-US" altLang="zh-CN" sz="1200" baseline="0" dirty="0"/>
                        <a:t>n</a:t>
                      </a:r>
                      <a:r>
                        <a:rPr lang="en-US" altLang="zh-CN" sz="1200" baseline="-25000" dirty="0"/>
                        <a:t>l-1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</a:p>
                    <a:p>
                      <a:pPr algn="ctr"/>
                      <a:endParaRPr lang="en-US" altLang="zh-CN" sz="1200" baseline="0" dirty="0"/>
                    </a:p>
                    <a:p>
                      <a:pPr algn="ctr"/>
                      <a:r>
                        <a:rPr lang="en-US" altLang="zh-CN" sz="1200" baseline="0" dirty="0"/>
                        <a:t>n</a:t>
                      </a:r>
                      <a:r>
                        <a:rPr lang="en-US" altLang="zh-CN" sz="1200" baseline="-25000" dirty="0"/>
                        <a:t>l-1</a:t>
                      </a:r>
                      <a:r>
                        <a:rPr lang="en-US" altLang="zh-CN" sz="1200" baseline="0" dirty="0"/>
                        <a:t>%N</a:t>
                      </a:r>
                      <a:r>
                        <a:rPr lang="en-US" altLang="zh-CN" sz="1200" baseline="-25000" dirty="0"/>
                        <a:t>p</a:t>
                      </a:r>
                    </a:p>
                    <a:p>
                      <a:pPr algn="ctr"/>
                      <a:endParaRPr lang="en-US" altLang="zh-CN" sz="12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9264613"/>
                  </a:ext>
                </a:extLst>
              </a:tr>
              <a:tr h="1028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∂C/∂W</a:t>
                      </a:r>
                    </a:p>
                    <a:p>
                      <a:pPr algn="ctr"/>
                      <a:r>
                        <a:rPr lang="en-US" altLang="zh-CN" sz="1200" dirty="0"/>
                        <a:t>DRAM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∂C/∂Z[:]</a:t>
                      </a:r>
                    </a:p>
                    <a:p>
                      <a:pPr algn="ctr"/>
                      <a:r>
                        <a:rPr lang="en-US" altLang="zh-CN" sz="1200" dirty="0"/>
                        <a:t>DRAM</a:t>
                      </a:r>
                      <a:r>
                        <a:rPr lang="en-US" altLang="zh-CN" sz="1200" dirty="0">
                          <a:highlight>
                            <a:srgbClr val="FF00FF"/>
                          </a:highlight>
                        </a:rPr>
                        <a:t>?</a:t>
                      </a:r>
                      <a:endParaRPr lang="en-US" altLang="zh-CN" sz="1200" dirty="0"/>
                    </a:p>
                    <a:p>
                      <a:pPr algn="ctr"/>
                      <a:endParaRPr lang="en-US" altLang="zh-CN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A[:]</a:t>
                      </a:r>
                    </a:p>
                    <a:p>
                      <a:pPr algn="ctr"/>
                      <a:r>
                        <a:rPr lang="en-US" altLang="zh-CN" sz="1200" dirty="0"/>
                        <a:t>SRAM</a:t>
                      </a:r>
                      <a:r>
                        <a:rPr lang="en-US" altLang="zh-CN" sz="1200" dirty="0">
                          <a:highlight>
                            <a:srgbClr val="FF00FF"/>
                          </a:highlight>
                        </a:rPr>
                        <a:t>?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*N</a:t>
                      </a:r>
                      <a:r>
                        <a:rPr lang="en-US" altLang="zh-CN" sz="1200" baseline="-25000" dirty="0">
                          <a:solidFill>
                            <a:srgbClr val="FF0000"/>
                          </a:solidFill>
                        </a:rPr>
                        <a:t>l-1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t</a:t>
                      </a:r>
                      <a:endParaRPr lang="zh-CN" altLang="en-US" sz="120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l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endParaRPr lang="zh-CN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</a:t>
                      </a:r>
                      <a:r>
                        <a:rPr lang="en-US" altLang="zh-CN" sz="1200" baseline="-25000" dirty="0"/>
                        <a:t>l-1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t</a:t>
                      </a:r>
                      <a:endParaRPr lang="zh-CN" altLang="en-US" sz="120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12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CN" sz="1200" baseline="-25000" dirty="0" err="1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aseline="0" dirty="0">
                          <a:solidFill>
                            <a:srgbClr val="FF0000"/>
                          </a:solidFill>
                        </a:rPr>
                        <a:t>/N</a:t>
                      </a:r>
                      <a:r>
                        <a:rPr lang="en-US" altLang="zh-CN" sz="1200" baseline="-25000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sz="12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N</a:t>
                      </a:r>
                      <a:r>
                        <a:rPr lang="en-US" altLang="zh-CN" sz="1200" baseline="-25000" dirty="0"/>
                        <a:t>l-1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t</a:t>
                      </a:r>
                      <a:endParaRPr lang="zh-CN" altLang="en-US" sz="120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l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endParaRPr lang="zh-CN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{n</a:t>
                      </a:r>
                      <a:r>
                        <a:rPr lang="en-US" altLang="zh-CN" sz="1200" baseline="-25000" dirty="0"/>
                        <a:t>l-1</a:t>
                      </a:r>
                      <a:r>
                        <a:rPr lang="en-US" altLang="zh-CN" sz="120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r>
                        <a:rPr lang="en-US" altLang="zh-CN" sz="1200" baseline="0" dirty="0"/>
                        <a:t>, t</a:t>
                      </a:r>
                      <a:r>
                        <a:rPr lang="en-US" altLang="zh-CN" sz="1200" dirty="0"/>
                        <a:t>}</a:t>
                      </a:r>
                    </a:p>
                    <a:p>
                      <a:pPr algn="ctr"/>
                      <a:endParaRPr lang="en-US" altLang="zh-CN" sz="1200" dirty="0"/>
                    </a:p>
                    <a:p>
                      <a:pPr algn="ctr"/>
                      <a:r>
                        <a:rPr lang="en-US" altLang="zh-CN" sz="1200" dirty="0"/>
                        <a:t>n</a:t>
                      </a:r>
                      <a:r>
                        <a:rPr lang="en-US" altLang="zh-CN" sz="1200" baseline="-25000" dirty="0"/>
                        <a:t>l-1</a:t>
                      </a:r>
                      <a:r>
                        <a:rPr lang="en-US" altLang="zh-CN" sz="1200" dirty="0"/>
                        <a:t>%N</a:t>
                      </a:r>
                      <a:r>
                        <a:rPr lang="en-US" altLang="zh-CN" sz="1200" baseline="-25000" dirty="0"/>
                        <a:t>p</a:t>
                      </a:r>
                      <a:endParaRPr lang="zh-CN" altLang="en-US" sz="1200" baseline="-25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499862"/>
                  </a:ext>
                </a:extLst>
              </a:tr>
              <a:tr h="1028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highlight>
                            <a:srgbClr val="FFFF00"/>
                          </a:highlight>
                        </a:rPr>
                        <a:t>∂C/∂W</a:t>
                      </a:r>
                    </a:p>
                    <a:p>
                      <a:pPr algn="ctr"/>
                      <a:r>
                        <a:rPr lang="en-US" altLang="zh-CN" sz="1200" dirty="0"/>
                        <a:t>DRAM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highlight>
                            <a:srgbClr val="FFFF00"/>
                          </a:highlight>
                        </a:rPr>
                        <a:t>Δx</a:t>
                      </a:r>
                      <a:r>
                        <a:rPr lang="en-US" altLang="zh-CN" sz="1200" dirty="0">
                          <a:highlight>
                            <a:srgbClr val="FFFF00"/>
                          </a:highlight>
                        </a:rPr>
                        <a:t>[:].NZI</a:t>
                      </a:r>
                      <a:endParaRPr lang="zh-CN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∂C/∂M[:]</a:t>
                      </a:r>
                    </a:p>
                    <a:p>
                      <a:pPr algn="ctr"/>
                      <a:r>
                        <a:rPr lang="en-US" altLang="zh-CN" sz="1200" dirty="0"/>
                        <a:t>DRAM</a:t>
                      </a:r>
                      <a:r>
                        <a:rPr lang="en-US" altLang="zh-CN" sz="1200" dirty="0">
                          <a:highlight>
                            <a:srgbClr val="FF00FF"/>
                          </a:highlight>
                        </a:rPr>
                        <a:t>?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highlight>
                            <a:srgbClr val="FFFF00"/>
                          </a:highlight>
                        </a:rPr>
                        <a:t>Δx</a:t>
                      </a:r>
                      <a:r>
                        <a:rPr lang="en-US" altLang="zh-CN" sz="1200" dirty="0">
                          <a:highlight>
                            <a:srgbClr val="FFFF00"/>
                          </a:highlight>
                        </a:rPr>
                        <a:t>[:]</a:t>
                      </a:r>
                    </a:p>
                    <a:p>
                      <a:pPr algn="ctr"/>
                      <a:r>
                        <a:rPr lang="en-US" altLang="zh-CN" sz="1200" dirty="0"/>
                        <a:t>SRAM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*</a:t>
                      </a:r>
                      <a:r>
                        <a:rPr lang="el-GR" altLang="zh-CN" sz="120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Δ</a:t>
                      </a:r>
                      <a:r>
                        <a:rPr lang="en-US" altLang="zh-CN" sz="120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x[:].NZN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t</a:t>
                      </a:r>
                      <a:endParaRPr lang="zh-CN" altLang="en-US" sz="120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l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  <a:endParaRPr lang="zh-CN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200" baseline="0" dirty="0">
                          <a:highlight>
                            <a:srgbClr val="FFFF00"/>
                          </a:highlight>
                        </a:rPr>
                        <a:t>Δ</a:t>
                      </a:r>
                      <a:r>
                        <a:rPr lang="en-US" altLang="zh-CN" sz="1200" baseline="0" dirty="0">
                          <a:highlight>
                            <a:srgbClr val="FFFF00"/>
                          </a:highlight>
                        </a:rPr>
                        <a:t>x[:].NZN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t</a:t>
                      </a:r>
                      <a:endParaRPr lang="zh-CN" altLang="en-US" sz="120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12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CN" sz="1200" baseline="-25000" dirty="0" err="1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aseline="0" dirty="0">
                          <a:solidFill>
                            <a:srgbClr val="FF0000"/>
                          </a:solidFill>
                        </a:rPr>
                        <a:t>/N</a:t>
                      </a:r>
                      <a:r>
                        <a:rPr lang="en-US" altLang="zh-CN" sz="1200" baseline="-25000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sz="12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CCM.NZI</a:t>
                      </a:r>
                      <a:endParaRPr lang="zh-CN" altLang="en-US" sz="1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(N</a:t>
                      </a:r>
                      <a:r>
                        <a:rPr lang="en-US" altLang="zh-CN" sz="1200" baseline="-25000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l-1</a:t>
                      </a:r>
                      <a:r>
                        <a:rPr lang="en-US" altLang="zh-CN" sz="1200" baseline="0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)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200" baseline="0" dirty="0">
                          <a:highlight>
                            <a:srgbClr val="FFFF00"/>
                          </a:highlight>
                        </a:rPr>
                        <a:t>Δ</a:t>
                      </a:r>
                      <a:r>
                        <a:rPr lang="en-US" altLang="zh-CN" sz="1200" baseline="0" dirty="0">
                          <a:highlight>
                            <a:srgbClr val="FFFF00"/>
                          </a:highlight>
                        </a:rPr>
                        <a:t>x[:].NZN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t</a:t>
                      </a:r>
                      <a:endParaRPr lang="zh-CN" altLang="en-US" sz="1200" baseline="-25000" dirty="0"/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</a:t>
                      </a:r>
                      <a:r>
                        <a:rPr lang="en-US" altLang="zh-CN" sz="1200" baseline="-25000" dirty="0" err="1"/>
                        <a:t>l</a:t>
                      </a:r>
                      <a:r>
                        <a:rPr lang="en-US" altLang="zh-CN" sz="1200" baseline="0" dirty="0"/>
                        <a:t>/N</a:t>
                      </a:r>
                      <a:r>
                        <a:rPr lang="en-US" altLang="zh-CN" sz="1200" baseline="-25000" dirty="0"/>
                        <a:t>p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aseline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>
                          <a:highlight>
                            <a:srgbClr val="FFFF00"/>
                          </a:highlight>
                        </a:rPr>
                        <a:t>Δx</a:t>
                      </a:r>
                      <a:r>
                        <a:rPr lang="en-US" altLang="zh-CN" sz="1000" baseline="-25000" dirty="0" err="1">
                          <a:highlight>
                            <a:srgbClr val="FFFF00"/>
                          </a:highlight>
                        </a:rPr>
                        <a:t>hd_addr</a:t>
                      </a:r>
                      <a:r>
                        <a:rPr lang="en-US" altLang="zh-CN" sz="1000" dirty="0">
                          <a:highlight>
                            <a:srgbClr val="FFFF00"/>
                          </a:highlight>
                        </a:rPr>
                        <a:t>[t]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altLang="zh-CN" sz="1000" dirty="0" err="1">
                          <a:highlight>
                            <a:srgbClr val="FFFF00"/>
                          </a:highlight>
                        </a:rPr>
                        <a:t>Δx</a:t>
                      </a:r>
                      <a:r>
                        <a:rPr lang="en-US" altLang="zh-CN" sz="1000" baseline="-25000" dirty="0" err="1">
                          <a:highlight>
                            <a:srgbClr val="FFFF00"/>
                          </a:highlight>
                        </a:rPr>
                        <a:t>hd_peid</a:t>
                      </a:r>
                      <a:r>
                        <a:rPr lang="en-US" altLang="zh-CN" sz="1000" dirty="0">
                          <a:highlight>
                            <a:srgbClr val="FFFF00"/>
                          </a:highlight>
                        </a:rPr>
                        <a:t>[t]+</a:t>
                      </a:r>
                    </a:p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highlight>
                            <a:srgbClr val="FFFF00"/>
                          </a:highlight>
                        </a:rPr>
                        <a:t>n</a:t>
                      </a:r>
                      <a:r>
                        <a:rPr lang="en-US" altLang="zh-CN" sz="1000" baseline="-25000" dirty="0">
                          <a:highlight>
                            <a:srgbClr val="FFFF00"/>
                          </a:highlight>
                        </a:rPr>
                        <a:t>l-1</a:t>
                      </a:r>
                      <a:r>
                        <a:rPr lang="en-US" altLang="zh-CN" sz="1000" baseline="0" dirty="0">
                          <a:highlight>
                            <a:srgbClr val="FFFF00"/>
                          </a:highlight>
                        </a:rPr>
                        <a:t>)%N</a:t>
                      </a:r>
                      <a:r>
                        <a:rPr lang="en-US" altLang="zh-CN" sz="1000" baseline="-25000" dirty="0">
                          <a:highlight>
                            <a:srgbClr val="FFFF00"/>
                          </a:highlight>
                        </a:rPr>
                        <a:t>p</a:t>
                      </a:r>
                      <a:endParaRPr lang="zh-CN" altLang="en-US" sz="1000" baseline="-25000" dirty="0"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30108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0713F9-9ABF-96B7-461F-93A5C98B781C}"/>
              </a:ext>
            </a:extLst>
          </p:cNvPr>
          <p:cNvSpPr txBox="1"/>
          <p:nvPr/>
        </p:nvSpPr>
        <p:spPr>
          <a:xfrm>
            <a:off x="6791609" y="6818494"/>
            <a:ext cx="745269" cy="38081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lang="en-US" altLang="zh-CN" sz="1200" dirty="0"/>
              <a:t>CH_S1.re</a:t>
            </a:r>
          </a:p>
          <a:p>
            <a:pPr algn="ctr"/>
            <a:r>
              <a:rPr lang="en-US" altLang="zh-CN" sz="1200" dirty="0"/>
              <a:t>1’b1</a:t>
            </a:r>
            <a:endParaRPr lang="zh-CN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F051-C705-A4C1-A782-B78CEFE69A46}"/>
              </a:ext>
            </a:extLst>
          </p:cNvPr>
          <p:cNvSpPr txBox="1"/>
          <p:nvPr/>
        </p:nvSpPr>
        <p:spPr>
          <a:xfrm>
            <a:off x="5999609" y="6818494"/>
            <a:ext cx="745269" cy="38082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lang="en-US" altLang="zh-CN" sz="1200" dirty="0"/>
              <a:t>CH_D.re</a:t>
            </a:r>
          </a:p>
          <a:p>
            <a:pPr algn="ctr"/>
            <a:r>
              <a:rPr lang="en-US" altLang="zh-CN" sz="1200" dirty="0" err="1"/>
              <a:t>cnt_m</a:t>
            </a:r>
            <a:r>
              <a:rPr lang="en-US" altLang="zh-CN" sz="1200" dirty="0"/>
              <a:t>==0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678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F7DEA4-9B17-8AE7-06F2-237318CB3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19795"/>
              </p:ext>
            </p:extLst>
          </p:nvPr>
        </p:nvGraphicFramePr>
        <p:xfrm>
          <a:off x="1079450" y="370268"/>
          <a:ext cx="8064798" cy="57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6057">
                  <a:extLst>
                    <a:ext uri="{9D8B030D-6E8A-4147-A177-3AD203B41FA5}">
                      <a16:colId xmlns:a16="http://schemas.microsoft.com/office/drawing/2014/main" val="4118540058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372253021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2579690018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851369761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2295182581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324922231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1939198261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2606232968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256658964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390242471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1402511872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1914764029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1741311168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8699860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Rsrv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Func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CNT2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CNT0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SRC1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SRC0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DST1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DST0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4619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63:60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59:56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55:47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46:39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38:37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36:29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28:21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20:13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12:5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179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F8BFAA-A5A9-EEC5-536C-823A233F35D1}"/>
              </a:ext>
            </a:extLst>
          </p:cNvPr>
          <p:cNvSpPr txBox="1"/>
          <p:nvPr/>
        </p:nvSpPr>
        <p:spPr>
          <a:xfrm>
            <a:off x="792244" y="3304250"/>
            <a:ext cx="19720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	Bit-width</a:t>
            </a:r>
          </a:p>
          <a:p>
            <a:r>
              <a:rPr lang="en-US" altLang="zh-CN" dirty="0"/>
              <a:t>Paus		1</a:t>
            </a:r>
          </a:p>
          <a:p>
            <a:r>
              <a:rPr lang="en-US" altLang="zh-CN" dirty="0"/>
              <a:t>DST0	1</a:t>
            </a:r>
          </a:p>
          <a:p>
            <a:r>
              <a:rPr lang="en-US" altLang="zh-CN" dirty="0"/>
              <a:t>DST1	1</a:t>
            </a:r>
          </a:p>
          <a:p>
            <a:r>
              <a:rPr lang="en-US" altLang="zh-CN" dirty="0"/>
              <a:t>SRC0	1</a:t>
            </a:r>
          </a:p>
          <a:p>
            <a:r>
              <a:rPr lang="en-US" altLang="zh-CN" dirty="0"/>
              <a:t>SRC1	1</a:t>
            </a:r>
          </a:p>
          <a:p>
            <a:r>
              <a:rPr lang="en-US" altLang="zh-CN" dirty="0"/>
              <a:t>N1		8</a:t>
            </a:r>
          </a:p>
          <a:p>
            <a:r>
              <a:rPr lang="en-US" altLang="zh-CN" dirty="0"/>
              <a:t>CNT0	8</a:t>
            </a:r>
          </a:p>
          <a:p>
            <a:r>
              <a:rPr lang="en-US" altLang="zh-CN" dirty="0"/>
              <a:t>CNT1	8</a:t>
            </a:r>
          </a:p>
          <a:p>
            <a:r>
              <a:rPr lang="en-US" altLang="zh-CN" dirty="0"/>
              <a:t>CNT2	8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		2</a:t>
            </a:r>
          </a:p>
          <a:p>
            <a:r>
              <a:rPr lang="en-US" altLang="zh-CN" dirty="0"/>
              <a:t>t		8</a:t>
            </a:r>
          </a:p>
          <a:p>
            <a:r>
              <a:rPr lang="en-US" altLang="zh-CN" dirty="0" err="1"/>
              <a:t>Nt</a:t>
            </a:r>
            <a:r>
              <a:rPr lang="en-US" altLang="zh-CN" dirty="0"/>
              <a:t>		9</a:t>
            </a:r>
          </a:p>
          <a:p>
            <a:r>
              <a:rPr lang="en-US" altLang="zh-CN" dirty="0"/>
              <a:t>Proc		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EDB3E-9940-9503-54E3-03129C55BCF7}"/>
              </a:ext>
            </a:extLst>
          </p:cNvPr>
          <p:cNvSpPr txBox="1"/>
          <p:nvPr/>
        </p:nvSpPr>
        <p:spPr>
          <a:xfrm>
            <a:off x="9049579" y="4394675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SRAM </a:t>
            </a:r>
            <a:r>
              <a:rPr lang="en-US" altLang="zh-CN" dirty="0" err="1"/>
              <a:t>addr</a:t>
            </a:r>
            <a:r>
              <a:rPr lang="en-US" altLang="zh-CN" dirty="0"/>
              <a:t> 14b</a:t>
            </a:r>
          </a:p>
          <a:p>
            <a:r>
              <a:rPr lang="en-US" altLang="zh-CN" dirty="0"/>
              <a:t>DRAM </a:t>
            </a:r>
            <a:r>
              <a:rPr lang="en-US" altLang="zh-CN" dirty="0" err="1"/>
              <a:t>addr</a:t>
            </a:r>
            <a:r>
              <a:rPr lang="en-US" altLang="zh-CN" dirty="0"/>
              <a:t> 32b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9EA52-DC8D-BF2B-3D5D-FE69277E069B}"/>
              </a:ext>
            </a:extLst>
          </p:cNvPr>
          <p:cNvSpPr txBox="1"/>
          <p:nvPr/>
        </p:nvSpPr>
        <p:spPr>
          <a:xfrm>
            <a:off x="3600245" y="4389071"/>
            <a:ext cx="19848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SRC0:</a:t>
            </a:r>
          </a:p>
          <a:p>
            <a:r>
              <a:rPr lang="en-US" altLang="zh-CN" dirty="0"/>
              <a:t>DRAM/SMEM_RD2</a:t>
            </a:r>
          </a:p>
          <a:p>
            <a:endParaRPr lang="en-US" altLang="zh-CN" dirty="0"/>
          </a:p>
          <a:p>
            <a:r>
              <a:rPr lang="en-US" altLang="zh-CN" dirty="0"/>
              <a:t>SRC1:</a:t>
            </a:r>
          </a:p>
          <a:p>
            <a:r>
              <a:rPr lang="en-US" altLang="zh-CN" dirty="0"/>
              <a:t>SMEM_RD1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10D0B-A170-57B3-EA57-17DADE566F11}"/>
              </a:ext>
            </a:extLst>
          </p:cNvPr>
          <p:cNvSpPr txBox="1"/>
          <p:nvPr/>
        </p:nvSpPr>
        <p:spPr>
          <a:xfrm>
            <a:off x="6565068" y="4389071"/>
            <a:ext cx="13949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DST0:</a:t>
            </a:r>
          </a:p>
          <a:p>
            <a:r>
              <a:rPr lang="en-US" altLang="zh-CN" dirty="0"/>
              <a:t>SMEM/None</a:t>
            </a:r>
          </a:p>
          <a:p>
            <a:endParaRPr lang="en-US" altLang="zh-CN" dirty="0"/>
          </a:p>
          <a:p>
            <a:r>
              <a:rPr lang="en-US" altLang="zh-CN" dirty="0"/>
              <a:t>DST1:</a:t>
            </a:r>
          </a:p>
          <a:p>
            <a:r>
              <a:rPr lang="en-US" altLang="zh-CN" dirty="0"/>
              <a:t>DRAM/None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F4CF1E37-9280-C763-85BE-8DF873662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56610"/>
              </p:ext>
            </p:extLst>
          </p:nvPr>
        </p:nvGraphicFramePr>
        <p:xfrm>
          <a:off x="1079450" y="2432800"/>
          <a:ext cx="8064794" cy="57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397">
                  <a:extLst>
                    <a:ext uri="{9D8B030D-6E8A-4147-A177-3AD203B41FA5}">
                      <a16:colId xmlns:a16="http://schemas.microsoft.com/office/drawing/2014/main" val="3882764975"/>
                    </a:ext>
                  </a:extLst>
                </a:gridCol>
                <a:gridCol w="4032397">
                  <a:extLst>
                    <a:ext uri="{9D8B030D-6E8A-4147-A177-3AD203B41FA5}">
                      <a16:colId xmlns:a16="http://schemas.microsoft.com/office/drawing/2014/main" val="411854005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DRAM DST1 </a:t>
                      </a:r>
                      <a:r>
                        <a:rPr lang="en-US" sz="1200" dirty="0" err="1"/>
                        <a:t>addr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DRAM SRC0 </a:t>
                      </a:r>
                      <a:r>
                        <a:rPr lang="en-US" sz="1200" dirty="0" err="1"/>
                        <a:t>addr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4619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63:32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31:0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17971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0BEFB7D3-5BEA-C216-7D22-3D0E71EED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29958"/>
              </p:ext>
            </p:extLst>
          </p:nvPr>
        </p:nvGraphicFramePr>
        <p:xfrm>
          <a:off x="1079450" y="1401534"/>
          <a:ext cx="8064796" cy="57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6199">
                  <a:extLst>
                    <a:ext uri="{9D8B030D-6E8A-4147-A177-3AD203B41FA5}">
                      <a16:colId xmlns:a16="http://schemas.microsoft.com/office/drawing/2014/main" val="4016142269"/>
                    </a:ext>
                  </a:extLst>
                </a:gridCol>
                <a:gridCol w="2016199">
                  <a:extLst>
                    <a:ext uri="{9D8B030D-6E8A-4147-A177-3AD203B41FA5}">
                      <a16:colId xmlns:a16="http://schemas.microsoft.com/office/drawing/2014/main" val="2249517657"/>
                    </a:ext>
                  </a:extLst>
                </a:gridCol>
                <a:gridCol w="2016199">
                  <a:extLst>
                    <a:ext uri="{9D8B030D-6E8A-4147-A177-3AD203B41FA5}">
                      <a16:colId xmlns:a16="http://schemas.microsoft.com/office/drawing/2014/main" val="3882764975"/>
                    </a:ext>
                  </a:extLst>
                </a:gridCol>
                <a:gridCol w="2016199">
                  <a:extLst>
                    <a:ext uri="{9D8B030D-6E8A-4147-A177-3AD203B41FA5}">
                      <a16:colId xmlns:a16="http://schemas.microsoft.com/office/drawing/2014/main" val="411854005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Rsrv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SMEM DST0 </a:t>
                      </a:r>
                      <a:r>
                        <a:rPr lang="en-US" sz="1200" dirty="0" err="1"/>
                        <a:t>addr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SMEM SRC1 </a:t>
                      </a:r>
                      <a:r>
                        <a:rPr lang="en-US" sz="1200" dirty="0" err="1"/>
                        <a:t>addr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SMEM SRC0 </a:t>
                      </a:r>
                      <a:r>
                        <a:rPr lang="en-US" sz="1200" dirty="0" err="1"/>
                        <a:t>addr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4619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63:48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47:32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31:16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15:0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179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2C0C240-5F77-C3B0-CDCA-98AACFAD7558}"/>
              </a:ext>
            </a:extLst>
          </p:cNvPr>
          <p:cNvSpPr txBox="1"/>
          <p:nvPr/>
        </p:nvSpPr>
        <p:spPr>
          <a:xfrm>
            <a:off x="1079450" y="936"/>
            <a:ext cx="24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Instruction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4F56B-342C-689F-FC0B-DBF74047ECBB}"/>
              </a:ext>
            </a:extLst>
          </p:cNvPr>
          <p:cNvSpPr txBox="1"/>
          <p:nvPr/>
        </p:nvSpPr>
        <p:spPr>
          <a:xfrm>
            <a:off x="1079450" y="1026176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SMEM Instruction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9A1A0-A3B8-1D46-BCCB-58A673A3D5FF}"/>
              </a:ext>
            </a:extLst>
          </p:cNvPr>
          <p:cNvSpPr txBox="1"/>
          <p:nvPr/>
        </p:nvSpPr>
        <p:spPr>
          <a:xfrm>
            <a:off x="1079450" y="2063468"/>
            <a:ext cx="185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DRAM Instruction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6633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5FE23A14-C2F8-92EC-3CE1-4731BE95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10799762" cy="71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2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22.09.02</Template>
  <TotalTime>4</TotalTime>
  <Words>588</Words>
  <Application>Microsoft Office PowerPoint</Application>
  <PresentationFormat>Custom</PresentationFormat>
  <Paragraphs>236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 Chen2</dc:creator>
  <cp:lastModifiedBy>Xi Chen2</cp:lastModifiedBy>
  <cp:revision>1</cp:revision>
  <dcterms:created xsi:type="dcterms:W3CDTF">2024-03-23T09:45:41Z</dcterms:created>
  <dcterms:modified xsi:type="dcterms:W3CDTF">2024-03-23T09:49:43Z</dcterms:modified>
</cp:coreProperties>
</file>