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9" r:id="rId3"/>
    <p:sldId id="300" r:id="rId4"/>
    <p:sldId id="301" r:id="rId5"/>
    <p:sldId id="302" r:id="rId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mincho" charset="0"/>
        <a:cs typeface="msminch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7425" autoAdjust="0"/>
  </p:normalViewPr>
  <p:slideViewPr>
    <p:cSldViewPr>
      <p:cViewPr varScale="1">
        <p:scale>
          <a:sx n="81" d="100"/>
          <a:sy n="81" d="100"/>
        </p:scale>
        <p:origin x="2736" y="60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6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51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FDABEFFD-C8F8-4A4F-9A68-6F8DC90C1929}" type="datetimeFigureOut">
              <a:rPr lang="fr-CH"/>
              <a:pPr>
                <a:defRPr/>
              </a:pPr>
              <a:t>17.02.2023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B6CAF00-831A-4507-9EFD-CD33A266F39B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791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BCCB872-C524-4F99-A07E-F99BD4E703E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154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F25CFE-EA09-4DBF-A415-EE9AA55F3B6E}" type="slidenum">
              <a:rPr lang="en-US" altLang="fr-FR" sz="1400" smtClean="0"/>
              <a:pPr>
                <a:spcBef>
                  <a:spcPct val="0"/>
                </a:spcBef>
              </a:pPr>
              <a:t>1</a:t>
            </a:fld>
            <a:endParaRPr lang="en-US" altLang="fr-FR" sz="1400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fr-FR" dirty="0"/>
              <a:t>Le site d’</a:t>
            </a:r>
            <a:r>
              <a:rPr lang="fr-FR" altLang="fr-FR" dirty="0" err="1"/>
              <a:t>Uebewil</a:t>
            </a:r>
            <a:endParaRPr lang="fr-FR" altLang="fr-FR" dirty="0"/>
          </a:p>
          <a:p>
            <a:r>
              <a:rPr lang="fr-FR" altLang="fr-FR" dirty="0"/>
              <a:t>Sur les hauteurs de Fribourg </a:t>
            </a:r>
          </a:p>
          <a:p>
            <a:r>
              <a:rPr lang="fr-FR" altLang="fr-FR" dirty="0"/>
              <a:t>Un pilonne de 45m de haut</a:t>
            </a:r>
          </a:p>
          <a:p>
            <a:r>
              <a:rPr lang="fr-FR" altLang="fr-FR" dirty="0"/>
              <a:t>Nous disposons des autorisations nécessaire pour installer les paraboles que nous souhaitons</a:t>
            </a:r>
          </a:p>
        </p:txBody>
      </p:sp>
    </p:spTree>
    <p:extLst>
      <p:ext uri="{BB962C8B-B14F-4D97-AF65-F5344CB8AC3E}">
        <p14:creationId xmlns:p14="http://schemas.microsoft.com/office/powerpoint/2010/main" val="11503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03E79-285B-492E-90A1-96C0E1D08D55}" type="slidenum">
              <a:rPr lang="en-US" altLang="fr-FR" sz="1400" smtClean="0"/>
              <a:pPr>
                <a:spcBef>
                  <a:spcPct val="0"/>
                </a:spcBef>
              </a:pPr>
              <a:t>2</a:t>
            </a:fld>
            <a:endParaRPr lang="en-US" altLang="fr-FR" sz="1400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fr-FR" dirty="0"/>
              <a:t>Comme présenté l’année dernière, le site de Bullet est géré par l’ARALD</a:t>
            </a:r>
          </a:p>
          <a:p>
            <a:r>
              <a:rPr lang="fr-FR" altLang="fr-FR" dirty="0"/>
              <a:t>L’IAPC gère le trafic </a:t>
            </a:r>
            <a:r>
              <a:rPr lang="fr-FR" altLang="fr-FR" dirty="0" err="1"/>
              <a:t>Hamnet</a:t>
            </a:r>
            <a:r>
              <a:rPr lang="fr-FR" altLang="fr-FR" dirty="0"/>
              <a:t> et il serait possible de construire un lien avec Fribourg.</a:t>
            </a:r>
          </a:p>
          <a:p>
            <a:r>
              <a:rPr lang="fr-FR" altLang="fr-FR" dirty="0"/>
              <a:t>L’optique serait d’offrir de la redondance.</a:t>
            </a:r>
          </a:p>
        </p:txBody>
      </p:sp>
    </p:spTree>
    <p:extLst>
      <p:ext uri="{BB962C8B-B14F-4D97-AF65-F5344CB8AC3E}">
        <p14:creationId xmlns:p14="http://schemas.microsoft.com/office/powerpoint/2010/main" val="255757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03E79-285B-492E-90A1-96C0E1D08D55}" type="slidenum">
              <a:rPr lang="en-US" altLang="fr-FR" sz="1400" smtClean="0"/>
              <a:pPr>
                <a:spcBef>
                  <a:spcPct val="0"/>
                </a:spcBef>
              </a:pPr>
              <a:t>3</a:t>
            </a:fld>
            <a:endParaRPr lang="en-US" altLang="fr-FR" sz="1400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2946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03E79-285B-492E-90A1-96C0E1D08D55}" type="slidenum">
              <a:rPr lang="en-US" altLang="fr-FR" sz="1400" smtClean="0"/>
              <a:pPr>
                <a:spcBef>
                  <a:spcPct val="0"/>
                </a:spcBef>
              </a:pPr>
              <a:t>4</a:t>
            </a:fld>
            <a:endParaRPr lang="en-US" altLang="fr-FR" sz="1400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8050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03E79-285B-492E-90A1-96C0E1D08D55}" type="slidenum">
              <a:rPr lang="en-US" altLang="fr-FR" sz="1400" smtClean="0"/>
              <a:pPr>
                <a:spcBef>
                  <a:spcPct val="0"/>
                </a:spcBef>
              </a:pPr>
              <a:t>5</a:t>
            </a:fld>
            <a:endParaRPr lang="en-US" altLang="fr-FR" sz="1400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023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4A274-7098-4F3E-A8B3-C1E445488A8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881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3EC7-57C6-43A6-95A2-A6B2B4A20E1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391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73063"/>
            <a:ext cx="2266950" cy="6346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73063"/>
            <a:ext cx="6650037" cy="63468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D2AF6-7B1E-4810-A953-5747E8A3DA0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5913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73063"/>
            <a:ext cx="9069387" cy="1260475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2ECD2-965D-49E5-8CB2-AF86168B0CD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860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1845B-90D7-47AA-98C7-78D11B5084F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049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03B0A-75BE-4F4A-B77A-894EA5AF66F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583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2020888"/>
            <a:ext cx="4457700" cy="4699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2020888"/>
            <a:ext cx="4459287" cy="4699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163B-A8B7-43DA-9711-56E4386D03C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128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2368-233F-4441-BD3E-3FCA5D458FD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057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8E6CA-1B6C-42B7-8E02-CB9737BA1FD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6130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189AB-12E8-4DC3-8243-3E016409546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278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4DF9-A6ED-49D1-8A37-74C390748DC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056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FD400-4CE7-432C-921D-D50AB186DD2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779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020888"/>
            <a:ext cx="9069387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outline text format</a:t>
            </a:r>
          </a:p>
          <a:p>
            <a:pPr lvl="1"/>
            <a:r>
              <a:rPr lang="en-GB" altLang="fr-FR"/>
              <a:t>Second Outline Level</a:t>
            </a:r>
          </a:p>
          <a:p>
            <a:pPr lvl="2"/>
            <a:r>
              <a:rPr lang="en-GB" altLang="fr-FR"/>
              <a:t>Third Outline Level</a:t>
            </a:r>
          </a:p>
          <a:p>
            <a:pPr lvl="3"/>
            <a:r>
              <a:rPr lang="en-GB" altLang="fr-FR"/>
              <a:t>Fourth Outline Level</a:t>
            </a:r>
          </a:p>
          <a:p>
            <a:pPr lvl="4"/>
            <a:r>
              <a:rPr lang="en-GB" altLang="fr-FR"/>
              <a:t>Fifth Outline Level</a:t>
            </a:r>
          </a:p>
          <a:p>
            <a:pPr lvl="4"/>
            <a:r>
              <a:rPr lang="en-GB" altLang="fr-FR"/>
              <a:t>Sixth Outline Level</a:t>
            </a:r>
          </a:p>
          <a:p>
            <a:pPr lvl="4"/>
            <a:r>
              <a:rPr lang="en-GB" altLang="fr-FR"/>
              <a:t>Seventh Outline Level</a:t>
            </a:r>
          </a:p>
          <a:p>
            <a:pPr lvl="4"/>
            <a:r>
              <a:rPr lang="en-GB" altLang="fr-FR"/>
              <a:t>Eighth Outline Level</a:t>
            </a:r>
          </a:p>
          <a:p>
            <a:pPr lvl="4"/>
            <a:r>
              <a:rPr lang="en-GB" altLang="fr-FR"/>
              <a:t>Ninth Outline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00A2120-5283-4AB2-8339-113840A1ED6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10080625" cy="16002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54188" y="133350"/>
            <a:ext cx="20177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fr-FR" sz="1600" b="1"/>
              <a:t>section Fribourg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442200" y="133350"/>
            <a:ext cx="6461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fr-FR" sz="1600" b="1"/>
              <a:t>RAF</a:t>
            </a: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8089900" y="304800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3546475" y="304800"/>
            <a:ext cx="38592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73063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title text format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74638"/>
            <a:ext cx="5651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811213" y="304800"/>
            <a:ext cx="9001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/>
          </a:p>
        </p:txBody>
      </p:sp>
      <p:pic>
        <p:nvPicPr>
          <p:cNvPr id="1038" name="Imag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2857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10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03808" y="290831"/>
            <a:ext cx="8856984" cy="137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2pPr>
            <a:lvl3pPr algn="ctr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3pPr>
            <a:lvl4pPr algn="ctr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4pPr>
            <a:lvl5pPr algn="ctr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5pPr>
            <a:lvl6pPr marL="2514600" indent="-228600" algn="ctr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6pPr>
            <a:lvl7pPr marL="2971800" indent="-228600" algn="ctr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7pPr>
            <a:lvl8pPr marL="3429000" indent="-228600" algn="ctr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8pPr>
            <a:lvl9pPr marL="3886200" indent="-228600" algn="ctr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</a:defRPr>
            </a:lvl9pPr>
          </a:lstStyle>
          <a:p>
            <a:r>
              <a:rPr lang="fr-CH" altLang="fr-FR" dirty="0" err="1"/>
              <a:t>Hamnet</a:t>
            </a:r>
            <a:r>
              <a:rPr lang="fr-CH" altLang="fr-FR" dirty="0"/>
              <a:t> à Fribourg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BFA7824A-2418-4D10-986B-742F2A6C65A8}"/>
              </a:ext>
            </a:extLst>
          </p:cNvPr>
          <p:cNvSpPr txBox="1">
            <a:spLocks/>
          </p:cNvSpPr>
          <p:nvPr/>
        </p:nvSpPr>
        <p:spPr>
          <a:xfrm>
            <a:off x="503238" y="2020888"/>
            <a:ext cx="9069387" cy="4699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38BA62-8C2F-865E-3505-353E2187D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0" y="1665287"/>
            <a:ext cx="8712720" cy="5808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23453"/>
            <a:ext cx="9070975" cy="1171575"/>
          </a:xfrm>
        </p:spPr>
        <p:txBody>
          <a:bodyPr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CH" altLang="fr-FR" b="1" dirty="0"/>
              <a:t>1</a:t>
            </a:r>
            <a:r>
              <a:rPr lang="fr-CH" altLang="fr-FR" b="1" baseline="30000" dirty="0"/>
              <a:t>ère</a:t>
            </a:r>
            <a:r>
              <a:rPr lang="fr-CH" altLang="fr-FR" b="1" dirty="0"/>
              <a:t> étape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19275"/>
            <a:ext cx="7366272" cy="5545138"/>
          </a:xfrm>
        </p:spPr>
        <p:txBody>
          <a:bodyPr/>
          <a:lstStyle/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Créer, établir et entretenir un lien SHF avec le site de Bullet</a:t>
            </a:r>
            <a:endParaRPr lang="fr-CH" alt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013F97-DE45-94EB-5A31-A2E7698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7" y="3004244"/>
            <a:ext cx="851553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5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23453"/>
            <a:ext cx="9070975" cy="1171575"/>
          </a:xfrm>
        </p:spPr>
        <p:txBody>
          <a:bodyPr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CH" altLang="fr-FR" b="1" dirty="0"/>
              <a:t>2ème étape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19275"/>
            <a:ext cx="7366272" cy="5545138"/>
          </a:xfrm>
        </p:spPr>
        <p:txBody>
          <a:bodyPr/>
          <a:lstStyle/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Créer, établir et entretenir un lien SHF vers le site du Weissenstein</a:t>
            </a:r>
            <a:endParaRPr lang="fr-CH" alt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DBDB84-C63A-8C63-5EF9-D45A2926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30" y="2768193"/>
            <a:ext cx="4970414" cy="45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QSO en mode C4FM – ARAN59">
            <a:extLst>
              <a:ext uri="{FF2B5EF4-FFF2-40B4-BE49-F238E27FC236}">
                <a16:creationId xmlns:a16="http://schemas.microsoft.com/office/drawing/2014/main" id="{8CCBB12B-2DDE-3081-CFCF-C1BBA90F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14" y="5041875"/>
            <a:ext cx="3158566" cy="17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">
            <a:extLst>
              <a:ext uri="{FF2B5EF4-FFF2-40B4-BE49-F238E27FC236}">
                <a16:creationId xmlns:a16="http://schemas.microsoft.com/office/drawing/2014/main" id="{8200E05A-7D72-959B-71B9-82CE8A13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80" y="5645547"/>
            <a:ext cx="3258674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23453"/>
            <a:ext cx="9070975" cy="1171575"/>
          </a:xfrm>
        </p:spPr>
        <p:txBody>
          <a:bodyPr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CH" altLang="fr-FR" b="1" dirty="0"/>
              <a:t>3ème étape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19275"/>
            <a:ext cx="7366272" cy="5545138"/>
          </a:xfrm>
        </p:spPr>
        <p:txBody>
          <a:bodyPr/>
          <a:lstStyle/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Apporter et gérer les services pour les radioamateurs de la région comme</a:t>
            </a:r>
          </a:p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Messagerie </a:t>
            </a:r>
            <a:r>
              <a:rPr lang="fr-FR" altLang="fr-FR" sz="2800" dirty="0" err="1"/>
              <a:t>Winlink</a:t>
            </a:r>
            <a:r>
              <a:rPr lang="fr-FR" altLang="fr-FR" sz="2800" dirty="0"/>
              <a:t> en VHF</a:t>
            </a:r>
          </a:p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Relais C4FM</a:t>
            </a:r>
          </a:p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Diffusion du réseau </a:t>
            </a:r>
            <a:r>
              <a:rPr lang="fr-FR" altLang="fr-FR" sz="2800" dirty="0" err="1"/>
              <a:t>Hamnet</a:t>
            </a:r>
            <a:r>
              <a:rPr lang="fr-FR" altLang="fr-FR" sz="2800" dirty="0"/>
              <a:t> en région fribourgeoise à l’aide d’AREDN en autre</a:t>
            </a:r>
          </a:p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fr-CH" altLang="fr-FR" sz="2800" dirty="0"/>
          </a:p>
        </p:txBody>
      </p:sp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AC438ED9-B361-AC82-F3EC-D8393373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5773738"/>
            <a:ext cx="3810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323453"/>
            <a:ext cx="9070975" cy="1171575"/>
          </a:xfrm>
        </p:spPr>
        <p:txBody>
          <a:bodyPr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CH" altLang="fr-FR" b="1" dirty="0"/>
              <a:t>Réalisation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19275"/>
            <a:ext cx="7366272" cy="5545138"/>
          </a:xfrm>
        </p:spPr>
        <p:txBody>
          <a:bodyPr/>
          <a:lstStyle/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fr-FR" sz="2800" dirty="0"/>
              <a:t>Utilisation des lignes coaxiales pour fabriquer un réseau IP entre la station de tête et la tête du mât en utilisant des Ethernet </a:t>
            </a:r>
            <a:r>
              <a:rPr lang="fr-FR" altLang="fr-FR" sz="2800" dirty="0" err="1"/>
              <a:t>Extender</a:t>
            </a:r>
            <a:r>
              <a:rPr lang="fr-FR" altLang="fr-FR" sz="2800" dirty="0"/>
              <a:t> de Patton par exemple</a:t>
            </a:r>
          </a:p>
          <a:p>
            <a:pPr marL="457200" indent="-457200" eaLnBrk="1">
              <a:spcAft>
                <a:spcPts val="85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fr-CH" altLang="fr-FR" sz="2800" dirty="0"/>
          </a:p>
        </p:txBody>
      </p:sp>
      <p:pic>
        <p:nvPicPr>
          <p:cNvPr id="2052" name="Picture 4" descr="CopperLink™ 1214 application diagram">
            <a:extLst>
              <a:ext uri="{FF2B5EF4-FFF2-40B4-BE49-F238E27FC236}">
                <a16:creationId xmlns:a16="http://schemas.microsoft.com/office/drawing/2014/main" id="{06A9360B-681A-3550-3FFF-3C34456E7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3" b="26519"/>
          <a:stretch/>
        </p:blipFill>
        <p:spPr bwMode="auto">
          <a:xfrm>
            <a:off x="827844" y="4139877"/>
            <a:ext cx="8424936" cy="363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71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16833</TotalTime>
  <Words>161</Words>
  <Application>Microsoft Office PowerPoint</Application>
  <PresentationFormat>Personnalisé</PresentationFormat>
  <Paragraphs>24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Thème Office</vt:lpstr>
      <vt:lpstr>Présentation PowerPoint</vt:lpstr>
      <vt:lpstr>1ère étape</vt:lpstr>
      <vt:lpstr>2ème étape</vt:lpstr>
      <vt:lpstr>3ème étape</vt:lpstr>
      <vt:lpstr>Réalisation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cedric</dc:creator>
  <cp:keywords/>
  <dc:description/>
  <cp:lastModifiedBy>Daniel AEBY</cp:lastModifiedBy>
  <cp:revision>1538</cp:revision>
  <cp:lastPrinted>2008-02-27T10:04:12Z</cp:lastPrinted>
  <dcterms:created xsi:type="dcterms:W3CDTF">2008-01-27T11:59:00Z</dcterms:created>
  <dcterms:modified xsi:type="dcterms:W3CDTF">2023-02-17T23:11:40Z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