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47" d="100"/>
          <a:sy n="47" d="100"/>
        </p:scale>
        <p:origin x="2064" y="7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4838175" y="3907939"/>
            <a:ext cx="612479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 </a:t>
            </a:r>
          </a:p>
          <a:p>
            <a:r>
              <a:rPr lang="en-US" sz="2000" b="1" dirty="0">
                <a:solidFill>
                  <a:schemeClr val="accent1">
                    <a:lumMod val="75000"/>
                  </a:schemeClr>
                </a:solidFill>
                <a:latin typeface="Arial" pitchFamily="34" charset="0"/>
                <a:cs typeface="Arial" pitchFamily="34" charset="0"/>
              </a:rPr>
              <a:t>S . </a:t>
            </a:r>
            <a:r>
              <a:rPr lang="en-US" sz="2000" b="1" dirty="0" err="1">
                <a:solidFill>
                  <a:schemeClr val="accent1">
                    <a:lumMod val="75000"/>
                  </a:schemeClr>
                </a:solidFill>
                <a:latin typeface="Arial" pitchFamily="34" charset="0"/>
                <a:cs typeface="Arial" pitchFamily="34" charset="0"/>
              </a:rPr>
              <a:t>Senthamil</a:t>
            </a:r>
            <a:r>
              <a:rPr lang="en-US" sz="2000" b="1" dirty="0">
                <a:solidFill>
                  <a:schemeClr val="accent1">
                    <a:lumMod val="75000"/>
                  </a:schemeClr>
                </a:solidFill>
                <a:latin typeface="Arial" pitchFamily="34" charset="0"/>
                <a:cs typeface="Arial" pitchFamily="34" charset="0"/>
              </a:rPr>
              <a:t> </a:t>
            </a:r>
            <a:r>
              <a:rPr lang="en-US" sz="2000" b="1">
                <a:solidFill>
                  <a:schemeClr val="accent1">
                    <a:lumMod val="75000"/>
                  </a:schemeClr>
                </a:solidFill>
                <a:latin typeface="Arial" pitchFamily="34" charset="0"/>
                <a:cs typeface="Arial" pitchFamily="34" charset="0"/>
              </a:rPr>
              <a:t>Selvan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SENGUNTHAR COLLEGE OF ENGINEERING </a:t>
            </a:r>
          </a:p>
          <a:p>
            <a:r>
              <a:rPr lang="en-US" sz="2000" b="1" dirty="0">
                <a:solidFill>
                  <a:schemeClr val="accent1">
                    <a:lumMod val="75000"/>
                  </a:schemeClr>
                </a:solidFill>
                <a:latin typeface="Arial"/>
                <a:cs typeface="Arial"/>
              </a:rPr>
              <a:t>B.TECH AI &amp; 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mj-lt"/>
              <a:buAutoNum type="arabicPeriod"/>
            </a:pPr>
            <a:r>
              <a:rPr lang="en-US" sz="2000" b="0" i="0" dirty="0">
                <a:solidFill>
                  <a:schemeClr val="tx1"/>
                </a:solidFill>
                <a:effectLst/>
                <a:latin typeface="Söhne"/>
              </a:rPr>
              <a:t>Advanced Evasion Techniques</a:t>
            </a:r>
          </a:p>
          <a:p>
            <a:pPr algn="l">
              <a:buFont typeface="+mj-lt"/>
              <a:buAutoNum type="arabicPeriod"/>
            </a:pPr>
            <a:r>
              <a:rPr lang="en-US" sz="2000" b="0" i="0" dirty="0">
                <a:solidFill>
                  <a:schemeClr val="tx1"/>
                </a:solidFill>
                <a:effectLst/>
                <a:latin typeface="Söhne"/>
              </a:rPr>
              <a:t>Machine Learning and AI</a:t>
            </a:r>
          </a:p>
          <a:p>
            <a:pPr algn="l">
              <a:buFont typeface="+mj-lt"/>
              <a:buAutoNum type="arabicPeriod"/>
            </a:pPr>
            <a:r>
              <a:rPr lang="en-US" sz="2000" b="0" i="0" dirty="0">
                <a:solidFill>
                  <a:schemeClr val="tx1"/>
                </a:solidFill>
                <a:effectLst/>
                <a:latin typeface="Söhne"/>
              </a:rPr>
              <a:t>Behavioral Biometrics</a:t>
            </a:r>
          </a:p>
          <a:p>
            <a:pPr algn="l">
              <a:buFont typeface="+mj-lt"/>
              <a:buAutoNum type="arabicPeriod"/>
            </a:pPr>
            <a:r>
              <a:rPr lang="en-US" sz="2000" b="0" i="0" dirty="0">
                <a:solidFill>
                  <a:schemeClr val="tx1"/>
                </a:solidFill>
                <a:effectLst/>
                <a:latin typeface="Söhne"/>
              </a:rPr>
              <a:t>Endpoint Security Solutions</a:t>
            </a:r>
          </a:p>
          <a:p>
            <a:pPr algn="l">
              <a:buFont typeface="+mj-lt"/>
              <a:buAutoNum type="arabicPeriod"/>
            </a:pPr>
            <a:r>
              <a:rPr lang="en-US" sz="2000" b="0" i="0" dirty="0">
                <a:solidFill>
                  <a:schemeClr val="tx1"/>
                </a:solidFill>
                <a:effectLst/>
                <a:latin typeface="Söhne"/>
              </a:rPr>
              <a:t>Blockchain Technology</a:t>
            </a:r>
          </a:p>
          <a:p>
            <a:pPr algn="l">
              <a:buFont typeface="+mj-lt"/>
              <a:buAutoNum type="arabicPeriod"/>
            </a:pPr>
            <a:r>
              <a:rPr lang="en-US" sz="2000" b="0" i="0" dirty="0">
                <a:solidFill>
                  <a:schemeClr val="tx1"/>
                </a:solidFill>
                <a:effectLst/>
                <a:latin typeface="Söhne"/>
              </a:rPr>
              <a:t>Privacy-preserving Technologies</a:t>
            </a:r>
          </a:p>
          <a:p>
            <a:pPr algn="l">
              <a:buFont typeface="+mj-lt"/>
              <a:buAutoNum type="arabicPeriod"/>
            </a:pPr>
            <a:r>
              <a:rPr lang="en-US" sz="2000" b="0" i="0" dirty="0">
                <a:solidFill>
                  <a:schemeClr val="tx1"/>
                </a:solidFill>
                <a:effectLst/>
                <a:latin typeface="Söhne"/>
              </a:rPr>
              <a:t>Collaborative Threat Intelligence</a:t>
            </a:r>
          </a:p>
          <a:p>
            <a:pPr algn="l">
              <a:buFont typeface="+mj-lt"/>
              <a:buAutoNum type="arabicPeriod"/>
            </a:pPr>
            <a:r>
              <a:rPr lang="en-US" sz="2000" b="0" i="0" dirty="0">
                <a:solidFill>
                  <a:schemeClr val="tx1"/>
                </a:solidFill>
                <a:effectLst/>
                <a:latin typeface="Söhne"/>
              </a:rPr>
              <a:t>Regulatory Compliance</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b="1" i="0" dirty="0">
                <a:solidFill>
                  <a:schemeClr val="tx1"/>
                </a:solidFill>
                <a:effectLst/>
                <a:latin typeface="Söhne"/>
              </a:rPr>
              <a:t>Cybersecurity Websites and Blogs</a:t>
            </a:r>
            <a:r>
              <a:rPr lang="en-US" sz="2400" b="0" i="0" dirty="0">
                <a:solidFill>
                  <a:schemeClr val="tx1"/>
                </a:solidFill>
                <a:effectLst/>
                <a:latin typeface="Söhne"/>
              </a:rPr>
              <a:t>: Websites and blogs dedicated to cybersecurity often publish articles, whitepapers, and case studies on various types of malware, including keyloggers. Government agencies such as the National Institute of Standards and Technology (NIST) or the Cybersecurity and Infrastructure Security Agency (CISA) may publish guidelines, reports, and advisories related to keyloggers and other cybersecurity threats.</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78309"/>
            <a:ext cx="11029615" cy="4673324"/>
          </a:xfrm>
        </p:spPr>
        <p:txBody>
          <a:bodyPr/>
          <a:lstStyle/>
          <a:p>
            <a:pPr algn="l">
              <a:buFont typeface="+mj-lt"/>
              <a:buAutoNum type="arabicPeriod"/>
            </a:pPr>
            <a:r>
              <a:rPr lang="en-US" sz="2000" b="1" i="0" dirty="0">
                <a:solidFill>
                  <a:schemeClr val="tx1"/>
                </a:solidFill>
                <a:effectLst/>
                <a:latin typeface="Söhne"/>
              </a:rPr>
              <a:t>Existing Limitations</a:t>
            </a:r>
            <a:r>
              <a:rPr lang="en-US" sz="2000" b="0" i="0" dirty="0">
                <a:solidFill>
                  <a:schemeClr val="tx1"/>
                </a:solidFill>
                <a:effectLst/>
                <a:latin typeface="Söhne"/>
              </a:rPr>
              <a:t>: Current keylogger applications lack robustness and comprehensive monitoring capabilities, leaving systems vulnerable to unauthorized access through keystroke logging.</a:t>
            </a:r>
          </a:p>
          <a:p>
            <a:pPr algn="l">
              <a:buFont typeface="+mj-lt"/>
              <a:buAutoNum type="arabicPeriod"/>
            </a:pPr>
            <a:r>
              <a:rPr lang="en-US" sz="2000" b="1" i="0" dirty="0">
                <a:solidFill>
                  <a:schemeClr val="tx1"/>
                </a:solidFill>
                <a:effectLst/>
                <a:latin typeface="Söhne"/>
              </a:rPr>
              <a:t>Privacy Concerns</a:t>
            </a:r>
            <a:r>
              <a:rPr lang="en-US" sz="2000" b="0" i="0" dirty="0">
                <a:solidFill>
                  <a:schemeClr val="tx1"/>
                </a:solidFill>
                <a:effectLst/>
                <a:latin typeface="Söhne"/>
              </a:rPr>
              <a:t>: Users and organizations face privacy concerns as many keylogger applications compromise user privacy while monitoring system activity.</a:t>
            </a:r>
          </a:p>
          <a:p>
            <a:pPr algn="l">
              <a:buFont typeface="+mj-lt"/>
              <a:buAutoNum type="arabicPeriod"/>
            </a:pPr>
            <a:r>
              <a:rPr lang="en-US" sz="2000" b="1" i="0" dirty="0">
                <a:solidFill>
                  <a:schemeClr val="tx1"/>
                </a:solidFill>
                <a:effectLst/>
                <a:latin typeface="Söhne"/>
              </a:rPr>
              <a:t>Security Needs</a:t>
            </a:r>
            <a:r>
              <a:rPr lang="en-US" sz="2000" b="0" i="0" dirty="0">
                <a:solidFill>
                  <a:schemeClr val="tx1"/>
                </a:solidFill>
                <a:effectLst/>
                <a:latin typeface="Söhne"/>
              </a:rPr>
              <a:t>: There is a critical need for a sophisticated keylogger application that ensures real-time detection of unauthorized access attempts while maintaining user privacy and system integrity.</a:t>
            </a:r>
          </a:p>
          <a:p>
            <a:pPr algn="l">
              <a:buFont typeface="+mj-lt"/>
              <a:buAutoNum type="arabicPeriod"/>
            </a:pPr>
            <a:r>
              <a:rPr lang="en-US" sz="2000" b="1" i="0" dirty="0">
                <a:solidFill>
                  <a:schemeClr val="tx1"/>
                </a:solidFill>
                <a:effectLst/>
                <a:latin typeface="Söhne"/>
              </a:rPr>
              <a:t>Compatibility</a:t>
            </a:r>
            <a:r>
              <a:rPr lang="en-US" sz="2000" b="0" i="0" dirty="0">
                <a:solidFill>
                  <a:schemeClr val="tx1"/>
                </a:solidFill>
                <a:effectLst/>
                <a:latin typeface="Söhne"/>
              </a:rPr>
              <a:t>: The proposed keylogger application must be compatible with various operating systems and devices to ensure widespread adoption and effectiveness across different computing environments.</a:t>
            </a:r>
          </a:p>
          <a:p>
            <a:pPr algn="l">
              <a:buFont typeface="+mj-lt"/>
              <a:buAutoNum type="arabicPeriod"/>
            </a:pPr>
            <a:r>
              <a:rPr lang="en-US" sz="2000" b="1" i="0" dirty="0">
                <a:solidFill>
                  <a:schemeClr val="tx1"/>
                </a:solidFill>
                <a:effectLst/>
                <a:latin typeface="Söhne"/>
              </a:rPr>
              <a:t>Encryption</a:t>
            </a:r>
            <a:r>
              <a:rPr lang="en-US" sz="2000" b="0" i="0" dirty="0">
                <a:solidFill>
                  <a:schemeClr val="tx1"/>
                </a:solidFill>
                <a:effectLst/>
                <a:latin typeface="Söhne"/>
              </a:rPr>
              <a:t>: Incorporating advanced encryption techniques is essential to secure captured data and prevent unauthorized access to sensitive information, thereby enhancing overall system security.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305435" indent="-305435"/>
            <a:endParaRPr lang="en-IN" sz="1800" b="1" dirty="0">
              <a:solidFill>
                <a:schemeClr val="tx1"/>
              </a:solidFill>
              <a:latin typeface="Calibri"/>
              <a:cs typeface="Calibri"/>
            </a:endParaRPr>
          </a:p>
          <a:p>
            <a:pPr algn="l">
              <a:buFont typeface="+mj-lt"/>
              <a:buAutoNum type="arabicPeriod"/>
            </a:pPr>
            <a:r>
              <a:rPr lang="en-US" sz="1800" b="1" i="0" dirty="0">
                <a:solidFill>
                  <a:schemeClr val="tx1"/>
                </a:solidFill>
                <a:effectLst/>
                <a:latin typeface="Söhne"/>
              </a:rPr>
              <a:t>Antivirus and Antimalware Software</a:t>
            </a:r>
            <a:r>
              <a:rPr lang="en-US" sz="1800" b="0" i="0" dirty="0">
                <a:solidFill>
                  <a:schemeClr val="tx1"/>
                </a:solidFill>
                <a:effectLst/>
                <a:latin typeface="Söhne"/>
              </a:rPr>
              <a:t>: Utilize reputable antivirus and antimalware programs to detect and remove keyloggers. Regularly update these programs to ensure they can identify the latest threats.</a:t>
            </a:r>
          </a:p>
          <a:p>
            <a:pPr algn="l">
              <a:buFont typeface="+mj-lt"/>
              <a:buAutoNum type="arabicPeriod"/>
            </a:pPr>
            <a:r>
              <a:rPr lang="en-US" sz="1800" b="1" i="0" dirty="0">
                <a:solidFill>
                  <a:schemeClr val="tx1"/>
                </a:solidFill>
                <a:effectLst/>
                <a:latin typeface="Söhne"/>
              </a:rPr>
              <a:t>Firewalls</a:t>
            </a:r>
            <a:r>
              <a:rPr lang="en-US" sz="1800" b="0" i="0" dirty="0">
                <a:solidFill>
                  <a:schemeClr val="tx1"/>
                </a:solidFill>
                <a:effectLst/>
                <a:latin typeface="Söhne"/>
              </a:rPr>
              <a:t>: Employ firewalls to monitor and control incoming and outgoing network traffic. Firewalls can help prevent unauthorized access to your system and block malicious software, including keyloggers, from communicating with external servers.</a:t>
            </a:r>
          </a:p>
          <a:p>
            <a:pPr algn="l">
              <a:buFont typeface="+mj-lt"/>
              <a:buAutoNum type="arabicPeriod"/>
            </a:pPr>
            <a:r>
              <a:rPr lang="en-US" sz="1800" b="1" i="0" dirty="0">
                <a:solidFill>
                  <a:schemeClr val="tx1"/>
                </a:solidFill>
                <a:effectLst/>
                <a:latin typeface="Söhne"/>
              </a:rPr>
              <a:t>Anti-Keylogging Software</a:t>
            </a:r>
            <a:r>
              <a:rPr lang="en-US" sz="1800" b="0" i="0" dirty="0">
                <a:solidFill>
                  <a:schemeClr val="tx1"/>
                </a:solidFill>
                <a:effectLst/>
                <a:latin typeface="Söhne"/>
              </a:rPr>
              <a:t>: Consider using specialized anti-keylogging software designed specifically to detect and prevent keyloggers. These tools may offer features such as real-time monitoring, keystroke encryption, and behavior analysis to identify suspicious activity.</a:t>
            </a:r>
          </a:p>
          <a:p>
            <a:pPr algn="l">
              <a:buFont typeface="+mj-lt"/>
              <a:buAutoNum type="arabicPeriod"/>
            </a:pPr>
            <a:r>
              <a:rPr lang="en-US" sz="1800" b="1" i="0" dirty="0">
                <a:solidFill>
                  <a:schemeClr val="tx1"/>
                </a:solidFill>
                <a:effectLst/>
                <a:latin typeface="Söhne"/>
              </a:rPr>
              <a:t>Secure Password Practices</a:t>
            </a:r>
            <a:r>
              <a:rPr lang="en-US" sz="1800" b="0" i="0" dirty="0">
                <a:solidFill>
                  <a:schemeClr val="tx1"/>
                </a:solidFill>
                <a:effectLst/>
                <a:latin typeface="Söhne"/>
              </a:rPr>
              <a:t>: Encourage users to practice secure password management, including using strong, unique passwords for each account and enabling multi-factor authentication where possible. This reduces the risk of keyloggers capturing login credentials.</a:t>
            </a:r>
          </a:p>
          <a:p>
            <a:pPr algn="l">
              <a:buFont typeface="+mj-lt"/>
              <a:buAutoNum type="arabicPeriod"/>
            </a:pPr>
            <a:r>
              <a:rPr lang="en-US" sz="1800" b="1" i="0" dirty="0">
                <a:solidFill>
                  <a:schemeClr val="tx1"/>
                </a:solidFill>
                <a:effectLst/>
                <a:latin typeface="Söhne"/>
              </a:rPr>
              <a:t>Update Software Regularly</a:t>
            </a:r>
            <a:r>
              <a:rPr lang="en-US" sz="1800" b="0" i="0" dirty="0">
                <a:solidFill>
                  <a:schemeClr val="tx1"/>
                </a:solidFill>
                <a:effectLst/>
                <a:latin typeface="Söhne"/>
              </a:rPr>
              <a:t>: Keep your operating system, web browsers, and other software applications updated with the latest security patches and updates. Many keyloggers exploit vulnerabilities in outdated software to gain access to a system.</a:t>
            </a:r>
          </a:p>
          <a:p>
            <a:pPr marL="0" indent="0">
              <a:buNone/>
            </a:pPr>
            <a:endParaRPr lang="en-IN"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0" indent="0" algn="l">
              <a:buNone/>
            </a:pPr>
            <a:r>
              <a:rPr lang="en-US" sz="1800" b="1" i="0" dirty="0">
                <a:solidFill>
                  <a:schemeClr val="tx1"/>
                </a:solidFill>
                <a:effectLst/>
                <a:latin typeface="Söhne"/>
              </a:rPr>
              <a:t>6. Avoid Suspicious Links and Downloads</a:t>
            </a:r>
            <a:r>
              <a:rPr lang="en-US" sz="1800" b="0" i="0" dirty="0">
                <a:solidFill>
                  <a:schemeClr val="tx1"/>
                </a:solidFill>
                <a:effectLst/>
                <a:latin typeface="Söhne"/>
              </a:rPr>
              <a:t>: Educate users about the dangers of clicking on links or downloading attachments from unknown or untrusted sources. Keyloggers can be distributed through phishing emails or malicious websites.</a:t>
            </a:r>
          </a:p>
          <a:p>
            <a:pPr marL="0" indent="0" algn="l">
              <a:buNone/>
            </a:pPr>
            <a:r>
              <a:rPr lang="en-US" sz="1800" b="1" i="0" dirty="0">
                <a:solidFill>
                  <a:schemeClr val="tx1"/>
                </a:solidFill>
                <a:effectLst/>
                <a:latin typeface="Söhne"/>
              </a:rPr>
              <a:t>7. Use Virtual Keyboards</a:t>
            </a:r>
            <a:r>
              <a:rPr lang="en-US" sz="1800" b="0" i="0" dirty="0">
                <a:solidFill>
                  <a:schemeClr val="tx1"/>
                </a:solidFill>
                <a:effectLst/>
                <a:latin typeface="Söhne"/>
              </a:rPr>
              <a:t>: When entering sensitive information such as passwords or credit card numbers, consider using a virtual keyboard. Virtual keyboards allow users to input characters using the mouse or touchscreen, making it more difficult for keyloggers to capture keystrokes.</a:t>
            </a:r>
          </a:p>
          <a:p>
            <a:pPr marL="0" indent="0" algn="l">
              <a:buNone/>
            </a:pPr>
            <a:r>
              <a:rPr lang="en-US" sz="1800" b="1" i="0" dirty="0">
                <a:solidFill>
                  <a:schemeClr val="tx1"/>
                </a:solidFill>
                <a:effectLst/>
                <a:latin typeface="Söhne"/>
              </a:rPr>
              <a:t>8. Regular System Scans</a:t>
            </a:r>
            <a:r>
              <a:rPr lang="en-US" sz="1800" b="0" i="0" dirty="0">
                <a:solidFill>
                  <a:schemeClr val="tx1"/>
                </a:solidFill>
                <a:effectLst/>
                <a:latin typeface="Söhne"/>
              </a:rPr>
              <a:t>: Perform regular scans of your system using antivirus and antimalware software to detect and remove any potential keyloggers or other malware.</a:t>
            </a:r>
          </a:p>
          <a:p>
            <a:pPr marL="0" indent="0" algn="l">
              <a:buNone/>
            </a:pPr>
            <a:r>
              <a:rPr lang="en-US" sz="1800" dirty="0">
                <a:solidFill>
                  <a:schemeClr val="tx1"/>
                </a:solidFill>
                <a:latin typeface="Söhne"/>
              </a:rPr>
              <a:t>9.</a:t>
            </a:r>
            <a:r>
              <a:rPr lang="en-US" sz="1800" b="1" i="0" dirty="0">
                <a:solidFill>
                  <a:schemeClr val="tx1"/>
                </a:solidFill>
                <a:effectLst/>
                <a:latin typeface="Söhne"/>
              </a:rPr>
              <a:t>User Training and Awareness</a:t>
            </a:r>
            <a:r>
              <a:rPr lang="en-US" sz="1800" b="0" i="0" dirty="0">
                <a:solidFill>
                  <a:schemeClr val="tx1"/>
                </a:solidFill>
                <a:effectLst/>
                <a:latin typeface="Söhne"/>
              </a:rPr>
              <a:t>: Educate users about the risks of keyloggers and the importance of practicing safe computing habits, such as avoiding public computers for sensitive tasks and being cautious when sharing personal information online.</a:t>
            </a:r>
          </a:p>
          <a:p>
            <a:pPr marL="0" indent="0" algn="l">
              <a:buNone/>
            </a:pPr>
            <a:r>
              <a:rPr lang="en-US" sz="1800" b="1" dirty="0">
                <a:solidFill>
                  <a:schemeClr val="tx1"/>
                </a:solidFill>
                <a:latin typeface="Söhne"/>
              </a:rPr>
              <a:t>10.</a:t>
            </a:r>
            <a:r>
              <a:rPr lang="en-US" sz="1800" b="1" i="0" dirty="0">
                <a:solidFill>
                  <a:schemeClr val="tx1"/>
                </a:solidFill>
                <a:effectLst/>
                <a:latin typeface="Söhne"/>
              </a:rPr>
              <a:t>Endpoint Security Solutions</a:t>
            </a:r>
            <a:r>
              <a:rPr lang="en-US" sz="1800" b="0" i="0" dirty="0">
                <a:solidFill>
                  <a:schemeClr val="tx1"/>
                </a:solidFill>
                <a:effectLst/>
                <a:latin typeface="Söhne"/>
              </a:rPr>
              <a:t>: Implement endpoint security solutions that can detect and prevent keyloggers from infiltrating devices. These solutions may include features such as intrusion detection, behavior monitoring, and endpoint encryption.</a:t>
            </a:r>
          </a:p>
          <a:p>
            <a:pPr marL="0" indent="0">
              <a:buNone/>
            </a:pPr>
            <a:endParaRPr lang="en-IN" dirty="0">
              <a:solidFill>
                <a:schemeClr val="tx1"/>
              </a:solidFill>
            </a:endParaRPr>
          </a:p>
        </p:txBody>
      </p:sp>
    </p:spTree>
    <p:extLst>
      <p:ext uri="{BB962C8B-B14F-4D97-AF65-F5344CB8AC3E}">
        <p14:creationId xmlns:p14="http://schemas.microsoft.com/office/powerpoint/2010/main" val="380154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6" cy="4315515"/>
          </a:xfrm>
        </p:spPr>
        <p:txBody>
          <a:bodyPr/>
          <a:lstStyle/>
          <a:p>
            <a:pPr algn="l">
              <a:buFont typeface="+mj-lt"/>
              <a:buAutoNum type="arabicPeriod"/>
            </a:pPr>
            <a:r>
              <a:rPr lang="en-US" sz="2000" b="1" i="0" dirty="0">
                <a:solidFill>
                  <a:schemeClr val="tx1"/>
                </a:solidFill>
                <a:effectLst/>
                <a:latin typeface="Söhne"/>
              </a:rPr>
              <a:t>Risk Assessment</a:t>
            </a:r>
            <a:r>
              <a:rPr lang="en-US" sz="2000" b="0" i="0" dirty="0">
                <a:solidFill>
                  <a:schemeClr val="tx1"/>
                </a:solidFill>
                <a:effectLst/>
                <a:latin typeface="Söhne"/>
              </a:rPr>
              <a:t>: Identify vulnerabilities in software, network configurations, and user behaviors.</a:t>
            </a:r>
          </a:p>
          <a:p>
            <a:pPr algn="l">
              <a:buFont typeface="+mj-lt"/>
              <a:buAutoNum type="arabicPeriod"/>
            </a:pPr>
            <a:r>
              <a:rPr lang="en-US" sz="2000" b="1" i="0" dirty="0">
                <a:solidFill>
                  <a:schemeClr val="tx1"/>
                </a:solidFill>
                <a:effectLst/>
                <a:latin typeface="Söhne"/>
              </a:rPr>
              <a:t>Prevention</a:t>
            </a:r>
            <a:r>
              <a:rPr lang="en-US" sz="2000" b="0" i="0" dirty="0">
                <a:solidFill>
                  <a:schemeClr val="tx1"/>
                </a:solidFill>
                <a:effectLst/>
                <a:latin typeface="Söhne"/>
              </a:rPr>
              <a:t>: Use antivirus software with anti-keylogging capabilities, enforce security policies, and educate users.</a:t>
            </a:r>
          </a:p>
          <a:p>
            <a:pPr algn="l">
              <a:buFont typeface="+mj-lt"/>
              <a:buAutoNum type="arabicPeriod"/>
            </a:pPr>
            <a:r>
              <a:rPr lang="en-US" sz="2000" b="1" i="0" dirty="0">
                <a:solidFill>
                  <a:schemeClr val="tx1"/>
                </a:solidFill>
                <a:effectLst/>
                <a:latin typeface="Söhne"/>
              </a:rPr>
              <a:t>Detection</a:t>
            </a:r>
            <a:r>
              <a:rPr lang="en-US" sz="2000" b="0" i="0" dirty="0">
                <a:solidFill>
                  <a:schemeClr val="tx1"/>
                </a:solidFill>
                <a:effectLst/>
                <a:latin typeface="Söhne"/>
              </a:rPr>
              <a:t>: Monitor network and system activity in real-time, and employ behavioral analysis tools.</a:t>
            </a:r>
          </a:p>
          <a:p>
            <a:pPr algn="l">
              <a:buFont typeface="+mj-lt"/>
              <a:buAutoNum type="arabicPeriod"/>
            </a:pPr>
            <a:r>
              <a:rPr lang="en-US" sz="2000" b="1" i="0" dirty="0">
                <a:solidFill>
                  <a:schemeClr val="tx1"/>
                </a:solidFill>
                <a:effectLst/>
                <a:latin typeface="Söhne"/>
              </a:rPr>
              <a:t>Response</a:t>
            </a:r>
            <a:r>
              <a:rPr lang="en-US" sz="2000" b="0" i="0" dirty="0">
                <a:solidFill>
                  <a:schemeClr val="tx1"/>
                </a:solidFill>
                <a:effectLst/>
                <a:latin typeface="Söhne"/>
              </a:rPr>
              <a:t>: Have an incident response plan in place, isolate affected systems, and remove the keylogger.</a:t>
            </a:r>
          </a:p>
          <a:p>
            <a:pPr algn="l">
              <a:buFont typeface="+mj-lt"/>
              <a:buAutoNum type="arabicPeriod"/>
            </a:pPr>
            <a:r>
              <a:rPr lang="en-US" sz="2000" b="1" i="0" dirty="0">
                <a:solidFill>
                  <a:schemeClr val="tx1"/>
                </a:solidFill>
                <a:effectLst/>
                <a:latin typeface="Söhne"/>
              </a:rPr>
              <a:t>Continuous Improvement</a:t>
            </a:r>
            <a:r>
              <a:rPr lang="en-US" sz="2000" b="0" i="0" dirty="0">
                <a:solidFill>
                  <a:schemeClr val="tx1"/>
                </a:solidFill>
                <a:effectLst/>
                <a:latin typeface="Söhne"/>
              </a:rPr>
              <a:t>: Analyze incidents for lessons learned, stay updated on emerging threats, and provide ongoing training for users.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r>
              <a:rPr lang="en-IN" sz="1600" b="1" i="0" dirty="0">
                <a:solidFill>
                  <a:schemeClr val="accent1">
                    <a:lumMod val="75000"/>
                  </a:schemeClr>
                </a:solidFill>
                <a:effectLst/>
                <a:latin typeface="Söhne"/>
              </a:rPr>
              <a:t>Algorithm for Keylogger Detection:</a:t>
            </a:r>
          </a:p>
          <a:p>
            <a:pPr algn="l">
              <a:buFont typeface="+mj-lt"/>
              <a:buAutoNum type="arabicPeriod"/>
            </a:pPr>
            <a:r>
              <a:rPr lang="en-IN" sz="1400" b="1" i="0" dirty="0">
                <a:solidFill>
                  <a:schemeClr val="tx1"/>
                </a:solidFill>
                <a:effectLst/>
                <a:latin typeface="Söhne"/>
              </a:rPr>
              <a:t>Keystroke Pattern Analysis</a:t>
            </a:r>
            <a:r>
              <a:rPr lang="en-IN" sz="1400" b="0" i="0" dirty="0">
                <a:solidFill>
                  <a:schemeClr val="tx1"/>
                </a:solidFill>
                <a:effectLst/>
                <a:latin typeface="Söhne"/>
              </a:rPr>
              <a:t>: </a:t>
            </a:r>
            <a:r>
              <a:rPr lang="en-IN" sz="1400" b="0" i="0" dirty="0" err="1">
                <a:solidFill>
                  <a:schemeClr val="tx1"/>
                </a:solidFill>
                <a:effectLst/>
                <a:latin typeface="Söhne"/>
              </a:rPr>
              <a:t>Analyze</a:t>
            </a:r>
            <a:r>
              <a:rPr lang="en-IN" sz="1400" b="0" i="0" dirty="0">
                <a:solidFill>
                  <a:schemeClr val="tx1"/>
                </a:solidFill>
                <a:effectLst/>
                <a:latin typeface="Söhne"/>
              </a:rPr>
              <a:t> keystroke patterns for anomalies.</a:t>
            </a:r>
          </a:p>
          <a:p>
            <a:pPr algn="l">
              <a:buFont typeface="+mj-lt"/>
              <a:buAutoNum type="arabicPeriod"/>
            </a:pPr>
            <a:r>
              <a:rPr lang="en-IN" sz="1400" b="1" i="0" dirty="0" err="1">
                <a:solidFill>
                  <a:schemeClr val="tx1"/>
                </a:solidFill>
                <a:effectLst/>
                <a:latin typeface="Söhne"/>
              </a:rPr>
              <a:t>Behavioral</a:t>
            </a:r>
            <a:r>
              <a:rPr lang="en-IN" sz="1400" b="1" i="0" dirty="0">
                <a:solidFill>
                  <a:schemeClr val="tx1"/>
                </a:solidFill>
                <a:effectLst/>
                <a:latin typeface="Söhne"/>
              </a:rPr>
              <a:t> Analysis</a:t>
            </a:r>
            <a:r>
              <a:rPr lang="en-IN" sz="1400" b="0" i="0" dirty="0">
                <a:solidFill>
                  <a:schemeClr val="tx1"/>
                </a:solidFill>
                <a:effectLst/>
                <a:latin typeface="Söhne"/>
              </a:rPr>
              <a:t>: Monitor user </a:t>
            </a:r>
            <a:r>
              <a:rPr lang="en-IN" sz="1400" b="0" i="0" dirty="0" err="1">
                <a:solidFill>
                  <a:schemeClr val="tx1"/>
                </a:solidFill>
                <a:effectLst/>
                <a:latin typeface="Söhne"/>
              </a:rPr>
              <a:t>behavior</a:t>
            </a:r>
            <a:r>
              <a:rPr lang="en-IN" sz="1400" b="0" i="0" dirty="0">
                <a:solidFill>
                  <a:schemeClr val="tx1"/>
                </a:solidFill>
                <a:effectLst/>
                <a:latin typeface="Söhne"/>
              </a:rPr>
              <a:t> for deviations.</a:t>
            </a:r>
          </a:p>
          <a:p>
            <a:pPr algn="l">
              <a:buFont typeface="+mj-lt"/>
              <a:buAutoNum type="arabicPeriod"/>
            </a:pPr>
            <a:r>
              <a:rPr lang="en-IN" sz="1400" b="1" i="0" dirty="0">
                <a:solidFill>
                  <a:schemeClr val="tx1"/>
                </a:solidFill>
                <a:effectLst/>
                <a:latin typeface="Söhne"/>
              </a:rPr>
              <a:t>Signature-based Detection</a:t>
            </a:r>
            <a:r>
              <a:rPr lang="en-IN" sz="1400" b="0" i="0" dirty="0">
                <a:solidFill>
                  <a:schemeClr val="tx1"/>
                </a:solidFill>
                <a:effectLst/>
                <a:latin typeface="Söhne"/>
              </a:rPr>
              <a:t>: Identify known patterns of keyloggers.</a:t>
            </a:r>
          </a:p>
          <a:p>
            <a:pPr algn="l">
              <a:buFont typeface="+mj-lt"/>
              <a:buAutoNum type="arabicPeriod"/>
            </a:pPr>
            <a:r>
              <a:rPr lang="en-IN" sz="1400" b="1" i="0" dirty="0">
                <a:solidFill>
                  <a:schemeClr val="tx1"/>
                </a:solidFill>
                <a:effectLst/>
                <a:latin typeface="Söhne"/>
              </a:rPr>
              <a:t>API Hooking Detection</a:t>
            </a:r>
            <a:r>
              <a:rPr lang="en-IN" sz="1400" b="0" i="0" dirty="0">
                <a:solidFill>
                  <a:schemeClr val="tx1"/>
                </a:solidFill>
                <a:effectLst/>
                <a:latin typeface="Söhne"/>
              </a:rPr>
              <a:t>: Monitor system APIs for suspicious activity.</a:t>
            </a:r>
          </a:p>
          <a:p>
            <a:pPr algn="l"/>
            <a:r>
              <a:rPr lang="en-IN" sz="1600" b="1" i="0" dirty="0">
                <a:solidFill>
                  <a:schemeClr val="accent1">
                    <a:lumMod val="75000"/>
                  </a:schemeClr>
                </a:solidFill>
                <a:effectLst/>
                <a:latin typeface="Söhne"/>
              </a:rPr>
              <a:t>Deployment for Keylogger Detection:</a:t>
            </a:r>
          </a:p>
          <a:p>
            <a:pPr algn="l">
              <a:buFont typeface="+mj-lt"/>
              <a:buAutoNum type="arabicPeriod"/>
            </a:pPr>
            <a:r>
              <a:rPr lang="en-IN" sz="1400" b="1" i="0" dirty="0">
                <a:solidFill>
                  <a:schemeClr val="tx1"/>
                </a:solidFill>
                <a:effectLst/>
                <a:latin typeface="Söhne"/>
              </a:rPr>
              <a:t>Endpoint Protection</a:t>
            </a:r>
            <a:r>
              <a:rPr lang="en-IN" sz="1400" b="0" i="0" dirty="0">
                <a:solidFill>
                  <a:schemeClr val="tx1"/>
                </a:solidFill>
                <a:effectLst/>
                <a:latin typeface="Söhne"/>
              </a:rPr>
              <a:t>: Deploy anti-keylogging solutions on all devices.</a:t>
            </a:r>
          </a:p>
          <a:p>
            <a:pPr algn="l">
              <a:buFont typeface="+mj-lt"/>
              <a:buAutoNum type="arabicPeriod"/>
            </a:pPr>
            <a:r>
              <a:rPr lang="en-IN" sz="1400" b="1" i="0" dirty="0">
                <a:solidFill>
                  <a:schemeClr val="tx1"/>
                </a:solidFill>
                <a:effectLst/>
                <a:latin typeface="Söhne"/>
              </a:rPr>
              <a:t>Network Monitoring</a:t>
            </a:r>
            <a:r>
              <a:rPr lang="en-IN" sz="1400" b="0" i="0" dirty="0">
                <a:solidFill>
                  <a:schemeClr val="tx1"/>
                </a:solidFill>
                <a:effectLst/>
                <a:latin typeface="Söhne"/>
              </a:rPr>
              <a:t>: Implement tools to detect keylogger activity.</a:t>
            </a:r>
          </a:p>
          <a:p>
            <a:pPr algn="l">
              <a:buFont typeface="+mj-lt"/>
              <a:buAutoNum type="arabicPeriod"/>
            </a:pPr>
            <a:r>
              <a:rPr lang="en-IN" sz="1400" b="1" i="0" dirty="0">
                <a:solidFill>
                  <a:schemeClr val="tx1"/>
                </a:solidFill>
                <a:effectLst/>
                <a:latin typeface="Söhne"/>
              </a:rPr>
              <a:t>User Education</a:t>
            </a:r>
            <a:r>
              <a:rPr lang="en-IN" sz="1400" b="0" i="0" dirty="0">
                <a:solidFill>
                  <a:schemeClr val="tx1"/>
                </a:solidFill>
                <a:effectLst/>
                <a:latin typeface="Söhne"/>
              </a:rPr>
              <a:t>: Train users to recognize and report suspicious activity.</a:t>
            </a:r>
          </a:p>
          <a:p>
            <a:pPr algn="l">
              <a:buFont typeface="+mj-lt"/>
              <a:buAutoNum type="arabicPeriod"/>
            </a:pPr>
            <a:r>
              <a:rPr lang="en-IN" sz="1400" b="1" i="0" dirty="0">
                <a:solidFill>
                  <a:schemeClr val="tx1"/>
                </a:solidFill>
                <a:effectLst/>
                <a:latin typeface="Söhne"/>
              </a:rPr>
              <a:t>Incident Response Plan</a:t>
            </a:r>
            <a:r>
              <a:rPr lang="en-IN" sz="1400" b="0" i="0" dirty="0">
                <a:solidFill>
                  <a:schemeClr val="tx1"/>
                </a:solidFill>
                <a:effectLst/>
                <a:latin typeface="Söhne"/>
              </a:rPr>
              <a:t>: Have a plan to isolate and remove keyloggers quickly.</a:t>
            </a:r>
          </a:p>
          <a:p>
            <a:pPr algn="l">
              <a:buFont typeface="+mj-lt"/>
              <a:buAutoNum type="arabicPeriod"/>
            </a:pPr>
            <a:r>
              <a:rPr lang="en-IN" sz="1400" b="1" i="0" dirty="0">
                <a:solidFill>
                  <a:schemeClr val="tx1"/>
                </a:solidFill>
                <a:effectLst/>
                <a:latin typeface="Söhne"/>
              </a:rPr>
              <a:t>Continuous Monitoring</a:t>
            </a:r>
            <a:r>
              <a:rPr lang="en-IN" sz="1400" b="0" i="0" dirty="0">
                <a:solidFill>
                  <a:schemeClr val="tx1"/>
                </a:solidFill>
                <a:effectLst/>
                <a:latin typeface="Söhne"/>
              </a:rPr>
              <a:t>: Monitor systems and networks for keylogger activity.</a:t>
            </a:r>
          </a:p>
          <a:p>
            <a:pPr algn="l">
              <a:buFont typeface="+mj-lt"/>
              <a:buAutoNum type="arabicPeriod"/>
            </a:pPr>
            <a:r>
              <a:rPr lang="en-IN" sz="1400" b="1" i="0" dirty="0">
                <a:solidFill>
                  <a:schemeClr val="tx1"/>
                </a:solidFill>
                <a:effectLst/>
                <a:latin typeface="Söhne"/>
              </a:rPr>
              <a:t>Regular Audits</a:t>
            </a:r>
            <a:r>
              <a:rPr lang="en-IN" sz="1400" b="0" i="0" dirty="0">
                <a:solidFill>
                  <a:schemeClr val="tx1"/>
                </a:solidFill>
                <a:effectLst/>
                <a:latin typeface="Söhne"/>
              </a:rPr>
              <a:t>: Conduct audits to ensure effectiveness of security controls.</a:t>
            </a:r>
          </a:p>
          <a:p>
            <a:pPr marL="305435" indent="-305435"/>
            <a:endParaRPr lang="en-IN"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42044" y="1808921"/>
            <a:ext cx="11029615" cy="2138846"/>
          </a:xfrm>
        </p:spPr>
        <p:txBody>
          <a:bodyPr>
            <a:normAutofit/>
          </a:bodyPr>
          <a:lstStyle/>
          <a:p>
            <a:pPr marL="0" indent="0">
              <a:buNone/>
            </a:pPr>
            <a:r>
              <a:rPr lang="en-US" sz="2400" b="0" i="0" dirty="0">
                <a:solidFill>
                  <a:schemeClr val="tx1"/>
                </a:solidFill>
                <a:effectLst/>
                <a:latin typeface="Söhne"/>
              </a:rPr>
              <a:t>By effectively detecting and mitigating keyloggers, organizations can mitigate the risks associated with unauthorized access to sensitive information, safeguard user privacy, and maintain the integrity of their data and systems.</a:t>
            </a:r>
            <a:endParaRPr lang="en-IN" sz="2400" dirty="0">
              <a:solidFill>
                <a:schemeClr val="tx1"/>
              </a:solidFill>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89651"/>
            <a:ext cx="11029615" cy="3212272"/>
          </a:xfrm>
        </p:spPr>
        <p:txBody>
          <a:bodyPr>
            <a:normAutofit/>
          </a:bodyPr>
          <a:lstStyle/>
          <a:p>
            <a:pPr algn="l"/>
            <a:r>
              <a:rPr lang="en-US" sz="2000" b="0" i="0" dirty="0">
                <a:solidFill>
                  <a:schemeClr val="tx1"/>
                </a:solidFill>
                <a:effectLst/>
                <a:latin typeface="Söhne"/>
              </a:rPr>
              <a:t>Keyloggers pose a significant threat to the security and privacy of individuals and organizations by covertly capturing keystrokes and potentially compromising sensitive information. In response to this threat, implementing robust detection and prevention measures is crucial to safeguarding against unauthorized access and data breaches. </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KEY LOGGER</Template>
  <TotalTime>1</TotalTime>
  <Words>933</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FIRST IMPRESSION</dc:creator>
  <cp:lastModifiedBy>FIRST IMPRESSION</cp:lastModifiedBy>
  <cp:revision>2</cp:revision>
  <dcterms:created xsi:type="dcterms:W3CDTF">2024-04-03T09:59:08Z</dcterms:created>
  <dcterms:modified xsi:type="dcterms:W3CDTF">2024-04-04T09:57:18Z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