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4465cf00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4465cf00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4465cf00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4465cf00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4465cf0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4465cf0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4465cf0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4465cf0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4465cf0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4465cf0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4465cf00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4465cf00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4465cf00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4465cf00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4465cf00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4465cf00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4465cf00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4465cf00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4465cf00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4465cf00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DE_Capstone Project - 1</a:t>
            </a:r>
            <a:endParaRPr/>
          </a:p>
        </p:txBody>
      </p:sp>
      <p:sp>
        <p:nvSpPr>
          <p:cNvPr id="135" name="Google Shape;135;p13"/>
          <p:cNvSpPr txBox="1"/>
          <p:nvPr>
            <p:ph idx="1" type="subTitle"/>
          </p:nvPr>
        </p:nvSpPr>
        <p:spPr>
          <a:xfrm>
            <a:off x="4572000" y="3924925"/>
            <a:ext cx="3982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Census Data Pipeline and Analysis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5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Insights : </a:t>
            </a:r>
            <a:endParaRPr/>
          </a:p>
        </p:txBody>
      </p:sp>
      <p:sp>
        <p:nvSpPr>
          <p:cNvPr id="189" name="Google Shape;189;p22"/>
          <p:cNvSpPr txBox="1"/>
          <p:nvPr>
            <p:ph idx="1" type="body"/>
          </p:nvPr>
        </p:nvSpPr>
        <p:spPr>
          <a:xfrm>
            <a:off x="1297500" y="907050"/>
            <a:ext cx="7038900" cy="393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7916"/>
              </a:lnSpc>
              <a:spcBef>
                <a:spcPts val="0"/>
              </a:spcBef>
              <a:spcAft>
                <a:spcPts val="0"/>
              </a:spcAft>
              <a:buNone/>
            </a:pPr>
            <a:r>
              <a:rPr lang="en" sz="1400">
                <a:latin typeface="Arial"/>
                <a:ea typeface="Arial"/>
                <a:cs typeface="Arial"/>
                <a:sym typeface="Arial"/>
              </a:rPr>
              <a:t>12.	Households with a latrine facility within the premises in each 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13.	The average household size in each 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14.	Number of owned versus rented households in each 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15.	The distribution of different types of latrine facilities (pit latrine, flush latrine, etc.)</a:t>
            </a:r>
            <a:endParaRPr sz="1400">
              <a:latin typeface="Arial"/>
              <a:ea typeface="Arial"/>
              <a:cs typeface="Arial"/>
              <a:sym typeface="Arial"/>
            </a:endParaRPr>
          </a:p>
          <a:p>
            <a:pPr indent="457200" lvl="0" marL="0" rtl="0" algn="l">
              <a:lnSpc>
                <a:spcPct val="107916"/>
              </a:lnSpc>
              <a:spcBef>
                <a:spcPts val="800"/>
              </a:spcBef>
              <a:spcAft>
                <a:spcPts val="0"/>
              </a:spcAft>
              <a:buNone/>
            </a:pPr>
            <a:r>
              <a:rPr lang="en" sz="1400">
                <a:latin typeface="Arial"/>
                <a:ea typeface="Arial"/>
                <a:cs typeface="Arial"/>
                <a:sym typeface="Arial"/>
              </a:rPr>
              <a:t>in each 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16.	Households with access to drinking water sources near the premises in each</a:t>
            </a:r>
            <a:endParaRPr sz="1400">
              <a:latin typeface="Arial"/>
              <a:ea typeface="Arial"/>
              <a:cs typeface="Arial"/>
              <a:sym typeface="Arial"/>
            </a:endParaRPr>
          </a:p>
          <a:p>
            <a:pPr indent="457200" lvl="0" marL="0" rtl="0" algn="l">
              <a:lnSpc>
                <a:spcPct val="107916"/>
              </a:lnSpc>
              <a:spcBef>
                <a:spcPts val="800"/>
              </a:spcBef>
              <a:spcAft>
                <a:spcPts val="0"/>
              </a:spcAft>
              <a:buNone/>
            </a:pPr>
            <a:r>
              <a:rPr lang="en" sz="1400">
                <a:latin typeface="Arial"/>
                <a:ea typeface="Arial"/>
                <a:cs typeface="Arial"/>
                <a:sym typeface="Arial"/>
              </a:rPr>
              <a:t>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17.	The average household income distribution in each state based on the power parity</a:t>
            </a:r>
            <a:endParaRPr sz="1400">
              <a:latin typeface="Arial"/>
              <a:ea typeface="Arial"/>
              <a:cs typeface="Arial"/>
              <a:sym typeface="Arial"/>
            </a:endParaRPr>
          </a:p>
          <a:p>
            <a:pPr indent="457200" lvl="0" marL="0" rtl="0" algn="l">
              <a:lnSpc>
                <a:spcPct val="107916"/>
              </a:lnSpc>
              <a:spcBef>
                <a:spcPts val="800"/>
              </a:spcBef>
              <a:spcAft>
                <a:spcPts val="0"/>
              </a:spcAft>
              <a:buNone/>
            </a:pPr>
            <a:r>
              <a:rPr lang="en" sz="1400">
                <a:latin typeface="Arial"/>
                <a:ea typeface="Arial"/>
                <a:cs typeface="Arial"/>
                <a:sym typeface="Arial"/>
              </a:rPr>
              <a:t>categories.</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18.	The percentage of married couples with different household sizes in each state.</a:t>
            </a:r>
            <a:endParaRPr sz="1400">
              <a:latin typeface="Arial"/>
              <a:ea typeface="Arial"/>
              <a:cs typeface="Arial"/>
              <a:sym typeface="Arial"/>
            </a:endParaRPr>
          </a:p>
          <a:p>
            <a:pPr indent="0" lvl="0" marL="0" rtl="0" algn="l">
              <a:lnSpc>
                <a:spcPct val="107916"/>
              </a:lnSpc>
              <a:spcBef>
                <a:spcPts val="800"/>
              </a:spcBef>
              <a:spcAft>
                <a:spcPts val="0"/>
              </a:spcAft>
              <a:buNone/>
            </a:pPr>
            <a:r>
              <a:rPr lang="en" sz="1400">
                <a:latin typeface="Arial"/>
                <a:ea typeface="Arial"/>
                <a:cs typeface="Arial"/>
                <a:sym typeface="Arial"/>
              </a:rPr>
              <a:t>19.	Households falling below the poverty line in each state based on the power parity</a:t>
            </a:r>
            <a:endParaRPr sz="1400">
              <a:latin typeface="Arial"/>
              <a:ea typeface="Arial"/>
              <a:cs typeface="Arial"/>
              <a:sym typeface="Arial"/>
            </a:endParaRPr>
          </a:p>
          <a:p>
            <a:pPr indent="457200" lvl="0" marL="0" rtl="0" algn="l">
              <a:lnSpc>
                <a:spcPct val="107916"/>
              </a:lnSpc>
              <a:spcBef>
                <a:spcPts val="800"/>
              </a:spcBef>
              <a:spcAft>
                <a:spcPts val="0"/>
              </a:spcAft>
              <a:buNone/>
            </a:pPr>
            <a:r>
              <a:rPr lang="en" sz="1400">
                <a:latin typeface="Arial"/>
                <a:ea typeface="Arial"/>
                <a:cs typeface="Arial"/>
                <a:sym typeface="Arial"/>
              </a:rPr>
              <a:t>categories.</a:t>
            </a:r>
            <a:endParaRPr sz="1400">
              <a:latin typeface="Arial"/>
              <a:ea typeface="Arial"/>
              <a:cs typeface="Arial"/>
              <a:sym typeface="Arial"/>
            </a:endParaRPr>
          </a:p>
          <a:p>
            <a:pPr indent="0" lvl="0" marL="0" rtl="0" algn="l">
              <a:lnSpc>
                <a:spcPct val="107916"/>
              </a:lnSpc>
              <a:spcBef>
                <a:spcPts val="800"/>
              </a:spcBef>
              <a:spcAft>
                <a:spcPts val="800"/>
              </a:spcAft>
              <a:buNone/>
            </a:pPr>
            <a:r>
              <a:rPr lang="en" sz="1400">
                <a:latin typeface="Arial"/>
                <a:ea typeface="Arial"/>
                <a:cs typeface="Arial"/>
                <a:sym typeface="Arial"/>
              </a:rPr>
              <a:t>20.	The overall literacy rate (percentage of literate population) in each state.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Thank You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391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b="1" lang="en" sz="2100">
                <a:latin typeface="Arial"/>
                <a:ea typeface="Arial"/>
                <a:cs typeface="Arial"/>
                <a:sym typeface="Arial"/>
              </a:rPr>
              <a:t>Problem Statement : </a:t>
            </a:r>
            <a:endParaRPr sz="3300"/>
          </a:p>
        </p:txBody>
      </p:sp>
      <p:sp>
        <p:nvSpPr>
          <p:cNvPr id="141" name="Google Shape;141;p14"/>
          <p:cNvSpPr txBox="1"/>
          <p:nvPr>
            <p:ph idx="1" type="body"/>
          </p:nvPr>
        </p:nvSpPr>
        <p:spPr>
          <a:xfrm>
            <a:off x="1297500" y="932850"/>
            <a:ext cx="7038900" cy="3642600"/>
          </a:xfrm>
          <a:prstGeom prst="rect">
            <a:avLst/>
          </a:prstGeom>
        </p:spPr>
        <p:txBody>
          <a:bodyPr anchorCtr="0" anchor="t" bIns="91425" lIns="91425" spcFirstLastPara="1" rIns="91425" wrap="square" tIns="91425">
            <a:normAutofit lnSpcReduction="10000"/>
          </a:bodyPr>
          <a:lstStyle/>
          <a:p>
            <a:pPr indent="457200" lvl="0" marL="0" rtl="0" algn="just">
              <a:lnSpc>
                <a:spcPct val="97916"/>
              </a:lnSpc>
              <a:spcBef>
                <a:spcPts val="0"/>
              </a:spcBef>
              <a:spcAft>
                <a:spcPts val="0"/>
              </a:spcAft>
              <a:buNone/>
            </a:pPr>
            <a:r>
              <a:rPr lang="en" sz="1400">
                <a:latin typeface="Arial"/>
                <a:ea typeface="Arial"/>
                <a:cs typeface="Arial"/>
                <a:sym typeface="Arial"/>
              </a:rPr>
              <a:t>The task is to clean, process, and analyze census data from a given source, including data renaming, missing data handling, state/UT name standardization, new state/UT formation handling, data storage, database connection, and querying. The goal is to ensure uniformity, accuracy, and accessibility of the census data for further analysis and visualization.</a:t>
            </a:r>
            <a:endParaRPr sz="1400">
              <a:latin typeface="Arial"/>
              <a:ea typeface="Arial"/>
              <a:cs typeface="Arial"/>
              <a:sym typeface="Arial"/>
            </a:endParaRPr>
          </a:p>
          <a:p>
            <a:pPr indent="457200" lvl="0" marL="0" rtl="0" algn="just">
              <a:lnSpc>
                <a:spcPct val="97916"/>
              </a:lnSpc>
              <a:spcBef>
                <a:spcPts val="800"/>
              </a:spcBef>
              <a:spcAft>
                <a:spcPts val="0"/>
              </a:spcAft>
              <a:buNone/>
            </a:pPr>
            <a:r>
              <a:t/>
            </a:r>
            <a:endParaRPr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Task 1: Rename the Column names</a:t>
            </a:r>
            <a:endParaRPr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Task 2: Rename State/UT Names</a:t>
            </a:r>
            <a:endParaRPr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Task 3: New State/UT formation</a:t>
            </a:r>
            <a:endParaRPr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Task 4: Find and process Missing Data</a:t>
            </a:r>
            <a:endParaRPr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Task  5: Save Data to MongoDB</a:t>
            </a:r>
            <a:endParaRPr sz="1400">
              <a:latin typeface="Arial"/>
              <a:ea typeface="Arial"/>
              <a:cs typeface="Arial"/>
              <a:sym typeface="Arial"/>
            </a:endParaRPr>
          </a:p>
          <a:p>
            <a:pPr indent="0" lvl="0" marL="0" rtl="0" algn="l">
              <a:lnSpc>
                <a:spcPct val="97916"/>
              </a:lnSpc>
              <a:spcBef>
                <a:spcPts val="800"/>
              </a:spcBef>
              <a:spcAft>
                <a:spcPts val="0"/>
              </a:spcAft>
              <a:buNone/>
            </a:pPr>
            <a:r>
              <a:rPr lang="en" sz="1400">
                <a:latin typeface="Arial"/>
                <a:ea typeface="Arial"/>
                <a:cs typeface="Arial"/>
                <a:sym typeface="Arial"/>
              </a:rPr>
              <a:t>Task 6: Database connection and data upload</a:t>
            </a:r>
            <a:endParaRPr sz="1400">
              <a:latin typeface="Arial"/>
              <a:ea typeface="Arial"/>
              <a:cs typeface="Arial"/>
              <a:sym typeface="Arial"/>
            </a:endParaRPr>
          </a:p>
          <a:p>
            <a:pPr indent="0" lvl="0" marL="0" rtl="0" algn="l">
              <a:lnSpc>
                <a:spcPct val="97916"/>
              </a:lnSpc>
              <a:spcBef>
                <a:spcPts val="800"/>
              </a:spcBef>
              <a:spcAft>
                <a:spcPts val="800"/>
              </a:spcAft>
              <a:buNone/>
            </a:pPr>
            <a:r>
              <a:rPr lang="en" sz="1400">
                <a:latin typeface="Arial"/>
                <a:ea typeface="Arial"/>
                <a:cs typeface="Arial"/>
                <a:sym typeface="Arial"/>
              </a:rPr>
              <a:t>Task 7: Run Query on the database and show output on streamlit</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Tools used : </a:t>
            </a:r>
            <a:endParaRPr>
              <a:latin typeface="Arial"/>
              <a:ea typeface="Arial"/>
              <a:cs typeface="Arial"/>
              <a:sym typeface="Arial"/>
            </a:endParaRPr>
          </a:p>
        </p:txBody>
      </p:sp>
      <p:sp>
        <p:nvSpPr>
          <p:cNvPr id="147" name="Google Shape;147;p15"/>
          <p:cNvSpPr txBox="1"/>
          <p:nvPr>
            <p:ph idx="1" type="body"/>
          </p:nvPr>
        </p:nvSpPr>
        <p:spPr>
          <a:xfrm>
            <a:off x="1297500" y="1307850"/>
            <a:ext cx="7038900" cy="31896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Python</a:t>
            </a:r>
            <a:endParaRPr sz="1800">
              <a:latin typeface="Arial"/>
              <a:ea typeface="Arial"/>
              <a:cs typeface="Arial"/>
              <a:sym typeface="Arial"/>
            </a:endParaRPr>
          </a:p>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Pandas</a:t>
            </a:r>
            <a:endParaRPr sz="1800">
              <a:latin typeface="Arial"/>
              <a:ea typeface="Arial"/>
              <a:cs typeface="Arial"/>
              <a:sym typeface="Arial"/>
            </a:endParaRPr>
          </a:p>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MySQL</a:t>
            </a:r>
            <a:endParaRPr sz="1800">
              <a:latin typeface="Arial"/>
              <a:ea typeface="Arial"/>
              <a:cs typeface="Arial"/>
              <a:sym typeface="Arial"/>
            </a:endParaRPr>
          </a:p>
          <a:p>
            <a:pPr indent="-342900" lvl="1" marL="914400" rtl="0" algn="l">
              <a:lnSpc>
                <a:spcPct val="105000"/>
              </a:lnSpc>
              <a:spcBef>
                <a:spcPts val="0"/>
              </a:spcBef>
              <a:spcAft>
                <a:spcPts val="0"/>
              </a:spcAft>
              <a:buSzPts val="1800"/>
              <a:buFont typeface="Arial"/>
              <a:buAutoNum type="alphaLcPeriod"/>
            </a:pPr>
            <a:r>
              <a:rPr lang="en" sz="1800">
                <a:latin typeface="Arial"/>
                <a:ea typeface="Arial"/>
                <a:cs typeface="Arial"/>
                <a:sym typeface="Arial"/>
              </a:rPr>
              <a:t>XAMPP</a:t>
            </a:r>
            <a:endParaRPr sz="1800">
              <a:latin typeface="Arial"/>
              <a:ea typeface="Arial"/>
              <a:cs typeface="Arial"/>
              <a:sym typeface="Arial"/>
            </a:endParaRPr>
          </a:p>
          <a:p>
            <a:pPr indent="-342900" lvl="1" marL="914400" rtl="0" algn="l">
              <a:lnSpc>
                <a:spcPct val="105000"/>
              </a:lnSpc>
              <a:spcBef>
                <a:spcPts val="0"/>
              </a:spcBef>
              <a:spcAft>
                <a:spcPts val="0"/>
              </a:spcAft>
              <a:buSzPts val="1800"/>
              <a:buFont typeface="Arial"/>
              <a:buAutoNum type="alphaLcPeriod"/>
            </a:pPr>
            <a:r>
              <a:rPr lang="en" sz="1800">
                <a:latin typeface="Arial"/>
                <a:ea typeface="Arial"/>
                <a:cs typeface="Arial"/>
                <a:sym typeface="Arial"/>
              </a:rPr>
              <a:t>MySQL Connector Python</a:t>
            </a:r>
            <a:endParaRPr sz="1800">
              <a:latin typeface="Arial"/>
              <a:ea typeface="Arial"/>
              <a:cs typeface="Arial"/>
              <a:sym typeface="Arial"/>
            </a:endParaRPr>
          </a:p>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MongoDB</a:t>
            </a:r>
            <a:endParaRPr sz="1800">
              <a:latin typeface="Arial"/>
              <a:ea typeface="Arial"/>
              <a:cs typeface="Arial"/>
              <a:sym typeface="Arial"/>
            </a:endParaRPr>
          </a:p>
          <a:p>
            <a:pPr indent="-342900" lvl="1" marL="914400" rtl="0" algn="l">
              <a:lnSpc>
                <a:spcPct val="105000"/>
              </a:lnSpc>
              <a:spcBef>
                <a:spcPts val="0"/>
              </a:spcBef>
              <a:spcAft>
                <a:spcPts val="0"/>
              </a:spcAft>
              <a:buSzPts val="1800"/>
              <a:buFont typeface="Arial"/>
              <a:buAutoNum type="alphaLcPeriod"/>
            </a:pPr>
            <a:r>
              <a:rPr lang="en" sz="1800">
                <a:latin typeface="Arial"/>
                <a:ea typeface="Arial"/>
                <a:cs typeface="Arial"/>
                <a:sym typeface="Arial"/>
              </a:rPr>
              <a:t>PyMongo</a:t>
            </a:r>
            <a:endParaRPr sz="1800">
              <a:latin typeface="Arial"/>
              <a:ea typeface="Arial"/>
              <a:cs typeface="Arial"/>
              <a:sym typeface="Arial"/>
            </a:endParaRPr>
          </a:p>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Streamlit</a:t>
            </a:r>
            <a:endParaRPr sz="1800">
              <a:latin typeface="Arial"/>
              <a:ea typeface="Arial"/>
              <a:cs typeface="Arial"/>
              <a:sym typeface="Arial"/>
            </a:endParaRPr>
          </a:p>
          <a:p>
            <a:pPr indent="-342900" lvl="0" marL="457200" rtl="0" algn="l">
              <a:lnSpc>
                <a:spcPct val="105000"/>
              </a:lnSpc>
              <a:spcBef>
                <a:spcPts val="0"/>
              </a:spcBef>
              <a:spcAft>
                <a:spcPts val="0"/>
              </a:spcAft>
              <a:buSzPts val="1800"/>
              <a:buFont typeface="Arial"/>
              <a:buAutoNum type="arabicPeriod"/>
            </a:pPr>
            <a:r>
              <a:rPr lang="en" sz="1800">
                <a:latin typeface="Arial"/>
                <a:ea typeface="Arial"/>
                <a:cs typeface="Arial"/>
                <a:sym typeface="Arial"/>
              </a:rPr>
              <a:t>VS Code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Approaches : </a:t>
            </a:r>
            <a:endParaRPr>
              <a:latin typeface="Arial"/>
              <a:ea typeface="Arial"/>
              <a:cs typeface="Arial"/>
              <a:sym typeface="Arial"/>
            </a:endParaRPr>
          </a:p>
        </p:txBody>
      </p:sp>
      <p:sp>
        <p:nvSpPr>
          <p:cNvPr id="153" name="Google Shape;153;p16"/>
          <p:cNvSpPr txBox="1"/>
          <p:nvPr>
            <p:ph idx="1" type="body"/>
          </p:nvPr>
        </p:nvSpPr>
        <p:spPr>
          <a:xfrm>
            <a:off x="1297500" y="995350"/>
            <a:ext cx="7038900" cy="3483600"/>
          </a:xfrm>
          <a:prstGeom prst="rect">
            <a:avLst/>
          </a:prstGeom>
        </p:spPr>
        <p:txBody>
          <a:bodyPr anchorCtr="0" anchor="t" bIns="91425" lIns="91425" spcFirstLastPara="1" rIns="91425" wrap="square" tIns="91425">
            <a:normAutofit/>
          </a:bodyPr>
          <a:lstStyle/>
          <a:p>
            <a:pPr indent="0" lvl="0" marL="0" rtl="0" algn="just">
              <a:lnSpc>
                <a:spcPct val="97916"/>
              </a:lnSpc>
              <a:spcBef>
                <a:spcPts val="0"/>
              </a:spcBef>
              <a:spcAft>
                <a:spcPts val="0"/>
              </a:spcAft>
              <a:buNone/>
            </a:pPr>
            <a:r>
              <a:rPr b="1" lang="en" sz="1400">
                <a:latin typeface="Arial"/>
                <a:ea typeface="Arial"/>
                <a:cs typeface="Arial"/>
                <a:sym typeface="Arial"/>
              </a:rPr>
              <a:t>Task 1: Rename the Column names</a:t>
            </a:r>
            <a:endParaRPr b="1" sz="1400">
              <a:latin typeface="Arial"/>
              <a:ea typeface="Arial"/>
              <a:cs typeface="Arial"/>
              <a:sym typeface="Arial"/>
            </a:endParaRPr>
          </a:p>
          <a:p>
            <a:pPr indent="0" lvl="0" marL="0" rtl="0" algn="just">
              <a:lnSpc>
                <a:spcPct val="97916"/>
              </a:lnSpc>
              <a:spcBef>
                <a:spcPts val="800"/>
              </a:spcBef>
              <a:spcAft>
                <a:spcPts val="0"/>
              </a:spcAft>
              <a:buNone/>
            </a:pPr>
            <a:r>
              <a:rPr lang="en" sz="1400">
                <a:latin typeface="Arial"/>
                <a:ea typeface="Arial"/>
                <a:cs typeface="Arial"/>
                <a:sym typeface="Arial"/>
              </a:rPr>
              <a:t>	The data is being read from a CSV file. The data is stored as a Pandas DataFrame. Once the Dataframe is created, we can easily manipulate using Pandas. For renaming the columns I have used a list with dictionary of old column names and new names as key-value pairs respectively, which can be passed into the rename function of pandas using a for loop.</a:t>
            </a:r>
            <a:endParaRPr sz="1400">
              <a:latin typeface="Arial"/>
              <a:ea typeface="Arial"/>
              <a:cs typeface="Arial"/>
              <a:sym typeface="Arial"/>
            </a:endParaRPr>
          </a:p>
          <a:p>
            <a:pPr indent="0" lvl="0" marL="0" rtl="0" algn="just">
              <a:lnSpc>
                <a:spcPct val="97916"/>
              </a:lnSpc>
              <a:spcBef>
                <a:spcPts val="800"/>
              </a:spcBef>
              <a:spcAft>
                <a:spcPts val="0"/>
              </a:spcAft>
              <a:buNone/>
            </a:pPr>
            <a:r>
              <a:t/>
            </a:r>
            <a:endParaRPr sz="1400">
              <a:latin typeface="Arial"/>
              <a:ea typeface="Arial"/>
              <a:cs typeface="Arial"/>
              <a:sym typeface="Arial"/>
            </a:endParaRPr>
          </a:p>
          <a:p>
            <a:pPr indent="0" lvl="0" marL="0" rtl="0" algn="just">
              <a:lnSpc>
                <a:spcPct val="107916"/>
              </a:lnSpc>
              <a:spcBef>
                <a:spcPts val="800"/>
              </a:spcBef>
              <a:spcAft>
                <a:spcPts val="0"/>
              </a:spcAft>
              <a:buNone/>
            </a:pPr>
            <a:r>
              <a:rPr b="1" lang="en" sz="1400">
                <a:latin typeface="Arial"/>
                <a:ea typeface="Arial"/>
                <a:cs typeface="Arial"/>
                <a:sym typeface="Arial"/>
              </a:rPr>
              <a:t>Task 2: Rename State/UT Names</a:t>
            </a:r>
            <a:endParaRPr b="1" sz="1400">
              <a:latin typeface="Arial"/>
              <a:ea typeface="Arial"/>
              <a:cs typeface="Arial"/>
              <a:sym typeface="Arial"/>
            </a:endParaRPr>
          </a:p>
          <a:p>
            <a:pPr indent="0" lvl="0" marL="0" rtl="0" algn="just">
              <a:lnSpc>
                <a:spcPct val="107916"/>
              </a:lnSpc>
              <a:spcBef>
                <a:spcPts val="800"/>
              </a:spcBef>
              <a:spcAft>
                <a:spcPts val="800"/>
              </a:spcAft>
              <a:buNone/>
            </a:pPr>
            <a:r>
              <a:rPr lang="en" sz="1400">
                <a:latin typeface="Arial"/>
                <a:ea typeface="Arial"/>
                <a:cs typeface="Arial"/>
                <a:sym typeface="Arial"/>
              </a:rPr>
              <a:t>	In order to standardize the entire data, the State/UT names have to be in the form of capitalized first letter and all other lower case letters. If the word is ‘and’ then it should be in all lower case. In order to achieve this I’ve used a for loop that gets State/UT name splits the name, capitalizes the word if it’s not ‘and’ and updates the Dataframe with the new value.</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Approaches : </a:t>
            </a:r>
            <a:endParaRPr/>
          </a:p>
        </p:txBody>
      </p:sp>
      <p:sp>
        <p:nvSpPr>
          <p:cNvPr id="159" name="Google Shape;159;p17"/>
          <p:cNvSpPr txBox="1"/>
          <p:nvPr>
            <p:ph idx="1" type="body"/>
          </p:nvPr>
        </p:nvSpPr>
        <p:spPr>
          <a:xfrm>
            <a:off x="1297500" y="964050"/>
            <a:ext cx="7038900" cy="3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latin typeface="Arial"/>
                <a:ea typeface="Arial"/>
                <a:cs typeface="Arial"/>
                <a:sym typeface="Arial"/>
              </a:rPr>
              <a:t>Task 3 : New State/UT formation</a:t>
            </a:r>
            <a:endParaRPr b="1" sz="1250">
              <a:latin typeface="Arial"/>
              <a:ea typeface="Arial"/>
              <a:cs typeface="Arial"/>
              <a:sym typeface="Arial"/>
            </a:endParaRPr>
          </a:p>
          <a:p>
            <a:pPr indent="0" lvl="0" marL="0" rtl="0" algn="l">
              <a:spcBef>
                <a:spcPts val="1200"/>
              </a:spcBef>
              <a:spcAft>
                <a:spcPts val="0"/>
              </a:spcAft>
              <a:buNone/>
            </a:pPr>
            <a:r>
              <a:rPr b="1" lang="en" sz="1250">
                <a:latin typeface="Arial"/>
                <a:ea typeface="Arial"/>
                <a:cs typeface="Arial"/>
                <a:sym typeface="Arial"/>
              </a:rPr>
              <a:t>	</a:t>
            </a:r>
            <a:r>
              <a:rPr lang="en" sz="1250">
                <a:latin typeface="Arial"/>
                <a:ea typeface="Arial"/>
                <a:cs typeface="Arial"/>
                <a:sym typeface="Arial"/>
              </a:rPr>
              <a:t>After new rules were passed, some new State/UT were formed. All the districts that comes under new state are given in a text </a:t>
            </a:r>
            <a:r>
              <a:rPr lang="en" sz="1250">
                <a:latin typeface="Arial"/>
                <a:ea typeface="Arial"/>
                <a:cs typeface="Arial"/>
                <a:sym typeface="Arial"/>
              </a:rPr>
              <a:t>document</a:t>
            </a:r>
            <a:r>
              <a:rPr lang="en" sz="1250">
                <a:latin typeface="Arial"/>
                <a:ea typeface="Arial"/>
                <a:cs typeface="Arial"/>
                <a:sym typeface="Arial"/>
              </a:rPr>
              <a:t>. I’ve read the text document and run those values in a for loop and if the value matches, the State/UT name will be changed into the new one.</a:t>
            </a:r>
            <a:endParaRPr sz="1250">
              <a:latin typeface="Arial"/>
              <a:ea typeface="Arial"/>
              <a:cs typeface="Arial"/>
              <a:sym typeface="Arial"/>
            </a:endParaRPr>
          </a:p>
          <a:p>
            <a:pPr indent="0" lvl="0" marL="0" rtl="0" algn="l">
              <a:spcBef>
                <a:spcPts val="1200"/>
              </a:spcBef>
              <a:spcAft>
                <a:spcPts val="0"/>
              </a:spcAft>
              <a:buNone/>
            </a:pPr>
            <a:r>
              <a:rPr b="1" lang="en" sz="1250">
                <a:latin typeface="Arial"/>
                <a:ea typeface="Arial"/>
                <a:cs typeface="Arial"/>
                <a:sym typeface="Arial"/>
              </a:rPr>
              <a:t>Task 4 : Find and Process Missing Data</a:t>
            </a:r>
            <a:endParaRPr b="1" sz="1250">
              <a:latin typeface="Arial"/>
              <a:ea typeface="Arial"/>
              <a:cs typeface="Arial"/>
              <a:sym typeface="Arial"/>
            </a:endParaRPr>
          </a:p>
          <a:p>
            <a:pPr indent="0" lvl="0" marL="0" rtl="0" algn="l">
              <a:spcBef>
                <a:spcPts val="1200"/>
              </a:spcBef>
              <a:spcAft>
                <a:spcPts val="0"/>
              </a:spcAft>
              <a:buNone/>
            </a:pPr>
            <a:r>
              <a:rPr b="1" lang="en" sz="1250">
                <a:latin typeface="Arial"/>
                <a:ea typeface="Arial"/>
                <a:cs typeface="Arial"/>
                <a:sym typeface="Arial"/>
              </a:rPr>
              <a:t>	</a:t>
            </a:r>
            <a:r>
              <a:rPr lang="en" sz="1250">
                <a:latin typeface="Arial"/>
                <a:ea typeface="Arial"/>
                <a:cs typeface="Arial"/>
                <a:sym typeface="Arial"/>
              </a:rPr>
              <a:t>In order to find the missing data I have created a function which checks each cell in a specified column and returns True if it’s Null and False if it’s Not Null. In case the cell is null then another function checks for the required values. If all the required values are Not Null then </a:t>
            </a:r>
            <a:r>
              <a:rPr lang="en" sz="1250">
                <a:latin typeface="Arial"/>
                <a:ea typeface="Arial"/>
                <a:cs typeface="Arial"/>
                <a:sym typeface="Arial"/>
              </a:rPr>
              <a:t>necessary</a:t>
            </a:r>
            <a:r>
              <a:rPr lang="en" sz="1250">
                <a:latin typeface="Arial"/>
                <a:ea typeface="Arial"/>
                <a:cs typeface="Arial"/>
                <a:sym typeface="Arial"/>
              </a:rPr>
              <a:t> calculations will be done and the data will be stored in place of the Null. If all the values are Not Null then the </a:t>
            </a:r>
            <a:r>
              <a:rPr lang="en" sz="1250">
                <a:latin typeface="Arial"/>
                <a:ea typeface="Arial"/>
                <a:cs typeface="Arial"/>
                <a:sym typeface="Arial"/>
              </a:rPr>
              <a:t>calculations</a:t>
            </a:r>
            <a:r>
              <a:rPr lang="en" sz="1250">
                <a:latin typeface="Arial"/>
                <a:ea typeface="Arial"/>
                <a:cs typeface="Arial"/>
                <a:sym typeface="Arial"/>
              </a:rPr>
              <a:t> won’t </a:t>
            </a:r>
            <a:r>
              <a:rPr lang="en" sz="1250">
                <a:latin typeface="Arial"/>
                <a:ea typeface="Arial"/>
                <a:cs typeface="Arial"/>
                <a:sym typeface="Arial"/>
              </a:rPr>
              <a:t>happen and the cell remains Null. </a:t>
            </a:r>
            <a:endParaRPr sz="1250">
              <a:latin typeface="Arial"/>
              <a:ea typeface="Arial"/>
              <a:cs typeface="Arial"/>
              <a:sym typeface="Arial"/>
            </a:endParaRPr>
          </a:p>
          <a:p>
            <a:pPr indent="0" lvl="0" marL="0" rtl="0" algn="l">
              <a:spcBef>
                <a:spcPts val="1200"/>
              </a:spcBef>
              <a:spcAft>
                <a:spcPts val="0"/>
              </a:spcAft>
              <a:buNone/>
            </a:pPr>
            <a:r>
              <a:rPr lang="en" sz="1250">
                <a:latin typeface="Arial"/>
                <a:ea typeface="Arial"/>
                <a:cs typeface="Arial"/>
                <a:sym typeface="Arial"/>
              </a:rPr>
              <a:t>For Example : </a:t>
            </a:r>
            <a:endParaRPr sz="1250">
              <a:latin typeface="Arial"/>
              <a:ea typeface="Arial"/>
              <a:cs typeface="Arial"/>
              <a:sym typeface="Arial"/>
            </a:endParaRPr>
          </a:p>
          <a:p>
            <a:pPr indent="0" lvl="0" marL="0" rtl="0" algn="l">
              <a:spcBef>
                <a:spcPts val="1200"/>
              </a:spcBef>
              <a:spcAft>
                <a:spcPts val="1200"/>
              </a:spcAft>
              <a:buNone/>
            </a:pPr>
            <a:r>
              <a:rPr lang="en" sz="1250">
                <a:latin typeface="Arial"/>
                <a:ea typeface="Arial"/>
                <a:cs typeface="Arial"/>
                <a:sym typeface="Arial"/>
              </a:rPr>
              <a:t>Population = Male + Female =&gt; Only if both Male and Female cells of the respective row are Not Null, the calculations will be performed.</a:t>
            </a:r>
            <a:endParaRPr sz="125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Approaches :</a:t>
            </a:r>
            <a:endParaRPr>
              <a:latin typeface="Arial"/>
              <a:ea typeface="Arial"/>
              <a:cs typeface="Arial"/>
              <a:sym typeface="Arial"/>
            </a:endParaRPr>
          </a:p>
        </p:txBody>
      </p:sp>
      <p:sp>
        <p:nvSpPr>
          <p:cNvPr id="165" name="Google Shape;165;p18"/>
          <p:cNvSpPr txBox="1"/>
          <p:nvPr>
            <p:ph idx="1" type="body"/>
          </p:nvPr>
        </p:nvSpPr>
        <p:spPr>
          <a:xfrm>
            <a:off x="1297500" y="1073525"/>
            <a:ext cx="7038900" cy="38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Task 5 : Save Data to MongoDB</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Once the data cleaning process is done, the cleaned data has to be stored in MongoDB. The MongoDB is accessed with the connection string which </a:t>
            </a:r>
            <a:r>
              <a:rPr lang="en" sz="1400">
                <a:latin typeface="Arial"/>
                <a:ea typeface="Arial"/>
                <a:cs typeface="Arial"/>
                <a:sym typeface="Arial"/>
              </a:rPr>
              <a:t>contains</a:t>
            </a:r>
            <a:r>
              <a:rPr lang="en" sz="1400">
                <a:latin typeface="Arial"/>
                <a:ea typeface="Arial"/>
                <a:cs typeface="Arial"/>
                <a:sym typeface="Arial"/>
              </a:rPr>
              <a:t> the DB name at the end as an extension. Which means if the Database with the specified name is not available, it will create one and if the database is available it will just connect to it. Then the collection name is specified and checked. If a collection with specified name already exists it is deleted and a new collection is created with the same name, if not then a new collection is created.</a:t>
            </a:r>
            <a:endParaRPr sz="1400">
              <a:latin typeface="Arial"/>
              <a:ea typeface="Arial"/>
              <a:cs typeface="Arial"/>
              <a:sym typeface="Arial"/>
            </a:endParaRPr>
          </a:p>
          <a:p>
            <a:pPr indent="457200" lvl="0" marL="0" rtl="0" algn="l">
              <a:spcBef>
                <a:spcPts val="1200"/>
              </a:spcBef>
              <a:spcAft>
                <a:spcPts val="1200"/>
              </a:spcAft>
              <a:buNone/>
            </a:pPr>
            <a:r>
              <a:rPr lang="en" sz="1400">
                <a:latin typeface="Arial"/>
                <a:ea typeface="Arial"/>
                <a:cs typeface="Arial"/>
                <a:sym typeface="Arial"/>
              </a:rPr>
              <a:t>The function I created will run a for loop until the length of the Dataframe and an inner loop which runs column names. The inner loop will convert the values into Int or None (if the cell is empty) except for State/UT and District columns and append it into a list. Then the list is zipped with the column names and type casted into dictionary. The dictionary is then conveniently inserted into the MongoDB.</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Approaches :</a:t>
            </a:r>
            <a:endParaRPr/>
          </a:p>
        </p:txBody>
      </p:sp>
      <p:sp>
        <p:nvSpPr>
          <p:cNvPr id="171" name="Google Shape;171;p19"/>
          <p:cNvSpPr txBox="1"/>
          <p:nvPr>
            <p:ph idx="1" type="body"/>
          </p:nvPr>
        </p:nvSpPr>
        <p:spPr>
          <a:xfrm>
            <a:off x="1297500" y="948450"/>
            <a:ext cx="7038900" cy="35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Task 6 : Database connection and data upload</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The data stored in MongoDB has to be retrieved and uploaded into MySQL Database. In order to achieve that, the connection between MySQL server and VS Code is made using MySQL connector Python. A Database is created if it does not exist already. For table creation, MySQL has some rules to Column name lengths and characters used in them. To comply with these I have manually given column names where changes are required.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	Then the column names are fetched from the </a:t>
            </a:r>
            <a:r>
              <a:rPr lang="en" sz="1400">
                <a:latin typeface="Arial"/>
                <a:ea typeface="Arial"/>
                <a:cs typeface="Arial"/>
                <a:sym typeface="Arial"/>
              </a:rPr>
              <a:t>table using query and data is retrieved from MongoDB based on the District Code as it’s the unique value (Primary key) and stored as list of values. And to insert Null values we are creating placeholders which has the string formatting (‘%s’) equivalent to the number of values we have. Then the Values are inserted using the executemany function.</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Approaches :</a:t>
            </a:r>
            <a:endParaRPr/>
          </a:p>
        </p:txBody>
      </p:sp>
      <p:sp>
        <p:nvSpPr>
          <p:cNvPr id="177" name="Google Shape;177;p20"/>
          <p:cNvSpPr txBox="1"/>
          <p:nvPr>
            <p:ph idx="1" type="body"/>
          </p:nvPr>
        </p:nvSpPr>
        <p:spPr>
          <a:xfrm>
            <a:off x="1297500" y="1073525"/>
            <a:ext cx="7038900" cy="348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latin typeface="Arial"/>
                <a:ea typeface="Arial"/>
                <a:cs typeface="Arial"/>
                <a:sym typeface="Arial"/>
              </a:rPr>
              <a:t>Task 7 : Run Query on the database and show output in Streamlit</a:t>
            </a:r>
            <a:endParaRPr b="1"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Streamlit does not have a multi-window functionality app. So, to display the results of all queries I’ve used a selectbox where the </a:t>
            </a:r>
            <a:r>
              <a:rPr lang="en" sz="1400">
                <a:latin typeface="Arial"/>
                <a:ea typeface="Arial"/>
                <a:cs typeface="Arial"/>
                <a:sym typeface="Arial"/>
              </a:rPr>
              <a:t>queries will be available as options. If the value of the selectbox changes, the result will be displayed based on the new value. In the backend the query result is extracted from the cursor and converted into Pandas DataFrame, which is then converted into Streamlit Dataframe to display in the app.</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Visualization of the percentage of missing data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	I have also added the visualization of the percentage of missing data as a part of the app in the selectbox. The data is checked for missing values before and after cleaning and written into a new CSV file, which is again read as a Pandas DataFrame and displayed as a Streamlit DataFrame.</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5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Insights : </a:t>
            </a:r>
            <a:endParaRPr>
              <a:latin typeface="Arial"/>
              <a:ea typeface="Arial"/>
              <a:cs typeface="Arial"/>
              <a:sym typeface="Arial"/>
            </a:endParaRPr>
          </a:p>
        </p:txBody>
      </p:sp>
      <p:sp>
        <p:nvSpPr>
          <p:cNvPr id="183" name="Google Shape;183;p21"/>
          <p:cNvSpPr txBox="1"/>
          <p:nvPr>
            <p:ph idx="1" type="body"/>
          </p:nvPr>
        </p:nvSpPr>
        <p:spPr>
          <a:xfrm>
            <a:off x="1297500" y="907050"/>
            <a:ext cx="7038900" cy="37437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total population of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Literate males and females are there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Percentage of workers (both male and female)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access to LPG or PNG as a cooking fuel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religious composition (Hindus, Muslims, Christians, etc.) of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internet access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educational attainment distribution (below primary, primary, middle, secondary, etc.)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access to various modes of transportation (bicycle, car, radio, television, etc.)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condition of occupied census houses (dilapidated, with separate kitchen, with bathing facility, with latrine facility, etc.)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household size distribution (1 person, 2 persons, 3-5 persons, etc.) in each district.</a:t>
            </a:r>
            <a:endParaRPr sz="1400">
              <a:latin typeface="Arial"/>
              <a:ea typeface="Arial"/>
              <a:cs typeface="Arial"/>
              <a:sym typeface="Arial"/>
            </a:endParaRPr>
          </a:p>
          <a:p>
            <a:pPr indent="-317500" lvl="0" marL="457200" rtl="0" algn="l">
              <a:lnSpc>
                <a:spcPct val="107916"/>
              </a:lnSpc>
              <a:spcBef>
                <a:spcPts val="0"/>
              </a:spcBef>
              <a:spcAft>
                <a:spcPts val="0"/>
              </a:spcAft>
              <a:buSzPts val="1400"/>
              <a:buFont typeface="Arial"/>
              <a:buAutoNum type="arabicPeriod"/>
            </a:pPr>
            <a:r>
              <a:rPr lang="en" sz="1400">
                <a:latin typeface="Arial"/>
                <a:ea typeface="Arial"/>
                <a:cs typeface="Arial"/>
                <a:sym typeface="Arial"/>
              </a:rPr>
              <a:t>The total number of households in each state.</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