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7" r:id="rId6"/>
    <p:sldId id="258" r:id="rId7"/>
    <p:sldId id="260" r:id="rId8"/>
    <p:sldId id="261" r:id="rId9"/>
    <p:sldId id="263" r:id="rId10"/>
    <p:sldId id="262"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32439-BF52-49B8-B551-667350F8CAA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143880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32439-BF52-49B8-B551-667350F8CAA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197326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32439-BF52-49B8-B551-667350F8CAA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3307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32439-BF52-49B8-B551-667350F8CAA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230317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E32439-BF52-49B8-B551-667350F8CAAA}"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376627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E32439-BF52-49B8-B551-667350F8CAA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147142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32439-BF52-49B8-B551-667350F8CAAA}"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309304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32439-BF52-49B8-B551-667350F8CAAA}"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40607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32439-BF52-49B8-B551-667350F8CAAA}"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343397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32439-BF52-49B8-B551-667350F8CAA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414381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32439-BF52-49B8-B551-667350F8CAAA}"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93B-6B38-45D1-99C1-566C5086A0C8}" type="slidenum">
              <a:rPr lang="en-US" smtClean="0"/>
              <a:t>‹#›</a:t>
            </a:fld>
            <a:endParaRPr lang="en-US"/>
          </a:p>
        </p:txBody>
      </p:sp>
    </p:spTree>
    <p:extLst>
      <p:ext uri="{BB962C8B-B14F-4D97-AF65-F5344CB8AC3E}">
        <p14:creationId xmlns:p14="http://schemas.microsoft.com/office/powerpoint/2010/main" val="681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32439-BF52-49B8-B551-667350F8CAAA}" type="datetimeFigureOut">
              <a:rPr lang="en-US" smtClean="0"/>
              <a:t>11/21/2018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6493B-6B38-45D1-99C1-566C5086A0C8}" type="slidenum">
              <a:rPr lang="en-US" smtClean="0"/>
              <a:t>‹#›</a:t>
            </a:fld>
            <a:endParaRPr lang="en-US"/>
          </a:p>
        </p:txBody>
      </p:sp>
    </p:spTree>
    <p:extLst>
      <p:ext uri="{BB962C8B-B14F-4D97-AF65-F5344CB8AC3E}">
        <p14:creationId xmlns:p14="http://schemas.microsoft.com/office/powerpoint/2010/main" val="2979105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rling.utdallas.edu/software/boostsrl/wiki/getting-start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310" y="1122363"/>
            <a:ext cx="10826046" cy="2387600"/>
          </a:xfrm>
        </p:spPr>
        <p:txBody>
          <a:bodyPr>
            <a:normAutofit/>
          </a:bodyPr>
          <a:lstStyle/>
          <a:p>
            <a:r>
              <a:rPr lang="en-US" sz="4400" dirty="0">
                <a:solidFill>
                  <a:schemeClr val="accent1">
                    <a:lumMod val="75000"/>
                  </a:schemeClr>
                </a:solidFill>
              </a:rPr>
              <a:t>Relational Functional Gradient Boosting</a:t>
            </a:r>
            <a:br>
              <a:rPr lang="en-US" sz="4400" dirty="0">
                <a:solidFill>
                  <a:schemeClr val="accent1">
                    <a:lumMod val="75000"/>
                  </a:schemeClr>
                </a:solidFill>
              </a:rPr>
            </a:br>
            <a:r>
              <a:rPr lang="en-US" sz="4400" dirty="0">
                <a:solidFill>
                  <a:schemeClr val="accent1">
                    <a:lumMod val="75000"/>
                  </a:schemeClr>
                </a:solidFill>
              </a:rPr>
              <a:t>(RDN &amp; MLN case): </a:t>
            </a:r>
            <a:r>
              <a:rPr lang="en-US" sz="4000" u="sng" dirty="0">
                <a:solidFill>
                  <a:schemeClr val="accent1">
                    <a:lumMod val="75000"/>
                  </a:schemeClr>
                </a:solidFill>
              </a:rPr>
              <a:t>A Tutorial</a:t>
            </a:r>
            <a:endParaRPr lang="en-US" sz="4400" u="sng" dirty="0">
              <a:solidFill>
                <a:schemeClr val="accent1">
                  <a:lumMod val="75000"/>
                </a:schemeClr>
              </a:solidFill>
            </a:endParaRPr>
          </a:p>
        </p:txBody>
      </p:sp>
      <p:sp>
        <p:nvSpPr>
          <p:cNvPr id="3" name="Subtitle 2"/>
          <p:cNvSpPr>
            <a:spLocks noGrp="1"/>
          </p:cNvSpPr>
          <p:nvPr>
            <p:ph type="subTitle" idx="1"/>
          </p:nvPr>
        </p:nvSpPr>
        <p:spPr/>
        <p:txBody>
          <a:bodyPr/>
          <a:lstStyle/>
          <a:p>
            <a:endParaRPr lang="en-US" dirty="0"/>
          </a:p>
          <a:p>
            <a:r>
              <a:rPr lang="en-US" sz="3200" dirty="0">
                <a:solidFill>
                  <a:schemeClr val="accent1">
                    <a:lumMod val="75000"/>
                  </a:schemeClr>
                </a:solidFill>
              </a:rPr>
              <a:t>Sriraam Natarajan</a:t>
            </a:r>
          </a:p>
        </p:txBody>
      </p:sp>
      <p:pic>
        <p:nvPicPr>
          <p:cNvPr id="4" name="Picture 3">
            <a:extLst>
              <a:ext uri="{FF2B5EF4-FFF2-40B4-BE49-F238E27FC236}">
                <a16:creationId xmlns:a16="http://schemas.microsoft.com/office/drawing/2014/main" id="{1C29710E-CC76-43FF-B928-0B8B8FF5C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7" y="297394"/>
            <a:ext cx="1962687" cy="754880"/>
          </a:xfrm>
          <a:prstGeom prst="rect">
            <a:avLst/>
          </a:prstGeom>
        </p:spPr>
      </p:pic>
      <p:pic>
        <p:nvPicPr>
          <p:cNvPr id="5" name="Picture 4">
            <a:extLst>
              <a:ext uri="{FF2B5EF4-FFF2-40B4-BE49-F238E27FC236}">
                <a16:creationId xmlns:a16="http://schemas.microsoft.com/office/drawing/2014/main" id="{188D5B39-A68B-48CA-AEF6-A2DD92A0CC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9552" y="297394"/>
            <a:ext cx="3100793" cy="544666"/>
          </a:xfrm>
          <a:prstGeom prst="rect">
            <a:avLst/>
          </a:prstGeom>
        </p:spPr>
      </p:pic>
    </p:spTree>
    <p:extLst>
      <p:ext uri="{BB962C8B-B14F-4D97-AF65-F5344CB8AC3E}">
        <p14:creationId xmlns:p14="http://schemas.microsoft.com/office/powerpoint/2010/main" val="48872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6550"/>
          </a:xfrm>
        </p:spPr>
        <p:txBody>
          <a:bodyPr/>
          <a:lstStyle/>
          <a:p>
            <a:r>
              <a:rPr lang="en-US" dirty="0"/>
              <a:t>Approximate counting</a:t>
            </a:r>
          </a:p>
        </p:txBody>
      </p:sp>
      <p:sp>
        <p:nvSpPr>
          <p:cNvPr id="3" name="Content Placeholder 2"/>
          <p:cNvSpPr>
            <a:spLocks noGrp="1"/>
          </p:cNvSpPr>
          <p:nvPr>
            <p:ph idx="1"/>
          </p:nvPr>
        </p:nvSpPr>
        <p:spPr>
          <a:xfrm>
            <a:off x="838200" y="1387736"/>
            <a:ext cx="10515600" cy="5002306"/>
          </a:xfrm>
        </p:spPr>
        <p:txBody>
          <a:bodyPr>
            <a:normAutofit/>
          </a:bodyPr>
          <a:lstStyle/>
          <a:p>
            <a:pPr marL="0" indent="0">
              <a:buNone/>
            </a:pPr>
            <a:r>
              <a:rPr lang="en-US" dirty="0"/>
              <a:t>For efficient learning/inference via approximate counting</a:t>
            </a:r>
            <a:r>
              <a:rPr lang="en-US" baseline="30000" dirty="0"/>
              <a:t>1</a:t>
            </a:r>
            <a:endParaRPr lang="en-US" dirty="0"/>
          </a:p>
          <a:p>
            <a:pPr marL="0" indent="0">
              <a:buNone/>
            </a:pPr>
            <a:r>
              <a:rPr lang="en-US" sz="2400" b="1" dirty="0"/>
              <a:t>Example</a:t>
            </a:r>
            <a:r>
              <a:rPr lang="en-US" sz="2400" dirty="0"/>
              <a:t>: </a:t>
            </a:r>
            <a:r>
              <a:rPr lang="en-US" sz="2400" dirty="0" err="1"/>
              <a:t>sameauthor</a:t>
            </a:r>
            <a:r>
              <a:rPr lang="en-US" sz="2400" dirty="0"/>
              <a:t>(A,B) :-</a:t>
            </a:r>
            <a:r>
              <a:rPr lang="en-US" sz="2400" dirty="0" err="1"/>
              <a:t>sameauthor</a:t>
            </a:r>
            <a:r>
              <a:rPr lang="en-US" sz="2400" dirty="0"/>
              <a:t>(A,C), </a:t>
            </a:r>
            <a:r>
              <a:rPr lang="en-US" sz="2400" dirty="0" err="1"/>
              <a:t>sameauthor</a:t>
            </a:r>
            <a:r>
              <a:rPr lang="en-US" sz="2400" dirty="0"/>
              <a:t>(C,B).</a:t>
            </a:r>
          </a:p>
          <a:p>
            <a:pPr marL="0" indent="0">
              <a:buNone/>
            </a:pPr>
            <a:r>
              <a:rPr lang="en-US" sz="2400" dirty="0"/>
              <a:t>For A=“Bob”; B=“Ava” #[</a:t>
            </a:r>
            <a:r>
              <a:rPr lang="en-US" sz="2400" dirty="0" err="1"/>
              <a:t>sameauthor</a:t>
            </a:r>
            <a:r>
              <a:rPr lang="en-US" sz="2400" dirty="0"/>
              <a:t>(“</a:t>
            </a:r>
            <a:r>
              <a:rPr lang="en-US" sz="2400" dirty="0" err="1"/>
              <a:t>Bob”,C</a:t>
            </a:r>
            <a:r>
              <a:rPr lang="en-US" sz="2400" dirty="0"/>
              <a:t>), </a:t>
            </a:r>
            <a:r>
              <a:rPr lang="en-US" sz="2400" dirty="0" err="1"/>
              <a:t>sameauthor</a:t>
            </a:r>
            <a:r>
              <a:rPr lang="en-US" sz="2400" dirty="0"/>
              <a:t>(C, “Ava”)] = 292 ~ 300</a:t>
            </a:r>
          </a:p>
          <a:p>
            <a:pPr marL="0" indent="0">
              <a:buNone/>
            </a:pPr>
            <a:endParaRPr lang="en-US" dirty="0"/>
          </a:p>
          <a:p>
            <a:pPr marL="0" indent="0">
              <a:buNone/>
            </a:pPr>
            <a:r>
              <a:rPr lang="en-US" sz="2400" b="1" dirty="0"/>
              <a:t>Example task/data set</a:t>
            </a:r>
            <a:r>
              <a:rPr lang="en-US" sz="2400" dirty="0"/>
              <a:t>: Entity resolution (Cora; </a:t>
            </a:r>
            <a:r>
              <a:rPr lang="en-US" sz="2400" dirty="0" err="1"/>
              <a:t>sameauthor</a:t>
            </a:r>
            <a:r>
              <a:rPr lang="en-US" sz="2400" dirty="0"/>
              <a:t>())</a:t>
            </a:r>
          </a:p>
          <a:p>
            <a:pPr marL="0" indent="0">
              <a:buNone/>
            </a:pPr>
            <a:r>
              <a:rPr lang="en-US" sz="2400" b="1" dirty="0"/>
              <a:t>Mandatory setting</a:t>
            </a:r>
            <a:r>
              <a:rPr lang="en-US" sz="2400" dirty="0"/>
              <a:t>: For MLN learning</a:t>
            </a:r>
          </a:p>
          <a:p>
            <a:pPr marL="0" indent="0">
              <a:buNone/>
            </a:pPr>
            <a:endParaRPr lang="en-US" dirty="0"/>
          </a:p>
          <a:p>
            <a:pPr marL="0" indent="0">
              <a:buNone/>
            </a:pPr>
            <a:r>
              <a:rPr lang="en-US" sz="2400" b="1" dirty="0"/>
              <a:t>Run Instruction:</a:t>
            </a:r>
          </a:p>
          <a:p>
            <a:pPr marL="0" indent="0">
              <a:buNone/>
            </a:pPr>
            <a:r>
              <a:rPr lang="en-US" sz="1400" b="1" dirty="0">
                <a:solidFill>
                  <a:srgbClr val="FF0000"/>
                </a:solidFill>
                <a:latin typeface="Courier New" panose="02070309020205020404" pitchFamily="49" charset="0"/>
                <a:cs typeface="Courier New" panose="02070309020205020404" pitchFamily="49" charset="0"/>
              </a:rPr>
              <a:t>Learn</a:t>
            </a:r>
            <a:r>
              <a:rPr lang="en-US" sz="1400" b="1" dirty="0">
                <a:latin typeface="Courier New" panose="02070309020205020404" pitchFamily="49" charset="0"/>
                <a:cs typeface="Courier New" panose="02070309020205020404" pitchFamily="49" charset="0"/>
              </a:rPr>
              <a:t>: java -jar BoostSRLMLN.jar -l -train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/train –models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/train/model -target </a:t>
            </a:r>
            <a:r>
              <a:rPr lang="en-US" sz="1400" b="1" dirty="0" err="1">
                <a:latin typeface="Courier New" panose="02070309020205020404" pitchFamily="49" charset="0"/>
                <a:cs typeface="Courier New" panose="02070309020205020404" pitchFamily="49" charset="0"/>
              </a:rPr>
              <a:t>sameauthor</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mln</a:t>
            </a: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approxCount</a:t>
            </a:r>
            <a:endParaRPr lang="en-US" sz="1400" b="1" dirty="0">
              <a:solidFill>
                <a:srgbClr val="FF0000"/>
              </a:solidFill>
              <a:latin typeface="Courier New" panose="02070309020205020404" pitchFamily="49" charset="0"/>
              <a:cs typeface="Courier New" panose="02070309020205020404" pitchFamily="49" charset="0"/>
            </a:endParaRPr>
          </a:p>
          <a:p>
            <a:pPr marL="0" indent="0">
              <a:buNone/>
            </a:pPr>
            <a:r>
              <a:rPr lang="en-US" sz="1400" b="1" dirty="0">
                <a:solidFill>
                  <a:srgbClr val="FF0000"/>
                </a:solidFill>
                <a:latin typeface="Courier New" panose="02070309020205020404" pitchFamily="49" charset="0"/>
                <a:cs typeface="Courier New" panose="02070309020205020404" pitchFamily="49" charset="0"/>
              </a:rPr>
              <a:t>Infer</a:t>
            </a:r>
            <a:r>
              <a:rPr lang="en-US" sz="1400" b="1" dirty="0">
                <a:latin typeface="Courier New" panose="02070309020205020404" pitchFamily="49" charset="0"/>
                <a:cs typeface="Courier New" panose="02070309020205020404" pitchFamily="49" charset="0"/>
              </a:rPr>
              <a:t>: java -jar BoostSRLMLN.jar –models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/train/model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/test -</a:t>
            </a:r>
            <a:r>
              <a:rPr lang="en-US" sz="1400" b="1" dirty="0" err="1">
                <a:latin typeface="Courier New" panose="02070309020205020404" pitchFamily="49" charset="0"/>
                <a:cs typeface="Courier New" panose="02070309020205020404" pitchFamily="49" charset="0"/>
              </a:rPr>
              <a:t>aucJarPath</a:t>
            </a:r>
            <a:r>
              <a:rPr lang="en-US" sz="1400" b="1" dirty="0">
                <a:latin typeface="Courier New" panose="02070309020205020404" pitchFamily="49" charset="0"/>
                <a:cs typeface="Courier New" panose="02070309020205020404" pitchFamily="49" charset="0"/>
              </a:rPr>
              <a:t> ./ -target </a:t>
            </a:r>
            <a:r>
              <a:rPr lang="en-US" sz="1400" b="1" dirty="0" err="1">
                <a:latin typeface="Courier New" panose="02070309020205020404" pitchFamily="49" charset="0"/>
                <a:cs typeface="Courier New" panose="02070309020205020404" pitchFamily="49" charset="0"/>
              </a:rPr>
              <a:t>sameauthor</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mln</a:t>
            </a:r>
            <a:endParaRPr lang="en-US" sz="1400" b="1" dirty="0">
              <a:solidFill>
                <a:srgbClr val="FF0000"/>
              </a:solidFill>
            </a:endParaRPr>
          </a:p>
        </p:txBody>
      </p:sp>
      <p:sp>
        <p:nvSpPr>
          <p:cNvPr id="4" name="TextBox 3">
            <a:extLst>
              <a:ext uri="{FF2B5EF4-FFF2-40B4-BE49-F238E27FC236}">
                <a16:creationId xmlns:a16="http://schemas.microsoft.com/office/drawing/2014/main" id="{39039C83-46E3-4AFB-A86D-DDA25015D135}"/>
              </a:ext>
            </a:extLst>
          </p:cNvPr>
          <p:cNvSpPr txBox="1"/>
          <p:nvPr/>
        </p:nvSpPr>
        <p:spPr>
          <a:xfrm>
            <a:off x="2627453" y="6557945"/>
            <a:ext cx="6285053" cy="276999"/>
          </a:xfrm>
          <a:prstGeom prst="rect">
            <a:avLst/>
          </a:prstGeom>
          <a:noFill/>
        </p:spPr>
        <p:txBody>
          <a:bodyPr wrap="square" rtlCol="0">
            <a:spAutoFit/>
          </a:bodyPr>
          <a:lstStyle/>
          <a:p>
            <a:pPr algn="ctr"/>
            <a:r>
              <a:rPr lang="en-US" sz="1200" baseline="30000" dirty="0"/>
              <a:t>1</a:t>
            </a:r>
            <a:r>
              <a:rPr lang="en-US" sz="1200" dirty="0"/>
              <a:t>Das et al. SDM 2016</a:t>
            </a:r>
          </a:p>
        </p:txBody>
      </p:sp>
      <p:sp>
        <p:nvSpPr>
          <p:cNvPr id="5" name="Rounded Rectangular Callout 3">
            <a:extLst>
              <a:ext uri="{FF2B5EF4-FFF2-40B4-BE49-F238E27FC236}">
                <a16:creationId xmlns:a16="http://schemas.microsoft.com/office/drawing/2014/main" id="{A2DDE244-4227-4F11-9964-6643320D45DC}"/>
              </a:ext>
            </a:extLst>
          </p:cNvPr>
          <p:cNvSpPr/>
          <p:nvPr/>
        </p:nvSpPr>
        <p:spPr>
          <a:xfrm>
            <a:off x="7314332" y="4521948"/>
            <a:ext cx="3611851" cy="272184"/>
          </a:xfrm>
          <a:prstGeom prst="borderCallout2">
            <a:avLst>
              <a:gd name="adj1" fmla="val 48393"/>
              <a:gd name="adj2" fmla="val -848"/>
              <a:gd name="adj3" fmla="val 48393"/>
              <a:gd name="adj4" fmla="val -12358"/>
              <a:gd name="adj5" fmla="val 371379"/>
              <a:gd name="adj6" fmla="val -47158"/>
            </a:avLst>
          </a:prstGeom>
          <a:noFill/>
          <a:ln w="28575">
            <a:solidFill>
              <a:srgbClr val="FF0000"/>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Flag to invoke approximate counting</a:t>
            </a:r>
          </a:p>
        </p:txBody>
      </p:sp>
    </p:spTree>
    <p:extLst>
      <p:ext uri="{BB962C8B-B14F-4D97-AF65-F5344CB8AC3E}">
        <p14:creationId xmlns:p14="http://schemas.microsoft.com/office/powerpoint/2010/main" val="266343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089" y="1475666"/>
            <a:ext cx="11702043" cy="4789664"/>
          </a:xfrm>
        </p:spPr>
        <p:txBody>
          <a:bodyPr>
            <a:normAutofit/>
          </a:bodyPr>
          <a:lstStyle/>
          <a:p>
            <a:r>
              <a:rPr lang="en-US" sz="2000" dirty="0"/>
              <a:t>Discretizes continuous valued predicate arguments into fixed bins</a:t>
            </a:r>
          </a:p>
          <a:p>
            <a:pPr marL="0" indent="0">
              <a:buNone/>
            </a:pPr>
            <a:r>
              <a:rPr lang="en-US" sz="2400" b="1" dirty="0"/>
              <a:t>	</a:t>
            </a:r>
            <a:r>
              <a:rPr lang="en-US" sz="1800" dirty="0"/>
              <a:t>Example: Chol(P5,</a:t>
            </a:r>
            <a:r>
              <a:rPr lang="en-US" sz="1800" dirty="0">
                <a:solidFill>
                  <a:srgbClr val="7030A0"/>
                </a:solidFill>
              </a:rPr>
              <a:t>85.6</a:t>
            </a:r>
            <a:r>
              <a:rPr lang="en-US" sz="1800" dirty="0"/>
              <a:t>), Chol(P1,</a:t>
            </a:r>
            <a:r>
              <a:rPr lang="en-US" sz="1800" dirty="0">
                <a:solidFill>
                  <a:srgbClr val="7030A0"/>
                </a:solidFill>
              </a:rPr>
              <a:t>90.7</a:t>
            </a:r>
            <a:r>
              <a:rPr lang="en-US" sz="1800" dirty="0"/>
              <a:t>), Chol(P2,</a:t>
            </a:r>
            <a:r>
              <a:rPr lang="en-US" sz="1800" dirty="0">
                <a:solidFill>
                  <a:srgbClr val="7030A0"/>
                </a:solidFill>
              </a:rPr>
              <a:t>100.5</a:t>
            </a:r>
            <a:r>
              <a:rPr lang="en-US" sz="1800" dirty="0"/>
              <a:t>) </a:t>
            </a:r>
          </a:p>
          <a:p>
            <a:pPr marL="0" indent="0">
              <a:buNone/>
            </a:pPr>
            <a:endParaRPr lang="en-US" sz="2400" dirty="0"/>
          </a:p>
          <a:p>
            <a:r>
              <a:rPr lang="en-US" sz="2000" dirty="0">
                <a:solidFill>
                  <a:srgbClr val="FF0000"/>
                </a:solidFill>
              </a:rPr>
              <a:t>Discretization info to be included in the  background file as below</a:t>
            </a:r>
          </a:p>
          <a:p>
            <a:pPr marL="457200" lvl="1" indent="0">
              <a:buNone/>
            </a:pPr>
            <a:r>
              <a:rPr lang="en-US" sz="2000" dirty="0"/>
              <a:t>   </a:t>
            </a:r>
            <a:endParaRPr lang="en-US" sz="1800" dirty="0"/>
          </a:p>
          <a:p>
            <a:pPr marL="457200" lvl="1" indent="0">
              <a:buNone/>
            </a:pPr>
            <a:endParaRPr lang="en-US" sz="2000" dirty="0"/>
          </a:p>
          <a:p>
            <a:pPr marL="457200" lvl="1" indent="0">
              <a:buNone/>
            </a:pPr>
            <a:endParaRPr lang="en-US" dirty="0"/>
          </a:p>
          <a:p>
            <a:r>
              <a:rPr lang="en-US" sz="2000" dirty="0"/>
              <a:t>Example task/data set: Attribute prediction (from continuous features, </a:t>
            </a:r>
            <a:r>
              <a:rPr lang="en-US" sz="2000" dirty="0" err="1"/>
              <a:t>Toy_HA</a:t>
            </a:r>
            <a:r>
              <a:rPr lang="en-US" sz="2000" dirty="0"/>
              <a:t> [target: </a:t>
            </a:r>
            <a:r>
              <a:rPr lang="en-US" sz="2000" i="1" dirty="0" err="1"/>
              <a:t>HeartAttack</a:t>
            </a:r>
            <a:r>
              <a:rPr lang="en-US" sz="2000" i="1" dirty="0"/>
              <a:t>(person)</a:t>
            </a:r>
            <a:r>
              <a:rPr lang="en-US" sz="2000" dirty="0"/>
              <a:t>])</a:t>
            </a:r>
          </a:p>
          <a:p>
            <a:r>
              <a:rPr lang="en-US" sz="2000" dirty="0"/>
              <a:t>Run Instruction:</a:t>
            </a:r>
          </a:p>
          <a:p>
            <a:pPr marL="457200" lvl="1" indent="0">
              <a:buNone/>
            </a:pPr>
            <a:r>
              <a:rPr lang="en-US" sz="1400" b="1" dirty="0">
                <a:latin typeface="Courier New" panose="02070309020205020404" pitchFamily="49" charset="0"/>
                <a:cs typeface="Courier New" panose="02070309020205020404" pitchFamily="49" charset="0"/>
              </a:rPr>
              <a:t>java -jar BoostSRLRDN.jar -l -train data/</a:t>
            </a:r>
            <a:r>
              <a:rPr lang="en-US" sz="1400" b="1" dirty="0" err="1">
                <a:latin typeface="Courier New" panose="02070309020205020404" pitchFamily="49" charset="0"/>
                <a:cs typeface="Courier New" panose="02070309020205020404" pitchFamily="49" charset="0"/>
              </a:rPr>
              <a:t>Toy_HA</a:t>
            </a:r>
            <a:r>
              <a:rPr lang="en-US" sz="1400" b="1" dirty="0">
                <a:latin typeface="Courier New" panose="02070309020205020404" pitchFamily="49" charset="0"/>
                <a:cs typeface="Courier New" panose="02070309020205020404" pitchFamily="49" charset="0"/>
              </a:rPr>
              <a:t>/train -target HA -trees 3 -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t>
            </a:r>
            <a:r>
              <a:rPr lang="en-US" sz="1400" b="1" dirty="0" err="1">
                <a:latin typeface="Courier New" panose="02070309020205020404" pitchFamily="49" charset="0"/>
                <a:cs typeface="Courier New" panose="02070309020205020404" pitchFamily="49" charset="0"/>
              </a:rPr>
              <a:t>Toy_HA</a:t>
            </a:r>
            <a:r>
              <a:rPr lang="en-US" sz="1400" b="1" dirty="0">
                <a:latin typeface="Courier New" panose="02070309020205020404" pitchFamily="49" charset="0"/>
                <a:cs typeface="Courier New" panose="02070309020205020404" pitchFamily="49" charset="0"/>
              </a:rPr>
              <a:t>/test -</a:t>
            </a:r>
            <a:r>
              <a:rPr lang="en-US" sz="1400" b="1" dirty="0" err="1">
                <a:latin typeface="Courier New" panose="02070309020205020404" pitchFamily="49" charset="0"/>
                <a:cs typeface="Courier New" panose="02070309020205020404" pitchFamily="49" charset="0"/>
              </a:rPr>
              <a:t>aucJarPath</a:t>
            </a:r>
            <a:r>
              <a:rPr lang="en-US" sz="1400" b="1" dirty="0">
                <a:latin typeface="Courier New" panose="02070309020205020404" pitchFamily="49" charset="0"/>
                <a:cs typeface="Courier New" panose="02070309020205020404" pitchFamily="49" charset="0"/>
              </a:rPr>
              <a:t> ./</a:t>
            </a:r>
          </a:p>
          <a:p>
            <a:pPr marL="457200" lvl="1" indent="0">
              <a:buNone/>
            </a:pPr>
            <a:endParaRPr lang="en-US" sz="1400" b="1" dirty="0">
              <a:latin typeface="Courier New" panose="02070309020205020404" pitchFamily="49" charset="0"/>
              <a:cs typeface="Courier New" panose="02070309020205020404" pitchFamily="49" charset="0"/>
            </a:endParaRPr>
          </a:p>
          <a:p>
            <a:r>
              <a:rPr lang="en-US" sz="2000" dirty="0"/>
              <a:t>Discretized predicates written to “train_facts_disc.txt” file in the location “data/</a:t>
            </a:r>
            <a:r>
              <a:rPr lang="en-US" sz="2000" dirty="0" err="1"/>
              <a:t>Toy_HA</a:t>
            </a:r>
            <a:r>
              <a:rPr lang="en-US" sz="2000" dirty="0"/>
              <a:t>/train”</a:t>
            </a:r>
          </a:p>
        </p:txBody>
      </p:sp>
      <p:sp>
        <p:nvSpPr>
          <p:cNvPr id="2" name="Title 1"/>
          <p:cNvSpPr>
            <a:spLocks noGrp="1"/>
          </p:cNvSpPr>
          <p:nvPr>
            <p:ph type="title"/>
          </p:nvPr>
        </p:nvSpPr>
        <p:spPr/>
        <p:txBody>
          <a:bodyPr/>
          <a:lstStyle/>
          <a:p>
            <a:r>
              <a:rPr lang="en-US" dirty="0"/>
              <a:t>Discretization</a:t>
            </a:r>
          </a:p>
        </p:txBody>
      </p:sp>
      <p:sp>
        <p:nvSpPr>
          <p:cNvPr id="4" name="TextBox 3"/>
          <p:cNvSpPr txBox="1"/>
          <p:nvPr/>
        </p:nvSpPr>
        <p:spPr>
          <a:xfrm>
            <a:off x="2905918" y="2344538"/>
            <a:ext cx="4984634" cy="338554"/>
          </a:xfrm>
          <a:prstGeom prst="rect">
            <a:avLst/>
          </a:prstGeom>
          <a:noFill/>
        </p:spPr>
        <p:txBody>
          <a:bodyPr wrap="none" rtlCol="0">
            <a:spAutoFit/>
          </a:bodyPr>
          <a:lstStyle/>
          <a:p>
            <a:r>
              <a:rPr lang="en-US" sz="1600" dirty="0">
                <a:solidFill>
                  <a:srgbClr val="7030A0"/>
                </a:solidFill>
              </a:rPr>
              <a:t>Clusters close values into same bin; no. of bins set by user</a:t>
            </a:r>
          </a:p>
        </p:txBody>
      </p:sp>
      <p:sp>
        <p:nvSpPr>
          <p:cNvPr id="9" name="Rounded Rectangular Callout 8"/>
          <p:cNvSpPr/>
          <p:nvPr/>
        </p:nvSpPr>
        <p:spPr>
          <a:xfrm>
            <a:off x="838200" y="3635623"/>
            <a:ext cx="1065219" cy="229598"/>
          </a:xfrm>
          <a:prstGeom prst="wedgeRoundRectCallout">
            <a:avLst>
              <a:gd name="adj1" fmla="val 126444"/>
              <a:gd name="adj2" fmla="val -144175"/>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indicator</a:t>
            </a:r>
          </a:p>
        </p:txBody>
      </p:sp>
      <p:sp>
        <p:nvSpPr>
          <p:cNvPr id="10" name="Rounded Rectangular Callout 9"/>
          <p:cNvSpPr/>
          <p:nvPr/>
        </p:nvSpPr>
        <p:spPr>
          <a:xfrm>
            <a:off x="5384724" y="3639214"/>
            <a:ext cx="3155541" cy="231283"/>
          </a:xfrm>
          <a:prstGeom prst="wedgeRoundRectCallout">
            <a:avLst>
              <a:gd name="adj1" fmla="val -64706"/>
              <a:gd name="adj2" fmla="val -144610"/>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(argument location, no. of bins)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397" y="1382340"/>
            <a:ext cx="4113735" cy="1802564"/>
          </a:xfrm>
          <a:prstGeom prst="rect">
            <a:avLst/>
          </a:prstGeom>
        </p:spPr>
      </p:pic>
      <p:sp>
        <p:nvSpPr>
          <p:cNvPr id="13" name="Rounded Rectangular Callout 12"/>
          <p:cNvSpPr/>
          <p:nvPr/>
        </p:nvSpPr>
        <p:spPr>
          <a:xfrm>
            <a:off x="2386207" y="3633938"/>
            <a:ext cx="2741376" cy="231283"/>
          </a:xfrm>
          <a:prstGeom prst="wedgeRoundRectCallout">
            <a:avLst>
              <a:gd name="adj1" fmla="val -3139"/>
              <a:gd name="adj2" fmla="val -152817"/>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Predicate to be discretized</a:t>
            </a:r>
            <a:endParaRPr lang="en-US" b="1" dirty="0"/>
          </a:p>
        </p:txBody>
      </p:sp>
      <p:sp>
        <p:nvSpPr>
          <p:cNvPr id="15" name="TextBox 14">
            <a:extLst>
              <a:ext uri="{FF2B5EF4-FFF2-40B4-BE49-F238E27FC236}">
                <a16:creationId xmlns:a16="http://schemas.microsoft.com/office/drawing/2014/main" id="{7D8AB859-E568-4F91-8EFA-921A8BB9D821}"/>
              </a:ext>
            </a:extLst>
          </p:cNvPr>
          <p:cNvSpPr txBox="1"/>
          <p:nvPr/>
        </p:nvSpPr>
        <p:spPr>
          <a:xfrm>
            <a:off x="2759636" y="3112475"/>
            <a:ext cx="2148382" cy="369332"/>
          </a:xfrm>
          <a:prstGeom prst="rect">
            <a:avLst/>
          </a:prstGeom>
          <a:noFill/>
        </p:spPr>
        <p:txBody>
          <a:bodyPr wrap="square" rtlCol="0">
            <a:spAutoFit/>
          </a:bodyPr>
          <a:lstStyle/>
          <a:p>
            <a:pPr algn="ctr"/>
            <a:r>
              <a:rPr lang="en-US" b="1" dirty="0"/>
              <a:t>disc</a:t>
            </a:r>
            <a:r>
              <a:rPr lang="en-US" dirty="0"/>
              <a:t>:   Chol   ([2],[3])</a:t>
            </a:r>
          </a:p>
        </p:txBody>
      </p:sp>
    </p:spTree>
    <p:extLst>
      <p:ext uri="{BB962C8B-B14F-4D97-AF65-F5344CB8AC3E}">
        <p14:creationId xmlns:p14="http://schemas.microsoft.com/office/powerpoint/2010/main" val="71152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t>
            </a:r>
            <a:r>
              <a:rPr lang="en-US"/>
              <a:t>Random Walks</a:t>
            </a:r>
            <a:endParaRPr lang="en-US" dirty="0"/>
          </a:p>
        </p:txBody>
      </p:sp>
      <p:sp>
        <p:nvSpPr>
          <p:cNvPr id="3" name="Content Placeholder 2"/>
          <p:cNvSpPr>
            <a:spLocks noGrp="1"/>
          </p:cNvSpPr>
          <p:nvPr>
            <p:ph idx="1"/>
          </p:nvPr>
        </p:nvSpPr>
        <p:spPr>
          <a:xfrm>
            <a:off x="838199" y="1825625"/>
            <a:ext cx="10832869" cy="4351338"/>
          </a:xfrm>
        </p:spPr>
        <p:txBody>
          <a:bodyPr>
            <a:normAutofit/>
          </a:bodyPr>
          <a:lstStyle/>
          <a:p>
            <a:r>
              <a:rPr lang="en-US" sz="2400" b="1" dirty="0"/>
              <a:t>Aim:</a:t>
            </a:r>
            <a:r>
              <a:rPr lang="en-US" b="1" dirty="0"/>
              <a:t> </a:t>
            </a:r>
            <a:r>
              <a:rPr lang="en-US" sz="2400" dirty="0"/>
              <a:t>Obtain lifted random walks when relational data is represented as lifted graph where the nodes of the graph represent entity types and edges of the graph represent relations existing between two entities that it is connecting</a:t>
            </a:r>
          </a:p>
          <a:p>
            <a:r>
              <a:rPr lang="en-US" sz="2400" b="1" dirty="0"/>
              <a:t>Example task/data set: </a:t>
            </a:r>
            <a:r>
              <a:rPr lang="en-US" sz="2400" dirty="0"/>
              <a:t>Attribute prediction (</a:t>
            </a:r>
            <a:r>
              <a:rPr lang="en-US" sz="2400" dirty="0" err="1"/>
              <a:t>IMDB_RWalks</a:t>
            </a:r>
            <a:r>
              <a:rPr lang="en-US" sz="2400" dirty="0"/>
              <a:t>)</a:t>
            </a:r>
          </a:p>
          <a:p>
            <a:r>
              <a:rPr lang="en-US" sz="2400" b="1" dirty="0"/>
              <a:t>Run Instructions:</a:t>
            </a:r>
          </a:p>
          <a:p>
            <a:pPr marL="0" indent="0">
              <a:buNone/>
            </a:pPr>
            <a:r>
              <a:rPr lang="en-US" sz="1400" b="1" dirty="0">
                <a:latin typeface="Courier New" panose="02070309020205020404" pitchFamily="49" charset="0"/>
                <a:cs typeface="Courier New" panose="02070309020205020404" pitchFamily="49" charset="0"/>
              </a:rPr>
              <a:t>java -jar LiftedRandomWalks.jar -</a:t>
            </a:r>
            <a:r>
              <a:rPr lang="en-US" sz="1400" b="1" dirty="0" err="1">
                <a:latin typeface="Courier New" panose="02070309020205020404" pitchFamily="49" charset="0"/>
                <a:cs typeface="Courier New" panose="02070309020205020404" pitchFamily="49" charset="0"/>
              </a:rPr>
              <a:t>rw</a:t>
            </a:r>
            <a:r>
              <a:rPr lang="en-US" sz="1400" b="1" dirty="0">
                <a:latin typeface="Courier New" panose="02070309020205020404" pitchFamily="49" charset="0"/>
                <a:cs typeface="Courier New" panose="02070309020205020404" pitchFamily="49" charset="0"/>
              </a:rPr>
              <a:t> -train "./data/</a:t>
            </a:r>
            <a:r>
              <a:rPr lang="en-US" sz="1400" b="1" dirty="0" err="1">
                <a:latin typeface="Courier New" panose="02070309020205020404" pitchFamily="49" charset="0"/>
                <a:cs typeface="Courier New" panose="02070309020205020404" pitchFamily="49" charset="0"/>
              </a:rPr>
              <a:t>IMDB_RWalks</a:t>
            </a:r>
            <a:r>
              <a:rPr lang="en-US" sz="1400" b="1" dirty="0">
                <a:latin typeface="Courier New" panose="02070309020205020404" pitchFamily="49" charset="0"/>
                <a:cs typeface="Courier New" panose="02070309020205020404" pitchFamily="49" charset="0"/>
              </a:rPr>
              <a:t>/imdb_bk.txt“ -</a:t>
            </a:r>
            <a:r>
              <a:rPr lang="en-US" sz="1400" b="1" dirty="0" err="1">
                <a:latin typeface="Courier New" panose="02070309020205020404" pitchFamily="49" charset="0"/>
                <a:cs typeface="Courier New" panose="02070309020205020404" pitchFamily="49" charset="0"/>
              </a:rPr>
              <a:t>startentity</a:t>
            </a:r>
            <a:r>
              <a:rPr lang="en-US" sz="1400" b="1" dirty="0">
                <a:latin typeface="Courier New" panose="02070309020205020404" pitchFamily="49" charset="0"/>
                <a:cs typeface="Courier New" panose="02070309020205020404" pitchFamily="49" charset="0"/>
              </a:rPr>
              <a:t> "person" -</a:t>
            </a:r>
            <a:r>
              <a:rPr lang="en-US" sz="1400" b="1" dirty="0" err="1">
                <a:latin typeface="Courier New" panose="02070309020205020404" pitchFamily="49" charset="0"/>
                <a:cs typeface="Courier New" panose="02070309020205020404" pitchFamily="49" charset="0"/>
              </a:rPr>
              <a:t>endentity</a:t>
            </a:r>
            <a:r>
              <a:rPr lang="en-US" sz="1400" b="1" dirty="0">
                <a:latin typeface="Courier New" panose="02070309020205020404" pitchFamily="49" charset="0"/>
                <a:cs typeface="Courier New" panose="02070309020205020404" pitchFamily="49" charset="0"/>
              </a:rPr>
              <a:t> "person" -</a:t>
            </a:r>
            <a:r>
              <a:rPr lang="en-US" sz="1400" b="1" dirty="0" err="1">
                <a:latin typeface="Courier New" panose="02070309020205020404" pitchFamily="49" charset="0"/>
                <a:cs typeface="Courier New" panose="02070309020205020404" pitchFamily="49" charset="0"/>
              </a:rPr>
              <a:t>maxRWlen</a:t>
            </a:r>
            <a:r>
              <a:rPr lang="en-US" sz="1400" b="1" dirty="0">
                <a:latin typeface="Courier New" panose="02070309020205020404" pitchFamily="49" charset="0"/>
                <a:cs typeface="Courier New" panose="02070309020205020404" pitchFamily="49" charset="0"/>
              </a:rPr>
              <a:t> 6</a:t>
            </a:r>
          </a:p>
          <a:p>
            <a:r>
              <a:rPr lang="en-US" sz="2400" b="1" dirty="0"/>
              <a:t>Output:</a:t>
            </a:r>
          </a:p>
          <a:p>
            <a:pPr marL="0" indent="0">
              <a:buNone/>
            </a:pPr>
            <a:r>
              <a:rPr lang="en-US" sz="2400" dirty="0"/>
              <a:t>Final Random Walks Stored at: “data/</a:t>
            </a:r>
            <a:r>
              <a:rPr lang="en-US" sz="2400" dirty="0" err="1"/>
              <a:t>IMDB_RandomWalks</a:t>
            </a:r>
            <a:r>
              <a:rPr lang="en-US" sz="2400" dirty="0"/>
              <a:t>/RWRPredicates.txt”</a:t>
            </a:r>
          </a:p>
          <a:p>
            <a:pPr marL="457200" lvl="1" indent="0">
              <a:buNone/>
            </a:pPr>
            <a:endParaRPr lang="en-US" dirty="0"/>
          </a:p>
        </p:txBody>
      </p:sp>
    </p:spTree>
    <p:extLst>
      <p:ext uri="{BB962C8B-B14F-4D97-AF65-F5344CB8AC3E}">
        <p14:creationId xmlns:p14="http://schemas.microsoft.com/office/powerpoint/2010/main" val="126086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 run instructions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solidFill>
                  <a:srgbClr val="FF0000"/>
                </a:solidFill>
              </a:rPr>
              <a:t>Boost-RDN: </a:t>
            </a:r>
            <a:r>
              <a:rPr lang="en-US" sz="1800" b="1" dirty="0">
                <a:latin typeface="Courier New" panose="02070309020205020404" pitchFamily="49" charset="0"/>
                <a:cs typeface="Courier New" panose="02070309020205020404" pitchFamily="49" charset="0"/>
              </a:rPr>
              <a:t>java -jar BoostSRLRDN.jar -l -train data/AP_IMDB/train -target </a:t>
            </a:r>
            <a:r>
              <a:rPr lang="en-US" sz="1800" b="1" dirty="0" err="1">
                <a:latin typeface="Courier New" panose="02070309020205020404" pitchFamily="49" charset="0"/>
                <a:cs typeface="Courier New" panose="02070309020205020404" pitchFamily="49" charset="0"/>
              </a:rPr>
              <a:t>female_gender</a:t>
            </a:r>
            <a:r>
              <a:rPr lang="en-US" sz="1800" b="1" dirty="0">
                <a:latin typeface="Courier New" panose="02070309020205020404" pitchFamily="49" charset="0"/>
                <a:cs typeface="Courier New" panose="02070309020205020404" pitchFamily="49" charset="0"/>
              </a:rPr>
              <a:t> -trees 5 -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-test data/AP_IMDB/test -aucJarPath ./</a:t>
            </a:r>
          </a:p>
          <a:p>
            <a:pPr marL="0" indent="0">
              <a:buNone/>
            </a:pPr>
            <a:endParaRPr lang="en-US" b="1" dirty="0">
              <a:solidFill>
                <a:srgbClr val="FF0000"/>
              </a:solidFill>
            </a:endParaRPr>
          </a:p>
          <a:p>
            <a:pPr marL="0" indent="0">
              <a:buNone/>
            </a:pPr>
            <a:r>
              <a:rPr lang="en-US" b="1" dirty="0">
                <a:solidFill>
                  <a:srgbClr val="FF0000"/>
                </a:solidFill>
              </a:rPr>
              <a:t>Boost-MLN: </a:t>
            </a:r>
            <a:r>
              <a:rPr lang="en-US" sz="1800" b="1" dirty="0">
                <a:latin typeface="Courier New" panose="02070309020205020404" pitchFamily="49" charset="0"/>
                <a:cs typeface="Courier New" panose="02070309020205020404" pitchFamily="49" charset="0"/>
              </a:rPr>
              <a:t>java -jar BoostSRLMLN.jar -l -train data/AP_IMDB/train -target </a:t>
            </a:r>
            <a:r>
              <a:rPr lang="en-US" sz="1800" b="1" dirty="0" err="1">
                <a:latin typeface="Courier New" panose="02070309020205020404" pitchFamily="49" charset="0"/>
                <a:cs typeface="Courier New" panose="02070309020205020404" pitchFamily="49" charset="0"/>
              </a:rPr>
              <a:t>female_gender</a:t>
            </a:r>
            <a:r>
              <a:rPr lang="en-US" sz="1800" b="1" dirty="0">
                <a:latin typeface="Courier New" panose="02070309020205020404" pitchFamily="49" charset="0"/>
                <a:cs typeface="Courier New" panose="02070309020205020404" pitchFamily="49" charset="0"/>
              </a:rPr>
              <a:t> -trees 5 -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-test data/AP_IMDB/test -aucJarPath ./ -</a:t>
            </a:r>
            <a:r>
              <a:rPr lang="en-US" sz="1800" b="1" dirty="0" err="1">
                <a:latin typeface="Courier New" panose="02070309020205020404" pitchFamily="49" charset="0"/>
                <a:cs typeface="Courier New" panose="02070309020205020404" pitchFamily="49" charset="0"/>
              </a:rPr>
              <a:t>mln</a:t>
            </a:r>
            <a:endParaRPr lang="en-US" sz="1800" b="1"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cs typeface="Courier New" panose="02070309020205020404" pitchFamily="49" charset="0"/>
              </a:rPr>
              <a:t>**Example shown for Attribute prediction task using IMDB movie data set.</a:t>
            </a:r>
          </a:p>
        </p:txBody>
      </p:sp>
    </p:spTree>
    <p:extLst>
      <p:ext uri="{BB962C8B-B14F-4D97-AF65-F5344CB8AC3E}">
        <p14:creationId xmlns:p14="http://schemas.microsoft.com/office/powerpoint/2010/main" val="294851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Directory</a:t>
            </a:r>
          </a:p>
        </p:txBody>
      </p:sp>
      <p:sp>
        <p:nvSpPr>
          <p:cNvPr id="3" name="Content Placeholder 2"/>
          <p:cNvSpPr>
            <a:spLocks noGrp="1"/>
          </p:cNvSpPr>
          <p:nvPr>
            <p:ph idx="1"/>
          </p:nvPr>
        </p:nvSpPr>
        <p:spPr>
          <a:xfrm>
            <a:off x="451556" y="1825625"/>
            <a:ext cx="11435644" cy="4351338"/>
          </a:xfrm>
        </p:spPr>
        <p:txBody>
          <a:bodyPr>
            <a:normAutofit/>
          </a:bodyPr>
          <a:lstStyle/>
          <a:p>
            <a:r>
              <a:rPr lang="en-US" sz="2400" b="1" i="1" dirty="0"/>
              <a:t>Data</a:t>
            </a:r>
            <a:r>
              <a:rPr lang="en-US" sz="2400" dirty="0"/>
              <a:t> (folder): “./data” – the data for different tasks reside here</a:t>
            </a:r>
          </a:p>
          <a:p>
            <a:r>
              <a:rPr lang="en-US" sz="2400" b="1" i="1" dirty="0"/>
              <a:t>Lib</a:t>
            </a:r>
            <a:r>
              <a:rPr lang="en-US" sz="2400" dirty="0"/>
              <a:t> (folder): “./lib” – contains all dependencies (jars)</a:t>
            </a:r>
          </a:p>
          <a:p>
            <a:r>
              <a:rPr lang="en-US" sz="2400" b="1" i="1" dirty="0"/>
              <a:t>Graphs</a:t>
            </a:r>
            <a:r>
              <a:rPr lang="en-US" sz="2400" dirty="0"/>
              <a:t> (folder): “./graphs” – needed for approximate counting</a:t>
            </a:r>
          </a:p>
          <a:p>
            <a:endParaRPr lang="en-US" sz="2400" dirty="0"/>
          </a:p>
          <a:p>
            <a:r>
              <a:rPr lang="en-US" sz="2400" i="1" dirty="0"/>
              <a:t>BoostSRLRDN.jar**</a:t>
            </a:r>
            <a:r>
              <a:rPr lang="en-US" sz="2400" dirty="0"/>
              <a:t>: Primary runnable </a:t>
            </a:r>
            <a:r>
              <a:rPr lang="en-US" sz="2400" i="1" dirty="0"/>
              <a:t>jar</a:t>
            </a:r>
            <a:r>
              <a:rPr lang="en-US" sz="2400" dirty="0"/>
              <a:t> for boosted Markov Logic Networks</a:t>
            </a:r>
          </a:p>
          <a:p>
            <a:r>
              <a:rPr lang="en-US" sz="2400" i="1" dirty="0"/>
              <a:t>BoostSRLMLN.jar**</a:t>
            </a:r>
            <a:r>
              <a:rPr lang="en-US" sz="2400" dirty="0"/>
              <a:t>: Primary runnable </a:t>
            </a:r>
            <a:r>
              <a:rPr lang="en-US" sz="2400" i="1" dirty="0"/>
              <a:t>jar</a:t>
            </a:r>
            <a:r>
              <a:rPr lang="en-US" sz="2400" dirty="0"/>
              <a:t> for boosted Relational Dependency Networks</a:t>
            </a:r>
          </a:p>
          <a:p>
            <a:r>
              <a:rPr lang="en-US" sz="2400" i="1" dirty="0"/>
              <a:t>LiftedRandomWalks.jar</a:t>
            </a:r>
            <a:r>
              <a:rPr lang="en-US" sz="2400" dirty="0"/>
              <a:t>: Runnable for lifted random walks</a:t>
            </a:r>
          </a:p>
          <a:p>
            <a:r>
              <a:rPr lang="en-US" sz="2400" i="1" dirty="0"/>
              <a:t>auc.jar</a:t>
            </a:r>
            <a:r>
              <a:rPr lang="en-US" sz="2400" dirty="0"/>
              <a:t>: Needed for Area Under the Curve metrics computation post inference</a:t>
            </a:r>
          </a:p>
          <a:p>
            <a:endParaRPr lang="en-US" sz="2400" dirty="0"/>
          </a:p>
        </p:txBody>
      </p:sp>
    </p:spTree>
    <p:extLst>
      <p:ext uri="{BB962C8B-B14F-4D97-AF65-F5344CB8AC3E}">
        <p14:creationId xmlns:p14="http://schemas.microsoft.com/office/powerpoint/2010/main" val="410563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flags</a:t>
            </a:r>
          </a:p>
        </p:txBody>
      </p:sp>
      <p:sp>
        <p:nvSpPr>
          <p:cNvPr id="3" name="Content Placeholder 2"/>
          <p:cNvSpPr>
            <a:spLocks noGrp="1"/>
          </p:cNvSpPr>
          <p:nvPr>
            <p:ph idx="1"/>
          </p:nvPr>
        </p:nvSpPr>
        <p:spPr/>
        <p:txBody>
          <a:bodyPr>
            <a:normAutofit fontScale="92500" lnSpcReduction="10000"/>
          </a:bodyPr>
          <a:lstStyle/>
          <a:p>
            <a:r>
              <a:rPr lang="en-US" sz="2400" b="1" i="1" dirty="0"/>
              <a:t>-l</a:t>
            </a:r>
            <a:r>
              <a:rPr lang="en-US" sz="2400" dirty="0"/>
              <a:t>: learning</a:t>
            </a:r>
          </a:p>
          <a:p>
            <a:r>
              <a:rPr lang="en-US" sz="2400" b="1" i="1" dirty="0"/>
              <a:t>-train &lt;path&gt;: </a:t>
            </a:r>
            <a:r>
              <a:rPr lang="en-US" sz="2400" dirty="0"/>
              <a:t>path to training data folder</a:t>
            </a:r>
          </a:p>
          <a:p>
            <a:r>
              <a:rPr lang="en-US" sz="2400" b="1" i="1" dirty="0"/>
              <a:t>-model &lt;path&gt;: </a:t>
            </a:r>
            <a:r>
              <a:rPr lang="en-US" sz="2400" dirty="0"/>
              <a:t>path to model folder created post training, default “&lt;</a:t>
            </a:r>
            <a:r>
              <a:rPr lang="en-US" sz="2400" dirty="0" err="1"/>
              <a:t>trainfolder</a:t>
            </a:r>
            <a:r>
              <a:rPr lang="en-US" sz="2400" dirty="0"/>
              <a:t>&gt;/models”</a:t>
            </a:r>
          </a:p>
          <a:p>
            <a:r>
              <a:rPr lang="en-US" sz="2400" dirty="0"/>
              <a:t>-</a:t>
            </a:r>
            <a:r>
              <a:rPr lang="en-US" sz="2400" b="1" i="1" dirty="0" err="1"/>
              <a:t>i</a:t>
            </a:r>
            <a:r>
              <a:rPr lang="en-US" sz="2400" dirty="0"/>
              <a:t>: inference</a:t>
            </a:r>
          </a:p>
          <a:p>
            <a:r>
              <a:rPr lang="en-US" sz="2400" b="1" i="1" dirty="0"/>
              <a:t>-test &lt;path&gt;: </a:t>
            </a:r>
            <a:r>
              <a:rPr lang="en-US" sz="2400" dirty="0"/>
              <a:t>path to test data folder</a:t>
            </a:r>
          </a:p>
          <a:p>
            <a:r>
              <a:rPr lang="en-US" sz="2400" b="1" i="1" dirty="0"/>
              <a:t>-target &lt;target predicate&gt;: </a:t>
            </a:r>
            <a:r>
              <a:rPr lang="en-US" sz="2400" dirty="0"/>
              <a:t>for specifying the predictive target</a:t>
            </a:r>
          </a:p>
          <a:p>
            <a:r>
              <a:rPr lang="en-US" sz="2400" dirty="0"/>
              <a:t>-</a:t>
            </a:r>
            <a:r>
              <a:rPr lang="en-US" sz="2400" b="1" i="1" dirty="0"/>
              <a:t>trees</a:t>
            </a:r>
            <a:r>
              <a:rPr lang="en-US" sz="2400" dirty="0"/>
              <a:t>: Number of boosted trees (default 10)</a:t>
            </a:r>
          </a:p>
          <a:p>
            <a:r>
              <a:rPr lang="en-US" sz="2400" dirty="0"/>
              <a:t>-</a:t>
            </a:r>
            <a:r>
              <a:rPr lang="en-US" sz="2400" b="1" i="1" dirty="0"/>
              <a:t>aucJarPath &lt;path&gt;: </a:t>
            </a:r>
            <a:r>
              <a:rPr lang="en-US" sz="2400" dirty="0"/>
              <a:t>path to </a:t>
            </a:r>
            <a:r>
              <a:rPr lang="en-US" sz="2400" i="1" dirty="0"/>
              <a:t>auc.jar</a:t>
            </a:r>
            <a:r>
              <a:rPr lang="en-US" sz="2400" dirty="0"/>
              <a:t> file; </a:t>
            </a:r>
            <a:r>
              <a:rPr lang="en-US" sz="2400" u="sng" dirty="0"/>
              <a:t>mandatory for inference</a:t>
            </a:r>
          </a:p>
          <a:p>
            <a:pPr marL="0" indent="0">
              <a:buNone/>
            </a:pPr>
            <a:endParaRPr lang="en-US" sz="1800" dirty="0"/>
          </a:p>
          <a:p>
            <a:pPr marL="0" indent="0">
              <a:buNone/>
            </a:pPr>
            <a:r>
              <a:rPr lang="en-US" sz="1800" dirty="0"/>
              <a:t>For further details on the running parameters and flags visit </a:t>
            </a:r>
            <a:r>
              <a:rPr lang="en-US" sz="1800" dirty="0">
                <a:hlinkClick r:id="rId2"/>
              </a:rPr>
              <a:t>https://starling.utdallas.edu/software/boostsrl/wiki/getting-started/</a:t>
            </a:r>
            <a:endParaRPr lang="en-US" sz="1800" dirty="0"/>
          </a:p>
          <a:p>
            <a:pPr marL="0" indent="0">
              <a:buNone/>
            </a:pPr>
            <a:endParaRPr lang="en-US" sz="2400" dirty="0"/>
          </a:p>
        </p:txBody>
      </p:sp>
    </p:spTree>
    <p:extLst>
      <p:ext uri="{BB962C8B-B14F-4D97-AF65-F5344CB8AC3E}">
        <p14:creationId xmlns:p14="http://schemas.microsoft.com/office/powerpoint/2010/main" val="424962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covered in this tutorial</a:t>
            </a:r>
          </a:p>
        </p:txBody>
      </p:sp>
      <p:sp>
        <p:nvSpPr>
          <p:cNvPr id="3" name="Content Placeholder 2"/>
          <p:cNvSpPr>
            <a:spLocks noGrp="1"/>
          </p:cNvSpPr>
          <p:nvPr>
            <p:ph idx="1"/>
          </p:nvPr>
        </p:nvSpPr>
        <p:spPr/>
        <p:txBody>
          <a:bodyPr>
            <a:normAutofit/>
          </a:bodyPr>
          <a:lstStyle/>
          <a:p>
            <a:r>
              <a:rPr lang="en-US" u="sng" dirty="0"/>
              <a:t>Relation Extraction/Link Prediction (RE)</a:t>
            </a:r>
            <a:r>
              <a:rPr lang="en-US" dirty="0"/>
              <a:t>: </a:t>
            </a:r>
            <a:r>
              <a:rPr lang="en-US" sz="2200" dirty="0"/>
              <a:t>problem of inferring missing links or measuring the likelihood of links from an observed network</a:t>
            </a:r>
          </a:p>
          <a:p>
            <a:r>
              <a:rPr lang="en-US" u="sng" dirty="0"/>
              <a:t>Entity Resolution/Co-Ref. Resolution (ER)</a:t>
            </a:r>
            <a:r>
              <a:rPr lang="en-US" dirty="0"/>
              <a:t>: </a:t>
            </a:r>
            <a:r>
              <a:rPr lang="en-US" sz="2200" dirty="0"/>
              <a:t>identifying and linking different occurrences of the same object</a:t>
            </a:r>
          </a:p>
          <a:p>
            <a:r>
              <a:rPr lang="en-US" u="sng" dirty="0"/>
              <a:t>Attribute Prediction (AP)</a:t>
            </a:r>
            <a:r>
              <a:rPr lang="en-US" dirty="0"/>
              <a:t>: </a:t>
            </a:r>
            <a:r>
              <a:rPr lang="en-US" sz="2200" dirty="0"/>
              <a:t>predicting the value of a query attribute of an entity</a:t>
            </a:r>
          </a:p>
          <a:p>
            <a:r>
              <a:rPr lang="en-US" dirty="0"/>
              <a:t>Additional capabilities:</a:t>
            </a:r>
          </a:p>
          <a:p>
            <a:pPr lvl="1"/>
            <a:r>
              <a:rPr lang="en-US" dirty="0"/>
              <a:t>Cost sensitive learning</a:t>
            </a:r>
          </a:p>
          <a:p>
            <a:pPr lvl="1"/>
            <a:r>
              <a:rPr lang="en-US" dirty="0"/>
              <a:t>Approximate counting</a:t>
            </a:r>
          </a:p>
          <a:p>
            <a:pPr lvl="1"/>
            <a:r>
              <a:rPr lang="en-US" dirty="0"/>
              <a:t>Discretization</a:t>
            </a:r>
          </a:p>
          <a:p>
            <a:pPr lvl="1"/>
            <a:r>
              <a:rPr lang="en-US" dirty="0"/>
              <a:t>Relational Random Walks</a:t>
            </a:r>
          </a:p>
        </p:txBody>
      </p:sp>
    </p:spTree>
    <p:extLst>
      <p:ext uri="{BB962C8B-B14F-4D97-AF65-F5344CB8AC3E}">
        <p14:creationId xmlns:p14="http://schemas.microsoft.com/office/powerpoint/2010/main" val="312045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extraction / link prediction</a:t>
            </a:r>
          </a:p>
        </p:txBody>
      </p:sp>
      <p:sp>
        <p:nvSpPr>
          <p:cNvPr id="3" name="Content Placeholder 2"/>
          <p:cNvSpPr>
            <a:spLocks noGrp="1"/>
          </p:cNvSpPr>
          <p:nvPr>
            <p:ph idx="1"/>
          </p:nvPr>
        </p:nvSpPr>
        <p:spPr>
          <a:xfrm>
            <a:off x="838200" y="1825624"/>
            <a:ext cx="10515600" cy="4682751"/>
          </a:xfrm>
        </p:spPr>
        <p:txBody>
          <a:bodyPr>
            <a:normAutofit/>
          </a:bodyPr>
          <a:lstStyle/>
          <a:p>
            <a:pPr marL="0" indent="0">
              <a:buNone/>
            </a:pPr>
            <a:r>
              <a:rPr lang="en-US" sz="2400" b="1" dirty="0"/>
              <a:t>Example</a:t>
            </a:r>
            <a:r>
              <a:rPr lang="en-US" sz="2400" dirty="0"/>
              <a:t>: advisedby(X, Y) </a:t>
            </a:r>
          </a:p>
          <a:p>
            <a:pPr marL="0" indent="0">
              <a:buNone/>
            </a:pPr>
            <a:r>
              <a:rPr lang="en-US" sz="2400" dirty="0"/>
              <a:t>	     :- publication(P, X),publication(P, Y),student(X).</a:t>
            </a:r>
          </a:p>
          <a:p>
            <a:pPr marL="0" indent="0">
              <a:buNone/>
            </a:pPr>
            <a:endParaRPr lang="en-US" sz="2400" dirty="0"/>
          </a:p>
          <a:p>
            <a:pPr marL="0" indent="0">
              <a:buNone/>
            </a:pPr>
            <a:r>
              <a:rPr lang="en-US" sz="2400" b="1" dirty="0"/>
              <a:t>Example Dataset</a:t>
            </a:r>
            <a:r>
              <a:rPr lang="en-US" sz="2400" dirty="0"/>
              <a:t>: RE_UW-CSE</a:t>
            </a:r>
          </a:p>
          <a:p>
            <a:pPr marL="0" indent="0">
              <a:buNone/>
            </a:pPr>
            <a:r>
              <a:rPr lang="en-US" sz="2400" b="1" dirty="0"/>
              <a:t>Link</a:t>
            </a:r>
            <a:r>
              <a:rPr lang="en-US" sz="2400" dirty="0"/>
              <a:t> </a:t>
            </a:r>
            <a:r>
              <a:rPr lang="en-US" sz="2400" b="1" dirty="0"/>
              <a:t>predicted</a:t>
            </a:r>
            <a:r>
              <a:rPr lang="en-US" sz="2400" dirty="0"/>
              <a:t>: AdvisedBy(student, professor)</a:t>
            </a:r>
          </a:p>
          <a:p>
            <a:pPr marL="0" indent="0">
              <a:buNone/>
            </a:pPr>
            <a:r>
              <a:rPr lang="en-US" sz="1400" b="1" dirty="0">
                <a:solidFill>
                  <a:srgbClr val="FF0000"/>
                </a:solidFill>
                <a:latin typeface="Courier New" panose="02070309020205020404" pitchFamily="49" charset="0"/>
                <a:cs typeface="Courier New" panose="02070309020205020404" pitchFamily="49" charset="0"/>
              </a:rPr>
              <a:t>RDN: </a:t>
            </a:r>
            <a:r>
              <a:rPr lang="en-US" sz="1400" b="1" dirty="0">
                <a:latin typeface="Courier New" panose="02070309020205020404" pitchFamily="49" charset="0"/>
                <a:cs typeface="Courier New" panose="02070309020205020404" pitchFamily="49" charset="0"/>
              </a:rPr>
              <a:t>java -jar BoostSRLRDN.jar -l -train data/RE_UW-CSE/train -target advisedby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data/RE_UW-CSE/test -aucJarPath ./</a:t>
            </a:r>
          </a:p>
          <a:p>
            <a:pPr marL="0" indent="0">
              <a:buNone/>
            </a:pPr>
            <a:r>
              <a:rPr lang="en-US" sz="1400" b="1" dirty="0">
                <a:solidFill>
                  <a:srgbClr val="FF0000"/>
                </a:solidFill>
                <a:latin typeface="Courier New" panose="02070309020205020404" pitchFamily="49" charset="0"/>
                <a:cs typeface="Courier New" panose="02070309020205020404" pitchFamily="49" charset="0"/>
              </a:rPr>
              <a:t>MLN: </a:t>
            </a:r>
            <a:r>
              <a:rPr lang="en-US" sz="1400" b="1" dirty="0">
                <a:latin typeface="Courier New" panose="02070309020205020404" pitchFamily="49" charset="0"/>
                <a:cs typeface="Courier New" panose="02070309020205020404" pitchFamily="49" charset="0"/>
              </a:rPr>
              <a:t>java -jar BoostSRLMLN.jar -l -train data/RE_UW-CSE/train -target advisedby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data/RE_UW-CSE/test -aucJarPath ./ -</a:t>
            </a:r>
            <a:r>
              <a:rPr lang="en-US" sz="1400" b="1" dirty="0" err="1">
                <a:latin typeface="Courier New" panose="02070309020205020404" pitchFamily="49" charset="0"/>
                <a:cs typeface="Courier New" panose="02070309020205020404" pitchFamily="49" charset="0"/>
              </a:rPr>
              <a:t>mln</a:t>
            </a:r>
            <a:endParaRPr lang="en-US" sz="1400" b="1" dirty="0">
              <a:latin typeface="Courier New" panose="02070309020205020404" pitchFamily="49" charset="0"/>
              <a:cs typeface="Courier New" panose="02070309020205020404" pitchFamily="49" charset="0"/>
            </a:endParaRPr>
          </a:p>
          <a:p>
            <a:pPr marL="0" indent="0">
              <a:buNone/>
            </a:pPr>
            <a:endParaRPr lang="en-US" sz="2400" dirty="0"/>
          </a:p>
          <a:p>
            <a:pPr marL="0" indent="0">
              <a:buNone/>
            </a:pPr>
            <a:r>
              <a:rPr lang="en-US" sz="2400" b="1" dirty="0"/>
              <a:t>Other Dataset</a:t>
            </a:r>
            <a:r>
              <a:rPr lang="en-US" sz="2400" dirty="0"/>
              <a:t>: RE_DDI;   </a:t>
            </a:r>
            <a:r>
              <a:rPr lang="en-US" sz="2400" b="1" dirty="0"/>
              <a:t>Link</a:t>
            </a:r>
            <a:r>
              <a:rPr lang="en-US" sz="2400" dirty="0"/>
              <a:t> </a:t>
            </a:r>
            <a:r>
              <a:rPr lang="en-US" sz="2400" b="1" dirty="0"/>
              <a:t>predicted</a:t>
            </a:r>
            <a:r>
              <a:rPr lang="en-US" sz="2400" dirty="0"/>
              <a:t>: Interacts(drug, drug)</a:t>
            </a:r>
          </a:p>
        </p:txBody>
      </p:sp>
      <p:sp>
        <p:nvSpPr>
          <p:cNvPr id="4" name="Rounded Rectangular Callout 3"/>
          <p:cNvSpPr/>
          <p:nvPr/>
        </p:nvSpPr>
        <p:spPr>
          <a:xfrm>
            <a:off x="2420471" y="1534038"/>
            <a:ext cx="1219199" cy="224118"/>
          </a:xfrm>
          <a:prstGeom prst="wedgeRoundRectCallout">
            <a:avLst>
              <a:gd name="adj1" fmla="val 43873"/>
              <a:gd name="adj2" fmla="val 114500"/>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student</a:t>
            </a:r>
          </a:p>
        </p:txBody>
      </p:sp>
      <p:sp>
        <p:nvSpPr>
          <p:cNvPr id="5" name="Rounded Rectangular Callout 4"/>
          <p:cNvSpPr/>
          <p:nvPr/>
        </p:nvSpPr>
        <p:spPr>
          <a:xfrm>
            <a:off x="3818965" y="1534038"/>
            <a:ext cx="1219199" cy="224118"/>
          </a:xfrm>
          <a:prstGeom prst="wedgeRoundRectCallout">
            <a:avLst>
              <a:gd name="adj1" fmla="val -44362"/>
              <a:gd name="adj2" fmla="val 106500"/>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professor</a:t>
            </a:r>
          </a:p>
        </p:txBody>
      </p:sp>
      <p:sp>
        <p:nvSpPr>
          <p:cNvPr id="6" name="Rounded Rectangular Callout 5"/>
          <p:cNvSpPr/>
          <p:nvPr/>
        </p:nvSpPr>
        <p:spPr>
          <a:xfrm>
            <a:off x="4523558" y="1893092"/>
            <a:ext cx="1317812" cy="224118"/>
          </a:xfrm>
          <a:prstGeom prst="wedgeRoundRectCallout">
            <a:avLst>
              <a:gd name="adj1" fmla="val -85804"/>
              <a:gd name="adj2" fmla="val 146499"/>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publication</a:t>
            </a:r>
          </a:p>
        </p:txBody>
      </p:sp>
      <p:pic>
        <p:nvPicPr>
          <p:cNvPr id="7" name="Picture 6"/>
          <p:cNvPicPr>
            <a:picLocks noChangeAspect="1"/>
          </p:cNvPicPr>
          <p:nvPr/>
        </p:nvPicPr>
        <p:blipFill>
          <a:blip r:embed="rId2"/>
          <a:stretch>
            <a:fillRect/>
          </a:stretch>
        </p:blipFill>
        <p:spPr>
          <a:xfrm>
            <a:off x="8356834" y="1425248"/>
            <a:ext cx="3386931" cy="2106986"/>
          </a:xfrm>
          <a:prstGeom prst="rect">
            <a:avLst/>
          </a:prstGeom>
        </p:spPr>
      </p:pic>
    </p:spTree>
    <p:extLst>
      <p:ext uri="{BB962C8B-B14F-4D97-AF65-F5344CB8AC3E}">
        <p14:creationId xmlns:p14="http://schemas.microsoft.com/office/powerpoint/2010/main" val="62032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a:t>Entity Resolution / Co-Ref. resolution</a:t>
            </a:r>
          </a:p>
        </p:txBody>
      </p:sp>
      <p:sp>
        <p:nvSpPr>
          <p:cNvPr id="3" name="Content Placeholder 2"/>
          <p:cNvSpPr>
            <a:spLocks noGrp="1"/>
          </p:cNvSpPr>
          <p:nvPr>
            <p:ph idx="1"/>
          </p:nvPr>
        </p:nvSpPr>
        <p:spPr>
          <a:xfrm>
            <a:off x="838200" y="1801906"/>
            <a:ext cx="10515600" cy="4375057"/>
          </a:xfrm>
        </p:spPr>
        <p:txBody>
          <a:bodyPr>
            <a:normAutofit/>
          </a:bodyPr>
          <a:lstStyle/>
          <a:p>
            <a:pPr marL="0" indent="0">
              <a:buNone/>
            </a:pPr>
            <a:r>
              <a:rPr lang="en-US" sz="2400" b="1" dirty="0"/>
              <a:t>Example</a:t>
            </a:r>
            <a:r>
              <a:rPr lang="en-US" sz="2400" dirty="0"/>
              <a:t>: sameauthor(A,B) </a:t>
            </a:r>
          </a:p>
          <a:p>
            <a:pPr marL="0" indent="0">
              <a:buNone/>
            </a:pPr>
            <a:r>
              <a:rPr lang="en-US" sz="2400" dirty="0"/>
              <a:t>		:-sameauthor(A,C), sameauthor(C,B).</a:t>
            </a:r>
          </a:p>
          <a:p>
            <a:pPr marL="0" indent="0">
              <a:buNone/>
            </a:pPr>
            <a:endParaRPr lang="en-US" sz="2400" dirty="0"/>
          </a:p>
          <a:p>
            <a:pPr marL="0" indent="0">
              <a:buNone/>
            </a:pPr>
            <a:endParaRPr lang="en-US" sz="2400" b="1" dirty="0"/>
          </a:p>
          <a:p>
            <a:pPr marL="0" indent="0">
              <a:buNone/>
            </a:pPr>
            <a:r>
              <a:rPr lang="en-US" sz="2400" b="1" dirty="0"/>
              <a:t>Example Dataset</a:t>
            </a:r>
            <a:r>
              <a:rPr lang="en-US" sz="2400" dirty="0"/>
              <a:t>: </a:t>
            </a:r>
            <a:r>
              <a:rPr lang="en-US" sz="2400" dirty="0" err="1"/>
              <a:t>ER_Cora</a:t>
            </a:r>
            <a:endParaRPr lang="en-US" sz="2400" dirty="0"/>
          </a:p>
          <a:p>
            <a:pPr marL="0" indent="0">
              <a:buNone/>
            </a:pPr>
            <a:r>
              <a:rPr lang="en-US" sz="2400" b="1" dirty="0"/>
              <a:t>Entity</a:t>
            </a:r>
            <a:r>
              <a:rPr lang="en-US" sz="2400" dirty="0"/>
              <a:t> </a:t>
            </a:r>
            <a:r>
              <a:rPr lang="en-US" sz="2400" b="1" dirty="0"/>
              <a:t>resolved</a:t>
            </a:r>
            <a:r>
              <a:rPr lang="en-US" sz="2400" dirty="0"/>
              <a:t>: sameauthor(authorRef, authorRef)  [Or samebib, ..title, ..venue…]</a:t>
            </a:r>
          </a:p>
          <a:p>
            <a:pPr marL="0" indent="0">
              <a:buNone/>
            </a:pPr>
            <a:r>
              <a:rPr lang="en-US" sz="1400" b="1" dirty="0">
                <a:solidFill>
                  <a:srgbClr val="FF0000"/>
                </a:solidFill>
                <a:latin typeface="Courier New" panose="02070309020205020404" pitchFamily="49" charset="0"/>
                <a:cs typeface="Courier New" panose="02070309020205020404" pitchFamily="49" charset="0"/>
              </a:rPr>
              <a:t>RDN: </a:t>
            </a:r>
            <a:r>
              <a:rPr lang="en-US" sz="1400" b="1" dirty="0">
                <a:latin typeface="Courier New" panose="02070309020205020404" pitchFamily="49" charset="0"/>
                <a:cs typeface="Courier New" panose="02070309020205020404" pitchFamily="49" charset="0"/>
              </a:rPr>
              <a:t>java -jar BoostSRLRDN.jar -l -train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/train -target sameauthor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/test -</a:t>
            </a:r>
            <a:r>
              <a:rPr lang="en-US" sz="1400" b="1" dirty="0" err="1">
                <a:latin typeface="Courier New" panose="02070309020205020404" pitchFamily="49" charset="0"/>
                <a:cs typeface="Courier New" panose="02070309020205020404" pitchFamily="49" charset="0"/>
              </a:rPr>
              <a:t>aucJarPath</a:t>
            </a:r>
            <a:r>
              <a:rPr lang="en-US" sz="1400" b="1" dirty="0">
                <a:latin typeface="Courier New" panose="02070309020205020404" pitchFamily="49" charset="0"/>
                <a:cs typeface="Courier New" panose="02070309020205020404" pitchFamily="49" charset="0"/>
              </a:rPr>
              <a:t> ./</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solidFill>
                  <a:srgbClr val="FF0000"/>
                </a:solidFill>
                <a:latin typeface="Courier New" panose="02070309020205020404" pitchFamily="49" charset="0"/>
                <a:cs typeface="Courier New" panose="02070309020205020404" pitchFamily="49" charset="0"/>
              </a:rPr>
              <a:t>MLN: </a:t>
            </a:r>
            <a:r>
              <a:rPr lang="en-US" sz="1400" b="1" dirty="0">
                <a:latin typeface="Courier New" panose="02070309020205020404" pitchFamily="49" charset="0"/>
                <a:cs typeface="Courier New" panose="02070309020205020404" pitchFamily="49" charset="0"/>
              </a:rPr>
              <a:t>java -jar BoostSRLMLN.jar -l -train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/train -target </a:t>
            </a:r>
            <a:r>
              <a:rPr lang="en-US" sz="1400" b="1" dirty="0" err="1">
                <a:latin typeface="Courier New" panose="02070309020205020404" pitchFamily="49" charset="0"/>
                <a:cs typeface="Courier New" panose="02070309020205020404" pitchFamily="49" charset="0"/>
              </a:rPr>
              <a:t>sameauthor</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t>
            </a:r>
            <a:r>
              <a:rPr lang="en-US" sz="1400" b="1" dirty="0" err="1">
                <a:latin typeface="Courier New" panose="02070309020205020404" pitchFamily="49" charset="0"/>
                <a:cs typeface="Courier New" panose="02070309020205020404" pitchFamily="49" charset="0"/>
              </a:rPr>
              <a:t>ER_Cora</a:t>
            </a:r>
            <a:r>
              <a:rPr lang="en-US" sz="1400" b="1" dirty="0">
                <a:latin typeface="Courier New" panose="02070309020205020404" pitchFamily="49" charset="0"/>
                <a:cs typeface="Courier New" panose="02070309020205020404" pitchFamily="49" charset="0"/>
              </a:rPr>
              <a:t>/test -</a:t>
            </a:r>
            <a:r>
              <a:rPr lang="en-US" sz="1400" b="1" dirty="0" err="1">
                <a:latin typeface="Courier New" panose="02070309020205020404" pitchFamily="49" charset="0"/>
                <a:cs typeface="Courier New" panose="02070309020205020404" pitchFamily="49" charset="0"/>
              </a:rPr>
              <a:t>aucJarPath</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mln</a:t>
            </a:r>
            <a:endParaRPr lang="en-US" sz="1400" b="1" dirty="0">
              <a:latin typeface="Courier New" panose="02070309020205020404" pitchFamily="49" charset="0"/>
              <a:cs typeface="Courier New" panose="02070309020205020404" pitchFamily="49" charset="0"/>
            </a:endParaRPr>
          </a:p>
          <a:p>
            <a:pPr marL="0" indent="0">
              <a:buNone/>
            </a:pPr>
            <a:endParaRPr lang="en-US" sz="1400"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8287590" y="1391778"/>
            <a:ext cx="3698222" cy="2554658"/>
          </a:xfrm>
          <a:prstGeom prst="rect">
            <a:avLst/>
          </a:prstGeom>
        </p:spPr>
      </p:pic>
    </p:spTree>
    <p:extLst>
      <p:ext uri="{BB962C8B-B14F-4D97-AF65-F5344CB8AC3E}">
        <p14:creationId xmlns:p14="http://schemas.microsoft.com/office/powerpoint/2010/main" val="54699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prediction</a:t>
            </a:r>
          </a:p>
        </p:txBody>
      </p:sp>
      <p:sp>
        <p:nvSpPr>
          <p:cNvPr id="3" name="Content Placeholder 2"/>
          <p:cNvSpPr>
            <a:spLocks noGrp="1"/>
          </p:cNvSpPr>
          <p:nvPr>
            <p:ph idx="1"/>
          </p:nvPr>
        </p:nvSpPr>
        <p:spPr>
          <a:xfrm>
            <a:off x="838200" y="2264901"/>
            <a:ext cx="10515600" cy="4351338"/>
          </a:xfrm>
        </p:spPr>
        <p:txBody>
          <a:bodyPr>
            <a:normAutofit/>
          </a:bodyPr>
          <a:lstStyle/>
          <a:p>
            <a:pPr marL="0" indent="0">
              <a:buNone/>
            </a:pPr>
            <a:r>
              <a:rPr lang="en-US" sz="2400" b="1" dirty="0"/>
              <a:t>Example</a:t>
            </a:r>
            <a:r>
              <a:rPr lang="en-US" sz="2400" dirty="0"/>
              <a:t>: rating(movie1)</a:t>
            </a:r>
          </a:p>
          <a:p>
            <a:pPr marL="0" indent="0">
              <a:buNone/>
            </a:pPr>
            <a:r>
              <a:rPr lang="en-US" sz="2400" dirty="0"/>
              <a:t>	:- director(movie1,person1), 	popularity(person1, “high”)</a:t>
            </a:r>
          </a:p>
          <a:p>
            <a:pPr marL="0" indent="0">
              <a:buNone/>
            </a:pPr>
            <a:endParaRPr lang="en-US" sz="2400" b="1" dirty="0"/>
          </a:p>
          <a:p>
            <a:pPr marL="0" indent="0">
              <a:buNone/>
            </a:pPr>
            <a:r>
              <a:rPr lang="en-US" sz="2400" b="1" dirty="0"/>
              <a:t>Dataset</a:t>
            </a:r>
            <a:r>
              <a:rPr lang="en-US" sz="2400" dirty="0"/>
              <a:t>: AP_IMDB</a:t>
            </a:r>
          </a:p>
          <a:p>
            <a:pPr marL="0" indent="0">
              <a:buNone/>
            </a:pPr>
            <a:r>
              <a:rPr lang="en-US" sz="2400" b="1" dirty="0"/>
              <a:t>Predicted attribute</a:t>
            </a:r>
            <a:r>
              <a:rPr lang="en-US" sz="2400" dirty="0"/>
              <a:t>: </a:t>
            </a:r>
            <a:r>
              <a:rPr lang="en-US" sz="2400" dirty="0" err="1"/>
              <a:t>female_gender</a:t>
            </a:r>
            <a:r>
              <a:rPr lang="en-US" sz="2400" dirty="0"/>
              <a:t>(person)  [or rating(movie) etc…]</a:t>
            </a:r>
          </a:p>
          <a:p>
            <a:pPr marL="0" indent="0">
              <a:buNone/>
            </a:pPr>
            <a:r>
              <a:rPr lang="en-US" sz="1400" b="1" dirty="0">
                <a:solidFill>
                  <a:srgbClr val="FF0000"/>
                </a:solidFill>
                <a:latin typeface="Courier New" panose="02070309020205020404" pitchFamily="49" charset="0"/>
                <a:cs typeface="Courier New" panose="02070309020205020404" pitchFamily="49" charset="0"/>
              </a:rPr>
              <a:t>RDN: </a:t>
            </a:r>
            <a:r>
              <a:rPr lang="en-US" sz="1400" b="1" dirty="0">
                <a:latin typeface="Courier New" panose="02070309020205020404" pitchFamily="49" charset="0"/>
                <a:cs typeface="Courier New" panose="02070309020205020404" pitchFamily="49" charset="0"/>
              </a:rPr>
              <a:t>java -jar BoostSRLRDN.jar -l -train data/AP_IMDB/train -target </a:t>
            </a:r>
            <a:r>
              <a:rPr lang="en-US" sz="1400" b="1" dirty="0" err="1">
                <a:latin typeface="Courier New" panose="02070309020205020404" pitchFamily="49" charset="0"/>
                <a:cs typeface="Courier New" panose="02070309020205020404" pitchFamily="49" charset="0"/>
              </a:rPr>
              <a:t>female_gender</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data/AP_IMDB/test -aucJarPath ./</a:t>
            </a:r>
          </a:p>
          <a:p>
            <a:pPr marL="0" indent="0">
              <a:buNone/>
            </a:pPr>
            <a:endParaRPr lang="en-US" sz="2400" dirty="0"/>
          </a:p>
          <a:p>
            <a:pPr marL="0" indent="0">
              <a:buNone/>
            </a:pPr>
            <a:r>
              <a:rPr lang="en-US" sz="1400" b="1" dirty="0">
                <a:solidFill>
                  <a:srgbClr val="FF0000"/>
                </a:solidFill>
                <a:latin typeface="Courier New" panose="02070309020205020404" pitchFamily="49" charset="0"/>
                <a:cs typeface="Courier New" panose="02070309020205020404" pitchFamily="49" charset="0"/>
              </a:rPr>
              <a:t>MLN: </a:t>
            </a:r>
            <a:r>
              <a:rPr lang="en-US" sz="1400" b="1" dirty="0">
                <a:latin typeface="Courier New" panose="02070309020205020404" pitchFamily="49" charset="0"/>
                <a:cs typeface="Courier New" panose="02070309020205020404" pitchFamily="49" charset="0"/>
              </a:rPr>
              <a:t>java -jar BoostSRLMLN.jar -l -train data/AP_IMDB/train -target </a:t>
            </a:r>
            <a:r>
              <a:rPr lang="en-US" sz="1400" b="1" dirty="0" err="1">
                <a:latin typeface="Courier New" panose="02070309020205020404" pitchFamily="49" charset="0"/>
                <a:cs typeface="Courier New" panose="02070309020205020404" pitchFamily="49" charset="0"/>
              </a:rPr>
              <a:t>female_gender</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data/AP_IMDB/test -aucJarPath ./ -</a:t>
            </a:r>
            <a:r>
              <a:rPr lang="en-US" sz="1400" b="1" dirty="0" err="1">
                <a:latin typeface="Courier New" panose="02070309020205020404" pitchFamily="49" charset="0"/>
                <a:cs typeface="Courier New" panose="02070309020205020404" pitchFamily="49" charset="0"/>
              </a:rPr>
              <a:t>mln</a:t>
            </a:r>
            <a:endParaRPr lang="en-US" sz="14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006872" y="0"/>
            <a:ext cx="4026184" cy="2590800"/>
          </a:xfrm>
          <a:prstGeom prst="rect">
            <a:avLst/>
          </a:prstGeom>
        </p:spPr>
      </p:pic>
    </p:spTree>
    <p:extLst>
      <p:ext uri="{BB962C8B-B14F-4D97-AF65-F5344CB8AC3E}">
        <p14:creationId xmlns:p14="http://schemas.microsoft.com/office/powerpoint/2010/main" val="414898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253"/>
            <a:ext cx="10515600" cy="1325563"/>
          </a:xfrm>
        </p:spPr>
        <p:txBody>
          <a:bodyPr/>
          <a:lstStyle/>
          <a:p>
            <a:r>
              <a:rPr lang="en-US" dirty="0"/>
              <a:t>Cost sensitive learning (Soft margin)</a:t>
            </a:r>
          </a:p>
        </p:txBody>
      </p:sp>
      <p:sp>
        <p:nvSpPr>
          <p:cNvPr id="3" name="Content Placeholder 2"/>
          <p:cNvSpPr>
            <a:spLocks noGrp="1"/>
          </p:cNvSpPr>
          <p:nvPr>
            <p:ph idx="1"/>
          </p:nvPr>
        </p:nvSpPr>
        <p:spPr>
          <a:xfrm>
            <a:off x="838200" y="1624457"/>
            <a:ext cx="10515600" cy="4351338"/>
          </a:xfrm>
        </p:spPr>
        <p:txBody>
          <a:bodyPr>
            <a:normAutofit lnSpcReduction="10000"/>
          </a:bodyPr>
          <a:lstStyle/>
          <a:p>
            <a:pPr marL="0" indent="0">
              <a:buNone/>
            </a:pPr>
            <a:r>
              <a:rPr lang="en-US" sz="2400" dirty="0"/>
              <a:t>Controls trade off between False positive (FP) and False negative (FN) in relational domains</a:t>
            </a:r>
          </a:p>
          <a:p>
            <a:pPr marL="0" indent="0">
              <a:buNone/>
            </a:pPr>
            <a:endParaRPr lang="en-US" sz="2400" b="1" dirty="0"/>
          </a:p>
          <a:p>
            <a:pPr marL="0" indent="0">
              <a:buNone/>
            </a:pPr>
            <a:r>
              <a:rPr lang="en-US" sz="2400" b="1" dirty="0"/>
              <a:t>Example</a:t>
            </a:r>
            <a:r>
              <a:rPr lang="en-US" sz="2400" dirty="0"/>
              <a:t>: </a:t>
            </a:r>
            <a:r>
              <a:rPr lang="en-US" sz="2000" dirty="0"/>
              <a:t>Interacts(drug1,drug2)</a:t>
            </a:r>
          </a:p>
          <a:p>
            <a:pPr marL="0" indent="0">
              <a:buNone/>
            </a:pPr>
            <a:r>
              <a:rPr lang="en-US" sz="2000" dirty="0"/>
              <a:t>		:- </a:t>
            </a:r>
            <a:r>
              <a:rPr lang="en-US" sz="2000" dirty="0" err="1"/>
              <a:t>EnzymeInhibitor</a:t>
            </a:r>
            <a:r>
              <a:rPr lang="en-US" sz="2000" dirty="0"/>
              <a:t>(drug1, enzyme1), </a:t>
            </a:r>
            <a:r>
              <a:rPr lang="en-US" sz="2000" dirty="0" err="1"/>
              <a:t>EnzymeInducer</a:t>
            </a:r>
            <a:r>
              <a:rPr lang="en-US" sz="2000" dirty="0"/>
              <a:t>(enzyme1, drug2)</a:t>
            </a:r>
          </a:p>
          <a:p>
            <a:pPr marL="0" indent="0">
              <a:buNone/>
            </a:pPr>
            <a:endParaRPr lang="en-US" sz="2000" dirty="0"/>
          </a:p>
          <a:p>
            <a:pPr marL="0" indent="0">
              <a:buNone/>
            </a:pPr>
            <a:r>
              <a:rPr lang="en-US" sz="2400" b="1" dirty="0"/>
              <a:t>Example task/data set</a:t>
            </a:r>
            <a:r>
              <a:rPr lang="en-US" sz="2400" dirty="0"/>
              <a:t>: Link prediction (RE_DDI, Interacts(drug, drug)) – here FN more harmful than FP </a:t>
            </a:r>
            <a:r>
              <a:rPr lang="en-US" sz="2400" dirty="0">
                <a:sym typeface="Wingdings" panose="05000000000000000000" pitchFamily="2" charset="2"/>
              </a:rPr>
              <a:t> FN higher cost</a:t>
            </a:r>
            <a:endParaRPr lang="en-US" sz="2400" dirty="0"/>
          </a:p>
          <a:p>
            <a:pPr marL="0" indent="0">
              <a:buNone/>
            </a:pPr>
            <a:endParaRPr lang="en-US" sz="2400" dirty="0"/>
          </a:p>
          <a:p>
            <a:pPr marL="0" indent="0">
              <a:buNone/>
            </a:pPr>
            <a:r>
              <a:rPr lang="en-US" sz="2400" b="1" dirty="0"/>
              <a:t>Run Instruction:</a:t>
            </a:r>
          </a:p>
          <a:p>
            <a:pPr marL="0" indent="0">
              <a:buNone/>
            </a:pPr>
            <a:r>
              <a:rPr lang="en-US" sz="1400" b="1" dirty="0">
                <a:latin typeface="Courier New" panose="02070309020205020404" pitchFamily="49" charset="0"/>
                <a:cs typeface="Courier New" panose="02070309020205020404" pitchFamily="49" charset="0"/>
              </a:rPr>
              <a:t>java -jar BoostSRLRDN.jar -l -train data/RE_UW-CSE/train -target </a:t>
            </a:r>
            <a:r>
              <a:rPr lang="en-US" sz="1400" b="1" dirty="0" err="1">
                <a:latin typeface="Courier New" panose="02070309020205020404" pitchFamily="49" charset="0"/>
                <a:cs typeface="Courier New" panose="02070309020205020404" pitchFamily="49" charset="0"/>
              </a:rPr>
              <a:t>advisedby</a:t>
            </a:r>
            <a:r>
              <a:rPr lang="en-US" sz="1400" b="1" dirty="0">
                <a:latin typeface="Courier New" panose="02070309020205020404" pitchFamily="49" charset="0"/>
                <a:cs typeface="Courier New" panose="02070309020205020404" pitchFamily="49" charset="0"/>
              </a:rPr>
              <a:t> -trees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-test data/RE_UW-CSE/test -</a:t>
            </a:r>
            <a:r>
              <a:rPr lang="en-US" sz="1400" b="1" dirty="0" err="1">
                <a:latin typeface="Courier New" panose="02070309020205020404" pitchFamily="49" charset="0"/>
                <a:cs typeface="Courier New" panose="02070309020205020404" pitchFamily="49" charset="0"/>
              </a:rPr>
              <a:t>aucJarPath</a:t>
            </a:r>
            <a:r>
              <a:rPr lang="en-US" sz="1400" b="1" dirty="0">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softm</a:t>
            </a:r>
            <a:r>
              <a:rPr lang="en-US" sz="1400" b="1" dirty="0">
                <a:solidFill>
                  <a:srgbClr val="FF0000"/>
                </a:solidFill>
                <a:latin typeface="Courier New" panose="02070309020205020404" pitchFamily="49" charset="0"/>
                <a:cs typeface="Courier New" panose="02070309020205020404" pitchFamily="49" charset="0"/>
              </a:rPr>
              <a:t> –alpha </a:t>
            </a:r>
            <a:r>
              <a:rPr lang="en-US" sz="1400" b="1" dirty="0">
                <a:latin typeface="Courier New" panose="02070309020205020404" pitchFamily="49" charset="0"/>
                <a:cs typeface="Courier New" panose="02070309020205020404" pitchFamily="49" charset="0"/>
              </a:rPr>
              <a:t>0.7</a:t>
            </a:r>
            <a:r>
              <a:rPr lang="en-US" sz="1400" b="1" dirty="0">
                <a:solidFill>
                  <a:srgbClr val="FF0000"/>
                </a:solidFill>
                <a:latin typeface="Courier New" panose="02070309020205020404" pitchFamily="49" charset="0"/>
                <a:cs typeface="Courier New" panose="02070309020205020404" pitchFamily="49" charset="0"/>
              </a:rPr>
              <a:t> –beta </a:t>
            </a:r>
            <a:r>
              <a:rPr lang="en-US" sz="1400" b="1" dirty="0">
                <a:latin typeface="Courier New" panose="02070309020205020404" pitchFamily="49" charset="0"/>
                <a:cs typeface="Courier New" panose="02070309020205020404" pitchFamily="49" charset="0"/>
              </a:rPr>
              <a:t>0.3</a:t>
            </a:r>
            <a:endParaRPr lang="en-US" sz="2400" dirty="0"/>
          </a:p>
        </p:txBody>
      </p:sp>
      <p:sp>
        <p:nvSpPr>
          <p:cNvPr id="4" name="Rounded Rectangular Callout 3">
            <a:extLst>
              <a:ext uri="{FF2B5EF4-FFF2-40B4-BE49-F238E27FC236}">
                <a16:creationId xmlns:a16="http://schemas.microsoft.com/office/drawing/2014/main" id="{A2DDE244-4227-4F11-9964-6643320D45DC}"/>
              </a:ext>
            </a:extLst>
          </p:cNvPr>
          <p:cNvSpPr/>
          <p:nvPr/>
        </p:nvSpPr>
        <p:spPr>
          <a:xfrm>
            <a:off x="968512" y="6257105"/>
            <a:ext cx="3952468" cy="272184"/>
          </a:xfrm>
          <a:prstGeom prst="wedgeRoundRectCallout">
            <a:avLst>
              <a:gd name="adj1" fmla="val 48868"/>
              <a:gd name="adj2" fmla="val -177610"/>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Flag to invoke Cost sensitive learning</a:t>
            </a:r>
          </a:p>
        </p:txBody>
      </p:sp>
      <p:sp>
        <p:nvSpPr>
          <p:cNvPr id="5" name="Rounded Rectangular Callout 4">
            <a:extLst>
              <a:ext uri="{FF2B5EF4-FFF2-40B4-BE49-F238E27FC236}">
                <a16:creationId xmlns:a16="http://schemas.microsoft.com/office/drawing/2014/main" id="{A2DDE244-4227-4F11-9964-6643320D45DC}"/>
              </a:ext>
            </a:extLst>
          </p:cNvPr>
          <p:cNvSpPr/>
          <p:nvPr/>
        </p:nvSpPr>
        <p:spPr>
          <a:xfrm>
            <a:off x="5436880" y="6272345"/>
            <a:ext cx="1669021" cy="244629"/>
          </a:xfrm>
          <a:prstGeom prst="wedgeRoundRectCallout">
            <a:avLst>
              <a:gd name="adj1" fmla="val -32069"/>
              <a:gd name="adj2" fmla="val -201552"/>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Weight on FN</a:t>
            </a:r>
          </a:p>
        </p:txBody>
      </p:sp>
      <p:sp>
        <p:nvSpPr>
          <p:cNvPr id="6" name="Rounded Rectangular Callout 5">
            <a:extLst>
              <a:ext uri="{FF2B5EF4-FFF2-40B4-BE49-F238E27FC236}">
                <a16:creationId xmlns:a16="http://schemas.microsoft.com/office/drawing/2014/main" id="{A2DDE244-4227-4F11-9964-6643320D45DC}"/>
              </a:ext>
            </a:extLst>
          </p:cNvPr>
          <p:cNvSpPr/>
          <p:nvPr/>
        </p:nvSpPr>
        <p:spPr>
          <a:xfrm>
            <a:off x="7472944" y="6324161"/>
            <a:ext cx="1669021" cy="244629"/>
          </a:xfrm>
          <a:prstGeom prst="wedgeRoundRectCallout">
            <a:avLst>
              <a:gd name="adj1" fmla="val -76312"/>
              <a:gd name="adj2" fmla="val -206397"/>
              <a:gd name="adj3" fmla="val 16667"/>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Weight on FP</a:t>
            </a:r>
          </a:p>
        </p:txBody>
      </p:sp>
    </p:spTree>
    <p:extLst>
      <p:ext uri="{BB962C8B-B14F-4D97-AF65-F5344CB8AC3E}">
        <p14:creationId xmlns:p14="http://schemas.microsoft.com/office/powerpoint/2010/main" val="57298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794</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Relational Functional Gradient Boosting (RDN &amp; MLN case): A Tutorial</vt:lpstr>
      <vt:lpstr>  Example run instructions</vt:lpstr>
      <vt:lpstr>Tutorial Directory</vt:lpstr>
      <vt:lpstr>Important flags</vt:lpstr>
      <vt:lpstr>Tasks covered in this tutorial</vt:lpstr>
      <vt:lpstr>Relation extraction / link prediction</vt:lpstr>
      <vt:lpstr>Entity Resolution / Co-Ref. resolution</vt:lpstr>
      <vt:lpstr>Attribute prediction</vt:lpstr>
      <vt:lpstr>Cost sensitive learning (Soft margin)</vt:lpstr>
      <vt:lpstr>Approximate counting</vt:lpstr>
      <vt:lpstr>Discretization</vt:lpstr>
      <vt:lpstr>Relational Random Walks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RDN-Boost &amp; MLN-Boost: Tutorial</dc:title>
  <dc:creator>Das, Mayukh</dc:creator>
  <cp:lastModifiedBy>Mayukh Das</cp:lastModifiedBy>
  <cp:revision>109</cp:revision>
  <dcterms:created xsi:type="dcterms:W3CDTF">2018-11-16T16:21:58Z</dcterms:created>
  <dcterms:modified xsi:type="dcterms:W3CDTF">2018-11-22T01:15:49Z</dcterms:modified>
</cp:coreProperties>
</file>