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c3f7e516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c3f7e516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c48e0b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c48e0b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3f7e516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3f7e516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c3f7e51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c3f7e51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3f7e51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c3f7e51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c3f7e516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c3f7e516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3f7e516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3f7e516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3f7e5164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3f7e5164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7650" y="57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729450" y="3911625"/>
            <a:ext cx="414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030"/>
              <a:buNone/>
            </a:pPr>
            <a:r>
              <a:rPr lang="en" sz="1940"/>
              <a:t>Research Question: </a:t>
            </a:r>
            <a:r>
              <a:rPr b="0" lang="en" sz="1940"/>
              <a:t>Given any question, which attorneys are most suited to take the case? </a:t>
            </a:r>
            <a:endParaRPr b="0" sz="1940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175" y="463362"/>
            <a:ext cx="4399826" cy="42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275" y="1987050"/>
            <a:ext cx="2542000" cy="18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69475"/>
            <a:ext cx="9275535" cy="52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729450" y="1322450"/>
            <a:ext cx="7995000" cy="20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Recommendation/</a:t>
            </a:r>
            <a:r>
              <a:rPr lang="en"/>
              <a:t>Predictive</a:t>
            </a:r>
            <a:r>
              <a:rPr lang="en"/>
              <a:t> Models for Clients and Attorneys.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729625" y="3172900"/>
            <a:ext cx="7688100" cy="9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/>
              <a:t>Data Informatics Consulting Klub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Emma Andrade, Daniel Theng, Nathan Theng, Nicholas Tom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27650" y="579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type="title"/>
          </p:nvPr>
        </p:nvSpPr>
        <p:spPr>
          <a:xfrm>
            <a:off x="729450" y="3911625"/>
            <a:ext cx="4144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1030"/>
              <a:buNone/>
            </a:pPr>
            <a:r>
              <a:rPr lang="en" sz="1940"/>
              <a:t>Research Question: </a:t>
            </a:r>
            <a:r>
              <a:rPr b="0" lang="en" sz="1940"/>
              <a:t>Given any question, which attorneys are most suited to take the case? </a:t>
            </a:r>
            <a:endParaRPr b="0" sz="1940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175" y="463362"/>
            <a:ext cx="4399826" cy="421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2275" y="1987050"/>
            <a:ext cx="2542000" cy="18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29450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Approach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27650" y="1357700"/>
            <a:ext cx="76887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>
                <a:solidFill>
                  <a:schemeClr val="dk2"/>
                </a:solidFill>
              </a:rPr>
              <a:t>Recommend attorneys to answer a question based on… 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Question Content</a:t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Term Frequency - Inverse Document Frequency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Attorney Experience with Similar Questions</a:t>
            </a:r>
            <a:endParaRPr b="1"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Attorney Familiarity with Category</a:t>
            </a:r>
            <a:endParaRPr sz="1400"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000" y="2266462"/>
            <a:ext cx="680792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6999" y="3234500"/>
            <a:ext cx="5097928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7006" y="4202555"/>
            <a:ext cx="415192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729450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System Approach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475" y="1341826"/>
            <a:ext cx="7514650" cy="37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4125" y="80025"/>
            <a:ext cx="2255100" cy="1493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“I applied for a loan modification was told that the underwriter approved and it went off to the ### for final sign off. When calling I asked if they knew what the new terms were and they said no not really but it looked like they were going to ask for a down payment amt of maybe $### ###…”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4">
            <a:alphaModFix/>
          </a:blip>
          <a:srcRect b="0" l="0" r="31763" t="13837"/>
          <a:stretch/>
        </p:blipFill>
        <p:spPr>
          <a:xfrm>
            <a:off x="74125" y="1679413"/>
            <a:ext cx="2399601" cy="178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25" y="3570375"/>
            <a:ext cx="2579742" cy="149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 rotWithShape="1">
          <a:blip r:embed="rId6">
            <a:alphaModFix/>
          </a:blip>
          <a:srcRect b="0" l="-583" r="60082" t="38321"/>
          <a:stretch/>
        </p:blipFill>
        <p:spPr>
          <a:xfrm>
            <a:off x="2871975" y="1807288"/>
            <a:ext cx="3211973" cy="152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 rotWithShape="1">
          <a:blip r:embed="rId7">
            <a:alphaModFix/>
          </a:blip>
          <a:srcRect b="0" l="9299" r="13972" t="25495"/>
          <a:stretch/>
        </p:blipFill>
        <p:spPr>
          <a:xfrm>
            <a:off x="3135975" y="3614287"/>
            <a:ext cx="3611850" cy="140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 rotWithShape="1">
          <a:blip r:embed="rId8">
            <a:alphaModFix/>
          </a:blip>
          <a:srcRect b="0" l="64413" r="460" t="26831"/>
          <a:stretch/>
        </p:blipFill>
        <p:spPr>
          <a:xfrm>
            <a:off x="3014625" y="26875"/>
            <a:ext cx="2926697" cy="159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8"/>
          <p:cNvCxnSpPr>
            <a:stCxn id="141" idx="3"/>
            <a:endCxn id="146" idx="1"/>
          </p:cNvCxnSpPr>
          <p:nvPr/>
        </p:nvCxnSpPr>
        <p:spPr>
          <a:xfrm>
            <a:off x="2329225" y="826575"/>
            <a:ext cx="685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2" idx="3"/>
            <a:endCxn id="144" idx="1"/>
          </p:cNvCxnSpPr>
          <p:nvPr/>
        </p:nvCxnSpPr>
        <p:spPr>
          <a:xfrm>
            <a:off x="2473726" y="2571750"/>
            <a:ext cx="398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8"/>
          <p:cNvCxnSpPr>
            <a:stCxn id="143" idx="3"/>
            <a:endCxn id="145" idx="1"/>
          </p:cNvCxnSpPr>
          <p:nvPr/>
        </p:nvCxnSpPr>
        <p:spPr>
          <a:xfrm>
            <a:off x="2653867" y="4316925"/>
            <a:ext cx="482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0" name="Google Shape;150;p18"/>
          <p:cNvPicPr preferRelativeResize="0"/>
          <p:nvPr/>
        </p:nvPicPr>
        <p:blipFill rotWithShape="1">
          <a:blip r:embed="rId9">
            <a:alphaModFix/>
          </a:blip>
          <a:srcRect b="0" l="0" r="42574" t="33029"/>
          <a:stretch/>
        </p:blipFill>
        <p:spPr>
          <a:xfrm>
            <a:off x="6959800" y="1118740"/>
            <a:ext cx="2034925" cy="29546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>
            <a:stCxn id="146" idx="3"/>
          </p:cNvCxnSpPr>
          <p:nvPr/>
        </p:nvCxnSpPr>
        <p:spPr>
          <a:xfrm>
            <a:off x="5941322" y="826575"/>
            <a:ext cx="1064700" cy="43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45" idx="3"/>
          </p:cNvCxnSpPr>
          <p:nvPr/>
        </p:nvCxnSpPr>
        <p:spPr>
          <a:xfrm flipH="1" rot="10800000">
            <a:off x="6747825" y="4050525"/>
            <a:ext cx="315900" cy="26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8"/>
          <p:cNvCxnSpPr>
            <a:stCxn id="144" idx="3"/>
            <a:endCxn id="150" idx="1"/>
          </p:cNvCxnSpPr>
          <p:nvPr/>
        </p:nvCxnSpPr>
        <p:spPr>
          <a:xfrm>
            <a:off x="6083948" y="2571750"/>
            <a:ext cx="876000" cy="2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487675" y="2053800"/>
            <a:ext cx="202800" cy="188100"/>
          </a:xfrm>
          <a:prstGeom prst="straightConnector1">
            <a:avLst/>
          </a:prstGeom>
          <a:noFill/>
          <a:ln cap="flat" cmpd="sng" w="9525">
            <a:solidFill>
              <a:srgbClr val="E300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29450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Attorneys?</a:t>
            </a:r>
            <a:endParaRPr/>
          </a:p>
        </p:txBody>
      </p:sp>
      <p:pic>
        <p:nvPicPr>
          <p:cNvPr id="160" name="Google Shape;16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727650" y="1357700"/>
            <a:ext cx="44319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3 Models </a:t>
            </a:r>
            <a:r>
              <a:rPr lang="en" sz="1400"/>
              <a:t>were implemented</a:t>
            </a:r>
            <a:r>
              <a:rPr b="1" lang="en" sz="1400"/>
              <a:t> </a:t>
            </a:r>
            <a:r>
              <a:rPr lang="en" sz="1400"/>
              <a:t>to predict </a:t>
            </a:r>
            <a:r>
              <a:rPr b="1" lang="en" sz="1400"/>
              <a:t>question category</a:t>
            </a:r>
            <a:r>
              <a:rPr lang="en" sz="1400"/>
              <a:t> based on </a:t>
            </a:r>
            <a:r>
              <a:rPr b="1" lang="en" sz="1400"/>
              <a:t>demographic data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Logistic Regression (Score: 0.471)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 Vector Machine (Score: 0.473)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Forests (Score: 0.447)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Additionally we utilized </a:t>
            </a:r>
            <a:r>
              <a:rPr b="1" lang="en" sz="1400"/>
              <a:t>feature importance</a:t>
            </a:r>
            <a:r>
              <a:rPr lang="en" sz="1400"/>
              <a:t> </a:t>
            </a:r>
            <a:r>
              <a:rPr lang="en" sz="1400"/>
              <a:t>to detect which factors were most important  and build graphics for our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Annual Income and Investments Balance were determined to be the most important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8330" r="7437" t="0"/>
          <a:stretch/>
        </p:blipFill>
        <p:spPr>
          <a:xfrm>
            <a:off x="5159550" y="1174475"/>
            <a:ext cx="3903600" cy="32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729450" y="588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Attorneys?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9076" y="4719224"/>
            <a:ext cx="2034924" cy="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/>
          <p:nvPr/>
        </p:nvSpPr>
        <p:spPr>
          <a:xfrm>
            <a:off x="832000" y="1174475"/>
            <a:ext cx="427500" cy="71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259500" y="1174475"/>
            <a:ext cx="427500" cy="711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727650" y="1357700"/>
            <a:ext cx="44319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3 Models </a:t>
            </a:r>
            <a:r>
              <a:rPr lang="en" sz="1400"/>
              <a:t>were implemented</a:t>
            </a:r>
            <a:r>
              <a:rPr b="1" lang="en" sz="1400"/>
              <a:t> </a:t>
            </a:r>
            <a:r>
              <a:rPr lang="en" sz="1400"/>
              <a:t>to predict </a:t>
            </a:r>
            <a:r>
              <a:rPr b="1" lang="en" sz="1400"/>
              <a:t>question category</a:t>
            </a:r>
            <a:r>
              <a:rPr lang="en" sz="1400"/>
              <a:t> based on </a:t>
            </a:r>
            <a:r>
              <a:rPr b="1" lang="en" sz="1400"/>
              <a:t>demographic data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Logistic Regression (Score: 0.471)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Support Vector Machine (Score: 0.473)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Random Forests (Score: 0.447)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Additionally we utilized </a:t>
            </a:r>
            <a:r>
              <a:rPr b="1" lang="en" sz="1400"/>
              <a:t>feature importance</a:t>
            </a:r>
            <a:r>
              <a:rPr lang="en" sz="1400"/>
              <a:t> to detect which factors were most important  and build graphics for our models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Annual Income and Investments Balance were determined to be the most important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4">
            <a:alphaModFix/>
          </a:blip>
          <a:srcRect b="0" l="8330" r="7437" t="0"/>
          <a:stretch/>
        </p:blipFill>
        <p:spPr>
          <a:xfrm>
            <a:off x="5159550" y="1174475"/>
            <a:ext cx="3903600" cy="32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0" y="2225"/>
            <a:ext cx="915191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