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7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7" r:id="rId6"/>
    <p:sldId id="261" r:id="rId7"/>
    <p:sldId id="262" r:id="rId8"/>
    <p:sldId id="295" r:id="rId9"/>
    <p:sldId id="289" r:id="rId10"/>
    <p:sldId id="299" r:id="rId11"/>
    <p:sldId id="298" r:id="rId12"/>
    <p:sldId id="300" r:id="rId13"/>
    <p:sldId id="301" r:id="rId14"/>
    <p:sldId id="296" r:id="rId15"/>
    <p:sldId id="304" r:id="rId16"/>
    <p:sldId id="302" r:id="rId17"/>
    <p:sldId id="30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7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CE30B8A4-AF9E-4B80-A2D1-199EA85AA6ED}" type="datetime1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TIGER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5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85677DB-83F5-4D69-97F1-80C8C1AA584C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TIGER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77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4BC47095-5E5C-4D2B-AC11-17327F4F058C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TIGER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98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91AB2235-9FB6-42DA-9FC1-C149E0B378ED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TIGER ANALYTICS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452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01D8CD4B-1AEF-419B-8FDD-1A98B7360A1A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TIGER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82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7636EAD2-BC5F-47E9-8FA3-29C7D6759F17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TIGER ANALYTICS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24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fld id="{52F03871-E4C0-4FD7-8E36-38D6461ED053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TIGER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60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685B69CC-4783-4764-B405-9FED981FE269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TIGER ANALYTICS</a:t>
            </a:r>
            <a:endParaRPr lang="en-US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6CC2710B-05C0-4EDA-9F7B-9AF462BB1EA5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TIGER ANALYTICS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CC288B73-326C-4BDA-8651-851466A25B35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TIGER ANALYTICS</a:t>
            </a:r>
            <a:endParaRPr lang="en-US" dirty="0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" y="1"/>
            <a:ext cx="10972800" cy="584199"/>
          </a:xfrm>
        </p:spPr>
        <p:txBody>
          <a:bodyPr/>
          <a:lstStyle>
            <a:lvl1pPr>
              <a:defRPr b="1">
                <a:ea typeface="Adobe Gothic Std B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092200"/>
            <a:ext cx="10972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E33E6739-D107-4E69-B716-7BD1ACF85BA5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TIGER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93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140D16CA-5814-4E8D-9CED-1FDC35FE5DAC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TIGER ANALYTICS</a:t>
            </a:r>
            <a:endParaRPr lang="en-US" dirty="0"/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BA3D7B06-4106-447A-AFC0-8EAF73B816AE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TIGER ANALYTICS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82D0AFEF-FDCC-4366-B0FE-B7B89D9FE421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TIGER ANALYTICS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70E3418B-710C-4476-9941-05562EF88502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TIGER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7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8EB674E1-85C0-4EF4-8FDC-7003144D1ED9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TIGER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47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48331B81-37DC-435E-9A99-B68152AFC2F5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TIGER ANALYTICS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41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1A06177-9970-415A-B05C-DE94B4CC4CF2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TIGER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6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29BAF6ED-7E4A-4431-8331-2101C215B909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TIGER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0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3"/>
            <a:ext cx="6815668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B9C9BE1-AA39-4284-8874-E8511B68C289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TIGER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64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60D0BF75-600B-443C-A9DD-2E8E43C7A902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TIGER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0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0" y="2"/>
            <a:ext cx="12192000" cy="584199"/>
          </a:xfrm>
          <a:prstGeom prst="rect">
            <a:avLst/>
          </a:prstGeom>
          <a:solidFill>
            <a:srgbClr val="FF8817">
              <a:alpha val="83922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eaLnBrk="1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84" y="1"/>
            <a:ext cx="10972800" cy="5841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62552" y="637366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3"/>
          <p:cNvSpPr txBox="1"/>
          <p:nvPr/>
        </p:nvSpPr>
        <p:spPr>
          <a:xfrm>
            <a:off x="1" y="6504573"/>
            <a:ext cx="4325257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 eaLnBrk="0" hangingPunct="0">
              <a:defRPr/>
            </a:pPr>
            <a:br>
              <a:rPr lang="en-US" sz="800" b="1" kern="300" spc="67" dirty="0">
                <a:solidFill>
                  <a:srgbClr val="62B1FF"/>
                </a:solidFill>
                <a:latin typeface=" arial"/>
                <a:cs typeface=" arial"/>
              </a:rPr>
            </a:br>
            <a:r>
              <a:rPr lang="en-US" sz="800" b="1" kern="300" spc="67" dirty="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  <a:cs typeface=" arial"/>
              </a:rPr>
              <a:t>Copyright © 2021, Tiger Analytics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0" y="6224774"/>
            <a:ext cx="1584960" cy="627631"/>
          </a:xfrm>
          <a:prstGeom prst="rect">
            <a:avLst/>
          </a:prstGeom>
        </p:spPr>
      </p:pic>
      <p:sp>
        <p:nvSpPr>
          <p:cNvPr id="8" name="TextBox 13"/>
          <p:cNvSpPr txBox="1"/>
          <p:nvPr/>
        </p:nvSpPr>
        <p:spPr>
          <a:xfrm>
            <a:off x="5631544" y="6498461"/>
            <a:ext cx="4325257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 eaLnBrk="0" hangingPunct="0">
              <a:defRPr/>
            </a:pPr>
            <a:br>
              <a:rPr lang="en-US" sz="800" b="1" kern="300" spc="67" dirty="0">
                <a:solidFill>
                  <a:srgbClr val="62B1FF"/>
                </a:solidFill>
                <a:latin typeface=" arial"/>
                <a:cs typeface=" arial"/>
              </a:rPr>
            </a:br>
            <a:r>
              <a:rPr lang="en-US" sz="800" b="1" kern="300" spc="67" dirty="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  <a:cs typeface=" arial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26376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673" r:id="rId16"/>
    <p:sldLayoutId id="2147483676" r:id="rId17"/>
    <p:sldLayoutId id="2147483699" r:id="rId18"/>
    <p:sldLayoutId id="2147483700" r:id="rId19"/>
    <p:sldLayoutId id="2147483692" r:id="rId20"/>
    <p:sldLayoutId id="2147483681" r:id="rId21"/>
    <p:sldLayoutId id="2147483696" r:id="rId22"/>
  </p:sldLayoutIdLst>
  <p:hf sldNum="0" hdr="0" ftr="0" dt="0"/>
  <p:txStyles>
    <p:titleStyle>
      <a:lvl1pPr algn="l" defTabSz="1219170" rtl="0" eaLnBrk="1" latinLnBrk="0" hangingPunct="1">
        <a:spcBef>
          <a:spcPct val="0"/>
        </a:spcBef>
        <a:buNone/>
        <a:defRPr sz="3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file:///G:\My%20Drive\Spring%20Board%20Case%20Study\EvalReports\regression_xgb_init_shap_report.html" TargetMode="External"/><Relationship Id="rId3" Type="http://schemas.microsoft.com/office/2007/relationships/hdphoto" Target="../media/hdphoto4.wdp"/><Relationship Id="rId7" Type="http://schemas.openxmlformats.org/officeDocument/2006/relationships/hyperlink" Target="file:///G:\My%20Drive\Spring%20Board%20Case%20Study\EvalReports\regression_linear_model_report.html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Relationship Id="rId6" Type="http://schemas.microsoft.com/office/2007/relationships/hdphoto" Target="../media/hdphoto5.wdp"/><Relationship Id="rId5" Type="http://schemas.openxmlformats.org/officeDocument/2006/relationships/image" Target="../media/image38.png"/><Relationship Id="rId10" Type="http://schemas.openxmlformats.org/officeDocument/2006/relationships/hyperlink" Target="file:///G:\My%20Drive\Spring%20Board%20Case%20Study\EvalReports\regression_comparison.html" TargetMode="External"/><Relationship Id="rId4" Type="http://schemas.openxmlformats.org/officeDocument/2006/relationships/image" Target="../media/image37.png"/><Relationship Id="rId9" Type="http://schemas.openxmlformats.org/officeDocument/2006/relationships/hyperlink" Target="file:///G:\My%20Drive\Spring%20Board%20Case%20Study\EvalReports\regression_rf_init_shap_report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Relationship Id="rId4" Type="http://schemas.microsoft.com/office/2007/relationships/hdphoto" Target="../media/hdphoto6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G:\My%20Drive\Spring%20Board%20Case%20Study\Health%20Analysis\google_search.html" TargetMode="External"/><Relationship Id="rId7" Type="http://schemas.openxmlformats.org/officeDocument/2006/relationships/hyperlink" Target="file:///G:\My%20Drive\Spring%20Board%20Case%20Study\Health%20Analysis\sales.html" TargetMode="External"/><Relationship Id="rId2" Type="http://schemas.openxmlformats.org/officeDocument/2006/relationships/hyperlink" Target="file:///G:\My%20Drive\Spring%20Board%20Case%20Study\Health%20Analysis\social_media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file:///G:\My%20Drive\Spring%20Board%20Case%20Study\Health%20Analysis\theme_list.html" TargetMode="External"/><Relationship Id="rId5" Type="http://schemas.openxmlformats.org/officeDocument/2006/relationships/hyperlink" Target="file:///G:\My%20Drive\Spring%20Board%20Case%20Study\Health%20Analysis\theme_product.html" TargetMode="External"/><Relationship Id="rId4" Type="http://schemas.openxmlformats.org/officeDocument/2006/relationships/hyperlink" Target="file:///G:\My%20Drive\Spring%20Board%20Case%20Study\Health%20Analysis\product_manufacturer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3565" y="1385455"/>
            <a:ext cx="6456858" cy="1468582"/>
          </a:xfrm>
        </p:spPr>
        <p:txBody>
          <a:bodyPr/>
          <a:lstStyle/>
          <a:p>
            <a:pPr algn="ctr"/>
            <a:r>
              <a:rPr lang="en-US" dirty="0"/>
              <a:t>Springboard Training Project:</a:t>
            </a:r>
            <a:br>
              <a:rPr lang="en-US" dirty="0"/>
            </a:br>
            <a:r>
              <a:rPr lang="en-US" dirty="0"/>
              <a:t>Emerging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26878" y="3230670"/>
            <a:ext cx="3102031" cy="1880710"/>
          </a:xfrm>
        </p:spPr>
        <p:txBody>
          <a:bodyPr>
            <a:noAutofit/>
          </a:bodyPr>
          <a:lstStyle/>
          <a:p>
            <a:pPr algn="l"/>
            <a:r>
              <a:rPr lang="en-US" sz="2400" b="1" dirty="0"/>
              <a:t>Team 4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Senthil Kumar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Dadi Swamy Vinay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Sourjya Pal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E7640CA-6EB4-6891-7253-F2AF7826E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628" y="137395"/>
            <a:ext cx="9760744" cy="365125"/>
          </a:xfrm>
        </p:spPr>
        <p:txBody>
          <a:bodyPr>
            <a:normAutofit fontScale="90000"/>
          </a:bodyPr>
          <a:lstStyle/>
          <a:p>
            <a:r>
              <a:rPr lang="en-US" dirty="0"/>
              <a:t>2.4 </a:t>
            </a:r>
            <a:r>
              <a:rPr lang="en-IN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Trend flows from Social -&gt; Search -&gt; Sales</a:t>
            </a:r>
            <a:endParaRPr lang="en-IN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AA76248-736D-7822-84F9-AC3494870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7193" y="1360606"/>
            <a:ext cx="1995054" cy="365125"/>
          </a:xfrm>
        </p:spPr>
        <p:txBody>
          <a:bodyPr>
            <a:noAutofit/>
          </a:bodyPr>
          <a:lstStyle/>
          <a:p>
            <a:r>
              <a:rPr lang="en-IN" sz="1800" b="1" dirty="0"/>
              <a:t>193 </a:t>
            </a:r>
            <a:r>
              <a:rPr lang="en-IN" sz="1800" b="1" dirty="0">
                <a:sym typeface="Wingdings" panose="05000000000000000000" pitchFamily="2" charset="2"/>
              </a:rPr>
              <a:t> 129  30</a:t>
            </a:r>
            <a:endParaRPr lang="en-IN" sz="18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3722AB8-1824-16ED-3E3C-F106353DC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61" y="1838906"/>
            <a:ext cx="3776932" cy="3564372"/>
          </a:xfrm>
          <a:prstGeom prst="rect">
            <a:avLst/>
          </a:prstGeom>
        </p:spPr>
      </p:pic>
      <p:pic>
        <p:nvPicPr>
          <p:cNvPr id="3" name="Picture 2" descr="Theme:Chicken&#10;Trend Flow Pattern">
            <a:extLst>
              <a:ext uri="{FF2B5EF4-FFF2-40B4-BE49-F238E27FC236}">
                <a16:creationId xmlns:a16="http://schemas.microsoft.com/office/drawing/2014/main" id="{B94BB0FC-FD94-1E7C-6372-1EE972E2F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454" y="670213"/>
            <a:ext cx="7134820" cy="27587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5E79F9-25AC-9FED-02A4-859C06A5CCD8}"/>
              </a:ext>
            </a:extLst>
          </p:cNvPr>
          <p:cNvSpPr txBox="1"/>
          <p:nvPr/>
        </p:nvSpPr>
        <p:spPr>
          <a:xfrm>
            <a:off x="4668982" y="852774"/>
            <a:ext cx="2097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Theme:Chicken_2017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5949BC6-2E20-5465-5045-31CC4B5A3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096" y="3429000"/>
            <a:ext cx="6687028" cy="275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9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74D7FE-A89E-293D-7FF8-FB0C11B98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1309" y="195568"/>
            <a:ext cx="4114799" cy="365125"/>
          </a:xfrm>
        </p:spPr>
        <p:txBody>
          <a:bodyPr/>
          <a:lstStyle/>
          <a:p>
            <a:r>
              <a:rPr lang="en-US" dirty="0"/>
              <a:t>3.1 Model experimenting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A246F6-CDCF-E744-6728-C2B3543CA050}"/>
              </a:ext>
            </a:extLst>
          </p:cNvPr>
          <p:cNvSpPr txBox="1"/>
          <p:nvPr/>
        </p:nvSpPr>
        <p:spPr>
          <a:xfrm>
            <a:off x="683148" y="1173782"/>
            <a:ext cx="5412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Outlier Treatment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Percentile on Sales Units, Sales lbs , Search Volume and Total Post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F78619-CAF0-1B5B-CE92-069021770033}"/>
              </a:ext>
            </a:extLst>
          </p:cNvPr>
          <p:cNvSpPr txBox="1"/>
          <p:nvPr/>
        </p:nvSpPr>
        <p:spPr>
          <a:xfrm>
            <a:off x="683148" y="2505670"/>
            <a:ext cx="5412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Target Encoding on Theme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One Hot Encoding on Vendors and Platforms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4705C1-756D-2A02-4E3E-69B2860CA984}"/>
              </a:ext>
            </a:extLst>
          </p:cNvPr>
          <p:cNvSpPr txBox="1"/>
          <p:nvPr/>
        </p:nvSpPr>
        <p:spPr>
          <a:xfrm>
            <a:off x="517154" y="3837558"/>
            <a:ext cx="5412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Correlation Effects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Sales_month, Sales_quarter, Platform_google are removed</a:t>
            </a:r>
            <a:endParaRPr lang="en-IN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60BE5B7C-E566-5301-EBF7-E40B7475F90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261995" y="936366"/>
            <a:ext cx="5704320" cy="1990438"/>
          </a:xfrm>
          <a:prstGeom prst="rect">
            <a:avLst/>
          </a:prstGeom>
        </p:spPr>
      </p:pic>
      <p:pic>
        <p:nvPicPr>
          <p:cNvPr id="9" name="Picture 8" descr="Text, table&#10;&#10;Description automatically generated with medium confidence">
            <a:extLst>
              <a:ext uri="{FF2B5EF4-FFF2-40B4-BE49-F238E27FC236}">
                <a16:creationId xmlns:a16="http://schemas.microsoft.com/office/drawing/2014/main" id="{24A56B2A-8577-E267-4F8D-CEBE895E9D6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261995" y="3429000"/>
            <a:ext cx="5704320" cy="199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89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43105-549E-F6EB-80F0-8F8A9223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664" y="119209"/>
            <a:ext cx="8421688" cy="365126"/>
          </a:xfrm>
        </p:spPr>
        <p:txBody>
          <a:bodyPr>
            <a:normAutofit fontScale="90000"/>
          </a:bodyPr>
          <a:lstStyle/>
          <a:p>
            <a:r>
              <a:rPr lang="en-IN" dirty="0"/>
              <a:t>VIF Analysis (Linear Regression)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A3CDA8-FB95-ACE6-6BB9-771ED7D6917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96455" y="1192741"/>
            <a:ext cx="2063618" cy="4832736"/>
          </a:xfrm>
          <a:prstGeom prst="rect">
            <a:avLst/>
          </a:prstGeom>
        </p:spPr>
      </p:pic>
      <p:pic>
        <p:nvPicPr>
          <p:cNvPr id="15" name="Picture 1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C2D888A-741B-FCB5-41A6-AED30AA56A0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2763982" y="1192741"/>
            <a:ext cx="2292927" cy="48327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48CEB2-AA1B-4395-779D-AA6C79C71F8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/>
        </p:blipFill>
        <p:spPr>
          <a:xfrm>
            <a:off x="6053201" y="1180137"/>
            <a:ext cx="5405033" cy="48327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CE94B5B-3A03-D198-E1A8-9763D09C381E}"/>
              </a:ext>
            </a:extLst>
          </p:cNvPr>
          <p:cNvSpPr/>
          <p:nvPr/>
        </p:nvSpPr>
        <p:spPr>
          <a:xfrm>
            <a:off x="9545782" y="1246910"/>
            <a:ext cx="464128" cy="4668978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D4516A-122B-4F49-D607-46AAFEDE87BA}"/>
              </a:ext>
            </a:extLst>
          </p:cNvPr>
          <p:cNvSpPr/>
          <p:nvPr/>
        </p:nvSpPr>
        <p:spPr>
          <a:xfrm>
            <a:off x="7564582" y="1274615"/>
            <a:ext cx="789709" cy="4627418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EDE2F2-3950-5D36-527A-9CC73E1C8BFD}"/>
              </a:ext>
            </a:extLst>
          </p:cNvPr>
          <p:cNvSpPr/>
          <p:nvPr/>
        </p:nvSpPr>
        <p:spPr>
          <a:xfrm>
            <a:off x="1163784" y="1759527"/>
            <a:ext cx="1413164" cy="2355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454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6DBE9B-A963-7522-2028-C1F4B440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19209"/>
            <a:ext cx="3505736" cy="365125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4. Model performance</a:t>
            </a:r>
            <a:endParaRPr lang="en-IN" sz="2000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06CDA5F5-A68B-F49B-F768-B992D6CDA316}"/>
              </a:ext>
            </a:extLst>
          </p:cNvPr>
          <p:cNvSpPr txBox="1">
            <a:spLocks/>
          </p:cNvSpPr>
          <p:nvPr/>
        </p:nvSpPr>
        <p:spPr>
          <a:xfrm>
            <a:off x="1087346" y="1307256"/>
            <a:ext cx="2196180" cy="3651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ols model</a:t>
            </a:r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FC738AAF-DFC5-070B-643C-94C040BCB7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2354" y="2025993"/>
            <a:ext cx="2764780" cy="2872350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4F160C0-CFBE-A1AA-C4BE-4AF54218AE04}"/>
              </a:ext>
            </a:extLst>
          </p:cNvPr>
          <p:cNvSpPr txBox="1">
            <a:spLocks/>
          </p:cNvSpPr>
          <p:nvPr/>
        </p:nvSpPr>
        <p:spPr>
          <a:xfrm>
            <a:off x="8299410" y="1332679"/>
            <a:ext cx="2324529" cy="3651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Xgboost </a:t>
            </a:r>
          </a:p>
        </p:txBody>
      </p:sp>
      <p:pic>
        <p:nvPicPr>
          <p:cNvPr id="17" name="Content Placeholder 12">
            <a:extLst>
              <a:ext uri="{FF2B5EF4-FFF2-40B4-BE49-F238E27FC236}">
                <a16:creationId xmlns:a16="http://schemas.microsoft.com/office/drawing/2014/main" id="{6D48ACF3-65A3-6514-C6BF-C72AE053ACB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905388" y="2026058"/>
            <a:ext cx="2726099" cy="2872285"/>
          </a:xfrm>
          <a:prstGeom prst="rect">
            <a:avLst/>
          </a:prstGeom>
        </p:spPr>
      </p:pic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0AF431E-ABF2-F677-A95B-9B35BB32777F}"/>
              </a:ext>
            </a:extLst>
          </p:cNvPr>
          <p:cNvSpPr txBox="1">
            <a:spLocks/>
          </p:cNvSpPr>
          <p:nvPr/>
        </p:nvSpPr>
        <p:spPr>
          <a:xfrm>
            <a:off x="4544425" y="1332679"/>
            <a:ext cx="2494086" cy="3651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Random forest</a:t>
            </a:r>
          </a:p>
        </p:txBody>
      </p:sp>
      <p:pic>
        <p:nvPicPr>
          <p:cNvPr id="19" name="Content Placeholder 14">
            <a:extLst>
              <a:ext uri="{FF2B5EF4-FFF2-40B4-BE49-F238E27FC236}">
                <a16:creationId xmlns:a16="http://schemas.microsoft.com/office/drawing/2014/main" id="{4415C5F8-4065-A1B6-B93B-B2A9AA26C9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19868" y="2025993"/>
            <a:ext cx="2743200" cy="2830025"/>
          </a:xfrm>
          <a:prstGeom prst="rect">
            <a:avLst/>
          </a:prstGeom>
        </p:spPr>
      </p:pic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86BB7652-3680-E0EA-66D4-4F8677368F84}"/>
              </a:ext>
            </a:extLst>
          </p:cNvPr>
          <p:cNvSpPr txBox="1">
            <a:spLocks/>
          </p:cNvSpPr>
          <p:nvPr/>
        </p:nvSpPr>
        <p:spPr>
          <a:xfrm>
            <a:off x="2209800" y="5597041"/>
            <a:ext cx="8421687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hlinkClick r:id="rId7"/>
              </a:rPr>
              <a:t>Linear Regression</a:t>
            </a:r>
            <a:r>
              <a:rPr lang="en-US" sz="1800" dirty="0"/>
              <a:t> , </a:t>
            </a:r>
            <a:r>
              <a:rPr lang="en-US" sz="1800" dirty="0">
                <a:hlinkClick r:id="rId8"/>
              </a:rPr>
              <a:t>XGBoost</a:t>
            </a:r>
            <a:r>
              <a:rPr lang="en-US" sz="1800" dirty="0"/>
              <a:t> , </a:t>
            </a:r>
            <a:r>
              <a:rPr lang="en-US" sz="1800" dirty="0">
                <a:hlinkClick r:id="rId9"/>
              </a:rPr>
              <a:t>RandomForest</a:t>
            </a:r>
            <a:r>
              <a:rPr lang="en-US" sz="1800" dirty="0"/>
              <a:t> , </a:t>
            </a:r>
            <a:r>
              <a:rPr lang="en-US" sz="1800" dirty="0">
                <a:hlinkClick r:id="rId10"/>
              </a:rPr>
              <a:t>Regression Comparison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1308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9DCB7-B7E8-6726-8524-6118FC9C2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484" y="119209"/>
            <a:ext cx="8421688" cy="493278"/>
          </a:xfrm>
        </p:spPr>
        <p:txBody>
          <a:bodyPr>
            <a:normAutofit fontScale="90000"/>
          </a:bodyPr>
          <a:lstStyle/>
          <a:p>
            <a:r>
              <a:rPr lang="en-US" dirty="0"/>
              <a:t>5. high business opportunity (</a:t>
            </a:r>
            <a:r>
              <a:rPr lang="en-IN" dirty="0">
                <a:solidFill>
                  <a:srgbClr val="000000"/>
                </a:solidFill>
              </a:rPr>
              <a:t>901 Mn $)</a:t>
            </a:r>
            <a:r>
              <a:rPr lang="en-IN" dirty="0"/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812EE5-29B3-2E9A-F3B9-098A88D45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161222"/>
              </p:ext>
            </p:extLst>
          </p:nvPr>
        </p:nvGraphicFramePr>
        <p:xfrm>
          <a:off x="5874328" y="798367"/>
          <a:ext cx="5791199" cy="5389419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105890">
                  <a:extLst>
                    <a:ext uri="{9D8B030D-6E8A-4147-A177-3AD203B41FA5}">
                      <a16:colId xmlns:a16="http://schemas.microsoft.com/office/drawing/2014/main" val="1532512596"/>
                    </a:ext>
                  </a:extLst>
                </a:gridCol>
                <a:gridCol w="1778623">
                  <a:extLst>
                    <a:ext uri="{9D8B030D-6E8A-4147-A177-3AD203B41FA5}">
                      <a16:colId xmlns:a16="http://schemas.microsoft.com/office/drawing/2014/main" val="2885452943"/>
                    </a:ext>
                  </a:extLst>
                </a:gridCol>
                <a:gridCol w="1906686">
                  <a:extLst>
                    <a:ext uri="{9D8B030D-6E8A-4147-A177-3AD203B41FA5}">
                      <a16:colId xmlns:a16="http://schemas.microsoft.com/office/drawing/2014/main" val="1870480372"/>
                    </a:ext>
                  </a:extLst>
                </a:gridCol>
              </a:tblGrid>
              <a:tr h="28231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Theme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Revenue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Vendors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8106314"/>
                  </a:ext>
                </a:extLst>
              </a:tr>
              <a:tr h="319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 Cumin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$73,89,84,415.00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Others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0819100"/>
                  </a:ext>
                </a:extLst>
              </a:tr>
              <a:tr h="319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 ethical - not specific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$4,90,07,009.00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Others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3306005"/>
                  </a:ext>
                </a:extLst>
              </a:tr>
              <a:tr h="319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 sea salt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$4,70,05,459.00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Others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5398378"/>
                  </a:ext>
                </a:extLst>
              </a:tr>
              <a:tr h="319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 mackerel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$1,68,86,910.00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Others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2527618"/>
                  </a:ext>
                </a:extLst>
              </a:tr>
              <a:tr h="319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 halal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$1,47,01,854.00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Others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9962917"/>
                  </a:ext>
                </a:extLst>
              </a:tr>
              <a:tr h="319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cherrry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$1,09,48,767.00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Others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0167909"/>
                  </a:ext>
                </a:extLst>
              </a:tr>
              <a:tr h="319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bone health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$81,08,027.00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Others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8196925"/>
                  </a:ext>
                </a:extLst>
              </a:tr>
              <a:tr h="319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 peach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$54,17,871.00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Others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2491878"/>
                  </a:ext>
                </a:extLst>
              </a:tr>
              <a:tr h="319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red raspberry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$52,94,008.00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B,Private Label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1742463"/>
                  </a:ext>
                </a:extLst>
              </a:tr>
              <a:tr h="319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 peanut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$17,31,056.00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Others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0846368"/>
                  </a:ext>
                </a:extLst>
              </a:tr>
              <a:tr h="319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energy/alertness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$13,92,018.00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H,Private Label,Others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5547666"/>
                  </a:ext>
                </a:extLst>
              </a:tr>
              <a:tr h="319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 prebiotic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$5,98,513.00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Others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4454439"/>
                  </a:ext>
                </a:extLst>
              </a:tr>
              <a:tr h="319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convenience - easy-to-prepare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$5,67,388.00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Others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6411183"/>
                  </a:ext>
                </a:extLst>
              </a:tr>
              <a:tr h="319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nuts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$2,17,048.00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Private </a:t>
                      </a:r>
                      <a:r>
                        <a:rPr lang="en-IN" sz="1100" u="none" strike="noStrike" dirty="0" err="1">
                          <a:effectLst/>
                        </a:rPr>
                        <a:t>Label,Others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5683388"/>
                  </a:ext>
                </a:extLst>
              </a:tr>
              <a:tr h="319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 scallop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$1,38,672.00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Others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2056350"/>
                  </a:ext>
                </a:extLst>
              </a:tr>
              <a:tr h="319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 low calorie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$59,181.00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Others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5204606"/>
                  </a:ext>
                </a:extLst>
              </a:tr>
            </a:tbl>
          </a:graphicData>
        </a:graphic>
      </p:graphicFrame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D3C52251-08D0-9537-827F-C82A58D4E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86" y="3756075"/>
            <a:ext cx="4627420" cy="2459848"/>
          </a:xfrm>
          <a:prstGeom prst="rect">
            <a:avLst/>
          </a:prstGeom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9AAAEA7-289E-BDB3-E676-DB6B881E1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982" y="917229"/>
            <a:ext cx="4677428" cy="28388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55794B-22BF-514E-E08D-A5B8D09A76D4}"/>
              </a:ext>
            </a:extLst>
          </p:cNvPr>
          <p:cNvSpPr txBox="1"/>
          <p:nvPr/>
        </p:nvSpPr>
        <p:spPr>
          <a:xfrm>
            <a:off x="892528" y="992413"/>
            <a:ext cx="1273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err="1"/>
              <a:t>Vendor_A_Model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63087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Route to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062" y="1607128"/>
            <a:ext cx="3917374" cy="234141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Preparation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EDA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Outlier Treatment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Feature and 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934" y="4632585"/>
            <a:ext cx="2190998" cy="585788"/>
          </a:xfrm>
        </p:spPr>
        <p:txBody>
          <a:bodyPr>
            <a:normAutofit/>
          </a:bodyPr>
          <a:lstStyle/>
          <a:p>
            <a:r>
              <a:rPr lang="en-US" sz="1600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6191" y="1512889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MARKET CAPITAL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91567" y="2617657"/>
            <a:ext cx="1413042" cy="514350"/>
          </a:xfrm>
        </p:spPr>
        <p:txBody>
          <a:bodyPr/>
          <a:lstStyle/>
          <a:p>
            <a:r>
              <a:rPr lang="en-US" dirty="0"/>
              <a:t>CUSTOMERS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86817" y="3678513"/>
            <a:ext cx="2073564" cy="514350"/>
          </a:xfrm>
        </p:spPr>
        <p:txBody>
          <a:bodyPr/>
          <a:lstStyle/>
          <a:p>
            <a:r>
              <a:rPr lang="en-US" dirty="0"/>
              <a:t>manufacturers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01280" y="1784842"/>
            <a:ext cx="2354543" cy="256318"/>
          </a:xfrm>
        </p:spPr>
        <p:txBody>
          <a:bodyPr/>
          <a:lstStyle/>
          <a:p>
            <a:r>
              <a:rPr lang="en-US" sz="2000" b="1" dirty="0"/>
              <a:t>98 BILLION $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18728" y="2656240"/>
            <a:ext cx="4675785" cy="514350"/>
          </a:xfrm>
        </p:spPr>
        <p:txBody>
          <a:bodyPr/>
          <a:lstStyle/>
          <a:p>
            <a:r>
              <a:rPr lang="en-US" sz="2000" b="1" dirty="0"/>
              <a:t>People</a:t>
            </a:r>
          </a:p>
          <a:p>
            <a:endParaRPr lang="en-US" sz="200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928928" y="3761318"/>
            <a:ext cx="5776862" cy="365125"/>
          </a:xfrm>
        </p:spPr>
        <p:txBody>
          <a:bodyPr>
            <a:noAutofit/>
          </a:bodyPr>
          <a:lstStyle/>
          <a:p>
            <a:r>
              <a:rPr lang="en-US" sz="2000" b="1" dirty="0"/>
              <a:t>Vendor A, B, D, E, F, G, H, Private-Label, Others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30DEFD-0692-2B47-987C-4435274C7457}"/>
              </a:ext>
            </a:extLst>
          </p:cNvPr>
          <p:cNvSpPr txBox="1"/>
          <p:nvPr/>
        </p:nvSpPr>
        <p:spPr>
          <a:xfrm>
            <a:off x="6451470" y="4768455"/>
            <a:ext cx="5435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Growth patterns of Themes and its positioning of Vendor_A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DDC996-E800-C3C2-9A72-1FD58DE95655}"/>
              </a:ext>
            </a:extLst>
          </p:cNvPr>
          <p:cNvCxnSpPr>
            <a:cxnSpLocks/>
          </p:cNvCxnSpPr>
          <p:nvPr/>
        </p:nvCxnSpPr>
        <p:spPr>
          <a:xfrm>
            <a:off x="2814636" y="1770064"/>
            <a:ext cx="14130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34B3D95-B575-FB55-8452-7E5711827A40}"/>
              </a:ext>
            </a:extLst>
          </p:cNvPr>
          <p:cNvCxnSpPr>
            <a:cxnSpLocks/>
          </p:cNvCxnSpPr>
          <p:nvPr/>
        </p:nvCxnSpPr>
        <p:spPr>
          <a:xfrm>
            <a:off x="3409392" y="2874832"/>
            <a:ext cx="14130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02F5A2-E125-DC82-820E-F036055675D7}"/>
              </a:ext>
            </a:extLst>
          </p:cNvPr>
          <p:cNvCxnSpPr>
            <a:cxnSpLocks/>
          </p:cNvCxnSpPr>
          <p:nvPr/>
        </p:nvCxnSpPr>
        <p:spPr>
          <a:xfrm>
            <a:off x="4327490" y="3944585"/>
            <a:ext cx="14130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95BA3A-3F90-1349-E1F7-D1999AA12B0C}"/>
              </a:ext>
            </a:extLst>
          </p:cNvPr>
          <p:cNvCxnSpPr>
            <a:cxnSpLocks/>
          </p:cNvCxnSpPr>
          <p:nvPr/>
        </p:nvCxnSpPr>
        <p:spPr>
          <a:xfrm>
            <a:off x="4918728" y="4925479"/>
            <a:ext cx="14130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210" y="91500"/>
            <a:ext cx="4113771" cy="369333"/>
          </a:xfrm>
        </p:spPr>
        <p:txBody>
          <a:bodyPr/>
          <a:lstStyle/>
          <a:p>
            <a:pPr algn="ctr"/>
            <a:r>
              <a:rPr lang="en-US" dirty="0"/>
              <a:t>1.Data preparation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0ED55A-99F5-F692-764A-FD7A420AD786}"/>
              </a:ext>
            </a:extLst>
          </p:cNvPr>
          <p:cNvSpPr txBox="1"/>
          <p:nvPr/>
        </p:nvSpPr>
        <p:spPr>
          <a:xfrm>
            <a:off x="1013224" y="904711"/>
            <a:ext cx="220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1.1 Unique Themes: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5648EF-B09E-0D6B-6FC1-CEA49470AB3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6542" y="1593274"/>
            <a:ext cx="11158916" cy="419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6DBE9B-A963-7522-2028-C1F4B440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664" y="119209"/>
            <a:ext cx="8421688" cy="680893"/>
          </a:xfrm>
        </p:spPr>
        <p:txBody>
          <a:bodyPr>
            <a:normAutofit fontScale="90000"/>
          </a:bodyPr>
          <a:lstStyle/>
          <a:p>
            <a:r>
              <a:rPr lang="en-IN" sz="2000" b="1" dirty="0">
                <a:latin typeface="Helvetica Neue"/>
              </a:rPr>
              <a:t>1.2</a:t>
            </a:r>
            <a:r>
              <a:rPr lang="en-IN" sz="2000" dirty="0"/>
              <a:t> </a:t>
            </a:r>
            <a:r>
              <a:rPr lang="en-IN" sz="2000" i="0" dirty="0">
                <a:solidFill>
                  <a:srgbClr val="000000"/>
                </a:solidFill>
                <a:effectLst/>
                <a:latin typeface="Helvetica Neue"/>
              </a:rPr>
              <a:t>Popular themes across Datasets</a:t>
            </a:r>
            <a:r>
              <a:rPr lang="en-IN" sz="2000" dirty="0"/>
              <a:t>:</a:t>
            </a:r>
            <a:br>
              <a:rPr lang="en-IN" sz="2000" dirty="0"/>
            </a:br>
            <a:endParaRPr lang="en-IN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9D3D98-CB83-7386-9541-DF69101AB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563" y="1710596"/>
            <a:ext cx="3096327" cy="355384"/>
          </a:xfrm>
        </p:spPr>
        <p:txBody>
          <a:bodyPr/>
          <a:lstStyle/>
          <a:p>
            <a:r>
              <a:rPr lang="en-IN" b="1" dirty="0"/>
              <a:t>Search platforms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9C9D599-CF8D-D493-34BF-63F49D220F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33564" y="2151753"/>
            <a:ext cx="3096327" cy="2839326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0932F86-573A-0D70-B7AB-D5F843D1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96324" y="1710596"/>
            <a:ext cx="2313709" cy="355384"/>
          </a:xfrm>
        </p:spPr>
        <p:txBody>
          <a:bodyPr/>
          <a:lstStyle/>
          <a:p>
            <a:r>
              <a:rPr lang="en-IN" b="1" dirty="0"/>
              <a:t>SOCIAL media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3523971-D1D0-1103-3B46-5CD8304ABE2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024905" y="2128862"/>
            <a:ext cx="3456549" cy="2839326"/>
          </a:xfrm>
          <a:prstGeom prst="rect">
            <a:avLst/>
          </a:prstGeom>
        </p:spPr>
      </p:pic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CCD9AFC-48D6-72FE-F0BE-72DC8F93BBB4}"/>
              </a:ext>
            </a:extLst>
          </p:cNvPr>
          <p:cNvSpPr txBox="1">
            <a:spLocks/>
          </p:cNvSpPr>
          <p:nvPr/>
        </p:nvSpPr>
        <p:spPr>
          <a:xfrm>
            <a:off x="9232904" y="1730937"/>
            <a:ext cx="1233055" cy="3553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SALES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6C8650-E416-9E3C-DEA6-46FC0C8024B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945740" y="2151753"/>
            <a:ext cx="3581241" cy="283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3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1.3 Data sufficiency, sparsity and anomaly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B4EB35-3D7A-4E4E-1CB1-C2C3702FCB8A}"/>
              </a:ext>
            </a:extLst>
          </p:cNvPr>
          <p:cNvSpPr txBox="1"/>
          <p:nvPr/>
        </p:nvSpPr>
        <p:spPr>
          <a:xfrm>
            <a:off x="2942111" y="790043"/>
            <a:ext cx="77585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Social Media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3"/>
              </a:rPr>
              <a:t>Search Platforms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4"/>
              </a:rPr>
              <a:t>Product Manufacturer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5"/>
              </a:rPr>
              <a:t>Theme Product List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6"/>
              </a:rPr>
              <a:t>Theme List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7"/>
              </a:rPr>
              <a:t>Sales </a:t>
            </a:r>
            <a:endParaRPr lang="en-IN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D945A6EB-6F82-D881-6230-EB768E14BECD}"/>
              </a:ext>
            </a:extLst>
          </p:cNvPr>
          <p:cNvSpPr txBox="1">
            <a:spLocks/>
          </p:cNvSpPr>
          <p:nvPr/>
        </p:nvSpPr>
        <p:spPr>
          <a:xfrm>
            <a:off x="14884" y="3240683"/>
            <a:ext cx="8174182" cy="3766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1.4 Time Granularity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D474D1-13DD-B4D2-D303-F64726367819}"/>
              </a:ext>
            </a:extLst>
          </p:cNvPr>
          <p:cNvSpPr txBox="1"/>
          <p:nvPr/>
        </p:nvSpPr>
        <p:spPr>
          <a:xfrm>
            <a:off x="1905000" y="3944299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 the Sales Dataset is of </a:t>
            </a:r>
            <a:r>
              <a:rPr lang="en-IN" b="1" dirty="0"/>
              <a:t>Weekly</a:t>
            </a:r>
            <a:r>
              <a:rPr lang="en-IN" dirty="0"/>
              <a:t> update, </a:t>
            </a:r>
            <a:r>
              <a:rPr lang="en-IN" b="1" dirty="0"/>
              <a:t>Yearly Week-wise </a:t>
            </a:r>
            <a:r>
              <a:rPr lang="en-IN" dirty="0"/>
              <a:t>analysis is opted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6DBE9B-A963-7522-2028-C1F4B440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0"/>
            <a:ext cx="8421688" cy="680893"/>
          </a:xfrm>
        </p:spPr>
        <p:txBody>
          <a:bodyPr>
            <a:normAutofit/>
          </a:bodyPr>
          <a:lstStyle/>
          <a:p>
            <a:r>
              <a:rPr lang="en-IN" sz="2000" dirty="0"/>
              <a:t>2. Data exploration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9D3D98-CB83-7386-9541-DF69101AB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5394" y="737579"/>
            <a:ext cx="6717875" cy="495926"/>
          </a:xfrm>
        </p:spPr>
        <p:txBody>
          <a:bodyPr/>
          <a:lstStyle/>
          <a:p>
            <a:r>
              <a:rPr lang="en-IN" dirty="0"/>
              <a:t>2.1 overall market share of our client </a:t>
            </a:r>
          </a:p>
        </p:txBody>
      </p:sp>
      <p:pic>
        <p:nvPicPr>
          <p:cNvPr id="10" name="Content Placeholder 9" descr="Chart, pie chart&#10;&#10;Description automatically generated">
            <a:extLst>
              <a:ext uri="{FF2B5EF4-FFF2-40B4-BE49-F238E27FC236}">
                <a16:creationId xmlns:a16="http://schemas.microsoft.com/office/drawing/2014/main" id="{F48C51AF-2167-3789-24D1-5AAEC5E856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810763"/>
            <a:ext cx="5257800" cy="4309658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0932F86-573A-0D70-B7AB-D5F843D1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9482" y="5314028"/>
            <a:ext cx="4517118" cy="68089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US" cap="none" dirty="0">
                <a:solidFill>
                  <a:schemeClr val="accent5">
                    <a:lumMod val="75000"/>
                  </a:schemeClr>
                </a:solidFill>
              </a:rPr>
              <a:t>he market share of Vendor A is </a:t>
            </a:r>
            <a:r>
              <a:rPr lang="en-US" b="1" cap="none" dirty="0">
                <a:solidFill>
                  <a:schemeClr val="accent5">
                    <a:lumMod val="75000"/>
                  </a:schemeClr>
                </a:solidFill>
              </a:rPr>
              <a:t>32%</a:t>
            </a:r>
            <a:r>
              <a:rPr lang="en-IN" b="1" cap="none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cap="none" dirty="0">
                <a:solidFill>
                  <a:schemeClr val="accent5">
                    <a:lumMod val="75000"/>
                  </a:schemeClr>
                </a:solidFill>
              </a:rPr>
              <a:t>which is </a:t>
            </a:r>
            <a:r>
              <a:rPr lang="en-IN" b="1" cap="none" dirty="0">
                <a:solidFill>
                  <a:schemeClr val="accent5">
                    <a:lumMod val="75000"/>
                  </a:schemeClr>
                </a:solidFill>
              </a:rPr>
              <a:t>31.36bn $.</a:t>
            </a:r>
            <a:endParaRPr lang="en-US" b="1" cap="none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689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C0ED55A-99F5-F692-764A-FD7A420AD786}"/>
              </a:ext>
            </a:extLst>
          </p:cNvPr>
          <p:cNvSpPr txBox="1"/>
          <p:nvPr/>
        </p:nvSpPr>
        <p:spPr>
          <a:xfrm>
            <a:off x="893617" y="119209"/>
            <a:ext cx="696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2.2 </a:t>
            </a:r>
            <a:r>
              <a:rPr lang="en-IN" b="1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IN" sz="1800" b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otential competitors for our client in each theme</a:t>
            </a:r>
            <a:r>
              <a:rPr lang="en-IN" b="1" dirty="0"/>
              <a:t>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F5493BE-70EE-3056-EFF8-8EC4E3936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067916"/>
              </p:ext>
            </p:extLst>
          </p:nvPr>
        </p:nvGraphicFramePr>
        <p:xfrm>
          <a:off x="422031" y="675253"/>
          <a:ext cx="11507372" cy="5566688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081211">
                  <a:extLst>
                    <a:ext uri="{9D8B030D-6E8A-4147-A177-3AD203B41FA5}">
                      <a16:colId xmlns:a16="http://schemas.microsoft.com/office/drawing/2014/main" val="651824579"/>
                    </a:ext>
                  </a:extLst>
                </a:gridCol>
                <a:gridCol w="1959810">
                  <a:extLst>
                    <a:ext uri="{9D8B030D-6E8A-4147-A177-3AD203B41FA5}">
                      <a16:colId xmlns:a16="http://schemas.microsoft.com/office/drawing/2014/main" val="2414087582"/>
                    </a:ext>
                  </a:extLst>
                </a:gridCol>
                <a:gridCol w="1027600">
                  <a:extLst>
                    <a:ext uri="{9D8B030D-6E8A-4147-A177-3AD203B41FA5}">
                      <a16:colId xmlns:a16="http://schemas.microsoft.com/office/drawing/2014/main" val="3406375757"/>
                    </a:ext>
                  </a:extLst>
                </a:gridCol>
                <a:gridCol w="1162013">
                  <a:extLst>
                    <a:ext uri="{9D8B030D-6E8A-4147-A177-3AD203B41FA5}">
                      <a16:colId xmlns:a16="http://schemas.microsoft.com/office/drawing/2014/main" val="3632762541"/>
                    </a:ext>
                  </a:extLst>
                </a:gridCol>
                <a:gridCol w="1131658">
                  <a:extLst>
                    <a:ext uri="{9D8B030D-6E8A-4147-A177-3AD203B41FA5}">
                      <a16:colId xmlns:a16="http://schemas.microsoft.com/office/drawing/2014/main" val="3538267329"/>
                    </a:ext>
                  </a:extLst>
                </a:gridCol>
                <a:gridCol w="1144664">
                  <a:extLst>
                    <a:ext uri="{9D8B030D-6E8A-4147-A177-3AD203B41FA5}">
                      <a16:colId xmlns:a16="http://schemas.microsoft.com/office/drawing/2014/main" val="479699639"/>
                    </a:ext>
                  </a:extLst>
                </a:gridCol>
                <a:gridCol w="832486">
                  <a:extLst>
                    <a:ext uri="{9D8B030D-6E8A-4147-A177-3AD203B41FA5}">
                      <a16:colId xmlns:a16="http://schemas.microsoft.com/office/drawing/2014/main" val="1188034301"/>
                    </a:ext>
                  </a:extLst>
                </a:gridCol>
                <a:gridCol w="832486">
                  <a:extLst>
                    <a:ext uri="{9D8B030D-6E8A-4147-A177-3AD203B41FA5}">
                      <a16:colId xmlns:a16="http://schemas.microsoft.com/office/drawing/2014/main" val="3500218013"/>
                    </a:ext>
                  </a:extLst>
                </a:gridCol>
                <a:gridCol w="832486">
                  <a:extLst>
                    <a:ext uri="{9D8B030D-6E8A-4147-A177-3AD203B41FA5}">
                      <a16:colId xmlns:a16="http://schemas.microsoft.com/office/drawing/2014/main" val="3035187090"/>
                    </a:ext>
                  </a:extLst>
                </a:gridCol>
                <a:gridCol w="502958">
                  <a:extLst>
                    <a:ext uri="{9D8B030D-6E8A-4147-A177-3AD203B41FA5}">
                      <a16:colId xmlns:a16="http://schemas.microsoft.com/office/drawing/2014/main" val="2875132806"/>
                    </a:ext>
                  </a:extLst>
                </a:gridCol>
              </a:tblGrid>
              <a:tr h="2120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Theme/Vendors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extLst>
                  <a:ext uri="{0D108BD9-81ED-4DB2-BD59-A6C34878D82A}">
                    <a16:rowId xmlns:a16="http://schemas.microsoft.com/office/drawing/2014/main" val="1207670034"/>
                  </a:ext>
                </a:extLst>
              </a:tr>
              <a:tr h="1601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 Claim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Private Label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Others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E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extLst>
                  <a:ext uri="{0D108BD9-81ED-4DB2-BD59-A6C34878D82A}">
                    <a16:rowId xmlns:a16="http://schemas.microsoft.com/office/drawing/2014/main" val="3110208758"/>
                  </a:ext>
                </a:extLst>
              </a:tr>
              <a:tr h="1601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low carb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Others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Private Label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extLst>
                  <a:ext uri="{0D108BD9-81ED-4DB2-BD59-A6C34878D82A}">
                    <a16:rowId xmlns:a16="http://schemas.microsoft.com/office/drawing/2014/main" val="281138734"/>
                  </a:ext>
                </a:extLst>
              </a:tr>
              <a:tr h="1818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 additives/preservatives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Others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Private Label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extLst>
                  <a:ext uri="{0D108BD9-81ED-4DB2-BD59-A6C34878D82A}">
                    <a16:rowId xmlns:a16="http://schemas.microsoft.com/office/drawing/2014/main" val="530774471"/>
                  </a:ext>
                </a:extLst>
              </a:tr>
              <a:tr h="1601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Stroganoff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Others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extLst>
                  <a:ext uri="{0D108BD9-81ED-4DB2-BD59-A6C34878D82A}">
                    <a16:rowId xmlns:a16="http://schemas.microsoft.com/office/drawing/2014/main" val="1270229374"/>
                  </a:ext>
                </a:extLst>
              </a:tr>
              <a:tr h="1601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Salmon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Private Label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Others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extLst>
                  <a:ext uri="{0D108BD9-81ED-4DB2-BD59-A6C34878D82A}">
                    <a16:rowId xmlns:a16="http://schemas.microsoft.com/office/drawing/2014/main" val="3659533365"/>
                  </a:ext>
                </a:extLst>
              </a:tr>
              <a:tr h="1818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soy foods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Others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Private Label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extLst>
                  <a:ext uri="{0D108BD9-81ED-4DB2-BD59-A6C34878D82A}">
                    <a16:rowId xmlns:a16="http://schemas.microsoft.com/office/drawing/2014/main" val="1095962352"/>
                  </a:ext>
                </a:extLst>
              </a:tr>
              <a:tr h="1818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apple cinnamon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Others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Private Label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extLst>
                  <a:ext uri="{0D108BD9-81ED-4DB2-BD59-A6C34878D82A}">
                    <a16:rowId xmlns:a16="http://schemas.microsoft.com/office/drawing/2014/main" val="4272620915"/>
                  </a:ext>
                </a:extLst>
              </a:tr>
              <a:tr h="1601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Pollock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Others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Private Label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extLst>
                  <a:ext uri="{0D108BD9-81ED-4DB2-BD59-A6C34878D82A}">
                    <a16:rowId xmlns:a16="http://schemas.microsoft.com/office/drawing/2014/main" val="1533185284"/>
                  </a:ext>
                </a:extLst>
              </a:tr>
              <a:tr h="1601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Cookie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Others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Private Label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extLst>
                  <a:ext uri="{0D108BD9-81ED-4DB2-BD59-A6C34878D82A}">
                    <a16:rowId xmlns:a16="http://schemas.microsoft.com/office/drawing/2014/main" val="1699322861"/>
                  </a:ext>
                </a:extLst>
              </a:tr>
              <a:tr h="1601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Pizza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Others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Private Label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extLst>
                  <a:ext uri="{0D108BD9-81ED-4DB2-BD59-A6C34878D82A}">
                    <a16:rowId xmlns:a16="http://schemas.microsoft.com/office/drawing/2014/main" val="1252110004"/>
                  </a:ext>
                </a:extLst>
              </a:tr>
              <a:tr h="1818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ethnic &amp; exotic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Others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Private Label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extLst>
                  <a:ext uri="{0D108BD9-81ED-4DB2-BD59-A6C34878D82A}">
                    <a16:rowId xmlns:a16="http://schemas.microsoft.com/office/drawing/2014/main" val="2492878473"/>
                  </a:ext>
                </a:extLst>
              </a:tr>
              <a:tr h="1601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american</a:t>
                      </a:r>
                      <a:r>
                        <a:rPr lang="en-IN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southwest style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Others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Private Label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extLst>
                  <a:ext uri="{0D108BD9-81ED-4DB2-BD59-A6C34878D82A}">
                    <a16:rowId xmlns:a16="http://schemas.microsoft.com/office/drawing/2014/main" val="1896737448"/>
                  </a:ext>
                </a:extLst>
              </a:tr>
              <a:tr h="1601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Blueberry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Others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Private Label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extLst>
                  <a:ext uri="{0D108BD9-81ED-4DB2-BD59-A6C34878D82A}">
                    <a16:rowId xmlns:a16="http://schemas.microsoft.com/office/drawing/2014/main" val="1797091309"/>
                  </a:ext>
                </a:extLst>
              </a:tr>
              <a:tr h="1601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Buckwheat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Others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Private Label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extLst>
                  <a:ext uri="{0D108BD9-81ED-4DB2-BD59-A6C34878D82A}">
                    <a16:rowId xmlns:a16="http://schemas.microsoft.com/office/drawing/2014/main" val="586715666"/>
                  </a:ext>
                </a:extLst>
              </a:tr>
              <a:tr h="1601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Herbs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Others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extLst>
                  <a:ext uri="{0D108BD9-81ED-4DB2-BD59-A6C34878D82A}">
                    <a16:rowId xmlns:a16="http://schemas.microsoft.com/office/drawing/2014/main" val="2010343244"/>
                  </a:ext>
                </a:extLst>
              </a:tr>
              <a:tr h="1601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low sodium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Others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Private Label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extLst>
                  <a:ext uri="{0D108BD9-81ED-4DB2-BD59-A6C34878D82A}">
                    <a16:rowId xmlns:a16="http://schemas.microsoft.com/office/drawing/2014/main" val="1227732208"/>
                  </a:ext>
                </a:extLst>
              </a:tr>
              <a:tr h="1601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high/source of protein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Others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extLst>
                  <a:ext uri="{0D108BD9-81ED-4DB2-BD59-A6C34878D82A}">
                    <a16:rowId xmlns:a16="http://schemas.microsoft.com/office/drawing/2014/main" val="285037921"/>
                  </a:ext>
                </a:extLst>
              </a:tr>
              <a:tr h="1601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Chicken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Others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Private Label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extLst>
                  <a:ext uri="{0D108BD9-81ED-4DB2-BD59-A6C34878D82A}">
                    <a16:rowId xmlns:a16="http://schemas.microsoft.com/office/drawing/2014/main" val="1359960199"/>
                  </a:ext>
                </a:extLst>
              </a:tr>
              <a:tr h="1601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Crab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Others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Private Label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extLst>
                  <a:ext uri="{0D108BD9-81ED-4DB2-BD59-A6C34878D82A}">
                    <a16:rowId xmlns:a16="http://schemas.microsoft.com/office/drawing/2014/main" val="991146463"/>
                  </a:ext>
                </a:extLst>
              </a:tr>
              <a:tr h="1601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gmo</a:t>
                      </a:r>
                      <a:r>
                        <a:rPr lang="en-IN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free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Others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Private Label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extLst>
                  <a:ext uri="{0D108BD9-81ED-4DB2-BD59-A6C34878D82A}">
                    <a16:rowId xmlns:a16="http://schemas.microsoft.com/office/drawing/2014/main" val="1435178438"/>
                  </a:ext>
                </a:extLst>
              </a:tr>
              <a:tr h="1601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Poultry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Others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extLst>
                  <a:ext uri="{0D108BD9-81ED-4DB2-BD59-A6C34878D82A}">
                    <a16:rowId xmlns:a16="http://schemas.microsoft.com/office/drawing/2014/main" val="46950509"/>
                  </a:ext>
                </a:extLst>
              </a:tr>
              <a:tr h="1818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french</a:t>
                      </a:r>
                      <a:r>
                        <a:rPr lang="en-IN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bisque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Others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Private Label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extLst>
                  <a:ext uri="{0D108BD9-81ED-4DB2-BD59-A6C34878D82A}">
                    <a16:rowId xmlns:a16="http://schemas.microsoft.com/office/drawing/2014/main" val="2930905893"/>
                  </a:ext>
                </a:extLst>
              </a:tr>
              <a:tr h="1601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Tilapia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Others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extLst>
                  <a:ext uri="{0D108BD9-81ED-4DB2-BD59-A6C34878D82A}">
                    <a16:rowId xmlns:a16="http://schemas.microsoft.com/office/drawing/2014/main" val="358496692"/>
                  </a:ext>
                </a:extLst>
              </a:tr>
              <a:tr h="1601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Gingerbread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Others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extLst>
                  <a:ext uri="{0D108BD9-81ED-4DB2-BD59-A6C34878D82A}">
                    <a16:rowId xmlns:a16="http://schemas.microsoft.com/office/drawing/2014/main" val="2246182334"/>
                  </a:ext>
                </a:extLst>
              </a:tr>
              <a:tr h="1601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brown ale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Others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Private Label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extLst>
                  <a:ext uri="{0D108BD9-81ED-4DB2-BD59-A6C34878D82A}">
                    <a16:rowId xmlns:a16="http://schemas.microsoft.com/office/drawing/2014/main" val="1406527718"/>
                  </a:ext>
                </a:extLst>
              </a:tr>
              <a:tr h="1601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low sugar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Others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Private Label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extLst>
                  <a:ext uri="{0D108BD9-81ED-4DB2-BD59-A6C34878D82A}">
                    <a16:rowId xmlns:a16="http://schemas.microsoft.com/office/drawing/2014/main" val="1790281553"/>
                  </a:ext>
                </a:extLst>
              </a:tr>
              <a:tr h="1601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american</a:t>
                      </a:r>
                      <a:r>
                        <a:rPr lang="en-IN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gumbo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Others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Private Label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extLst>
                  <a:ext uri="{0D108BD9-81ED-4DB2-BD59-A6C34878D82A}">
                    <a16:rowId xmlns:a16="http://schemas.microsoft.com/office/drawing/2014/main" val="4053920213"/>
                  </a:ext>
                </a:extLst>
              </a:tr>
              <a:tr h="1601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ethical – packaging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Others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extLst>
                  <a:ext uri="{0D108BD9-81ED-4DB2-BD59-A6C34878D82A}">
                    <a16:rowId xmlns:a16="http://schemas.microsoft.com/office/drawing/2014/main" val="3474040648"/>
                  </a:ext>
                </a:extLst>
              </a:tr>
              <a:tr h="1601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Beans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Others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Private Label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extLst>
                  <a:ext uri="{0D108BD9-81ED-4DB2-BD59-A6C34878D82A}">
                    <a16:rowId xmlns:a16="http://schemas.microsoft.com/office/drawing/2014/main" val="83010903"/>
                  </a:ext>
                </a:extLst>
              </a:tr>
              <a:tr h="1601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beef hamburger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Others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extLst>
                  <a:ext uri="{0D108BD9-81ED-4DB2-BD59-A6C34878D82A}">
                    <a16:rowId xmlns:a16="http://schemas.microsoft.com/office/drawing/2014/main" val="2852710530"/>
                  </a:ext>
                </a:extLst>
              </a:tr>
              <a:tr h="1601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Vegetarian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Others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extLst>
                  <a:ext uri="{0D108BD9-81ED-4DB2-BD59-A6C34878D82A}">
                    <a16:rowId xmlns:a16="http://schemas.microsoft.com/office/drawing/2014/main" val="3642297406"/>
                  </a:ext>
                </a:extLst>
              </a:tr>
              <a:tr h="1601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Tuna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1" marR="4411" marT="4411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11" marR="4411" marT="4411" marB="0" anchor="ctr"/>
                </a:tc>
                <a:extLst>
                  <a:ext uri="{0D108BD9-81ED-4DB2-BD59-A6C34878D82A}">
                    <a16:rowId xmlns:a16="http://schemas.microsoft.com/office/drawing/2014/main" val="1147589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487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E7640CA-6EB4-6891-7253-F2AF7826E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173" y="119209"/>
            <a:ext cx="8421688" cy="457490"/>
          </a:xfrm>
        </p:spPr>
        <p:txBody>
          <a:bodyPr>
            <a:normAutofit fontScale="90000"/>
          </a:bodyPr>
          <a:lstStyle/>
          <a:p>
            <a:r>
              <a:rPr lang="en-IN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2.3 Emerging themes</a:t>
            </a:r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C74D28A-8EB3-207E-C45D-AE5C5B0DC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1187" y="828158"/>
            <a:ext cx="2882475" cy="192537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sz="1800" b="1" dirty="0"/>
              <a:t>Search Platforms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Anti-aging/</a:t>
            </a: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A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ging-well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O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ral health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almon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Bone health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C10A789-3B3F-6422-551C-57B8F48A1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99017" y="828158"/>
            <a:ext cx="2896671" cy="193582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sz="1800" b="1" dirty="0"/>
              <a:t>Social Media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Sea salt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CE922AC-074A-2390-B16E-25DBBF12662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9063961" y="828159"/>
            <a:ext cx="2913275" cy="192537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sz="1800" b="1" dirty="0"/>
              <a:t>Sales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02124"/>
                </a:solidFill>
                <a:latin typeface="Roboto" panose="02000000000000000000" pitchFamily="2" charset="0"/>
              </a:rPr>
              <a:t>E</a:t>
            </a:r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thical - not specific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N" dirty="0">
                <a:solidFill>
                  <a:srgbClr val="202124"/>
                </a:solidFill>
                <a:latin typeface="Roboto" panose="02000000000000000000" pitchFamily="2" charset="0"/>
              </a:rPr>
              <a:t>H</a:t>
            </a:r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alal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1ED3010-FA0B-9505-B112-ADD9CD5B77BB}"/>
              </a:ext>
            </a:extLst>
          </p:cNvPr>
          <p:cNvSpPr/>
          <p:nvPr/>
        </p:nvSpPr>
        <p:spPr>
          <a:xfrm>
            <a:off x="407080" y="1101433"/>
            <a:ext cx="2271640" cy="1343891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2180E2-AF21-B269-FDFB-4873C57ADABA}"/>
              </a:ext>
            </a:extLst>
          </p:cNvPr>
          <p:cNvSpPr txBox="1"/>
          <p:nvPr/>
        </p:nvSpPr>
        <p:spPr>
          <a:xfrm>
            <a:off x="407080" y="1569670"/>
            <a:ext cx="227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Top Selling</a:t>
            </a:r>
            <a:endParaRPr lang="en-IN" dirty="0"/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4A474FBA-C93A-C6FF-5F9C-B736C9919F93}"/>
              </a:ext>
            </a:extLst>
          </p:cNvPr>
          <p:cNvSpPr txBox="1">
            <a:spLocks/>
          </p:cNvSpPr>
          <p:nvPr/>
        </p:nvSpPr>
        <p:spPr>
          <a:xfrm>
            <a:off x="2983254" y="3004988"/>
            <a:ext cx="2882475" cy="34927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121917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121917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121917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121917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Search Platforms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Nuts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Red Raspberry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Peanut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Microwaveable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Natural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Cranberry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9" name="Content Placeholder 16">
            <a:extLst>
              <a:ext uri="{FF2B5EF4-FFF2-40B4-BE49-F238E27FC236}">
                <a16:creationId xmlns:a16="http://schemas.microsoft.com/office/drawing/2014/main" id="{CDA2D249-3BDB-898F-20F8-C9A3A8280473}"/>
              </a:ext>
            </a:extLst>
          </p:cNvPr>
          <p:cNvSpPr txBox="1">
            <a:spLocks/>
          </p:cNvSpPr>
          <p:nvPr/>
        </p:nvSpPr>
        <p:spPr>
          <a:xfrm>
            <a:off x="5985502" y="3004988"/>
            <a:ext cx="2896671" cy="34927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121917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121917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121917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121917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Social Media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Poultry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Parsley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Bacon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Crawfish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Coconut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12" name="Content Placeholder 18">
            <a:extLst>
              <a:ext uri="{FF2B5EF4-FFF2-40B4-BE49-F238E27FC236}">
                <a16:creationId xmlns:a16="http://schemas.microsoft.com/office/drawing/2014/main" id="{8D65AA12-69D4-F461-2F38-03FDD471598A}"/>
              </a:ext>
            </a:extLst>
          </p:cNvPr>
          <p:cNvSpPr txBox="1">
            <a:spLocks/>
          </p:cNvSpPr>
          <p:nvPr/>
        </p:nvSpPr>
        <p:spPr>
          <a:xfrm>
            <a:off x="9200222" y="3004987"/>
            <a:ext cx="2882475" cy="32293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121917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121917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121917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121917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Sales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/>
              <a:t>Poultry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C4C30E2-D59A-BDEB-DE46-061809544669}"/>
              </a:ext>
            </a:extLst>
          </p:cNvPr>
          <p:cNvSpPr/>
          <p:nvPr/>
        </p:nvSpPr>
        <p:spPr>
          <a:xfrm>
            <a:off x="407079" y="3994673"/>
            <a:ext cx="2271640" cy="1343891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49E63F-808F-71E4-4D82-C29D4B9BC20F}"/>
              </a:ext>
            </a:extLst>
          </p:cNvPr>
          <p:cNvSpPr txBox="1"/>
          <p:nvPr/>
        </p:nvSpPr>
        <p:spPr>
          <a:xfrm>
            <a:off x="407079" y="4481952"/>
            <a:ext cx="227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PCT change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0F75B-3F2E-913B-63E8-7D02E3398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79621" y="4959205"/>
            <a:ext cx="2597615" cy="8473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0ACD4A-38F2-9F13-6CAE-81ACDC2B8578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6206836" y="4932220"/>
            <a:ext cx="2554229" cy="148810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F25867B-6B76-252A-80E5-4DD23EFA400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041187" y="4932220"/>
            <a:ext cx="2626266" cy="148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85412"/>
      </p:ext>
    </p:extLst>
  </p:cSld>
  <p:clrMapOvr>
    <a:masterClrMapping/>
  </p:clrMapOvr>
</p:sld>
</file>

<file path=ppt/theme/theme1.xml><?xml version="1.0" encoding="utf-8"?>
<a:theme xmlns:a="http://schemas.openxmlformats.org/drawingml/2006/main" name="Tiger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ger_Template" id="{E96952B8-DF89-4629-BC40-69A5E7B5A1E3}" vid="{55714C76-0D98-42E9-951D-B367B0F668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Tiger_Template_2</Template>
  <TotalTime>1680</TotalTime>
  <Words>784</Words>
  <Application>Microsoft Office PowerPoint</Application>
  <PresentationFormat>Widescreen</PresentationFormat>
  <Paragraphs>469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 arial</vt:lpstr>
      <vt:lpstr>Adobe Gothic Std B</vt:lpstr>
      <vt:lpstr>Arial</vt:lpstr>
      <vt:lpstr>Calibri</vt:lpstr>
      <vt:lpstr>Helvetica Neue</vt:lpstr>
      <vt:lpstr>Roboto</vt:lpstr>
      <vt:lpstr>Wingdings</vt:lpstr>
      <vt:lpstr>Tiger_Template</vt:lpstr>
      <vt:lpstr>Springboard Training Project: Emerging Technologies</vt:lpstr>
      <vt:lpstr>Route to modelling</vt:lpstr>
      <vt:lpstr>PROBLEM</vt:lpstr>
      <vt:lpstr>1.Data preparation</vt:lpstr>
      <vt:lpstr>1.2 Popular themes across Datasets: </vt:lpstr>
      <vt:lpstr>1.3 Data sufficiency, sparsity and anomaly</vt:lpstr>
      <vt:lpstr>2. Data exploration</vt:lpstr>
      <vt:lpstr>PowerPoint Presentation</vt:lpstr>
      <vt:lpstr>2.3 Emerging themes</vt:lpstr>
      <vt:lpstr>2.4 Trend flows from Social -&gt; Search -&gt; Sales</vt:lpstr>
      <vt:lpstr>PowerPoint Presentation</vt:lpstr>
      <vt:lpstr>VIF Analysis (Linear Regression)</vt:lpstr>
      <vt:lpstr>4. Model performance</vt:lpstr>
      <vt:lpstr>5. high business opportunity (901 Mn $)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Springboard Training Project: Emerging Technologies</dc:title>
  <dc:creator>Senthil</dc:creator>
  <cp:lastModifiedBy>Senthil</cp:lastModifiedBy>
  <cp:revision>28</cp:revision>
  <dcterms:created xsi:type="dcterms:W3CDTF">2022-05-23T11:13:24Z</dcterms:created>
  <dcterms:modified xsi:type="dcterms:W3CDTF">2022-05-31T08:20:29Z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