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61" r:id="rId7"/>
    <p:sldId id="262" r:id="rId8"/>
    <p:sldId id="295" r:id="rId9"/>
    <p:sldId id="289" r:id="rId10"/>
    <p:sldId id="299" r:id="rId11"/>
    <p:sldId id="298" r:id="rId12"/>
    <p:sldId id="300" r:id="rId13"/>
    <p:sldId id="301" r:id="rId14"/>
    <p:sldId id="296" r:id="rId15"/>
    <p:sldId id="304" r:id="rId16"/>
    <p:sldId id="302" r:id="rId17"/>
    <p:sldId id="3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7465A423-40F9-4DB1-BEA8-CBE0CC1290D5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5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E7BC1738-6AE6-475D-B7C4-8CC3B3BD013F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3BCA2B5-F91A-4675-A9A1-CF305ACCBCC9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98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C4E4716B-394B-4DFC-A054-0582AA9BD89C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52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4F81285-4F31-4F64-A9C3-98A11EB9A311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82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8663657F-D76A-4164-88F7-2F6D20477A54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24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903524F8-4797-44A8-A04B-9C0AA6D10122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60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65E20F93-9555-4004-98E2-3BB64180D760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BC2503D-CBD9-4AC1-97AB-2DA05D17584C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5D08FD1F-ABFB-4547-B6EC-8B42B7E63314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" y="1"/>
            <a:ext cx="10972800" cy="584199"/>
          </a:xfrm>
        </p:spPr>
        <p:txBody>
          <a:bodyPr/>
          <a:lstStyle>
            <a:lvl1pPr>
              <a:defRPr b="1">
                <a:ea typeface="Adobe Gothic Std B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092200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63E9AC87-5C6B-4E19-92FD-1DC0ECE2E85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93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C895B044-EE84-4D61-BAE9-F3CD3FE12BCB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1251240E-2BFD-4786-840C-FD409E8D3991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TIGER ANALYTICS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17B91F15-F181-409A-BBEA-A0DE00F9DEFA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1E7D30A-5CFE-4AD4-BDE9-F71A8591F16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7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F6DDD81-5CDF-4410-91E4-FD83E628F45F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7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77B0BC9-2615-406A-82F1-38EC5EC308BF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EE8490B4-7B2A-4CE6-BBA7-08E1A8E9C7E7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6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20A9C9A-539B-4DF8-B382-6D6FD9949C8C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0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8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FBE02E6-6F5B-4573-975C-3D5DD02ECB71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4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F737E8A-DCAB-4817-A8E2-ECB0DFCFF83A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TIGER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0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2"/>
            <a:ext cx="12192000" cy="584199"/>
          </a:xfrm>
          <a:prstGeom prst="rect">
            <a:avLst/>
          </a:prstGeom>
          <a:solidFill>
            <a:srgbClr val="FF8817">
              <a:alpha val="83922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eaLnBrk="1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84" y="1"/>
            <a:ext cx="10972800" cy="584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2552" y="63736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3"/>
          <p:cNvSpPr txBox="1"/>
          <p:nvPr/>
        </p:nvSpPr>
        <p:spPr>
          <a:xfrm>
            <a:off x="1" y="6504573"/>
            <a:ext cx="4325257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br>
              <a:rPr lang="en-US" sz="800" b="1" kern="300" spc="67" dirty="0">
                <a:solidFill>
                  <a:srgbClr val="62B1FF"/>
                </a:solidFill>
                <a:latin typeface=" arial"/>
                <a:cs typeface=" arial"/>
              </a:rPr>
            </a:br>
            <a:r>
              <a:rPr lang="en-US" sz="800" b="1" kern="300" spc="67" dirty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  <a:cs typeface=" arial"/>
              </a:rPr>
              <a:t>Copyright © 2021, Tiger Analytics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0" y="6224774"/>
            <a:ext cx="1584960" cy="627631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5631544" y="6498461"/>
            <a:ext cx="4325257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br>
              <a:rPr lang="en-US" sz="800" b="1" kern="300" spc="67" dirty="0">
                <a:solidFill>
                  <a:srgbClr val="62B1FF"/>
                </a:solidFill>
                <a:latin typeface=" arial"/>
                <a:cs typeface=" arial"/>
              </a:rPr>
            </a:br>
            <a:r>
              <a:rPr lang="en-US" sz="800" b="1" kern="300" spc="67" dirty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  <a:cs typeface=" arial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6376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673" r:id="rId16"/>
    <p:sldLayoutId id="2147483676" r:id="rId17"/>
    <p:sldLayoutId id="2147483699" r:id="rId18"/>
    <p:sldLayoutId id="2147483700" r:id="rId19"/>
    <p:sldLayoutId id="2147483692" r:id="rId20"/>
    <p:sldLayoutId id="2147483681" r:id="rId21"/>
    <p:sldLayoutId id="2147483696" r:id="rId22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file:///G:\My%20Drive\Spring%20Board%20Case%20Study\EvalReports\regression_xgb_init_shap_report.html" TargetMode="External"/><Relationship Id="rId3" Type="http://schemas.microsoft.com/office/2007/relationships/hdphoto" Target="../media/hdphoto3.wdp"/><Relationship Id="rId7" Type="http://schemas.openxmlformats.org/officeDocument/2006/relationships/hyperlink" Target="file:///G:\My%20Drive\Spring%20Board%20Case%20Study\EvalReports\regression_linear_model_report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4.wdp"/><Relationship Id="rId5" Type="http://schemas.openxmlformats.org/officeDocument/2006/relationships/image" Target="../media/image32.png"/><Relationship Id="rId10" Type="http://schemas.openxmlformats.org/officeDocument/2006/relationships/hyperlink" Target="file:///G:\My%20Drive\Spring%20Board%20Case%20Study\EvalReports\regression_comparison.html" TargetMode="External"/><Relationship Id="rId4" Type="http://schemas.openxmlformats.org/officeDocument/2006/relationships/image" Target="../media/image31.png"/><Relationship Id="rId9" Type="http://schemas.openxmlformats.org/officeDocument/2006/relationships/hyperlink" Target="file:///G:\My%20Drive\Spring%20Board%20Case%20Study\EvalReports\regression_rf_init_shap_report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G:\My%20Drive\Spring%20Board%20Case%20Study\Health%20Analysis\google_search.html" TargetMode="External"/><Relationship Id="rId7" Type="http://schemas.openxmlformats.org/officeDocument/2006/relationships/hyperlink" Target="file:///G:\My%20Drive\Spring%20Board%20Case%20Study\Health%20Analysis\sales.html" TargetMode="External"/><Relationship Id="rId2" Type="http://schemas.openxmlformats.org/officeDocument/2006/relationships/hyperlink" Target="file:///G:\My%20Drive\Spring%20Board%20Case%20Study\Health%20Analysis\social_media.ht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file:///G:\My%20Drive\Spring%20Board%20Case%20Study\Health%20Analysis\theme_list.html" TargetMode="External"/><Relationship Id="rId5" Type="http://schemas.openxmlformats.org/officeDocument/2006/relationships/hyperlink" Target="file:///G:\My%20Drive\Spring%20Board%20Case%20Study\Health%20Analysis\theme_product.html" TargetMode="External"/><Relationship Id="rId4" Type="http://schemas.openxmlformats.org/officeDocument/2006/relationships/hyperlink" Target="file:///G:\My%20Drive\Spring%20Board%20Case%20Study\Health%20Analysis\product_manufacturer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9345" y="789709"/>
            <a:ext cx="6456858" cy="1136073"/>
          </a:xfrm>
        </p:spPr>
        <p:txBody>
          <a:bodyPr/>
          <a:lstStyle/>
          <a:p>
            <a:pPr algn="ctr"/>
            <a:r>
              <a:rPr lang="en-US" dirty="0"/>
              <a:t>Springboard Training Project:</a:t>
            </a:r>
            <a:br>
              <a:rPr lang="en-US" dirty="0"/>
            </a:br>
            <a:r>
              <a:rPr lang="en-US" dirty="0"/>
              <a:t>Emerging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6878" y="3230670"/>
            <a:ext cx="3102031" cy="1880710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Team 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Senthil Kumar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Dadi Swamy Vinay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Sourjya Pal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E7640CA-6EB4-6891-7253-F2AF7826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28" y="137395"/>
            <a:ext cx="9760744" cy="365125"/>
          </a:xfrm>
        </p:spPr>
        <p:txBody>
          <a:bodyPr>
            <a:normAutofit fontScale="90000"/>
          </a:bodyPr>
          <a:lstStyle/>
          <a:p>
            <a:r>
              <a:rPr lang="en-US" dirty="0"/>
              <a:t>2.4 </a:t>
            </a:r>
            <a:r>
              <a:rPr lang="en-IN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Trend flows from Social -&gt; Search -&gt; Sales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AA76248-736D-7822-84F9-AC349487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1710" y="5090331"/>
            <a:ext cx="2882475" cy="365125"/>
          </a:xfrm>
        </p:spPr>
        <p:txBody>
          <a:bodyPr>
            <a:noAutofit/>
          </a:bodyPr>
          <a:lstStyle/>
          <a:p>
            <a:r>
              <a:rPr lang="en-IN" sz="1800" b="1" dirty="0"/>
              <a:t>193 </a:t>
            </a:r>
            <a:r>
              <a:rPr lang="en-IN" sz="1800" b="1" dirty="0">
                <a:sym typeface="Wingdings" panose="05000000000000000000" pitchFamily="2" charset="2"/>
              </a:rPr>
              <a:t> 129  30</a:t>
            </a:r>
            <a:endParaRPr lang="en-IN" sz="1800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3D3ED-D5CC-EDF8-711C-CABB04C4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3722AB8-1824-16ED-3E3C-F106353DC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19" y="1585106"/>
            <a:ext cx="4173790" cy="34183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FDFB8B-2F3D-4F9D-438F-9EBE61AAA1BC}"/>
              </a:ext>
            </a:extLst>
          </p:cNvPr>
          <p:cNvSpPr txBox="1"/>
          <p:nvPr/>
        </p:nvSpPr>
        <p:spPr>
          <a:xfrm>
            <a:off x="5439572" y="2228671"/>
            <a:ext cx="58932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75" dirty="0"/>
              <a:t>'beef hamburger', 'blueberry', 'bone health', 'chicken',</a:t>
            </a:r>
          </a:p>
          <a:p>
            <a:r>
              <a:rPr lang="en-IN" sz="1875" dirty="0"/>
              <a:t> 'convenience - easy-to-prepare', 'crab’, 'energy/alertness',</a:t>
            </a:r>
          </a:p>
          <a:p>
            <a:r>
              <a:rPr lang="en-IN" sz="1875" dirty="0"/>
              <a:t> 'ethical - not specific', 'ethical - packaging’, 'halal',</a:t>
            </a:r>
          </a:p>
          <a:p>
            <a:r>
              <a:rPr lang="en-IN" sz="1875" dirty="0"/>
              <a:t>'ethnic &amp; exotic', '</a:t>
            </a:r>
            <a:r>
              <a:rPr lang="en-IN" sz="1875" dirty="0" err="1"/>
              <a:t>french</a:t>
            </a:r>
            <a:r>
              <a:rPr lang="en-IN" sz="1875" dirty="0"/>
              <a:t> bisque', 'gingerbread', '</a:t>
            </a:r>
            <a:r>
              <a:rPr lang="en-IN" sz="1875" dirty="0" err="1"/>
              <a:t>gmo</a:t>
            </a:r>
            <a:r>
              <a:rPr lang="en-IN" sz="1875" dirty="0"/>
              <a:t> free', 'high/source of protein', 'low calorie', 'low carb', 'low sodium', 'low sugar', 'mackerel’, 'nuts', 'peach', 'poultry', </a:t>
            </a:r>
          </a:p>
          <a:p>
            <a:r>
              <a:rPr lang="en-IN" sz="1875" dirty="0"/>
              <a:t>‘no additives/preservatives', 'prebiotic', 'salmon', 'sea salt', 'soy foods', 'tuna', 'vegetarian</a:t>
            </a:r>
          </a:p>
        </p:txBody>
      </p:sp>
    </p:spTree>
    <p:extLst>
      <p:ext uri="{BB962C8B-B14F-4D97-AF65-F5344CB8AC3E}">
        <p14:creationId xmlns:p14="http://schemas.microsoft.com/office/powerpoint/2010/main" val="28099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74D7FE-A89E-293D-7FF8-FB0C11B98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1309" y="195568"/>
            <a:ext cx="4114799" cy="365125"/>
          </a:xfrm>
        </p:spPr>
        <p:txBody>
          <a:bodyPr/>
          <a:lstStyle/>
          <a:p>
            <a:r>
              <a:rPr lang="en-US" dirty="0"/>
              <a:t>3.1 Model experimenting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246F6-CDCF-E744-6728-C2B3543CA050}"/>
              </a:ext>
            </a:extLst>
          </p:cNvPr>
          <p:cNvSpPr txBox="1"/>
          <p:nvPr/>
        </p:nvSpPr>
        <p:spPr>
          <a:xfrm>
            <a:off x="683148" y="1173782"/>
            <a:ext cx="5412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Outlier Treatment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Percentile on Sales Units, Sales lbs , Search Volume and Total Post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78619-CAF0-1B5B-CE92-069021770033}"/>
              </a:ext>
            </a:extLst>
          </p:cNvPr>
          <p:cNvSpPr txBox="1"/>
          <p:nvPr/>
        </p:nvSpPr>
        <p:spPr>
          <a:xfrm>
            <a:off x="683148" y="2505670"/>
            <a:ext cx="5412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Target Encoding on Theme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One Hot Encoding on Vendors and Platforms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705C1-756D-2A02-4E3E-69B2860CA984}"/>
              </a:ext>
            </a:extLst>
          </p:cNvPr>
          <p:cNvSpPr txBox="1"/>
          <p:nvPr/>
        </p:nvSpPr>
        <p:spPr>
          <a:xfrm>
            <a:off x="517154" y="3837558"/>
            <a:ext cx="5412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Correlation Effects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Sales_month, Sales_quarter, Platform_google are removed</a:t>
            </a:r>
            <a:endParaRPr lang="en-IN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0BE5B7C-E566-5301-EBF7-E40B7475F9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261995" y="936366"/>
            <a:ext cx="5704320" cy="1990438"/>
          </a:xfrm>
          <a:prstGeom prst="rect">
            <a:avLst/>
          </a:prstGeom>
        </p:spPr>
      </p:pic>
      <p:pic>
        <p:nvPicPr>
          <p:cNvPr id="9" name="Picture 8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24A56B2A-8577-E267-4F8D-CEBE895E9D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261995" y="3429000"/>
            <a:ext cx="5704320" cy="199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8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3105-549E-F6EB-80F0-8F8A9223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664" y="119209"/>
            <a:ext cx="8421688" cy="365126"/>
          </a:xfrm>
        </p:spPr>
        <p:txBody>
          <a:bodyPr>
            <a:normAutofit fontScale="90000"/>
          </a:bodyPr>
          <a:lstStyle/>
          <a:p>
            <a:r>
              <a:rPr lang="en-IN" dirty="0"/>
              <a:t>VIF Analysis (Linear Regression)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32225F-7AFB-27BF-1A00-974DA0DE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A3CDA8-FB95-ACE6-6BB9-771ED7D6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96455" y="1192741"/>
            <a:ext cx="2063618" cy="4832736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C2D888A-741B-FCB5-41A6-AED30AA56A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763982" y="1192741"/>
            <a:ext cx="2292927" cy="4832736"/>
          </a:xfrm>
          <a:prstGeom prst="rect">
            <a:avLst/>
          </a:prstGeom>
        </p:spPr>
      </p:pic>
      <p:pic>
        <p:nvPicPr>
          <p:cNvPr id="17" name="Picture 16" descr="Table&#10;&#10;Description automatically generated with medium confidence">
            <a:extLst>
              <a:ext uri="{FF2B5EF4-FFF2-40B4-BE49-F238E27FC236}">
                <a16:creationId xmlns:a16="http://schemas.microsoft.com/office/drawing/2014/main" id="{5D48CEB2-AA1B-4395-779D-AA6C79C71F8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915891" y="1180137"/>
            <a:ext cx="5679654" cy="48327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CE94B5B-3A03-D198-E1A8-9763D09C381E}"/>
              </a:ext>
            </a:extLst>
          </p:cNvPr>
          <p:cNvSpPr/>
          <p:nvPr/>
        </p:nvSpPr>
        <p:spPr>
          <a:xfrm>
            <a:off x="9518072" y="1233055"/>
            <a:ext cx="464128" cy="466897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516A-122B-4F49-D607-46AAFEDE87BA}"/>
              </a:ext>
            </a:extLst>
          </p:cNvPr>
          <p:cNvSpPr/>
          <p:nvPr/>
        </p:nvSpPr>
        <p:spPr>
          <a:xfrm>
            <a:off x="7481456" y="1274615"/>
            <a:ext cx="831271" cy="462741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EDE2F2-3950-5D36-527A-9CC73E1C8BFD}"/>
              </a:ext>
            </a:extLst>
          </p:cNvPr>
          <p:cNvSpPr/>
          <p:nvPr/>
        </p:nvSpPr>
        <p:spPr>
          <a:xfrm>
            <a:off x="1163784" y="1759527"/>
            <a:ext cx="1413164" cy="235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5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6DBE9B-A963-7522-2028-C1F4B440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19209"/>
            <a:ext cx="3505736" cy="365125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4. Model performance</a:t>
            </a:r>
            <a:endParaRPr lang="en-IN" sz="2000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6CDA5F5-A68B-F49B-F768-B992D6CDA316}"/>
              </a:ext>
            </a:extLst>
          </p:cNvPr>
          <p:cNvSpPr txBox="1">
            <a:spLocks/>
          </p:cNvSpPr>
          <p:nvPr/>
        </p:nvSpPr>
        <p:spPr>
          <a:xfrm>
            <a:off x="1087346" y="1307256"/>
            <a:ext cx="2196180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ols model</a:t>
            </a: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FC738AAF-DFC5-070B-643C-94C040BCB7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354" y="2025993"/>
            <a:ext cx="2764780" cy="2872350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F160C0-CFBE-A1AA-C4BE-4AF54218AE04}"/>
              </a:ext>
            </a:extLst>
          </p:cNvPr>
          <p:cNvSpPr txBox="1">
            <a:spLocks/>
          </p:cNvSpPr>
          <p:nvPr/>
        </p:nvSpPr>
        <p:spPr>
          <a:xfrm>
            <a:off x="8299410" y="1332679"/>
            <a:ext cx="2324529" cy="3651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Xgboost </a:t>
            </a:r>
          </a:p>
        </p:txBody>
      </p:sp>
      <p:pic>
        <p:nvPicPr>
          <p:cNvPr id="17" name="Content Placeholder 12">
            <a:extLst>
              <a:ext uri="{FF2B5EF4-FFF2-40B4-BE49-F238E27FC236}">
                <a16:creationId xmlns:a16="http://schemas.microsoft.com/office/drawing/2014/main" id="{6D48ACF3-65A3-6514-C6BF-C72AE053AC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905388" y="2026058"/>
            <a:ext cx="2726099" cy="2872285"/>
          </a:xfrm>
          <a:prstGeom prst="rect">
            <a:avLst/>
          </a:prstGeom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0AF431E-ABF2-F677-A95B-9B35BB32777F}"/>
              </a:ext>
            </a:extLst>
          </p:cNvPr>
          <p:cNvSpPr txBox="1">
            <a:spLocks/>
          </p:cNvSpPr>
          <p:nvPr/>
        </p:nvSpPr>
        <p:spPr>
          <a:xfrm>
            <a:off x="4544425" y="1332679"/>
            <a:ext cx="2494086" cy="3651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Random forest</a:t>
            </a:r>
          </a:p>
        </p:txBody>
      </p:sp>
      <p:pic>
        <p:nvPicPr>
          <p:cNvPr id="19" name="Content Placeholder 14">
            <a:extLst>
              <a:ext uri="{FF2B5EF4-FFF2-40B4-BE49-F238E27FC236}">
                <a16:creationId xmlns:a16="http://schemas.microsoft.com/office/drawing/2014/main" id="{4415C5F8-4065-A1B6-B93B-B2A9AA26C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9868" y="2025993"/>
            <a:ext cx="2743200" cy="2830025"/>
          </a:xfrm>
          <a:prstGeom prst="rect">
            <a:avLst/>
          </a:prstGeom>
        </p:spPr>
      </p:pic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86BB7652-3680-E0EA-66D4-4F8677368F84}"/>
              </a:ext>
            </a:extLst>
          </p:cNvPr>
          <p:cNvSpPr txBox="1">
            <a:spLocks/>
          </p:cNvSpPr>
          <p:nvPr/>
        </p:nvSpPr>
        <p:spPr>
          <a:xfrm>
            <a:off x="2209800" y="5597041"/>
            <a:ext cx="8421687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7"/>
              </a:rPr>
              <a:t>Linear Regression</a:t>
            </a:r>
            <a:r>
              <a:rPr lang="en-US" sz="1800" dirty="0"/>
              <a:t> , </a:t>
            </a:r>
            <a:r>
              <a:rPr lang="en-US" sz="1800" dirty="0">
                <a:hlinkClick r:id="rId8"/>
              </a:rPr>
              <a:t>XGBoost</a:t>
            </a:r>
            <a:r>
              <a:rPr lang="en-US" sz="1800" dirty="0"/>
              <a:t> , </a:t>
            </a:r>
            <a:r>
              <a:rPr lang="en-US" sz="1800" dirty="0">
                <a:hlinkClick r:id="rId9"/>
              </a:rPr>
              <a:t>RandomForest</a:t>
            </a:r>
            <a:r>
              <a:rPr lang="en-US" sz="1800" dirty="0"/>
              <a:t> , </a:t>
            </a:r>
            <a:r>
              <a:rPr lang="en-US" sz="1800" dirty="0">
                <a:hlinkClick r:id="rId10"/>
              </a:rPr>
              <a:t>Regression Comparison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130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DCB7-B7E8-6726-8524-6118FC9C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484" y="119209"/>
            <a:ext cx="8421688" cy="493278"/>
          </a:xfrm>
        </p:spPr>
        <p:txBody>
          <a:bodyPr>
            <a:normAutofit fontScale="90000"/>
          </a:bodyPr>
          <a:lstStyle/>
          <a:p>
            <a:r>
              <a:rPr lang="en-US" dirty="0"/>
              <a:t>5. high business opportunity (</a:t>
            </a:r>
            <a:r>
              <a:rPr lang="en-IN" dirty="0">
                <a:solidFill>
                  <a:srgbClr val="000000"/>
                </a:solidFill>
              </a:rPr>
              <a:t>901 Mn $)</a:t>
            </a:r>
            <a:r>
              <a:rPr lang="en-IN" dirty="0"/>
              <a:t>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8D3D61B-25BE-7E3F-130F-CB5F64D5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812EE5-29B3-2E9A-F3B9-098A88D45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55740"/>
              </p:ext>
            </p:extLst>
          </p:nvPr>
        </p:nvGraphicFramePr>
        <p:xfrm>
          <a:off x="5874328" y="798367"/>
          <a:ext cx="5791199" cy="538941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105890">
                  <a:extLst>
                    <a:ext uri="{9D8B030D-6E8A-4147-A177-3AD203B41FA5}">
                      <a16:colId xmlns:a16="http://schemas.microsoft.com/office/drawing/2014/main" val="1532512596"/>
                    </a:ext>
                  </a:extLst>
                </a:gridCol>
                <a:gridCol w="1778623">
                  <a:extLst>
                    <a:ext uri="{9D8B030D-6E8A-4147-A177-3AD203B41FA5}">
                      <a16:colId xmlns:a16="http://schemas.microsoft.com/office/drawing/2014/main" val="2885452943"/>
                    </a:ext>
                  </a:extLst>
                </a:gridCol>
                <a:gridCol w="1906686">
                  <a:extLst>
                    <a:ext uri="{9D8B030D-6E8A-4147-A177-3AD203B41FA5}">
                      <a16:colId xmlns:a16="http://schemas.microsoft.com/office/drawing/2014/main" val="1870480372"/>
                    </a:ext>
                  </a:extLst>
                </a:gridCol>
              </a:tblGrid>
              <a:tr h="2823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Theme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Revenue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Vendors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8106314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 cumin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$73,89,84,415.00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0819100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 ethical - not specific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$4,90,07,009.00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3306005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 sea salt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$4,70,05,459.00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398378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 mackerel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$1,68,86,910.00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2527618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 halal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$1,47,01,854.00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9962917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cherrry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$1,09,48,767.00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0167909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bone health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$81,08,027.00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8196925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 peach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$54,17,871.00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2491878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red raspberry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$52,94,008.00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B,Private Label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1742463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 peanut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$17,31,056.00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0846368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energy/alertness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$13,92,018.00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H,Private Label,Others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5547666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 prebiotic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$5,98,513.00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4454439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convenience - easy-to-prepare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$5,67,388.00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6411183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nuts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$2,17,048.00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Private Label,Others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5683388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 scallop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$1,38,672.00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Others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2056350"/>
                  </a:ext>
                </a:extLst>
              </a:tr>
              <a:tr h="319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 low calorie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$59,181.00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Others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5204606"/>
                  </a:ext>
                </a:extLst>
              </a:tr>
            </a:tbl>
          </a:graphicData>
        </a:graphic>
      </p:graphicFrame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D3C52251-08D0-9537-827F-C82A58D4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44" y="1204576"/>
            <a:ext cx="5117376" cy="390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7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Route to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062" y="1607128"/>
            <a:ext cx="3917374" cy="234141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Preparation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EDA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Outlier Treatment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Feature and Model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934" y="4632585"/>
            <a:ext cx="2190998" cy="585788"/>
          </a:xfrm>
        </p:spPr>
        <p:txBody>
          <a:bodyPr>
            <a:normAutofit/>
          </a:bodyPr>
          <a:lstStyle/>
          <a:p>
            <a:r>
              <a:rPr lang="en-US" sz="16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6191" y="1512889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MARKET CAPITAL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91567" y="2617657"/>
            <a:ext cx="1413042" cy="514350"/>
          </a:xfrm>
        </p:spPr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86817" y="3678513"/>
            <a:ext cx="2073564" cy="514350"/>
          </a:xfrm>
        </p:spPr>
        <p:txBody>
          <a:bodyPr/>
          <a:lstStyle/>
          <a:p>
            <a:r>
              <a:rPr lang="en-US" dirty="0"/>
              <a:t>manufacturers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01280" y="1784842"/>
            <a:ext cx="2354543" cy="256318"/>
          </a:xfrm>
        </p:spPr>
        <p:txBody>
          <a:bodyPr/>
          <a:lstStyle/>
          <a:p>
            <a:r>
              <a:rPr lang="en-US" sz="2000" b="1" dirty="0"/>
              <a:t>98 BILLION $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18728" y="2656240"/>
            <a:ext cx="4675785" cy="514350"/>
          </a:xfrm>
        </p:spPr>
        <p:txBody>
          <a:bodyPr/>
          <a:lstStyle/>
          <a:p>
            <a:r>
              <a:rPr lang="en-US" sz="2000" b="1" dirty="0"/>
              <a:t>People</a:t>
            </a:r>
          </a:p>
          <a:p>
            <a:endParaRPr lang="en-US" sz="2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28928" y="3761318"/>
            <a:ext cx="5776862" cy="365125"/>
          </a:xfrm>
        </p:spPr>
        <p:txBody>
          <a:bodyPr>
            <a:noAutofit/>
          </a:bodyPr>
          <a:lstStyle/>
          <a:p>
            <a:r>
              <a:rPr lang="en-US" sz="2000" b="1" dirty="0"/>
              <a:t>Vendor A, B, D, E, F, G, H, Private-Label, Others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30DEFD-0692-2B47-987C-4435274C7457}"/>
              </a:ext>
            </a:extLst>
          </p:cNvPr>
          <p:cNvSpPr txBox="1"/>
          <p:nvPr/>
        </p:nvSpPr>
        <p:spPr>
          <a:xfrm>
            <a:off x="6451470" y="4768455"/>
            <a:ext cx="5435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Growth patterns of Themes and its positioning of Vendor_A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DDC996-E800-C3C2-9A72-1FD58DE95655}"/>
              </a:ext>
            </a:extLst>
          </p:cNvPr>
          <p:cNvCxnSpPr>
            <a:cxnSpLocks/>
          </p:cNvCxnSpPr>
          <p:nvPr/>
        </p:nvCxnSpPr>
        <p:spPr>
          <a:xfrm>
            <a:off x="2814636" y="1770064"/>
            <a:ext cx="1413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4B3D95-B575-FB55-8452-7E5711827A40}"/>
              </a:ext>
            </a:extLst>
          </p:cNvPr>
          <p:cNvCxnSpPr>
            <a:cxnSpLocks/>
          </p:cNvCxnSpPr>
          <p:nvPr/>
        </p:nvCxnSpPr>
        <p:spPr>
          <a:xfrm>
            <a:off x="3409392" y="2874832"/>
            <a:ext cx="1413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02F5A2-E125-DC82-820E-F036055675D7}"/>
              </a:ext>
            </a:extLst>
          </p:cNvPr>
          <p:cNvCxnSpPr>
            <a:cxnSpLocks/>
          </p:cNvCxnSpPr>
          <p:nvPr/>
        </p:nvCxnSpPr>
        <p:spPr>
          <a:xfrm>
            <a:off x="4327490" y="3944585"/>
            <a:ext cx="1413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95BA3A-3F90-1349-E1F7-D1999AA12B0C}"/>
              </a:ext>
            </a:extLst>
          </p:cNvPr>
          <p:cNvCxnSpPr>
            <a:cxnSpLocks/>
          </p:cNvCxnSpPr>
          <p:nvPr/>
        </p:nvCxnSpPr>
        <p:spPr>
          <a:xfrm>
            <a:off x="4918728" y="4925479"/>
            <a:ext cx="1413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210" y="91500"/>
            <a:ext cx="4113771" cy="369333"/>
          </a:xfrm>
        </p:spPr>
        <p:txBody>
          <a:bodyPr/>
          <a:lstStyle/>
          <a:p>
            <a:pPr algn="ctr"/>
            <a:r>
              <a:rPr lang="en-US" dirty="0"/>
              <a:t>1.Data preparation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0ED55A-99F5-F692-764A-FD7A420AD786}"/>
              </a:ext>
            </a:extLst>
          </p:cNvPr>
          <p:cNvSpPr txBox="1"/>
          <p:nvPr/>
        </p:nvSpPr>
        <p:spPr>
          <a:xfrm>
            <a:off x="1013224" y="904711"/>
            <a:ext cx="220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1.1 Unique Themes: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5648EF-B09E-0D6B-6FC1-CEA49470AB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542" y="1593274"/>
            <a:ext cx="11158916" cy="419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6DBE9B-A963-7522-2028-C1F4B440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664" y="119209"/>
            <a:ext cx="8421688" cy="680893"/>
          </a:xfrm>
        </p:spPr>
        <p:txBody>
          <a:bodyPr>
            <a:normAutofit fontScale="90000"/>
          </a:bodyPr>
          <a:lstStyle/>
          <a:p>
            <a:r>
              <a:rPr lang="en-IN" sz="2000" b="1" dirty="0">
                <a:latin typeface="Helvetica Neue"/>
              </a:rPr>
              <a:t>1.2</a:t>
            </a:r>
            <a:r>
              <a:rPr lang="en-IN" sz="2000" dirty="0"/>
              <a:t> </a:t>
            </a:r>
            <a:r>
              <a:rPr lang="en-IN" sz="2000" i="0" dirty="0">
                <a:solidFill>
                  <a:srgbClr val="000000"/>
                </a:solidFill>
                <a:effectLst/>
                <a:latin typeface="Helvetica Neue"/>
              </a:rPr>
              <a:t>Popular themes across Datasets</a:t>
            </a:r>
            <a:r>
              <a:rPr lang="en-IN" sz="2000" dirty="0"/>
              <a:t>: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9D3D98-CB83-7386-9541-DF69101AB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6022" y="1695429"/>
            <a:ext cx="1287105" cy="355384"/>
          </a:xfrm>
        </p:spPr>
        <p:txBody>
          <a:bodyPr/>
          <a:lstStyle/>
          <a:p>
            <a:r>
              <a:rPr lang="en-IN" b="1" dirty="0"/>
              <a:t>Search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9C9D599-CF8D-D493-34BF-63F49D220F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7326" y="2206952"/>
            <a:ext cx="3920836" cy="283932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932F86-573A-0D70-B7AB-D5F843D1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16976" y="1695429"/>
            <a:ext cx="1167976" cy="456324"/>
          </a:xfrm>
        </p:spPr>
        <p:txBody>
          <a:bodyPr/>
          <a:lstStyle/>
          <a:p>
            <a:r>
              <a:rPr lang="en-IN" b="1" dirty="0"/>
              <a:t>SOCIAL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523971-D1D0-1103-3B46-5CD8304ABE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83197" y="2304673"/>
            <a:ext cx="4301126" cy="28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3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927" y="166391"/>
            <a:ext cx="8174182" cy="376634"/>
          </a:xfrm>
        </p:spPr>
        <p:txBody>
          <a:bodyPr>
            <a:normAutofit fontScale="90000"/>
          </a:bodyPr>
          <a:lstStyle/>
          <a:p>
            <a:r>
              <a:rPr lang="en-US" dirty="0"/>
              <a:t>1.3 Data sufficiency, sparsity and anomaly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4EB35-3D7A-4E4E-1CB1-C2C3702FCB8A}"/>
              </a:ext>
            </a:extLst>
          </p:cNvPr>
          <p:cNvSpPr txBox="1"/>
          <p:nvPr/>
        </p:nvSpPr>
        <p:spPr>
          <a:xfrm>
            <a:off x="2942111" y="790043"/>
            <a:ext cx="7758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Social Media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Search Platforms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Product Manufacturer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Theme Product List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Theme List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7"/>
              </a:rPr>
              <a:t>Sales </a:t>
            </a:r>
            <a:endParaRPr lang="en-IN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945A6EB-6F82-D881-6230-EB768E14BECD}"/>
              </a:ext>
            </a:extLst>
          </p:cNvPr>
          <p:cNvSpPr txBox="1">
            <a:spLocks/>
          </p:cNvSpPr>
          <p:nvPr/>
        </p:nvSpPr>
        <p:spPr>
          <a:xfrm>
            <a:off x="1288472" y="3240683"/>
            <a:ext cx="8174182" cy="37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1.4 Time Granularity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D474D1-13DD-B4D2-D303-F64726367819}"/>
              </a:ext>
            </a:extLst>
          </p:cNvPr>
          <p:cNvSpPr txBox="1"/>
          <p:nvPr/>
        </p:nvSpPr>
        <p:spPr>
          <a:xfrm>
            <a:off x="2133600" y="3818101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the Sales Dataset is of </a:t>
            </a:r>
            <a:r>
              <a:rPr lang="en-IN" b="1" dirty="0"/>
              <a:t>Weekly</a:t>
            </a:r>
            <a:r>
              <a:rPr lang="en-IN" dirty="0"/>
              <a:t> update, </a:t>
            </a:r>
            <a:r>
              <a:rPr lang="en-IN" b="1" dirty="0"/>
              <a:t>Yearly Week-wise </a:t>
            </a:r>
            <a:r>
              <a:rPr lang="en-IN" dirty="0"/>
              <a:t>analysis is opted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6DBE9B-A963-7522-2028-C1F4B440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680893"/>
          </a:xfrm>
        </p:spPr>
        <p:txBody>
          <a:bodyPr>
            <a:normAutofit/>
          </a:bodyPr>
          <a:lstStyle/>
          <a:p>
            <a:r>
              <a:rPr lang="en-IN" sz="2000" dirty="0"/>
              <a:t>2. Data exploration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9D3D98-CB83-7386-9541-DF69101AB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5394" y="737579"/>
            <a:ext cx="6717875" cy="495926"/>
          </a:xfrm>
        </p:spPr>
        <p:txBody>
          <a:bodyPr/>
          <a:lstStyle/>
          <a:p>
            <a:r>
              <a:rPr lang="en-IN" dirty="0"/>
              <a:t>2.1 overall market share of our client </a:t>
            </a:r>
          </a:p>
        </p:txBody>
      </p:sp>
      <p:pic>
        <p:nvPicPr>
          <p:cNvPr id="10" name="Content Placeholder 9" descr="Chart, pie chart&#10;&#10;Description automatically generated">
            <a:extLst>
              <a:ext uri="{FF2B5EF4-FFF2-40B4-BE49-F238E27FC236}">
                <a16:creationId xmlns:a16="http://schemas.microsoft.com/office/drawing/2014/main" id="{F48C51AF-2167-3789-24D1-5AAEC5E856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810763"/>
            <a:ext cx="5257800" cy="430965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932F86-573A-0D70-B7AB-D5F843D1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36682" y="4690573"/>
            <a:ext cx="4517118" cy="68089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cap="none" dirty="0">
                <a:solidFill>
                  <a:schemeClr val="accent5">
                    <a:lumMod val="75000"/>
                  </a:schemeClr>
                </a:solidFill>
              </a:rPr>
              <a:t>he market share of Vendor A is </a:t>
            </a:r>
            <a:r>
              <a:rPr lang="en-US" b="1" cap="none" dirty="0">
                <a:solidFill>
                  <a:schemeClr val="accent5">
                    <a:lumMod val="75000"/>
                  </a:schemeClr>
                </a:solidFill>
              </a:rPr>
              <a:t>32%</a:t>
            </a:r>
            <a:r>
              <a:rPr lang="en-IN" b="1" cap="none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cap="none" dirty="0">
                <a:solidFill>
                  <a:schemeClr val="accent5">
                    <a:lumMod val="75000"/>
                  </a:schemeClr>
                </a:solidFill>
              </a:rPr>
              <a:t>which is </a:t>
            </a:r>
            <a:r>
              <a:rPr lang="en-IN" b="1" cap="none" dirty="0">
                <a:solidFill>
                  <a:schemeClr val="accent5">
                    <a:lumMod val="75000"/>
                  </a:schemeClr>
                </a:solidFill>
              </a:rPr>
              <a:t>31.36bn $.</a:t>
            </a:r>
            <a:endParaRPr lang="en-US" b="1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8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83744A8-0BB0-91D1-4812-C18671981F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9326893"/>
              </p:ext>
            </p:extLst>
          </p:nvPr>
        </p:nvGraphicFramePr>
        <p:xfrm>
          <a:off x="581891" y="845127"/>
          <a:ext cx="10771913" cy="597371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064342">
                  <a:extLst>
                    <a:ext uri="{9D8B030D-6E8A-4147-A177-3AD203B41FA5}">
                      <a16:colId xmlns:a16="http://schemas.microsoft.com/office/drawing/2014/main" val="2491902371"/>
                    </a:ext>
                  </a:extLst>
                </a:gridCol>
                <a:gridCol w="896881">
                  <a:extLst>
                    <a:ext uri="{9D8B030D-6E8A-4147-A177-3AD203B41FA5}">
                      <a16:colId xmlns:a16="http://schemas.microsoft.com/office/drawing/2014/main" val="783757513"/>
                    </a:ext>
                  </a:extLst>
                </a:gridCol>
                <a:gridCol w="896881">
                  <a:extLst>
                    <a:ext uri="{9D8B030D-6E8A-4147-A177-3AD203B41FA5}">
                      <a16:colId xmlns:a16="http://schemas.microsoft.com/office/drawing/2014/main" val="3435525279"/>
                    </a:ext>
                  </a:extLst>
                </a:gridCol>
                <a:gridCol w="896881">
                  <a:extLst>
                    <a:ext uri="{9D8B030D-6E8A-4147-A177-3AD203B41FA5}">
                      <a16:colId xmlns:a16="http://schemas.microsoft.com/office/drawing/2014/main" val="3565342224"/>
                    </a:ext>
                  </a:extLst>
                </a:gridCol>
                <a:gridCol w="896881">
                  <a:extLst>
                    <a:ext uri="{9D8B030D-6E8A-4147-A177-3AD203B41FA5}">
                      <a16:colId xmlns:a16="http://schemas.microsoft.com/office/drawing/2014/main" val="12329826"/>
                    </a:ext>
                  </a:extLst>
                </a:gridCol>
                <a:gridCol w="896881">
                  <a:extLst>
                    <a:ext uri="{9D8B030D-6E8A-4147-A177-3AD203B41FA5}">
                      <a16:colId xmlns:a16="http://schemas.microsoft.com/office/drawing/2014/main" val="3461480666"/>
                    </a:ext>
                  </a:extLst>
                </a:gridCol>
                <a:gridCol w="896881">
                  <a:extLst>
                    <a:ext uri="{9D8B030D-6E8A-4147-A177-3AD203B41FA5}">
                      <a16:colId xmlns:a16="http://schemas.microsoft.com/office/drawing/2014/main" val="2322181110"/>
                    </a:ext>
                  </a:extLst>
                </a:gridCol>
                <a:gridCol w="896881">
                  <a:extLst>
                    <a:ext uri="{9D8B030D-6E8A-4147-A177-3AD203B41FA5}">
                      <a16:colId xmlns:a16="http://schemas.microsoft.com/office/drawing/2014/main" val="577732936"/>
                    </a:ext>
                  </a:extLst>
                </a:gridCol>
                <a:gridCol w="1429404">
                  <a:extLst>
                    <a:ext uri="{9D8B030D-6E8A-4147-A177-3AD203B41FA5}">
                      <a16:colId xmlns:a16="http://schemas.microsoft.com/office/drawing/2014/main" val="1588678769"/>
                    </a:ext>
                  </a:extLst>
                </a:gridCol>
              </a:tblGrid>
              <a:tr h="2768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Theme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ctr"/>
                </a:tc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dirty="0">
                          <a:effectLst/>
                        </a:rPr>
                        <a:t>Vendors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149109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 dirty="0">
                          <a:effectLst/>
                        </a:rPr>
                        <a:t>No Claim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B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D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E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F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G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2434287319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pollock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3057502255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pizza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367815745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cookie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1909697203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soy foods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3802510554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apple cinnamon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2619547895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blueberry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1157565873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american southwest style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H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2416374705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salmon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3986549649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ethnic &amp; exotic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1276766083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no additives/preservatives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3685773713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low carb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D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2949752803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chicken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3727726129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buckwheat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1992345493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gmo free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1533369261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french bisque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979829819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american gumbo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900390828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stroganoff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421182568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gingerbread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3390857950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low sugar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145194627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brown ale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2085375704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low sodium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3692624588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vegetarian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765685240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ethical - packaging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3890399759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crab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1731621367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beans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Private Label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2429423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high/source of protein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294218678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poultry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91571118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tilapia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3441943065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beef hamburger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Others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2682647442"/>
                  </a:ext>
                </a:extLst>
              </a:tr>
              <a:tr h="18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 dirty="0">
                          <a:effectLst/>
                        </a:rPr>
                        <a:t>tuna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3" marR="6603" marT="6603" marB="0" anchor="b"/>
                </a:tc>
                <a:extLst>
                  <a:ext uri="{0D108BD9-81ED-4DB2-BD59-A6C34878D82A}">
                    <a16:rowId xmlns:a16="http://schemas.microsoft.com/office/drawing/2014/main" val="2548059407"/>
                  </a:ext>
                </a:extLst>
              </a:tr>
            </a:tbl>
          </a:graphicData>
        </a:graphic>
      </p:graphicFrame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0ED55A-99F5-F692-764A-FD7A420AD786}"/>
              </a:ext>
            </a:extLst>
          </p:cNvPr>
          <p:cNvSpPr txBox="1"/>
          <p:nvPr/>
        </p:nvSpPr>
        <p:spPr>
          <a:xfrm>
            <a:off x="893617" y="119209"/>
            <a:ext cx="696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2.2 </a:t>
            </a:r>
            <a:r>
              <a:rPr lang="en-IN" b="1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IN" sz="18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otential competitors for our client in each theme</a:t>
            </a:r>
            <a:r>
              <a:rPr lang="en-IN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0848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E7640CA-6EB4-6891-7253-F2AF7826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73" y="119209"/>
            <a:ext cx="8421688" cy="457490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2.3 Emerging themes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C74D28A-8EB3-207E-C45D-AE5C5B0DC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9140" y="2061221"/>
            <a:ext cx="2882475" cy="2541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1800" b="1" dirty="0"/>
              <a:t>Search Platforms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Anti-aging/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A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ging-well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O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ral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almon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Bone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C10A789-3B3F-6422-551C-57B8F48A1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50682" y="2061221"/>
            <a:ext cx="2896671" cy="2541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1800" b="1" dirty="0"/>
              <a:t>Social 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 salt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CE922AC-074A-2390-B16E-25DBBF12662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0" y="2061221"/>
            <a:ext cx="2882475" cy="2541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1800" b="1" dirty="0"/>
              <a:t>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thical - not 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N" dirty="0">
                <a:solidFill>
                  <a:srgbClr val="202124"/>
                </a:solidFill>
                <a:latin typeface="Roboto" panose="02000000000000000000" pitchFamily="2" charset="0"/>
              </a:rPr>
              <a:t>H</a:t>
            </a: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alal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3D3ED-D5CC-EDF8-711C-CABB04C4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85412"/>
      </p:ext>
    </p:extLst>
  </p:cSld>
  <p:clrMapOvr>
    <a:masterClrMapping/>
  </p:clrMapOvr>
</p:sld>
</file>

<file path=ppt/theme/theme1.xml><?xml version="1.0" encoding="utf-8"?>
<a:theme xmlns:a="http://schemas.openxmlformats.org/drawingml/2006/main" name="Tiger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ger_Template" id="{E96952B8-DF89-4629-BC40-69A5E7B5A1E3}" vid="{55714C76-0D98-42E9-951D-B367B0F668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</TotalTime>
  <Words>690</Words>
  <Application>Microsoft Office PowerPoint</Application>
  <PresentationFormat>Widescreen</PresentationFormat>
  <Paragraphs>309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 arial</vt:lpstr>
      <vt:lpstr>Adobe Gothic Std B</vt:lpstr>
      <vt:lpstr>Arial</vt:lpstr>
      <vt:lpstr>Calibri</vt:lpstr>
      <vt:lpstr>Helvetica Neue</vt:lpstr>
      <vt:lpstr>Roboto</vt:lpstr>
      <vt:lpstr>Wingdings</vt:lpstr>
      <vt:lpstr>Tiger_Template</vt:lpstr>
      <vt:lpstr>Springboard Training Project: Emerging Technologies</vt:lpstr>
      <vt:lpstr>Route to modelling</vt:lpstr>
      <vt:lpstr>PROBLEM</vt:lpstr>
      <vt:lpstr>1.Data preparation</vt:lpstr>
      <vt:lpstr>1.2 Popular themes across Datasets: </vt:lpstr>
      <vt:lpstr>1.3 Data sufficiency, sparsity and anomaly</vt:lpstr>
      <vt:lpstr>2. Data exploration</vt:lpstr>
      <vt:lpstr>PowerPoint Presentation</vt:lpstr>
      <vt:lpstr>2.3 Emerging themes</vt:lpstr>
      <vt:lpstr>2.4 Trend flows from Social -&gt; Search -&gt; Sales</vt:lpstr>
      <vt:lpstr>PowerPoint Presentation</vt:lpstr>
      <vt:lpstr>VIF Analysis (Linear Regression)</vt:lpstr>
      <vt:lpstr>4. Model performance</vt:lpstr>
      <vt:lpstr>5. high business opportunity (901 Mn $)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Training Project: Emerging Technologies</dc:title>
  <dc:creator>Senthil</dc:creator>
  <cp:lastModifiedBy>Senthil</cp:lastModifiedBy>
  <cp:revision>9</cp:revision>
  <dcterms:created xsi:type="dcterms:W3CDTF">2022-05-23T11:13:24Z</dcterms:created>
  <dcterms:modified xsi:type="dcterms:W3CDTF">2022-05-24T07:14:22Z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