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7" r:id="rId1"/>
  </p:sldMasterIdLst>
  <p:sldIdLst>
    <p:sldId id="289" r:id="rId2"/>
    <p:sldId id="257" r:id="rId3"/>
    <p:sldId id="258" r:id="rId4"/>
    <p:sldId id="259" r:id="rId5"/>
    <p:sldId id="260" r:id="rId6"/>
    <p:sldId id="263" r:id="rId7"/>
    <p:sldId id="261" r:id="rId8"/>
    <p:sldId id="269" r:id="rId9"/>
    <p:sldId id="274" r:id="rId10"/>
    <p:sldId id="267" r:id="rId11"/>
    <p:sldId id="270" r:id="rId12"/>
    <p:sldId id="265" r:id="rId13"/>
    <p:sldId id="271" r:id="rId14"/>
    <p:sldId id="272" r:id="rId15"/>
    <p:sldId id="281" r:id="rId16"/>
    <p:sldId id="276" r:id="rId17"/>
    <p:sldId id="284" r:id="rId18"/>
    <p:sldId id="277" r:id="rId19"/>
    <p:sldId id="287"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1" d="100"/>
          <a:sy n="71"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4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767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199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008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611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940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5385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31875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52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477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7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4200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597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7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40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4889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49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248414"/>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taaspirant.com/how-decision-tree-algorithm-work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taaspirant.com/univariate-time-series-analysis/" TargetMode="External"/><Relationship Id="rId2" Type="http://schemas.openxmlformats.org/officeDocument/2006/relationships/hyperlink" Target="https://dataaspirant.com/six-popular-classification-evaluation-metrics-in-machine-lear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aspirant.com/credit-card-fraud-detection-classification-algorithms-python/" TargetMode="External"/><Relationship Id="rId2" Type="http://schemas.openxmlformats.org/officeDocument/2006/relationships/hyperlink" Target="https://dataaspirant.com/recommendation-engine-par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aspirant.com/linear-regression/" TargetMode="External"/><Relationship Id="rId2" Type="http://schemas.openxmlformats.org/officeDocument/2006/relationships/hyperlink" Target="https://dataaspirant.com/collaborative-filtering-recommendation-engine-implementation-in-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91" y="2168434"/>
            <a:ext cx="11991703" cy="4069580"/>
          </a:xfrm>
        </p:spPr>
        <p:txBody>
          <a:bodyPr>
            <a:normAutofit/>
          </a:bodyPr>
          <a:lstStyle/>
          <a:p>
            <a:pPr fontAlgn="base"/>
            <a:r>
              <a:rPr lang="en-US" b="1" dirty="0" smtClean="0"/>
              <a:t>Development </a:t>
            </a:r>
            <a:r>
              <a:rPr lang="en-US" b="1" dirty="0"/>
              <a:t>Part 2</a:t>
            </a:r>
            <a:r>
              <a:rPr lang="en-US" dirty="0"/>
              <a:t> </a:t>
            </a:r>
            <a:br>
              <a:rPr lang="en-US" dirty="0"/>
            </a:br>
            <a:r>
              <a:rPr lang="en-US" sz="3200" dirty="0"/>
              <a:t>In this part you will continue building your project. </a:t>
            </a:r>
            <a:br>
              <a:rPr lang="en-US" sz="3200" dirty="0"/>
            </a:br>
            <a:r>
              <a:rPr lang="en-US" sz="3200" dirty="0"/>
              <a:t>Continue building the market basket insights project by: </a:t>
            </a:r>
            <a:br>
              <a:rPr lang="en-US" sz="3200" dirty="0"/>
            </a:br>
            <a:r>
              <a:rPr lang="en-US" sz="3200" dirty="0"/>
              <a:t> </a:t>
            </a:r>
            <a:r>
              <a:rPr lang="en-US" sz="3200" dirty="0" smtClean="0"/>
              <a:t>      </a:t>
            </a:r>
            <a:r>
              <a:rPr lang="en-US" dirty="0" smtClean="0"/>
              <a:t>Performing </a:t>
            </a:r>
            <a:r>
              <a:rPr lang="en-US" dirty="0"/>
              <a:t>association analysis </a:t>
            </a:r>
            <a:r>
              <a:rPr lang="en-US" dirty="0" smtClean="0"/>
              <a:t>Generating </a:t>
            </a:r>
            <a:r>
              <a:rPr lang="en-US" dirty="0"/>
              <a:t>insights. </a:t>
            </a:r>
            <a:br>
              <a:rPr lang="en-US" dirty="0"/>
            </a:br>
            <a:endParaRPr lang="en-IN" dirty="0"/>
          </a:p>
        </p:txBody>
      </p:sp>
      <p:sp>
        <p:nvSpPr>
          <p:cNvPr id="3" name="Content Placeholder 2"/>
          <p:cNvSpPr>
            <a:spLocks noGrp="1"/>
          </p:cNvSpPr>
          <p:nvPr>
            <p:ph idx="1"/>
          </p:nvPr>
        </p:nvSpPr>
        <p:spPr>
          <a:xfrm>
            <a:off x="1267098" y="1149532"/>
            <a:ext cx="3797525" cy="666205"/>
          </a:xfrm>
        </p:spPr>
        <p:txBody>
          <a:bodyPr>
            <a:noAutofit/>
          </a:bodyPr>
          <a:lstStyle/>
          <a:p>
            <a:pPr marL="0" indent="0" fontAlgn="base">
              <a:buNone/>
            </a:pPr>
            <a:r>
              <a:rPr lang="en-US" sz="4400" b="1" dirty="0"/>
              <a:t>Phase </a:t>
            </a:r>
            <a:r>
              <a:rPr lang="en-US" sz="4400" b="1" dirty="0" smtClean="0"/>
              <a:t>4</a:t>
            </a:r>
            <a:endParaRPr lang="en-US" sz="4400" dirty="0"/>
          </a:p>
        </p:txBody>
      </p:sp>
    </p:spTree>
    <p:extLst>
      <p:ext uri="{BB962C8B-B14F-4D97-AF65-F5344CB8AC3E}">
        <p14:creationId xmlns:p14="http://schemas.microsoft.com/office/powerpoint/2010/main" val="241676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984" y="0"/>
            <a:ext cx="9905998" cy="627017"/>
          </a:xfrm>
        </p:spPr>
        <p:txBody>
          <a:bodyPr/>
          <a:lstStyle/>
          <a:p>
            <a:r>
              <a:rPr lang="en-US" dirty="0" smtClean="0">
                <a:solidFill>
                  <a:schemeClr val="bg1"/>
                </a:solidFill>
              </a:rPr>
              <a:t>APRIORI ALGORITHM</a:t>
            </a:r>
            <a:endParaRPr lang="en-IN"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0557655"/>
              </p:ext>
            </p:extLst>
          </p:nvPr>
        </p:nvGraphicFramePr>
        <p:xfrm>
          <a:off x="1593669" y="796835"/>
          <a:ext cx="8516982" cy="5898626"/>
        </p:xfrm>
        <a:graphic>
          <a:graphicData uri="http://schemas.openxmlformats.org/drawingml/2006/table">
            <a:tbl>
              <a:tblPr/>
              <a:tblGrid>
                <a:gridCol w="284154">
                  <a:extLst>
                    <a:ext uri="{9D8B030D-6E8A-4147-A177-3AD203B41FA5}">
                      <a16:colId xmlns:a16="http://schemas.microsoft.com/office/drawing/2014/main" val="3124423530"/>
                    </a:ext>
                  </a:extLst>
                </a:gridCol>
                <a:gridCol w="8232828">
                  <a:extLst>
                    <a:ext uri="{9D8B030D-6E8A-4147-A177-3AD203B41FA5}">
                      <a16:colId xmlns:a16="http://schemas.microsoft.com/office/drawing/2014/main" val="4135942208"/>
                    </a:ext>
                  </a:extLst>
                </a:gridCol>
              </a:tblGrid>
              <a:tr h="337697">
                <a:tc>
                  <a:txBody>
                    <a:bodyPr/>
                    <a:lstStyle/>
                    <a:p>
                      <a:pPr algn="r" fontAlgn="t"/>
                      <a:endParaRPr lang="en-IN" sz="1000">
                        <a:effectLst/>
                        <a:latin typeface="ui-monospace"/>
                      </a:endParaRPr>
                    </a:p>
                  </a:txBody>
                  <a:tcPr marL="54673" marR="54673" marT="21869" marB="5467">
                    <a:lnL>
                      <a:noFill/>
                    </a:lnL>
                    <a:lnR>
                      <a:noFill/>
                    </a:lnR>
                    <a:lnT>
                      <a:noFill/>
                    </a:lnT>
                    <a:lnB>
                      <a:noFill/>
                    </a:lnB>
                  </a:tcPr>
                </a:tc>
                <a:tc>
                  <a:txBody>
                    <a:bodyPr/>
                    <a:lstStyle/>
                    <a:p>
                      <a:pPr algn="l" fontAlgn="t"/>
                      <a:r>
                        <a:rPr lang="en-IN" sz="1000">
                          <a:solidFill>
                            <a:srgbClr val="D73A49"/>
                          </a:solidFill>
                          <a:effectLst/>
                          <a:latin typeface="ui-monospace"/>
                        </a:rPr>
                        <a:t>from</a:t>
                      </a:r>
                      <a:r>
                        <a:rPr lang="en-IN" sz="1000">
                          <a:effectLst/>
                          <a:latin typeface="ui-monospace"/>
                        </a:rPr>
                        <a:t> mlxtend.frequent_patterns </a:t>
                      </a:r>
                      <a:r>
                        <a:rPr lang="en-IN" sz="1000">
                          <a:solidFill>
                            <a:srgbClr val="D73A49"/>
                          </a:solidFill>
                          <a:effectLst/>
                          <a:latin typeface="ui-monospace"/>
                        </a:rPr>
                        <a:t>import</a:t>
                      </a:r>
                      <a:r>
                        <a:rPr lang="en-IN" sz="1000">
                          <a:effectLst/>
                          <a:latin typeface="ui-monospace"/>
                        </a:rPr>
                        <a:t> apriori</a:t>
                      </a:r>
                    </a:p>
                  </a:txBody>
                  <a:tcPr marL="54673" marR="54673" marT="21869" marB="5467">
                    <a:lnL>
                      <a:noFill/>
                    </a:lnL>
                    <a:lnR>
                      <a:noFill/>
                    </a:lnR>
                    <a:lnT>
                      <a:noFill/>
                    </a:lnT>
                    <a:lnB>
                      <a:noFill/>
                    </a:lnB>
                  </a:tcPr>
                </a:tc>
                <a:extLst>
                  <a:ext uri="{0D108BD9-81ED-4DB2-BD59-A6C34878D82A}">
                    <a16:rowId xmlns:a16="http://schemas.microsoft.com/office/drawing/2014/main" val="2972616343"/>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a:solidFill>
                            <a:srgbClr val="D73A49"/>
                          </a:solidFill>
                          <a:effectLst/>
                          <a:latin typeface="ui-monospace"/>
                        </a:rPr>
                        <a:t>from</a:t>
                      </a:r>
                      <a:r>
                        <a:rPr lang="en-IN" sz="1000" dirty="0">
                          <a:effectLst/>
                          <a:latin typeface="ui-monospace"/>
                        </a:rPr>
                        <a:t> </a:t>
                      </a:r>
                      <a:r>
                        <a:rPr lang="en-IN" sz="1000" dirty="0" err="1">
                          <a:effectLst/>
                          <a:latin typeface="ui-monospace"/>
                        </a:rPr>
                        <a:t>mlxtend.preprocessing</a:t>
                      </a:r>
                      <a:r>
                        <a:rPr lang="en-IN" sz="1000" dirty="0">
                          <a:effectLst/>
                          <a:latin typeface="ui-monospace"/>
                        </a:rPr>
                        <a:t> </a:t>
                      </a:r>
                      <a:r>
                        <a:rPr lang="en-IN" sz="1000" dirty="0">
                          <a:solidFill>
                            <a:srgbClr val="D73A49"/>
                          </a:solidFill>
                          <a:effectLst/>
                          <a:latin typeface="ui-monospace"/>
                        </a:rPr>
                        <a:t>import</a:t>
                      </a:r>
                      <a:r>
                        <a:rPr lang="en-IN" sz="1000" dirty="0">
                          <a:effectLst/>
                          <a:latin typeface="ui-monospace"/>
                        </a:rPr>
                        <a:t> </a:t>
                      </a:r>
                      <a:r>
                        <a:rPr lang="en-IN" sz="1000" dirty="0" err="1">
                          <a:solidFill>
                            <a:srgbClr val="E36209"/>
                          </a:solidFill>
                          <a:effectLst/>
                          <a:latin typeface="ui-monospace"/>
                        </a:rPr>
                        <a:t>TransactionEncoder</a:t>
                      </a:r>
                      <a:endParaRPr lang="en-IN" sz="1000" dirty="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2287194046"/>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solidFill>
                            <a:srgbClr val="D73A49"/>
                          </a:solidFill>
                          <a:effectLst/>
                          <a:latin typeface="ui-monospace"/>
                        </a:rPr>
                        <a:t>import</a:t>
                      </a:r>
                      <a:r>
                        <a:rPr lang="en-IN" sz="1000">
                          <a:effectLst/>
                          <a:latin typeface="ui-monospace"/>
                        </a:rPr>
                        <a:t> pandas </a:t>
                      </a:r>
                      <a:r>
                        <a:rPr lang="en-IN" sz="1000">
                          <a:solidFill>
                            <a:srgbClr val="D73A49"/>
                          </a:solidFill>
                          <a:effectLst/>
                          <a:latin typeface="ui-monospace"/>
                        </a:rPr>
                        <a:t>as</a:t>
                      </a:r>
                      <a:r>
                        <a:rPr lang="en-IN" sz="1000">
                          <a:effectLst/>
                          <a:latin typeface="ui-monospace"/>
                        </a:rPr>
                        <a:t> pd</a:t>
                      </a:r>
                    </a:p>
                  </a:txBody>
                  <a:tcPr marL="54673" marR="54673" marT="5467" marB="5467">
                    <a:lnL>
                      <a:noFill/>
                    </a:lnL>
                    <a:lnR>
                      <a:noFill/>
                    </a:lnR>
                    <a:lnT>
                      <a:noFill/>
                    </a:lnT>
                    <a:lnB>
                      <a:noFill/>
                    </a:lnB>
                  </a:tcPr>
                </a:tc>
                <a:extLst>
                  <a:ext uri="{0D108BD9-81ED-4DB2-BD59-A6C34878D82A}">
                    <a16:rowId xmlns:a16="http://schemas.microsoft.com/office/drawing/2014/main" val="695985868"/>
                  </a:ext>
                </a:extLst>
              </a:tr>
              <a:tr h="166727">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dirty="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700410144"/>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solidFill>
                            <a:srgbClr val="6A737D"/>
                          </a:solidFill>
                          <a:effectLst/>
                          <a:latin typeface="ui-monospace"/>
                        </a:rPr>
                        <a:t># define a sample dataset</a:t>
                      </a:r>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2209500937"/>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dataset </a:t>
                      </a:r>
                      <a:r>
                        <a:rPr lang="en-IN" sz="1000">
                          <a:solidFill>
                            <a:srgbClr val="005CC5"/>
                          </a:solidFill>
                          <a:effectLst/>
                          <a:latin typeface="ui-monospace"/>
                        </a:rPr>
                        <a:t>=</a:t>
                      </a:r>
                      <a:r>
                        <a:rPr lang="en-IN" sz="1000">
                          <a:effectLst/>
                          <a:latin typeface="ui-monospace"/>
                        </a:rPr>
                        <a:t> [[</a:t>
                      </a:r>
                      <a:r>
                        <a:rPr lang="en-IN" sz="1000">
                          <a:solidFill>
                            <a:srgbClr val="032F62"/>
                          </a:solidFill>
                          <a:effectLst/>
                          <a:latin typeface="ui-monospace"/>
                        </a:rPr>
                        <a:t>'apple'</a:t>
                      </a:r>
                      <a:r>
                        <a:rPr lang="en-IN" sz="1000">
                          <a:effectLst/>
                          <a:latin typeface="ui-monospace"/>
                        </a:rPr>
                        <a:t>, </a:t>
                      </a:r>
                      <a:r>
                        <a:rPr lang="en-IN" sz="1000">
                          <a:solidFill>
                            <a:srgbClr val="032F62"/>
                          </a:solidFill>
                          <a:effectLst/>
                          <a:latin typeface="ui-monospace"/>
                        </a:rPr>
                        <a:t>'bread'</a:t>
                      </a:r>
                      <a:r>
                        <a:rPr lang="en-IN" sz="1000">
                          <a:effectLst/>
                          <a:latin typeface="ui-monospace"/>
                        </a:rPr>
                        <a:t>, </a:t>
                      </a:r>
                      <a:r>
                        <a:rPr lang="en-IN" sz="1000">
                          <a:solidFill>
                            <a:srgbClr val="032F62"/>
                          </a:solidFill>
                          <a:effectLst/>
                          <a:latin typeface="ui-monospace"/>
                        </a:rPr>
                        <a:t>'milk'</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131209289"/>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a:t>
                      </a:r>
                      <a:r>
                        <a:rPr lang="en-IN" sz="1000">
                          <a:solidFill>
                            <a:srgbClr val="032F62"/>
                          </a:solidFill>
                          <a:effectLst/>
                          <a:latin typeface="ui-monospace"/>
                        </a:rPr>
                        <a:t>'apple'</a:t>
                      </a:r>
                      <a:r>
                        <a:rPr lang="en-IN" sz="1000">
                          <a:effectLst/>
                          <a:latin typeface="ui-monospace"/>
                        </a:rPr>
                        <a:t>, </a:t>
                      </a:r>
                      <a:r>
                        <a:rPr lang="en-IN" sz="1000">
                          <a:solidFill>
                            <a:srgbClr val="032F62"/>
                          </a:solidFill>
                          <a:effectLst/>
                          <a:latin typeface="ui-monospace"/>
                        </a:rPr>
                        <a:t>'bread'</a:t>
                      </a:r>
                      <a:r>
                        <a:rPr lang="en-IN" sz="1000">
                          <a:effectLst/>
                          <a:latin typeface="ui-monospace"/>
                        </a:rPr>
                        <a:t>, </a:t>
                      </a:r>
                      <a:r>
                        <a:rPr lang="en-IN" sz="1000">
                          <a:solidFill>
                            <a:srgbClr val="032F62"/>
                          </a:solidFill>
                          <a:effectLst/>
                          <a:latin typeface="ui-monospace"/>
                        </a:rPr>
                        <a:t>'diaper'</a:t>
                      </a:r>
                      <a:r>
                        <a:rPr lang="en-IN" sz="1000">
                          <a:effectLst/>
                          <a:latin typeface="ui-monospace"/>
                        </a:rPr>
                        <a:t>, </a:t>
                      </a:r>
                      <a:r>
                        <a:rPr lang="en-IN" sz="1000">
                          <a:solidFill>
                            <a:srgbClr val="032F62"/>
                          </a:solidFill>
                          <a:effectLst/>
                          <a:latin typeface="ui-monospace"/>
                        </a:rPr>
                        <a:t>'milk'</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2483249437"/>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a:t>
                      </a:r>
                      <a:r>
                        <a:rPr lang="en-IN" sz="1000">
                          <a:solidFill>
                            <a:srgbClr val="032F62"/>
                          </a:solidFill>
                          <a:effectLst/>
                          <a:latin typeface="ui-monospace"/>
                        </a:rPr>
                        <a:t>'apple'</a:t>
                      </a:r>
                      <a:r>
                        <a:rPr lang="en-IN" sz="1000">
                          <a:effectLst/>
                          <a:latin typeface="ui-monospace"/>
                        </a:rPr>
                        <a:t>, </a:t>
                      </a:r>
                      <a:r>
                        <a:rPr lang="en-IN" sz="1000">
                          <a:solidFill>
                            <a:srgbClr val="032F62"/>
                          </a:solidFill>
                          <a:effectLst/>
                          <a:latin typeface="ui-monospace"/>
                        </a:rPr>
                        <a:t>'diaper'</a:t>
                      </a:r>
                      <a:r>
                        <a:rPr lang="en-IN" sz="1000">
                          <a:effectLst/>
                          <a:latin typeface="ui-monospace"/>
                        </a:rPr>
                        <a:t>, </a:t>
                      </a:r>
                      <a:r>
                        <a:rPr lang="en-IN" sz="1000">
                          <a:solidFill>
                            <a:srgbClr val="032F62"/>
                          </a:solidFill>
                          <a:effectLst/>
                          <a:latin typeface="ui-monospace"/>
                        </a:rPr>
                        <a:t>'milk'</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2751743831"/>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a:t>
                      </a:r>
                      <a:r>
                        <a:rPr lang="en-IN" sz="1000">
                          <a:solidFill>
                            <a:srgbClr val="032F62"/>
                          </a:solidFill>
                          <a:effectLst/>
                          <a:latin typeface="ui-monospace"/>
                        </a:rPr>
                        <a:t>'bread'</a:t>
                      </a:r>
                      <a:r>
                        <a:rPr lang="en-IN" sz="1000">
                          <a:effectLst/>
                          <a:latin typeface="ui-monospace"/>
                        </a:rPr>
                        <a:t>, </a:t>
                      </a:r>
                      <a:r>
                        <a:rPr lang="en-IN" sz="1000">
                          <a:solidFill>
                            <a:srgbClr val="032F62"/>
                          </a:solidFill>
                          <a:effectLst/>
                          <a:latin typeface="ui-monospace"/>
                        </a:rPr>
                        <a:t>'diaper'</a:t>
                      </a:r>
                      <a:r>
                        <a:rPr lang="en-IN" sz="1000">
                          <a:effectLst/>
                          <a:latin typeface="ui-monospace"/>
                        </a:rPr>
                        <a:t>, </a:t>
                      </a:r>
                      <a:r>
                        <a:rPr lang="en-IN" sz="1000">
                          <a:solidFill>
                            <a:srgbClr val="032F62"/>
                          </a:solidFill>
                          <a:effectLst/>
                          <a:latin typeface="ui-monospace"/>
                        </a:rPr>
                        <a:t>'milk'</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2652171223"/>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1810918609"/>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a:solidFill>
                            <a:schemeClr val="bg1"/>
                          </a:solidFill>
                          <a:effectLst/>
                          <a:latin typeface="ui-monospace"/>
                        </a:rPr>
                        <a:t># create a transaction encoder</a:t>
                      </a:r>
                    </a:p>
                  </a:txBody>
                  <a:tcPr marL="54673" marR="54673" marT="5467" marB="5467">
                    <a:lnL>
                      <a:noFill/>
                    </a:lnL>
                    <a:lnR>
                      <a:noFill/>
                    </a:lnR>
                    <a:lnT>
                      <a:noFill/>
                    </a:lnT>
                    <a:lnB>
                      <a:noFill/>
                    </a:lnB>
                  </a:tcPr>
                </a:tc>
                <a:extLst>
                  <a:ext uri="{0D108BD9-81ED-4DB2-BD59-A6C34878D82A}">
                    <a16:rowId xmlns:a16="http://schemas.microsoft.com/office/drawing/2014/main" val="643902782"/>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te </a:t>
                      </a:r>
                      <a:r>
                        <a:rPr lang="en-IN" sz="1000">
                          <a:solidFill>
                            <a:srgbClr val="005CC5"/>
                          </a:solidFill>
                          <a:effectLst/>
                          <a:latin typeface="ui-monospace"/>
                        </a:rPr>
                        <a:t>=</a:t>
                      </a:r>
                      <a:r>
                        <a:rPr lang="en-IN" sz="1000">
                          <a:effectLst/>
                          <a:latin typeface="ui-monospace"/>
                        </a:rPr>
                        <a:t> </a:t>
                      </a:r>
                      <a:r>
                        <a:rPr lang="en-IN" sz="1000">
                          <a:solidFill>
                            <a:srgbClr val="E36209"/>
                          </a:solidFill>
                          <a:effectLst/>
                          <a:latin typeface="ui-monospace"/>
                        </a:rPr>
                        <a:t>TransactionEncoder</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4231103214"/>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err="1">
                          <a:effectLst/>
                          <a:latin typeface="ui-monospace"/>
                        </a:rPr>
                        <a:t>te_ary</a:t>
                      </a:r>
                      <a:r>
                        <a:rPr lang="en-IN" sz="1000" dirty="0">
                          <a:effectLst/>
                          <a:latin typeface="ui-monospace"/>
                        </a:rPr>
                        <a:t> </a:t>
                      </a:r>
                      <a:r>
                        <a:rPr lang="en-IN" sz="1000" dirty="0">
                          <a:solidFill>
                            <a:srgbClr val="005CC5"/>
                          </a:solidFill>
                          <a:effectLst/>
                          <a:latin typeface="ui-monospace"/>
                        </a:rPr>
                        <a:t>=</a:t>
                      </a:r>
                      <a:r>
                        <a:rPr lang="en-IN" sz="1000" dirty="0">
                          <a:effectLst/>
                          <a:latin typeface="ui-monospace"/>
                        </a:rPr>
                        <a:t> </a:t>
                      </a:r>
                      <a:r>
                        <a:rPr lang="en-IN" sz="1000" dirty="0" err="1">
                          <a:effectLst/>
                          <a:latin typeface="ui-monospace"/>
                        </a:rPr>
                        <a:t>te.</a:t>
                      </a:r>
                      <a:r>
                        <a:rPr lang="en-IN" sz="1000" dirty="0" err="1">
                          <a:solidFill>
                            <a:srgbClr val="6F42C1"/>
                          </a:solidFill>
                          <a:effectLst/>
                          <a:latin typeface="ui-monospace"/>
                        </a:rPr>
                        <a:t>fit</a:t>
                      </a:r>
                      <a:r>
                        <a:rPr lang="en-IN" sz="1000" dirty="0">
                          <a:effectLst/>
                          <a:latin typeface="ui-monospace"/>
                        </a:rPr>
                        <a:t>(dataset).</a:t>
                      </a:r>
                      <a:r>
                        <a:rPr lang="en-IN" sz="1000" dirty="0">
                          <a:solidFill>
                            <a:srgbClr val="6F42C1"/>
                          </a:solidFill>
                          <a:effectLst/>
                          <a:latin typeface="ui-monospace"/>
                        </a:rPr>
                        <a:t>transform</a:t>
                      </a:r>
                      <a:r>
                        <a:rPr lang="en-IN" sz="1000" dirty="0">
                          <a:effectLst/>
                          <a:latin typeface="ui-monospace"/>
                        </a:rPr>
                        <a:t>(dataset)</a:t>
                      </a:r>
                    </a:p>
                  </a:txBody>
                  <a:tcPr marL="54673" marR="54673" marT="5467" marB="5467">
                    <a:lnL>
                      <a:noFill/>
                    </a:lnL>
                    <a:lnR>
                      <a:noFill/>
                    </a:lnR>
                    <a:lnT>
                      <a:noFill/>
                    </a:lnT>
                    <a:lnB>
                      <a:noFill/>
                    </a:lnB>
                  </a:tcPr>
                </a:tc>
                <a:extLst>
                  <a:ext uri="{0D108BD9-81ED-4DB2-BD59-A6C34878D82A}">
                    <a16:rowId xmlns:a16="http://schemas.microsoft.com/office/drawing/2014/main" val="4081352531"/>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err="1">
                          <a:effectLst/>
                          <a:latin typeface="ui-monospace"/>
                        </a:rPr>
                        <a:t>df</a:t>
                      </a:r>
                      <a:r>
                        <a:rPr lang="en-IN" sz="1000" dirty="0">
                          <a:effectLst/>
                          <a:latin typeface="ui-monospace"/>
                        </a:rPr>
                        <a:t> </a:t>
                      </a:r>
                      <a:r>
                        <a:rPr lang="en-IN" sz="1000" dirty="0">
                          <a:solidFill>
                            <a:srgbClr val="005CC5"/>
                          </a:solidFill>
                          <a:effectLst/>
                          <a:latin typeface="ui-monospace"/>
                        </a:rPr>
                        <a:t>=</a:t>
                      </a:r>
                      <a:r>
                        <a:rPr lang="en-IN" sz="1000" dirty="0">
                          <a:effectLst/>
                          <a:latin typeface="ui-monospace"/>
                        </a:rPr>
                        <a:t> </a:t>
                      </a:r>
                      <a:r>
                        <a:rPr lang="en-IN" sz="1000" dirty="0" err="1">
                          <a:effectLst/>
                          <a:latin typeface="ui-monospace"/>
                        </a:rPr>
                        <a:t>pd.</a:t>
                      </a:r>
                      <a:r>
                        <a:rPr lang="en-IN" sz="1000" dirty="0" err="1">
                          <a:solidFill>
                            <a:srgbClr val="E36209"/>
                          </a:solidFill>
                          <a:effectLst/>
                          <a:latin typeface="ui-monospace"/>
                        </a:rPr>
                        <a:t>DataFrame</a:t>
                      </a:r>
                      <a:r>
                        <a:rPr lang="en-IN" sz="1000" dirty="0">
                          <a:effectLst/>
                          <a:latin typeface="ui-monospace"/>
                        </a:rPr>
                        <a:t>(</a:t>
                      </a:r>
                      <a:r>
                        <a:rPr lang="en-IN" sz="1000" dirty="0" err="1">
                          <a:effectLst/>
                          <a:latin typeface="ui-monospace"/>
                        </a:rPr>
                        <a:t>te_ary</a:t>
                      </a:r>
                      <a:r>
                        <a:rPr lang="en-IN" sz="1000" dirty="0">
                          <a:effectLst/>
                          <a:latin typeface="ui-monospace"/>
                        </a:rPr>
                        <a:t>, columns</a:t>
                      </a:r>
                      <a:r>
                        <a:rPr lang="en-IN" sz="1000" dirty="0">
                          <a:solidFill>
                            <a:srgbClr val="005CC5"/>
                          </a:solidFill>
                          <a:effectLst/>
                          <a:latin typeface="ui-monospace"/>
                        </a:rPr>
                        <a:t>=</a:t>
                      </a:r>
                      <a:r>
                        <a:rPr lang="en-IN" sz="1000" dirty="0" err="1">
                          <a:effectLst/>
                          <a:latin typeface="ui-monospace"/>
                        </a:rPr>
                        <a:t>te.columns</a:t>
                      </a:r>
                      <a:r>
                        <a:rPr lang="en-IN" sz="1000" dirty="0">
                          <a:effectLst/>
                          <a:latin typeface="ui-monospace"/>
                        </a:rPr>
                        <a:t>_)</a:t>
                      </a:r>
                    </a:p>
                  </a:txBody>
                  <a:tcPr marL="54673" marR="54673" marT="5467" marB="5467">
                    <a:lnL>
                      <a:noFill/>
                    </a:lnL>
                    <a:lnR>
                      <a:noFill/>
                    </a:lnR>
                    <a:lnT>
                      <a:noFill/>
                    </a:lnT>
                    <a:lnB>
                      <a:noFill/>
                    </a:lnB>
                  </a:tcPr>
                </a:tc>
                <a:extLst>
                  <a:ext uri="{0D108BD9-81ED-4DB2-BD59-A6C34878D82A}">
                    <a16:rowId xmlns:a16="http://schemas.microsoft.com/office/drawing/2014/main" val="726623796"/>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686675460"/>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a:solidFill>
                            <a:schemeClr val="bg1"/>
                          </a:solidFill>
                          <a:effectLst/>
                          <a:latin typeface="ui-monospace"/>
                        </a:rPr>
                        <a:t># apply the </a:t>
                      </a:r>
                      <a:r>
                        <a:rPr lang="en-IN" sz="1000" dirty="0" err="1">
                          <a:solidFill>
                            <a:schemeClr val="bg1"/>
                          </a:solidFill>
                          <a:effectLst/>
                          <a:latin typeface="ui-monospace"/>
                        </a:rPr>
                        <a:t>Apriori</a:t>
                      </a:r>
                      <a:r>
                        <a:rPr lang="en-IN" sz="1000" dirty="0">
                          <a:solidFill>
                            <a:schemeClr val="bg1"/>
                          </a:solidFill>
                          <a:effectLst/>
                          <a:latin typeface="ui-monospace"/>
                        </a:rPr>
                        <a:t> algorithm</a:t>
                      </a:r>
                    </a:p>
                  </a:txBody>
                  <a:tcPr marL="54673" marR="54673" marT="5467" marB="5467">
                    <a:lnL>
                      <a:noFill/>
                    </a:lnL>
                    <a:lnR>
                      <a:noFill/>
                    </a:lnR>
                    <a:lnT>
                      <a:noFill/>
                    </a:lnT>
                    <a:lnB>
                      <a:noFill/>
                    </a:lnB>
                  </a:tcPr>
                </a:tc>
                <a:extLst>
                  <a:ext uri="{0D108BD9-81ED-4DB2-BD59-A6C34878D82A}">
                    <a16:rowId xmlns:a16="http://schemas.microsoft.com/office/drawing/2014/main" val="609120352"/>
                  </a:ext>
                </a:extLst>
              </a:tr>
              <a:tr h="28110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frequent_itemsets </a:t>
                      </a:r>
                      <a:r>
                        <a:rPr lang="en-IN" sz="1000">
                          <a:solidFill>
                            <a:srgbClr val="005CC5"/>
                          </a:solidFill>
                          <a:effectLst/>
                          <a:latin typeface="ui-monospace"/>
                        </a:rPr>
                        <a:t>=</a:t>
                      </a:r>
                      <a:r>
                        <a:rPr lang="en-IN" sz="1000">
                          <a:effectLst/>
                          <a:latin typeface="ui-monospace"/>
                        </a:rPr>
                        <a:t> </a:t>
                      </a:r>
                      <a:r>
                        <a:rPr lang="en-IN" sz="1000">
                          <a:solidFill>
                            <a:srgbClr val="6F42C1"/>
                          </a:solidFill>
                          <a:effectLst/>
                          <a:latin typeface="ui-monospace"/>
                        </a:rPr>
                        <a:t>apriori</a:t>
                      </a:r>
                      <a:r>
                        <a:rPr lang="en-IN" sz="1000">
                          <a:effectLst/>
                          <a:latin typeface="ui-monospace"/>
                        </a:rPr>
                        <a:t>(df, min_support</a:t>
                      </a:r>
                      <a:r>
                        <a:rPr lang="en-IN" sz="1000">
                          <a:solidFill>
                            <a:srgbClr val="005CC5"/>
                          </a:solidFill>
                          <a:effectLst/>
                          <a:latin typeface="ui-monospace"/>
                        </a:rPr>
                        <a:t>=0.5</a:t>
                      </a:r>
                      <a:r>
                        <a:rPr lang="en-IN" sz="1000">
                          <a:effectLst/>
                          <a:latin typeface="ui-monospace"/>
                        </a:rPr>
                        <a:t>, use_colnames</a:t>
                      </a:r>
                      <a:r>
                        <a:rPr lang="en-IN" sz="1000">
                          <a:solidFill>
                            <a:srgbClr val="005CC5"/>
                          </a:solidFill>
                          <a:effectLst/>
                          <a:latin typeface="ui-monospace"/>
                        </a:rPr>
                        <a:t>=True</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326226677"/>
                  </a:ext>
                </a:extLst>
              </a:tr>
              <a:tr h="205669">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dirty="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1298714902"/>
                  </a:ext>
                </a:extLst>
              </a:tr>
              <a:tr h="291569">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a:solidFill>
                            <a:schemeClr val="bg1"/>
                          </a:solidFill>
                          <a:effectLst/>
                          <a:latin typeface="ui-monospace"/>
                        </a:rPr>
                        <a:t># print the frequent </a:t>
                      </a:r>
                      <a:r>
                        <a:rPr lang="en-IN" sz="1000" dirty="0" err="1">
                          <a:solidFill>
                            <a:schemeClr val="bg1"/>
                          </a:solidFill>
                          <a:effectLst/>
                          <a:latin typeface="ui-monospace"/>
                        </a:rPr>
                        <a:t>itemsets</a:t>
                      </a:r>
                      <a:endParaRPr lang="en-IN" sz="1000" dirty="0">
                        <a:solidFill>
                          <a:schemeClr val="bg1"/>
                        </a:solidFill>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3448179121"/>
                  </a:ext>
                </a:extLst>
              </a:tr>
              <a:tr h="307724">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a:solidFill>
                            <a:srgbClr val="6F42C1"/>
                          </a:solidFill>
                          <a:effectLst/>
                          <a:latin typeface="ui-monospace"/>
                        </a:rPr>
                        <a:t>print</a:t>
                      </a:r>
                      <a:r>
                        <a:rPr lang="en-IN" sz="1000" dirty="0">
                          <a:effectLst/>
                          <a:latin typeface="ui-monospace"/>
                        </a:rPr>
                        <a:t>(</a:t>
                      </a:r>
                      <a:r>
                        <a:rPr lang="en-IN" sz="1000" dirty="0" err="1">
                          <a:effectLst/>
                          <a:latin typeface="ui-monospace"/>
                        </a:rPr>
                        <a:t>frequent_itemsets</a:t>
                      </a:r>
                      <a:r>
                        <a:rPr lang="en-IN" sz="1000" dirty="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590412822"/>
                  </a:ext>
                </a:extLst>
              </a:tr>
            </a:tbl>
          </a:graphicData>
        </a:graphic>
      </p:graphicFrame>
    </p:spTree>
    <p:extLst>
      <p:ext uri="{BB962C8B-B14F-4D97-AF65-F5344CB8AC3E}">
        <p14:creationId xmlns:p14="http://schemas.microsoft.com/office/powerpoint/2010/main" val="1573101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734" y="226633"/>
            <a:ext cx="9905998" cy="583265"/>
          </a:xfrm>
        </p:spPr>
        <p:txBody>
          <a:bodyPr>
            <a:normAutofit fontScale="90000"/>
          </a:bodyPr>
          <a:lstStyle/>
          <a:p>
            <a:r>
              <a:rPr lang="en-US" dirty="0" smtClean="0">
                <a:solidFill>
                  <a:schemeClr val="bg1"/>
                </a:solidFill>
              </a:rPr>
              <a:t>FP GROWTH ALGORITHM</a:t>
            </a:r>
            <a:endParaRPr lang="en-IN" dirty="0">
              <a:solidFill>
                <a:schemeClr val="bg1"/>
              </a:solidFill>
            </a:endParaRPr>
          </a:p>
        </p:txBody>
      </p:sp>
      <p:sp>
        <p:nvSpPr>
          <p:cNvPr id="3" name="Content Placeholder 2"/>
          <p:cNvSpPr>
            <a:spLocks noGrp="1"/>
          </p:cNvSpPr>
          <p:nvPr>
            <p:ph idx="1"/>
          </p:nvPr>
        </p:nvSpPr>
        <p:spPr>
          <a:xfrm>
            <a:off x="1141412" y="1123406"/>
            <a:ext cx="9905999" cy="5225143"/>
          </a:xfrm>
        </p:spPr>
        <p:txBody>
          <a:bodyPr>
            <a:normAutofit/>
          </a:bodyPr>
          <a:lstStyle/>
          <a:p>
            <a:r>
              <a:rPr lang="en-US" b="1" dirty="0"/>
              <a:t>FP-Growth Algorithm</a:t>
            </a:r>
          </a:p>
          <a:p>
            <a:r>
              <a:rPr lang="en-US" dirty="0"/>
              <a:t>In </a:t>
            </a:r>
            <a:r>
              <a:rPr lang="en-US" b="1" dirty="0"/>
              <a:t>large datasets</a:t>
            </a:r>
            <a:r>
              <a:rPr lang="en-US" dirty="0"/>
              <a:t>, FP-growth is a popular method for mining frequent item sets.</a:t>
            </a:r>
          </a:p>
          <a:p>
            <a:r>
              <a:rPr lang="en-US" dirty="0"/>
              <a:t> It generates frequent </a:t>
            </a:r>
            <a:r>
              <a:rPr lang="en-US" dirty="0" err="1"/>
              <a:t>itemsets</a:t>
            </a:r>
            <a:r>
              <a:rPr lang="en-US" dirty="0"/>
              <a:t> efficiently without generating candidate </a:t>
            </a:r>
            <a:r>
              <a:rPr lang="en-US" dirty="0" err="1"/>
              <a:t>itemsets</a:t>
            </a:r>
            <a:r>
              <a:rPr lang="en-US" dirty="0"/>
              <a:t> using a </a:t>
            </a:r>
            <a:r>
              <a:rPr lang="en-US" b="1" dirty="0">
                <a:hlinkClick r:id="rId2"/>
              </a:rPr>
              <a:t>tree-based </a:t>
            </a:r>
            <a:r>
              <a:rPr lang="en-US" dirty="0"/>
              <a:t>data structure called the </a:t>
            </a:r>
            <a:r>
              <a:rPr lang="en-US" b="1" dirty="0"/>
              <a:t>FP-tree</a:t>
            </a:r>
            <a:r>
              <a:rPr lang="en-US" dirty="0"/>
              <a:t>. As a result, it is faster and more memory efficient than the </a:t>
            </a:r>
            <a:r>
              <a:rPr lang="en-US" b="1" dirty="0" err="1"/>
              <a:t>Apriori</a:t>
            </a:r>
            <a:r>
              <a:rPr lang="en-US" b="1" dirty="0"/>
              <a:t> algorithm</a:t>
            </a:r>
            <a:r>
              <a:rPr lang="en-US" dirty="0"/>
              <a:t> when dealing with large datasets. </a:t>
            </a:r>
          </a:p>
          <a:p>
            <a:r>
              <a:rPr lang="en-US" dirty="0"/>
              <a:t>First, the algorithm constructs an FP-tree from the input dataset, then </a:t>
            </a:r>
            <a:r>
              <a:rPr lang="en-US" b="1" dirty="0"/>
              <a:t>recursively</a:t>
            </a:r>
            <a:r>
              <a:rPr lang="en-US" dirty="0"/>
              <a:t> generates frequent </a:t>
            </a:r>
            <a:r>
              <a:rPr lang="en-US" dirty="0" err="1"/>
              <a:t>itemsets</a:t>
            </a:r>
            <a:r>
              <a:rPr lang="en-US" dirty="0"/>
              <a:t> from it.</a:t>
            </a:r>
          </a:p>
        </p:txBody>
      </p:sp>
    </p:spTree>
    <p:extLst>
      <p:ext uri="{BB962C8B-B14F-4D97-AF65-F5344CB8AC3E}">
        <p14:creationId xmlns:p14="http://schemas.microsoft.com/office/powerpoint/2010/main" val="568147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200506"/>
            <a:ext cx="9905998" cy="491825"/>
          </a:xfrm>
        </p:spPr>
        <p:txBody>
          <a:bodyPr>
            <a:normAutofit fontScale="90000"/>
          </a:bodyPr>
          <a:lstStyle/>
          <a:p>
            <a:r>
              <a:rPr lang="en-US" dirty="0" smtClean="0">
                <a:solidFill>
                  <a:schemeClr val="bg1"/>
                </a:solidFill>
              </a:rPr>
              <a:t>FP GROWTH ALGORITHM</a:t>
            </a:r>
            <a:r>
              <a:rPr lang="en-US" dirty="0" smtClean="0"/>
              <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0245433"/>
              </p:ext>
            </p:extLst>
          </p:nvPr>
        </p:nvGraphicFramePr>
        <p:xfrm>
          <a:off x="1141414" y="901331"/>
          <a:ext cx="9905998" cy="5956673"/>
        </p:xfrm>
        <a:graphic>
          <a:graphicData uri="http://schemas.openxmlformats.org/drawingml/2006/table">
            <a:tbl>
              <a:tblPr/>
              <a:tblGrid>
                <a:gridCol w="330496">
                  <a:extLst>
                    <a:ext uri="{9D8B030D-6E8A-4147-A177-3AD203B41FA5}">
                      <a16:colId xmlns:a16="http://schemas.microsoft.com/office/drawing/2014/main" val="3908622518"/>
                    </a:ext>
                  </a:extLst>
                </a:gridCol>
                <a:gridCol w="9575502">
                  <a:extLst>
                    <a:ext uri="{9D8B030D-6E8A-4147-A177-3AD203B41FA5}">
                      <a16:colId xmlns:a16="http://schemas.microsoft.com/office/drawing/2014/main" val="268010154"/>
                    </a:ext>
                  </a:extLst>
                </a:gridCol>
              </a:tblGrid>
              <a:tr h="325022">
                <a:tc>
                  <a:txBody>
                    <a:bodyPr/>
                    <a:lstStyle/>
                    <a:p>
                      <a:pPr algn="r" fontAlgn="t"/>
                      <a:endParaRPr lang="en-IN" sz="1000">
                        <a:effectLst/>
                        <a:latin typeface="ui-monospace"/>
                      </a:endParaRPr>
                    </a:p>
                  </a:txBody>
                  <a:tcPr marL="54673" marR="54673" marT="21869" marB="5467">
                    <a:lnL>
                      <a:noFill/>
                    </a:lnL>
                    <a:lnR>
                      <a:noFill/>
                    </a:lnR>
                    <a:lnT>
                      <a:noFill/>
                    </a:lnT>
                    <a:lnB>
                      <a:noFill/>
                    </a:lnB>
                  </a:tcPr>
                </a:tc>
                <a:tc>
                  <a:txBody>
                    <a:bodyPr/>
                    <a:lstStyle/>
                    <a:p>
                      <a:pPr algn="l" fontAlgn="t"/>
                      <a:r>
                        <a:rPr lang="en-IN" sz="1000">
                          <a:solidFill>
                            <a:srgbClr val="D73A49"/>
                          </a:solidFill>
                          <a:effectLst/>
                          <a:latin typeface="ui-monospace"/>
                        </a:rPr>
                        <a:t>from</a:t>
                      </a:r>
                      <a:r>
                        <a:rPr lang="en-IN" sz="1000">
                          <a:effectLst/>
                          <a:latin typeface="ui-monospace"/>
                        </a:rPr>
                        <a:t> mlxtend.frequent_patterns </a:t>
                      </a:r>
                      <a:r>
                        <a:rPr lang="en-IN" sz="1000">
                          <a:solidFill>
                            <a:srgbClr val="D73A49"/>
                          </a:solidFill>
                          <a:effectLst/>
                          <a:latin typeface="ui-monospace"/>
                        </a:rPr>
                        <a:t>import</a:t>
                      </a:r>
                      <a:r>
                        <a:rPr lang="en-IN" sz="1000">
                          <a:effectLst/>
                          <a:latin typeface="ui-monospace"/>
                        </a:rPr>
                        <a:t> fpmax</a:t>
                      </a:r>
                    </a:p>
                  </a:txBody>
                  <a:tcPr marL="54673" marR="54673" marT="21869" marB="5467">
                    <a:lnL>
                      <a:noFill/>
                    </a:lnL>
                    <a:lnR>
                      <a:noFill/>
                    </a:lnR>
                    <a:lnT>
                      <a:noFill/>
                    </a:lnT>
                    <a:lnB>
                      <a:noFill/>
                    </a:lnB>
                  </a:tcPr>
                </a:tc>
                <a:extLst>
                  <a:ext uri="{0D108BD9-81ED-4DB2-BD59-A6C34878D82A}">
                    <a16:rowId xmlns:a16="http://schemas.microsoft.com/office/drawing/2014/main" val="963648797"/>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solidFill>
                            <a:srgbClr val="D73A49"/>
                          </a:solidFill>
                          <a:effectLst/>
                          <a:latin typeface="ui-monospace"/>
                        </a:rPr>
                        <a:t>from</a:t>
                      </a:r>
                      <a:r>
                        <a:rPr lang="en-IN" sz="1000">
                          <a:effectLst/>
                          <a:latin typeface="ui-monospace"/>
                        </a:rPr>
                        <a:t> mlxtend.preprocessing </a:t>
                      </a:r>
                      <a:r>
                        <a:rPr lang="en-IN" sz="1000">
                          <a:solidFill>
                            <a:srgbClr val="D73A49"/>
                          </a:solidFill>
                          <a:effectLst/>
                          <a:latin typeface="ui-monospace"/>
                        </a:rPr>
                        <a:t>import</a:t>
                      </a:r>
                      <a:r>
                        <a:rPr lang="en-IN" sz="1000">
                          <a:effectLst/>
                          <a:latin typeface="ui-monospace"/>
                        </a:rPr>
                        <a:t> </a:t>
                      </a:r>
                      <a:r>
                        <a:rPr lang="en-IN" sz="1000">
                          <a:solidFill>
                            <a:srgbClr val="E36209"/>
                          </a:solidFill>
                          <a:effectLst/>
                          <a:latin typeface="ui-monospace"/>
                        </a:rPr>
                        <a:t>TransactionEncoder</a:t>
                      </a:r>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1266978520"/>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solidFill>
                            <a:srgbClr val="D73A49"/>
                          </a:solidFill>
                          <a:effectLst/>
                          <a:latin typeface="ui-monospace"/>
                        </a:rPr>
                        <a:t>import</a:t>
                      </a:r>
                      <a:r>
                        <a:rPr lang="en-IN" sz="1000">
                          <a:effectLst/>
                          <a:latin typeface="ui-monospace"/>
                        </a:rPr>
                        <a:t> pandas </a:t>
                      </a:r>
                      <a:r>
                        <a:rPr lang="en-IN" sz="1000">
                          <a:solidFill>
                            <a:srgbClr val="D73A49"/>
                          </a:solidFill>
                          <a:effectLst/>
                          <a:latin typeface="ui-monospace"/>
                        </a:rPr>
                        <a:t>as</a:t>
                      </a:r>
                      <a:r>
                        <a:rPr lang="en-IN" sz="1000">
                          <a:effectLst/>
                          <a:latin typeface="ui-monospace"/>
                        </a:rPr>
                        <a:t> pd</a:t>
                      </a:r>
                    </a:p>
                  </a:txBody>
                  <a:tcPr marL="54673" marR="54673" marT="5467" marB="5467">
                    <a:lnL>
                      <a:noFill/>
                    </a:lnL>
                    <a:lnR>
                      <a:noFill/>
                    </a:lnR>
                    <a:lnT>
                      <a:noFill/>
                    </a:lnT>
                    <a:lnB>
                      <a:noFill/>
                    </a:lnB>
                  </a:tcPr>
                </a:tc>
                <a:extLst>
                  <a:ext uri="{0D108BD9-81ED-4DB2-BD59-A6C34878D82A}">
                    <a16:rowId xmlns:a16="http://schemas.microsoft.com/office/drawing/2014/main" val="2053278803"/>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330839609"/>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solidFill>
                            <a:srgbClr val="6A737D"/>
                          </a:solidFill>
                          <a:effectLst/>
                          <a:latin typeface="ui-monospace"/>
                        </a:rPr>
                        <a:t># Example dataset</a:t>
                      </a:r>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3518253959"/>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dataset </a:t>
                      </a:r>
                      <a:r>
                        <a:rPr lang="en-IN" sz="1000">
                          <a:solidFill>
                            <a:srgbClr val="005CC5"/>
                          </a:solidFill>
                          <a:effectLst/>
                          <a:latin typeface="ui-monospace"/>
                        </a:rPr>
                        <a:t>=</a:t>
                      </a:r>
                      <a:r>
                        <a:rPr lang="en-IN" sz="1000">
                          <a:effectLst/>
                          <a:latin typeface="ui-monospace"/>
                        </a:rPr>
                        <a:t> [[</a:t>
                      </a:r>
                      <a:r>
                        <a:rPr lang="en-IN" sz="1000">
                          <a:solidFill>
                            <a:srgbClr val="032F62"/>
                          </a:solidFill>
                          <a:effectLst/>
                          <a:latin typeface="ui-monospace"/>
                        </a:rPr>
                        <a:t>'beer'</a:t>
                      </a:r>
                      <a:r>
                        <a:rPr lang="en-IN" sz="1000">
                          <a:effectLst/>
                          <a:latin typeface="ui-monospace"/>
                        </a:rPr>
                        <a:t>, </a:t>
                      </a:r>
                      <a:r>
                        <a:rPr lang="en-IN" sz="1000">
                          <a:solidFill>
                            <a:srgbClr val="032F62"/>
                          </a:solidFill>
                          <a:effectLst/>
                          <a:latin typeface="ui-monospace"/>
                        </a:rPr>
                        <a:t>'nuts'</a:t>
                      </a:r>
                      <a:r>
                        <a:rPr lang="en-IN" sz="1000">
                          <a:effectLst/>
                          <a:latin typeface="ui-monospace"/>
                        </a:rPr>
                        <a:t>, </a:t>
                      </a:r>
                      <a:r>
                        <a:rPr lang="en-IN" sz="1000">
                          <a:solidFill>
                            <a:srgbClr val="032F62"/>
                          </a:solidFill>
                          <a:effectLst/>
                          <a:latin typeface="ui-monospace"/>
                        </a:rPr>
                        <a:t>'diapers'</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2837710347"/>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a:t>
                      </a:r>
                      <a:r>
                        <a:rPr lang="en-IN" sz="1000">
                          <a:solidFill>
                            <a:srgbClr val="032F62"/>
                          </a:solidFill>
                          <a:effectLst/>
                          <a:latin typeface="ui-monospace"/>
                        </a:rPr>
                        <a:t>'beer'</a:t>
                      </a:r>
                      <a:r>
                        <a:rPr lang="en-IN" sz="1000">
                          <a:effectLst/>
                          <a:latin typeface="ui-monospace"/>
                        </a:rPr>
                        <a:t>, </a:t>
                      </a:r>
                      <a:r>
                        <a:rPr lang="en-IN" sz="1000">
                          <a:solidFill>
                            <a:srgbClr val="032F62"/>
                          </a:solidFill>
                          <a:effectLst/>
                          <a:latin typeface="ui-monospace"/>
                        </a:rPr>
                        <a:t>'cheese'</a:t>
                      </a:r>
                      <a:r>
                        <a:rPr lang="en-IN" sz="1000">
                          <a:effectLst/>
                          <a:latin typeface="ui-monospace"/>
                        </a:rPr>
                        <a:t>, </a:t>
                      </a:r>
                      <a:r>
                        <a:rPr lang="en-IN" sz="1000">
                          <a:solidFill>
                            <a:srgbClr val="032F62"/>
                          </a:solidFill>
                          <a:effectLst/>
                          <a:latin typeface="ui-monospace"/>
                        </a:rPr>
                        <a:t>'diapers'</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3735447896"/>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a:t>
                      </a:r>
                      <a:r>
                        <a:rPr lang="en-IN" sz="1000">
                          <a:solidFill>
                            <a:srgbClr val="032F62"/>
                          </a:solidFill>
                          <a:effectLst/>
                          <a:latin typeface="ui-monospace"/>
                        </a:rPr>
                        <a:t>'beer'</a:t>
                      </a:r>
                      <a:r>
                        <a:rPr lang="en-IN" sz="1000">
                          <a:effectLst/>
                          <a:latin typeface="ui-monospace"/>
                        </a:rPr>
                        <a:t>, </a:t>
                      </a:r>
                      <a:r>
                        <a:rPr lang="en-IN" sz="1000">
                          <a:solidFill>
                            <a:srgbClr val="032F62"/>
                          </a:solidFill>
                          <a:effectLst/>
                          <a:latin typeface="ui-monospace"/>
                        </a:rPr>
                        <a:t>'cheese'</a:t>
                      </a:r>
                      <a:r>
                        <a:rPr lang="en-IN" sz="1000">
                          <a:effectLst/>
                          <a:latin typeface="ui-monospace"/>
                        </a:rPr>
                        <a:t>, </a:t>
                      </a:r>
                      <a:r>
                        <a:rPr lang="en-IN" sz="1000">
                          <a:solidFill>
                            <a:srgbClr val="032F62"/>
                          </a:solidFill>
                          <a:effectLst/>
                          <a:latin typeface="ui-monospace"/>
                        </a:rPr>
                        <a:t>'nuts'</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2007316206"/>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a:t>
                      </a:r>
                      <a:r>
                        <a:rPr lang="en-IN" sz="1000">
                          <a:solidFill>
                            <a:srgbClr val="032F62"/>
                          </a:solidFill>
                          <a:effectLst/>
                          <a:latin typeface="ui-monospace"/>
                        </a:rPr>
                        <a:t>'cheese'</a:t>
                      </a:r>
                      <a:r>
                        <a:rPr lang="en-IN" sz="1000">
                          <a:effectLst/>
                          <a:latin typeface="ui-monospace"/>
                        </a:rPr>
                        <a:t>, </a:t>
                      </a:r>
                      <a:r>
                        <a:rPr lang="en-IN" sz="1000">
                          <a:solidFill>
                            <a:srgbClr val="032F62"/>
                          </a:solidFill>
                          <a:effectLst/>
                          <a:latin typeface="ui-monospace"/>
                        </a:rPr>
                        <a:t>'nuts'</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1451900449"/>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351079491"/>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US" sz="1000">
                          <a:solidFill>
                            <a:srgbClr val="6A737D"/>
                          </a:solidFill>
                          <a:effectLst/>
                          <a:latin typeface="ui-monospace"/>
                        </a:rPr>
                        <a:t># Convert dataset to one-hot encoded DataFrame</a:t>
                      </a:r>
                      <a:endParaRPr lang="en-US"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1401548960"/>
                  </a:ext>
                </a:extLst>
              </a:tr>
              <a:tr h="315660">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te </a:t>
                      </a:r>
                      <a:r>
                        <a:rPr lang="en-IN" sz="1000">
                          <a:solidFill>
                            <a:srgbClr val="005CC5"/>
                          </a:solidFill>
                          <a:effectLst/>
                          <a:latin typeface="ui-monospace"/>
                        </a:rPr>
                        <a:t>=</a:t>
                      </a:r>
                      <a:r>
                        <a:rPr lang="en-IN" sz="1000">
                          <a:effectLst/>
                          <a:latin typeface="ui-monospace"/>
                        </a:rPr>
                        <a:t> </a:t>
                      </a:r>
                      <a:r>
                        <a:rPr lang="en-IN" sz="1000">
                          <a:solidFill>
                            <a:srgbClr val="E36209"/>
                          </a:solidFill>
                          <a:effectLst/>
                          <a:latin typeface="ui-monospace"/>
                        </a:rPr>
                        <a:t>TransactionEncoder</a:t>
                      </a:r>
                      <a:r>
                        <a:rPr lang="en-IN" sz="100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2219977129"/>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te_ary </a:t>
                      </a:r>
                      <a:r>
                        <a:rPr lang="en-IN" sz="1000">
                          <a:solidFill>
                            <a:srgbClr val="005CC5"/>
                          </a:solidFill>
                          <a:effectLst/>
                          <a:latin typeface="ui-monospace"/>
                        </a:rPr>
                        <a:t>=</a:t>
                      </a:r>
                      <a:r>
                        <a:rPr lang="en-IN" sz="1000">
                          <a:effectLst/>
                          <a:latin typeface="ui-monospace"/>
                        </a:rPr>
                        <a:t> te.</a:t>
                      </a:r>
                      <a:r>
                        <a:rPr lang="en-IN" sz="1000">
                          <a:solidFill>
                            <a:srgbClr val="6F42C1"/>
                          </a:solidFill>
                          <a:effectLst/>
                          <a:latin typeface="ui-monospace"/>
                        </a:rPr>
                        <a:t>fit</a:t>
                      </a:r>
                      <a:r>
                        <a:rPr lang="en-IN" sz="1000">
                          <a:effectLst/>
                          <a:latin typeface="ui-monospace"/>
                        </a:rPr>
                        <a:t>(dataset).</a:t>
                      </a:r>
                      <a:r>
                        <a:rPr lang="en-IN" sz="1000">
                          <a:solidFill>
                            <a:srgbClr val="6F42C1"/>
                          </a:solidFill>
                          <a:effectLst/>
                          <a:latin typeface="ui-monospace"/>
                        </a:rPr>
                        <a:t>transform</a:t>
                      </a:r>
                      <a:r>
                        <a:rPr lang="en-IN" sz="1000">
                          <a:effectLst/>
                          <a:latin typeface="ui-monospace"/>
                        </a:rPr>
                        <a:t>(dataset)</a:t>
                      </a:r>
                    </a:p>
                  </a:txBody>
                  <a:tcPr marL="54673" marR="54673" marT="5467" marB="5467">
                    <a:lnL>
                      <a:noFill/>
                    </a:lnL>
                    <a:lnR>
                      <a:noFill/>
                    </a:lnR>
                    <a:lnT>
                      <a:noFill/>
                    </a:lnT>
                    <a:lnB>
                      <a:noFill/>
                    </a:lnB>
                  </a:tcPr>
                </a:tc>
                <a:extLst>
                  <a:ext uri="{0D108BD9-81ED-4DB2-BD59-A6C34878D82A}">
                    <a16:rowId xmlns:a16="http://schemas.microsoft.com/office/drawing/2014/main" val="1577282479"/>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effectLst/>
                          <a:latin typeface="ui-monospace"/>
                        </a:rPr>
                        <a:t>df </a:t>
                      </a:r>
                      <a:r>
                        <a:rPr lang="en-IN" sz="1000">
                          <a:solidFill>
                            <a:srgbClr val="005CC5"/>
                          </a:solidFill>
                          <a:effectLst/>
                          <a:latin typeface="ui-monospace"/>
                        </a:rPr>
                        <a:t>=</a:t>
                      </a:r>
                      <a:r>
                        <a:rPr lang="en-IN" sz="1000">
                          <a:effectLst/>
                          <a:latin typeface="ui-monospace"/>
                        </a:rPr>
                        <a:t> pd.</a:t>
                      </a:r>
                      <a:r>
                        <a:rPr lang="en-IN" sz="1000">
                          <a:solidFill>
                            <a:srgbClr val="E36209"/>
                          </a:solidFill>
                          <a:effectLst/>
                          <a:latin typeface="ui-monospace"/>
                        </a:rPr>
                        <a:t>DataFrame</a:t>
                      </a:r>
                      <a:r>
                        <a:rPr lang="en-IN" sz="1000">
                          <a:effectLst/>
                          <a:latin typeface="ui-monospace"/>
                        </a:rPr>
                        <a:t>(te_ary, columns</a:t>
                      </a:r>
                      <a:r>
                        <a:rPr lang="en-IN" sz="1000">
                          <a:solidFill>
                            <a:srgbClr val="005CC5"/>
                          </a:solidFill>
                          <a:effectLst/>
                          <a:latin typeface="ui-monospace"/>
                        </a:rPr>
                        <a:t>=</a:t>
                      </a:r>
                      <a:r>
                        <a:rPr lang="en-IN" sz="1000">
                          <a:effectLst/>
                          <a:latin typeface="ui-monospace"/>
                        </a:rPr>
                        <a:t>te.columns_)</a:t>
                      </a:r>
                    </a:p>
                  </a:txBody>
                  <a:tcPr marL="54673" marR="54673" marT="5467" marB="5467">
                    <a:lnL>
                      <a:noFill/>
                    </a:lnL>
                    <a:lnR>
                      <a:noFill/>
                    </a:lnR>
                    <a:lnT>
                      <a:noFill/>
                    </a:lnT>
                    <a:lnB>
                      <a:noFill/>
                    </a:lnB>
                  </a:tcPr>
                </a:tc>
                <a:extLst>
                  <a:ext uri="{0D108BD9-81ED-4DB2-BD59-A6C34878D82A}">
                    <a16:rowId xmlns:a16="http://schemas.microsoft.com/office/drawing/2014/main" val="4051037466"/>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3826143723"/>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US" sz="1000">
                          <a:solidFill>
                            <a:srgbClr val="6A737D"/>
                          </a:solidFill>
                          <a:effectLst/>
                          <a:latin typeface="ui-monospace"/>
                        </a:rPr>
                        <a:t># Apply FP-max algorithm with min_support = 0.5</a:t>
                      </a:r>
                      <a:endParaRPr lang="en-US"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3532036780"/>
                  </a:ext>
                </a:extLst>
              </a:tr>
              <a:tr h="280999">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err="1">
                          <a:effectLst/>
                          <a:latin typeface="ui-monospace"/>
                        </a:rPr>
                        <a:t>frequent_itemsets</a:t>
                      </a:r>
                      <a:r>
                        <a:rPr lang="en-IN" sz="1000" dirty="0">
                          <a:effectLst/>
                          <a:latin typeface="ui-monospace"/>
                        </a:rPr>
                        <a:t> </a:t>
                      </a:r>
                      <a:r>
                        <a:rPr lang="en-IN" sz="1000" dirty="0">
                          <a:solidFill>
                            <a:srgbClr val="005CC5"/>
                          </a:solidFill>
                          <a:effectLst/>
                          <a:latin typeface="ui-monospace"/>
                        </a:rPr>
                        <a:t>=</a:t>
                      </a:r>
                      <a:r>
                        <a:rPr lang="en-IN" sz="1000" dirty="0">
                          <a:effectLst/>
                          <a:latin typeface="ui-monospace"/>
                        </a:rPr>
                        <a:t> </a:t>
                      </a:r>
                      <a:r>
                        <a:rPr lang="en-IN" sz="1000" dirty="0" err="1">
                          <a:solidFill>
                            <a:srgbClr val="6F42C1"/>
                          </a:solidFill>
                          <a:effectLst/>
                          <a:latin typeface="ui-monospace"/>
                        </a:rPr>
                        <a:t>fpmax</a:t>
                      </a:r>
                      <a:r>
                        <a:rPr lang="en-IN" sz="1000" dirty="0">
                          <a:effectLst/>
                          <a:latin typeface="ui-monospace"/>
                        </a:rPr>
                        <a:t>(</a:t>
                      </a:r>
                      <a:r>
                        <a:rPr lang="en-IN" sz="1000" dirty="0" err="1">
                          <a:effectLst/>
                          <a:latin typeface="ui-monospace"/>
                        </a:rPr>
                        <a:t>df</a:t>
                      </a:r>
                      <a:r>
                        <a:rPr lang="en-IN" sz="1000" dirty="0">
                          <a:effectLst/>
                          <a:latin typeface="ui-monospace"/>
                        </a:rPr>
                        <a:t>, </a:t>
                      </a:r>
                      <a:r>
                        <a:rPr lang="en-IN" sz="1000" dirty="0" err="1">
                          <a:effectLst/>
                          <a:latin typeface="ui-monospace"/>
                        </a:rPr>
                        <a:t>min_support</a:t>
                      </a:r>
                      <a:r>
                        <a:rPr lang="en-IN" sz="1000" dirty="0">
                          <a:solidFill>
                            <a:srgbClr val="005CC5"/>
                          </a:solidFill>
                          <a:effectLst/>
                          <a:latin typeface="ui-monospace"/>
                        </a:rPr>
                        <a:t>=0.5</a:t>
                      </a:r>
                      <a:r>
                        <a:rPr lang="en-IN" sz="1000" dirty="0">
                          <a:effectLst/>
                          <a:latin typeface="ui-monospace"/>
                        </a:rPr>
                        <a:t>, </a:t>
                      </a:r>
                      <a:r>
                        <a:rPr lang="en-IN" sz="1000" dirty="0" err="1">
                          <a:effectLst/>
                          <a:latin typeface="ui-monospace"/>
                        </a:rPr>
                        <a:t>use_colnames</a:t>
                      </a:r>
                      <a:r>
                        <a:rPr lang="en-IN" sz="1000" dirty="0">
                          <a:solidFill>
                            <a:srgbClr val="005CC5"/>
                          </a:solidFill>
                          <a:effectLst/>
                          <a:latin typeface="ui-monospace"/>
                        </a:rPr>
                        <a:t>=True</a:t>
                      </a:r>
                      <a:r>
                        <a:rPr lang="en-IN" sz="1000" dirty="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752809700"/>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2630894194"/>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a:solidFill>
                            <a:srgbClr val="6A737D"/>
                          </a:solidFill>
                          <a:effectLst/>
                          <a:latin typeface="ui-monospace"/>
                        </a:rPr>
                        <a:t># Print the frequent itemsets</a:t>
                      </a:r>
                      <a:endParaRPr lang="en-IN" sz="1000">
                        <a:effectLst/>
                        <a:latin typeface="ui-monospace"/>
                      </a:endParaRPr>
                    </a:p>
                  </a:txBody>
                  <a:tcPr marL="54673" marR="54673" marT="5467" marB="5467">
                    <a:lnL>
                      <a:noFill/>
                    </a:lnL>
                    <a:lnR>
                      <a:noFill/>
                    </a:lnR>
                    <a:lnT>
                      <a:noFill/>
                    </a:lnT>
                    <a:lnB>
                      <a:noFill/>
                    </a:lnB>
                  </a:tcPr>
                </a:tc>
                <a:extLst>
                  <a:ext uri="{0D108BD9-81ED-4DB2-BD59-A6C34878D82A}">
                    <a16:rowId xmlns:a16="http://schemas.microsoft.com/office/drawing/2014/main" val="4095433414"/>
                  </a:ext>
                </a:extLst>
              </a:tr>
              <a:tr h="296176">
                <a:tc>
                  <a:txBody>
                    <a:bodyPr/>
                    <a:lstStyle/>
                    <a:p>
                      <a:pPr algn="r" fontAlgn="t"/>
                      <a:endParaRPr lang="en-IN" sz="1000">
                        <a:effectLst/>
                        <a:latin typeface="ui-monospace"/>
                      </a:endParaRPr>
                    </a:p>
                  </a:txBody>
                  <a:tcPr marL="54673" marR="54673" marT="5467" marB="5467">
                    <a:lnL>
                      <a:noFill/>
                    </a:lnL>
                    <a:lnR>
                      <a:noFill/>
                    </a:lnR>
                    <a:lnT>
                      <a:noFill/>
                    </a:lnT>
                    <a:lnB>
                      <a:noFill/>
                    </a:lnB>
                  </a:tcPr>
                </a:tc>
                <a:tc>
                  <a:txBody>
                    <a:bodyPr/>
                    <a:lstStyle/>
                    <a:p>
                      <a:pPr algn="l" fontAlgn="t"/>
                      <a:r>
                        <a:rPr lang="en-IN" sz="1000" dirty="0">
                          <a:solidFill>
                            <a:srgbClr val="6F42C1"/>
                          </a:solidFill>
                          <a:effectLst/>
                          <a:latin typeface="ui-monospace"/>
                        </a:rPr>
                        <a:t>print</a:t>
                      </a:r>
                      <a:r>
                        <a:rPr lang="en-IN" sz="1000" dirty="0">
                          <a:effectLst/>
                          <a:latin typeface="ui-monospace"/>
                        </a:rPr>
                        <a:t>(</a:t>
                      </a:r>
                      <a:r>
                        <a:rPr lang="en-IN" sz="1000" dirty="0" err="1">
                          <a:effectLst/>
                          <a:latin typeface="ui-monospace"/>
                        </a:rPr>
                        <a:t>frequent_itemsets</a:t>
                      </a:r>
                      <a:r>
                        <a:rPr lang="en-IN" sz="1000" dirty="0">
                          <a:effectLst/>
                          <a:latin typeface="ui-monospace"/>
                        </a:rPr>
                        <a:t>)</a:t>
                      </a:r>
                    </a:p>
                  </a:txBody>
                  <a:tcPr marL="54673" marR="54673" marT="5467" marB="5467">
                    <a:lnL>
                      <a:noFill/>
                    </a:lnL>
                    <a:lnR>
                      <a:noFill/>
                    </a:lnR>
                    <a:lnT>
                      <a:noFill/>
                    </a:lnT>
                    <a:lnB>
                      <a:noFill/>
                    </a:lnB>
                  </a:tcPr>
                </a:tc>
                <a:extLst>
                  <a:ext uri="{0D108BD9-81ED-4DB2-BD59-A6C34878D82A}">
                    <a16:rowId xmlns:a16="http://schemas.microsoft.com/office/drawing/2014/main" val="4000321510"/>
                  </a:ext>
                </a:extLst>
              </a:tr>
            </a:tbl>
          </a:graphicData>
        </a:graphic>
      </p:graphicFrame>
    </p:spTree>
    <p:extLst>
      <p:ext uri="{BB962C8B-B14F-4D97-AF65-F5344CB8AC3E}">
        <p14:creationId xmlns:p14="http://schemas.microsoft.com/office/powerpoint/2010/main" val="1518574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0507"/>
            <a:ext cx="9905998" cy="570202"/>
          </a:xfrm>
        </p:spPr>
        <p:txBody>
          <a:bodyPr>
            <a:normAutofit fontScale="90000"/>
          </a:bodyPr>
          <a:lstStyle/>
          <a:p>
            <a:r>
              <a:rPr lang="en-US" dirty="0" smtClean="0">
                <a:solidFill>
                  <a:schemeClr val="bg1"/>
                </a:solidFill>
              </a:rPr>
              <a:t>ECLAT</a:t>
            </a:r>
            <a:r>
              <a:rPr lang="en-US" dirty="0" smtClean="0"/>
              <a:t> </a:t>
            </a:r>
            <a:r>
              <a:rPr lang="en-US" dirty="0" smtClean="0">
                <a:solidFill>
                  <a:schemeClr val="bg1"/>
                </a:solidFill>
              </a:rPr>
              <a:t>ALGORITHM</a:t>
            </a:r>
            <a:endParaRPr lang="en-IN" dirty="0">
              <a:solidFill>
                <a:schemeClr val="bg1"/>
              </a:solidFill>
            </a:endParaRPr>
          </a:p>
        </p:txBody>
      </p:sp>
      <p:sp>
        <p:nvSpPr>
          <p:cNvPr id="3" name="Content Placeholder 2"/>
          <p:cNvSpPr>
            <a:spLocks noGrp="1"/>
          </p:cNvSpPr>
          <p:nvPr>
            <p:ph idx="1"/>
          </p:nvPr>
        </p:nvSpPr>
        <p:spPr>
          <a:xfrm>
            <a:off x="1141412" y="770709"/>
            <a:ext cx="9905999" cy="5643154"/>
          </a:xfrm>
        </p:spPr>
        <p:txBody>
          <a:bodyPr/>
          <a:lstStyle/>
          <a:p>
            <a:r>
              <a:rPr lang="en-US" b="1" dirty="0" err="1"/>
              <a:t>Eclat</a:t>
            </a:r>
            <a:r>
              <a:rPr lang="en-US" b="1" dirty="0"/>
              <a:t> Algorithm</a:t>
            </a:r>
          </a:p>
          <a:p>
            <a:r>
              <a:rPr lang="en-US" dirty="0"/>
              <a:t>Equivalence Class Transformation, or </a:t>
            </a:r>
            <a:r>
              <a:rPr lang="en-US" dirty="0" err="1"/>
              <a:t>Eclat</a:t>
            </a:r>
            <a:r>
              <a:rPr lang="en-US" dirty="0"/>
              <a:t> is another popular algorithm for Association Rule Mining. </a:t>
            </a:r>
          </a:p>
          <a:p>
            <a:r>
              <a:rPr lang="en-US" dirty="0"/>
              <a:t>Compared to </a:t>
            </a:r>
            <a:r>
              <a:rPr lang="en-US" dirty="0" err="1"/>
              <a:t>Apriori</a:t>
            </a:r>
            <a:r>
              <a:rPr lang="en-US" dirty="0"/>
              <a:t>, </a:t>
            </a:r>
            <a:r>
              <a:rPr lang="en-US" dirty="0" err="1"/>
              <a:t>Eclat</a:t>
            </a:r>
            <a:r>
              <a:rPr lang="en-US" dirty="0"/>
              <a:t> is designed to be more </a:t>
            </a:r>
            <a:r>
              <a:rPr lang="en-US" b="1" dirty="0"/>
              <a:t>efficient at mining frequent </a:t>
            </a:r>
            <a:r>
              <a:rPr lang="en-US" b="1" dirty="0" err="1"/>
              <a:t>itemsets</a:t>
            </a:r>
            <a:r>
              <a:rPr lang="en-US" dirty="0"/>
              <a:t>. There are a few key differences between the </a:t>
            </a:r>
            <a:r>
              <a:rPr lang="en-US" dirty="0" err="1"/>
              <a:t>Eclat</a:t>
            </a:r>
            <a:r>
              <a:rPr lang="en-US" dirty="0"/>
              <a:t> algorithm and the </a:t>
            </a:r>
            <a:r>
              <a:rPr lang="en-US" dirty="0" err="1"/>
              <a:t>Apriori</a:t>
            </a:r>
            <a:r>
              <a:rPr lang="en-US" dirty="0"/>
              <a:t> algorithm.</a:t>
            </a:r>
          </a:p>
          <a:p>
            <a:r>
              <a:rPr lang="en-US" dirty="0"/>
              <a:t>To mine the frequent </a:t>
            </a:r>
            <a:r>
              <a:rPr lang="en-US" dirty="0" err="1" smtClean="0"/>
              <a:t>itemsets</a:t>
            </a:r>
            <a:r>
              <a:rPr lang="en-US" dirty="0" smtClean="0"/>
              <a:t> </a:t>
            </a:r>
            <a:r>
              <a:rPr lang="en-US" dirty="0" err="1" smtClean="0"/>
              <a:t>Eclat</a:t>
            </a:r>
            <a:r>
              <a:rPr lang="en-US" dirty="0" smtClean="0"/>
              <a:t> </a:t>
            </a:r>
            <a:r>
              <a:rPr lang="en-US" dirty="0"/>
              <a:t>uses a </a:t>
            </a:r>
            <a:r>
              <a:rPr lang="en-US" b="1" dirty="0"/>
              <a:t>depth-first search</a:t>
            </a:r>
            <a:r>
              <a:rPr lang="en-US" dirty="0"/>
              <a:t> strategy instead of candidate generation. </a:t>
            </a:r>
            <a:r>
              <a:rPr lang="en-US" dirty="0" err="1"/>
              <a:t>Eclat</a:t>
            </a:r>
            <a:r>
              <a:rPr lang="en-US" dirty="0"/>
              <a:t> is also designed to use less memory than the </a:t>
            </a:r>
            <a:r>
              <a:rPr lang="en-US" dirty="0" err="1"/>
              <a:t>Apriori</a:t>
            </a:r>
            <a:r>
              <a:rPr lang="en-US" dirty="0"/>
              <a:t> algorithm, which can be important when working with large datasets.</a:t>
            </a:r>
          </a:p>
          <a:p>
            <a:endParaRPr lang="en-IN" dirty="0"/>
          </a:p>
        </p:txBody>
      </p:sp>
    </p:spTree>
    <p:extLst>
      <p:ext uri="{BB962C8B-B14F-4D97-AF65-F5344CB8AC3E}">
        <p14:creationId xmlns:p14="http://schemas.microsoft.com/office/powerpoint/2010/main" val="3235508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82880"/>
            <a:ext cx="9905998" cy="544076"/>
          </a:xfrm>
        </p:spPr>
        <p:txBody>
          <a:bodyPr>
            <a:normAutofit fontScale="90000"/>
          </a:bodyPr>
          <a:lstStyle/>
          <a:p>
            <a:r>
              <a:rPr lang="en-US" dirty="0" err="1" smtClean="0">
                <a:solidFill>
                  <a:schemeClr val="bg1"/>
                </a:solidFill>
              </a:rPr>
              <a:t>Eclat</a:t>
            </a:r>
            <a:r>
              <a:rPr lang="en-US" dirty="0" smtClean="0"/>
              <a:t> </a:t>
            </a:r>
            <a:r>
              <a:rPr lang="en-US" dirty="0" smtClean="0">
                <a:solidFill>
                  <a:schemeClr val="bg1"/>
                </a:solidFill>
              </a:rPr>
              <a:t>algorithm</a:t>
            </a:r>
            <a:endParaRPr lang="en-IN"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9536557"/>
              </p:ext>
            </p:extLst>
          </p:nvPr>
        </p:nvGraphicFramePr>
        <p:xfrm>
          <a:off x="1031966" y="979490"/>
          <a:ext cx="8752114" cy="5668957"/>
        </p:xfrm>
        <a:graphic>
          <a:graphicData uri="http://schemas.openxmlformats.org/drawingml/2006/table">
            <a:tbl>
              <a:tblPr/>
              <a:tblGrid>
                <a:gridCol w="272090">
                  <a:extLst>
                    <a:ext uri="{9D8B030D-6E8A-4147-A177-3AD203B41FA5}">
                      <a16:colId xmlns:a16="http://schemas.microsoft.com/office/drawing/2014/main" val="3399794118"/>
                    </a:ext>
                  </a:extLst>
                </a:gridCol>
                <a:gridCol w="8480024">
                  <a:extLst>
                    <a:ext uri="{9D8B030D-6E8A-4147-A177-3AD203B41FA5}">
                      <a16:colId xmlns:a16="http://schemas.microsoft.com/office/drawing/2014/main" val="1401276538"/>
                    </a:ext>
                  </a:extLst>
                </a:gridCol>
              </a:tblGrid>
              <a:tr h="294877">
                <a:tc>
                  <a:txBody>
                    <a:bodyPr/>
                    <a:lstStyle/>
                    <a:p>
                      <a:pPr algn="r" fontAlgn="t"/>
                      <a:endParaRPr lang="en-IN" sz="1600">
                        <a:effectLst/>
                        <a:latin typeface="ui-monospace"/>
                      </a:endParaRPr>
                    </a:p>
                  </a:txBody>
                  <a:tcPr marL="87242" marR="87242" marT="34897" marB="8724">
                    <a:lnL>
                      <a:noFill/>
                    </a:lnL>
                    <a:lnR>
                      <a:noFill/>
                    </a:lnR>
                    <a:lnT>
                      <a:noFill/>
                    </a:lnT>
                    <a:lnB>
                      <a:noFill/>
                    </a:lnB>
                  </a:tcPr>
                </a:tc>
                <a:tc>
                  <a:txBody>
                    <a:bodyPr/>
                    <a:lstStyle/>
                    <a:p>
                      <a:pPr algn="l" fontAlgn="t"/>
                      <a:r>
                        <a:rPr lang="en-IN" sz="1600">
                          <a:solidFill>
                            <a:srgbClr val="D73A49"/>
                          </a:solidFill>
                          <a:effectLst/>
                          <a:latin typeface="ui-monospace"/>
                        </a:rPr>
                        <a:t>import</a:t>
                      </a:r>
                      <a:r>
                        <a:rPr lang="en-IN" sz="1600">
                          <a:effectLst/>
                          <a:latin typeface="ui-monospace"/>
                        </a:rPr>
                        <a:t> pandas </a:t>
                      </a:r>
                      <a:r>
                        <a:rPr lang="en-IN" sz="1600">
                          <a:solidFill>
                            <a:srgbClr val="D73A49"/>
                          </a:solidFill>
                          <a:effectLst/>
                          <a:latin typeface="ui-monospace"/>
                        </a:rPr>
                        <a:t>as</a:t>
                      </a:r>
                      <a:r>
                        <a:rPr lang="en-IN" sz="1600">
                          <a:effectLst/>
                          <a:latin typeface="ui-monospace"/>
                        </a:rPr>
                        <a:t> pd</a:t>
                      </a:r>
                    </a:p>
                  </a:txBody>
                  <a:tcPr marL="87242" marR="87242" marT="34897" marB="8724">
                    <a:lnL>
                      <a:noFill/>
                    </a:lnL>
                    <a:lnR>
                      <a:noFill/>
                    </a:lnR>
                    <a:lnT>
                      <a:noFill/>
                    </a:lnT>
                    <a:lnB>
                      <a:noFill/>
                    </a:lnB>
                  </a:tcPr>
                </a:tc>
                <a:extLst>
                  <a:ext uri="{0D108BD9-81ED-4DB2-BD59-A6C34878D82A}">
                    <a16:rowId xmlns:a16="http://schemas.microsoft.com/office/drawing/2014/main" val="2582377222"/>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solidFill>
                            <a:srgbClr val="D73A49"/>
                          </a:solidFill>
                          <a:effectLst/>
                          <a:latin typeface="ui-monospace"/>
                        </a:rPr>
                        <a:t>from</a:t>
                      </a:r>
                      <a:r>
                        <a:rPr lang="en-IN" sz="1600">
                          <a:effectLst/>
                          <a:latin typeface="ui-monospace"/>
                        </a:rPr>
                        <a:t> pyECLAT </a:t>
                      </a:r>
                      <a:r>
                        <a:rPr lang="en-IN" sz="1600">
                          <a:solidFill>
                            <a:srgbClr val="D73A49"/>
                          </a:solidFill>
                          <a:effectLst/>
                          <a:latin typeface="ui-monospace"/>
                        </a:rPr>
                        <a:t>import</a:t>
                      </a:r>
                      <a:r>
                        <a:rPr lang="en-IN" sz="1600">
                          <a:effectLst/>
                          <a:latin typeface="ui-monospace"/>
                        </a:rPr>
                        <a:t> </a:t>
                      </a:r>
                      <a:r>
                        <a:rPr lang="en-IN" sz="1600">
                          <a:solidFill>
                            <a:srgbClr val="E36209"/>
                          </a:solidFill>
                          <a:effectLst/>
                          <a:latin typeface="ui-monospace"/>
                        </a:rPr>
                        <a:t>ECLAT</a:t>
                      </a:r>
                      <a:endParaRPr lang="en-IN"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3390071626"/>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endParaRPr lang="en-IN"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2302308764"/>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transactions </a:t>
                      </a:r>
                      <a:r>
                        <a:rPr lang="en-IN" sz="1600">
                          <a:solidFill>
                            <a:srgbClr val="005CC5"/>
                          </a:solidFill>
                          <a:effectLst/>
                          <a:latin typeface="ui-monospace"/>
                        </a:rPr>
                        <a:t>=</a:t>
                      </a:r>
                      <a:r>
                        <a:rPr lang="en-IN" sz="1600">
                          <a:effectLst/>
                          <a:latin typeface="ui-monospace"/>
                        </a:rPr>
                        <a:t> [</a:t>
                      </a:r>
                    </a:p>
                  </a:txBody>
                  <a:tcPr marL="87242" marR="87242" marT="8724" marB="8724">
                    <a:lnL>
                      <a:noFill/>
                    </a:lnL>
                    <a:lnR>
                      <a:noFill/>
                    </a:lnR>
                    <a:lnT>
                      <a:noFill/>
                    </a:lnT>
                    <a:lnB>
                      <a:noFill/>
                    </a:lnB>
                  </a:tcPr>
                </a:tc>
                <a:extLst>
                  <a:ext uri="{0D108BD9-81ED-4DB2-BD59-A6C34878D82A}">
                    <a16:rowId xmlns:a16="http://schemas.microsoft.com/office/drawing/2014/main" val="380012902"/>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a:t>
                      </a:r>
                      <a:r>
                        <a:rPr lang="en-IN" sz="1600">
                          <a:solidFill>
                            <a:srgbClr val="032F62"/>
                          </a:solidFill>
                          <a:effectLst/>
                          <a:latin typeface="ui-monospace"/>
                        </a:rPr>
                        <a:t>'bread'</a:t>
                      </a:r>
                      <a:r>
                        <a:rPr lang="en-IN" sz="1600">
                          <a:effectLst/>
                          <a:latin typeface="ui-monospace"/>
                        </a:rPr>
                        <a:t>, </a:t>
                      </a:r>
                      <a:r>
                        <a:rPr lang="en-IN" sz="1600">
                          <a:solidFill>
                            <a:srgbClr val="032F62"/>
                          </a:solidFill>
                          <a:effectLst/>
                          <a:latin typeface="ui-monospace"/>
                        </a:rPr>
                        <a:t>'milk'</a:t>
                      </a:r>
                      <a:r>
                        <a:rPr lang="en-IN" sz="1600">
                          <a:effectLst/>
                          <a:latin typeface="ui-monospace"/>
                        </a:rPr>
                        <a:t>, </a:t>
                      </a:r>
                      <a:r>
                        <a:rPr lang="en-IN" sz="1600">
                          <a:solidFill>
                            <a:srgbClr val="032F62"/>
                          </a:solidFill>
                          <a:effectLst/>
                          <a:latin typeface="ui-monospace"/>
                        </a:rPr>
                        <a:t>'eggs'</a:t>
                      </a:r>
                      <a:r>
                        <a:rPr lang="en-IN" sz="160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15222804"/>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a:t>
                      </a:r>
                      <a:r>
                        <a:rPr lang="en-IN" sz="1600">
                          <a:solidFill>
                            <a:srgbClr val="032F62"/>
                          </a:solidFill>
                          <a:effectLst/>
                          <a:latin typeface="ui-monospace"/>
                        </a:rPr>
                        <a:t>'bread'</a:t>
                      </a:r>
                      <a:r>
                        <a:rPr lang="en-IN" sz="1600">
                          <a:effectLst/>
                          <a:latin typeface="ui-monospace"/>
                        </a:rPr>
                        <a:t>, </a:t>
                      </a:r>
                      <a:r>
                        <a:rPr lang="en-IN" sz="1600">
                          <a:solidFill>
                            <a:srgbClr val="032F62"/>
                          </a:solidFill>
                          <a:effectLst/>
                          <a:latin typeface="ui-monospace"/>
                        </a:rPr>
                        <a:t>'milk'</a:t>
                      </a:r>
                      <a:r>
                        <a:rPr lang="en-IN" sz="160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3722396192"/>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a:t>
                      </a:r>
                      <a:r>
                        <a:rPr lang="en-IN" sz="1600">
                          <a:solidFill>
                            <a:srgbClr val="032F62"/>
                          </a:solidFill>
                          <a:effectLst/>
                          <a:latin typeface="ui-monospace"/>
                        </a:rPr>
                        <a:t>'milk'</a:t>
                      </a:r>
                      <a:r>
                        <a:rPr lang="en-IN" sz="1600">
                          <a:effectLst/>
                          <a:latin typeface="ui-monospace"/>
                        </a:rPr>
                        <a:t>, </a:t>
                      </a:r>
                      <a:r>
                        <a:rPr lang="en-IN" sz="1600">
                          <a:solidFill>
                            <a:srgbClr val="032F62"/>
                          </a:solidFill>
                          <a:effectLst/>
                          <a:latin typeface="ui-monospace"/>
                        </a:rPr>
                        <a:t>'eggs'</a:t>
                      </a:r>
                      <a:r>
                        <a:rPr lang="en-IN" sz="160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364302966"/>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a:t>
                      </a:r>
                      <a:r>
                        <a:rPr lang="en-IN" sz="1600">
                          <a:solidFill>
                            <a:srgbClr val="032F62"/>
                          </a:solidFill>
                          <a:effectLst/>
                          <a:latin typeface="ui-monospace"/>
                        </a:rPr>
                        <a:t>'bread'</a:t>
                      </a:r>
                      <a:r>
                        <a:rPr lang="en-IN" sz="1600">
                          <a:effectLst/>
                          <a:latin typeface="ui-monospace"/>
                        </a:rPr>
                        <a:t>, </a:t>
                      </a:r>
                      <a:r>
                        <a:rPr lang="en-IN" sz="1600">
                          <a:solidFill>
                            <a:srgbClr val="032F62"/>
                          </a:solidFill>
                          <a:effectLst/>
                          <a:latin typeface="ui-monospace"/>
                        </a:rPr>
                        <a:t>'butter'</a:t>
                      </a:r>
                      <a:r>
                        <a:rPr lang="en-IN" sz="160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2141200537"/>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a:t>
                      </a:r>
                      <a:r>
                        <a:rPr lang="en-IN" sz="1600">
                          <a:solidFill>
                            <a:srgbClr val="032F62"/>
                          </a:solidFill>
                          <a:effectLst/>
                          <a:latin typeface="ui-monospace"/>
                        </a:rPr>
                        <a:t>'butter'</a:t>
                      </a:r>
                      <a:r>
                        <a:rPr lang="en-IN" sz="1600">
                          <a:effectLst/>
                          <a:latin typeface="ui-monospace"/>
                        </a:rPr>
                        <a:t>, </a:t>
                      </a:r>
                      <a:r>
                        <a:rPr lang="en-IN" sz="1600">
                          <a:solidFill>
                            <a:srgbClr val="032F62"/>
                          </a:solidFill>
                          <a:effectLst/>
                          <a:latin typeface="ui-monospace"/>
                        </a:rPr>
                        <a:t>'jam'</a:t>
                      </a:r>
                      <a:r>
                        <a:rPr lang="en-IN" sz="160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3676212417"/>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dirty="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4272549998"/>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endParaRPr lang="en-IN"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1835078277"/>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US" sz="1600">
                          <a:solidFill>
                            <a:srgbClr val="6A737D"/>
                          </a:solidFill>
                          <a:effectLst/>
                          <a:latin typeface="ui-monospace"/>
                        </a:rPr>
                        <a:t># convert the list to a Pandas DataFrame</a:t>
                      </a:r>
                      <a:endParaRPr lang="en-US"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3444316665"/>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df </a:t>
                      </a:r>
                      <a:r>
                        <a:rPr lang="en-IN" sz="1600">
                          <a:solidFill>
                            <a:srgbClr val="005CC5"/>
                          </a:solidFill>
                          <a:effectLst/>
                          <a:latin typeface="ui-monospace"/>
                        </a:rPr>
                        <a:t>=</a:t>
                      </a:r>
                      <a:r>
                        <a:rPr lang="en-IN" sz="1600">
                          <a:effectLst/>
                          <a:latin typeface="ui-monospace"/>
                        </a:rPr>
                        <a:t> pd.</a:t>
                      </a:r>
                      <a:r>
                        <a:rPr lang="en-IN" sz="1600">
                          <a:solidFill>
                            <a:srgbClr val="E36209"/>
                          </a:solidFill>
                          <a:effectLst/>
                          <a:latin typeface="ui-monospace"/>
                        </a:rPr>
                        <a:t>DataFrame</a:t>
                      </a:r>
                      <a:r>
                        <a:rPr lang="en-IN" sz="1600">
                          <a:effectLst/>
                          <a:latin typeface="ui-monospace"/>
                        </a:rPr>
                        <a:t>(transactions)</a:t>
                      </a:r>
                    </a:p>
                  </a:txBody>
                  <a:tcPr marL="87242" marR="87242" marT="8724" marB="8724">
                    <a:lnL>
                      <a:noFill/>
                    </a:lnL>
                    <a:lnR>
                      <a:noFill/>
                    </a:lnR>
                    <a:lnT>
                      <a:noFill/>
                    </a:lnT>
                    <a:lnB>
                      <a:noFill/>
                    </a:lnB>
                  </a:tcPr>
                </a:tc>
                <a:extLst>
                  <a:ext uri="{0D108BD9-81ED-4DB2-BD59-A6C34878D82A}">
                    <a16:rowId xmlns:a16="http://schemas.microsoft.com/office/drawing/2014/main" val="3999544039"/>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endParaRPr lang="en-IN"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884051796"/>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US" sz="1600">
                          <a:solidFill>
                            <a:srgbClr val="6A737D"/>
                          </a:solidFill>
                          <a:effectLst/>
                          <a:latin typeface="ui-monospace"/>
                        </a:rPr>
                        <a:t># instantiate an ECLAT object with minimum support 0.4</a:t>
                      </a:r>
                      <a:endParaRPr lang="en-US"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1378894559"/>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eclat </a:t>
                      </a:r>
                      <a:r>
                        <a:rPr lang="en-IN" sz="1600">
                          <a:solidFill>
                            <a:srgbClr val="005CC5"/>
                          </a:solidFill>
                          <a:effectLst/>
                          <a:latin typeface="ui-monospace"/>
                        </a:rPr>
                        <a:t>=</a:t>
                      </a:r>
                      <a:r>
                        <a:rPr lang="en-IN" sz="1600">
                          <a:effectLst/>
                          <a:latin typeface="ui-monospace"/>
                        </a:rPr>
                        <a:t> </a:t>
                      </a:r>
                      <a:r>
                        <a:rPr lang="en-IN" sz="1600">
                          <a:solidFill>
                            <a:srgbClr val="E36209"/>
                          </a:solidFill>
                          <a:effectLst/>
                          <a:latin typeface="ui-monospace"/>
                        </a:rPr>
                        <a:t>ECLAT</a:t>
                      </a:r>
                      <a:r>
                        <a:rPr lang="en-IN" sz="1600">
                          <a:effectLst/>
                          <a:latin typeface="ui-monospace"/>
                        </a:rPr>
                        <a:t>(df, </a:t>
                      </a:r>
                      <a:r>
                        <a:rPr lang="en-IN" sz="1600">
                          <a:solidFill>
                            <a:srgbClr val="005CC5"/>
                          </a:solidFill>
                          <a:effectLst/>
                          <a:latin typeface="ui-monospace"/>
                        </a:rPr>
                        <a:t>0.4</a:t>
                      </a:r>
                      <a:r>
                        <a:rPr lang="en-IN" sz="160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2205680746"/>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endParaRPr lang="en-IN"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3703228270"/>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solidFill>
                            <a:srgbClr val="6A737D"/>
                          </a:solidFill>
                          <a:effectLst/>
                          <a:latin typeface="ui-monospace"/>
                        </a:rPr>
                        <a:t># find frequent itemsets</a:t>
                      </a:r>
                      <a:endParaRPr lang="en-IN"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1345760143"/>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a:effectLst/>
                          <a:latin typeface="ui-monospace"/>
                        </a:rPr>
                        <a:t>frequent_itemsets </a:t>
                      </a:r>
                      <a:r>
                        <a:rPr lang="en-IN" sz="1600">
                          <a:solidFill>
                            <a:srgbClr val="005CC5"/>
                          </a:solidFill>
                          <a:effectLst/>
                          <a:latin typeface="ui-monospace"/>
                        </a:rPr>
                        <a:t>=</a:t>
                      </a:r>
                      <a:r>
                        <a:rPr lang="en-IN" sz="1600">
                          <a:effectLst/>
                          <a:latin typeface="ui-monospace"/>
                        </a:rPr>
                        <a:t> eclat.</a:t>
                      </a:r>
                      <a:r>
                        <a:rPr lang="en-IN" sz="1600">
                          <a:solidFill>
                            <a:srgbClr val="6F42C1"/>
                          </a:solidFill>
                          <a:effectLst/>
                          <a:latin typeface="ui-monospace"/>
                        </a:rPr>
                        <a:t>fit</a:t>
                      </a:r>
                      <a:r>
                        <a:rPr lang="en-IN" sz="1600">
                          <a:effectLst/>
                          <a:latin typeface="ui-monospace"/>
                        </a:rPr>
                        <a:t>()</a:t>
                      </a:r>
                    </a:p>
                  </a:txBody>
                  <a:tcPr marL="87242" marR="87242" marT="8724" marB="8724">
                    <a:lnL>
                      <a:noFill/>
                    </a:lnL>
                    <a:lnR>
                      <a:noFill/>
                    </a:lnR>
                    <a:lnT>
                      <a:noFill/>
                    </a:lnT>
                    <a:lnB>
                      <a:noFill/>
                    </a:lnB>
                  </a:tcPr>
                </a:tc>
                <a:extLst>
                  <a:ext uri="{0D108BD9-81ED-4DB2-BD59-A6C34878D82A}">
                    <a16:rowId xmlns:a16="http://schemas.microsoft.com/office/drawing/2014/main" val="687886972"/>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endParaRPr lang="en-IN" sz="160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469027847"/>
                  </a:ext>
                </a:extLst>
              </a:tr>
              <a:tr h="268704">
                <a:tc>
                  <a:txBody>
                    <a:bodyPr/>
                    <a:lstStyle/>
                    <a:p>
                      <a:pPr algn="r" fontAlgn="t"/>
                      <a:endParaRPr lang="en-IN" sz="1600">
                        <a:effectLst/>
                        <a:latin typeface="ui-monospace"/>
                      </a:endParaRPr>
                    </a:p>
                  </a:txBody>
                  <a:tcPr marL="87242" marR="87242" marT="8724" marB="8724">
                    <a:lnL>
                      <a:noFill/>
                    </a:lnL>
                    <a:lnR>
                      <a:noFill/>
                    </a:lnR>
                    <a:lnT>
                      <a:noFill/>
                    </a:lnT>
                    <a:lnB>
                      <a:noFill/>
                    </a:lnB>
                  </a:tcPr>
                </a:tc>
                <a:tc>
                  <a:txBody>
                    <a:bodyPr/>
                    <a:lstStyle/>
                    <a:p>
                      <a:pPr algn="l" fontAlgn="t"/>
                      <a:r>
                        <a:rPr lang="en-IN" sz="1600" dirty="0">
                          <a:solidFill>
                            <a:srgbClr val="6A737D"/>
                          </a:solidFill>
                          <a:effectLst/>
                          <a:latin typeface="ui-monospace"/>
                        </a:rPr>
                        <a:t># print the frequent </a:t>
                      </a:r>
                      <a:r>
                        <a:rPr lang="en-IN" sz="1600" dirty="0" err="1">
                          <a:solidFill>
                            <a:srgbClr val="6A737D"/>
                          </a:solidFill>
                          <a:effectLst/>
                          <a:latin typeface="ui-monospace"/>
                        </a:rPr>
                        <a:t>itemsets</a:t>
                      </a:r>
                      <a:endParaRPr lang="en-IN" sz="1600" dirty="0">
                        <a:effectLst/>
                        <a:latin typeface="ui-monospace"/>
                      </a:endParaRPr>
                    </a:p>
                  </a:txBody>
                  <a:tcPr marL="87242" marR="87242" marT="8724" marB="8724">
                    <a:lnL>
                      <a:noFill/>
                    </a:lnL>
                    <a:lnR>
                      <a:noFill/>
                    </a:lnR>
                    <a:lnT>
                      <a:noFill/>
                    </a:lnT>
                    <a:lnB>
                      <a:noFill/>
                    </a:lnB>
                  </a:tcPr>
                </a:tc>
                <a:extLst>
                  <a:ext uri="{0D108BD9-81ED-4DB2-BD59-A6C34878D82A}">
                    <a16:rowId xmlns:a16="http://schemas.microsoft.com/office/drawing/2014/main" val="182528390"/>
                  </a:ext>
                </a:extLst>
              </a:tr>
            </a:tbl>
          </a:graphicData>
        </a:graphic>
      </p:graphicFrame>
    </p:spTree>
    <p:extLst>
      <p:ext uri="{BB962C8B-B14F-4D97-AF65-F5344CB8AC3E}">
        <p14:creationId xmlns:p14="http://schemas.microsoft.com/office/powerpoint/2010/main" val="823901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1642"/>
          </a:xfrm>
        </p:spPr>
        <p:txBody>
          <a:bodyPr/>
          <a:lstStyle/>
          <a:p>
            <a:r>
              <a:rPr lang="en-US" dirty="0" smtClean="0">
                <a:solidFill>
                  <a:schemeClr val="bg1"/>
                </a:solidFill>
              </a:rPr>
              <a:t>Advanced</a:t>
            </a:r>
            <a:r>
              <a:rPr lang="en-US" dirty="0" smtClean="0"/>
              <a:t> </a:t>
            </a:r>
            <a:r>
              <a:rPr lang="en-US" dirty="0" smtClean="0">
                <a:solidFill>
                  <a:schemeClr val="bg1"/>
                </a:solidFill>
              </a:rPr>
              <a:t>techniques</a:t>
            </a:r>
            <a:endParaRPr lang="en-IN" dirty="0">
              <a:solidFill>
                <a:schemeClr val="bg1"/>
              </a:solidFill>
            </a:endParaRPr>
          </a:p>
        </p:txBody>
      </p:sp>
      <p:sp>
        <p:nvSpPr>
          <p:cNvPr id="3" name="Content Placeholder 2"/>
          <p:cNvSpPr>
            <a:spLocks noGrp="1"/>
          </p:cNvSpPr>
          <p:nvPr>
            <p:ph idx="1"/>
          </p:nvPr>
        </p:nvSpPr>
        <p:spPr>
          <a:xfrm>
            <a:off x="1141412" y="1423851"/>
            <a:ext cx="9905999" cy="5029200"/>
          </a:xfrm>
        </p:spPr>
        <p:txBody>
          <a:bodyPr/>
          <a:lstStyle/>
          <a:p>
            <a:r>
              <a:rPr lang="en-US" b="1" dirty="0"/>
              <a:t>Advanced Techniques in Association Rule Analysis</a:t>
            </a:r>
          </a:p>
          <a:p>
            <a:r>
              <a:rPr lang="en-US" dirty="0"/>
              <a:t>While traditional association rules mining techniques, such as </a:t>
            </a:r>
            <a:r>
              <a:rPr lang="en-US" dirty="0" err="1"/>
              <a:t>Apriori</a:t>
            </a:r>
            <a:r>
              <a:rPr lang="en-US" dirty="0"/>
              <a:t>, FP-growth, and </a:t>
            </a:r>
            <a:r>
              <a:rPr lang="en-US" dirty="0" err="1"/>
              <a:t>Eclat</a:t>
            </a:r>
            <a:r>
              <a:rPr lang="en-US" dirty="0"/>
              <a:t>, are effective in discovering frequent </a:t>
            </a:r>
            <a:r>
              <a:rPr lang="en-US" dirty="0" err="1"/>
              <a:t>itemsets</a:t>
            </a:r>
            <a:r>
              <a:rPr lang="en-US" dirty="0"/>
              <a:t> and association rules, they are limited in terms of their ability to handle complex relationships and patterns in large and diverse datasets.</a:t>
            </a:r>
          </a:p>
          <a:p>
            <a:endParaRPr lang="en-IN" dirty="0"/>
          </a:p>
        </p:txBody>
      </p:sp>
    </p:spTree>
    <p:extLst>
      <p:ext uri="{BB962C8B-B14F-4D97-AF65-F5344CB8AC3E}">
        <p14:creationId xmlns:p14="http://schemas.microsoft.com/office/powerpoint/2010/main" val="493226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036" y="148255"/>
            <a:ext cx="9905998" cy="452636"/>
          </a:xfrm>
        </p:spPr>
        <p:txBody>
          <a:bodyPr>
            <a:normAutofit fontScale="90000"/>
          </a:bodyPr>
          <a:lstStyle/>
          <a:p>
            <a:r>
              <a:rPr lang="en-US" dirty="0" smtClean="0">
                <a:solidFill>
                  <a:schemeClr val="bg1"/>
                </a:solidFill>
              </a:rPr>
              <a:t>Constraint and sequential mining</a:t>
            </a:r>
            <a:endParaRPr lang="en-IN" dirty="0">
              <a:solidFill>
                <a:schemeClr val="bg1"/>
              </a:solidFill>
            </a:endParaRPr>
          </a:p>
        </p:txBody>
      </p:sp>
      <p:sp>
        <p:nvSpPr>
          <p:cNvPr id="3" name="Content Placeholder 2"/>
          <p:cNvSpPr>
            <a:spLocks noGrp="1"/>
          </p:cNvSpPr>
          <p:nvPr>
            <p:ph idx="1"/>
          </p:nvPr>
        </p:nvSpPr>
        <p:spPr>
          <a:xfrm>
            <a:off x="919345" y="836023"/>
            <a:ext cx="9905999" cy="6021977"/>
          </a:xfrm>
        </p:spPr>
        <p:txBody>
          <a:bodyPr>
            <a:normAutofit fontScale="85000" lnSpcReduction="10000"/>
          </a:bodyPr>
          <a:lstStyle/>
          <a:p>
            <a:r>
              <a:rPr lang="en-US" b="1" dirty="0"/>
              <a:t>Constraint Based Mining</a:t>
            </a:r>
          </a:p>
          <a:p>
            <a:r>
              <a:rPr lang="en-US" dirty="0"/>
              <a:t>One of the advanced techniques in association rule analysis is constraint-based mining. </a:t>
            </a:r>
          </a:p>
          <a:p>
            <a:r>
              <a:rPr lang="en-US" dirty="0"/>
              <a:t>Constraint-based mining is a method of mining association rules that incorporates prior knowledge, domain constraints, and background knowledge into the mining process.</a:t>
            </a:r>
          </a:p>
          <a:p>
            <a:r>
              <a:rPr lang="en-US" dirty="0"/>
              <a:t>This approach can </a:t>
            </a:r>
            <a:r>
              <a:rPr lang="en-US" b="1" dirty="0">
                <a:hlinkClick r:id="rId2"/>
              </a:rPr>
              <a:t>improve the accuracy</a:t>
            </a:r>
            <a:r>
              <a:rPr lang="en-US" dirty="0"/>
              <a:t> and relevance of the mined rules by reducing the search space and avoiding mining irrelevant or redundant rules. </a:t>
            </a:r>
          </a:p>
          <a:p>
            <a:r>
              <a:rPr lang="en-US" dirty="0"/>
              <a:t>Constraint-based mining is particularly useful in domains with complex relationships and patterns, such as bioinformatics, where prior knowledge about the domain can be incorporated into the mining process.</a:t>
            </a:r>
          </a:p>
          <a:p>
            <a:r>
              <a:rPr lang="en-US" b="1" dirty="0"/>
              <a:t>Sequential Pattern Mining</a:t>
            </a:r>
          </a:p>
          <a:p>
            <a:r>
              <a:rPr lang="en-US" dirty="0"/>
              <a:t>Mining patterns in sequential data, such as </a:t>
            </a:r>
            <a:r>
              <a:rPr lang="en-US" b="1" dirty="0">
                <a:hlinkClick r:id="rId3"/>
              </a:rPr>
              <a:t>time series data</a:t>
            </a:r>
            <a:r>
              <a:rPr lang="en-US" b="1" dirty="0"/>
              <a:t> </a:t>
            </a:r>
            <a:r>
              <a:rPr lang="en-US" dirty="0"/>
              <a:t>or online clickstreams, is known as </a:t>
            </a:r>
            <a:r>
              <a:rPr lang="en-US" b="1" dirty="0"/>
              <a:t>sequential pattern mining </a:t>
            </a:r>
            <a:r>
              <a:rPr lang="en-US" dirty="0"/>
              <a:t>. </a:t>
            </a:r>
          </a:p>
          <a:p>
            <a:r>
              <a:rPr lang="en-US" dirty="0"/>
              <a:t>This method can aid in discovering patterns in data that occur in a specified order or with a temporal lag between them. Several applications exist for sequential pattern mining, such as anticipating </a:t>
            </a:r>
            <a:r>
              <a:rPr lang="en-US" b="1" dirty="0"/>
              <a:t>consumer </a:t>
            </a:r>
            <a:r>
              <a:rPr lang="en-US" b="1" dirty="0" err="1"/>
              <a:t>behaviour</a:t>
            </a:r>
            <a:r>
              <a:rPr lang="en-US" dirty="0"/>
              <a:t> or finding abnormalities in </a:t>
            </a:r>
            <a:r>
              <a:rPr lang="en-US" b="1" dirty="0"/>
              <a:t>time-series</a:t>
            </a:r>
            <a:r>
              <a:rPr lang="en-US" dirty="0"/>
              <a:t> data.</a:t>
            </a:r>
          </a:p>
          <a:p>
            <a:endParaRPr lang="en-IN" dirty="0"/>
          </a:p>
        </p:txBody>
      </p:sp>
    </p:spTree>
    <p:extLst>
      <p:ext uri="{BB962C8B-B14F-4D97-AF65-F5344CB8AC3E}">
        <p14:creationId xmlns:p14="http://schemas.microsoft.com/office/powerpoint/2010/main" val="435590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56" y="127154"/>
            <a:ext cx="9905998" cy="635516"/>
          </a:xfrm>
        </p:spPr>
        <p:txBody>
          <a:bodyPr/>
          <a:lstStyle/>
          <a:p>
            <a:r>
              <a:rPr lang="en-US" dirty="0" smtClean="0">
                <a:solidFill>
                  <a:schemeClr val="bg1"/>
                </a:solidFill>
              </a:rPr>
              <a:t>Other industries process</a:t>
            </a:r>
            <a:endParaRPr lang="en-IN" dirty="0">
              <a:solidFill>
                <a:schemeClr val="bg1"/>
              </a:solidFill>
            </a:endParaRPr>
          </a:p>
        </p:txBody>
      </p:sp>
      <p:sp>
        <p:nvSpPr>
          <p:cNvPr id="3" name="Content Placeholder 2"/>
          <p:cNvSpPr>
            <a:spLocks noGrp="1"/>
          </p:cNvSpPr>
          <p:nvPr>
            <p:ph idx="1"/>
          </p:nvPr>
        </p:nvSpPr>
        <p:spPr>
          <a:xfrm>
            <a:off x="1146355" y="984738"/>
            <a:ext cx="9905999" cy="5119971"/>
          </a:xfrm>
        </p:spPr>
        <p:txBody>
          <a:bodyPr>
            <a:normAutofit lnSpcReduction="10000"/>
          </a:bodyPr>
          <a:lstStyle/>
          <a:p>
            <a:r>
              <a:rPr lang="en-US" b="1" dirty="0"/>
              <a:t>Other Industries</a:t>
            </a:r>
          </a:p>
          <a:p>
            <a:r>
              <a:rPr lang="en-US" dirty="0"/>
              <a:t>Telecommunications, insurance, and e-commerce are some of the other areas that might profit from association rule analysis.</a:t>
            </a:r>
          </a:p>
          <a:p>
            <a:r>
              <a:rPr lang="en-US" dirty="0"/>
              <a:t> Association rule analysis can be used in the </a:t>
            </a:r>
            <a:r>
              <a:rPr lang="en-US" b="1" dirty="0"/>
              <a:t>telecommunications </a:t>
            </a:r>
            <a:r>
              <a:rPr lang="en-US" dirty="0"/>
              <a:t>sector to find trends in call data to enhance network efficiency and improve customer service. </a:t>
            </a:r>
          </a:p>
          <a:p>
            <a:r>
              <a:rPr lang="en-US" dirty="0"/>
              <a:t>It may be used in the insurance business to detect </a:t>
            </a:r>
            <a:r>
              <a:rPr lang="en-US" b="1" dirty="0"/>
              <a:t>risk variables</a:t>
            </a:r>
            <a:r>
              <a:rPr lang="en-US" dirty="0"/>
              <a:t> and develop more accurate risk models, allowing for more effective and efficient insurance policies. </a:t>
            </a:r>
          </a:p>
          <a:p>
            <a:r>
              <a:rPr lang="en-US" dirty="0"/>
              <a:t>It may be used in e-commerce to improve product suggestions and generate focused marketing campaigns based on clients' purchase </a:t>
            </a:r>
            <a:r>
              <a:rPr lang="en-US" dirty="0" err="1"/>
              <a:t>behaviour</a:t>
            </a:r>
            <a:r>
              <a:rPr lang="en-US" dirty="0"/>
              <a:t>.</a:t>
            </a:r>
          </a:p>
          <a:p>
            <a:endParaRPr lang="en-IN" dirty="0"/>
          </a:p>
        </p:txBody>
      </p:sp>
    </p:spTree>
    <p:extLst>
      <p:ext uri="{BB962C8B-B14F-4D97-AF65-F5344CB8AC3E}">
        <p14:creationId xmlns:p14="http://schemas.microsoft.com/office/powerpoint/2010/main" val="1003312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200506"/>
            <a:ext cx="9905998" cy="570202"/>
          </a:xfrm>
        </p:spPr>
        <p:txBody>
          <a:bodyPr>
            <a:normAutofit fontScale="90000"/>
          </a:bodyPr>
          <a:lstStyle/>
          <a:p>
            <a:r>
              <a:rPr lang="en-US" dirty="0" smtClean="0">
                <a:solidFill>
                  <a:schemeClr val="bg1"/>
                </a:solidFill>
              </a:rPr>
              <a:t>Flow chat for analysis</a:t>
            </a:r>
            <a:endParaRPr lang="en-IN" dirty="0">
              <a:solidFill>
                <a:schemeClr val="bg1"/>
              </a:solidFill>
            </a:endParaRPr>
          </a:p>
        </p:txBody>
      </p:sp>
      <p:pic>
        <p:nvPicPr>
          <p:cNvPr id="15362" name="Picture 2" descr="https://miro.medium.com/v2/resize:fit:700/1*ABVuM8tY-eCoNNjns5By6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4" y="1254034"/>
            <a:ext cx="9905998" cy="523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308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44522"/>
          </a:xfrm>
        </p:spPr>
        <p:txBody>
          <a:bodyPr/>
          <a:lstStyle/>
          <a:p>
            <a:r>
              <a:rPr lang="en-US" dirty="0" smtClean="0">
                <a:solidFill>
                  <a:schemeClr val="bg1"/>
                </a:solidFill>
              </a:rPr>
              <a:t>Visualize</a:t>
            </a:r>
            <a:r>
              <a:rPr lang="en-US" dirty="0" smtClean="0"/>
              <a:t> </a:t>
            </a:r>
            <a:r>
              <a:rPr lang="en-US" dirty="0" smtClean="0">
                <a:solidFill>
                  <a:schemeClr val="bg1"/>
                </a:solidFill>
              </a:rPr>
              <a:t>the rules</a:t>
            </a:r>
            <a:endParaRPr lang="en-IN" dirty="0">
              <a:solidFill>
                <a:schemeClr val="bg1"/>
              </a:solidFill>
            </a:endParaRPr>
          </a:p>
        </p:txBody>
      </p:sp>
      <p:sp>
        <p:nvSpPr>
          <p:cNvPr id="3" name="Content Placeholder 2"/>
          <p:cNvSpPr>
            <a:spLocks noGrp="1"/>
          </p:cNvSpPr>
          <p:nvPr>
            <p:ph idx="1"/>
          </p:nvPr>
        </p:nvSpPr>
        <p:spPr/>
        <p:txBody>
          <a:bodyPr/>
          <a:lstStyle/>
          <a:p>
            <a:r>
              <a:rPr lang="en-US" b="1" dirty="0"/>
              <a:t>visualize the rules</a:t>
            </a:r>
          </a:p>
          <a:p>
            <a:r>
              <a:rPr lang="en-US" dirty="0"/>
              <a:t>The </a:t>
            </a:r>
            <a:r>
              <a:rPr lang="en-US" dirty="0" err="1"/>
              <a:t>plot.graph</a:t>
            </a:r>
            <a:r>
              <a:rPr lang="en-US" dirty="0"/>
              <a:t> function is used to visualize the rules that we have shortlisted based on their leverage values. It internally uses a package called </a:t>
            </a:r>
            <a:r>
              <a:rPr lang="en-US" dirty="0" err="1"/>
              <a:t>igraph</a:t>
            </a:r>
            <a:r>
              <a:rPr lang="en-US" dirty="0"/>
              <a:t> to create a graph representation of the rules:</a:t>
            </a:r>
          </a:p>
          <a:p>
            <a:endParaRPr lang="en-IN" dirty="0"/>
          </a:p>
        </p:txBody>
      </p:sp>
    </p:spTree>
    <p:extLst>
      <p:ext uri="{BB962C8B-B14F-4D97-AF65-F5344CB8AC3E}">
        <p14:creationId xmlns:p14="http://schemas.microsoft.com/office/powerpoint/2010/main" val="3601802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069"/>
            <a:ext cx="3979227" cy="901337"/>
          </a:xfrm>
        </p:spPr>
        <p:txBody>
          <a:bodyPr>
            <a:normAutofit fontScale="90000"/>
          </a:bodyPr>
          <a:lstStyle/>
          <a:p>
            <a:r>
              <a:rPr lang="en-US" dirty="0" smtClean="0">
                <a:solidFill>
                  <a:schemeClr val="bg1"/>
                </a:solidFill>
              </a:rPr>
              <a:t>BASIC INTRODUCTION</a:t>
            </a:r>
            <a:br>
              <a:rPr lang="en-US" dirty="0" smtClean="0">
                <a:solidFill>
                  <a:schemeClr val="bg1"/>
                </a:solidFill>
              </a:rPr>
            </a:br>
            <a:endParaRPr lang="en-IN" dirty="0">
              <a:solidFill>
                <a:schemeClr val="bg1"/>
              </a:solidFill>
            </a:endParaRPr>
          </a:p>
        </p:txBody>
      </p:sp>
      <p:sp>
        <p:nvSpPr>
          <p:cNvPr id="3" name="Content Placeholder 2"/>
          <p:cNvSpPr>
            <a:spLocks noGrp="1"/>
          </p:cNvSpPr>
          <p:nvPr>
            <p:ph idx="1"/>
          </p:nvPr>
        </p:nvSpPr>
        <p:spPr>
          <a:xfrm>
            <a:off x="1141412" y="1123406"/>
            <a:ext cx="9905999" cy="5185953"/>
          </a:xfrm>
        </p:spPr>
        <p:txBody>
          <a:bodyPr>
            <a:normAutofit/>
          </a:bodyPr>
          <a:lstStyle/>
          <a:p>
            <a:r>
              <a:rPr lang="en-US" b="1" dirty="0"/>
              <a:t>Introduction</a:t>
            </a:r>
          </a:p>
          <a:p>
            <a:r>
              <a:rPr lang="en-US" dirty="0"/>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r>
              <a:rPr lang="en-US" dirty="0"/>
              <a:t>Association Rules are widely used to analyze retail basket or transaction data, and are intended to identify strong rules discovered in transaction data using measures of interestingness, based on the concept of strong rules.</a:t>
            </a:r>
          </a:p>
          <a:p>
            <a:r>
              <a:rPr lang="en-US" b="1" dirty="0"/>
              <a:t>An example of Association Rules</a:t>
            </a:r>
            <a:endParaRPr lang="en-US" dirty="0"/>
          </a:p>
          <a:p>
            <a:endParaRPr lang="en-IN" dirty="0"/>
          </a:p>
        </p:txBody>
      </p:sp>
    </p:spTree>
    <p:extLst>
      <p:ext uri="{BB962C8B-B14F-4D97-AF65-F5344CB8AC3E}">
        <p14:creationId xmlns:p14="http://schemas.microsoft.com/office/powerpoint/2010/main" val="3767501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47653" y="6013478"/>
            <a:ext cx="9905998" cy="544076"/>
          </a:xfrm>
        </p:spPr>
        <p:txBody>
          <a:bodyPr>
            <a:normAutofit fontScale="90000"/>
          </a:bodyPr>
          <a:lstStyle/>
          <a:p>
            <a:r>
              <a:rPr lang="en-US" dirty="0" smtClean="0"/>
              <a:t>Prepared </a:t>
            </a:r>
            <a:r>
              <a:rPr lang="en-US" dirty="0" smtClean="0"/>
              <a:t>by</a:t>
            </a:r>
            <a:r>
              <a:rPr lang="en-US" sz="5300" dirty="0" smtClean="0"/>
              <a:t>:</a:t>
            </a:r>
            <a:r>
              <a:rPr lang="en-US" dirty="0" smtClean="0"/>
              <a:t> </a:t>
            </a:r>
            <a:r>
              <a:rPr lang="en-US" dirty="0" err="1" smtClean="0"/>
              <a:t>senthil</a:t>
            </a:r>
            <a:r>
              <a:rPr lang="en-US" dirty="0" smtClean="0"/>
              <a:t> </a:t>
            </a:r>
            <a:r>
              <a:rPr lang="en-US" dirty="0" err="1" smtClean="0"/>
              <a:t>kumarv</a:t>
            </a:r>
            <a:r>
              <a:rPr lang="en-US" dirty="0" smtClean="0"/>
              <a:t/>
            </a:r>
            <a:br>
              <a:rPr lang="en-US" dirty="0" smtClean="0"/>
            </a:br>
            <a:r>
              <a:rPr lang="en-US" dirty="0"/>
              <a:t> </a:t>
            </a:r>
            <a:r>
              <a:rPr lang="en-US" dirty="0" smtClean="0"/>
              <a:t>                      </a:t>
            </a:r>
            <a:r>
              <a:rPr lang="en-US" dirty="0" err="1" smtClean="0"/>
              <a:t>MR</a:t>
            </a:r>
            <a:r>
              <a:rPr lang="en-US" dirty="0" err="1" smtClean="0"/>
              <a:t>k</a:t>
            </a:r>
            <a:r>
              <a:rPr lang="en-US" dirty="0" smtClean="0"/>
              <a:t> </a:t>
            </a:r>
            <a:r>
              <a:rPr lang="en-US" dirty="0" smtClean="0"/>
              <a:t>it</a:t>
            </a:r>
            <a:endParaRPr lang="en-IN" dirty="0"/>
          </a:p>
        </p:txBody>
      </p:sp>
      <p:pic>
        <p:nvPicPr>
          <p:cNvPr id="21510" name="Picture 6" descr="https://slidebazaar.com/wp-content/uploads/2020/07/thank-you-slide-ppt-8.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819" b="17189"/>
          <a:stretch/>
        </p:blipFill>
        <p:spPr bwMode="auto">
          <a:xfrm>
            <a:off x="0" y="0"/>
            <a:ext cx="12192000" cy="584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938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6252164" cy="831459"/>
          </a:xfrm>
        </p:spPr>
        <p:txBody>
          <a:bodyPr/>
          <a:lstStyle/>
          <a:p>
            <a:r>
              <a:rPr lang="en-US" dirty="0" smtClean="0">
                <a:solidFill>
                  <a:schemeClr val="bg1"/>
                </a:solidFill>
              </a:rPr>
              <a:t>ASSOCIATION RULE ANALYSIS</a:t>
            </a:r>
            <a:endParaRPr lang="en-IN" dirty="0">
              <a:solidFill>
                <a:schemeClr val="bg1"/>
              </a:solidFill>
            </a:endParaRPr>
          </a:p>
        </p:txBody>
      </p:sp>
      <p:sp>
        <p:nvSpPr>
          <p:cNvPr id="3" name="Content Placeholder 2"/>
          <p:cNvSpPr>
            <a:spLocks noGrp="1"/>
          </p:cNvSpPr>
          <p:nvPr>
            <p:ph idx="1"/>
          </p:nvPr>
        </p:nvSpPr>
        <p:spPr>
          <a:xfrm>
            <a:off x="1141412" y="1541418"/>
            <a:ext cx="9905999" cy="4859382"/>
          </a:xfrm>
        </p:spPr>
        <p:txBody>
          <a:bodyPr>
            <a:normAutofit lnSpcReduction="10000"/>
          </a:bodyPr>
          <a:lstStyle/>
          <a:p>
            <a:r>
              <a:rPr lang="en-US" b="1" dirty="0"/>
              <a:t>What Is Association Rule Analysis?</a:t>
            </a:r>
          </a:p>
          <a:p>
            <a:r>
              <a:rPr lang="en-US" dirty="0"/>
              <a:t>Association rule analysis is a </a:t>
            </a:r>
            <a:r>
              <a:rPr lang="en-US" b="1" dirty="0"/>
              <a:t>data mining technique</a:t>
            </a:r>
            <a:r>
              <a:rPr lang="en-US" dirty="0"/>
              <a:t> used to discover relationships between items or events in large datasets. It identifies patterns or co-occurrences that </a:t>
            </a:r>
            <a:r>
              <a:rPr lang="en-US" b="1" dirty="0"/>
              <a:t>frequently appear</a:t>
            </a:r>
            <a:r>
              <a:rPr lang="en-US" dirty="0"/>
              <a:t> together in a transactional database.</a:t>
            </a:r>
          </a:p>
          <a:p>
            <a:r>
              <a:rPr lang="en-US" dirty="0"/>
              <a:t>Association rule analysis is commonly used for </a:t>
            </a:r>
            <a:r>
              <a:rPr lang="en-US" b="1" dirty="0"/>
              <a:t>market basket analysis</a:t>
            </a:r>
            <a:r>
              <a:rPr lang="en-US" dirty="0"/>
              <a:t>, </a:t>
            </a:r>
            <a:r>
              <a:rPr lang="en-US" b="1" dirty="0">
                <a:hlinkClick r:id="rId2"/>
              </a:rPr>
              <a:t>product recommendation</a:t>
            </a:r>
            <a:r>
              <a:rPr lang="en-US" dirty="0"/>
              <a:t>, </a:t>
            </a:r>
            <a:r>
              <a:rPr lang="en-US" b="1" dirty="0">
                <a:hlinkClick r:id="rId3"/>
              </a:rPr>
              <a:t>fraud detection</a:t>
            </a:r>
            <a:r>
              <a:rPr lang="en-US" dirty="0"/>
              <a:t>, and other applications in various domains.</a:t>
            </a:r>
          </a:p>
          <a:p>
            <a:r>
              <a:rPr lang="en-US" dirty="0"/>
              <a:t> In other words, it helps to find the association between different events or items in a dataset</a:t>
            </a:r>
          </a:p>
        </p:txBody>
      </p:sp>
    </p:spTree>
    <p:extLst>
      <p:ext uri="{BB962C8B-B14F-4D97-AF65-F5344CB8AC3E}">
        <p14:creationId xmlns:p14="http://schemas.microsoft.com/office/powerpoint/2010/main" val="13039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2576"/>
            <a:ext cx="9905998" cy="1478570"/>
          </a:xfrm>
        </p:spPr>
        <p:txBody>
          <a:bodyPr/>
          <a:lstStyle/>
          <a:p>
            <a:r>
              <a:rPr lang="en-US" dirty="0" smtClean="0">
                <a:solidFill>
                  <a:schemeClr val="bg1"/>
                </a:solidFill>
              </a:rPr>
              <a:t>IMPORTANT OD ASSOCIATION ANALYSIS</a:t>
            </a:r>
            <a:endParaRPr lang="en-IN" dirty="0">
              <a:solidFill>
                <a:schemeClr val="bg1"/>
              </a:solidFill>
            </a:endParaRPr>
          </a:p>
        </p:txBody>
      </p:sp>
      <p:sp>
        <p:nvSpPr>
          <p:cNvPr id="3" name="Content Placeholder 2"/>
          <p:cNvSpPr>
            <a:spLocks noGrp="1"/>
          </p:cNvSpPr>
          <p:nvPr>
            <p:ph idx="1"/>
          </p:nvPr>
        </p:nvSpPr>
        <p:spPr>
          <a:xfrm>
            <a:off x="1141412" y="1763486"/>
            <a:ext cx="9905999" cy="4767943"/>
          </a:xfrm>
        </p:spPr>
        <p:txBody>
          <a:bodyPr>
            <a:normAutofit lnSpcReduction="10000"/>
          </a:bodyPr>
          <a:lstStyle/>
          <a:p>
            <a:r>
              <a:rPr lang="en-US" b="1" dirty="0"/>
              <a:t>Importance of Association Rule Analysis In Data Mining</a:t>
            </a:r>
          </a:p>
          <a:p>
            <a:r>
              <a:rPr lang="en-US" dirty="0"/>
              <a:t>Association rule analysis plays a vital role in data mining by providing insights into complex data relationships that would be difficult to identify manually. It is an important tool for businesses to understand </a:t>
            </a:r>
            <a:r>
              <a:rPr lang="en-US" b="1" dirty="0"/>
              <a:t>customer </a:t>
            </a:r>
            <a:r>
              <a:rPr lang="en-US" b="1" dirty="0" err="1"/>
              <a:t>behaviour</a:t>
            </a:r>
            <a:r>
              <a:rPr lang="en-US" dirty="0"/>
              <a:t>, preferences, and trends. </a:t>
            </a:r>
          </a:p>
          <a:p>
            <a:r>
              <a:rPr lang="en-US" dirty="0"/>
              <a:t>For example, retail businesses use association rule analysis to determine which </a:t>
            </a:r>
            <a:r>
              <a:rPr lang="en-US" b="1" dirty="0"/>
              <a:t>products are frequently purchased together</a:t>
            </a:r>
            <a:r>
              <a:rPr lang="en-US" dirty="0"/>
              <a:t> and to improve product placement and promotion strategies.</a:t>
            </a:r>
          </a:p>
          <a:p>
            <a:r>
              <a:rPr lang="en-US" dirty="0"/>
              <a:t>Association rule analysis can also be used in medical research to identify potential drug interactions or adverse effects.</a:t>
            </a:r>
          </a:p>
          <a:p>
            <a:endParaRPr lang="en-IN" dirty="0"/>
          </a:p>
        </p:txBody>
      </p:sp>
    </p:spTree>
    <p:extLst>
      <p:ext uri="{BB962C8B-B14F-4D97-AF65-F5344CB8AC3E}">
        <p14:creationId xmlns:p14="http://schemas.microsoft.com/office/powerpoint/2010/main" val="2730883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531" y="618518"/>
            <a:ext cx="9897880" cy="1027402"/>
          </a:xfrm>
        </p:spPr>
        <p:txBody>
          <a:bodyPr/>
          <a:lstStyle/>
          <a:p>
            <a:r>
              <a:rPr lang="en-US" dirty="0" smtClean="0">
                <a:solidFill>
                  <a:schemeClr val="bg1"/>
                </a:solidFill>
              </a:rPr>
              <a:t>BASIC CONCEPTS</a:t>
            </a:r>
            <a:endParaRPr lang="en-IN" dirty="0">
              <a:solidFill>
                <a:schemeClr val="bg1"/>
              </a:solidFill>
            </a:endParaRPr>
          </a:p>
        </p:txBody>
      </p:sp>
      <p:sp>
        <p:nvSpPr>
          <p:cNvPr id="3" name="Content Placeholder 2"/>
          <p:cNvSpPr>
            <a:spLocks noGrp="1"/>
          </p:cNvSpPr>
          <p:nvPr>
            <p:ph idx="1"/>
          </p:nvPr>
        </p:nvSpPr>
        <p:spPr>
          <a:xfrm>
            <a:off x="1141412" y="1907177"/>
            <a:ext cx="9905999" cy="4663440"/>
          </a:xfrm>
        </p:spPr>
        <p:txBody>
          <a:bodyPr>
            <a:normAutofit fontScale="92500" lnSpcReduction="20000"/>
          </a:bodyPr>
          <a:lstStyle/>
          <a:p>
            <a:r>
              <a:rPr lang="en-US" b="1" dirty="0"/>
              <a:t>Basic Concepts and Terminology</a:t>
            </a:r>
          </a:p>
          <a:p>
            <a:r>
              <a:rPr lang="en-US" dirty="0"/>
              <a:t>The following terms are commonly used in association rule analysis:</a:t>
            </a:r>
          </a:p>
          <a:p>
            <a:r>
              <a:rPr lang="en-US" b="1" dirty="0"/>
              <a:t>Item:</a:t>
            </a:r>
            <a:r>
              <a:rPr lang="en-US" dirty="0"/>
              <a:t> An element or attribute of interest in the dataset</a:t>
            </a:r>
          </a:p>
          <a:p>
            <a:r>
              <a:rPr lang="en-US" b="1" dirty="0"/>
              <a:t>Transaction:</a:t>
            </a:r>
            <a:r>
              <a:rPr lang="en-US" dirty="0"/>
              <a:t> A collection of items that occur together</a:t>
            </a:r>
          </a:p>
          <a:p>
            <a:r>
              <a:rPr lang="en-US" b="1" dirty="0"/>
              <a:t>Support:</a:t>
            </a:r>
            <a:r>
              <a:rPr lang="en-US" dirty="0"/>
              <a:t> The frequency with which an item or </a:t>
            </a:r>
            <a:r>
              <a:rPr lang="en-US" dirty="0" err="1"/>
              <a:t>itemset</a:t>
            </a:r>
            <a:r>
              <a:rPr lang="en-US" dirty="0"/>
              <a:t> appears in the dataset. </a:t>
            </a:r>
          </a:p>
          <a:p>
            <a:pPr lvl="1"/>
            <a:r>
              <a:rPr lang="en-US" b="1" dirty="0"/>
              <a:t>(Item A + Item B) / (Entire dataset)</a:t>
            </a:r>
            <a:endParaRPr lang="en-US" dirty="0"/>
          </a:p>
          <a:p>
            <a:r>
              <a:rPr lang="en-US" b="1" dirty="0"/>
              <a:t>Confidence:</a:t>
            </a:r>
            <a:r>
              <a:rPr lang="en-US" dirty="0"/>
              <a:t> The likelihood that a rule is correct or true, given the occurrence of the antecedent and consequent in the dataset.  </a:t>
            </a:r>
          </a:p>
          <a:p>
            <a:pPr lvl="1"/>
            <a:r>
              <a:rPr lang="en-US" b="1" dirty="0"/>
              <a:t>(Item A + Item B)/ (Item A)</a:t>
            </a:r>
            <a:endParaRPr lang="en-US" dirty="0"/>
          </a:p>
          <a:p>
            <a:r>
              <a:rPr lang="en-US" b="1" dirty="0"/>
              <a:t>Lift:</a:t>
            </a:r>
            <a:r>
              <a:rPr lang="en-US" dirty="0"/>
              <a:t> A measure of how often the antecedent and consequent occur together than expected by chance.</a:t>
            </a:r>
          </a:p>
          <a:p>
            <a:endParaRPr lang="en-IN" dirty="0"/>
          </a:p>
        </p:txBody>
      </p:sp>
    </p:spTree>
    <p:extLst>
      <p:ext uri="{BB962C8B-B14F-4D97-AF65-F5344CB8AC3E}">
        <p14:creationId xmlns:p14="http://schemas.microsoft.com/office/powerpoint/2010/main" val="364057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8" y="383387"/>
            <a:ext cx="9905998" cy="557139"/>
          </a:xfrm>
        </p:spPr>
        <p:txBody>
          <a:bodyPr>
            <a:normAutofit fontScale="90000"/>
          </a:bodyPr>
          <a:lstStyle/>
          <a:p>
            <a:r>
              <a:rPr lang="en-US" dirty="0" smtClean="0">
                <a:solidFill>
                  <a:schemeClr val="bg1"/>
                </a:solidFill>
              </a:rPr>
              <a:t>MEASUREMENT OF ASSOCIATION RULES</a:t>
            </a:r>
            <a:endParaRPr lang="en-IN" dirty="0">
              <a:solidFill>
                <a:schemeClr val="bg1"/>
              </a:solidFill>
            </a:endParaRPr>
          </a:p>
        </p:txBody>
      </p:sp>
      <p:sp>
        <p:nvSpPr>
          <p:cNvPr id="3" name="Content Placeholder 2"/>
          <p:cNvSpPr>
            <a:spLocks noGrp="1"/>
          </p:cNvSpPr>
          <p:nvPr>
            <p:ph idx="1"/>
          </p:nvPr>
        </p:nvSpPr>
        <p:spPr>
          <a:xfrm>
            <a:off x="1141412" y="1371600"/>
            <a:ext cx="9905999" cy="5185953"/>
          </a:xfrm>
        </p:spPr>
        <p:txBody>
          <a:bodyPr>
            <a:normAutofit fontScale="92500"/>
          </a:bodyPr>
          <a:lstStyle/>
          <a:p>
            <a:r>
              <a:rPr lang="en-US" b="1" dirty="0"/>
              <a:t>Measures For Evaluating Association Rules</a:t>
            </a:r>
          </a:p>
          <a:p>
            <a:r>
              <a:rPr lang="en-US" dirty="0"/>
              <a:t>Association rule analysis generates a large number of </a:t>
            </a:r>
            <a:r>
              <a:rPr lang="en-US" b="1" dirty="0"/>
              <a:t>potential rules</a:t>
            </a:r>
            <a:r>
              <a:rPr lang="en-US" dirty="0"/>
              <a:t>, and it is important to evaluate and select the most relevant rules.</a:t>
            </a:r>
          </a:p>
          <a:p>
            <a:r>
              <a:rPr lang="en-US" dirty="0"/>
              <a:t>The following measures are commonly used to evaluate association rules:</a:t>
            </a:r>
          </a:p>
          <a:p>
            <a:r>
              <a:rPr lang="en-US" b="1" dirty="0"/>
              <a:t>Support:</a:t>
            </a:r>
            <a:r>
              <a:rPr lang="en-US" dirty="0"/>
              <a:t> </a:t>
            </a:r>
          </a:p>
          <a:p>
            <a:pPr lvl="1"/>
            <a:r>
              <a:rPr lang="en-US" dirty="0"/>
              <a:t>Rules with high support are more significant as they occur more frequently in the dataset</a:t>
            </a:r>
          </a:p>
          <a:p>
            <a:r>
              <a:rPr lang="en-US" b="1" dirty="0"/>
              <a:t>Confidence:</a:t>
            </a:r>
            <a:r>
              <a:rPr lang="en-US" dirty="0"/>
              <a:t> </a:t>
            </a:r>
          </a:p>
          <a:p>
            <a:pPr lvl="1"/>
            <a:r>
              <a:rPr lang="en-US" dirty="0"/>
              <a:t>Rules with high confidence are more reliable, as they have a higher probability of being true</a:t>
            </a:r>
          </a:p>
          <a:p>
            <a:r>
              <a:rPr lang="en-US" b="1" dirty="0"/>
              <a:t>Lift:</a:t>
            </a:r>
            <a:r>
              <a:rPr lang="en-US" dirty="0"/>
              <a:t> </a:t>
            </a:r>
          </a:p>
          <a:p>
            <a:pPr lvl="1"/>
            <a:r>
              <a:rPr lang="en-US" dirty="0"/>
              <a:t>Rules with high lift indicate a strong association between the antecedent and consequent, as they occur together more frequently than expected by chance</a:t>
            </a:r>
          </a:p>
          <a:p>
            <a:endParaRPr lang="en-IN" dirty="0"/>
          </a:p>
        </p:txBody>
      </p:sp>
    </p:spTree>
    <p:extLst>
      <p:ext uri="{BB962C8B-B14F-4D97-AF65-F5344CB8AC3E}">
        <p14:creationId xmlns:p14="http://schemas.microsoft.com/office/powerpoint/2010/main" val="3104247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720" y="44946"/>
            <a:ext cx="9905998" cy="962088"/>
          </a:xfrm>
        </p:spPr>
        <p:txBody>
          <a:bodyPr/>
          <a:lstStyle/>
          <a:p>
            <a:r>
              <a:rPr lang="en-US" dirty="0">
                <a:solidFill>
                  <a:schemeClr val="bg1"/>
                </a:solidFill>
              </a:rPr>
              <a:t>5</a:t>
            </a:r>
            <a:r>
              <a:rPr lang="en-US" dirty="0" smtClean="0">
                <a:solidFill>
                  <a:schemeClr val="bg1"/>
                </a:solidFill>
              </a:rPr>
              <a:t> </a:t>
            </a:r>
            <a:r>
              <a:rPr lang="en-US" dirty="0">
                <a:solidFill>
                  <a:schemeClr val="bg1"/>
                </a:solidFill>
              </a:rPr>
              <a:t>STEPS </a:t>
            </a:r>
            <a:r>
              <a:rPr lang="en-US" dirty="0" smtClean="0">
                <a:solidFill>
                  <a:schemeClr val="bg1"/>
                </a:solidFill>
              </a:rPr>
              <a:t>FOR ASSOCIATION ANALYSIS</a:t>
            </a:r>
            <a:endParaRPr lang="en-IN" dirty="0">
              <a:solidFill>
                <a:schemeClr val="bg1"/>
              </a:solidFill>
            </a:endParaRPr>
          </a:p>
        </p:txBody>
      </p:sp>
      <p:pic>
        <p:nvPicPr>
          <p:cNvPr id="1026" name="Picture 2" descr="what is the data analysis process"/>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4700"/>
                    </a14:imgEffect>
                    <a14:imgEffect>
                      <a14:saturation sat="103000"/>
                    </a14:imgEffect>
                  </a14:imgLayer>
                </a14:imgProps>
              </a:ext>
              <a:ext uri="{28A0092B-C50C-407E-A947-70E740481C1C}">
                <a14:useLocalDpi xmlns:a14="http://schemas.microsoft.com/office/drawing/2010/main" val="0"/>
              </a:ext>
            </a:extLst>
          </a:blip>
          <a:srcRect/>
          <a:stretch>
            <a:fillRect/>
          </a:stretch>
        </p:blipFill>
        <p:spPr bwMode="auto">
          <a:xfrm>
            <a:off x="1773533" y="1371600"/>
            <a:ext cx="7694023" cy="5264331"/>
          </a:xfrm>
          <a:prstGeom prst="rect">
            <a:avLst/>
          </a:prstGeom>
          <a:ln>
            <a:gradFill>
              <a:gsLst>
                <a:gs pos="0">
                  <a:schemeClr val="accent1">
                    <a:lumMod val="5000"/>
                    <a:lumOff val="95000"/>
                  </a:schemeClr>
                </a:gs>
                <a:gs pos="8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1616141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692331"/>
          </a:xfrm>
        </p:spPr>
        <p:txBody>
          <a:bodyPr>
            <a:normAutofit fontScale="90000"/>
          </a:bodyPr>
          <a:lstStyle/>
          <a:p>
            <a:r>
              <a:rPr lang="en-US" dirty="0" smtClean="0">
                <a:solidFill>
                  <a:schemeClr val="bg1"/>
                </a:solidFill>
              </a:rPr>
              <a:t>BASIC THREE CONCEPTS OD ASSOCIATION ANALYSIS</a:t>
            </a:r>
            <a:endParaRPr lang="en-IN" dirty="0">
              <a:solidFill>
                <a:schemeClr val="bg1"/>
              </a:solidFill>
            </a:endParaRPr>
          </a:p>
        </p:txBody>
      </p:sp>
      <p:pic>
        <p:nvPicPr>
          <p:cNvPr id="2050" name="Picture 2" descr="https://miro.medium.com/v2/resize:fit:1942/1*2skuyk1JOdmayYrAGvsZl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2407" y="844061"/>
            <a:ext cx="9905998" cy="575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827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174381"/>
            <a:ext cx="9937068" cy="700831"/>
          </a:xfrm>
        </p:spPr>
        <p:txBody>
          <a:bodyPr/>
          <a:lstStyle/>
          <a:p>
            <a:r>
              <a:rPr lang="en-US" dirty="0" smtClean="0">
                <a:solidFill>
                  <a:schemeClr val="bg1"/>
                </a:solidFill>
              </a:rPr>
              <a:t>APRIORI ALGORITHM</a:t>
            </a:r>
            <a:endParaRPr lang="en-IN" dirty="0">
              <a:solidFill>
                <a:schemeClr val="bg1"/>
              </a:solidFill>
            </a:endParaRPr>
          </a:p>
        </p:txBody>
      </p:sp>
      <p:sp>
        <p:nvSpPr>
          <p:cNvPr id="3" name="Content Placeholder 2"/>
          <p:cNvSpPr>
            <a:spLocks noGrp="1"/>
          </p:cNvSpPr>
          <p:nvPr>
            <p:ph idx="1"/>
          </p:nvPr>
        </p:nvSpPr>
        <p:spPr>
          <a:xfrm>
            <a:off x="1141412" y="1097280"/>
            <a:ext cx="9905999" cy="5525589"/>
          </a:xfrm>
        </p:spPr>
        <p:txBody>
          <a:bodyPr>
            <a:normAutofit/>
          </a:bodyPr>
          <a:lstStyle/>
          <a:p>
            <a:r>
              <a:rPr lang="en-US" b="1" dirty="0" err="1"/>
              <a:t>Apriori</a:t>
            </a:r>
            <a:r>
              <a:rPr lang="en-US" b="1" dirty="0"/>
              <a:t> Algorithm</a:t>
            </a:r>
          </a:p>
          <a:p>
            <a:r>
              <a:rPr lang="en-US" dirty="0"/>
              <a:t>One of the most popular association rule mining algorithms is the </a:t>
            </a:r>
            <a:r>
              <a:rPr lang="en-US" dirty="0" err="1"/>
              <a:t>Apriori</a:t>
            </a:r>
            <a:r>
              <a:rPr lang="en-US" dirty="0"/>
              <a:t> algorithm. The </a:t>
            </a:r>
            <a:r>
              <a:rPr lang="en-US" dirty="0" err="1"/>
              <a:t>Apriori</a:t>
            </a:r>
            <a:r>
              <a:rPr lang="en-US" dirty="0"/>
              <a:t> algorithm is based on the concept of </a:t>
            </a:r>
            <a:r>
              <a:rPr lang="en-US" b="1" dirty="0"/>
              <a:t>frequent </a:t>
            </a:r>
            <a:r>
              <a:rPr lang="en-US" b="1" dirty="0" err="1"/>
              <a:t>itemsets</a:t>
            </a:r>
            <a:r>
              <a:rPr lang="en-US" dirty="0"/>
              <a:t>, which are sets of items that occur together frequently in a dataset. </a:t>
            </a:r>
          </a:p>
          <a:p>
            <a:r>
              <a:rPr lang="en-US" dirty="0"/>
              <a:t>The algorithm works by first </a:t>
            </a:r>
            <a:r>
              <a:rPr lang="en-US" b="1" dirty="0"/>
              <a:t>identifying all the frequent </a:t>
            </a:r>
            <a:r>
              <a:rPr lang="en-US" b="1" dirty="0" err="1"/>
              <a:t>itemsets</a:t>
            </a:r>
            <a:r>
              <a:rPr lang="en-US" dirty="0"/>
              <a:t> in a dataset, and then generating </a:t>
            </a:r>
            <a:r>
              <a:rPr lang="en-US" b="1" dirty="0"/>
              <a:t>association rules</a:t>
            </a:r>
            <a:r>
              <a:rPr lang="en-US" dirty="0"/>
              <a:t> from those </a:t>
            </a:r>
            <a:r>
              <a:rPr lang="en-US" dirty="0" err="1"/>
              <a:t>itemsets</a:t>
            </a:r>
            <a:r>
              <a:rPr lang="en-US" dirty="0"/>
              <a:t>. </a:t>
            </a:r>
          </a:p>
          <a:p>
            <a:r>
              <a:rPr lang="en-US" dirty="0"/>
              <a:t>These association rules can then be used to make predictions or </a:t>
            </a:r>
            <a:r>
              <a:rPr lang="en-US" b="1" dirty="0">
                <a:hlinkClick r:id="rId2"/>
              </a:rPr>
              <a:t>recommendations</a:t>
            </a:r>
            <a:r>
              <a:rPr lang="en-US" dirty="0"/>
              <a:t> based on the patterns and </a:t>
            </a:r>
            <a:r>
              <a:rPr lang="en-US" b="1" dirty="0">
                <a:hlinkClick r:id="rId3"/>
              </a:rPr>
              <a:t>relationships discovered</a:t>
            </a:r>
            <a:r>
              <a:rPr lang="en-US" dirty="0"/>
              <a:t>.</a:t>
            </a:r>
          </a:p>
        </p:txBody>
      </p:sp>
    </p:spTree>
    <p:extLst>
      <p:ext uri="{BB962C8B-B14F-4D97-AF65-F5344CB8AC3E}">
        <p14:creationId xmlns:p14="http://schemas.microsoft.com/office/powerpoint/2010/main" val="3169664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133</TotalTime>
  <Words>598</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Trebuchet MS</vt:lpstr>
      <vt:lpstr>Tw Cen MT</vt:lpstr>
      <vt:lpstr>ui-monospace</vt:lpstr>
      <vt:lpstr>Circuit</vt:lpstr>
      <vt:lpstr>Development Part 2  In this part you will continue building your project.  Continue building the market basket insights project by:         Performing association analysis Generating insights.  </vt:lpstr>
      <vt:lpstr>BASIC INTRODUCTION </vt:lpstr>
      <vt:lpstr>ASSOCIATION RULE ANALYSIS</vt:lpstr>
      <vt:lpstr>IMPORTANT OD ASSOCIATION ANALYSIS</vt:lpstr>
      <vt:lpstr>BASIC CONCEPTS</vt:lpstr>
      <vt:lpstr>MEASUREMENT OF ASSOCIATION RULES</vt:lpstr>
      <vt:lpstr>5 STEPS FOR ASSOCIATION ANALYSIS</vt:lpstr>
      <vt:lpstr>BASIC THREE CONCEPTS OD ASSOCIATION ANALYSIS</vt:lpstr>
      <vt:lpstr>APRIORI ALGORITHM</vt:lpstr>
      <vt:lpstr>APRIORI ALGORITHM</vt:lpstr>
      <vt:lpstr>FP GROWTH ALGORITHM</vt:lpstr>
      <vt:lpstr>FP GROWTH ALGORITHM </vt:lpstr>
      <vt:lpstr>ECLAT ALGORITHM</vt:lpstr>
      <vt:lpstr>Eclat algorithm</vt:lpstr>
      <vt:lpstr>Advanced techniques</vt:lpstr>
      <vt:lpstr>Constraint and sequential mining</vt:lpstr>
      <vt:lpstr>Other industries process</vt:lpstr>
      <vt:lpstr>Flow chat for analysis</vt:lpstr>
      <vt:lpstr>Visualize the rules</vt:lpstr>
      <vt:lpstr>Prepared by: senthil kumarv                        MRk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PERFORMING ASSOCIATION ANALYSIS GENERATING INSIGHTS</dc:title>
  <dc:creator>a</dc:creator>
  <cp:lastModifiedBy>a</cp:lastModifiedBy>
  <cp:revision>17</cp:revision>
  <dcterms:created xsi:type="dcterms:W3CDTF">2023-10-20T04:15:44Z</dcterms:created>
  <dcterms:modified xsi:type="dcterms:W3CDTF">2023-10-20T08:09:58Z</dcterms:modified>
</cp:coreProperties>
</file>