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92" r:id="rId12"/>
  </p:sldIdLst>
  <p:sldSz cx="20104100" cy="11315700"/>
  <p:notesSz cx="20104100" cy="11315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thil Kumar" userId="ca60bb5d6e1ab79f" providerId="LiveId" clId="{30D7EDA3-FF36-4D7E-9786-824C0C75D987}"/>
    <pc:docChg chg="delSld modSld">
      <pc:chgData name="Senthil Kumar" userId="ca60bb5d6e1ab79f" providerId="LiveId" clId="{30D7EDA3-FF36-4D7E-9786-824C0C75D987}" dt="2021-09-13T22:19:10.238" v="64" actId="2696"/>
      <pc:docMkLst>
        <pc:docMk/>
      </pc:docMkLst>
      <pc:sldChg chg="modSp mod">
        <pc:chgData name="Senthil Kumar" userId="ca60bb5d6e1ab79f" providerId="LiveId" clId="{30D7EDA3-FF36-4D7E-9786-824C0C75D987}" dt="2021-09-13T22:17:56.051" v="51" actId="20577"/>
        <pc:sldMkLst>
          <pc:docMk/>
          <pc:sldMk cId="0" sldId="256"/>
        </pc:sldMkLst>
        <pc:spChg chg="mod">
          <ac:chgData name="Senthil Kumar" userId="ca60bb5d6e1ab79f" providerId="LiveId" clId="{30D7EDA3-FF36-4D7E-9786-824C0C75D987}" dt="2021-09-13T22:17:56.051" v="5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Senthil Kumar" userId="ca60bb5d6e1ab79f" providerId="LiveId" clId="{30D7EDA3-FF36-4D7E-9786-824C0C75D987}" dt="2021-09-13T22:15:21.162" v="0" actId="2696"/>
        <pc:sldMkLst>
          <pc:docMk/>
          <pc:sldMk cId="0" sldId="261"/>
        </pc:sldMkLst>
      </pc:sldChg>
      <pc:sldChg chg="modSp mod">
        <pc:chgData name="Senthil Kumar" userId="ca60bb5d6e1ab79f" providerId="LiveId" clId="{30D7EDA3-FF36-4D7E-9786-824C0C75D987}" dt="2021-09-13T22:18:29.324" v="62" actId="6549"/>
        <pc:sldMkLst>
          <pc:docMk/>
          <pc:sldMk cId="0" sldId="263"/>
        </pc:sldMkLst>
        <pc:spChg chg="mod">
          <ac:chgData name="Senthil Kumar" userId="ca60bb5d6e1ab79f" providerId="LiveId" clId="{30D7EDA3-FF36-4D7E-9786-824C0C75D987}" dt="2021-09-13T22:18:29.324" v="62" actId="6549"/>
          <ac:spMkLst>
            <pc:docMk/>
            <pc:sldMk cId="0" sldId="263"/>
            <ac:spMk id="3" creationId="{00000000-0000-0000-0000-000000000000}"/>
          </ac:spMkLst>
        </pc:spChg>
      </pc:sldChg>
      <pc:sldChg chg="del">
        <pc:chgData name="Senthil Kumar" userId="ca60bb5d6e1ab79f" providerId="LiveId" clId="{30D7EDA3-FF36-4D7E-9786-824C0C75D987}" dt="2021-09-13T22:16:00.929" v="2" actId="2696"/>
        <pc:sldMkLst>
          <pc:docMk/>
          <pc:sldMk cId="0" sldId="265"/>
        </pc:sldMkLst>
      </pc:sldChg>
      <pc:sldChg chg="modSp mod">
        <pc:chgData name="Senthil Kumar" userId="ca60bb5d6e1ab79f" providerId="LiveId" clId="{30D7EDA3-FF36-4D7E-9786-824C0C75D987}" dt="2021-09-13T22:18:49.604" v="63" actId="20577"/>
        <pc:sldMkLst>
          <pc:docMk/>
          <pc:sldMk cId="0" sldId="266"/>
        </pc:sldMkLst>
        <pc:spChg chg="mod">
          <ac:chgData name="Senthil Kumar" userId="ca60bb5d6e1ab79f" providerId="LiveId" clId="{30D7EDA3-FF36-4D7E-9786-824C0C75D987}" dt="2021-09-13T22:18:49.604" v="63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del mod">
        <pc:chgData name="Senthil Kumar" userId="ca60bb5d6e1ab79f" providerId="LiveId" clId="{30D7EDA3-FF36-4D7E-9786-824C0C75D987}" dt="2021-09-13T22:19:10.238" v="64" actId="2696"/>
        <pc:sldMkLst>
          <pc:docMk/>
          <pc:sldMk cId="0" sldId="268"/>
        </pc:sldMkLst>
        <pc:spChg chg="mod">
          <ac:chgData name="Senthil Kumar" userId="ca60bb5d6e1ab79f" providerId="LiveId" clId="{30D7EDA3-FF36-4D7E-9786-824C0C75D987}" dt="2021-09-13T22:16:17.510" v="3" actId="6549"/>
          <ac:spMkLst>
            <pc:docMk/>
            <pc:sldMk cId="0" sldId="268"/>
            <ac:spMk id="3" creationId="{00000000-0000-0000-0000-000000000000}"/>
          </ac:spMkLst>
        </pc:spChg>
      </pc:sldChg>
      <pc:sldChg chg="del">
        <pc:chgData name="Senthil Kumar" userId="ca60bb5d6e1ab79f" providerId="LiveId" clId="{30D7EDA3-FF36-4D7E-9786-824C0C75D987}" dt="2021-09-13T22:16:23.816" v="4" actId="47"/>
        <pc:sldMkLst>
          <pc:docMk/>
          <pc:sldMk cId="0" sldId="269"/>
        </pc:sldMkLst>
      </pc:sldChg>
      <pc:sldChg chg="del">
        <pc:chgData name="Senthil Kumar" userId="ca60bb5d6e1ab79f" providerId="LiveId" clId="{30D7EDA3-FF36-4D7E-9786-824C0C75D987}" dt="2021-09-13T22:16:39.317" v="5" actId="2696"/>
        <pc:sldMkLst>
          <pc:docMk/>
          <pc:sldMk cId="0" sldId="270"/>
        </pc:sldMkLst>
      </pc:sldChg>
      <pc:sldChg chg="del">
        <pc:chgData name="Senthil Kumar" userId="ca60bb5d6e1ab79f" providerId="LiveId" clId="{30D7EDA3-FF36-4D7E-9786-824C0C75D987}" dt="2021-09-13T22:16:39.317" v="5" actId="2696"/>
        <pc:sldMkLst>
          <pc:docMk/>
          <pc:sldMk cId="0" sldId="271"/>
        </pc:sldMkLst>
      </pc:sldChg>
      <pc:sldChg chg="del">
        <pc:chgData name="Senthil Kumar" userId="ca60bb5d6e1ab79f" providerId="LiveId" clId="{30D7EDA3-FF36-4D7E-9786-824C0C75D987}" dt="2021-09-13T22:16:39.317" v="5" actId="2696"/>
        <pc:sldMkLst>
          <pc:docMk/>
          <pc:sldMk cId="0" sldId="272"/>
        </pc:sldMkLst>
      </pc:sldChg>
      <pc:sldChg chg="del">
        <pc:chgData name="Senthil Kumar" userId="ca60bb5d6e1ab79f" providerId="LiveId" clId="{30D7EDA3-FF36-4D7E-9786-824C0C75D987}" dt="2021-09-13T22:16:39.317" v="5" actId="2696"/>
        <pc:sldMkLst>
          <pc:docMk/>
          <pc:sldMk cId="0" sldId="273"/>
        </pc:sldMkLst>
      </pc:sldChg>
      <pc:sldChg chg="del">
        <pc:chgData name="Senthil Kumar" userId="ca60bb5d6e1ab79f" providerId="LiveId" clId="{30D7EDA3-FF36-4D7E-9786-824C0C75D987}" dt="2021-09-13T22:16:39.317" v="5" actId="2696"/>
        <pc:sldMkLst>
          <pc:docMk/>
          <pc:sldMk cId="0" sldId="274"/>
        </pc:sldMkLst>
      </pc:sldChg>
      <pc:sldChg chg="del">
        <pc:chgData name="Senthil Kumar" userId="ca60bb5d6e1ab79f" providerId="LiveId" clId="{30D7EDA3-FF36-4D7E-9786-824C0C75D987}" dt="2021-09-13T22:16:39.317" v="5" actId="2696"/>
        <pc:sldMkLst>
          <pc:docMk/>
          <pc:sldMk cId="0" sldId="275"/>
        </pc:sldMkLst>
      </pc:sldChg>
      <pc:sldChg chg="del">
        <pc:chgData name="Senthil Kumar" userId="ca60bb5d6e1ab79f" providerId="LiveId" clId="{30D7EDA3-FF36-4D7E-9786-824C0C75D987}" dt="2021-09-13T22:16:39.317" v="5" actId="2696"/>
        <pc:sldMkLst>
          <pc:docMk/>
          <pc:sldMk cId="0" sldId="276"/>
        </pc:sldMkLst>
      </pc:sldChg>
      <pc:sldChg chg="del">
        <pc:chgData name="Senthil Kumar" userId="ca60bb5d6e1ab79f" providerId="LiveId" clId="{30D7EDA3-FF36-4D7E-9786-824C0C75D987}" dt="2021-09-13T22:16:39.317" v="5" actId="2696"/>
        <pc:sldMkLst>
          <pc:docMk/>
          <pc:sldMk cId="0" sldId="277"/>
        </pc:sldMkLst>
      </pc:sldChg>
      <pc:sldChg chg="del">
        <pc:chgData name="Senthil Kumar" userId="ca60bb5d6e1ab79f" providerId="LiveId" clId="{30D7EDA3-FF36-4D7E-9786-824C0C75D987}" dt="2021-09-13T22:16:39.317" v="5" actId="2696"/>
        <pc:sldMkLst>
          <pc:docMk/>
          <pc:sldMk cId="0" sldId="278"/>
        </pc:sldMkLst>
      </pc:sldChg>
      <pc:sldChg chg="del">
        <pc:chgData name="Senthil Kumar" userId="ca60bb5d6e1ab79f" providerId="LiveId" clId="{30D7EDA3-FF36-4D7E-9786-824C0C75D987}" dt="2021-09-13T22:16:39.317" v="5" actId="2696"/>
        <pc:sldMkLst>
          <pc:docMk/>
          <pc:sldMk cId="0" sldId="279"/>
        </pc:sldMkLst>
      </pc:sldChg>
      <pc:sldChg chg="del">
        <pc:chgData name="Senthil Kumar" userId="ca60bb5d6e1ab79f" providerId="LiveId" clId="{30D7EDA3-FF36-4D7E-9786-824C0C75D987}" dt="2021-09-13T22:16:39.317" v="5" actId="2696"/>
        <pc:sldMkLst>
          <pc:docMk/>
          <pc:sldMk cId="0" sldId="280"/>
        </pc:sldMkLst>
      </pc:sldChg>
      <pc:sldChg chg="del">
        <pc:chgData name="Senthil Kumar" userId="ca60bb5d6e1ab79f" providerId="LiveId" clId="{30D7EDA3-FF36-4D7E-9786-824C0C75D987}" dt="2021-09-13T22:16:39.317" v="5" actId="2696"/>
        <pc:sldMkLst>
          <pc:docMk/>
          <pc:sldMk cId="0" sldId="281"/>
        </pc:sldMkLst>
      </pc:sldChg>
      <pc:sldChg chg="del">
        <pc:chgData name="Senthil Kumar" userId="ca60bb5d6e1ab79f" providerId="LiveId" clId="{30D7EDA3-FF36-4D7E-9786-824C0C75D987}" dt="2021-09-13T22:16:39.317" v="5" actId="2696"/>
        <pc:sldMkLst>
          <pc:docMk/>
          <pc:sldMk cId="0" sldId="282"/>
        </pc:sldMkLst>
      </pc:sldChg>
      <pc:sldChg chg="del">
        <pc:chgData name="Senthil Kumar" userId="ca60bb5d6e1ab79f" providerId="LiveId" clId="{30D7EDA3-FF36-4D7E-9786-824C0C75D987}" dt="2021-09-13T22:16:39.317" v="5" actId="2696"/>
        <pc:sldMkLst>
          <pc:docMk/>
          <pc:sldMk cId="0" sldId="283"/>
        </pc:sldMkLst>
      </pc:sldChg>
      <pc:sldChg chg="del">
        <pc:chgData name="Senthil Kumar" userId="ca60bb5d6e1ab79f" providerId="LiveId" clId="{30D7EDA3-FF36-4D7E-9786-824C0C75D987}" dt="2021-09-13T22:16:39.317" v="5" actId="2696"/>
        <pc:sldMkLst>
          <pc:docMk/>
          <pc:sldMk cId="0" sldId="284"/>
        </pc:sldMkLst>
      </pc:sldChg>
      <pc:sldChg chg="del">
        <pc:chgData name="Senthil Kumar" userId="ca60bb5d6e1ab79f" providerId="LiveId" clId="{30D7EDA3-FF36-4D7E-9786-824C0C75D987}" dt="2021-09-13T22:16:39.317" v="5" actId="2696"/>
        <pc:sldMkLst>
          <pc:docMk/>
          <pc:sldMk cId="0" sldId="285"/>
        </pc:sldMkLst>
      </pc:sldChg>
      <pc:sldChg chg="del">
        <pc:chgData name="Senthil Kumar" userId="ca60bb5d6e1ab79f" providerId="LiveId" clId="{30D7EDA3-FF36-4D7E-9786-824C0C75D987}" dt="2021-09-13T22:16:39.317" v="5" actId="2696"/>
        <pc:sldMkLst>
          <pc:docMk/>
          <pc:sldMk cId="0" sldId="286"/>
        </pc:sldMkLst>
      </pc:sldChg>
      <pc:sldChg chg="del">
        <pc:chgData name="Senthil Kumar" userId="ca60bb5d6e1ab79f" providerId="LiveId" clId="{30D7EDA3-FF36-4D7E-9786-824C0C75D987}" dt="2021-09-13T22:16:39.317" v="5" actId="2696"/>
        <pc:sldMkLst>
          <pc:docMk/>
          <pc:sldMk cId="0" sldId="287"/>
        </pc:sldMkLst>
      </pc:sldChg>
      <pc:sldChg chg="del">
        <pc:chgData name="Senthil Kumar" userId="ca60bb5d6e1ab79f" providerId="LiveId" clId="{30D7EDA3-FF36-4D7E-9786-824C0C75D987}" dt="2021-09-13T22:16:39.317" v="5" actId="2696"/>
        <pc:sldMkLst>
          <pc:docMk/>
          <pc:sldMk cId="0" sldId="288"/>
        </pc:sldMkLst>
      </pc:sldChg>
      <pc:sldChg chg="del">
        <pc:chgData name="Senthil Kumar" userId="ca60bb5d6e1ab79f" providerId="LiveId" clId="{30D7EDA3-FF36-4D7E-9786-824C0C75D987}" dt="2021-09-13T22:16:39.317" v="5" actId="2696"/>
        <pc:sldMkLst>
          <pc:docMk/>
          <pc:sldMk cId="0" sldId="289"/>
        </pc:sldMkLst>
      </pc:sldChg>
      <pc:sldChg chg="del">
        <pc:chgData name="Senthil Kumar" userId="ca60bb5d6e1ab79f" providerId="LiveId" clId="{30D7EDA3-FF36-4D7E-9786-824C0C75D987}" dt="2021-09-13T22:16:39.317" v="5" actId="2696"/>
        <pc:sldMkLst>
          <pc:docMk/>
          <pc:sldMk cId="0" sldId="290"/>
        </pc:sldMkLst>
      </pc:sldChg>
      <pc:sldChg chg="del">
        <pc:chgData name="Senthil Kumar" userId="ca60bb5d6e1ab79f" providerId="LiveId" clId="{30D7EDA3-FF36-4D7E-9786-824C0C75D987}" dt="2021-09-13T22:16:39.317" v="5" actId="2696"/>
        <pc:sldMkLst>
          <pc:docMk/>
          <pc:sldMk cId="0" sldId="29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3273" y="604583"/>
            <a:ext cx="18897552" cy="10102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12845" y="4437659"/>
            <a:ext cx="16478409" cy="2101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11890"/>
          </a:xfrm>
          <a:custGeom>
            <a:avLst/>
            <a:gdLst/>
            <a:ahLst/>
            <a:cxnLst/>
            <a:rect l="l" t="t" r="r" b="b"/>
            <a:pathLst>
              <a:path w="20104100" h="11311890">
                <a:moveTo>
                  <a:pt x="20104099" y="0"/>
                </a:moveTo>
                <a:lnTo>
                  <a:pt x="0" y="0"/>
                </a:lnTo>
                <a:lnTo>
                  <a:pt x="0" y="11311384"/>
                </a:lnTo>
                <a:lnTo>
                  <a:pt x="20104099" y="11311384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3273" y="604583"/>
            <a:ext cx="18897552" cy="10102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3273" y="1407638"/>
            <a:ext cx="18898235" cy="22860"/>
          </a:xfrm>
          <a:custGeom>
            <a:avLst/>
            <a:gdLst/>
            <a:ahLst/>
            <a:cxnLst/>
            <a:rect l="l" t="t" r="r" b="b"/>
            <a:pathLst>
              <a:path w="18898235" h="22859">
                <a:moveTo>
                  <a:pt x="0" y="0"/>
                </a:moveTo>
                <a:lnTo>
                  <a:pt x="18898075" y="22518"/>
                </a:lnTo>
              </a:path>
            </a:pathLst>
          </a:custGeom>
          <a:ln w="785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3273" y="10789803"/>
            <a:ext cx="18898235" cy="22860"/>
          </a:xfrm>
          <a:custGeom>
            <a:avLst/>
            <a:gdLst/>
            <a:ahLst/>
            <a:cxnLst/>
            <a:rect l="l" t="t" r="r" b="b"/>
            <a:pathLst>
              <a:path w="18898235" h="22859">
                <a:moveTo>
                  <a:pt x="0" y="0"/>
                </a:moveTo>
                <a:lnTo>
                  <a:pt x="18898075" y="22518"/>
                </a:lnTo>
              </a:path>
            </a:pathLst>
          </a:custGeom>
          <a:ln w="7855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1776" y="4550291"/>
            <a:ext cx="3660547" cy="123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6178" y="2742958"/>
            <a:ext cx="18357215" cy="778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276507" y="10902281"/>
            <a:ext cx="26225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0682" y="7708429"/>
            <a:ext cx="12840970" cy="1737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600" i="1" spc="-114" dirty="0">
                <a:latin typeface="Roboto"/>
                <a:cs typeface="Roboto"/>
              </a:rPr>
              <a:t>Senthil, Ken, Shem &amp; </a:t>
            </a:r>
            <a:r>
              <a:rPr lang="en-US" sz="5600" i="1" spc="-114" dirty="0" err="1">
                <a:latin typeface="Roboto"/>
                <a:cs typeface="Roboto"/>
              </a:rPr>
              <a:t>Coneisha</a:t>
            </a:r>
            <a:r>
              <a:rPr lang="en-US" sz="5600" i="1" spc="-114" dirty="0">
                <a:latin typeface="Roboto"/>
                <a:cs typeface="Roboto"/>
              </a:rPr>
              <a:t>- Sept 13 2021</a:t>
            </a:r>
            <a:endParaRPr sz="56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69512" y="10902281"/>
            <a:ext cx="16954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0"/>
              </a:lnSpc>
            </a:pPr>
            <a:fld id="{81D60167-4931-47E6-BA6A-407CBD079E47}" type="slidenum">
              <a:rPr sz="1300" spc="5" dirty="0">
                <a:latin typeface="Arial"/>
                <a:cs typeface="Arial"/>
              </a:rPr>
              <a:t>1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6540" algn="ctr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Final</a:t>
            </a:r>
            <a:r>
              <a:rPr dirty="0"/>
              <a:t> </a:t>
            </a:r>
            <a:r>
              <a:rPr spc="5" dirty="0"/>
              <a:t>Engagement</a:t>
            </a:r>
          </a:p>
          <a:p>
            <a:pPr marL="245745" algn="ctr">
              <a:lnSpc>
                <a:spcPct val="100000"/>
              </a:lnSpc>
              <a:spcBef>
                <a:spcPts val="130"/>
              </a:spcBef>
            </a:pPr>
            <a:r>
              <a:rPr sz="5600" b="0" dirty="0">
                <a:latin typeface="RobotoRegular"/>
                <a:cs typeface="RobotoRegular"/>
              </a:rPr>
              <a:t>Attack, Defense </a:t>
            </a:r>
            <a:r>
              <a:rPr sz="5600" b="0" spc="5" dirty="0">
                <a:latin typeface="RobotoRegular"/>
                <a:cs typeface="RobotoRegular"/>
              </a:rPr>
              <a:t>&amp; </a:t>
            </a:r>
            <a:r>
              <a:rPr sz="5600" b="0" dirty="0">
                <a:latin typeface="RobotoRegular"/>
                <a:cs typeface="RobotoRegular"/>
              </a:rPr>
              <a:t>Analysis of </a:t>
            </a:r>
            <a:r>
              <a:rPr sz="5600" b="0" spc="5" dirty="0">
                <a:latin typeface="RobotoRegular"/>
                <a:cs typeface="RobotoRegular"/>
              </a:rPr>
              <a:t>a Vulnerable</a:t>
            </a:r>
            <a:r>
              <a:rPr sz="5600" b="0" spc="-75" dirty="0">
                <a:latin typeface="RobotoRegular"/>
                <a:cs typeface="RobotoRegular"/>
              </a:rPr>
              <a:t> </a:t>
            </a:r>
            <a:r>
              <a:rPr sz="5600" b="0" dirty="0">
                <a:latin typeface="RobotoRegular"/>
                <a:cs typeface="RobotoRegular"/>
              </a:rPr>
              <a:t>Network</a:t>
            </a:r>
            <a:endParaRPr sz="56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5608" y="356805"/>
            <a:ext cx="9804400" cy="829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50" dirty="0">
                <a:solidFill>
                  <a:srgbClr val="000000"/>
                </a:solidFill>
                <a:latin typeface="Arial"/>
                <a:cs typeface="Arial"/>
              </a:rPr>
              <a:t>Exploitation: </a:t>
            </a:r>
            <a:r>
              <a:rPr sz="5250" spc="35" dirty="0">
                <a:solidFill>
                  <a:srgbClr val="000000"/>
                </a:solidFill>
                <a:latin typeface="Arial"/>
                <a:cs typeface="Arial"/>
              </a:rPr>
              <a:t>Privilege</a:t>
            </a:r>
            <a:r>
              <a:rPr sz="5250" spc="-2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250" spc="25" dirty="0">
                <a:solidFill>
                  <a:srgbClr val="000000"/>
                </a:solidFill>
                <a:latin typeface="Arial"/>
                <a:cs typeface="Arial"/>
              </a:rPr>
              <a:t>Escalation</a:t>
            </a:r>
            <a:endParaRPr sz="5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2674" y="1691317"/>
            <a:ext cx="12680315" cy="4883785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3600" spc="20" dirty="0">
                <a:latin typeface="RobotoRegular"/>
                <a:cs typeface="RobotoRegular"/>
              </a:rPr>
              <a:t>Summarize </a:t>
            </a:r>
            <a:r>
              <a:rPr sz="3600" spc="10" dirty="0">
                <a:latin typeface="RobotoRegular"/>
                <a:cs typeface="RobotoRegular"/>
              </a:rPr>
              <a:t>the</a:t>
            </a:r>
            <a:r>
              <a:rPr sz="3600" spc="-10" dirty="0">
                <a:latin typeface="RobotoRegular"/>
                <a:cs typeface="RobotoRegular"/>
              </a:rPr>
              <a:t> </a:t>
            </a:r>
            <a:r>
              <a:rPr sz="3600" spc="10" dirty="0">
                <a:latin typeface="RobotoRegular"/>
                <a:cs typeface="RobotoRegular"/>
              </a:rPr>
              <a:t>following:</a:t>
            </a:r>
            <a:endParaRPr sz="3600">
              <a:latin typeface="RobotoRegular"/>
              <a:cs typeface="RobotoRegular"/>
            </a:endParaRPr>
          </a:p>
          <a:p>
            <a:pPr marL="766445" indent="-419100">
              <a:lnSpc>
                <a:spcPct val="100000"/>
              </a:lnSpc>
              <a:spcBef>
                <a:spcPts val="1340"/>
              </a:spcBef>
              <a:buFont typeface="Times New Roman"/>
              <a:buChar char="●"/>
              <a:tabLst>
                <a:tab pos="767080" algn="l"/>
              </a:tabLst>
            </a:pPr>
            <a:r>
              <a:rPr sz="3600" spc="15" dirty="0">
                <a:latin typeface="RobotoRegular"/>
                <a:cs typeface="RobotoRegular"/>
              </a:rPr>
              <a:t>How did </a:t>
            </a:r>
            <a:r>
              <a:rPr sz="3600" spc="10" dirty="0">
                <a:latin typeface="RobotoRegular"/>
                <a:cs typeface="RobotoRegular"/>
              </a:rPr>
              <a:t>you exploit the</a:t>
            </a:r>
            <a:r>
              <a:rPr sz="3600" spc="-10" dirty="0">
                <a:latin typeface="RobotoRegular"/>
                <a:cs typeface="RobotoRegular"/>
              </a:rPr>
              <a:t> </a:t>
            </a:r>
            <a:r>
              <a:rPr sz="3600" spc="5" dirty="0">
                <a:latin typeface="RobotoRegular"/>
                <a:cs typeface="RobotoRegular"/>
              </a:rPr>
              <a:t>vulnerability?</a:t>
            </a:r>
            <a:endParaRPr sz="3600">
              <a:latin typeface="RobotoRegular"/>
              <a:cs typeface="RobotoRegular"/>
            </a:endParaRPr>
          </a:p>
          <a:p>
            <a:pPr marL="1143635" lvl="1" indent="-398780">
              <a:lnSpc>
                <a:spcPct val="100000"/>
              </a:lnSpc>
              <a:spcBef>
                <a:spcPts val="1465"/>
              </a:spcBef>
              <a:buFont typeface="Times New Roman"/>
              <a:buChar char="○"/>
              <a:tabLst>
                <a:tab pos="1144270" algn="l"/>
              </a:tabLst>
            </a:pPr>
            <a:r>
              <a:rPr sz="3300" spc="-10" dirty="0">
                <a:latin typeface="RobotoRegular"/>
                <a:cs typeface="RobotoRegular"/>
              </a:rPr>
              <a:t>Used sudo </a:t>
            </a:r>
            <a:r>
              <a:rPr sz="3300" spc="-5" dirty="0">
                <a:latin typeface="RobotoRegular"/>
                <a:cs typeface="RobotoRegular"/>
              </a:rPr>
              <a:t>-l to gain information needed to perform</a:t>
            </a:r>
            <a:r>
              <a:rPr sz="3300" spc="175" dirty="0">
                <a:latin typeface="RobotoRegular"/>
                <a:cs typeface="RobotoRegular"/>
              </a:rPr>
              <a:t> </a:t>
            </a:r>
            <a:r>
              <a:rPr sz="3300" spc="-10" dirty="0">
                <a:latin typeface="RobotoRegular"/>
                <a:cs typeface="RobotoRegular"/>
              </a:rPr>
              <a:t>escalation</a:t>
            </a:r>
            <a:endParaRPr sz="3300">
              <a:latin typeface="RobotoRegular"/>
              <a:cs typeface="RobotoRegular"/>
            </a:endParaRPr>
          </a:p>
          <a:p>
            <a:pPr marL="1143635" lvl="1" indent="-398780">
              <a:lnSpc>
                <a:spcPct val="100000"/>
              </a:lnSpc>
              <a:spcBef>
                <a:spcPts val="1420"/>
              </a:spcBef>
              <a:buFont typeface="Times New Roman"/>
              <a:buChar char="○"/>
              <a:tabLst>
                <a:tab pos="1144270" algn="l"/>
              </a:tabLst>
            </a:pPr>
            <a:r>
              <a:rPr sz="3300" spc="-10" dirty="0">
                <a:latin typeface="RobotoRegular"/>
                <a:cs typeface="RobotoRegular"/>
              </a:rPr>
              <a:t>Used sudo </a:t>
            </a:r>
            <a:r>
              <a:rPr sz="3300" spc="-5" dirty="0">
                <a:latin typeface="RobotoRegular"/>
                <a:cs typeface="RobotoRegular"/>
              </a:rPr>
              <a:t>Python access to escalate to</a:t>
            </a:r>
            <a:r>
              <a:rPr sz="3300" spc="65" dirty="0">
                <a:latin typeface="RobotoRegular"/>
                <a:cs typeface="RobotoRegular"/>
              </a:rPr>
              <a:t> </a:t>
            </a:r>
            <a:r>
              <a:rPr sz="3300" spc="-5" dirty="0">
                <a:latin typeface="RobotoRegular"/>
                <a:cs typeface="RobotoRegular"/>
              </a:rPr>
              <a:t>root</a:t>
            </a:r>
            <a:endParaRPr sz="3300">
              <a:latin typeface="RobotoRegular"/>
              <a:cs typeface="RobotoRegular"/>
            </a:endParaRPr>
          </a:p>
          <a:p>
            <a:pPr marL="1520825" lvl="2" indent="-377825">
              <a:lnSpc>
                <a:spcPct val="100000"/>
              </a:lnSpc>
              <a:spcBef>
                <a:spcPts val="1430"/>
              </a:spcBef>
              <a:buFont typeface="Times New Roman"/>
              <a:buChar char="■"/>
              <a:tabLst>
                <a:tab pos="1520825" algn="l"/>
                <a:tab pos="1521460" algn="l"/>
              </a:tabLst>
            </a:pPr>
            <a:r>
              <a:rPr sz="2950" spc="5" dirty="0">
                <a:latin typeface="RobotoRegular"/>
                <a:cs typeface="RobotoRegular"/>
              </a:rPr>
              <a:t>sudo </a:t>
            </a:r>
            <a:r>
              <a:rPr sz="2950" dirty="0">
                <a:latin typeface="RobotoRegular"/>
                <a:cs typeface="RobotoRegular"/>
              </a:rPr>
              <a:t>python </a:t>
            </a:r>
            <a:r>
              <a:rPr sz="2950" spc="5" dirty="0">
                <a:latin typeface="RobotoRegular"/>
                <a:cs typeface="RobotoRegular"/>
              </a:rPr>
              <a:t>-c 'import pty;</a:t>
            </a:r>
            <a:r>
              <a:rPr sz="2950" spc="10" dirty="0">
                <a:latin typeface="RobotoRegular"/>
                <a:cs typeface="RobotoRegular"/>
              </a:rPr>
              <a:t> pty.spawn("bin/bash")'</a:t>
            </a:r>
            <a:endParaRPr sz="2950">
              <a:latin typeface="RobotoRegular"/>
              <a:cs typeface="RobotoRegular"/>
            </a:endParaRPr>
          </a:p>
          <a:p>
            <a:pPr marL="766445" indent="-419100">
              <a:lnSpc>
                <a:spcPct val="100000"/>
              </a:lnSpc>
              <a:spcBef>
                <a:spcPts val="1410"/>
              </a:spcBef>
              <a:buFont typeface="Times New Roman"/>
              <a:buChar char="●"/>
              <a:tabLst>
                <a:tab pos="767080" algn="l"/>
              </a:tabLst>
            </a:pPr>
            <a:r>
              <a:rPr sz="3600" spc="15" dirty="0">
                <a:latin typeface="RobotoRegular"/>
                <a:cs typeface="RobotoRegular"/>
              </a:rPr>
              <a:t>What did </a:t>
            </a:r>
            <a:r>
              <a:rPr sz="3600" spc="10" dirty="0">
                <a:latin typeface="RobotoRegular"/>
                <a:cs typeface="RobotoRegular"/>
              </a:rPr>
              <a:t>the exploit</a:t>
            </a:r>
            <a:r>
              <a:rPr sz="3600" spc="-50" dirty="0">
                <a:latin typeface="RobotoRegular"/>
                <a:cs typeface="RobotoRegular"/>
              </a:rPr>
              <a:t> </a:t>
            </a:r>
            <a:r>
              <a:rPr sz="3600" spc="15" dirty="0">
                <a:latin typeface="RobotoRegular"/>
                <a:cs typeface="RobotoRegular"/>
              </a:rPr>
              <a:t>achieve?</a:t>
            </a:r>
            <a:endParaRPr sz="3600">
              <a:latin typeface="RobotoRegular"/>
              <a:cs typeface="RobotoRegular"/>
            </a:endParaRPr>
          </a:p>
          <a:p>
            <a:pPr marL="1143635" lvl="1" indent="-398780">
              <a:lnSpc>
                <a:spcPct val="100000"/>
              </a:lnSpc>
              <a:spcBef>
                <a:spcPts val="1475"/>
              </a:spcBef>
              <a:buFont typeface="Times New Roman"/>
              <a:buChar char="○"/>
              <a:tabLst>
                <a:tab pos="1144270" algn="l"/>
              </a:tabLst>
            </a:pPr>
            <a:r>
              <a:rPr sz="3300" spc="-10" dirty="0">
                <a:latin typeface="RobotoRegular"/>
                <a:cs typeface="RobotoRegular"/>
              </a:rPr>
              <a:t>Achieved </a:t>
            </a:r>
            <a:r>
              <a:rPr sz="3300" spc="-5" dirty="0">
                <a:latin typeface="RobotoRegular"/>
                <a:cs typeface="RobotoRegular"/>
              </a:rPr>
              <a:t>root access on the</a:t>
            </a:r>
            <a:r>
              <a:rPr sz="3300" spc="65" dirty="0">
                <a:latin typeface="RobotoRegular"/>
                <a:cs typeface="RobotoRegular"/>
              </a:rPr>
              <a:t> </a:t>
            </a:r>
            <a:r>
              <a:rPr sz="3300" spc="-5" dirty="0">
                <a:latin typeface="RobotoRegular"/>
                <a:cs typeface="RobotoRegular"/>
              </a:rPr>
              <a:t>machine</a:t>
            </a:r>
            <a:endParaRPr sz="33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0651" y="6930108"/>
            <a:ext cx="12998037" cy="1520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0651" y="8550149"/>
            <a:ext cx="9358285" cy="850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0"/>
              </a:lnSpc>
            </a:pPr>
            <a:fld id="{81D60167-4931-47E6-BA6A-407CBD079E47}" type="slidenum">
              <a:rPr spc="5" dirty="0"/>
              <a:t>10</a:t>
            </a:fld>
            <a:endParaRPr spc="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14"/>
              </a:spcBef>
            </a:pPr>
            <a:r>
              <a:rPr spc="10" dirty="0"/>
              <a:t>The</a:t>
            </a:r>
            <a:r>
              <a:rPr spc="-70" dirty="0"/>
              <a:t> </a:t>
            </a:r>
            <a:r>
              <a:rPr spc="10" dirty="0"/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3637" y="3032707"/>
            <a:ext cx="16527780" cy="1366520"/>
          </a:xfrm>
          <a:custGeom>
            <a:avLst/>
            <a:gdLst/>
            <a:ahLst/>
            <a:cxnLst/>
            <a:rect l="l" t="t" r="r" b="b"/>
            <a:pathLst>
              <a:path w="16527780" h="1366520">
                <a:moveTo>
                  <a:pt x="16299494" y="0"/>
                </a:moveTo>
                <a:lnTo>
                  <a:pt x="227693" y="0"/>
                </a:lnTo>
                <a:lnTo>
                  <a:pt x="181795" y="4624"/>
                </a:lnTo>
                <a:lnTo>
                  <a:pt x="139050" y="17888"/>
                </a:lnTo>
                <a:lnTo>
                  <a:pt x="100372" y="38877"/>
                </a:lnTo>
                <a:lnTo>
                  <a:pt x="66676" y="66676"/>
                </a:lnTo>
                <a:lnTo>
                  <a:pt x="38877" y="100372"/>
                </a:lnTo>
                <a:lnTo>
                  <a:pt x="17888" y="139050"/>
                </a:lnTo>
                <a:lnTo>
                  <a:pt x="4624" y="181795"/>
                </a:lnTo>
                <a:lnTo>
                  <a:pt x="0" y="227693"/>
                </a:lnTo>
                <a:lnTo>
                  <a:pt x="0" y="1138469"/>
                </a:lnTo>
                <a:lnTo>
                  <a:pt x="4624" y="1184368"/>
                </a:lnTo>
                <a:lnTo>
                  <a:pt x="17888" y="1227113"/>
                </a:lnTo>
                <a:lnTo>
                  <a:pt x="38877" y="1265791"/>
                </a:lnTo>
                <a:lnTo>
                  <a:pt x="66676" y="1299486"/>
                </a:lnTo>
                <a:lnTo>
                  <a:pt x="100372" y="1327286"/>
                </a:lnTo>
                <a:lnTo>
                  <a:pt x="139050" y="1348275"/>
                </a:lnTo>
                <a:lnTo>
                  <a:pt x="181795" y="1361539"/>
                </a:lnTo>
                <a:lnTo>
                  <a:pt x="227693" y="1366163"/>
                </a:lnTo>
                <a:lnTo>
                  <a:pt x="16299494" y="1366163"/>
                </a:lnTo>
                <a:lnTo>
                  <a:pt x="16345393" y="1361539"/>
                </a:lnTo>
                <a:lnTo>
                  <a:pt x="16388138" y="1348275"/>
                </a:lnTo>
                <a:lnTo>
                  <a:pt x="16426816" y="1327286"/>
                </a:lnTo>
                <a:lnTo>
                  <a:pt x="16460511" y="1299486"/>
                </a:lnTo>
                <a:lnTo>
                  <a:pt x="16488311" y="1265791"/>
                </a:lnTo>
                <a:lnTo>
                  <a:pt x="16509300" y="1227113"/>
                </a:lnTo>
                <a:lnTo>
                  <a:pt x="16522564" y="1184368"/>
                </a:lnTo>
                <a:lnTo>
                  <a:pt x="16527188" y="1138469"/>
                </a:lnTo>
                <a:lnTo>
                  <a:pt x="16527188" y="227693"/>
                </a:lnTo>
                <a:lnTo>
                  <a:pt x="16522564" y="181795"/>
                </a:lnTo>
                <a:lnTo>
                  <a:pt x="16509300" y="139050"/>
                </a:lnTo>
                <a:lnTo>
                  <a:pt x="16488311" y="100372"/>
                </a:lnTo>
                <a:lnTo>
                  <a:pt x="16460511" y="66676"/>
                </a:lnTo>
                <a:lnTo>
                  <a:pt x="16426816" y="38877"/>
                </a:lnTo>
                <a:lnTo>
                  <a:pt x="16388138" y="17888"/>
                </a:lnTo>
                <a:lnTo>
                  <a:pt x="16345393" y="4624"/>
                </a:lnTo>
                <a:lnTo>
                  <a:pt x="16299494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3273" y="1407638"/>
            <a:ext cx="18898235" cy="22860"/>
          </a:xfrm>
          <a:custGeom>
            <a:avLst/>
            <a:gdLst/>
            <a:ahLst/>
            <a:cxnLst/>
            <a:rect l="l" t="t" r="r" b="b"/>
            <a:pathLst>
              <a:path w="18898235" h="22859">
                <a:moveTo>
                  <a:pt x="0" y="0"/>
                </a:moveTo>
                <a:lnTo>
                  <a:pt x="18898075" y="22518"/>
                </a:lnTo>
              </a:path>
            </a:pathLst>
          </a:custGeom>
          <a:ln w="785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3273" y="10789803"/>
            <a:ext cx="18898235" cy="22860"/>
          </a:xfrm>
          <a:custGeom>
            <a:avLst/>
            <a:gdLst/>
            <a:ahLst/>
            <a:cxnLst/>
            <a:rect l="l" t="t" r="r" b="b"/>
            <a:pathLst>
              <a:path w="18898235" h="22859">
                <a:moveTo>
                  <a:pt x="0" y="0"/>
                </a:moveTo>
                <a:lnTo>
                  <a:pt x="18898075" y="22518"/>
                </a:lnTo>
              </a:path>
            </a:pathLst>
          </a:custGeom>
          <a:ln w="7855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3637" y="4906626"/>
            <a:ext cx="16527780" cy="1366520"/>
          </a:xfrm>
          <a:custGeom>
            <a:avLst/>
            <a:gdLst/>
            <a:ahLst/>
            <a:cxnLst/>
            <a:rect l="l" t="t" r="r" b="b"/>
            <a:pathLst>
              <a:path w="16527780" h="1366520">
                <a:moveTo>
                  <a:pt x="16299494" y="0"/>
                </a:moveTo>
                <a:lnTo>
                  <a:pt x="227693" y="0"/>
                </a:lnTo>
                <a:lnTo>
                  <a:pt x="181795" y="4624"/>
                </a:lnTo>
                <a:lnTo>
                  <a:pt x="139050" y="17888"/>
                </a:lnTo>
                <a:lnTo>
                  <a:pt x="100372" y="38877"/>
                </a:lnTo>
                <a:lnTo>
                  <a:pt x="66676" y="66676"/>
                </a:lnTo>
                <a:lnTo>
                  <a:pt x="38877" y="100372"/>
                </a:lnTo>
                <a:lnTo>
                  <a:pt x="17888" y="139050"/>
                </a:lnTo>
                <a:lnTo>
                  <a:pt x="4624" y="181795"/>
                </a:lnTo>
                <a:lnTo>
                  <a:pt x="0" y="227693"/>
                </a:lnTo>
                <a:lnTo>
                  <a:pt x="0" y="1138469"/>
                </a:lnTo>
                <a:lnTo>
                  <a:pt x="4624" y="1184368"/>
                </a:lnTo>
                <a:lnTo>
                  <a:pt x="17888" y="1227113"/>
                </a:lnTo>
                <a:lnTo>
                  <a:pt x="38877" y="1265791"/>
                </a:lnTo>
                <a:lnTo>
                  <a:pt x="66676" y="1299486"/>
                </a:lnTo>
                <a:lnTo>
                  <a:pt x="100372" y="1327286"/>
                </a:lnTo>
                <a:lnTo>
                  <a:pt x="139050" y="1348275"/>
                </a:lnTo>
                <a:lnTo>
                  <a:pt x="181795" y="1361539"/>
                </a:lnTo>
                <a:lnTo>
                  <a:pt x="227693" y="1366163"/>
                </a:lnTo>
                <a:lnTo>
                  <a:pt x="16299494" y="1366163"/>
                </a:lnTo>
                <a:lnTo>
                  <a:pt x="16345393" y="1361539"/>
                </a:lnTo>
                <a:lnTo>
                  <a:pt x="16388138" y="1348275"/>
                </a:lnTo>
                <a:lnTo>
                  <a:pt x="16426816" y="1327286"/>
                </a:lnTo>
                <a:lnTo>
                  <a:pt x="16460511" y="1299486"/>
                </a:lnTo>
                <a:lnTo>
                  <a:pt x="16488311" y="1265791"/>
                </a:lnTo>
                <a:lnTo>
                  <a:pt x="16509300" y="1227113"/>
                </a:lnTo>
                <a:lnTo>
                  <a:pt x="16522564" y="1184368"/>
                </a:lnTo>
                <a:lnTo>
                  <a:pt x="16527188" y="1138469"/>
                </a:lnTo>
                <a:lnTo>
                  <a:pt x="16527188" y="227693"/>
                </a:lnTo>
                <a:lnTo>
                  <a:pt x="16522564" y="181795"/>
                </a:lnTo>
                <a:lnTo>
                  <a:pt x="16509300" y="139050"/>
                </a:lnTo>
                <a:lnTo>
                  <a:pt x="16488311" y="100372"/>
                </a:lnTo>
                <a:lnTo>
                  <a:pt x="16460511" y="66676"/>
                </a:lnTo>
                <a:lnTo>
                  <a:pt x="16426816" y="38877"/>
                </a:lnTo>
                <a:lnTo>
                  <a:pt x="16388138" y="17888"/>
                </a:lnTo>
                <a:lnTo>
                  <a:pt x="16345393" y="4624"/>
                </a:lnTo>
                <a:lnTo>
                  <a:pt x="16299494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3637" y="6760436"/>
            <a:ext cx="16527780" cy="1366520"/>
          </a:xfrm>
          <a:custGeom>
            <a:avLst/>
            <a:gdLst/>
            <a:ahLst/>
            <a:cxnLst/>
            <a:rect l="l" t="t" r="r" b="b"/>
            <a:pathLst>
              <a:path w="16527780" h="1366520">
                <a:moveTo>
                  <a:pt x="16299494" y="0"/>
                </a:moveTo>
                <a:lnTo>
                  <a:pt x="227693" y="0"/>
                </a:lnTo>
                <a:lnTo>
                  <a:pt x="181795" y="4624"/>
                </a:lnTo>
                <a:lnTo>
                  <a:pt x="139050" y="17888"/>
                </a:lnTo>
                <a:lnTo>
                  <a:pt x="100372" y="38877"/>
                </a:lnTo>
                <a:lnTo>
                  <a:pt x="66676" y="66676"/>
                </a:lnTo>
                <a:lnTo>
                  <a:pt x="38877" y="100372"/>
                </a:lnTo>
                <a:lnTo>
                  <a:pt x="17888" y="139050"/>
                </a:lnTo>
                <a:lnTo>
                  <a:pt x="4624" y="181795"/>
                </a:lnTo>
                <a:lnTo>
                  <a:pt x="0" y="227693"/>
                </a:lnTo>
                <a:lnTo>
                  <a:pt x="0" y="1138469"/>
                </a:lnTo>
                <a:lnTo>
                  <a:pt x="4624" y="1184368"/>
                </a:lnTo>
                <a:lnTo>
                  <a:pt x="17888" y="1227113"/>
                </a:lnTo>
                <a:lnTo>
                  <a:pt x="38877" y="1265791"/>
                </a:lnTo>
                <a:lnTo>
                  <a:pt x="66676" y="1299486"/>
                </a:lnTo>
                <a:lnTo>
                  <a:pt x="100372" y="1327286"/>
                </a:lnTo>
                <a:lnTo>
                  <a:pt x="139050" y="1348275"/>
                </a:lnTo>
                <a:lnTo>
                  <a:pt x="181795" y="1361539"/>
                </a:lnTo>
                <a:lnTo>
                  <a:pt x="227693" y="1366163"/>
                </a:lnTo>
                <a:lnTo>
                  <a:pt x="16299494" y="1366163"/>
                </a:lnTo>
                <a:lnTo>
                  <a:pt x="16345393" y="1361539"/>
                </a:lnTo>
                <a:lnTo>
                  <a:pt x="16388138" y="1348275"/>
                </a:lnTo>
                <a:lnTo>
                  <a:pt x="16426816" y="1327286"/>
                </a:lnTo>
                <a:lnTo>
                  <a:pt x="16460511" y="1299486"/>
                </a:lnTo>
                <a:lnTo>
                  <a:pt x="16488311" y="1265791"/>
                </a:lnTo>
                <a:lnTo>
                  <a:pt x="16509300" y="1227113"/>
                </a:lnTo>
                <a:lnTo>
                  <a:pt x="16522564" y="1184368"/>
                </a:lnTo>
                <a:lnTo>
                  <a:pt x="16527188" y="1138469"/>
                </a:lnTo>
                <a:lnTo>
                  <a:pt x="16527188" y="227693"/>
                </a:lnTo>
                <a:lnTo>
                  <a:pt x="16522564" y="181795"/>
                </a:lnTo>
                <a:lnTo>
                  <a:pt x="16509300" y="139050"/>
                </a:lnTo>
                <a:lnTo>
                  <a:pt x="16488311" y="100372"/>
                </a:lnTo>
                <a:lnTo>
                  <a:pt x="16460511" y="66676"/>
                </a:lnTo>
                <a:lnTo>
                  <a:pt x="16426816" y="38877"/>
                </a:lnTo>
                <a:lnTo>
                  <a:pt x="16388138" y="17888"/>
                </a:lnTo>
                <a:lnTo>
                  <a:pt x="16345393" y="4624"/>
                </a:lnTo>
                <a:lnTo>
                  <a:pt x="16299494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3637" y="8618017"/>
            <a:ext cx="16527780" cy="1367790"/>
          </a:xfrm>
          <a:custGeom>
            <a:avLst/>
            <a:gdLst/>
            <a:ahLst/>
            <a:cxnLst/>
            <a:rect l="l" t="t" r="r" b="b"/>
            <a:pathLst>
              <a:path w="16527780" h="1367790">
                <a:moveTo>
                  <a:pt x="16299285" y="0"/>
                </a:moveTo>
                <a:lnTo>
                  <a:pt x="227903" y="0"/>
                </a:lnTo>
                <a:lnTo>
                  <a:pt x="181966" y="4629"/>
                </a:lnTo>
                <a:lnTo>
                  <a:pt x="139183" y="17906"/>
                </a:lnTo>
                <a:lnTo>
                  <a:pt x="100469" y="38916"/>
                </a:lnTo>
                <a:lnTo>
                  <a:pt x="66742" y="66742"/>
                </a:lnTo>
                <a:lnTo>
                  <a:pt x="38916" y="100469"/>
                </a:lnTo>
                <a:lnTo>
                  <a:pt x="17906" y="139183"/>
                </a:lnTo>
                <a:lnTo>
                  <a:pt x="4629" y="181966"/>
                </a:lnTo>
                <a:lnTo>
                  <a:pt x="0" y="227903"/>
                </a:lnTo>
                <a:lnTo>
                  <a:pt x="0" y="1139517"/>
                </a:lnTo>
                <a:lnTo>
                  <a:pt x="4629" y="1185454"/>
                </a:lnTo>
                <a:lnTo>
                  <a:pt x="17906" y="1228237"/>
                </a:lnTo>
                <a:lnTo>
                  <a:pt x="38916" y="1266950"/>
                </a:lnTo>
                <a:lnTo>
                  <a:pt x="66742" y="1300678"/>
                </a:lnTo>
                <a:lnTo>
                  <a:pt x="100469" y="1328504"/>
                </a:lnTo>
                <a:lnTo>
                  <a:pt x="139183" y="1349514"/>
                </a:lnTo>
                <a:lnTo>
                  <a:pt x="181966" y="1362791"/>
                </a:lnTo>
                <a:lnTo>
                  <a:pt x="227903" y="1367420"/>
                </a:lnTo>
                <a:lnTo>
                  <a:pt x="16299285" y="1367420"/>
                </a:lnTo>
                <a:lnTo>
                  <a:pt x="16345222" y="1362791"/>
                </a:lnTo>
                <a:lnTo>
                  <a:pt x="16388005" y="1349514"/>
                </a:lnTo>
                <a:lnTo>
                  <a:pt x="16426718" y="1328504"/>
                </a:lnTo>
                <a:lnTo>
                  <a:pt x="16460446" y="1300678"/>
                </a:lnTo>
                <a:lnTo>
                  <a:pt x="16488272" y="1266950"/>
                </a:lnTo>
                <a:lnTo>
                  <a:pt x="16509282" y="1228237"/>
                </a:lnTo>
                <a:lnTo>
                  <a:pt x="16522559" y="1185454"/>
                </a:lnTo>
                <a:lnTo>
                  <a:pt x="16527188" y="1139517"/>
                </a:lnTo>
                <a:lnTo>
                  <a:pt x="16527188" y="227903"/>
                </a:lnTo>
                <a:lnTo>
                  <a:pt x="16522559" y="181966"/>
                </a:lnTo>
                <a:lnTo>
                  <a:pt x="16509282" y="139183"/>
                </a:lnTo>
                <a:lnTo>
                  <a:pt x="16488272" y="100469"/>
                </a:lnTo>
                <a:lnTo>
                  <a:pt x="16460446" y="66742"/>
                </a:lnTo>
                <a:lnTo>
                  <a:pt x="16426718" y="38916"/>
                </a:lnTo>
                <a:lnTo>
                  <a:pt x="16388005" y="17906"/>
                </a:lnTo>
                <a:lnTo>
                  <a:pt x="16345222" y="4629"/>
                </a:lnTo>
                <a:lnTo>
                  <a:pt x="16299285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8439" y="3183158"/>
            <a:ext cx="1645415" cy="1171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8439" y="4995493"/>
            <a:ext cx="1645415" cy="1171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3466" y="8710654"/>
            <a:ext cx="1645415" cy="1171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8439" y="6875696"/>
            <a:ext cx="1645415" cy="1171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65608" y="356805"/>
            <a:ext cx="5363210" cy="829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5" dirty="0">
                <a:solidFill>
                  <a:srgbClr val="000000"/>
                </a:solidFill>
                <a:latin typeface="Arial"/>
                <a:cs typeface="Arial"/>
              </a:rPr>
              <a:t>Table </a:t>
            </a:r>
            <a:r>
              <a:rPr sz="5250" spc="235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5250" spc="-3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250" spc="40" dirty="0">
                <a:solidFill>
                  <a:srgbClr val="000000"/>
                </a:solidFill>
                <a:latin typeface="Arial"/>
                <a:cs typeface="Arial"/>
              </a:rPr>
              <a:t>Contents</a:t>
            </a:r>
            <a:endParaRPr sz="52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369512" y="10902281"/>
            <a:ext cx="16954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0"/>
              </a:lnSpc>
            </a:pPr>
            <a:fld id="{81D60167-4931-47E6-BA6A-407CBD079E47}" type="slidenum">
              <a:rPr sz="1300" spc="5" dirty="0">
                <a:latin typeface="Arial"/>
                <a:cs typeface="Arial"/>
              </a:rPr>
              <a:t>2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2756" y="1650073"/>
            <a:ext cx="10899140" cy="629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5" dirty="0">
                <a:latin typeface="RobotoRegular"/>
                <a:cs typeface="RobotoRegular"/>
              </a:rPr>
              <a:t>This document </a:t>
            </a:r>
            <a:r>
              <a:rPr sz="3950" dirty="0">
                <a:latin typeface="RobotoRegular"/>
                <a:cs typeface="RobotoRegular"/>
              </a:rPr>
              <a:t>contains the </a:t>
            </a:r>
            <a:r>
              <a:rPr sz="3950" spc="5" dirty="0">
                <a:latin typeface="RobotoRegular"/>
                <a:cs typeface="RobotoRegular"/>
              </a:rPr>
              <a:t>following</a:t>
            </a:r>
            <a:r>
              <a:rPr sz="3950" spc="-60" dirty="0">
                <a:latin typeface="RobotoRegular"/>
                <a:cs typeface="RobotoRegular"/>
              </a:rPr>
              <a:t> </a:t>
            </a:r>
            <a:r>
              <a:rPr sz="3950" spc="5" dirty="0">
                <a:latin typeface="RobotoRegular"/>
                <a:cs typeface="RobotoRegular"/>
              </a:rPr>
              <a:t>resources:</a:t>
            </a:r>
            <a:endParaRPr sz="3950">
              <a:latin typeface="RobotoRegular"/>
              <a:cs typeface="Roboto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32454" y="3476023"/>
            <a:ext cx="7520305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b="1" spc="-5" dirty="0">
                <a:latin typeface="Roboto"/>
                <a:cs typeface="Roboto"/>
              </a:rPr>
              <a:t>Network Topology </a:t>
            </a:r>
            <a:r>
              <a:rPr sz="3050" b="1" dirty="0">
                <a:latin typeface="Roboto"/>
                <a:cs typeface="Roboto"/>
              </a:rPr>
              <a:t>&amp; </a:t>
            </a:r>
            <a:r>
              <a:rPr sz="3050" b="1" spc="-5" dirty="0">
                <a:latin typeface="Roboto"/>
                <a:cs typeface="Roboto"/>
              </a:rPr>
              <a:t>Critical</a:t>
            </a:r>
            <a:r>
              <a:rPr sz="3050" b="1" spc="20" dirty="0">
                <a:latin typeface="Roboto"/>
                <a:cs typeface="Roboto"/>
              </a:rPr>
              <a:t> </a:t>
            </a:r>
            <a:r>
              <a:rPr sz="3050" b="1" spc="-10" dirty="0">
                <a:latin typeface="Roboto"/>
                <a:cs typeface="Roboto"/>
              </a:rPr>
              <a:t>Vulnerabilities</a:t>
            </a:r>
            <a:endParaRPr sz="305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78725" y="5313705"/>
            <a:ext cx="2392680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b="1" spc="-5" dirty="0">
                <a:latin typeface="Roboto"/>
                <a:cs typeface="Roboto"/>
              </a:rPr>
              <a:t>Exploits</a:t>
            </a:r>
            <a:r>
              <a:rPr sz="3050" b="1" spc="-45" dirty="0">
                <a:latin typeface="Roboto"/>
                <a:cs typeface="Roboto"/>
              </a:rPr>
              <a:t> </a:t>
            </a:r>
            <a:r>
              <a:rPr sz="3050" b="1" spc="-10" dirty="0">
                <a:latin typeface="Roboto"/>
                <a:cs typeface="Roboto"/>
              </a:rPr>
              <a:t>Used</a:t>
            </a:r>
            <a:endParaRPr sz="305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05642" y="7167305"/>
            <a:ext cx="3460750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b="1" spc="-5" dirty="0">
                <a:latin typeface="Roboto"/>
                <a:cs typeface="Roboto"/>
              </a:rPr>
              <a:t>Alerts</a:t>
            </a:r>
            <a:r>
              <a:rPr sz="3050" b="1" spc="-30" dirty="0">
                <a:latin typeface="Roboto"/>
                <a:cs typeface="Roboto"/>
              </a:rPr>
              <a:t> </a:t>
            </a:r>
            <a:r>
              <a:rPr sz="3050" b="1" spc="-10" dirty="0">
                <a:latin typeface="Roboto"/>
                <a:cs typeface="Roboto"/>
              </a:rPr>
              <a:t>Implemented</a:t>
            </a:r>
            <a:endParaRPr sz="305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8410" y="9020340"/>
            <a:ext cx="1832610" cy="49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b="1" spc="-10" dirty="0">
                <a:latin typeface="Roboto"/>
                <a:cs typeface="Roboto"/>
              </a:rPr>
              <a:t>Hard</a:t>
            </a:r>
            <a:r>
              <a:rPr sz="3050" b="1" spc="-20" dirty="0">
                <a:latin typeface="Roboto"/>
                <a:cs typeface="Roboto"/>
              </a:rPr>
              <a:t>e</a:t>
            </a:r>
            <a:r>
              <a:rPr sz="3050" b="1" dirty="0">
                <a:latin typeface="Roboto"/>
                <a:cs typeface="Roboto"/>
              </a:rPr>
              <a:t>ning</a:t>
            </a:r>
            <a:endParaRPr sz="30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273" y="637207"/>
            <a:ext cx="18897552" cy="10099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9861" y="4209232"/>
            <a:ext cx="10624185" cy="2439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14"/>
              </a:spcBef>
            </a:pPr>
            <a:r>
              <a:rPr dirty="0"/>
              <a:t>Network</a:t>
            </a:r>
            <a:r>
              <a:rPr spc="-15" dirty="0"/>
              <a:t> </a:t>
            </a:r>
            <a:r>
              <a:rPr spc="10" dirty="0"/>
              <a:t>Topology</a:t>
            </a: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pc="10" dirty="0"/>
              <a:t>&amp; </a:t>
            </a:r>
            <a:r>
              <a:rPr spc="5" dirty="0"/>
              <a:t>Critical</a:t>
            </a:r>
            <a:r>
              <a:rPr spc="-65" dirty="0"/>
              <a:t> </a:t>
            </a:r>
            <a:r>
              <a:rPr spc="10" dirty="0"/>
              <a:t>Vulnerabilities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97852" y="2002115"/>
            <a:ext cx="4020568" cy="7005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3273" y="10789803"/>
            <a:ext cx="18898235" cy="22860"/>
          </a:xfrm>
          <a:custGeom>
            <a:avLst/>
            <a:gdLst/>
            <a:ahLst/>
            <a:cxnLst/>
            <a:rect l="l" t="t" r="r" b="b"/>
            <a:pathLst>
              <a:path w="18898235" h="22859">
                <a:moveTo>
                  <a:pt x="0" y="0"/>
                </a:moveTo>
                <a:lnTo>
                  <a:pt x="18898075" y="22518"/>
                </a:lnTo>
              </a:path>
            </a:pathLst>
          </a:custGeom>
          <a:ln w="7855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3273" y="1407638"/>
            <a:ext cx="18898235" cy="22860"/>
          </a:xfrm>
          <a:custGeom>
            <a:avLst/>
            <a:gdLst/>
            <a:ahLst/>
            <a:cxnLst/>
            <a:rect l="l" t="t" r="r" b="b"/>
            <a:pathLst>
              <a:path w="18898235" h="22859">
                <a:moveTo>
                  <a:pt x="0" y="0"/>
                </a:moveTo>
                <a:lnTo>
                  <a:pt x="18898075" y="22518"/>
                </a:lnTo>
              </a:path>
            </a:pathLst>
          </a:custGeom>
          <a:ln w="785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14191" y="2002114"/>
            <a:ext cx="3988435" cy="6810582"/>
          </a:xfrm>
          <a:prstGeom prst="rect">
            <a:avLst/>
          </a:prstGeom>
          <a:ln w="7855">
            <a:solidFill>
              <a:srgbClr val="DBD9E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402590" marR="1827530">
              <a:lnSpc>
                <a:spcPct val="101400"/>
              </a:lnSpc>
            </a:pPr>
            <a:r>
              <a:rPr sz="2150" b="1" spc="-10" dirty="0">
                <a:latin typeface="RobotoBlack"/>
                <a:cs typeface="RobotoBlack"/>
              </a:rPr>
              <a:t>Network  </a:t>
            </a:r>
            <a:r>
              <a:rPr sz="1950" spc="10" dirty="0">
                <a:latin typeface="RobotoRegular"/>
                <a:cs typeface="RobotoRegular"/>
              </a:rPr>
              <a:t>Address</a:t>
            </a:r>
            <a:r>
              <a:rPr sz="1950" spc="-60" dirty="0">
                <a:latin typeface="RobotoRegular"/>
                <a:cs typeface="RobotoRegular"/>
              </a:rPr>
              <a:t> </a:t>
            </a:r>
            <a:r>
              <a:rPr sz="1950" spc="5" dirty="0">
                <a:latin typeface="RobotoRegular"/>
                <a:cs typeface="RobotoRegular"/>
              </a:rPr>
              <a:t>Range:  </a:t>
            </a:r>
            <a:r>
              <a:rPr sz="1950" spc="10" dirty="0">
                <a:latin typeface="RobotoRegular"/>
                <a:cs typeface="RobotoRegular"/>
              </a:rPr>
              <a:t>192.168.1.0/24</a:t>
            </a:r>
            <a:endParaRPr sz="1950" dirty="0">
              <a:latin typeface="RobotoRegular"/>
              <a:cs typeface="RobotoRegular"/>
            </a:endParaRPr>
          </a:p>
          <a:p>
            <a:pPr marL="402590">
              <a:lnSpc>
                <a:spcPct val="100000"/>
              </a:lnSpc>
              <a:spcBef>
                <a:spcPts val="35"/>
              </a:spcBef>
            </a:pPr>
            <a:r>
              <a:rPr sz="1950" spc="10" dirty="0">
                <a:latin typeface="RobotoRegular"/>
                <a:cs typeface="RobotoRegular"/>
              </a:rPr>
              <a:t>Gateway: 192.168.1.1</a:t>
            </a:r>
            <a:endParaRPr sz="195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RobotoRegular"/>
              <a:cs typeface="RobotoRegular"/>
            </a:endParaRPr>
          </a:p>
          <a:p>
            <a:pPr marL="402590">
              <a:lnSpc>
                <a:spcPct val="100000"/>
              </a:lnSpc>
            </a:pPr>
            <a:r>
              <a:rPr sz="2150" b="1" spc="-10" dirty="0">
                <a:latin typeface="RobotoBlack"/>
                <a:cs typeface="RobotoBlack"/>
              </a:rPr>
              <a:t>Machines</a:t>
            </a:r>
            <a:endParaRPr sz="2150" dirty="0">
              <a:latin typeface="RobotoBlack"/>
              <a:cs typeface="RobotoBlack"/>
            </a:endParaRPr>
          </a:p>
          <a:p>
            <a:pPr marL="402590">
              <a:lnSpc>
                <a:spcPct val="100000"/>
              </a:lnSpc>
              <a:spcBef>
                <a:spcPts val="35"/>
              </a:spcBef>
            </a:pPr>
            <a:r>
              <a:rPr sz="1950" spc="5" dirty="0">
                <a:latin typeface="RobotoRegular"/>
                <a:cs typeface="RobotoRegular"/>
              </a:rPr>
              <a:t>IPv4:</a:t>
            </a:r>
            <a:r>
              <a:rPr sz="1950" spc="15" dirty="0">
                <a:latin typeface="RobotoRegular"/>
                <a:cs typeface="RobotoRegular"/>
              </a:rPr>
              <a:t> </a:t>
            </a:r>
            <a:r>
              <a:rPr sz="1950" spc="10" dirty="0">
                <a:latin typeface="RobotoRegular"/>
                <a:cs typeface="RobotoRegular"/>
              </a:rPr>
              <a:t>192.168.1.90</a:t>
            </a:r>
            <a:endParaRPr sz="1950" dirty="0">
              <a:latin typeface="RobotoRegular"/>
              <a:cs typeface="RobotoRegular"/>
            </a:endParaRPr>
          </a:p>
          <a:p>
            <a:pPr marL="402590" marR="1257935">
              <a:lnSpc>
                <a:spcPct val="101499"/>
              </a:lnSpc>
            </a:pPr>
            <a:r>
              <a:rPr sz="1950" spc="15" dirty="0">
                <a:latin typeface="RobotoRegular"/>
                <a:cs typeface="RobotoRegular"/>
              </a:rPr>
              <a:t>OS: </a:t>
            </a:r>
            <a:r>
              <a:rPr sz="1950" spc="10" dirty="0">
                <a:latin typeface="RobotoRegular"/>
                <a:cs typeface="RobotoRegular"/>
              </a:rPr>
              <a:t>Debian </a:t>
            </a:r>
            <a:r>
              <a:rPr sz="1950" spc="5" dirty="0">
                <a:latin typeface="RobotoRegular"/>
                <a:cs typeface="RobotoRegular"/>
              </a:rPr>
              <a:t>Kali</a:t>
            </a:r>
            <a:r>
              <a:rPr sz="1950" spc="-60" dirty="0">
                <a:latin typeface="RobotoRegular"/>
                <a:cs typeface="RobotoRegular"/>
              </a:rPr>
              <a:t> </a:t>
            </a:r>
            <a:r>
              <a:rPr sz="1950" spc="10" dirty="0">
                <a:latin typeface="RobotoRegular"/>
                <a:cs typeface="RobotoRegular"/>
              </a:rPr>
              <a:t>5.4.0  Hostname: </a:t>
            </a:r>
            <a:r>
              <a:rPr sz="1950" spc="5" dirty="0">
                <a:latin typeface="RobotoRegular"/>
                <a:cs typeface="RobotoRegular"/>
              </a:rPr>
              <a:t>Kali</a:t>
            </a:r>
            <a:endParaRPr sz="195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RobotoRegular"/>
              <a:cs typeface="RobotoRegular"/>
            </a:endParaRPr>
          </a:p>
          <a:p>
            <a:pPr marL="402590">
              <a:lnSpc>
                <a:spcPct val="100000"/>
              </a:lnSpc>
            </a:pPr>
            <a:r>
              <a:rPr sz="1950" spc="5" dirty="0">
                <a:latin typeface="RobotoRegular"/>
                <a:cs typeface="RobotoRegular"/>
              </a:rPr>
              <a:t>IPv4:</a:t>
            </a:r>
            <a:r>
              <a:rPr sz="1950" spc="-35" dirty="0">
                <a:latin typeface="RobotoRegular"/>
                <a:cs typeface="RobotoRegular"/>
              </a:rPr>
              <a:t> </a:t>
            </a:r>
            <a:r>
              <a:rPr sz="1950" spc="10" dirty="0">
                <a:latin typeface="RobotoRegular"/>
                <a:cs typeface="RobotoRegular"/>
              </a:rPr>
              <a:t>192.168.1.110</a:t>
            </a:r>
            <a:endParaRPr sz="1950" dirty="0">
              <a:latin typeface="RobotoRegular"/>
              <a:cs typeface="RobotoRegular"/>
            </a:endParaRPr>
          </a:p>
          <a:p>
            <a:pPr marL="402590" marR="871855">
              <a:lnSpc>
                <a:spcPct val="101499"/>
              </a:lnSpc>
            </a:pPr>
            <a:r>
              <a:rPr sz="1950" spc="15" dirty="0">
                <a:latin typeface="RobotoRegular"/>
                <a:cs typeface="RobotoRegular"/>
              </a:rPr>
              <a:t>OS: </a:t>
            </a:r>
            <a:r>
              <a:rPr sz="1950" spc="10" dirty="0">
                <a:latin typeface="RobotoRegular"/>
                <a:cs typeface="RobotoRegular"/>
              </a:rPr>
              <a:t>Debian GNU/Linux </a:t>
            </a:r>
            <a:r>
              <a:rPr sz="1950" spc="15" dirty="0">
                <a:latin typeface="RobotoRegular"/>
                <a:cs typeface="RobotoRegular"/>
              </a:rPr>
              <a:t>8  </a:t>
            </a:r>
            <a:r>
              <a:rPr sz="1950" spc="10" dirty="0">
                <a:latin typeface="RobotoRegular"/>
                <a:cs typeface="RobotoRegular"/>
              </a:rPr>
              <a:t>Hostname: Target </a:t>
            </a:r>
            <a:r>
              <a:rPr sz="1950" spc="15" dirty="0">
                <a:latin typeface="RobotoRegular"/>
                <a:cs typeface="RobotoRegular"/>
              </a:rPr>
              <a:t>1</a:t>
            </a:r>
            <a:endParaRPr sz="195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RobotoRegular"/>
              <a:cs typeface="RobotoRegular"/>
            </a:endParaRPr>
          </a:p>
          <a:p>
            <a:pPr marL="402590">
              <a:lnSpc>
                <a:spcPct val="100000"/>
              </a:lnSpc>
            </a:pPr>
            <a:r>
              <a:rPr sz="1950" spc="5" dirty="0">
                <a:latin typeface="RobotoRegular"/>
                <a:cs typeface="RobotoRegular"/>
              </a:rPr>
              <a:t>IPv4:</a:t>
            </a:r>
            <a:r>
              <a:rPr sz="1950" spc="-35" dirty="0">
                <a:latin typeface="RobotoRegular"/>
                <a:cs typeface="RobotoRegular"/>
              </a:rPr>
              <a:t> </a:t>
            </a:r>
            <a:r>
              <a:rPr sz="1950" spc="10" dirty="0">
                <a:latin typeface="RobotoRegular"/>
                <a:cs typeface="RobotoRegular"/>
              </a:rPr>
              <a:t>192.168.1.105</a:t>
            </a:r>
            <a:endParaRPr sz="1950" dirty="0">
              <a:latin typeface="RobotoRegular"/>
              <a:cs typeface="RobotoRegular"/>
            </a:endParaRPr>
          </a:p>
          <a:p>
            <a:pPr marL="402590" marR="1222375">
              <a:lnSpc>
                <a:spcPct val="101499"/>
              </a:lnSpc>
            </a:pPr>
            <a:r>
              <a:rPr sz="1950" spc="15" dirty="0">
                <a:latin typeface="RobotoRegular"/>
                <a:cs typeface="RobotoRegular"/>
              </a:rPr>
              <a:t>OS: </a:t>
            </a:r>
            <a:r>
              <a:rPr sz="1950" spc="10" dirty="0">
                <a:latin typeface="RobotoRegular"/>
                <a:cs typeface="RobotoRegular"/>
              </a:rPr>
              <a:t>Ubuntu 18.04  Hostname:</a:t>
            </a:r>
            <a:r>
              <a:rPr sz="1950" spc="-45" dirty="0">
                <a:latin typeface="RobotoRegular"/>
                <a:cs typeface="RobotoRegular"/>
              </a:rPr>
              <a:t> </a:t>
            </a:r>
            <a:r>
              <a:rPr sz="1950" spc="10" dirty="0">
                <a:latin typeface="RobotoRegular"/>
                <a:cs typeface="RobotoRegular"/>
              </a:rPr>
              <a:t>Capstone</a:t>
            </a:r>
            <a:endParaRPr sz="195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RobotoRegular"/>
              <a:cs typeface="RobotoRegular"/>
            </a:endParaRPr>
          </a:p>
          <a:p>
            <a:pPr marL="402590">
              <a:lnSpc>
                <a:spcPct val="100000"/>
              </a:lnSpc>
            </a:pPr>
            <a:r>
              <a:rPr sz="1950" spc="5" dirty="0">
                <a:latin typeface="RobotoRegular"/>
                <a:cs typeface="RobotoRegular"/>
              </a:rPr>
              <a:t>IPv4:</a:t>
            </a:r>
            <a:r>
              <a:rPr sz="1950" spc="15" dirty="0">
                <a:latin typeface="RobotoRegular"/>
                <a:cs typeface="RobotoRegular"/>
              </a:rPr>
              <a:t> </a:t>
            </a:r>
            <a:r>
              <a:rPr sz="1950" spc="10" dirty="0">
                <a:latin typeface="RobotoRegular"/>
                <a:cs typeface="RobotoRegular"/>
              </a:rPr>
              <a:t>192.168.1.100</a:t>
            </a:r>
            <a:endParaRPr sz="1950" dirty="0">
              <a:latin typeface="RobotoRegular"/>
              <a:cs typeface="RobotoRegular"/>
            </a:endParaRPr>
          </a:p>
          <a:p>
            <a:pPr marL="402590" marR="1633855">
              <a:lnSpc>
                <a:spcPct val="101499"/>
              </a:lnSpc>
            </a:pPr>
            <a:r>
              <a:rPr sz="1950" spc="15" dirty="0">
                <a:latin typeface="RobotoRegular"/>
                <a:cs typeface="RobotoRegular"/>
              </a:rPr>
              <a:t>OS: </a:t>
            </a:r>
            <a:r>
              <a:rPr sz="1950" spc="10" dirty="0">
                <a:latin typeface="RobotoRegular"/>
                <a:cs typeface="RobotoRegular"/>
              </a:rPr>
              <a:t>Ubuntu</a:t>
            </a:r>
            <a:r>
              <a:rPr sz="1950" spc="-55" dirty="0">
                <a:latin typeface="RobotoRegular"/>
                <a:cs typeface="RobotoRegular"/>
              </a:rPr>
              <a:t> </a:t>
            </a:r>
            <a:r>
              <a:rPr sz="1950" spc="10" dirty="0">
                <a:latin typeface="RobotoRegular"/>
                <a:cs typeface="RobotoRegular"/>
              </a:rPr>
              <a:t>18.04  Hostname:</a:t>
            </a:r>
            <a:r>
              <a:rPr sz="1950" dirty="0">
                <a:latin typeface="RobotoRegular"/>
                <a:cs typeface="RobotoRegular"/>
              </a:rPr>
              <a:t> </a:t>
            </a:r>
            <a:r>
              <a:rPr sz="1950" spc="15" dirty="0">
                <a:latin typeface="RobotoRegular"/>
                <a:cs typeface="RobotoRegular"/>
              </a:rPr>
              <a:t>ELK</a:t>
            </a:r>
            <a:endParaRPr sz="1950" dirty="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5357" y="356805"/>
            <a:ext cx="5512435" cy="829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80" dirty="0">
                <a:solidFill>
                  <a:srgbClr val="000000"/>
                </a:solidFill>
                <a:latin typeface="Arial"/>
                <a:cs typeface="Arial"/>
              </a:rPr>
              <a:t>Network</a:t>
            </a:r>
            <a:r>
              <a:rPr sz="5250" spc="-1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250" spc="50" dirty="0">
                <a:solidFill>
                  <a:srgbClr val="000000"/>
                </a:solidFill>
                <a:latin typeface="Arial"/>
                <a:cs typeface="Arial"/>
              </a:rPr>
              <a:t>Topology</a:t>
            </a:r>
            <a:endParaRPr sz="5250"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DB0696-E56E-4C30-A61F-6EA1889FE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50" y="2632030"/>
            <a:ext cx="12144375" cy="6467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273" y="1407638"/>
            <a:ext cx="18898235" cy="22860"/>
          </a:xfrm>
          <a:custGeom>
            <a:avLst/>
            <a:gdLst/>
            <a:ahLst/>
            <a:cxnLst/>
            <a:rect l="l" t="t" r="r" b="b"/>
            <a:pathLst>
              <a:path w="18898235" h="22859">
                <a:moveTo>
                  <a:pt x="0" y="0"/>
                </a:moveTo>
                <a:lnTo>
                  <a:pt x="18898075" y="22518"/>
                </a:lnTo>
              </a:path>
            </a:pathLst>
          </a:custGeom>
          <a:ln w="785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6126" y="2676032"/>
          <a:ext cx="18925540" cy="8136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043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300" b="1" spc="-5" dirty="0">
                          <a:latin typeface="Roboto"/>
                          <a:cs typeface="Roboto"/>
                        </a:rPr>
                        <a:t>Vulnerability</a:t>
                      </a:r>
                      <a:endParaRPr sz="3300">
                        <a:latin typeface="Roboto"/>
                        <a:cs typeface="Roboto"/>
                      </a:endParaRPr>
                    </a:p>
                  </a:txBody>
                  <a:tcPr marL="0" marR="0" marT="546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A9B7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300" b="1" spc="-5" dirty="0">
                          <a:latin typeface="Roboto"/>
                          <a:cs typeface="Roboto"/>
                        </a:rPr>
                        <a:t>Description</a:t>
                      </a:r>
                      <a:endParaRPr sz="3300">
                        <a:latin typeface="Roboto"/>
                        <a:cs typeface="Roboto"/>
                      </a:endParaRPr>
                    </a:p>
                  </a:txBody>
                  <a:tcPr marL="0" marR="0" marT="546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A9B7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300" b="1" spc="-10" dirty="0">
                          <a:latin typeface="Roboto"/>
                          <a:cs typeface="Roboto"/>
                        </a:rPr>
                        <a:t>Impact</a:t>
                      </a:r>
                      <a:endParaRPr sz="3300">
                        <a:latin typeface="Roboto"/>
                        <a:cs typeface="Roboto"/>
                      </a:endParaRPr>
                    </a:p>
                  </a:txBody>
                  <a:tcPr marL="0" marR="0" marT="546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A9B7C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>
                      <a:solidFill>
                        <a:srgbClr val="A9B7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376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450" spc="10" dirty="0">
                          <a:latin typeface="RobotoRegular"/>
                          <a:cs typeface="RobotoRegular"/>
                        </a:rPr>
                        <a:t>Weak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2450" spc="10" dirty="0">
                          <a:latin typeface="RobotoRegular"/>
                          <a:cs typeface="RobotoRegular"/>
                        </a:rPr>
                        <a:t>Passwords</a:t>
                      </a:r>
                      <a:endParaRPr sz="2450">
                        <a:latin typeface="RobotoRegular"/>
                        <a:cs typeface="RobotoRegular"/>
                      </a:endParaRPr>
                    </a:p>
                  </a:txBody>
                  <a:tcPr marL="0" marR="0" marT="63500" marB="0">
                    <a:lnL w="9525">
                      <a:solidFill>
                        <a:srgbClr val="A9B7C0"/>
                      </a:solidFill>
                      <a:prstDash val="solid"/>
                    </a:lnL>
                    <a:lnR w="9525">
                      <a:solidFill>
                        <a:srgbClr val="A9B7C0"/>
                      </a:solidFill>
                      <a:prstDash val="solid"/>
                    </a:lnR>
                    <a:lnT w="9525">
                      <a:solidFill>
                        <a:srgbClr val="A9B7C0"/>
                      </a:solidFill>
                      <a:prstDash val="solid"/>
                    </a:lnT>
                    <a:lnB w="9525">
                      <a:solidFill>
                        <a:srgbClr val="A9B7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 marR="450215">
                        <a:lnSpc>
                          <a:spcPct val="101000"/>
                        </a:lnSpc>
                        <a:spcBef>
                          <a:spcPts val="470"/>
                        </a:spcBef>
                      </a:pPr>
                      <a:r>
                        <a:rPr sz="2450" spc="10" dirty="0">
                          <a:latin typeface="RobotoRegular"/>
                          <a:cs typeface="RobotoRegular"/>
                        </a:rPr>
                        <a:t>Was able 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to </a:t>
                      </a:r>
                      <a:r>
                        <a:rPr sz="2450" spc="10" dirty="0">
                          <a:latin typeface="RobotoRegular"/>
                          <a:cs typeface="RobotoRegular"/>
                        </a:rPr>
                        <a:t>find passwords 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using  dictionary </a:t>
                      </a:r>
                      <a:r>
                        <a:rPr sz="2450" spc="10" dirty="0">
                          <a:latin typeface="RobotoRegular"/>
                          <a:cs typeface="RobotoRegular"/>
                        </a:rPr>
                        <a:t>brute force against web form</a:t>
                      </a:r>
                      <a:endParaRPr sz="2450">
                        <a:latin typeface="RobotoRegular"/>
                        <a:cs typeface="RobotoRegular"/>
                      </a:endParaRPr>
                    </a:p>
                  </a:txBody>
                  <a:tcPr marL="0" marR="0" marT="59690" marB="0">
                    <a:lnL w="9525">
                      <a:solidFill>
                        <a:srgbClr val="A9B7C0"/>
                      </a:solidFill>
                      <a:prstDash val="solid"/>
                    </a:lnL>
                    <a:lnR w="9525">
                      <a:solidFill>
                        <a:srgbClr val="A9B7C0"/>
                      </a:solidFill>
                      <a:prstDash val="solid"/>
                    </a:lnR>
                    <a:lnT w="9525">
                      <a:solidFill>
                        <a:srgbClr val="A9B7C0"/>
                      </a:solidFill>
                      <a:prstDash val="solid"/>
                    </a:lnT>
                    <a:lnB w="9525">
                      <a:solidFill>
                        <a:srgbClr val="A9B7C0"/>
                      </a:solidFill>
                      <a:prstDash val="solid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marL="151130" marR="1146810">
                        <a:lnSpc>
                          <a:spcPct val="101000"/>
                        </a:lnSpc>
                        <a:spcBef>
                          <a:spcPts val="470"/>
                        </a:spcBef>
                      </a:pPr>
                      <a:r>
                        <a:rPr sz="2450" spc="10" dirty="0">
                          <a:latin typeface="RobotoRegular"/>
                          <a:cs typeface="RobotoRegular"/>
                        </a:rPr>
                        <a:t>Allowed attacker 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to </a:t>
                      </a:r>
                      <a:r>
                        <a:rPr sz="2450" spc="10" dirty="0">
                          <a:latin typeface="RobotoRegular"/>
                          <a:cs typeface="RobotoRegular"/>
                        </a:rPr>
                        <a:t>gain access 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to  </a:t>
                      </a:r>
                      <a:r>
                        <a:rPr sz="2450" spc="10" dirty="0">
                          <a:latin typeface="RobotoRegular"/>
                          <a:cs typeface="RobotoRegular"/>
                        </a:rPr>
                        <a:t>protected web</a:t>
                      </a:r>
                      <a:r>
                        <a:rPr sz="2450" spc="-20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2450" spc="10" dirty="0">
                          <a:latin typeface="RobotoRegular"/>
                          <a:cs typeface="RobotoRegular"/>
                        </a:rPr>
                        <a:t>directories</a:t>
                      </a:r>
                      <a:endParaRPr sz="2450">
                        <a:latin typeface="RobotoRegular"/>
                        <a:cs typeface="RobotoRegular"/>
                      </a:endParaRPr>
                    </a:p>
                  </a:txBody>
                  <a:tcPr marL="0" marR="0" marT="59690" marB="0">
                    <a:lnL w="9525">
                      <a:solidFill>
                        <a:srgbClr val="A9B7C0"/>
                      </a:solidFill>
                      <a:prstDash val="solid"/>
                    </a:lnL>
                    <a:lnR w="9525">
                      <a:solidFill>
                        <a:srgbClr val="A9B7C0"/>
                      </a:solidFill>
                      <a:prstDash val="solid"/>
                    </a:lnR>
                    <a:lnT w="9525">
                      <a:solidFill>
                        <a:srgbClr val="A9B7C0"/>
                      </a:solidFill>
                      <a:prstDash val="solid"/>
                    </a:lnT>
                    <a:lnB w="9525">
                      <a:solidFill>
                        <a:srgbClr val="A9B7C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A9B7C0"/>
                      </a:solidFill>
                      <a:prstDash val="solid"/>
                    </a:lnL>
                    <a:lnB w="38100">
                      <a:solidFill>
                        <a:srgbClr val="A9B7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044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50" spc="10" dirty="0">
                          <a:latin typeface="RobotoRegular"/>
                          <a:cs typeface="RobotoRegular"/>
                        </a:rPr>
                        <a:t>Wordpress 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User</a:t>
                      </a:r>
                      <a:r>
                        <a:rPr sz="2450" spc="-10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2450" spc="10" dirty="0">
                          <a:latin typeface="RobotoRegular"/>
                          <a:cs typeface="RobotoRegular"/>
                        </a:rPr>
                        <a:t>Enumeration</a:t>
                      </a:r>
                      <a:endParaRPr sz="2450">
                        <a:latin typeface="RobotoRegular"/>
                        <a:cs typeface="RobotoRegular"/>
                      </a:endParaRPr>
                    </a:p>
                  </a:txBody>
                  <a:tcPr marL="0" marR="0" marT="64135" marB="0">
                    <a:lnL w="9525">
                      <a:solidFill>
                        <a:srgbClr val="A9B7C0"/>
                      </a:solidFill>
                      <a:prstDash val="solid"/>
                    </a:lnL>
                    <a:lnR w="9525">
                      <a:solidFill>
                        <a:srgbClr val="A9B7C0"/>
                      </a:solidFill>
                      <a:prstDash val="solid"/>
                    </a:lnR>
                    <a:lnT w="9525">
                      <a:solidFill>
                        <a:srgbClr val="A9B7C0"/>
                      </a:solidFill>
                      <a:prstDash val="solid"/>
                    </a:lnT>
                    <a:lnB w="9525">
                      <a:solidFill>
                        <a:srgbClr val="A9B7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 marR="1200785">
                        <a:lnSpc>
                          <a:spcPct val="101000"/>
                        </a:lnSpc>
                        <a:spcBef>
                          <a:spcPts val="475"/>
                        </a:spcBef>
                      </a:pPr>
                      <a:r>
                        <a:rPr sz="2450" spc="5" dirty="0">
                          <a:latin typeface="RobotoRegular"/>
                          <a:cs typeface="RobotoRegular"/>
                        </a:rPr>
                        <a:t>Utilized </a:t>
                      </a:r>
                      <a:r>
                        <a:rPr sz="2450" spc="10" dirty="0">
                          <a:latin typeface="RobotoRegular"/>
                          <a:cs typeface="RobotoRegular"/>
                        </a:rPr>
                        <a:t>enum4linux 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to </a:t>
                      </a:r>
                      <a:r>
                        <a:rPr sz="2450" spc="10" dirty="0">
                          <a:latin typeface="RobotoRegular"/>
                          <a:cs typeface="RobotoRegular"/>
                        </a:rPr>
                        <a:t>gather user  information for 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the </a:t>
                      </a:r>
                      <a:r>
                        <a:rPr sz="2450" spc="10" dirty="0">
                          <a:latin typeface="RobotoRegular"/>
                          <a:cs typeface="RobotoRegular"/>
                        </a:rPr>
                        <a:t>web</a:t>
                      </a:r>
                      <a:r>
                        <a:rPr sz="2450" spc="-30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server</a:t>
                      </a:r>
                      <a:endParaRPr sz="2450">
                        <a:latin typeface="RobotoRegular"/>
                        <a:cs typeface="RobotoRegular"/>
                      </a:endParaRPr>
                    </a:p>
                  </a:txBody>
                  <a:tcPr marL="0" marR="0" marT="60325" marB="0">
                    <a:lnL w="9525">
                      <a:solidFill>
                        <a:srgbClr val="A9B7C0"/>
                      </a:solidFill>
                      <a:prstDash val="solid"/>
                    </a:lnL>
                    <a:lnR w="9525">
                      <a:solidFill>
                        <a:srgbClr val="A9B7C0"/>
                      </a:solidFill>
                      <a:prstDash val="solid"/>
                    </a:lnR>
                    <a:lnT w="9525">
                      <a:solidFill>
                        <a:srgbClr val="A9B7C0"/>
                      </a:solidFill>
                      <a:prstDash val="solid"/>
                    </a:lnT>
                    <a:lnB w="9525">
                      <a:solidFill>
                        <a:srgbClr val="A9B7C0"/>
                      </a:solidFill>
                      <a:prstDash val="solid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marL="151130" marR="463550">
                        <a:lnSpc>
                          <a:spcPct val="101000"/>
                        </a:lnSpc>
                        <a:spcBef>
                          <a:spcPts val="475"/>
                        </a:spcBef>
                      </a:pPr>
                      <a:r>
                        <a:rPr sz="2450" spc="10" dirty="0">
                          <a:latin typeface="RobotoRegular"/>
                          <a:cs typeface="RobotoRegular"/>
                        </a:rPr>
                        <a:t>Allows attacker 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to </a:t>
                      </a:r>
                      <a:r>
                        <a:rPr sz="2450" spc="10" dirty="0">
                          <a:latin typeface="RobotoRegular"/>
                          <a:cs typeface="RobotoRegular"/>
                        </a:rPr>
                        <a:t>gather usernames 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to  </a:t>
                      </a:r>
                      <a:r>
                        <a:rPr sz="2450" spc="10" dirty="0">
                          <a:latin typeface="RobotoRegular"/>
                          <a:cs typeface="RobotoRegular"/>
                        </a:rPr>
                        <a:t>gain access 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to the </a:t>
                      </a:r>
                      <a:r>
                        <a:rPr sz="2450" spc="10" dirty="0">
                          <a:latin typeface="RobotoRegular"/>
                          <a:cs typeface="RobotoRegular"/>
                        </a:rPr>
                        <a:t>web</a:t>
                      </a:r>
                      <a:r>
                        <a:rPr sz="2450" spc="20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server</a:t>
                      </a:r>
                      <a:endParaRPr sz="2450">
                        <a:latin typeface="RobotoRegular"/>
                        <a:cs typeface="RobotoRegular"/>
                      </a:endParaRPr>
                    </a:p>
                  </a:txBody>
                  <a:tcPr marL="0" marR="0" marT="60325" marB="0">
                    <a:lnL w="9525">
                      <a:solidFill>
                        <a:srgbClr val="A9B7C0"/>
                      </a:solidFill>
                      <a:prstDash val="solid"/>
                    </a:lnL>
                    <a:lnR w="9525">
                      <a:solidFill>
                        <a:srgbClr val="A9B7C0"/>
                      </a:solidFill>
                      <a:prstDash val="solid"/>
                    </a:lnR>
                    <a:lnT w="9525">
                      <a:solidFill>
                        <a:srgbClr val="A9B7C0"/>
                      </a:solidFill>
                      <a:prstDash val="solid"/>
                    </a:lnT>
                    <a:lnB w="9525">
                      <a:solidFill>
                        <a:srgbClr val="A9B7C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A9B7C0"/>
                      </a:solidFill>
                      <a:prstDash val="solid"/>
                    </a:lnL>
                    <a:lnB w="38100">
                      <a:solidFill>
                        <a:srgbClr val="A9B7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0345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50" spc="10" dirty="0">
                          <a:latin typeface="RobotoRegular"/>
                          <a:cs typeface="RobotoRegular"/>
                        </a:rPr>
                        <a:t>Unprotected and 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Unsalted</a:t>
                      </a:r>
                      <a:r>
                        <a:rPr sz="2450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Hash</a:t>
                      </a:r>
                      <a:endParaRPr sz="2450">
                        <a:latin typeface="RobotoRegular"/>
                        <a:cs typeface="RobotoRegular"/>
                      </a:endParaRPr>
                    </a:p>
                  </a:txBody>
                  <a:tcPr marL="0" marR="0" marT="64135" marB="0">
                    <a:lnL w="9525">
                      <a:solidFill>
                        <a:srgbClr val="A9B7C0"/>
                      </a:solidFill>
                      <a:prstDash val="solid"/>
                    </a:lnL>
                    <a:lnR w="9525">
                      <a:solidFill>
                        <a:srgbClr val="A9B7C0"/>
                      </a:solidFill>
                      <a:prstDash val="solid"/>
                    </a:lnR>
                    <a:lnT w="9525">
                      <a:solidFill>
                        <a:srgbClr val="A9B7C0"/>
                      </a:solidFill>
                      <a:prstDash val="solid"/>
                    </a:lnT>
                    <a:lnB w="9525">
                      <a:solidFill>
                        <a:srgbClr val="A9B7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 marR="800100">
                        <a:lnSpc>
                          <a:spcPct val="101000"/>
                        </a:lnSpc>
                        <a:spcBef>
                          <a:spcPts val="475"/>
                        </a:spcBef>
                      </a:pPr>
                      <a:r>
                        <a:rPr sz="2450" spc="10" dirty="0">
                          <a:latin typeface="RobotoRegular"/>
                          <a:cs typeface="RobotoRegular"/>
                        </a:rPr>
                        <a:t>Used Rainbow 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table to </a:t>
                      </a:r>
                      <a:r>
                        <a:rPr sz="2450" spc="10" dirty="0">
                          <a:latin typeface="RobotoRegular"/>
                          <a:cs typeface="RobotoRegular"/>
                        </a:rPr>
                        <a:t>compare an  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unprotected </a:t>
                      </a:r>
                      <a:r>
                        <a:rPr sz="2450" spc="10" dirty="0">
                          <a:latin typeface="RobotoRegular"/>
                          <a:cs typeface="RobotoRegular"/>
                        </a:rPr>
                        <a:t>hash to a 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corresponding  </a:t>
                      </a:r>
                      <a:r>
                        <a:rPr sz="2450" spc="10" dirty="0">
                          <a:latin typeface="RobotoRegular"/>
                          <a:cs typeface="RobotoRegular"/>
                        </a:rPr>
                        <a:t>password</a:t>
                      </a:r>
                      <a:endParaRPr sz="2450">
                        <a:latin typeface="RobotoRegular"/>
                        <a:cs typeface="RobotoRegular"/>
                      </a:endParaRPr>
                    </a:p>
                  </a:txBody>
                  <a:tcPr marL="0" marR="0" marT="60325" marB="0">
                    <a:lnL w="9525">
                      <a:solidFill>
                        <a:srgbClr val="A9B7C0"/>
                      </a:solidFill>
                      <a:prstDash val="solid"/>
                    </a:lnL>
                    <a:lnR w="9525">
                      <a:solidFill>
                        <a:srgbClr val="A9B7C0"/>
                      </a:solidFill>
                      <a:prstDash val="solid"/>
                    </a:lnR>
                    <a:lnT w="9525">
                      <a:solidFill>
                        <a:srgbClr val="A9B7C0"/>
                      </a:solidFill>
                      <a:prstDash val="solid"/>
                    </a:lnT>
                    <a:lnB w="9525">
                      <a:solidFill>
                        <a:srgbClr val="A9B7C0"/>
                      </a:solidFill>
                      <a:prstDash val="solid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marL="151130" marR="473709">
                        <a:lnSpc>
                          <a:spcPct val="101000"/>
                        </a:lnSpc>
                        <a:spcBef>
                          <a:spcPts val="475"/>
                        </a:spcBef>
                      </a:pPr>
                      <a:r>
                        <a:rPr sz="2450" spc="10" dirty="0">
                          <a:latin typeface="RobotoRegular"/>
                          <a:cs typeface="RobotoRegular"/>
                        </a:rPr>
                        <a:t>Allowed attacker 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to </a:t>
                      </a:r>
                      <a:r>
                        <a:rPr sz="2450" spc="10" dirty="0">
                          <a:latin typeface="RobotoRegular"/>
                          <a:cs typeface="RobotoRegular"/>
                        </a:rPr>
                        <a:t>gain access 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to  </a:t>
                      </a:r>
                      <a:r>
                        <a:rPr sz="2450" spc="10" dirty="0">
                          <a:latin typeface="RobotoRegular"/>
                          <a:cs typeface="RobotoRegular"/>
                        </a:rPr>
                        <a:t>WebDav 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to </a:t>
                      </a:r>
                      <a:r>
                        <a:rPr sz="2450" spc="10" dirty="0">
                          <a:latin typeface="RobotoRegular"/>
                          <a:cs typeface="RobotoRegular"/>
                        </a:rPr>
                        <a:t>alter 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contents of </a:t>
                      </a:r>
                      <a:r>
                        <a:rPr sz="2450" spc="10" dirty="0">
                          <a:latin typeface="RobotoRegular"/>
                          <a:cs typeface="RobotoRegular"/>
                        </a:rPr>
                        <a:t>web</a:t>
                      </a:r>
                      <a:r>
                        <a:rPr sz="2450" spc="20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server</a:t>
                      </a:r>
                      <a:endParaRPr sz="2450">
                        <a:latin typeface="RobotoRegular"/>
                        <a:cs typeface="RobotoRegular"/>
                      </a:endParaRPr>
                    </a:p>
                  </a:txBody>
                  <a:tcPr marL="0" marR="0" marT="60325" marB="0">
                    <a:lnL w="9525">
                      <a:solidFill>
                        <a:srgbClr val="A9B7C0"/>
                      </a:solidFill>
                      <a:prstDash val="solid"/>
                    </a:lnL>
                    <a:lnR w="9525">
                      <a:solidFill>
                        <a:srgbClr val="A9B7C0"/>
                      </a:solidFill>
                      <a:prstDash val="solid"/>
                    </a:lnR>
                    <a:lnT w="9525">
                      <a:solidFill>
                        <a:srgbClr val="A9B7C0"/>
                      </a:solidFill>
                      <a:prstDash val="solid"/>
                    </a:lnT>
                    <a:lnB w="9525">
                      <a:solidFill>
                        <a:srgbClr val="A9B7C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A9B7C0"/>
                      </a:solidFill>
                      <a:prstDash val="solid"/>
                    </a:lnL>
                    <a:lnB w="38100">
                      <a:solidFill>
                        <a:srgbClr val="A9B7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0397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50" spc="5" dirty="0">
                          <a:latin typeface="RobotoRegular"/>
                          <a:cs typeface="RobotoRegular"/>
                        </a:rPr>
                        <a:t>Privilege</a:t>
                      </a:r>
                      <a:r>
                        <a:rPr sz="2450" spc="-30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Escalation</a:t>
                      </a:r>
                      <a:endParaRPr sz="2450">
                        <a:latin typeface="RobotoRegular"/>
                        <a:cs typeface="RobotoRegular"/>
                      </a:endParaRPr>
                    </a:p>
                  </a:txBody>
                  <a:tcPr marL="0" marR="0" marT="64135" marB="0">
                    <a:lnL w="9525">
                      <a:solidFill>
                        <a:srgbClr val="A9B7C0"/>
                      </a:solidFill>
                      <a:prstDash val="solid"/>
                    </a:lnL>
                    <a:lnR w="9525">
                      <a:solidFill>
                        <a:srgbClr val="A9B7C0"/>
                      </a:solidFill>
                      <a:prstDash val="solid"/>
                    </a:lnR>
                    <a:lnT w="9525">
                      <a:solidFill>
                        <a:srgbClr val="A9B7C0"/>
                      </a:solidFill>
                      <a:prstDash val="solid"/>
                    </a:lnT>
                    <a:lnB w="38100">
                      <a:solidFill>
                        <a:srgbClr val="A9B7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50" spc="10" dirty="0">
                          <a:latin typeface="RobotoRegular"/>
                          <a:cs typeface="RobotoRegular"/>
                        </a:rPr>
                        <a:t>Used Stevens 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sudo </a:t>
                      </a:r>
                      <a:r>
                        <a:rPr sz="2450" spc="10" dirty="0">
                          <a:latin typeface="RobotoRegular"/>
                          <a:cs typeface="RobotoRegular"/>
                        </a:rPr>
                        <a:t>Python access 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to</a:t>
                      </a:r>
                      <a:endParaRPr sz="2450">
                        <a:latin typeface="RobotoRegular"/>
                        <a:cs typeface="RobotoRegular"/>
                      </a:endParaRPr>
                    </a:p>
                    <a:p>
                      <a:pPr marL="15113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50" spc="10" dirty="0">
                          <a:latin typeface="RobotoRegular"/>
                          <a:cs typeface="RobotoRegular"/>
                        </a:rPr>
                        <a:t>escalate </a:t>
                      </a:r>
                      <a:r>
                        <a:rPr sz="2450" spc="15" dirty="0">
                          <a:latin typeface="RobotoRegular"/>
                          <a:cs typeface="RobotoRegular"/>
                        </a:rPr>
                        <a:t>from 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‘Steven to</a:t>
                      </a:r>
                      <a:r>
                        <a:rPr sz="2450" spc="-20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2450" spc="10" dirty="0">
                          <a:latin typeface="RobotoRegular"/>
                          <a:cs typeface="RobotoRegular"/>
                        </a:rPr>
                        <a:t>root’</a:t>
                      </a:r>
                      <a:endParaRPr sz="2450">
                        <a:latin typeface="RobotoRegular"/>
                        <a:cs typeface="RobotoRegular"/>
                      </a:endParaRPr>
                    </a:p>
                  </a:txBody>
                  <a:tcPr marL="0" marR="0" marT="64135" marB="0">
                    <a:lnL w="9525">
                      <a:solidFill>
                        <a:srgbClr val="A9B7C0"/>
                      </a:solidFill>
                      <a:prstDash val="solid"/>
                    </a:lnL>
                    <a:lnR w="9525">
                      <a:solidFill>
                        <a:srgbClr val="A9B7C0"/>
                      </a:solidFill>
                      <a:prstDash val="solid"/>
                    </a:lnR>
                    <a:lnT w="9525">
                      <a:solidFill>
                        <a:srgbClr val="A9B7C0"/>
                      </a:solidFill>
                      <a:prstDash val="solid"/>
                    </a:lnT>
                    <a:lnB w="9525">
                      <a:solidFill>
                        <a:srgbClr val="A9B7C0"/>
                      </a:solidFill>
                      <a:prstDash val="solid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50" spc="10" dirty="0">
                          <a:latin typeface="RobotoRegular"/>
                          <a:cs typeface="RobotoRegular"/>
                        </a:rPr>
                        <a:t>Allowed privilege escalation </a:t>
                      </a:r>
                      <a:r>
                        <a:rPr sz="2450" spc="5" dirty="0">
                          <a:latin typeface="RobotoRegular"/>
                          <a:cs typeface="RobotoRegular"/>
                        </a:rPr>
                        <a:t>to</a:t>
                      </a:r>
                      <a:r>
                        <a:rPr sz="2450" spc="-50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2450" spc="10" dirty="0">
                          <a:latin typeface="RobotoRegular"/>
                          <a:cs typeface="RobotoRegular"/>
                        </a:rPr>
                        <a:t>root</a:t>
                      </a:r>
                      <a:endParaRPr sz="2450">
                        <a:latin typeface="RobotoRegular"/>
                        <a:cs typeface="RobotoRegular"/>
                      </a:endParaRPr>
                    </a:p>
                  </a:txBody>
                  <a:tcPr marL="0" marR="0" marT="64135" marB="0">
                    <a:lnL w="9525">
                      <a:solidFill>
                        <a:srgbClr val="A9B7C0"/>
                      </a:solidFill>
                      <a:prstDash val="solid"/>
                    </a:lnL>
                    <a:lnR w="9525">
                      <a:solidFill>
                        <a:srgbClr val="A9B7C0"/>
                      </a:solidFill>
                      <a:prstDash val="solid"/>
                    </a:lnR>
                    <a:lnT w="9525">
                      <a:solidFill>
                        <a:srgbClr val="A9B7C0"/>
                      </a:solidFill>
                      <a:prstDash val="solid"/>
                    </a:lnT>
                    <a:lnB w="38100">
                      <a:solidFill>
                        <a:srgbClr val="A9B7C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A9B7C0"/>
                      </a:solidFill>
                      <a:prstDash val="solid"/>
                    </a:lnL>
                    <a:lnB w="38100">
                      <a:solidFill>
                        <a:srgbClr val="A9B7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9369512" y="10902281"/>
            <a:ext cx="16954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0"/>
              </a:lnSpc>
            </a:pPr>
            <a:fld id="{81D60167-4931-47E6-BA6A-407CBD079E47}" type="slidenum">
              <a:rPr sz="1300" spc="5" dirty="0">
                <a:latin typeface="Arial"/>
                <a:cs typeface="Arial"/>
              </a:rPr>
              <a:t>5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5608" y="356805"/>
            <a:ext cx="9479280" cy="829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80" dirty="0">
                <a:solidFill>
                  <a:srgbClr val="000000"/>
                </a:solidFill>
                <a:latin typeface="Arial"/>
                <a:cs typeface="Arial"/>
              </a:rPr>
              <a:t>Critical </a:t>
            </a:r>
            <a:r>
              <a:rPr sz="5250" spc="65" dirty="0">
                <a:solidFill>
                  <a:srgbClr val="000000"/>
                </a:solidFill>
                <a:latin typeface="Arial"/>
                <a:cs typeface="Arial"/>
              </a:rPr>
              <a:t>Vulnerabilities: </a:t>
            </a:r>
            <a:r>
              <a:rPr sz="5250" spc="45" dirty="0">
                <a:solidFill>
                  <a:srgbClr val="000000"/>
                </a:solidFill>
                <a:latin typeface="Arial"/>
                <a:cs typeface="Arial"/>
              </a:rPr>
              <a:t>Target</a:t>
            </a:r>
            <a:r>
              <a:rPr sz="5250" spc="-5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250" spc="75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sz="5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4195" y="1932606"/>
            <a:ext cx="15292069" cy="579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15" dirty="0">
                <a:latin typeface="RobotoRegular"/>
                <a:cs typeface="RobotoRegular"/>
              </a:rPr>
              <a:t>Our assessment </a:t>
            </a:r>
            <a:r>
              <a:rPr sz="3600" spc="10" dirty="0">
                <a:latin typeface="RobotoRegular"/>
                <a:cs typeface="RobotoRegular"/>
              </a:rPr>
              <a:t>uncovered the following </a:t>
            </a:r>
            <a:r>
              <a:rPr sz="3600" spc="5" dirty="0">
                <a:latin typeface="RobotoRegular"/>
                <a:cs typeface="RobotoRegular"/>
              </a:rPr>
              <a:t>critical </a:t>
            </a:r>
            <a:r>
              <a:rPr sz="3600" spc="10" dirty="0">
                <a:latin typeface="RobotoRegular"/>
                <a:cs typeface="RobotoRegular"/>
              </a:rPr>
              <a:t>vulnerabilities in </a:t>
            </a:r>
            <a:r>
              <a:rPr sz="3600" b="1" spc="10" dirty="0">
                <a:latin typeface="Roboto"/>
                <a:cs typeface="Roboto"/>
              </a:rPr>
              <a:t>Target</a:t>
            </a:r>
            <a:r>
              <a:rPr sz="3600" b="1" spc="50" dirty="0">
                <a:latin typeface="Roboto"/>
                <a:cs typeface="Roboto"/>
              </a:rPr>
              <a:t> </a:t>
            </a:r>
            <a:r>
              <a:rPr sz="3600" b="1" spc="10" dirty="0">
                <a:latin typeface="Roboto"/>
                <a:cs typeface="Roboto"/>
              </a:rPr>
              <a:t>1</a:t>
            </a:r>
            <a:r>
              <a:rPr sz="3600" spc="10" dirty="0">
                <a:latin typeface="RobotoRegular"/>
                <a:cs typeface="RobotoRegular"/>
              </a:rPr>
              <a:t>.</a:t>
            </a:r>
            <a:endParaRPr sz="36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273" y="637207"/>
            <a:ext cx="18897552" cy="10099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05908" y="4209232"/>
            <a:ext cx="6085205" cy="12325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Exploits</a:t>
            </a:r>
            <a:r>
              <a:rPr spc="-65" dirty="0"/>
              <a:t> </a:t>
            </a:r>
            <a:r>
              <a:rPr spc="5" dirty="0"/>
              <a:t>Used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5608" y="356805"/>
            <a:ext cx="12689205" cy="829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50" dirty="0">
                <a:solidFill>
                  <a:srgbClr val="000000"/>
                </a:solidFill>
                <a:latin typeface="Arial"/>
                <a:cs typeface="Arial"/>
              </a:rPr>
              <a:t>Exploitation: </a:t>
            </a:r>
            <a:r>
              <a:rPr sz="5250" spc="15" dirty="0">
                <a:solidFill>
                  <a:srgbClr val="000000"/>
                </a:solidFill>
                <a:latin typeface="Arial"/>
                <a:cs typeface="Arial"/>
              </a:rPr>
              <a:t>Wordpress </a:t>
            </a:r>
            <a:r>
              <a:rPr sz="5250" spc="-65" dirty="0">
                <a:solidFill>
                  <a:srgbClr val="000000"/>
                </a:solidFill>
                <a:latin typeface="Arial"/>
                <a:cs typeface="Arial"/>
              </a:rPr>
              <a:t>User</a:t>
            </a:r>
            <a:r>
              <a:rPr sz="5250" spc="-4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250" spc="20" dirty="0">
                <a:solidFill>
                  <a:srgbClr val="000000"/>
                </a:solidFill>
                <a:latin typeface="Arial"/>
                <a:cs typeface="Arial"/>
              </a:rPr>
              <a:t>Enumeration</a:t>
            </a:r>
            <a:endParaRPr sz="5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2674" y="1691317"/>
            <a:ext cx="14324330" cy="4226157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3600" spc="20" dirty="0">
                <a:latin typeface="RobotoRegular"/>
                <a:cs typeface="RobotoRegular"/>
              </a:rPr>
              <a:t>Summarize </a:t>
            </a:r>
            <a:r>
              <a:rPr sz="3600" spc="10" dirty="0">
                <a:latin typeface="RobotoRegular"/>
                <a:cs typeface="RobotoRegular"/>
              </a:rPr>
              <a:t>the</a:t>
            </a:r>
            <a:r>
              <a:rPr sz="3600" spc="-10" dirty="0">
                <a:latin typeface="RobotoRegular"/>
                <a:cs typeface="RobotoRegular"/>
              </a:rPr>
              <a:t> </a:t>
            </a:r>
            <a:r>
              <a:rPr sz="3600" spc="10" dirty="0">
                <a:latin typeface="RobotoRegular"/>
                <a:cs typeface="RobotoRegular"/>
              </a:rPr>
              <a:t>following:</a:t>
            </a:r>
            <a:endParaRPr sz="3600" dirty="0">
              <a:latin typeface="RobotoRegular"/>
              <a:cs typeface="RobotoRegular"/>
            </a:endParaRPr>
          </a:p>
          <a:p>
            <a:pPr marL="766445" indent="-419100">
              <a:lnSpc>
                <a:spcPct val="100000"/>
              </a:lnSpc>
              <a:spcBef>
                <a:spcPts val="1340"/>
              </a:spcBef>
              <a:buFont typeface="Times New Roman"/>
              <a:buChar char="●"/>
              <a:tabLst>
                <a:tab pos="767080" algn="l"/>
              </a:tabLst>
            </a:pPr>
            <a:r>
              <a:rPr sz="3600" spc="15" dirty="0">
                <a:latin typeface="RobotoRegular"/>
                <a:cs typeface="RobotoRegular"/>
              </a:rPr>
              <a:t>How did </a:t>
            </a:r>
            <a:r>
              <a:rPr sz="3600" spc="10" dirty="0">
                <a:latin typeface="RobotoRegular"/>
                <a:cs typeface="RobotoRegular"/>
              </a:rPr>
              <a:t>you exploit the</a:t>
            </a:r>
            <a:r>
              <a:rPr sz="3600" spc="-10" dirty="0">
                <a:latin typeface="RobotoRegular"/>
                <a:cs typeface="RobotoRegular"/>
              </a:rPr>
              <a:t> </a:t>
            </a:r>
            <a:r>
              <a:rPr sz="3600" spc="5" dirty="0">
                <a:latin typeface="RobotoRegular"/>
                <a:cs typeface="RobotoRegular"/>
              </a:rPr>
              <a:t>vulnerability?</a:t>
            </a:r>
            <a:endParaRPr sz="3600" dirty="0">
              <a:latin typeface="RobotoRegular"/>
              <a:cs typeface="RobotoRegular"/>
            </a:endParaRPr>
          </a:p>
          <a:p>
            <a:pPr marL="1143635" lvl="1" indent="-398780">
              <a:lnSpc>
                <a:spcPct val="100000"/>
              </a:lnSpc>
              <a:spcBef>
                <a:spcPts val="1465"/>
              </a:spcBef>
              <a:buFont typeface="Times New Roman"/>
              <a:buChar char="○"/>
              <a:tabLst>
                <a:tab pos="1144270" algn="l"/>
              </a:tabLst>
            </a:pPr>
            <a:r>
              <a:rPr sz="3300" spc="-5" dirty="0">
                <a:latin typeface="RobotoRegular"/>
                <a:cs typeface="RobotoRegular"/>
              </a:rPr>
              <a:t>Target</a:t>
            </a:r>
            <a:r>
              <a:rPr sz="3300" dirty="0">
                <a:latin typeface="RobotoRegular"/>
                <a:cs typeface="RobotoRegular"/>
              </a:rPr>
              <a:t> </a:t>
            </a:r>
            <a:r>
              <a:rPr sz="3300" spc="-5" dirty="0">
                <a:latin typeface="RobotoRegular"/>
                <a:cs typeface="RobotoRegular"/>
              </a:rPr>
              <a:t>1</a:t>
            </a:r>
            <a:endParaRPr sz="3300" dirty="0">
              <a:latin typeface="RobotoRegular"/>
              <a:cs typeface="RobotoRegular"/>
            </a:endParaRPr>
          </a:p>
          <a:p>
            <a:pPr marL="1520825" lvl="2" indent="-377825">
              <a:lnSpc>
                <a:spcPct val="100000"/>
              </a:lnSpc>
              <a:spcBef>
                <a:spcPts val="1425"/>
              </a:spcBef>
              <a:buFont typeface="Times New Roman"/>
              <a:buChar char="■"/>
              <a:tabLst>
                <a:tab pos="1520825" algn="l"/>
                <a:tab pos="1521460" algn="l"/>
              </a:tabLst>
            </a:pPr>
            <a:r>
              <a:rPr lang="en-US" sz="2950" b="1" spc="5" dirty="0">
                <a:latin typeface="Roboto"/>
                <a:cs typeface="Roboto"/>
              </a:rPr>
              <a:t> </a:t>
            </a:r>
            <a:r>
              <a:rPr sz="2950" b="1" spc="5" dirty="0" err="1">
                <a:latin typeface="Roboto"/>
                <a:cs typeface="Roboto"/>
              </a:rPr>
              <a:t>linux</a:t>
            </a:r>
            <a:r>
              <a:rPr sz="2950" b="1" spc="5" dirty="0">
                <a:latin typeface="Roboto"/>
                <a:cs typeface="Roboto"/>
              </a:rPr>
              <a:t> </a:t>
            </a:r>
            <a:r>
              <a:rPr sz="2950" b="1" spc="10" dirty="0">
                <a:latin typeface="Roboto"/>
                <a:cs typeface="Roboto"/>
              </a:rPr>
              <a:t>-a</a:t>
            </a:r>
            <a:r>
              <a:rPr sz="2950" b="1" spc="-15" dirty="0">
                <a:latin typeface="Roboto"/>
                <a:cs typeface="Roboto"/>
              </a:rPr>
              <a:t> </a:t>
            </a:r>
            <a:r>
              <a:rPr sz="2950" b="1" spc="5" dirty="0">
                <a:latin typeface="Roboto"/>
                <a:cs typeface="Roboto"/>
              </a:rPr>
              <a:t>192.168.1.110</a:t>
            </a:r>
            <a:endParaRPr sz="2950" dirty="0">
              <a:latin typeface="Roboto"/>
              <a:cs typeface="Roboto"/>
            </a:endParaRPr>
          </a:p>
          <a:p>
            <a:pPr marL="766445" indent="-419100">
              <a:lnSpc>
                <a:spcPct val="100000"/>
              </a:lnSpc>
              <a:spcBef>
                <a:spcPts val="1410"/>
              </a:spcBef>
              <a:buFont typeface="Times New Roman"/>
              <a:buChar char="●"/>
              <a:tabLst>
                <a:tab pos="767080" algn="l"/>
              </a:tabLst>
            </a:pPr>
            <a:r>
              <a:rPr sz="3600" spc="15" dirty="0">
                <a:latin typeface="RobotoRegular"/>
                <a:cs typeface="RobotoRegular"/>
              </a:rPr>
              <a:t>What did </a:t>
            </a:r>
            <a:r>
              <a:rPr sz="3600" spc="10" dirty="0">
                <a:latin typeface="RobotoRegular"/>
                <a:cs typeface="RobotoRegular"/>
              </a:rPr>
              <a:t>the exploit</a:t>
            </a:r>
            <a:r>
              <a:rPr sz="3600" spc="-50" dirty="0">
                <a:latin typeface="RobotoRegular"/>
                <a:cs typeface="RobotoRegular"/>
              </a:rPr>
              <a:t> </a:t>
            </a:r>
            <a:r>
              <a:rPr sz="3600" spc="15" dirty="0">
                <a:latin typeface="RobotoRegular"/>
                <a:cs typeface="RobotoRegular"/>
              </a:rPr>
              <a:t>achieve?</a:t>
            </a:r>
            <a:endParaRPr sz="3600" dirty="0">
              <a:latin typeface="RobotoRegular"/>
              <a:cs typeface="RobotoRegular"/>
            </a:endParaRPr>
          </a:p>
          <a:p>
            <a:pPr marL="1143635" lvl="1" indent="-398780">
              <a:lnSpc>
                <a:spcPct val="100000"/>
              </a:lnSpc>
              <a:spcBef>
                <a:spcPts val="1475"/>
              </a:spcBef>
              <a:buFont typeface="Times New Roman"/>
              <a:buChar char="○"/>
              <a:tabLst>
                <a:tab pos="1144270" algn="l"/>
              </a:tabLst>
            </a:pPr>
            <a:r>
              <a:rPr lang="en-US" sz="3300" spc="-5" dirty="0">
                <a:latin typeface="RobotoRegular"/>
                <a:cs typeface="RobotoRegular"/>
              </a:rPr>
              <a:t>Gained</a:t>
            </a:r>
            <a:r>
              <a:rPr sz="3300" spc="-5" dirty="0">
                <a:latin typeface="RobotoRegular"/>
                <a:cs typeface="RobotoRegular"/>
              </a:rPr>
              <a:t> access to the server via</a:t>
            </a:r>
            <a:r>
              <a:rPr sz="3300" spc="235" dirty="0">
                <a:latin typeface="RobotoRegular"/>
                <a:cs typeface="RobotoRegular"/>
              </a:rPr>
              <a:t> </a:t>
            </a:r>
            <a:r>
              <a:rPr sz="3300" spc="-5" dirty="0">
                <a:latin typeface="RobotoRegular"/>
                <a:cs typeface="RobotoRegular"/>
              </a:rPr>
              <a:t>SSH</a:t>
            </a:r>
            <a:endParaRPr sz="3300" dirty="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0651" y="7191526"/>
            <a:ext cx="6932621" cy="3558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99545" y="7121144"/>
            <a:ext cx="8923425" cy="3698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0"/>
              </a:lnSpc>
            </a:pPr>
            <a:fld id="{81D60167-4931-47E6-BA6A-407CBD079E47}" type="slidenum">
              <a:rPr spc="5" dirty="0"/>
              <a:t>7</a:t>
            </a:fld>
            <a:endParaRPr spc="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1785" y="6496505"/>
            <a:ext cx="9955274" cy="4279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608" y="356805"/>
            <a:ext cx="9057640" cy="829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50" dirty="0">
                <a:solidFill>
                  <a:srgbClr val="000000"/>
                </a:solidFill>
                <a:latin typeface="Arial"/>
                <a:cs typeface="Arial"/>
              </a:rPr>
              <a:t>Exploitation: </a:t>
            </a:r>
            <a:r>
              <a:rPr sz="5250" spc="-95" dirty="0">
                <a:solidFill>
                  <a:srgbClr val="000000"/>
                </a:solidFill>
                <a:latin typeface="Arial"/>
                <a:cs typeface="Arial"/>
              </a:rPr>
              <a:t>Weak</a:t>
            </a:r>
            <a:r>
              <a:rPr sz="5250" spc="-3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250" spc="40" dirty="0">
                <a:solidFill>
                  <a:srgbClr val="000000"/>
                </a:solidFill>
                <a:latin typeface="Arial"/>
                <a:cs typeface="Arial"/>
              </a:rPr>
              <a:t>Passwords</a:t>
            </a:r>
            <a:endParaRPr sz="52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0"/>
              </a:lnSpc>
            </a:pPr>
            <a:fld id="{81D60167-4931-47E6-BA6A-407CBD079E47}" type="slidenum">
              <a:rPr spc="5" dirty="0"/>
              <a:t>8</a:t>
            </a:fld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1572883" y="1384885"/>
            <a:ext cx="9241790" cy="4826635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3600" spc="15" dirty="0">
                <a:latin typeface="RobotoRegular"/>
                <a:cs typeface="RobotoRegular"/>
              </a:rPr>
              <a:t>Summarize </a:t>
            </a:r>
            <a:r>
              <a:rPr sz="3600" spc="10" dirty="0">
                <a:latin typeface="RobotoRegular"/>
                <a:cs typeface="RobotoRegular"/>
              </a:rPr>
              <a:t>the</a:t>
            </a:r>
            <a:r>
              <a:rPr sz="3600" spc="-25" dirty="0">
                <a:latin typeface="RobotoRegular"/>
                <a:cs typeface="RobotoRegular"/>
              </a:rPr>
              <a:t> </a:t>
            </a:r>
            <a:r>
              <a:rPr sz="3600" spc="15" dirty="0">
                <a:latin typeface="RobotoRegular"/>
                <a:cs typeface="RobotoRegular"/>
              </a:rPr>
              <a:t>following:</a:t>
            </a:r>
            <a:endParaRPr sz="3600">
              <a:latin typeface="RobotoRegular"/>
              <a:cs typeface="RobotoRegular"/>
            </a:endParaRPr>
          </a:p>
          <a:p>
            <a:pPr marL="766445" indent="-419100">
              <a:lnSpc>
                <a:spcPct val="100000"/>
              </a:lnSpc>
              <a:spcBef>
                <a:spcPts val="1345"/>
              </a:spcBef>
              <a:buFont typeface="Times New Roman"/>
              <a:buChar char="●"/>
              <a:tabLst>
                <a:tab pos="767080" algn="l"/>
              </a:tabLst>
            </a:pPr>
            <a:r>
              <a:rPr sz="3600" spc="15" dirty="0">
                <a:latin typeface="RobotoRegular"/>
                <a:cs typeface="RobotoRegular"/>
              </a:rPr>
              <a:t>How did </a:t>
            </a:r>
            <a:r>
              <a:rPr sz="3600" spc="10" dirty="0">
                <a:latin typeface="RobotoRegular"/>
                <a:cs typeface="RobotoRegular"/>
              </a:rPr>
              <a:t>you exploit the</a:t>
            </a:r>
            <a:r>
              <a:rPr sz="3600" spc="-15" dirty="0">
                <a:latin typeface="RobotoRegular"/>
                <a:cs typeface="RobotoRegular"/>
              </a:rPr>
              <a:t> </a:t>
            </a:r>
            <a:r>
              <a:rPr sz="3600" spc="5" dirty="0">
                <a:latin typeface="RobotoRegular"/>
                <a:cs typeface="RobotoRegular"/>
              </a:rPr>
              <a:t>vulnerability?</a:t>
            </a:r>
            <a:endParaRPr sz="3600">
              <a:latin typeface="RobotoRegular"/>
              <a:cs typeface="RobotoRegular"/>
            </a:endParaRPr>
          </a:p>
          <a:p>
            <a:pPr marL="398780" marR="4473575" lvl="1" indent="-398780" algn="r">
              <a:lnSpc>
                <a:spcPct val="100000"/>
              </a:lnSpc>
              <a:spcBef>
                <a:spcPts val="1460"/>
              </a:spcBef>
              <a:buFont typeface="Times New Roman"/>
              <a:buChar char="○"/>
              <a:tabLst>
                <a:tab pos="398780" algn="l"/>
              </a:tabLst>
            </a:pPr>
            <a:r>
              <a:rPr sz="3300" spc="-10" dirty="0">
                <a:latin typeface="RobotoRegular"/>
                <a:cs typeface="RobotoRegular"/>
              </a:rPr>
              <a:t>Manual </a:t>
            </a:r>
            <a:r>
              <a:rPr sz="3300" spc="-5" dirty="0">
                <a:latin typeface="RobotoRegular"/>
                <a:cs typeface="RobotoRegular"/>
              </a:rPr>
              <a:t>brute</a:t>
            </a:r>
            <a:r>
              <a:rPr sz="3300" spc="-15" dirty="0">
                <a:latin typeface="RobotoRegular"/>
                <a:cs typeface="RobotoRegular"/>
              </a:rPr>
              <a:t> </a:t>
            </a:r>
            <a:r>
              <a:rPr sz="3300" spc="-5" dirty="0">
                <a:latin typeface="RobotoRegular"/>
                <a:cs typeface="RobotoRegular"/>
              </a:rPr>
              <a:t>force;</a:t>
            </a:r>
            <a:endParaRPr sz="3300">
              <a:latin typeface="RobotoRegular"/>
              <a:cs typeface="RobotoRegular"/>
            </a:endParaRPr>
          </a:p>
          <a:p>
            <a:pPr marL="376555" marR="4492625" lvl="2" indent="-376555" algn="r">
              <a:lnSpc>
                <a:spcPct val="100000"/>
              </a:lnSpc>
              <a:spcBef>
                <a:spcPts val="1430"/>
              </a:spcBef>
              <a:buFont typeface="Times New Roman"/>
              <a:buChar char="■"/>
              <a:tabLst>
                <a:tab pos="376555" algn="l"/>
                <a:tab pos="377190" algn="l"/>
              </a:tabLst>
            </a:pPr>
            <a:r>
              <a:rPr sz="2950" spc="5" dirty="0">
                <a:latin typeface="RobotoRegular"/>
                <a:cs typeface="RobotoRegular"/>
              </a:rPr>
              <a:t>Username:</a:t>
            </a:r>
            <a:r>
              <a:rPr sz="2950" spc="-45" dirty="0">
                <a:latin typeface="RobotoRegular"/>
                <a:cs typeface="RobotoRegular"/>
              </a:rPr>
              <a:t> </a:t>
            </a:r>
            <a:r>
              <a:rPr sz="2950" spc="5" dirty="0">
                <a:latin typeface="RobotoRegular"/>
                <a:cs typeface="RobotoRegular"/>
              </a:rPr>
              <a:t>Michael</a:t>
            </a:r>
            <a:endParaRPr sz="2950">
              <a:latin typeface="RobotoRegular"/>
              <a:cs typeface="RobotoRegular"/>
            </a:endParaRPr>
          </a:p>
          <a:p>
            <a:pPr marL="376555" marR="4532630" lvl="2" indent="-376555" algn="r">
              <a:lnSpc>
                <a:spcPct val="100000"/>
              </a:lnSpc>
              <a:spcBef>
                <a:spcPts val="1390"/>
              </a:spcBef>
              <a:buFont typeface="Times New Roman"/>
              <a:buChar char="■"/>
              <a:tabLst>
                <a:tab pos="376555" algn="l"/>
                <a:tab pos="377190" algn="l"/>
              </a:tabLst>
            </a:pPr>
            <a:r>
              <a:rPr sz="2950" spc="10" dirty="0">
                <a:latin typeface="RobotoRegular"/>
                <a:cs typeface="RobotoRegular"/>
              </a:rPr>
              <a:t>Password:</a:t>
            </a:r>
            <a:r>
              <a:rPr sz="2950" spc="-100" dirty="0">
                <a:latin typeface="RobotoRegular"/>
                <a:cs typeface="RobotoRegular"/>
              </a:rPr>
              <a:t> </a:t>
            </a:r>
            <a:r>
              <a:rPr sz="2950" spc="10" dirty="0">
                <a:latin typeface="RobotoRegular"/>
                <a:cs typeface="RobotoRegular"/>
              </a:rPr>
              <a:t>michael</a:t>
            </a:r>
            <a:endParaRPr sz="2950">
              <a:latin typeface="RobotoRegular"/>
              <a:cs typeface="RobotoRegular"/>
            </a:endParaRPr>
          </a:p>
          <a:p>
            <a:pPr marL="766445" indent="-419100">
              <a:lnSpc>
                <a:spcPct val="100000"/>
              </a:lnSpc>
              <a:spcBef>
                <a:spcPts val="1410"/>
              </a:spcBef>
              <a:buFont typeface="Times New Roman"/>
              <a:buChar char="●"/>
              <a:tabLst>
                <a:tab pos="767080" algn="l"/>
              </a:tabLst>
            </a:pPr>
            <a:r>
              <a:rPr sz="3600" spc="15" dirty="0">
                <a:latin typeface="RobotoRegular"/>
                <a:cs typeface="RobotoRegular"/>
              </a:rPr>
              <a:t>What did </a:t>
            </a:r>
            <a:r>
              <a:rPr sz="3600" spc="10" dirty="0">
                <a:latin typeface="RobotoRegular"/>
                <a:cs typeface="RobotoRegular"/>
              </a:rPr>
              <a:t>the exploit</a:t>
            </a:r>
            <a:r>
              <a:rPr sz="3600" spc="-55" dirty="0">
                <a:latin typeface="RobotoRegular"/>
                <a:cs typeface="RobotoRegular"/>
              </a:rPr>
              <a:t> </a:t>
            </a:r>
            <a:r>
              <a:rPr sz="3600" spc="15" dirty="0">
                <a:latin typeface="RobotoRegular"/>
                <a:cs typeface="RobotoRegular"/>
              </a:rPr>
              <a:t>achieve?</a:t>
            </a:r>
            <a:endParaRPr sz="3600">
              <a:latin typeface="RobotoRegular"/>
              <a:cs typeface="RobotoRegular"/>
            </a:endParaRPr>
          </a:p>
          <a:p>
            <a:pPr marL="1143635" lvl="1" indent="-399415">
              <a:lnSpc>
                <a:spcPct val="100000"/>
              </a:lnSpc>
              <a:spcBef>
                <a:spcPts val="1475"/>
              </a:spcBef>
              <a:buFont typeface="Times New Roman"/>
              <a:buChar char="○"/>
              <a:tabLst>
                <a:tab pos="1144270" algn="l"/>
              </a:tabLst>
            </a:pPr>
            <a:r>
              <a:rPr sz="3300" spc="-5" dirty="0">
                <a:latin typeface="RobotoRegular"/>
                <a:cs typeface="RobotoRegular"/>
              </a:rPr>
              <a:t>Grants access to michaels account via</a:t>
            </a:r>
            <a:r>
              <a:rPr sz="3300" spc="70" dirty="0">
                <a:latin typeface="RobotoRegular"/>
                <a:cs typeface="RobotoRegular"/>
              </a:rPr>
              <a:t> </a:t>
            </a:r>
            <a:r>
              <a:rPr sz="3300" dirty="0">
                <a:latin typeface="RobotoRegular"/>
                <a:cs typeface="RobotoRegular"/>
              </a:rPr>
              <a:t>SSH</a:t>
            </a:r>
            <a:endParaRPr sz="33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5608" y="356805"/>
            <a:ext cx="13424535" cy="829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50" dirty="0">
                <a:solidFill>
                  <a:srgbClr val="000000"/>
                </a:solidFill>
                <a:latin typeface="Arial"/>
                <a:cs typeface="Arial"/>
              </a:rPr>
              <a:t>Exploitation: </a:t>
            </a:r>
            <a:r>
              <a:rPr sz="5250" spc="40" dirty="0">
                <a:solidFill>
                  <a:srgbClr val="000000"/>
                </a:solidFill>
                <a:latin typeface="Arial"/>
                <a:cs typeface="Arial"/>
              </a:rPr>
              <a:t>Unprotected </a:t>
            </a:r>
            <a:r>
              <a:rPr sz="5250" spc="-10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sz="5250" spc="10" dirty="0">
                <a:solidFill>
                  <a:srgbClr val="000000"/>
                </a:solidFill>
                <a:latin typeface="Arial"/>
                <a:cs typeface="Arial"/>
              </a:rPr>
              <a:t>Unsalted</a:t>
            </a:r>
            <a:r>
              <a:rPr sz="5250" spc="-6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250" spc="-15" dirty="0">
                <a:solidFill>
                  <a:srgbClr val="000000"/>
                </a:solidFill>
                <a:latin typeface="Arial"/>
                <a:cs typeface="Arial"/>
              </a:rPr>
              <a:t>Hash</a:t>
            </a:r>
            <a:endParaRPr sz="5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2674" y="1691317"/>
            <a:ext cx="16137890" cy="425831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3600" spc="20" dirty="0">
                <a:latin typeface="RobotoRegular"/>
                <a:cs typeface="RobotoRegular"/>
              </a:rPr>
              <a:t>Summarize </a:t>
            </a:r>
            <a:r>
              <a:rPr sz="3600" spc="10" dirty="0">
                <a:latin typeface="RobotoRegular"/>
                <a:cs typeface="RobotoRegular"/>
              </a:rPr>
              <a:t>the</a:t>
            </a:r>
            <a:r>
              <a:rPr sz="3600" spc="-10" dirty="0">
                <a:latin typeface="RobotoRegular"/>
                <a:cs typeface="RobotoRegular"/>
              </a:rPr>
              <a:t> </a:t>
            </a:r>
            <a:r>
              <a:rPr sz="3600" spc="10" dirty="0">
                <a:latin typeface="RobotoRegular"/>
                <a:cs typeface="RobotoRegular"/>
              </a:rPr>
              <a:t>following:</a:t>
            </a:r>
            <a:endParaRPr sz="3600" dirty="0">
              <a:latin typeface="RobotoRegular"/>
              <a:cs typeface="RobotoRegular"/>
            </a:endParaRPr>
          </a:p>
          <a:p>
            <a:pPr marL="766445" indent="-419100">
              <a:lnSpc>
                <a:spcPct val="100000"/>
              </a:lnSpc>
              <a:spcBef>
                <a:spcPts val="1340"/>
              </a:spcBef>
              <a:buFont typeface="Times New Roman"/>
              <a:buChar char="●"/>
              <a:tabLst>
                <a:tab pos="767080" algn="l"/>
              </a:tabLst>
            </a:pPr>
            <a:r>
              <a:rPr sz="3600" spc="15" dirty="0">
                <a:latin typeface="RobotoRegular"/>
                <a:cs typeface="RobotoRegular"/>
              </a:rPr>
              <a:t>How did </a:t>
            </a:r>
            <a:r>
              <a:rPr sz="3600" spc="10" dirty="0">
                <a:latin typeface="RobotoRegular"/>
                <a:cs typeface="RobotoRegular"/>
              </a:rPr>
              <a:t>you exploit the</a:t>
            </a:r>
            <a:r>
              <a:rPr sz="3600" spc="-10" dirty="0">
                <a:latin typeface="RobotoRegular"/>
                <a:cs typeface="RobotoRegular"/>
              </a:rPr>
              <a:t> </a:t>
            </a:r>
            <a:r>
              <a:rPr sz="3600" spc="5" dirty="0">
                <a:latin typeface="RobotoRegular"/>
                <a:cs typeface="RobotoRegular"/>
              </a:rPr>
              <a:t>vulnerability?</a:t>
            </a:r>
            <a:endParaRPr sz="3600" dirty="0">
              <a:latin typeface="RobotoRegular"/>
              <a:cs typeface="RobotoRegular"/>
            </a:endParaRPr>
          </a:p>
          <a:p>
            <a:pPr marL="1143635" lvl="1" indent="-398780">
              <a:lnSpc>
                <a:spcPct val="100000"/>
              </a:lnSpc>
              <a:spcBef>
                <a:spcPts val="1465"/>
              </a:spcBef>
              <a:buFont typeface="Times New Roman"/>
              <a:buChar char="○"/>
              <a:tabLst>
                <a:tab pos="1144270" algn="l"/>
              </a:tabLst>
            </a:pPr>
            <a:r>
              <a:rPr sz="3300" spc="-10" dirty="0">
                <a:latin typeface="RobotoRegular"/>
                <a:cs typeface="RobotoRegular"/>
              </a:rPr>
              <a:t>Used </a:t>
            </a:r>
            <a:r>
              <a:rPr sz="3300" spc="-5" dirty="0">
                <a:latin typeface="RobotoRegular"/>
                <a:cs typeface="RobotoRegular"/>
              </a:rPr>
              <a:t>JohnTheRipper to </a:t>
            </a:r>
            <a:r>
              <a:rPr sz="3300" dirty="0">
                <a:latin typeface="RobotoRegular"/>
                <a:cs typeface="RobotoRegular"/>
              </a:rPr>
              <a:t>brute </a:t>
            </a:r>
            <a:r>
              <a:rPr sz="3300" spc="-5" dirty="0">
                <a:latin typeface="RobotoRegular"/>
                <a:cs typeface="RobotoRegular"/>
              </a:rPr>
              <a:t>force the hash </a:t>
            </a:r>
            <a:r>
              <a:rPr sz="3300" spc="-10" dirty="0">
                <a:latin typeface="RobotoRegular"/>
                <a:cs typeface="RobotoRegular"/>
              </a:rPr>
              <a:t>located within </a:t>
            </a:r>
            <a:r>
              <a:rPr sz="3300" spc="-5" dirty="0">
                <a:latin typeface="RobotoRegular"/>
                <a:cs typeface="RobotoRegular"/>
              </a:rPr>
              <a:t>the MySQL</a:t>
            </a:r>
            <a:r>
              <a:rPr sz="3300" spc="195" dirty="0">
                <a:latin typeface="RobotoRegular"/>
                <a:cs typeface="RobotoRegular"/>
              </a:rPr>
              <a:t> </a:t>
            </a:r>
            <a:r>
              <a:rPr sz="3300" spc="-5" dirty="0">
                <a:latin typeface="RobotoRegular"/>
                <a:cs typeface="RobotoRegular"/>
              </a:rPr>
              <a:t>database.</a:t>
            </a:r>
            <a:endParaRPr sz="3300" dirty="0">
              <a:latin typeface="RobotoRegular"/>
              <a:cs typeface="RobotoRegular"/>
            </a:endParaRPr>
          </a:p>
          <a:p>
            <a:pPr marL="1143635" lvl="1" indent="-398780">
              <a:lnSpc>
                <a:spcPct val="100000"/>
              </a:lnSpc>
              <a:spcBef>
                <a:spcPts val="1420"/>
              </a:spcBef>
              <a:buFont typeface="Times New Roman"/>
              <a:buChar char="○"/>
              <a:tabLst>
                <a:tab pos="1144270" algn="l"/>
              </a:tabLst>
            </a:pPr>
            <a:r>
              <a:rPr lang="en-US" sz="3300" spc="-10" dirty="0">
                <a:latin typeface="RobotoRegular"/>
                <a:cs typeface="RobotoRegular"/>
              </a:rPr>
              <a:t> </a:t>
            </a:r>
            <a:endParaRPr sz="3300" dirty="0">
              <a:latin typeface="RobotoRegular"/>
              <a:cs typeface="RobotoRegular"/>
            </a:endParaRPr>
          </a:p>
          <a:p>
            <a:pPr marL="766445" indent="-419100">
              <a:lnSpc>
                <a:spcPct val="100000"/>
              </a:lnSpc>
              <a:spcBef>
                <a:spcPts val="1460"/>
              </a:spcBef>
              <a:buFont typeface="Times New Roman"/>
              <a:buChar char="●"/>
              <a:tabLst>
                <a:tab pos="767080" algn="l"/>
              </a:tabLst>
            </a:pPr>
            <a:r>
              <a:rPr sz="3600" spc="15" dirty="0">
                <a:latin typeface="RobotoRegular"/>
                <a:cs typeface="RobotoRegular"/>
              </a:rPr>
              <a:t>What did </a:t>
            </a:r>
            <a:r>
              <a:rPr sz="3600" spc="10" dirty="0">
                <a:latin typeface="RobotoRegular"/>
                <a:cs typeface="RobotoRegular"/>
              </a:rPr>
              <a:t>the exploit</a:t>
            </a:r>
            <a:r>
              <a:rPr sz="3600" spc="-50" dirty="0">
                <a:latin typeface="RobotoRegular"/>
                <a:cs typeface="RobotoRegular"/>
              </a:rPr>
              <a:t> </a:t>
            </a:r>
            <a:r>
              <a:rPr sz="3600" spc="15" dirty="0">
                <a:latin typeface="RobotoRegular"/>
                <a:cs typeface="RobotoRegular"/>
              </a:rPr>
              <a:t>achieve?</a:t>
            </a:r>
            <a:endParaRPr sz="3600" dirty="0">
              <a:latin typeface="RobotoRegular"/>
              <a:cs typeface="RobotoRegular"/>
            </a:endParaRPr>
          </a:p>
          <a:p>
            <a:pPr marL="1143635" lvl="1" indent="-398780">
              <a:lnSpc>
                <a:spcPct val="100000"/>
              </a:lnSpc>
              <a:spcBef>
                <a:spcPts val="1465"/>
              </a:spcBef>
              <a:buFont typeface="Times New Roman"/>
              <a:buChar char="○"/>
              <a:tabLst>
                <a:tab pos="1144270" algn="l"/>
              </a:tabLst>
            </a:pPr>
            <a:r>
              <a:rPr sz="3300" spc="-10" dirty="0">
                <a:latin typeface="RobotoRegular"/>
                <a:cs typeface="RobotoRegular"/>
              </a:rPr>
              <a:t>Gained </a:t>
            </a:r>
            <a:r>
              <a:rPr sz="3300" spc="-5" dirty="0">
                <a:latin typeface="RobotoRegular"/>
                <a:cs typeface="RobotoRegular"/>
              </a:rPr>
              <a:t>the </a:t>
            </a:r>
            <a:r>
              <a:rPr sz="3300" dirty="0">
                <a:latin typeface="RobotoRegular"/>
                <a:cs typeface="RobotoRegular"/>
              </a:rPr>
              <a:t>ability to </a:t>
            </a:r>
            <a:r>
              <a:rPr sz="3300" spc="-5" dirty="0">
                <a:latin typeface="RobotoRegular"/>
                <a:cs typeface="RobotoRegular"/>
              </a:rPr>
              <a:t>ssh from </a:t>
            </a:r>
            <a:r>
              <a:rPr sz="3300" spc="-10" dirty="0">
                <a:latin typeface="RobotoRegular"/>
                <a:cs typeface="RobotoRegular"/>
              </a:rPr>
              <a:t>Michael </a:t>
            </a:r>
            <a:r>
              <a:rPr sz="3300" spc="-5" dirty="0">
                <a:latin typeface="RobotoRegular"/>
                <a:cs typeface="RobotoRegular"/>
              </a:rPr>
              <a:t>to Steven to gain further</a:t>
            </a:r>
            <a:r>
              <a:rPr sz="3300" spc="120" dirty="0">
                <a:latin typeface="RobotoRegular"/>
                <a:cs typeface="RobotoRegular"/>
              </a:rPr>
              <a:t> </a:t>
            </a:r>
            <a:r>
              <a:rPr sz="3300" spc="-5" dirty="0">
                <a:latin typeface="RobotoRegular"/>
                <a:cs typeface="RobotoRegular"/>
              </a:rPr>
              <a:t>privileges</a:t>
            </a:r>
            <a:endParaRPr sz="3300" dirty="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0651" y="6755410"/>
            <a:ext cx="11022315" cy="1753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0651" y="8638127"/>
            <a:ext cx="7315951" cy="15471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0"/>
              </a:lnSpc>
            </a:pPr>
            <a:fld id="{81D60167-4931-47E6-BA6A-407CBD079E47}" type="slidenum">
              <a:rPr spc="5" dirty="0"/>
              <a:t>9</a:t>
            </a:fld>
            <a:endParaRPr spc="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414</Words>
  <Application>Microsoft Office PowerPoint</Application>
  <PresentationFormat>Custom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RobotoBlack</vt:lpstr>
      <vt:lpstr>RobotoRegular</vt:lpstr>
      <vt:lpstr>Times New Roman</vt:lpstr>
      <vt:lpstr>Office Theme</vt:lpstr>
      <vt:lpstr>Final Engagement Attack, Defense &amp; Analysis of a Vulnerable Network</vt:lpstr>
      <vt:lpstr>Table of Contents</vt:lpstr>
      <vt:lpstr>Network Topology &amp; Critical Vulnerabilities</vt:lpstr>
      <vt:lpstr>Network Topology</vt:lpstr>
      <vt:lpstr>Critical Vulnerabilities: Target 1</vt:lpstr>
      <vt:lpstr>Exploits Used</vt:lpstr>
      <vt:lpstr>Exploitation: Wordpress User Enumeration</vt:lpstr>
      <vt:lpstr>Exploitation: Weak Passwords</vt:lpstr>
      <vt:lpstr>Exploitation: Unprotected and Unsalted Hash</vt:lpstr>
      <vt:lpstr>Exploitation: Privilege Escalation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Dharani Kumar Krishnan</dc:title>
  <dc:creator>Dharani Kumar Krishnan</dc:creator>
  <cp:lastModifiedBy>Senthil Kumar</cp:lastModifiedBy>
  <cp:revision>1</cp:revision>
  <dcterms:created xsi:type="dcterms:W3CDTF">2021-09-12T17:07:07Z</dcterms:created>
  <dcterms:modified xsi:type="dcterms:W3CDTF">2021-09-13T22:19:13Z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2021-09-12T00:00:00Z</vt:filetime>
  </property>
</Properties>
</file>