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95" r:id="rId2"/>
    <p:sldId id="296" r:id="rId3"/>
    <p:sldId id="311" r:id="rId4"/>
    <p:sldId id="329" r:id="rId5"/>
    <p:sldId id="312" r:id="rId6"/>
    <p:sldId id="297" r:id="rId7"/>
    <p:sldId id="298" r:id="rId8"/>
    <p:sldId id="314" r:id="rId9"/>
    <p:sldId id="313" r:id="rId10"/>
    <p:sldId id="315" r:id="rId11"/>
    <p:sldId id="317" r:id="rId12"/>
    <p:sldId id="330" r:id="rId13"/>
    <p:sldId id="318" r:id="rId14"/>
    <p:sldId id="321" r:id="rId15"/>
    <p:sldId id="322" r:id="rId16"/>
    <p:sldId id="323" r:id="rId17"/>
    <p:sldId id="324" r:id="rId18"/>
    <p:sldId id="325" r:id="rId19"/>
    <p:sldId id="331" r:id="rId20"/>
    <p:sldId id="305" r:id="rId21"/>
    <p:sldId id="326" r:id="rId22"/>
    <p:sldId id="308" r:id="rId23"/>
    <p:sldId id="327" r:id="rId24"/>
    <p:sldId id="32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Fira Sans Light" panose="020B0403050000020004" pitchFamily="34" charset="0"/>
      <p:regular r:id="rId31"/>
      <p:bold r:id="rId32"/>
      <p:italic r:id="rId33"/>
      <p:boldItalic r:id="rId34"/>
    </p:embeddedFont>
    <p:embeddedFont>
      <p:font typeface="Fira Sans SemiBold" panose="020B06030500000200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0860D-6354-4378-A09D-8DFCC888E2C9}">
  <a:tblStyle styleId="{9800860D-6354-4378-A09D-8DFCC888E2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3F8801-1707-46FC-A2A7-8ED0A2465BA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779100" y="1984688"/>
            <a:ext cx="5040600" cy="632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9" name="Google Shape;19;p3"/>
          <p:cNvSpPr txBox="1">
            <a:spLocks noGrp="1"/>
          </p:cNvSpPr>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6" name="Google Shape;56;p8"/>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7" name="Google Shape;57;p8"/>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8" name="Google Shape;58;p8"/>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9" name="Google Shape;5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ctrTitle"/>
          </p:nvPr>
        </p:nvSpPr>
        <p:spPr>
          <a:xfrm>
            <a:off x="1285875" y="257176"/>
            <a:ext cx="7086600" cy="88959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cap="none" dirty="0">
                <a:solidFill>
                  <a:schemeClr val="bg1"/>
                </a:solidFill>
                <a:effectLst>
                  <a:outerShdw blurRad="38100" dist="38100" dir="2700000" algn="tl">
                    <a:srgbClr val="000000">
                      <a:alpha val="43137"/>
                    </a:srgbClr>
                  </a:outerShdw>
                </a:effectLst>
                <a:latin typeface="+mj-lt"/>
                <a:ea typeface="Tahoma"/>
                <a:cs typeface="Times New Roman" panose="02020603050405020304" pitchFamily="18" charset="0"/>
                <a:sym typeface="Tahoma"/>
              </a:rPr>
              <a:t>PANIMALAR ENGINEERING COLLEGE</a:t>
            </a:r>
            <a:endParaRPr sz="2800" b="1" dirty="0">
              <a:solidFill>
                <a:schemeClr val="bg1"/>
              </a:solidFill>
              <a:latin typeface="+mj-lt"/>
              <a:cs typeface="Times New Roman" panose="02020603050405020304" pitchFamily="18" charset="0"/>
            </a:endParaRPr>
          </a:p>
        </p:txBody>
      </p:sp>
      <p:sp>
        <p:nvSpPr>
          <p:cNvPr id="6" name="Subtitle 5">
            <a:extLst>
              <a:ext uri="{FF2B5EF4-FFF2-40B4-BE49-F238E27FC236}">
                <a16:creationId xmlns:a16="http://schemas.microsoft.com/office/drawing/2014/main" id="{66075E67-25EF-56BA-5D35-2747436BF66C}"/>
              </a:ext>
            </a:extLst>
          </p:cNvPr>
          <p:cNvSpPr>
            <a:spLocks noGrp="1"/>
          </p:cNvSpPr>
          <p:nvPr>
            <p:ph type="subTitle" idx="1"/>
          </p:nvPr>
        </p:nvSpPr>
        <p:spPr>
          <a:xfrm>
            <a:off x="779099" y="1014412"/>
            <a:ext cx="7593375" cy="3786187"/>
          </a:xfrm>
        </p:spPr>
        <p:txBody>
          <a:bodyPr/>
          <a:lstStyle/>
          <a:p>
            <a:pPr marL="0" lvl="0" indent="0" algn="ctr" rtl="0">
              <a:lnSpc>
                <a:spcPct val="90000"/>
              </a:lnSpc>
              <a:spcBef>
                <a:spcPts val="0"/>
              </a:spcBef>
              <a:spcAft>
                <a:spcPts val="0"/>
              </a:spcAft>
              <a:buClr>
                <a:srgbClr val="FF0000"/>
              </a:buClr>
              <a:buSzPct val="100000"/>
              <a:buNone/>
            </a:pPr>
            <a:r>
              <a:rPr lang="en-US" sz="2000" b="1" dirty="0">
                <a:solidFill>
                  <a:schemeClr val="bg1"/>
                </a:solidFill>
                <a:latin typeface="+mj-lt"/>
                <a:ea typeface="Tahoma"/>
                <a:cs typeface="Times New Roman" panose="02020603050405020304" pitchFamily="18" charset="0"/>
                <a:sym typeface="Tahoma"/>
              </a:rPr>
              <a:t>DEPARTMENT OF COMPUTER SCIENCE AND ENGINEERING</a:t>
            </a:r>
            <a:endParaRPr lang="en-US" sz="2000" b="1" dirty="0">
              <a:solidFill>
                <a:schemeClr val="bg1"/>
              </a:solidFill>
              <a:latin typeface="+mj-lt"/>
              <a:cs typeface="Times New Roman" panose="02020603050405020304" pitchFamily="18" charset="0"/>
            </a:endParaRPr>
          </a:p>
          <a:p>
            <a:pPr marL="0" lvl="0" indent="0" algn="ctr" rtl="0">
              <a:lnSpc>
                <a:spcPct val="90000"/>
              </a:lnSpc>
              <a:spcBef>
                <a:spcPts val="1000"/>
              </a:spcBef>
              <a:spcAft>
                <a:spcPts val="0"/>
              </a:spcAft>
              <a:buClr>
                <a:srgbClr val="FF0000"/>
              </a:buClr>
              <a:buSzPct val="100000"/>
              <a:buNone/>
            </a:pPr>
            <a:r>
              <a:rPr lang="en-US" sz="2000" b="1" dirty="0">
                <a:solidFill>
                  <a:schemeClr val="bg1"/>
                </a:solidFill>
                <a:latin typeface="+mj-lt"/>
                <a:ea typeface="Tahoma"/>
                <a:cs typeface="Times New Roman" panose="02020603050405020304" pitchFamily="18" charset="0"/>
                <a:sym typeface="Tahoma"/>
              </a:rPr>
              <a:t>CS8811 PROJECT WORK </a:t>
            </a:r>
          </a:p>
          <a:p>
            <a:pPr marL="0" lvl="0" indent="0" algn="ctr" rtl="0">
              <a:lnSpc>
                <a:spcPct val="90000"/>
              </a:lnSpc>
              <a:spcBef>
                <a:spcPts val="1000"/>
              </a:spcBef>
              <a:spcAft>
                <a:spcPts val="0"/>
              </a:spcAft>
              <a:buClr>
                <a:srgbClr val="FF0000"/>
              </a:buClr>
              <a:buSzPct val="100000"/>
              <a:buNone/>
            </a:pPr>
            <a:r>
              <a:rPr lang="en-US" sz="2000" b="1" i="0" u="none" strike="noStrike" baseline="0" dirty="0">
                <a:solidFill>
                  <a:srgbClr val="000000"/>
                </a:solidFill>
                <a:effectLst>
                  <a:outerShdw blurRad="38100" dist="38100" dir="2700000" algn="tl">
                    <a:srgbClr val="000000">
                      <a:alpha val="43137"/>
                    </a:srgbClr>
                  </a:outerShdw>
                </a:effectLst>
                <a:latin typeface="+mj-lt"/>
                <a:cs typeface="Times New Roman" panose="02020603050405020304" pitchFamily="18" charset="0"/>
              </a:rPr>
              <a:t>CRYPTO CURRENCY MARKET PRICE PREDICTION USING DATA SCIENCE PROCESS</a:t>
            </a:r>
            <a:endParaRPr lang="en-US" sz="2000" b="1" dirty="0">
              <a:solidFill>
                <a:srgbClr val="FF0000"/>
              </a:solidFill>
              <a:effectLst>
                <a:outerShdw blurRad="38100" dist="38100" dir="2700000" algn="tl">
                  <a:srgbClr val="000000">
                    <a:alpha val="43137"/>
                  </a:srgbClr>
                </a:outerShdw>
              </a:effectLst>
              <a:latin typeface="+mj-lt"/>
              <a:ea typeface="Tahoma"/>
              <a:cs typeface="Times New Roman" panose="02020603050405020304" pitchFamily="18" charset="0"/>
              <a:sym typeface="Tahoma"/>
            </a:endParaRPr>
          </a:p>
          <a:p>
            <a:pPr marL="109728" indent="0">
              <a:buNone/>
            </a:pPr>
            <a:r>
              <a:rPr lang="en-US" sz="2000" dirty="0">
                <a:solidFill>
                  <a:schemeClr val="accent2"/>
                </a:solidFill>
                <a:latin typeface="+mj-lt"/>
                <a:ea typeface="Tahoma"/>
                <a:cs typeface="Times New Roman" panose="02020603050405020304" pitchFamily="18" charset="0"/>
                <a:sym typeface="Tahoma"/>
              </a:rPr>
              <a:t>   </a:t>
            </a:r>
            <a:r>
              <a:rPr lang="en-US" sz="2000" dirty="0">
                <a:solidFill>
                  <a:srgbClr val="0070C0"/>
                </a:solidFill>
                <a:latin typeface="+mj-lt"/>
                <a:cs typeface="Times New Roman" panose="02020603050405020304" pitchFamily="18" charset="0"/>
              </a:rPr>
              <a:t>BATCH NO:  </a:t>
            </a:r>
            <a:r>
              <a:rPr lang="en-US" sz="2000" b="1" dirty="0">
                <a:solidFill>
                  <a:schemeClr val="tx1">
                    <a:lumMod val="95000"/>
                    <a:lumOff val="5000"/>
                  </a:schemeClr>
                </a:solidFill>
                <a:effectLst>
                  <a:outerShdw blurRad="38100" dist="38100" dir="2700000" algn="tl">
                    <a:srgbClr val="000000">
                      <a:alpha val="43137"/>
                    </a:srgbClr>
                  </a:outerShdw>
                </a:effectLst>
                <a:latin typeface="+mj-lt"/>
                <a:cs typeface="Times New Roman" panose="02020603050405020304" pitchFamily="18" charset="0"/>
              </a:rPr>
              <a:t>C3</a:t>
            </a:r>
          </a:p>
          <a:p>
            <a:pPr marL="109728" indent="0">
              <a:buNone/>
            </a:pPr>
            <a:r>
              <a:rPr lang="en-US" sz="2000" dirty="0">
                <a:solidFill>
                  <a:schemeClr val="accent2"/>
                </a:solidFill>
                <a:latin typeface="+mj-lt"/>
                <a:ea typeface="Tahoma"/>
                <a:cs typeface="Times New Roman" panose="02020603050405020304" pitchFamily="18" charset="0"/>
                <a:sym typeface="Tahoma"/>
              </a:rPr>
              <a:t>   </a:t>
            </a:r>
            <a:r>
              <a:rPr lang="en-US" sz="2000" dirty="0">
                <a:solidFill>
                  <a:srgbClr val="0070C0"/>
                </a:solidFill>
                <a:latin typeface="+mj-lt"/>
                <a:ea typeface="Tahoma"/>
                <a:cs typeface="Times New Roman" panose="02020603050405020304" pitchFamily="18" charset="0"/>
                <a:sym typeface="Tahoma"/>
              </a:rPr>
              <a:t>Guide Name: </a:t>
            </a:r>
            <a:r>
              <a:rPr lang="en-US" sz="2000" b="1" dirty="0">
                <a:solidFill>
                  <a:schemeClr val="tx1"/>
                </a:solidFill>
                <a:effectLst>
                  <a:outerShdw blurRad="38100" dist="38100" dir="2700000" algn="tl">
                    <a:srgbClr val="000000">
                      <a:alpha val="43137"/>
                    </a:srgbClr>
                  </a:outerShdw>
                </a:effectLst>
                <a:latin typeface="+mj-lt"/>
                <a:ea typeface="Tahoma"/>
                <a:cs typeface="Times New Roman" panose="02020603050405020304" pitchFamily="18" charset="0"/>
                <a:sym typeface="Tahoma"/>
              </a:rPr>
              <a:t>Mr.</a:t>
            </a:r>
            <a:r>
              <a:rPr lang="en-IN" sz="2000" b="1" dirty="0">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S.A.K. JAINULABUDEEN M. Tech., </a:t>
            </a:r>
          </a:p>
          <a:p>
            <a:pPr marL="109728" indent="0">
              <a:buNone/>
            </a:pPr>
            <a:r>
              <a:rPr lang="en-IN" sz="2000" b="1" dirty="0">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ASSISTANT PROFESSOR </a:t>
            </a:r>
            <a:endParaRPr lang="en-US" sz="2000" b="1" dirty="0">
              <a:solidFill>
                <a:schemeClr val="tx1"/>
              </a:solidFill>
              <a:effectLst>
                <a:outerShdw blurRad="38100" dist="38100" dir="2700000" algn="tl">
                  <a:srgbClr val="000000">
                    <a:alpha val="43137"/>
                  </a:srgbClr>
                </a:outerShdw>
              </a:effectLst>
              <a:latin typeface="+mj-lt"/>
              <a:ea typeface="Tahoma"/>
              <a:cs typeface="Times New Roman" panose="02020603050405020304" pitchFamily="18" charset="0"/>
              <a:sym typeface="Tahoma"/>
            </a:endParaRPr>
          </a:p>
          <a:p>
            <a:pPr marL="109728" indent="0"/>
            <a:r>
              <a:rPr lang="en-US" sz="2000" dirty="0">
                <a:solidFill>
                  <a:srgbClr val="0070C0"/>
                </a:solidFill>
                <a:latin typeface="+mj-lt"/>
                <a:ea typeface="Tahoma"/>
                <a:cs typeface="Times New Roman" panose="02020603050405020304" pitchFamily="18" charset="0"/>
                <a:sym typeface="Tahoma"/>
              </a:rPr>
              <a:t>   Team: </a:t>
            </a:r>
            <a:r>
              <a:rPr lang="en-US" sz="2000" b="1" dirty="0">
                <a:solidFill>
                  <a:schemeClr val="tx2">
                    <a:lumMod val="10000"/>
                  </a:schemeClr>
                </a:solidFill>
                <a:effectLst>
                  <a:outerShdw blurRad="38100" dist="38100" dir="2700000" algn="tl">
                    <a:srgbClr val="000000">
                      <a:alpha val="43137"/>
                    </a:srgbClr>
                  </a:outerShdw>
                </a:effectLst>
                <a:latin typeface="+mj-lt"/>
                <a:cs typeface="Times New Roman" panose="02020603050405020304" pitchFamily="18" charset="0"/>
              </a:rPr>
              <a:t>SASHI KIRAN S (211418104234)</a:t>
            </a:r>
          </a:p>
          <a:p>
            <a:pPr marL="109728" indent="0">
              <a:buNone/>
            </a:pPr>
            <a:r>
              <a:rPr lang="en-US" sz="2000" b="1" dirty="0">
                <a:solidFill>
                  <a:schemeClr val="tx2">
                    <a:lumMod val="10000"/>
                  </a:schemeClr>
                </a:solidFill>
                <a:effectLst>
                  <a:outerShdw blurRad="38100" dist="38100" dir="2700000" algn="tl">
                    <a:srgbClr val="000000">
                      <a:alpha val="43137"/>
                    </a:srgbClr>
                  </a:outerShdw>
                </a:effectLst>
                <a:latin typeface="+mj-lt"/>
                <a:cs typeface="Times New Roman" panose="02020603050405020304" pitchFamily="18" charset="0"/>
              </a:rPr>
              <a:t>              SATISH R           (211418104236)</a:t>
            </a:r>
          </a:p>
          <a:p>
            <a:pPr marL="109728" indent="0"/>
            <a:r>
              <a:rPr lang="en-US" sz="2000" b="1" dirty="0">
                <a:solidFill>
                  <a:schemeClr val="tx2">
                    <a:lumMod val="10000"/>
                  </a:schemeClr>
                </a:solidFill>
                <a:effectLst>
                  <a:outerShdw blurRad="38100" dist="38100" dir="2700000" algn="tl">
                    <a:srgbClr val="000000">
                      <a:alpha val="43137"/>
                    </a:srgbClr>
                  </a:outerShdw>
                </a:effectLst>
                <a:latin typeface="+mj-lt"/>
                <a:cs typeface="Times New Roman" panose="02020603050405020304" pitchFamily="18" charset="0"/>
              </a:rPr>
              <a:t>              SENTHIL RAJ S (211418104240)</a:t>
            </a:r>
          </a:p>
          <a:p>
            <a:pPr marL="109728" indent="0">
              <a:buNone/>
            </a:pPr>
            <a:endParaRPr lang="en-US" sz="2000" b="1" dirty="0">
              <a:solidFill>
                <a:schemeClr val="tx2">
                  <a:lumMod val="10000"/>
                </a:schemeClr>
              </a:solidFill>
              <a:effectLst>
                <a:outerShdw blurRad="38100" dist="38100" dir="2700000" algn="tl">
                  <a:srgbClr val="000000">
                    <a:alpha val="43137"/>
                  </a:srgbClr>
                </a:outerShdw>
              </a:effectLst>
              <a:latin typeface="+mj-lt"/>
              <a:ea typeface="Tahoma"/>
              <a:cs typeface="Times New Roman" panose="02020603050405020304" pitchFamily="18" charset="0"/>
              <a:sym typeface="Tahoma"/>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FEA2-4AA4-015B-EEE2-2025F1D6970A}"/>
              </a:ext>
            </a:extLst>
          </p:cNvPr>
          <p:cNvSpPr>
            <a:spLocks noGrp="1"/>
          </p:cNvSpPr>
          <p:nvPr>
            <p:ph type="title"/>
          </p:nvPr>
        </p:nvSpPr>
        <p:spPr>
          <a:xfrm>
            <a:off x="793388" y="450056"/>
            <a:ext cx="6962100" cy="635794"/>
          </a:xfrm>
        </p:spPr>
        <p:txBody>
          <a:bodyPr/>
          <a:lstStyle/>
          <a:p>
            <a:r>
              <a:rPr lang="en-US" sz="2800" b="1" dirty="0">
                <a:solidFill>
                  <a:srgbClr val="FF0000"/>
                </a:solidFill>
                <a:effectLst/>
                <a:latin typeface="+mj-lt"/>
                <a:ea typeface="Times New Roman" panose="02020603050405020304" pitchFamily="18" charset="0"/>
              </a:rPr>
              <a:t>                 Workflow Diagram</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1F22A4C8-7774-224F-6D07-D3501ECA3A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5E3DCB3A-1375-45D0-E616-FF7DCF24A673}"/>
              </a:ext>
            </a:extLst>
          </p:cNvPr>
          <p:cNvPicPr>
            <a:picLocks noChangeAspect="1"/>
          </p:cNvPicPr>
          <p:nvPr/>
        </p:nvPicPr>
        <p:blipFill>
          <a:blip r:embed="rId2"/>
          <a:stretch>
            <a:fillRect/>
          </a:stretch>
        </p:blipFill>
        <p:spPr>
          <a:xfrm>
            <a:off x="1100139" y="600075"/>
            <a:ext cx="6100761" cy="4364832"/>
          </a:xfrm>
          <a:prstGeom prst="rect">
            <a:avLst/>
          </a:prstGeom>
        </p:spPr>
      </p:pic>
    </p:spTree>
    <p:extLst>
      <p:ext uri="{BB962C8B-B14F-4D97-AF65-F5344CB8AC3E}">
        <p14:creationId xmlns:p14="http://schemas.microsoft.com/office/powerpoint/2010/main" val="949757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6167-00ED-5062-6EA7-FB8CA78B6996}"/>
              </a:ext>
            </a:extLst>
          </p:cNvPr>
          <p:cNvSpPr>
            <a:spLocks noGrp="1"/>
          </p:cNvSpPr>
          <p:nvPr>
            <p:ph type="title"/>
          </p:nvPr>
        </p:nvSpPr>
        <p:spPr>
          <a:xfrm>
            <a:off x="779100" y="292894"/>
            <a:ext cx="6962100" cy="550069"/>
          </a:xfrm>
        </p:spPr>
        <p:txBody>
          <a:bodyPr/>
          <a:lstStyle/>
          <a:p>
            <a:r>
              <a:rPr lang="en-US" sz="2800" b="1" dirty="0">
                <a:solidFill>
                  <a:srgbClr val="FF0000"/>
                </a:solidFill>
                <a:effectLst/>
                <a:latin typeface="+mj-lt"/>
                <a:ea typeface="Times New Roman" panose="02020603050405020304" pitchFamily="18" charset="0"/>
              </a:rPr>
              <a:t>                    Use Case Diagram</a:t>
            </a:r>
            <a:endParaRPr lang="en-IN" sz="2800" dirty="0">
              <a:solidFill>
                <a:srgbClr val="FF0000"/>
              </a:solidFill>
              <a:latin typeface="+mj-lt"/>
            </a:endParaRPr>
          </a:p>
        </p:txBody>
      </p:sp>
      <p:sp>
        <p:nvSpPr>
          <p:cNvPr id="3" name="Slide Number Placeholder 2">
            <a:extLst>
              <a:ext uri="{FF2B5EF4-FFF2-40B4-BE49-F238E27FC236}">
                <a16:creationId xmlns:a16="http://schemas.microsoft.com/office/drawing/2014/main" id="{0E929D2E-0687-EF0C-D4EE-40606C2D29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B372B03B-9250-61ED-C2D7-5649D032CE30}"/>
              </a:ext>
            </a:extLst>
          </p:cNvPr>
          <p:cNvPicPr>
            <a:picLocks noChangeAspect="1"/>
          </p:cNvPicPr>
          <p:nvPr/>
        </p:nvPicPr>
        <p:blipFill>
          <a:blip r:embed="rId2"/>
          <a:stretch>
            <a:fillRect/>
          </a:stretch>
        </p:blipFill>
        <p:spPr>
          <a:xfrm>
            <a:off x="779100" y="950976"/>
            <a:ext cx="6962100" cy="4192475"/>
          </a:xfrm>
          <a:prstGeom prst="rect">
            <a:avLst/>
          </a:prstGeom>
        </p:spPr>
      </p:pic>
    </p:spTree>
    <p:extLst>
      <p:ext uri="{BB962C8B-B14F-4D97-AF65-F5344CB8AC3E}">
        <p14:creationId xmlns:p14="http://schemas.microsoft.com/office/powerpoint/2010/main" val="287030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484C-BAFC-64F2-4845-B9C6C5F6B142}"/>
              </a:ext>
            </a:extLst>
          </p:cNvPr>
          <p:cNvSpPr>
            <a:spLocks noGrp="1"/>
          </p:cNvSpPr>
          <p:nvPr>
            <p:ph type="title"/>
          </p:nvPr>
        </p:nvSpPr>
        <p:spPr>
          <a:xfrm>
            <a:off x="779100" y="157164"/>
            <a:ext cx="6962100" cy="485774"/>
          </a:xfrm>
        </p:spPr>
        <p:txBody>
          <a:bodyPr/>
          <a:lstStyle/>
          <a:p>
            <a:r>
              <a:rPr lang="en-US" sz="2600" b="1" dirty="0">
                <a:solidFill>
                  <a:srgbClr val="FF0000"/>
                </a:solidFill>
                <a:effectLst/>
                <a:latin typeface="Times New Roman" panose="02020603050405020304" pitchFamily="18" charset="0"/>
                <a:ea typeface="Times New Roman" panose="02020603050405020304" pitchFamily="18" charset="0"/>
              </a:rPr>
              <a:t>                            Activity Diagram</a:t>
            </a:r>
            <a:endParaRPr lang="en-IN" sz="2600" dirty="0">
              <a:solidFill>
                <a:srgbClr val="FF0000"/>
              </a:solidFill>
            </a:endParaRPr>
          </a:p>
        </p:txBody>
      </p:sp>
      <p:sp>
        <p:nvSpPr>
          <p:cNvPr id="3" name="Slide Number Placeholder 2">
            <a:extLst>
              <a:ext uri="{FF2B5EF4-FFF2-40B4-BE49-F238E27FC236}">
                <a16:creationId xmlns:a16="http://schemas.microsoft.com/office/drawing/2014/main" id="{D3FE99CD-6373-B0AD-64FD-BC8DE113A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D340E9B7-A21C-11E7-C521-5FDB86A4BCE4}"/>
              </a:ext>
            </a:extLst>
          </p:cNvPr>
          <p:cNvPicPr>
            <a:picLocks noChangeAspect="1"/>
          </p:cNvPicPr>
          <p:nvPr/>
        </p:nvPicPr>
        <p:blipFill>
          <a:blip r:embed="rId2"/>
          <a:stretch>
            <a:fillRect/>
          </a:stretch>
        </p:blipFill>
        <p:spPr>
          <a:xfrm>
            <a:off x="779099" y="700089"/>
            <a:ext cx="6836139" cy="4443412"/>
          </a:xfrm>
          <a:prstGeom prst="rect">
            <a:avLst/>
          </a:prstGeom>
        </p:spPr>
      </p:pic>
    </p:spTree>
    <p:extLst>
      <p:ext uri="{BB962C8B-B14F-4D97-AF65-F5344CB8AC3E}">
        <p14:creationId xmlns:p14="http://schemas.microsoft.com/office/powerpoint/2010/main" val="293390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C7C8-2D58-0ACE-845F-65ED4B6BE6EB}"/>
              </a:ext>
            </a:extLst>
          </p:cNvPr>
          <p:cNvSpPr>
            <a:spLocks noGrp="1"/>
          </p:cNvSpPr>
          <p:nvPr>
            <p:ph type="title"/>
          </p:nvPr>
        </p:nvSpPr>
        <p:spPr>
          <a:xfrm>
            <a:off x="779100" y="228600"/>
            <a:ext cx="6962100" cy="500063"/>
          </a:xfrm>
        </p:spPr>
        <p:txBody>
          <a:bodyPr/>
          <a:lstStyle/>
          <a:p>
            <a:r>
              <a:rPr lang="en-US" sz="2800" b="1" dirty="0">
                <a:solidFill>
                  <a:srgbClr val="FF0000"/>
                </a:solidFill>
                <a:effectLst/>
                <a:latin typeface="+mj-lt"/>
                <a:ea typeface="Times New Roman" panose="02020603050405020304" pitchFamily="18" charset="0"/>
              </a:rPr>
              <a:t>                    Class Diagram</a:t>
            </a:r>
            <a:endParaRPr lang="en-IN" sz="2800" dirty="0">
              <a:solidFill>
                <a:srgbClr val="FF0000"/>
              </a:solidFill>
              <a:latin typeface="+mj-lt"/>
            </a:endParaRPr>
          </a:p>
        </p:txBody>
      </p:sp>
      <p:sp>
        <p:nvSpPr>
          <p:cNvPr id="3" name="Slide Number Placeholder 2">
            <a:extLst>
              <a:ext uri="{FF2B5EF4-FFF2-40B4-BE49-F238E27FC236}">
                <a16:creationId xmlns:a16="http://schemas.microsoft.com/office/drawing/2014/main" id="{A5A23306-DE64-A971-7AE3-E914C873D3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F9C08D66-2B64-73AA-C03D-A746AC646896}"/>
              </a:ext>
            </a:extLst>
          </p:cNvPr>
          <p:cNvPicPr>
            <a:picLocks noChangeAspect="1"/>
          </p:cNvPicPr>
          <p:nvPr/>
        </p:nvPicPr>
        <p:blipFill>
          <a:blip r:embed="rId2"/>
          <a:stretch>
            <a:fillRect/>
          </a:stretch>
        </p:blipFill>
        <p:spPr>
          <a:xfrm>
            <a:off x="779100" y="728663"/>
            <a:ext cx="6836138" cy="4021188"/>
          </a:xfrm>
          <a:prstGeom prst="rect">
            <a:avLst/>
          </a:prstGeom>
        </p:spPr>
      </p:pic>
    </p:spTree>
    <p:extLst>
      <p:ext uri="{BB962C8B-B14F-4D97-AF65-F5344CB8AC3E}">
        <p14:creationId xmlns:p14="http://schemas.microsoft.com/office/powerpoint/2010/main" val="367311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BBB0-37C6-9F4E-9D7B-773548F0A8CE}"/>
              </a:ext>
            </a:extLst>
          </p:cNvPr>
          <p:cNvSpPr>
            <a:spLocks noGrp="1"/>
          </p:cNvSpPr>
          <p:nvPr>
            <p:ph type="title"/>
          </p:nvPr>
        </p:nvSpPr>
        <p:spPr>
          <a:xfrm>
            <a:off x="779100" y="392905"/>
            <a:ext cx="6962100" cy="700088"/>
          </a:xfrm>
        </p:spPr>
        <p:txBody>
          <a:bodyPr/>
          <a:lstStyle/>
          <a:p>
            <a:r>
              <a:rPr lang="en-US" sz="2800" dirty="0">
                <a:solidFill>
                  <a:srgbClr val="FF0000"/>
                </a:solidFill>
                <a:latin typeface="+mj-lt"/>
              </a:rPr>
              <a:t>                            </a:t>
            </a:r>
            <a:r>
              <a:rPr lang="en-US" sz="2800" b="1" dirty="0">
                <a:solidFill>
                  <a:srgbClr val="FF0000"/>
                </a:solidFill>
                <a:latin typeface="+mj-lt"/>
              </a:rPr>
              <a:t>Module 1 </a:t>
            </a:r>
            <a:br>
              <a:rPr lang="en-US" sz="2800" b="1" dirty="0">
                <a:solidFill>
                  <a:srgbClr val="FF0000"/>
                </a:solidFill>
                <a:latin typeface="+mj-lt"/>
              </a:rPr>
            </a:br>
            <a:r>
              <a:rPr lang="en-US" sz="2800" b="1" dirty="0">
                <a:solidFill>
                  <a:srgbClr val="FF0000"/>
                </a:solidFill>
                <a:latin typeface="+mj-lt"/>
              </a:rPr>
              <a:t>                  </a:t>
            </a:r>
            <a:r>
              <a:rPr lang="en-US" sz="2800" b="1" dirty="0">
                <a:solidFill>
                  <a:srgbClr val="FF0000"/>
                </a:solidFill>
                <a:effectLst/>
                <a:latin typeface="+mj-lt"/>
                <a:ea typeface="Times New Roman" panose="02020603050405020304" pitchFamily="18" charset="0"/>
              </a:rPr>
              <a:t>Data Pre-processing</a:t>
            </a:r>
            <a:endParaRPr lang="en-IN" sz="2800" b="1" dirty="0">
              <a:solidFill>
                <a:srgbClr val="FF0000"/>
              </a:solidFill>
              <a:latin typeface="+mj-lt"/>
            </a:endParaRPr>
          </a:p>
        </p:txBody>
      </p:sp>
      <p:sp>
        <p:nvSpPr>
          <p:cNvPr id="5" name="Text Placeholder 4">
            <a:extLst>
              <a:ext uri="{FF2B5EF4-FFF2-40B4-BE49-F238E27FC236}">
                <a16:creationId xmlns:a16="http://schemas.microsoft.com/office/drawing/2014/main" id="{E7E5F176-C19E-F01E-ABB2-DB38ACCC3F40}"/>
              </a:ext>
            </a:extLst>
          </p:cNvPr>
          <p:cNvSpPr>
            <a:spLocks noGrp="1"/>
          </p:cNvSpPr>
          <p:nvPr>
            <p:ph type="body" idx="1"/>
          </p:nvPr>
        </p:nvSpPr>
        <p:spPr>
          <a:xfrm>
            <a:off x="857250" y="2857499"/>
            <a:ext cx="6883950" cy="1457326"/>
          </a:xfrm>
        </p:spPr>
        <p:txBody>
          <a:bodyPr/>
          <a:lstStyle/>
          <a:p>
            <a:pPr marL="76200" indent="0">
              <a:spcAft>
                <a:spcPts val="0"/>
              </a:spcAft>
              <a:buNone/>
              <a:tabLst>
                <a:tab pos="628650" algn="l"/>
              </a:tabLst>
            </a:pPr>
            <a:r>
              <a:rPr lang="en-US" sz="1800" b="1" dirty="0">
                <a:solidFill>
                  <a:schemeClr val="tx1"/>
                </a:solidFill>
                <a:effectLst/>
                <a:latin typeface="+mn-lt"/>
                <a:ea typeface="Times New Roman" panose="02020603050405020304" pitchFamily="18" charset="0"/>
              </a:rPr>
              <a:t>GIVEN INPUT EXPECTED OUTPUT</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input : data</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output : removing noisy data</a:t>
            </a:r>
            <a:endParaRPr lang="en-IN" sz="1800" dirty="0">
              <a:solidFill>
                <a:schemeClr val="tx1"/>
              </a:solidFill>
              <a:effectLst/>
              <a:latin typeface="+mn-lt"/>
              <a:ea typeface="Times New Roman" panose="02020603050405020304" pitchFamily="18" charset="0"/>
            </a:endParaRPr>
          </a:p>
          <a:p>
            <a:pPr marL="76200" indent="0">
              <a:buNone/>
            </a:pPr>
            <a:endParaRPr lang="en-IN" dirty="0"/>
          </a:p>
        </p:txBody>
      </p:sp>
      <p:sp>
        <p:nvSpPr>
          <p:cNvPr id="3" name="Slide Number Placeholder 2">
            <a:extLst>
              <a:ext uri="{FF2B5EF4-FFF2-40B4-BE49-F238E27FC236}">
                <a16:creationId xmlns:a16="http://schemas.microsoft.com/office/drawing/2014/main" id="{C8C43BD0-BFD1-00A1-5138-E67A741C9B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D8E1EA5E-9B59-6E3A-8CBC-FBF71FA58A4A}"/>
              </a:ext>
            </a:extLst>
          </p:cNvPr>
          <p:cNvPicPr>
            <a:picLocks noChangeAspect="1"/>
          </p:cNvPicPr>
          <p:nvPr/>
        </p:nvPicPr>
        <p:blipFill>
          <a:blip r:embed="rId2"/>
          <a:stretch>
            <a:fillRect/>
          </a:stretch>
        </p:blipFill>
        <p:spPr>
          <a:xfrm>
            <a:off x="475268" y="1092992"/>
            <a:ext cx="7189975" cy="1764507"/>
          </a:xfrm>
          <a:prstGeom prst="rect">
            <a:avLst/>
          </a:prstGeom>
        </p:spPr>
      </p:pic>
    </p:spTree>
    <p:extLst>
      <p:ext uri="{BB962C8B-B14F-4D97-AF65-F5344CB8AC3E}">
        <p14:creationId xmlns:p14="http://schemas.microsoft.com/office/powerpoint/2010/main" val="176428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257-7F10-B03F-4D40-C5AD81FB51A6}"/>
              </a:ext>
            </a:extLst>
          </p:cNvPr>
          <p:cNvSpPr>
            <a:spLocks noGrp="1"/>
          </p:cNvSpPr>
          <p:nvPr>
            <p:ph type="title"/>
          </p:nvPr>
        </p:nvSpPr>
        <p:spPr>
          <a:xfrm>
            <a:off x="857249" y="300037"/>
            <a:ext cx="7150895" cy="864394"/>
          </a:xfrm>
        </p:spPr>
        <p:txBody>
          <a:bodyPr/>
          <a:lstStyle/>
          <a:p>
            <a:r>
              <a:rPr lang="en-US" sz="2800" dirty="0">
                <a:solidFill>
                  <a:srgbClr val="FF0000"/>
                </a:solidFill>
                <a:latin typeface="+mj-lt"/>
              </a:rPr>
              <a:t>   </a:t>
            </a:r>
            <a:br>
              <a:rPr lang="en-US" sz="2800" dirty="0">
                <a:solidFill>
                  <a:srgbClr val="FF0000"/>
                </a:solidFill>
                <a:latin typeface="+mj-lt"/>
              </a:rPr>
            </a:br>
            <a:br>
              <a:rPr lang="en-US" sz="2800" dirty="0">
                <a:solidFill>
                  <a:srgbClr val="FF0000"/>
                </a:solidFill>
                <a:latin typeface="+mj-lt"/>
              </a:rPr>
            </a:br>
            <a:br>
              <a:rPr lang="en-US" sz="2800" dirty="0">
                <a:solidFill>
                  <a:srgbClr val="FF0000"/>
                </a:solidFill>
                <a:latin typeface="+mj-lt"/>
              </a:rPr>
            </a:br>
            <a:br>
              <a:rPr lang="en-US" sz="2800" dirty="0">
                <a:solidFill>
                  <a:srgbClr val="FF0000"/>
                </a:solidFill>
                <a:latin typeface="+mj-lt"/>
              </a:rPr>
            </a:br>
            <a:br>
              <a:rPr lang="en-US" sz="2800" dirty="0">
                <a:solidFill>
                  <a:srgbClr val="FF0000"/>
                </a:solidFill>
                <a:latin typeface="+mj-lt"/>
              </a:rPr>
            </a:br>
            <a:r>
              <a:rPr lang="en-US" sz="2800" dirty="0">
                <a:solidFill>
                  <a:srgbClr val="FF0000"/>
                </a:solidFill>
                <a:latin typeface="+mj-lt"/>
              </a:rPr>
              <a:t>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2800" b="1" dirty="0">
                <a:solidFill>
                  <a:srgbClr val="FF0000"/>
                </a:solidFill>
                <a:latin typeface="+mj-lt"/>
              </a:rPr>
              <a:t>Module 2 </a:t>
            </a:r>
            <a:br>
              <a:rPr lang="en-US" sz="2800" b="1" dirty="0">
                <a:solidFill>
                  <a:srgbClr val="FF0000"/>
                </a:solidFill>
                <a:latin typeface="+mj-lt"/>
              </a:rPr>
            </a:br>
            <a:r>
              <a:rPr lang="en-US" sz="2800" b="1" dirty="0">
                <a:solidFill>
                  <a:srgbClr val="FF0000"/>
                </a:solidFill>
                <a:effectLst/>
                <a:latin typeface="+mj-lt"/>
                <a:ea typeface="Times New Roman" panose="02020603050405020304" pitchFamily="18" charset="0"/>
              </a:rPr>
              <a:t>Exploration data analysis of visualization</a:t>
            </a:r>
            <a:endParaRPr lang="en-IN" sz="2800" b="1" dirty="0">
              <a:solidFill>
                <a:srgbClr val="FF0000"/>
              </a:solidFill>
              <a:latin typeface="+mj-lt"/>
            </a:endParaRPr>
          </a:p>
        </p:txBody>
      </p:sp>
      <p:sp>
        <p:nvSpPr>
          <p:cNvPr id="3" name="Text Placeholder 2">
            <a:extLst>
              <a:ext uri="{FF2B5EF4-FFF2-40B4-BE49-F238E27FC236}">
                <a16:creationId xmlns:a16="http://schemas.microsoft.com/office/drawing/2014/main" id="{0618B1C5-1856-36E9-55AD-11A491849FFD}"/>
              </a:ext>
            </a:extLst>
          </p:cNvPr>
          <p:cNvSpPr>
            <a:spLocks noGrp="1"/>
          </p:cNvSpPr>
          <p:nvPr>
            <p:ph type="body" idx="1"/>
          </p:nvPr>
        </p:nvSpPr>
        <p:spPr>
          <a:xfrm>
            <a:off x="942974" y="3021805"/>
            <a:ext cx="6798225" cy="1365919"/>
          </a:xfrm>
        </p:spPr>
        <p:txBody>
          <a:bodyPr/>
          <a:lstStyle/>
          <a:p>
            <a:pPr marL="76200" indent="0">
              <a:spcAft>
                <a:spcPts val="0"/>
              </a:spcAft>
              <a:buNone/>
              <a:tabLst>
                <a:tab pos="628650" algn="l"/>
              </a:tabLst>
            </a:pPr>
            <a:r>
              <a:rPr lang="en-US" sz="1800" b="1" dirty="0">
                <a:solidFill>
                  <a:schemeClr val="tx1"/>
                </a:solidFill>
                <a:effectLst/>
                <a:latin typeface="+mn-lt"/>
                <a:ea typeface="Times New Roman" panose="02020603050405020304" pitchFamily="18" charset="0"/>
              </a:rPr>
              <a:t>GIVEN INPUT EXPECTED OUTPUT</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input : data</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output : visualized data</a:t>
            </a:r>
            <a:endParaRPr lang="en-IN" sz="1800" dirty="0">
              <a:solidFill>
                <a:schemeClr val="tx1"/>
              </a:solidFill>
              <a:effectLst/>
              <a:latin typeface="+mn-lt"/>
              <a:ea typeface="Times New Roman" panose="02020603050405020304" pitchFamily="18" charset="0"/>
            </a:endParaRPr>
          </a:p>
          <a:p>
            <a:pPr marL="76200" indent="0">
              <a:buNone/>
              <a:tabLst>
                <a:tab pos="628650" algn="l"/>
              </a:tabLst>
            </a:pPr>
            <a:r>
              <a:rPr lang="en-US" sz="1800" dirty="0">
                <a:solidFill>
                  <a:schemeClr val="tx1"/>
                </a:solidFill>
                <a:effectLst/>
                <a:latin typeface="+mn-lt"/>
                <a:ea typeface="Times New Roman" panose="02020603050405020304" pitchFamily="18" charset="0"/>
              </a:rPr>
              <a:t> </a:t>
            </a:r>
            <a:endParaRPr lang="en-IN" sz="1800" dirty="0">
              <a:solidFill>
                <a:schemeClr val="tx1"/>
              </a:solidFill>
              <a:effectLst/>
              <a:latin typeface="+mn-lt"/>
              <a:ea typeface="Times New Roman" panose="02020603050405020304" pitchFamily="18" charset="0"/>
            </a:endParaRPr>
          </a:p>
          <a:p>
            <a:pPr marL="76200" indent="0">
              <a:buNone/>
            </a:pPr>
            <a:endParaRPr lang="en-IN" dirty="0"/>
          </a:p>
        </p:txBody>
      </p:sp>
      <p:sp>
        <p:nvSpPr>
          <p:cNvPr id="4" name="Slide Number Placeholder 3">
            <a:extLst>
              <a:ext uri="{FF2B5EF4-FFF2-40B4-BE49-F238E27FC236}">
                <a16:creationId xmlns:a16="http://schemas.microsoft.com/office/drawing/2014/main" id="{A403D1A6-805D-89E2-2670-3823381D8E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5D00FE3A-FA21-0992-985D-BD7AF8375AF7}"/>
              </a:ext>
            </a:extLst>
          </p:cNvPr>
          <p:cNvPicPr>
            <a:picLocks noChangeAspect="1"/>
          </p:cNvPicPr>
          <p:nvPr/>
        </p:nvPicPr>
        <p:blipFill>
          <a:blip r:embed="rId2"/>
          <a:stretch>
            <a:fillRect/>
          </a:stretch>
        </p:blipFill>
        <p:spPr>
          <a:xfrm>
            <a:off x="585789" y="1164431"/>
            <a:ext cx="7208042" cy="1678782"/>
          </a:xfrm>
          <a:prstGeom prst="rect">
            <a:avLst/>
          </a:prstGeom>
        </p:spPr>
      </p:pic>
    </p:spTree>
    <p:extLst>
      <p:ext uri="{BB962C8B-B14F-4D97-AF65-F5344CB8AC3E}">
        <p14:creationId xmlns:p14="http://schemas.microsoft.com/office/powerpoint/2010/main" val="206635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E511-A272-AA8C-A80B-E02E062A4C8E}"/>
              </a:ext>
            </a:extLst>
          </p:cNvPr>
          <p:cNvSpPr>
            <a:spLocks noGrp="1"/>
          </p:cNvSpPr>
          <p:nvPr>
            <p:ph type="title"/>
          </p:nvPr>
        </p:nvSpPr>
        <p:spPr>
          <a:xfrm>
            <a:off x="779100" y="521494"/>
            <a:ext cx="6962100" cy="578644"/>
          </a:xfrm>
        </p:spPr>
        <p:txBody>
          <a:bodyPr/>
          <a:lstStyle/>
          <a:p>
            <a:pPr>
              <a:lnSpc>
                <a:spcPct val="100000"/>
              </a:lnSpc>
              <a:spcAft>
                <a:spcPts val="0"/>
              </a:spcAft>
            </a:pPr>
            <a:br>
              <a:rPr lang="en-US" sz="2800" b="1" dirty="0">
                <a:solidFill>
                  <a:srgbClr val="FF0000"/>
                </a:solidFill>
                <a:effectLst/>
                <a:latin typeface="+mj-lt"/>
                <a:ea typeface="Times New Roman" panose="02020603050405020304" pitchFamily="18" charset="0"/>
              </a:rPr>
            </a:br>
            <a:br>
              <a:rPr lang="en-US" sz="2800" b="1" dirty="0">
                <a:solidFill>
                  <a:srgbClr val="FF0000"/>
                </a:solidFill>
                <a:effectLst/>
                <a:latin typeface="+mj-lt"/>
                <a:ea typeface="Times New Roman" panose="02020603050405020304" pitchFamily="18" charset="0"/>
              </a:rPr>
            </a:br>
            <a:r>
              <a:rPr lang="en-US" sz="2800" b="1" dirty="0">
                <a:solidFill>
                  <a:srgbClr val="FF0000"/>
                </a:solidFill>
                <a:effectLst/>
                <a:latin typeface="+mj-lt"/>
                <a:ea typeface="Times New Roman" panose="02020603050405020304" pitchFamily="18" charset="0"/>
              </a:rPr>
              <a:t>                          Module 3</a:t>
            </a:r>
            <a:br>
              <a:rPr lang="en-IN" sz="2800" b="1" dirty="0">
                <a:solidFill>
                  <a:srgbClr val="FF0000"/>
                </a:solidFill>
                <a:latin typeface="+mj-lt"/>
                <a:ea typeface="Times New Roman" panose="02020603050405020304" pitchFamily="18" charset="0"/>
              </a:rPr>
            </a:br>
            <a:r>
              <a:rPr lang="en-IN" sz="2800" b="1" dirty="0">
                <a:solidFill>
                  <a:srgbClr val="FF0000"/>
                </a:solidFill>
                <a:latin typeface="+mj-lt"/>
                <a:ea typeface="Times New Roman" panose="02020603050405020304" pitchFamily="18" charset="0"/>
              </a:rPr>
              <a:t>                 </a:t>
            </a:r>
            <a:r>
              <a:rPr lang="en-US" sz="2800" b="1" spc="-5" dirty="0">
                <a:solidFill>
                  <a:srgbClr val="FF0000"/>
                </a:solidFill>
                <a:latin typeface="+mj-lt"/>
                <a:ea typeface="Times New Roman" panose="02020603050405020304" pitchFamily="18" charset="0"/>
              </a:rPr>
              <a:t>Logistic Regression</a:t>
            </a:r>
            <a:endParaRPr lang="en-IN" sz="2800" b="1" dirty="0">
              <a:solidFill>
                <a:srgbClr val="FF0000"/>
              </a:solidFill>
              <a:latin typeface="+mj-lt"/>
            </a:endParaRPr>
          </a:p>
        </p:txBody>
      </p:sp>
      <p:sp>
        <p:nvSpPr>
          <p:cNvPr id="3" name="Text Placeholder 2">
            <a:extLst>
              <a:ext uri="{FF2B5EF4-FFF2-40B4-BE49-F238E27FC236}">
                <a16:creationId xmlns:a16="http://schemas.microsoft.com/office/drawing/2014/main" id="{A9CBE5E4-12A6-9F1F-59D6-30C38EC0A2EC}"/>
              </a:ext>
            </a:extLst>
          </p:cNvPr>
          <p:cNvSpPr>
            <a:spLocks noGrp="1"/>
          </p:cNvSpPr>
          <p:nvPr>
            <p:ph type="body" idx="1"/>
          </p:nvPr>
        </p:nvSpPr>
        <p:spPr>
          <a:xfrm>
            <a:off x="928688" y="2887539"/>
            <a:ext cx="6812512" cy="1500186"/>
          </a:xfrm>
        </p:spPr>
        <p:txBody>
          <a:bodyPr/>
          <a:lstStyle/>
          <a:p>
            <a:pPr marL="76200" indent="0">
              <a:spcAft>
                <a:spcPts val="0"/>
              </a:spcAft>
              <a:buNone/>
              <a:tabLst>
                <a:tab pos="628650" algn="l"/>
              </a:tabLst>
            </a:pPr>
            <a:r>
              <a:rPr lang="en-US" sz="1800" b="1" dirty="0">
                <a:solidFill>
                  <a:schemeClr val="tx1"/>
                </a:solidFill>
                <a:effectLst/>
                <a:latin typeface="+mn-lt"/>
                <a:ea typeface="Times New Roman" panose="02020603050405020304" pitchFamily="18" charset="0"/>
              </a:rPr>
              <a:t>GIVEN INPUT EXPECTED OUTPUT</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Input : Data</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Output : Getting Accuracy</a:t>
            </a:r>
            <a:endParaRPr lang="en-IN" sz="1800" dirty="0">
              <a:solidFill>
                <a:schemeClr val="tx1"/>
              </a:solidFill>
              <a:effectLst/>
              <a:latin typeface="+mn-lt"/>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3009B45-8949-7FDC-C94D-F0D58E1C4B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 name="Picture 6">
            <a:extLst>
              <a:ext uri="{FF2B5EF4-FFF2-40B4-BE49-F238E27FC236}">
                <a16:creationId xmlns:a16="http://schemas.microsoft.com/office/drawing/2014/main" id="{B60BC232-8C54-2A3A-9FD3-F9649F31F628}"/>
              </a:ext>
            </a:extLst>
          </p:cNvPr>
          <p:cNvPicPr>
            <a:picLocks noChangeAspect="1"/>
          </p:cNvPicPr>
          <p:nvPr/>
        </p:nvPicPr>
        <p:blipFill>
          <a:blip r:embed="rId2"/>
          <a:stretch>
            <a:fillRect/>
          </a:stretch>
        </p:blipFill>
        <p:spPr>
          <a:xfrm>
            <a:off x="779100" y="1185864"/>
            <a:ext cx="6962099" cy="1500186"/>
          </a:xfrm>
          <a:prstGeom prst="rect">
            <a:avLst/>
          </a:prstGeom>
        </p:spPr>
      </p:pic>
    </p:spTree>
    <p:extLst>
      <p:ext uri="{BB962C8B-B14F-4D97-AF65-F5344CB8AC3E}">
        <p14:creationId xmlns:p14="http://schemas.microsoft.com/office/powerpoint/2010/main" val="386084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2A75-4FAD-2839-F884-7DB35DC4ED66}"/>
              </a:ext>
            </a:extLst>
          </p:cNvPr>
          <p:cNvSpPr>
            <a:spLocks noGrp="1"/>
          </p:cNvSpPr>
          <p:nvPr>
            <p:ph type="title"/>
          </p:nvPr>
        </p:nvSpPr>
        <p:spPr>
          <a:xfrm>
            <a:off x="779100" y="836000"/>
            <a:ext cx="6962100" cy="335575"/>
          </a:xfrm>
        </p:spPr>
        <p:txBody>
          <a:bodyPr/>
          <a:lstStyle/>
          <a:p>
            <a:pPr>
              <a:lnSpc>
                <a:spcPct val="100000"/>
              </a:lnSpc>
              <a:spcAft>
                <a:spcPts val="500"/>
              </a:spcAft>
            </a:pPr>
            <a:r>
              <a:rPr lang="en-US" sz="2800" b="1" dirty="0">
                <a:solidFill>
                  <a:srgbClr val="FF0000"/>
                </a:solidFill>
                <a:effectLst/>
                <a:latin typeface="+mj-lt"/>
                <a:ea typeface="Times New Roman" panose="02020603050405020304" pitchFamily="18" charset="0"/>
              </a:rPr>
              <a:t>                           Module  4</a:t>
            </a:r>
            <a:br>
              <a:rPr lang="en-IN" sz="2800" dirty="0">
                <a:solidFill>
                  <a:srgbClr val="FF0000"/>
                </a:solidFill>
                <a:effectLst/>
                <a:latin typeface="+mj-lt"/>
                <a:ea typeface="Times New Roman" panose="02020603050405020304" pitchFamily="18" charset="0"/>
              </a:rPr>
            </a:br>
            <a:r>
              <a:rPr lang="en-IN" sz="2800" dirty="0">
                <a:solidFill>
                  <a:srgbClr val="FF0000"/>
                </a:solidFill>
                <a:effectLst/>
                <a:latin typeface="+mj-lt"/>
                <a:ea typeface="Times New Roman" panose="02020603050405020304" pitchFamily="18" charset="0"/>
              </a:rPr>
              <a:t>             </a:t>
            </a:r>
            <a:r>
              <a:rPr lang="en-US" sz="2800" b="1" dirty="0">
                <a:solidFill>
                  <a:srgbClr val="FF0000"/>
                </a:solidFill>
                <a:effectLst/>
                <a:latin typeface="+mj-lt"/>
                <a:ea typeface="Times New Roman" panose="02020603050405020304" pitchFamily="18" charset="0"/>
              </a:rPr>
              <a:t>Decision Tree Regression</a:t>
            </a:r>
            <a:endParaRPr lang="en-IN" sz="2800" dirty="0">
              <a:solidFill>
                <a:srgbClr val="FF0000"/>
              </a:solidFill>
              <a:latin typeface="+mj-lt"/>
            </a:endParaRPr>
          </a:p>
        </p:txBody>
      </p:sp>
      <p:sp>
        <p:nvSpPr>
          <p:cNvPr id="3" name="Text Placeholder 2">
            <a:extLst>
              <a:ext uri="{FF2B5EF4-FFF2-40B4-BE49-F238E27FC236}">
                <a16:creationId xmlns:a16="http://schemas.microsoft.com/office/drawing/2014/main" id="{D24A5516-93BF-F126-BDC8-1E0529B53727}"/>
              </a:ext>
            </a:extLst>
          </p:cNvPr>
          <p:cNvSpPr>
            <a:spLocks noGrp="1"/>
          </p:cNvSpPr>
          <p:nvPr>
            <p:ph type="body" idx="1"/>
          </p:nvPr>
        </p:nvSpPr>
        <p:spPr>
          <a:xfrm>
            <a:off x="871538" y="2907325"/>
            <a:ext cx="6707981" cy="1480400"/>
          </a:xfrm>
        </p:spPr>
        <p:txBody>
          <a:bodyPr/>
          <a:lstStyle/>
          <a:p>
            <a:pPr marL="76200" indent="0">
              <a:buNone/>
              <a:tabLst>
                <a:tab pos="628650" algn="l"/>
              </a:tabLst>
            </a:pPr>
            <a:r>
              <a:rPr lang="en-US" sz="1800" b="1" dirty="0">
                <a:solidFill>
                  <a:schemeClr val="tx1"/>
                </a:solidFill>
                <a:effectLst/>
                <a:latin typeface="+mn-lt"/>
                <a:ea typeface="Times New Roman" panose="02020603050405020304" pitchFamily="18" charset="0"/>
              </a:rPr>
              <a:t>GIVEN INPUT EXPECTED OUTPUT</a:t>
            </a:r>
            <a:endParaRPr lang="en-IN" sz="1800" dirty="0">
              <a:solidFill>
                <a:schemeClr val="tx1"/>
              </a:solidFill>
              <a:effectLst/>
              <a:latin typeface="+mn-lt"/>
              <a:ea typeface="Times New Roman" panose="02020603050405020304" pitchFamily="18" charset="0"/>
            </a:endParaRPr>
          </a:p>
          <a:p>
            <a:pPr marL="76200" indent="0">
              <a:buNone/>
              <a:tabLst>
                <a:tab pos="628650" algn="l"/>
              </a:tabLst>
            </a:pPr>
            <a:r>
              <a:rPr lang="en-US" sz="1800" dirty="0">
                <a:solidFill>
                  <a:schemeClr val="tx1"/>
                </a:solidFill>
                <a:effectLst/>
                <a:latin typeface="+mn-lt"/>
                <a:ea typeface="Times New Roman" panose="02020603050405020304" pitchFamily="18" charset="0"/>
              </a:rPr>
              <a:t>Input : Data</a:t>
            </a:r>
            <a:endParaRPr lang="en-IN" sz="1800" dirty="0">
              <a:solidFill>
                <a:schemeClr val="tx1"/>
              </a:solidFill>
              <a:effectLst/>
              <a:latin typeface="+mn-lt"/>
              <a:ea typeface="Times New Roman" panose="02020603050405020304" pitchFamily="18" charset="0"/>
            </a:endParaRPr>
          </a:p>
          <a:p>
            <a:pPr marL="76200" indent="0">
              <a:buNone/>
              <a:tabLst>
                <a:tab pos="628650" algn="l"/>
              </a:tabLst>
            </a:pPr>
            <a:r>
              <a:rPr lang="en-US" sz="1800" dirty="0">
                <a:solidFill>
                  <a:schemeClr val="tx1"/>
                </a:solidFill>
                <a:effectLst/>
                <a:latin typeface="+mn-lt"/>
                <a:ea typeface="Times New Roman" panose="02020603050405020304" pitchFamily="18" charset="0"/>
              </a:rPr>
              <a:t>Output : Getting Accuracy</a:t>
            </a:r>
            <a:endParaRPr lang="en-IN" sz="1800" dirty="0">
              <a:solidFill>
                <a:schemeClr val="tx1"/>
              </a:solidFill>
              <a:effectLst/>
              <a:latin typeface="+mn-lt"/>
              <a:ea typeface="Times New Roman" panose="02020603050405020304" pitchFamily="18" charset="0"/>
            </a:endParaRPr>
          </a:p>
          <a:p>
            <a:pPr marL="76200" indent="0" algn="just">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5B432C1-FDD5-C506-12A8-02E9BA1531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9DDD6E6D-B779-DD77-42BD-ADB48030FB9C}"/>
              </a:ext>
            </a:extLst>
          </p:cNvPr>
          <p:cNvPicPr>
            <a:picLocks noChangeAspect="1"/>
          </p:cNvPicPr>
          <p:nvPr/>
        </p:nvPicPr>
        <p:blipFill>
          <a:blip r:embed="rId2"/>
          <a:stretch>
            <a:fillRect/>
          </a:stretch>
        </p:blipFill>
        <p:spPr>
          <a:xfrm>
            <a:off x="779100" y="1171575"/>
            <a:ext cx="6962099" cy="1400175"/>
          </a:xfrm>
          <a:prstGeom prst="rect">
            <a:avLst/>
          </a:prstGeom>
        </p:spPr>
      </p:pic>
    </p:spTree>
    <p:extLst>
      <p:ext uri="{BB962C8B-B14F-4D97-AF65-F5344CB8AC3E}">
        <p14:creationId xmlns:p14="http://schemas.microsoft.com/office/powerpoint/2010/main" val="427112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73F9-1470-1018-88D8-5D41A5056155}"/>
              </a:ext>
            </a:extLst>
          </p:cNvPr>
          <p:cNvSpPr>
            <a:spLocks noGrp="1"/>
          </p:cNvSpPr>
          <p:nvPr>
            <p:ph type="title"/>
          </p:nvPr>
        </p:nvSpPr>
        <p:spPr>
          <a:xfrm>
            <a:off x="779100" y="836000"/>
            <a:ext cx="6962100" cy="428444"/>
          </a:xfrm>
        </p:spPr>
        <p:txBody>
          <a:bodyPr/>
          <a:lstStyle/>
          <a:p>
            <a:pPr>
              <a:lnSpc>
                <a:spcPct val="100000"/>
              </a:lnSpc>
              <a:spcAft>
                <a:spcPts val="500"/>
              </a:spcAft>
            </a:pPr>
            <a:r>
              <a:rPr lang="en-US" sz="2800" b="1" dirty="0">
                <a:solidFill>
                  <a:srgbClr val="FF0000"/>
                </a:solidFill>
                <a:effectLst/>
                <a:latin typeface="+mj-lt"/>
                <a:ea typeface="Times New Roman" panose="02020603050405020304" pitchFamily="18" charset="0"/>
              </a:rPr>
              <a:t>                        MODULE  5</a:t>
            </a:r>
            <a:br>
              <a:rPr lang="en-IN" sz="2800" dirty="0">
                <a:solidFill>
                  <a:srgbClr val="FF0000"/>
                </a:solidFill>
                <a:effectLst/>
                <a:latin typeface="+mj-lt"/>
                <a:ea typeface="Times New Roman" panose="02020603050405020304" pitchFamily="18" charset="0"/>
              </a:rPr>
            </a:br>
            <a:r>
              <a:rPr lang="en-IN" sz="2800" dirty="0">
                <a:solidFill>
                  <a:srgbClr val="FF0000"/>
                </a:solidFill>
                <a:effectLst/>
                <a:latin typeface="+mj-lt"/>
                <a:ea typeface="Times New Roman" panose="02020603050405020304" pitchFamily="18" charset="0"/>
              </a:rPr>
              <a:t>          </a:t>
            </a:r>
            <a:r>
              <a:rPr lang="en-US" sz="2800" b="1" dirty="0">
                <a:solidFill>
                  <a:srgbClr val="FF0000"/>
                </a:solidFill>
                <a:effectLst/>
                <a:latin typeface="+mj-lt"/>
                <a:ea typeface="Times New Roman" panose="02020603050405020304" pitchFamily="18" charset="0"/>
              </a:rPr>
              <a:t>Support Vector Regression</a:t>
            </a:r>
            <a:endParaRPr lang="en-IN" sz="2800" dirty="0">
              <a:solidFill>
                <a:srgbClr val="FF0000"/>
              </a:solidFill>
              <a:latin typeface="+mj-lt"/>
            </a:endParaRPr>
          </a:p>
        </p:txBody>
      </p:sp>
      <p:sp>
        <p:nvSpPr>
          <p:cNvPr id="3" name="Text Placeholder 2">
            <a:extLst>
              <a:ext uri="{FF2B5EF4-FFF2-40B4-BE49-F238E27FC236}">
                <a16:creationId xmlns:a16="http://schemas.microsoft.com/office/drawing/2014/main" id="{AA052419-7772-51C6-E02C-0639AE25F9A5}"/>
              </a:ext>
            </a:extLst>
          </p:cNvPr>
          <p:cNvSpPr>
            <a:spLocks noGrp="1"/>
          </p:cNvSpPr>
          <p:nvPr>
            <p:ph type="body" idx="1"/>
          </p:nvPr>
        </p:nvSpPr>
        <p:spPr>
          <a:xfrm>
            <a:off x="935830" y="2793205"/>
            <a:ext cx="6805369" cy="1594519"/>
          </a:xfrm>
        </p:spPr>
        <p:txBody>
          <a:bodyPr/>
          <a:lstStyle/>
          <a:p>
            <a:pPr marL="76200" indent="0">
              <a:spcAft>
                <a:spcPts val="0"/>
              </a:spcAft>
              <a:buNone/>
              <a:tabLst>
                <a:tab pos="628650" algn="l"/>
              </a:tabLst>
            </a:pPr>
            <a:r>
              <a:rPr lang="en-US" sz="1800" b="1" dirty="0">
                <a:solidFill>
                  <a:schemeClr val="tx1"/>
                </a:solidFill>
                <a:effectLst/>
                <a:latin typeface="+mn-lt"/>
                <a:ea typeface="Times New Roman" panose="02020603050405020304" pitchFamily="18" charset="0"/>
              </a:rPr>
              <a:t>GIVEN INPUT EXPECTED OUTPUT</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input : data</a:t>
            </a:r>
            <a:endParaRPr lang="en-IN" sz="1800" dirty="0">
              <a:solidFill>
                <a:schemeClr val="tx1"/>
              </a:solidFill>
              <a:effectLst/>
              <a:latin typeface="+mn-lt"/>
              <a:ea typeface="Times New Roman" panose="02020603050405020304" pitchFamily="18" charset="0"/>
            </a:endParaRPr>
          </a:p>
          <a:p>
            <a:pPr marL="76200" indent="0">
              <a:spcAft>
                <a:spcPts val="0"/>
              </a:spcAft>
              <a:buNone/>
              <a:tabLst>
                <a:tab pos="628650" algn="l"/>
              </a:tabLst>
            </a:pPr>
            <a:r>
              <a:rPr lang="en-US" sz="1800" dirty="0">
                <a:solidFill>
                  <a:schemeClr val="tx1"/>
                </a:solidFill>
                <a:effectLst/>
                <a:latin typeface="+mn-lt"/>
                <a:ea typeface="Times New Roman" panose="02020603050405020304" pitchFamily="18" charset="0"/>
              </a:rPr>
              <a:t>output : getting accuracy</a:t>
            </a:r>
            <a:endParaRPr lang="en-IN" sz="1800" dirty="0">
              <a:solidFill>
                <a:schemeClr val="tx1"/>
              </a:solidFill>
              <a:effectLst/>
              <a:latin typeface="+mn-lt"/>
              <a:ea typeface="Times New Roman" panose="02020603050405020304" pitchFamily="18" charset="0"/>
            </a:endParaRPr>
          </a:p>
          <a:p>
            <a:pPr marL="76200" indent="0">
              <a:buNone/>
            </a:pPr>
            <a:endParaRPr lang="en-IN" dirty="0"/>
          </a:p>
        </p:txBody>
      </p:sp>
      <p:sp>
        <p:nvSpPr>
          <p:cNvPr id="4" name="Slide Number Placeholder 3">
            <a:extLst>
              <a:ext uri="{FF2B5EF4-FFF2-40B4-BE49-F238E27FC236}">
                <a16:creationId xmlns:a16="http://schemas.microsoft.com/office/drawing/2014/main" id="{196AA9B0-94B2-8557-C9AF-F5850C2FB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8E017A0F-97AA-5BE2-5475-F9BDAA63A10D}"/>
              </a:ext>
            </a:extLst>
          </p:cNvPr>
          <p:cNvPicPr>
            <a:picLocks noChangeAspect="1"/>
          </p:cNvPicPr>
          <p:nvPr/>
        </p:nvPicPr>
        <p:blipFill>
          <a:blip r:embed="rId2"/>
          <a:stretch>
            <a:fillRect/>
          </a:stretch>
        </p:blipFill>
        <p:spPr>
          <a:xfrm>
            <a:off x="835819" y="1264445"/>
            <a:ext cx="6905381" cy="1180182"/>
          </a:xfrm>
          <a:prstGeom prst="rect">
            <a:avLst/>
          </a:prstGeom>
        </p:spPr>
      </p:pic>
    </p:spTree>
    <p:extLst>
      <p:ext uri="{BB962C8B-B14F-4D97-AF65-F5344CB8AC3E}">
        <p14:creationId xmlns:p14="http://schemas.microsoft.com/office/powerpoint/2010/main" val="190869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2FDC-410E-5D30-D59E-B060702266D4}"/>
              </a:ext>
            </a:extLst>
          </p:cNvPr>
          <p:cNvSpPr>
            <a:spLocks noGrp="1"/>
          </p:cNvSpPr>
          <p:nvPr>
            <p:ph type="title"/>
          </p:nvPr>
        </p:nvSpPr>
        <p:spPr>
          <a:xfrm>
            <a:off x="779100" y="142876"/>
            <a:ext cx="6962100" cy="442912"/>
          </a:xfrm>
        </p:spPr>
        <p:txBody>
          <a:bodyPr/>
          <a:lstStyle/>
          <a:p>
            <a:r>
              <a:rPr lang="en-US" sz="2600" dirty="0">
                <a:solidFill>
                  <a:srgbClr val="FF0000"/>
                </a:solidFill>
              </a:rPr>
              <a:t>                                  Testing</a:t>
            </a:r>
            <a:endParaRPr lang="en-IN" sz="2600" dirty="0">
              <a:solidFill>
                <a:srgbClr val="FF0000"/>
              </a:solidFill>
            </a:endParaRPr>
          </a:p>
        </p:txBody>
      </p:sp>
      <p:sp>
        <p:nvSpPr>
          <p:cNvPr id="4" name="Slide Number Placeholder 3">
            <a:extLst>
              <a:ext uri="{FF2B5EF4-FFF2-40B4-BE49-F238E27FC236}">
                <a16:creationId xmlns:a16="http://schemas.microsoft.com/office/drawing/2014/main" id="{26303764-BECB-5974-2676-12C6AEF0E3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2142EFAC-6B8B-693F-1912-F7FFAB43CC28}"/>
              </a:ext>
            </a:extLst>
          </p:cNvPr>
          <p:cNvPicPr>
            <a:picLocks noChangeAspect="1"/>
          </p:cNvPicPr>
          <p:nvPr/>
        </p:nvPicPr>
        <p:blipFill>
          <a:blip r:embed="rId2"/>
          <a:stretch>
            <a:fillRect/>
          </a:stretch>
        </p:blipFill>
        <p:spPr>
          <a:xfrm>
            <a:off x="278605" y="642938"/>
            <a:ext cx="7579519" cy="4200525"/>
          </a:xfrm>
          <a:prstGeom prst="rect">
            <a:avLst/>
          </a:prstGeom>
        </p:spPr>
      </p:pic>
    </p:spTree>
    <p:extLst>
      <p:ext uri="{BB962C8B-B14F-4D97-AF65-F5344CB8AC3E}">
        <p14:creationId xmlns:p14="http://schemas.microsoft.com/office/powerpoint/2010/main" val="351050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250031" y="150019"/>
            <a:ext cx="8586788" cy="59293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dirty="0"/>
              <a:t>                                </a:t>
            </a:r>
            <a:r>
              <a:rPr lang="en-IN" sz="2800" b="1" dirty="0">
                <a:solidFill>
                  <a:srgbClr val="FF0000"/>
                </a:solidFill>
                <a:latin typeface="+mj-lt"/>
              </a:rPr>
              <a:t>INTRODUCTION</a:t>
            </a:r>
            <a:endParaRPr sz="2800" b="1" dirty="0">
              <a:solidFill>
                <a:srgbClr val="FF0000"/>
              </a:solidFill>
              <a:latin typeface="+mj-lt"/>
            </a:endParaRPr>
          </a:p>
        </p:txBody>
      </p:sp>
      <p:sp>
        <p:nvSpPr>
          <p:cNvPr id="122" name="Google Shape;122;p17"/>
          <p:cNvSpPr txBox="1">
            <a:spLocks noGrp="1"/>
          </p:cNvSpPr>
          <p:nvPr>
            <p:ph type="body" idx="1"/>
          </p:nvPr>
        </p:nvSpPr>
        <p:spPr>
          <a:xfrm>
            <a:off x="378618" y="907256"/>
            <a:ext cx="7586664" cy="4000499"/>
          </a:xfrm>
          <a:prstGeom prst="rect">
            <a:avLst/>
          </a:prstGeom>
        </p:spPr>
        <p:txBody>
          <a:bodyPr spcFirstLastPara="1" wrap="square" lIns="0" tIns="0" rIns="0" bIns="0" anchor="t" anchorCtr="0">
            <a:noAutofit/>
          </a:bodyPr>
          <a:lstStyle/>
          <a:p>
            <a:pPr algn="just">
              <a:buFont typeface="Wingdings" panose="05000000000000000000" pitchFamily="2" charset="2"/>
              <a:buChar char="Ø"/>
            </a:pPr>
            <a:endParaRPr lang="en-US" sz="1600" i="0" dirty="0">
              <a:solidFill>
                <a:srgbClr val="4D5156"/>
              </a:solidFill>
              <a:effectLst/>
              <a:latin typeface="+mn-lt"/>
            </a:endParaRPr>
          </a:p>
          <a:p>
            <a:pPr marL="76200" indent="0" algn="just">
              <a:buNone/>
            </a:pPr>
            <a:endParaRPr lang="en-US" sz="1600" dirty="0">
              <a:solidFill>
                <a:srgbClr val="4D5156"/>
              </a:solidFill>
              <a:latin typeface="+mn-lt"/>
            </a:endParaRPr>
          </a:p>
          <a:p>
            <a:pPr algn="just">
              <a:buFont typeface="Wingdings" panose="05000000000000000000" pitchFamily="2" charset="2"/>
              <a:buChar char="Ø"/>
            </a:pPr>
            <a:r>
              <a:rPr lang="en-US" sz="1600" i="0" dirty="0">
                <a:solidFill>
                  <a:schemeClr val="tx1"/>
                </a:solidFill>
                <a:effectLst/>
                <a:latin typeface="+mn-lt"/>
              </a:rPr>
              <a:t>A cryptocurrency is a tradable digital asset or digital form of money, built on blockchain technology that only exists online.</a:t>
            </a:r>
          </a:p>
          <a:p>
            <a:pPr algn="just">
              <a:buFont typeface="Wingdings" panose="05000000000000000000" pitchFamily="2" charset="2"/>
              <a:buChar char="Ø"/>
            </a:pPr>
            <a:r>
              <a:rPr lang="en-US" sz="1600" i="0" dirty="0">
                <a:solidFill>
                  <a:schemeClr val="tx1"/>
                </a:solidFill>
                <a:effectLst/>
                <a:latin typeface="+mn-lt"/>
              </a:rPr>
              <a:t>Nowadays crypto currency are used in large scale and there is a sudden rise or decrease in their share and it is difficult to predict the price of the crypto currency.</a:t>
            </a:r>
          </a:p>
          <a:p>
            <a:pPr algn="just">
              <a:buFont typeface="Wingdings" panose="05000000000000000000" pitchFamily="2" charset="2"/>
              <a:buChar char="Ø"/>
            </a:pPr>
            <a:r>
              <a:rPr lang="en-US" sz="1600" i="0" dirty="0">
                <a:solidFill>
                  <a:schemeClr val="tx1"/>
                </a:solidFill>
                <a:effectLst/>
                <a:latin typeface="+mn-lt"/>
              </a:rPr>
              <a:t>In this project a machine learning model is built to predict the price of crypto currency. </a:t>
            </a:r>
          </a:p>
          <a:p>
            <a:pPr marL="76200" lvl="0" indent="0" algn="l" rtl="0">
              <a:spcBef>
                <a:spcPts val="0"/>
              </a:spcBef>
              <a:spcAft>
                <a:spcPts val="0"/>
              </a:spcAft>
              <a:buSzPts val="2400"/>
              <a:buNone/>
            </a:pPr>
            <a:endParaRPr dirty="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7ACA-548B-8134-47FF-4D5EFC20C501}"/>
              </a:ext>
            </a:extLst>
          </p:cNvPr>
          <p:cNvSpPr>
            <a:spLocks noGrp="1"/>
          </p:cNvSpPr>
          <p:nvPr>
            <p:ph type="title"/>
          </p:nvPr>
        </p:nvSpPr>
        <p:spPr>
          <a:xfrm>
            <a:off x="779100" y="200025"/>
            <a:ext cx="6962100" cy="421481"/>
          </a:xfrm>
        </p:spPr>
        <p:txBody>
          <a:bodyPr/>
          <a:lstStyle/>
          <a:p>
            <a:r>
              <a:rPr lang="en-IN" sz="2400" b="1" dirty="0">
                <a:solidFill>
                  <a:srgbClr val="FF0000"/>
                </a:solidFill>
              </a:rPr>
              <a:t>                                       OUTPUT</a:t>
            </a:r>
          </a:p>
        </p:txBody>
      </p:sp>
      <p:sp>
        <p:nvSpPr>
          <p:cNvPr id="3" name="Slide Number Placeholder 2">
            <a:extLst>
              <a:ext uri="{FF2B5EF4-FFF2-40B4-BE49-F238E27FC236}">
                <a16:creationId xmlns:a16="http://schemas.microsoft.com/office/drawing/2014/main" id="{90AACA6A-6F43-AC8A-3916-F1998DDA9F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Picture 4">
            <a:extLst>
              <a:ext uri="{FF2B5EF4-FFF2-40B4-BE49-F238E27FC236}">
                <a16:creationId xmlns:a16="http://schemas.microsoft.com/office/drawing/2014/main" id="{145A2734-FD7A-67D7-7C91-FA0E29257AC6}"/>
              </a:ext>
            </a:extLst>
          </p:cNvPr>
          <p:cNvPicPr>
            <a:picLocks noChangeAspect="1"/>
          </p:cNvPicPr>
          <p:nvPr/>
        </p:nvPicPr>
        <p:blipFill>
          <a:blip r:embed="rId2"/>
          <a:stretch>
            <a:fillRect/>
          </a:stretch>
        </p:blipFill>
        <p:spPr>
          <a:xfrm>
            <a:off x="779099" y="814388"/>
            <a:ext cx="7493363" cy="3836193"/>
          </a:xfrm>
          <a:prstGeom prst="rect">
            <a:avLst/>
          </a:prstGeom>
        </p:spPr>
      </p:pic>
    </p:spTree>
    <p:extLst>
      <p:ext uri="{BB962C8B-B14F-4D97-AF65-F5344CB8AC3E}">
        <p14:creationId xmlns:p14="http://schemas.microsoft.com/office/powerpoint/2010/main" val="230347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3F55-2EE4-CDCD-4E42-FC3E06143F1D}"/>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7ABC59B3-1F00-7315-7A5B-B62627170E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4" name="Picture 3">
            <a:extLst>
              <a:ext uri="{FF2B5EF4-FFF2-40B4-BE49-F238E27FC236}">
                <a16:creationId xmlns:a16="http://schemas.microsoft.com/office/drawing/2014/main" id="{D0A8FBFA-DAAB-3D8B-F0E5-7A2AD1EE63AC}"/>
              </a:ext>
            </a:extLst>
          </p:cNvPr>
          <p:cNvPicPr>
            <a:picLocks noChangeAspect="1"/>
          </p:cNvPicPr>
          <p:nvPr/>
        </p:nvPicPr>
        <p:blipFill>
          <a:blip r:embed="rId2"/>
          <a:stretch>
            <a:fillRect/>
          </a:stretch>
        </p:blipFill>
        <p:spPr>
          <a:xfrm>
            <a:off x="779100" y="578645"/>
            <a:ext cx="7636238" cy="3886200"/>
          </a:xfrm>
          <a:prstGeom prst="rect">
            <a:avLst/>
          </a:prstGeom>
        </p:spPr>
      </p:pic>
    </p:spTree>
    <p:extLst>
      <p:ext uri="{BB962C8B-B14F-4D97-AF65-F5344CB8AC3E}">
        <p14:creationId xmlns:p14="http://schemas.microsoft.com/office/powerpoint/2010/main" val="262474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1B2B6-22FD-763A-90E8-C4BC7CE329DE}"/>
              </a:ext>
            </a:extLst>
          </p:cNvPr>
          <p:cNvSpPr>
            <a:spLocks noGrp="1"/>
          </p:cNvSpPr>
          <p:nvPr>
            <p:ph type="title"/>
          </p:nvPr>
        </p:nvSpPr>
        <p:spPr>
          <a:xfrm>
            <a:off x="779100" y="192882"/>
            <a:ext cx="6962100" cy="828674"/>
          </a:xfrm>
        </p:spPr>
        <p:txBody>
          <a:bodyPr/>
          <a:lstStyle/>
          <a:p>
            <a:r>
              <a:rPr lang="en-US" sz="1800" b="1" dirty="0">
                <a:effectLst/>
                <a:latin typeface="Times New Roman" panose="02020603050405020304" pitchFamily="18" charset="0"/>
                <a:ea typeface="Times New Roman" panose="02020603050405020304" pitchFamily="18" charset="0"/>
              </a:rPr>
              <a:t>                                          </a:t>
            </a:r>
            <a:r>
              <a:rPr lang="en-US" sz="2800" b="1" dirty="0">
                <a:solidFill>
                  <a:srgbClr val="FF0000"/>
                </a:solidFill>
                <a:effectLst/>
                <a:latin typeface="+mj-lt"/>
                <a:ea typeface="Times New Roman" panose="02020603050405020304" pitchFamily="18" charset="0"/>
              </a:rPr>
              <a:t>CONCLUSION</a:t>
            </a:r>
            <a:endParaRPr lang="en-IN" sz="2800" dirty="0">
              <a:solidFill>
                <a:srgbClr val="FF0000"/>
              </a:solidFill>
              <a:latin typeface="+mj-lt"/>
            </a:endParaRPr>
          </a:p>
        </p:txBody>
      </p:sp>
      <p:sp>
        <p:nvSpPr>
          <p:cNvPr id="5" name="Text Placeholder 4">
            <a:extLst>
              <a:ext uri="{FF2B5EF4-FFF2-40B4-BE49-F238E27FC236}">
                <a16:creationId xmlns:a16="http://schemas.microsoft.com/office/drawing/2014/main" id="{167D2A0D-AB02-ED49-217E-EE391E3EBAF7}"/>
              </a:ext>
            </a:extLst>
          </p:cNvPr>
          <p:cNvSpPr>
            <a:spLocks noGrp="1"/>
          </p:cNvSpPr>
          <p:nvPr>
            <p:ph type="body" idx="1"/>
          </p:nvPr>
        </p:nvSpPr>
        <p:spPr>
          <a:xfrm>
            <a:off x="779100" y="1628774"/>
            <a:ext cx="6962100" cy="2886075"/>
          </a:xfrm>
        </p:spPr>
        <p:txBody>
          <a:bodyPr/>
          <a:lstStyle/>
          <a:p>
            <a:pPr marL="76200" indent="0" algn="just">
              <a:buNone/>
            </a:pPr>
            <a:r>
              <a:rPr lang="en-US" sz="1600" dirty="0">
                <a:solidFill>
                  <a:schemeClr val="tx1"/>
                </a:solidFill>
                <a:effectLst/>
                <a:latin typeface="+mn-lt"/>
                <a:ea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is will be find out. This application can help to find the Cryptocurrency Market Price.</a:t>
            </a:r>
            <a:endParaRPr lang="en-IN" sz="1600" dirty="0">
              <a:solidFill>
                <a:schemeClr val="tx1"/>
              </a:solidFill>
              <a:latin typeface="+mn-lt"/>
            </a:endParaRPr>
          </a:p>
        </p:txBody>
      </p:sp>
      <p:sp>
        <p:nvSpPr>
          <p:cNvPr id="3" name="Slide Number Placeholder 2">
            <a:extLst>
              <a:ext uri="{FF2B5EF4-FFF2-40B4-BE49-F238E27FC236}">
                <a16:creationId xmlns:a16="http://schemas.microsoft.com/office/drawing/2014/main" id="{14C32A74-108A-B10B-1DB8-7802AFCC35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36708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56A7E66-C447-A4AC-660B-1510EE3105F8}"/>
              </a:ext>
            </a:extLst>
          </p:cNvPr>
          <p:cNvSpPr>
            <a:spLocks noGrp="1"/>
          </p:cNvSpPr>
          <p:nvPr>
            <p:ph type="title"/>
          </p:nvPr>
        </p:nvSpPr>
        <p:spPr>
          <a:xfrm>
            <a:off x="779100" y="221456"/>
            <a:ext cx="6962100" cy="435769"/>
          </a:xfrm>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800" b="1" dirty="0">
                <a:solidFill>
                  <a:srgbClr val="FF0000"/>
                </a:solidFill>
                <a:effectLst/>
                <a:latin typeface="+mj-lt"/>
                <a:ea typeface="Times New Roman" panose="02020603050405020304" pitchFamily="18" charset="0"/>
              </a:rPr>
              <a:t>REFERENCES</a:t>
            </a:r>
            <a:endParaRPr lang="en-IN" sz="2800" dirty="0">
              <a:solidFill>
                <a:srgbClr val="FF0000"/>
              </a:solidFill>
              <a:latin typeface="+mj-lt"/>
            </a:endParaRPr>
          </a:p>
        </p:txBody>
      </p:sp>
      <p:sp>
        <p:nvSpPr>
          <p:cNvPr id="9" name="Text Placeholder 8">
            <a:extLst>
              <a:ext uri="{FF2B5EF4-FFF2-40B4-BE49-F238E27FC236}">
                <a16:creationId xmlns:a16="http://schemas.microsoft.com/office/drawing/2014/main" id="{BF963EFC-05A5-EA01-D469-66B5C1EC6FBB}"/>
              </a:ext>
            </a:extLst>
          </p:cNvPr>
          <p:cNvSpPr>
            <a:spLocks noGrp="1"/>
          </p:cNvSpPr>
          <p:nvPr>
            <p:ph type="body" idx="1"/>
          </p:nvPr>
        </p:nvSpPr>
        <p:spPr>
          <a:xfrm>
            <a:off x="500063" y="728663"/>
            <a:ext cx="7550943" cy="3943350"/>
          </a:xfrm>
        </p:spPr>
        <p:txBody>
          <a:bodyPr/>
          <a:lstStyle/>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[1]</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Mehrnoosh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Mirtaheri</a:t>
            </a:r>
            <a:r>
              <a:rPr lang="en-US" sz="1400" dirty="0">
                <a:solidFill>
                  <a:srgbClr val="000000"/>
                </a:solidFill>
                <a:effectLst/>
                <a:latin typeface="Times New Roman" panose="02020603050405020304" pitchFamily="18" charset="0"/>
                <a:ea typeface="Times New Roman" panose="02020603050405020304" pitchFamily="18" charset="0"/>
              </a:rPr>
              <a:t> , Fred </a:t>
            </a:r>
            <a:r>
              <a:rPr lang="en-US" sz="1400" dirty="0" err="1">
                <a:solidFill>
                  <a:srgbClr val="000000"/>
                </a:solidFill>
                <a:effectLst/>
                <a:latin typeface="Times New Roman" panose="02020603050405020304" pitchFamily="18" charset="0"/>
                <a:ea typeface="Times New Roman" panose="02020603050405020304" pitchFamily="18" charset="0"/>
              </a:rPr>
              <a:t>Morstatter</a:t>
            </a:r>
            <a:r>
              <a:rPr lang="en-US" sz="1400" dirty="0">
                <a:solidFill>
                  <a:srgbClr val="000000"/>
                </a:solidFill>
                <a:effectLst/>
                <a:latin typeface="Times New Roman" panose="02020603050405020304" pitchFamily="18" charset="0"/>
                <a:ea typeface="Times New Roman" panose="02020603050405020304" pitchFamily="18" charset="0"/>
              </a:rPr>
              <a:t> “Identifying and Analyzing Cryptocurrency Manipulations in Social Media” in IEEE transactions on computational Social System,vol.8,No.3,June 2021</a:t>
            </a:r>
            <a:endParaRPr lang="en-IN" sz="140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[2]  </a:t>
            </a:r>
            <a:r>
              <a:rPr lang="en-US" sz="1400" dirty="0" err="1">
                <a:solidFill>
                  <a:srgbClr val="000000"/>
                </a:solidFill>
                <a:effectLst/>
                <a:latin typeface="Times New Roman" panose="02020603050405020304" pitchFamily="18" charset="0"/>
                <a:ea typeface="Times New Roman" panose="02020603050405020304" pitchFamily="18" charset="0"/>
              </a:rPr>
              <a:t>Lekkala</a:t>
            </a:r>
            <a:r>
              <a:rPr lang="en-US" sz="1400" dirty="0">
                <a:solidFill>
                  <a:srgbClr val="000000"/>
                </a:solidFill>
                <a:effectLst/>
                <a:latin typeface="Times New Roman" panose="02020603050405020304" pitchFamily="18" charset="0"/>
                <a:ea typeface="Times New Roman" panose="02020603050405020304" pitchFamily="18" charset="0"/>
              </a:rPr>
              <a:t> Sreekanth Reddy, </a:t>
            </a:r>
            <a:r>
              <a:rPr lang="en-US" sz="1400" dirty="0" err="1">
                <a:solidFill>
                  <a:srgbClr val="000000"/>
                </a:solidFill>
                <a:effectLst/>
                <a:latin typeface="Times New Roman" panose="02020603050405020304" pitchFamily="18" charset="0"/>
                <a:ea typeface="Times New Roman" panose="02020603050405020304" pitchFamily="18" charset="0"/>
              </a:rPr>
              <a:t>Dr.P</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Sriramya</a:t>
            </a:r>
            <a:r>
              <a:rPr lang="en-US" sz="1400" dirty="0">
                <a:solidFill>
                  <a:srgbClr val="000000"/>
                </a:solidFill>
                <a:effectLst/>
                <a:latin typeface="Times New Roman" panose="02020603050405020304" pitchFamily="18" charset="0"/>
                <a:ea typeface="Times New Roman" panose="02020603050405020304" pitchFamily="18" charset="0"/>
              </a:rPr>
              <a:t>“ A Research On Bitcoin Price Prediction Using Machine Learning Algorithms“ in I</a:t>
            </a:r>
            <a:r>
              <a:rPr lang="en-US" sz="1400" dirty="0">
                <a:effectLst/>
                <a:latin typeface="Times New Roman" panose="02020603050405020304" pitchFamily="18" charset="0"/>
                <a:ea typeface="Times New Roman" panose="02020603050405020304" pitchFamily="18" charset="0"/>
              </a:rPr>
              <a:t>nternational Journal of Scientific &amp; Technology research volume 9, issue 04, </a:t>
            </a:r>
            <a:r>
              <a:rPr lang="en-US" sz="1400" dirty="0" err="1">
                <a:effectLst/>
                <a:latin typeface="Times New Roman" panose="02020603050405020304" pitchFamily="18" charset="0"/>
                <a:ea typeface="Times New Roman" panose="02020603050405020304" pitchFamily="18" charset="0"/>
              </a:rPr>
              <a:t>april</a:t>
            </a:r>
            <a:r>
              <a:rPr lang="en-US" sz="1400" dirty="0">
                <a:effectLst/>
                <a:latin typeface="Times New Roman" panose="02020603050405020304" pitchFamily="18" charset="0"/>
                <a:ea typeface="Times New Roman" panose="02020603050405020304" pitchFamily="18" charset="0"/>
              </a:rPr>
              <a:t> 2020</a:t>
            </a:r>
          </a:p>
          <a:p>
            <a:pPr marL="76200" indent="0" algn="just">
              <a:lnSpc>
                <a:spcPct val="100000"/>
              </a:lnSpc>
              <a:spcAft>
                <a:spcPts val="0"/>
              </a:spcAft>
              <a:buNone/>
            </a:pPr>
            <a:endParaRPr lang="en-IN" sz="140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b="0" kern="0" dirty="0">
                <a:solidFill>
                  <a:srgbClr val="000000"/>
                </a:solidFill>
                <a:effectLst/>
                <a:latin typeface="Times New Roman" panose="02020603050405020304" pitchFamily="18" charset="0"/>
                <a:ea typeface="Times New Roman" panose="02020603050405020304" pitchFamily="18" charset="0"/>
              </a:rPr>
              <a:t>[3] Neha </a:t>
            </a:r>
            <a:r>
              <a:rPr lang="en-US" sz="1400" b="0" kern="0" dirty="0" err="1">
                <a:solidFill>
                  <a:srgbClr val="000000"/>
                </a:solidFill>
                <a:effectLst/>
                <a:latin typeface="Times New Roman" panose="02020603050405020304" pitchFamily="18" charset="0"/>
                <a:ea typeface="Times New Roman" panose="02020603050405020304" pitchFamily="18" charset="0"/>
              </a:rPr>
              <a:t>Mangla</a:t>
            </a:r>
            <a:r>
              <a:rPr lang="en-US" sz="1400" b="0" kern="0" dirty="0">
                <a:solidFill>
                  <a:srgbClr val="000000"/>
                </a:solidFill>
                <a:effectLst/>
                <a:latin typeface="Times New Roman" panose="02020603050405020304" pitchFamily="18" charset="0"/>
                <a:ea typeface="Times New Roman" panose="02020603050405020304" pitchFamily="18" charset="0"/>
              </a:rPr>
              <a:t>  “Bitcoin Price Prediction Using Machine Learning</a:t>
            </a:r>
            <a:r>
              <a:rPr lang="en-US" sz="1400" b="0" kern="0">
                <a:solidFill>
                  <a:srgbClr val="000000"/>
                </a:solidFill>
                <a:effectLst/>
                <a:latin typeface="Times New Roman" panose="02020603050405020304" pitchFamily="18" charset="0"/>
                <a:ea typeface="Times New Roman" panose="02020603050405020304" pitchFamily="18" charset="0"/>
              </a:rPr>
              <a:t>” in </a:t>
            </a:r>
            <a:r>
              <a:rPr lang="en-US" sz="1400" b="0" kern="0" dirty="0">
                <a:solidFill>
                  <a:srgbClr val="000000"/>
                </a:solidFill>
                <a:effectLst/>
                <a:latin typeface="Times New Roman" panose="02020603050405020304" pitchFamily="18" charset="0"/>
                <a:ea typeface="Times New Roman" panose="02020603050405020304" pitchFamily="18" charset="0"/>
              </a:rPr>
              <a:t>International Journal of Information and Computing science Volume 6, Issue 5, May 2019</a:t>
            </a:r>
          </a:p>
          <a:p>
            <a:pPr marL="76200" indent="0" algn="just">
              <a:lnSpc>
                <a:spcPct val="100000"/>
              </a:lnSpc>
              <a:spcAft>
                <a:spcPts val="0"/>
              </a:spcAft>
              <a:buNone/>
            </a:pPr>
            <a:endParaRPr lang="en-IN" sz="1400" b="1" kern="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[4] Alireza </a:t>
            </a:r>
            <a:r>
              <a:rPr lang="en-US" sz="1400" dirty="0" err="1">
                <a:solidFill>
                  <a:srgbClr val="000000"/>
                </a:solidFill>
                <a:effectLst/>
                <a:latin typeface="Times New Roman" panose="02020603050405020304" pitchFamily="18" charset="0"/>
                <a:ea typeface="Times New Roman" panose="02020603050405020304" pitchFamily="18" charset="0"/>
              </a:rPr>
              <a:t>Ashayer</a:t>
            </a:r>
            <a:r>
              <a:rPr lang="en-US" sz="1400" dirty="0">
                <a:solidFill>
                  <a:srgbClr val="000000"/>
                </a:solidFill>
                <a:effectLst/>
                <a:latin typeface="Times New Roman" panose="02020603050405020304" pitchFamily="18" charset="0"/>
                <a:ea typeface="Times New Roman" panose="02020603050405020304" pitchFamily="18" charset="0"/>
              </a:rPr>
              <a:t> “Modeling and prediction of cryptocurrency prices using machine learning techniques</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in</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Computer, vol. 49, no. 6, pp. 38–46,</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April, 2019</a:t>
            </a:r>
          </a:p>
          <a:p>
            <a:pPr marL="76200" indent="0" algn="just">
              <a:lnSpc>
                <a:spcPct val="100000"/>
              </a:lnSpc>
              <a:spcAft>
                <a:spcPts val="0"/>
              </a:spcAft>
              <a:buNone/>
            </a:pPr>
            <a:endParaRPr lang="en-IN" sz="140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[5] Franco Valencia, Alfonso Gómez-Espinosa and Benjamín Valdés-Aguirre “ Price Movement Prediction of Cryptocurrencies Using Sentiment Analysis and Machine Learning</a:t>
            </a:r>
            <a:r>
              <a:rPr lang="en-US" sz="1400" b="1" dirty="0">
                <a:solidFill>
                  <a:srgbClr val="000000"/>
                </a:solidFill>
                <a:effectLst/>
                <a:latin typeface="Times New Roman" panose="02020603050405020304" pitchFamily="18" charset="0"/>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  in Proc. IEEE 13th Int. Conf. Data Mining,  pp. 1103–1108</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solidFill>
                  <a:srgbClr val="000000"/>
                </a:solidFill>
                <a:effectLst/>
                <a:latin typeface="Times New Roman" panose="02020603050405020304" pitchFamily="18" charset="0"/>
                <a:ea typeface="Times New Roman" panose="02020603050405020304" pitchFamily="18" charset="0"/>
              </a:rPr>
              <a:t> Year 2019</a:t>
            </a:r>
          </a:p>
          <a:p>
            <a:pPr marL="76200" indent="0" algn="just">
              <a:lnSpc>
                <a:spcPct val="100000"/>
              </a:lnSpc>
              <a:spcAft>
                <a:spcPts val="0"/>
              </a:spcAft>
              <a:buNone/>
            </a:pPr>
            <a:endParaRPr lang="en-IN" sz="1400" dirty="0">
              <a:effectLst/>
              <a:latin typeface="Times New Roman" panose="02020603050405020304" pitchFamily="18" charset="0"/>
              <a:ea typeface="Times New Roman" panose="02020603050405020304" pitchFamily="18" charset="0"/>
            </a:endParaRPr>
          </a:p>
          <a:p>
            <a:pPr marL="76200" indent="0" algn="just">
              <a:lnSpc>
                <a:spcPct val="100000"/>
              </a:lnSpc>
              <a:spcAft>
                <a:spcPts val="0"/>
              </a:spcAft>
              <a:buNone/>
            </a:pPr>
            <a:r>
              <a:rPr lang="en-US" sz="1400" dirty="0">
                <a:solidFill>
                  <a:srgbClr val="000000"/>
                </a:solidFill>
                <a:effectLst/>
                <a:latin typeface="Times New Roman" panose="02020603050405020304" pitchFamily="18" charset="0"/>
                <a:ea typeface="Times New Roman" panose="02020603050405020304" pitchFamily="18" charset="0"/>
              </a:rPr>
              <a:t>[6]Ruchi Mittal, Shefali Arora and M.P.S Bhatia </a:t>
            </a:r>
            <a:r>
              <a:rPr lang="en-US" sz="1400" b="1" dirty="0">
                <a:solidFill>
                  <a:srgbClr val="000000"/>
                </a:solidFill>
                <a:effectLst/>
                <a:latin typeface="Times New Roman" panose="02020603050405020304" pitchFamily="18" charset="0"/>
                <a:ea typeface="Times New Roman" panose="02020603050405020304" pitchFamily="18" charset="0"/>
              </a:rPr>
              <a:t>“</a:t>
            </a:r>
            <a:r>
              <a:rPr lang="en-US" sz="1400" dirty="0">
                <a:solidFill>
                  <a:srgbClr val="000000"/>
                </a:solidFill>
                <a:effectLst/>
                <a:latin typeface="Times New Roman" panose="02020603050405020304" pitchFamily="18" charset="0"/>
                <a:ea typeface="Times New Roman" panose="02020603050405020304" pitchFamily="18" charset="0"/>
              </a:rPr>
              <a:t>Automated cryptocurrencies prices prediction using machine learning </a:t>
            </a:r>
            <a:r>
              <a:rPr lang="en-US" sz="1400" b="1" dirty="0">
                <a:solidFill>
                  <a:srgbClr val="000000"/>
                </a:solidFill>
                <a:effectLst/>
                <a:latin typeface="Times New Roman" panose="02020603050405020304" pitchFamily="18" charset="0"/>
                <a:ea typeface="Times New Roman" panose="02020603050405020304" pitchFamily="18" charset="0"/>
              </a:rPr>
              <a:t>”</a:t>
            </a:r>
            <a:r>
              <a:rPr lang="en-US" sz="1400" dirty="0">
                <a:solidFill>
                  <a:srgbClr val="000000"/>
                </a:solidFill>
                <a:effectLst/>
                <a:latin typeface="Times New Roman" panose="02020603050405020304" pitchFamily="18" charset="0"/>
                <a:ea typeface="Times New Roman" panose="02020603050405020304" pitchFamily="18" charset="0"/>
              </a:rPr>
              <a:t>  in </a:t>
            </a:r>
            <a:r>
              <a:rPr lang="en-US" sz="1400" dirty="0">
                <a:effectLst/>
                <a:latin typeface="Times New Roman" panose="02020603050405020304" pitchFamily="18" charset="0"/>
                <a:ea typeface="Times New Roman" panose="02020603050405020304" pitchFamily="18" charset="0"/>
              </a:rPr>
              <a:t>ICTACT journal on soft computing, volume: 08, issue: 04</a:t>
            </a:r>
            <a:r>
              <a:rPr lang="en-US" sz="1400" b="1" dirty="0">
                <a:solidFill>
                  <a:srgbClr val="000000"/>
                </a:solidFill>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JULY 2018</a:t>
            </a:r>
            <a:r>
              <a:rPr lang="en-US" sz="1400" b="1"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59E9D40-07AD-47C9-DB79-326A86621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8997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9E9A29-1B1D-3C37-B9D5-A2F619A7ECCE}"/>
              </a:ext>
            </a:extLst>
          </p:cNvPr>
          <p:cNvSpPr>
            <a:spLocks noGrp="1"/>
          </p:cNvSpPr>
          <p:nvPr>
            <p:ph type="title"/>
          </p:nvPr>
        </p:nvSpPr>
        <p:spPr>
          <a:xfrm>
            <a:off x="779100" y="114300"/>
            <a:ext cx="6962100" cy="442913"/>
          </a:xfrm>
        </p:spPr>
        <p:txBody>
          <a:bodyPr/>
          <a:lstStyle/>
          <a:p>
            <a:r>
              <a:rPr lang="en-US" sz="2600" b="1" dirty="0">
                <a:solidFill>
                  <a:srgbClr val="FF0000"/>
                </a:solidFill>
                <a:latin typeface="+mj-lt"/>
              </a:rPr>
              <a:t>                      Plagiarism Report</a:t>
            </a:r>
            <a:endParaRPr lang="en-IN" sz="2600" b="1" dirty="0">
              <a:solidFill>
                <a:srgbClr val="FF0000"/>
              </a:solidFill>
              <a:latin typeface="+mj-lt"/>
            </a:endParaRPr>
          </a:p>
        </p:txBody>
      </p:sp>
      <p:sp>
        <p:nvSpPr>
          <p:cNvPr id="4" name="Slide Number Placeholder 3">
            <a:extLst>
              <a:ext uri="{FF2B5EF4-FFF2-40B4-BE49-F238E27FC236}">
                <a16:creationId xmlns:a16="http://schemas.microsoft.com/office/drawing/2014/main" id="{3BFB0755-9B60-990F-BD80-10F9EFA8E7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7" name="Picture 6">
            <a:extLst>
              <a:ext uri="{FF2B5EF4-FFF2-40B4-BE49-F238E27FC236}">
                <a16:creationId xmlns:a16="http://schemas.microsoft.com/office/drawing/2014/main" id="{9E5FF3ED-0F6B-C95E-010E-2C702C721827}"/>
              </a:ext>
            </a:extLst>
          </p:cNvPr>
          <p:cNvPicPr>
            <a:picLocks noChangeAspect="1"/>
          </p:cNvPicPr>
          <p:nvPr/>
        </p:nvPicPr>
        <p:blipFill>
          <a:blip r:embed="rId2"/>
          <a:stretch>
            <a:fillRect/>
          </a:stretch>
        </p:blipFill>
        <p:spPr>
          <a:xfrm>
            <a:off x="607219" y="735807"/>
            <a:ext cx="7308056" cy="3950494"/>
          </a:xfrm>
          <a:prstGeom prst="rect">
            <a:avLst/>
          </a:prstGeom>
        </p:spPr>
      </p:pic>
    </p:spTree>
    <p:extLst>
      <p:ext uri="{BB962C8B-B14F-4D97-AF65-F5344CB8AC3E}">
        <p14:creationId xmlns:p14="http://schemas.microsoft.com/office/powerpoint/2010/main" val="64568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B9EC-73C5-2D7E-CE4A-7C4763BB525A}"/>
              </a:ext>
            </a:extLst>
          </p:cNvPr>
          <p:cNvSpPr>
            <a:spLocks noGrp="1"/>
          </p:cNvSpPr>
          <p:nvPr>
            <p:ph type="title"/>
          </p:nvPr>
        </p:nvSpPr>
        <p:spPr>
          <a:xfrm>
            <a:off x="779100" y="135732"/>
            <a:ext cx="6962100" cy="407194"/>
          </a:xfrm>
        </p:spPr>
        <p:txBody>
          <a:bodyPr/>
          <a:lstStyle/>
          <a:p>
            <a:r>
              <a:rPr lang="en-US" sz="2800" b="1" dirty="0">
                <a:solidFill>
                  <a:srgbClr val="FF0000"/>
                </a:solidFill>
                <a:latin typeface="+mj-lt"/>
              </a:rPr>
              <a:t>                  LITERATURE SURVEY</a:t>
            </a:r>
            <a:endParaRPr lang="en-IN" sz="2800" b="1" dirty="0">
              <a:solidFill>
                <a:srgbClr val="FF0000"/>
              </a:solidFill>
              <a:latin typeface="+mj-lt"/>
            </a:endParaRPr>
          </a:p>
        </p:txBody>
      </p:sp>
      <p:sp>
        <p:nvSpPr>
          <p:cNvPr id="4" name="Slide Number Placeholder 3">
            <a:extLst>
              <a:ext uri="{FF2B5EF4-FFF2-40B4-BE49-F238E27FC236}">
                <a16:creationId xmlns:a16="http://schemas.microsoft.com/office/drawing/2014/main" id="{C201496D-7429-08BD-5828-28648E0A04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6" name="Picture 5">
            <a:extLst>
              <a:ext uri="{FF2B5EF4-FFF2-40B4-BE49-F238E27FC236}">
                <a16:creationId xmlns:a16="http://schemas.microsoft.com/office/drawing/2014/main" id="{9079D34E-1E2A-1D28-F38A-5E1AF89A14F1}"/>
              </a:ext>
            </a:extLst>
          </p:cNvPr>
          <p:cNvPicPr>
            <a:picLocks noChangeAspect="1"/>
          </p:cNvPicPr>
          <p:nvPr/>
        </p:nvPicPr>
        <p:blipFill>
          <a:blip r:embed="rId2"/>
          <a:stretch>
            <a:fillRect/>
          </a:stretch>
        </p:blipFill>
        <p:spPr>
          <a:xfrm>
            <a:off x="435769" y="617050"/>
            <a:ext cx="7515225" cy="3909399"/>
          </a:xfrm>
          <a:prstGeom prst="rect">
            <a:avLst/>
          </a:prstGeom>
        </p:spPr>
      </p:pic>
    </p:spTree>
    <p:extLst>
      <p:ext uri="{BB962C8B-B14F-4D97-AF65-F5344CB8AC3E}">
        <p14:creationId xmlns:p14="http://schemas.microsoft.com/office/powerpoint/2010/main" val="26958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F796-60BF-EF0C-7D3C-BDCD8A36B304}"/>
              </a:ext>
            </a:extLst>
          </p:cNvPr>
          <p:cNvSpPr>
            <a:spLocks noGrp="1"/>
          </p:cNvSpPr>
          <p:nvPr>
            <p:ph type="title"/>
          </p:nvPr>
        </p:nvSpPr>
        <p:spPr>
          <a:xfrm>
            <a:off x="779100" y="221456"/>
            <a:ext cx="6962100" cy="478632"/>
          </a:xfrm>
        </p:spPr>
        <p:txBody>
          <a:bodyPr/>
          <a:lstStyle/>
          <a:p>
            <a:r>
              <a:rPr lang="en-US" sz="3200" b="1" dirty="0">
                <a:solidFill>
                  <a:srgbClr val="FF0000"/>
                </a:solidFill>
                <a:latin typeface="+mj-lt"/>
              </a:rPr>
              <a:t>            LITERATURE SURVEY </a:t>
            </a:r>
            <a:endParaRPr lang="en-IN" dirty="0"/>
          </a:p>
        </p:txBody>
      </p:sp>
      <p:sp>
        <p:nvSpPr>
          <p:cNvPr id="3" name="Slide Number Placeholder 2">
            <a:extLst>
              <a:ext uri="{FF2B5EF4-FFF2-40B4-BE49-F238E27FC236}">
                <a16:creationId xmlns:a16="http://schemas.microsoft.com/office/drawing/2014/main" id="{167F3072-87E6-87BE-3135-0ED9438540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C54F87AC-73E5-8FB7-18F6-F4E5F59405C8}"/>
              </a:ext>
            </a:extLst>
          </p:cNvPr>
          <p:cNvPicPr>
            <a:picLocks noChangeAspect="1"/>
          </p:cNvPicPr>
          <p:nvPr/>
        </p:nvPicPr>
        <p:blipFill>
          <a:blip r:embed="rId2"/>
          <a:stretch>
            <a:fillRect/>
          </a:stretch>
        </p:blipFill>
        <p:spPr>
          <a:xfrm>
            <a:off x="607220" y="1057275"/>
            <a:ext cx="7300911" cy="3228975"/>
          </a:xfrm>
          <a:prstGeom prst="rect">
            <a:avLst/>
          </a:prstGeom>
        </p:spPr>
      </p:pic>
    </p:spTree>
    <p:extLst>
      <p:ext uri="{BB962C8B-B14F-4D97-AF65-F5344CB8AC3E}">
        <p14:creationId xmlns:p14="http://schemas.microsoft.com/office/powerpoint/2010/main" val="63913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F708-824D-DC6F-43D1-96520481F6BF}"/>
              </a:ext>
            </a:extLst>
          </p:cNvPr>
          <p:cNvSpPr>
            <a:spLocks noGrp="1"/>
          </p:cNvSpPr>
          <p:nvPr>
            <p:ph type="title"/>
          </p:nvPr>
        </p:nvSpPr>
        <p:spPr>
          <a:xfrm>
            <a:off x="779100" y="242888"/>
            <a:ext cx="6962100" cy="512887"/>
          </a:xfrm>
        </p:spPr>
        <p:txBody>
          <a:bodyPr/>
          <a:lstStyle/>
          <a:p>
            <a:r>
              <a:rPr lang="en-US" sz="2800" dirty="0"/>
              <a:t>                     </a:t>
            </a:r>
            <a:r>
              <a:rPr lang="en-US" sz="2800" b="1" dirty="0">
                <a:solidFill>
                  <a:srgbClr val="FF0000"/>
                </a:solidFill>
                <a:latin typeface="+mj-lt"/>
              </a:rPr>
              <a:t>PROBLEM STATEMENT</a:t>
            </a:r>
            <a:endParaRPr lang="en-IN" sz="2800" b="1" dirty="0">
              <a:solidFill>
                <a:srgbClr val="FF0000"/>
              </a:solidFill>
              <a:latin typeface="+mj-lt"/>
            </a:endParaRPr>
          </a:p>
        </p:txBody>
      </p:sp>
      <p:sp>
        <p:nvSpPr>
          <p:cNvPr id="3" name="Text Placeholder 2">
            <a:extLst>
              <a:ext uri="{FF2B5EF4-FFF2-40B4-BE49-F238E27FC236}">
                <a16:creationId xmlns:a16="http://schemas.microsoft.com/office/drawing/2014/main" id="{67673A1C-3CC0-3735-0EBE-68BD47D027D2}"/>
              </a:ext>
            </a:extLst>
          </p:cNvPr>
          <p:cNvSpPr>
            <a:spLocks noGrp="1"/>
          </p:cNvSpPr>
          <p:nvPr>
            <p:ph type="body" idx="1"/>
          </p:nvPr>
        </p:nvSpPr>
        <p:spPr>
          <a:xfrm>
            <a:off x="614363" y="1092994"/>
            <a:ext cx="7236618" cy="3294731"/>
          </a:xfrm>
        </p:spPr>
        <p:txBody>
          <a:bodyPr/>
          <a:lstStyle/>
          <a:p>
            <a:pPr algn="just">
              <a:buFont typeface="Wingdings" panose="05000000000000000000" pitchFamily="2" charset="2"/>
              <a:buChar char="Ø"/>
            </a:pPr>
            <a:r>
              <a:rPr lang="en-US" sz="1600" i="0" dirty="0">
                <a:solidFill>
                  <a:schemeClr val="tx1"/>
                </a:solidFill>
                <a:effectLst/>
                <a:latin typeface="+mn-lt"/>
              </a:rPr>
              <a:t>The machine learning model is used to predict the cryptocurrency </a:t>
            </a:r>
            <a:r>
              <a:rPr lang="en-US" sz="1600" dirty="0">
                <a:solidFill>
                  <a:schemeClr val="tx1"/>
                </a:solidFill>
                <a:effectLst/>
                <a:latin typeface="+mn-lt"/>
                <a:ea typeface="Calibri" panose="020F0502020204030204" pitchFamily="34" charset="0"/>
              </a:rPr>
              <a:t>outcome.</a:t>
            </a:r>
            <a:endParaRPr lang="en-US" sz="1600" i="0" dirty="0">
              <a:solidFill>
                <a:schemeClr val="tx1"/>
              </a:solidFill>
              <a:effectLst/>
              <a:latin typeface="+mn-lt"/>
            </a:endParaRPr>
          </a:p>
          <a:p>
            <a:pPr algn="just">
              <a:buFont typeface="Wingdings" panose="05000000000000000000" pitchFamily="2" charset="2"/>
              <a:buChar char="Ø"/>
            </a:pPr>
            <a:r>
              <a:rPr lang="en-US" sz="1600" i="0" dirty="0">
                <a:solidFill>
                  <a:schemeClr val="tx1"/>
                </a:solidFill>
                <a:effectLst/>
                <a:latin typeface="+mn-lt"/>
              </a:rPr>
              <a:t>The application of data science process is applied for getting the better model for predicting the outcome.</a:t>
            </a:r>
          </a:p>
          <a:p>
            <a:pPr algn="just">
              <a:buFont typeface="Wingdings" panose="05000000000000000000" pitchFamily="2" charset="2"/>
              <a:buChar char="Ø"/>
            </a:pPr>
            <a:r>
              <a:rPr lang="en-US" sz="1600" i="0" dirty="0">
                <a:solidFill>
                  <a:schemeClr val="tx1"/>
                </a:solidFill>
                <a:effectLst/>
                <a:latin typeface="+mn-lt"/>
              </a:rPr>
              <a:t>Variable identification and data understanding is the main process in building the successful model. </a:t>
            </a:r>
          </a:p>
          <a:p>
            <a:pPr algn="just">
              <a:buFont typeface="Wingdings" panose="05000000000000000000" pitchFamily="2" charset="2"/>
              <a:buChar char="Ø"/>
            </a:pPr>
            <a:r>
              <a:rPr lang="en-US" sz="1600" dirty="0">
                <a:solidFill>
                  <a:schemeClr val="tx1"/>
                </a:solidFill>
                <a:effectLst/>
                <a:latin typeface="+mn-lt"/>
                <a:ea typeface="Calibri" panose="020F0502020204030204" pitchFamily="34" charset="0"/>
                <a:cs typeface="Times New Roman" panose="02020603050405020304" pitchFamily="18" charset="0"/>
              </a:rPr>
              <a:t>The goal is to develop a machine learning model for Crypto Currency Prediction, to potentially replace the updatable supervised machine learning classification models by predicting results in the form of best accuracy by comparing supervised algorithm.</a:t>
            </a:r>
            <a:endParaRPr lang="en-IN" sz="1600" dirty="0">
              <a:solidFill>
                <a:schemeClr val="tx1"/>
              </a:solidFill>
              <a:effectLst/>
              <a:latin typeface="+mn-lt"/>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DDBC1E0-0043-056B-68FD-2E27DB911D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5235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0AF-D414-996E-E1FB-F44E9402A9A7}"/>
              </a:ext>
            </a:extLst>
          </p:cNvPr>
          <p:cNvSpPr>
            <a:spLocks noGrp="1"/>
          </p:cNvSpPr>
          <p:nvPr>
            <p:ph type="title"/>
          </p:nvPr>
        </p:nvSpPr>
        <p:spPr>
          <a:xfrm>
            <a:off x="779100" y="364331"/>
            <a:ext cx="6962100" cy="442913"/>
          </a:xfrm>
        </p:spPr>
        <p:txBody>
          <a:bodyPr/>
          <a:lstStyle/>
          <a:p>
            <a:r>
              <a:rPr lang="en-US" sz="2400" b="1" dirty="0">
                <a:solidFill>
                  <a:srgbClr val="FF0000"/>
                </a:solidFill>
                <a:effectLst/>
                <a:latin typeface="Times New Roman" panose="02020603050405020304" pitchFamily="18" charset="0"/>
                <a:ea typeface="Times New Roman" panose="02020603050405020304" pitchFamily="18" charset="0"/>
              </a:rPr>
              <a:t>                           EXISTING SYSTEM</a:t>
            </a:r>
            <a:endParaRPr lang="en-IN" sz="2400" dirty="0">
              <a:solidFill>
                <a:srgbClr val="FF0000"/>
              </a:solidFill>
            </a:endParaRPr>
          </a:p>
        </p:txBody>
      </p:sp>
      <p:sp>
        <p:nvSpPr>
          <p:cNvPr id="3" name="Text Placeholder 2">
            <a:extLst>
              <a:ext uri="{FF2B5EF4-FFF2-40B4-BE49-F238E27FC236}">
                <a16:creationId xmlns:a16="http://schemas.microsoft.com/office/drawing/2014/main" id="{5CE2EF13-DB11-CE57-1C17-9A5CB561D695}"/>
              </a:ext>
            </a:extLst>
          </p:cNvPr>
          <p:cNvSpPr>
            <a:spLocks noGrp="1"/>
          </p:cNvSpPr>
          <p:nvPr>
            <p:ph type="body" idx="1"/>
          </p:nvPr>
        </p:nvSpPr>
        <p:spPr>
          <a:xfrm>
            <a:off x="600075" y="885826"/>
            <a:ext cx="7322343" cy="3864026"/>
          </a:xfrm>
        </p:spPr>
        <p:txBody>
          <a:bodyPr/>
          <a:lstStyle/>
          <a:p>
            <a:pPr algn="just">
              <a:lnSpc>
                <a:spcPct val="100000"/>
              </a:lnSpc>
              <a:buFont typeface="Wingdings" panose="05000000000000000000" pitchFamily="2" charset="2"/>
              <a:buChar char="Ø"/>
            </a:pPr>
            <a:r>
              <a:rPr lang="en-US" sz="1600" dirty="0">
                <a:solidFill>
                  <a:srgbClr val="000000"/>
                </a:solidFill>
                <a:effectLst/>
                <a:latin typeface="+mn-lt"/>
                <a:ea typeface="Times New Roman" panose="02020603050405020304" pitchFamily="18" charset="0"/>
              </a:rPr>
              <a:t>They presented a computational approach for identifying and characterizing crypto currency pump and dump operations that are carried out in social media.</a:t>
            </a:r>
          </a:p>
          <a:p>
            <a:pPr algn="just">
              <a:lnSpc>
                <a:spcPct val="100000"/>
              </a:lnSpc>
              <a:buFont typeface="Wingdings" panose="05000000000000000000" pitchFamily="2" charset="2"/>
              <a:buChar char="Ø"/>
            </a:pPr>
            <a:r>
              <a:rPr lang="en-US" sz="1600" dirty="0">
                <a:solidFill>
                  <a:srgbClr val="000000"/>
                </a:solidFill>
                <a:effectLst/>
                <a:latin typeface="+mn-lt"/>
                <a:ea typeface="Times New Roman" panose="02020603050405020304" pitchFamily="18" charset="0"/>
              </a:rPr>
              <a:t>They had used financial and Twitter data pertaining to a particular coin, the method used was able to detect, with reasonable accuracy</a:t>
            </a:r>
            <a:endParaRPr lang="en-US" sz="1600" dirty="0">
              <a:solidFill>
                <a:srgbClr val="000000"/>
              </a:solidFill>
              <a:latin typeface="+mn-lt"/>
              <a:ea typeface="Times New Roman" panose="02020603050405020304" pitchFamily="18" charset="0"/>
            </a:endParaRPr>
          </a:p>
          <a:p>
            <a:pPr algn="just">
              <a:lnSpc>
                <a:spcPct val="100000"/>
              </a:lnSpc>
              <a:buFont typeface="Wingdings" panose="05000000000000000000" pitchFamily="2" charset="2"/>
              <a:buChar char="Ø"/>
            </a:pPr>
            <a:r>
              <a:rPr lang="en-US" sz="1600" dirty="0">
                <a:solidFill>
                  <a:srgbClr val="000000"/>
                </a:solidFill>
                <a:effectLst/>
                <a:latin typeface="+mn-lt"/>
                <a:ea typeface="Times New Roman" panose="02020603050405020304" pitchFamily="18" charset="0"/>
              </a:rPr>
              <a:t>Telegram was a popular choice for scammers to organize and coordinate pump and dump operations.</a:t>
            </a:r>
          </a:p>
          <a:p>
            <a:pPr marL="76200" indent="0" algn="just">
              <a:lnSpc>
                <a:spcPct val="100000"/>
              </a:lnSpc>
              <a:buNone/>
            </a:pPr>
            <a:endParaRPr lang="en-US" sz="1800" dirty="0">
              <a:solidFill>
                <a:srgbClr val="000000"/>
              </a:solidFill>
              <a:effectLst/>
              <a:latin typeface="+mn-lt"/>
              <a:ea typeface="Times New Roman" panose="02020603050405020304" pitchFamily="18" charset="0"/>
            </a:endParaRPr>
          </a:p>
          <a:p>
            <a:pPr marL="76200" indent="0" algn="just">
              <a:lnSpc>
                <a:spcPct val="100000"/>
              </a:lnSpc>
              <a:buNone/>
            </a:pPr>
            <a:r>
              <a:rPr lang="en-US" sz="1400" b="1" dirty="0">
                <a:solidFill>
                  <a:srgbClr val="000000"/>
                </a:solidFill>
                <a:effectLst/>
                <a:latin typeface="+mn-lt"/>
                <a:ea typeface="Times New Roman" panose="02020603050405020304" pitchFamily="18" charset="0"/>
              </a:rPr>
              <a:t>      </a:t>
            </a:r>
            <a:r>
              <a:rPr lang="en-US" sz="1600" b="1" dirty="0">
                <a:solidFill>
                  <a:srgbClr val="000000"/>
                </a:solidFill>
                <a:effectLst/>
                <a:latin typeface="+mn-lt"/>
                <a:ea typeface="Times New Roman" panose="02020603050405020304" pitchFamily="18" charset="0"/>
              </a:rPr>
              <a:t>Disadvantages:</a:t>
            </a:r>
            <a:endParaRPr lang="en-IN" sz="1600" dirty="0">
              <a:effectLst/>
              <a:latin typeface="+mn-lt"/>
              <a:ea typeface="Times New Roman" panose="02020603050405020304" pitchFamily="18" charset="0"/>
            </a:endParaRPr>
          </a:p>
          <a:p>
            <a:pPr marL="285750" lvl="0" indent="-285750" algn="just">
              <a:lnSpc>
                <a:spcPct val="100000"/>
              </a:lnSpc>
              <a:spcAft>
                <a:spcPts val="800"/>
              </a:spcAft>
              <a:buFont typeface="Wingdings" panose="05000000000000000000" pitchFamily="2" charset="2"/>
              <a:buChar char="Ø"/>
            </a:pPr>
            <a:r>
              <a:rPr lang="en-US" sz="1600" dirty="0">
                <a:solidFill>
                  <a:srgbClr val="000000"/>
                </a:solidFill>
                <a:effectLst/>
                <a:latin typeface="+mn-lt"/>
                <a:ea typeface="Times New Roman" panose="02020603050405020304" pitchFamily="18" charset="0"/>
              </a:rPr>
              <a:t> They did not use any specific algorithms for predicting the crypto-currency price</a:t>
            </a:r>
          </a:p>
          <a:p>
            <a:pPr marL="285750" lvl="0" indent="-285750" algn="just">
              <a:lnSpc>
                <a:spcPct val="100000"/>
              </a:lnSpc>
              <a:spcAft>
                <a:spcPts val="800"/>
              </a:spcAft>
              <a:buFont typeface="Wingdings" panose="05000000000000000000" pitchFamily="2" charset="2"/>
              <a:buChar char="Ø"/>
            </a:pPr>
            <a:r>
              <a:rPr lang="en-US" sz="1600" dirty="0">
                <a:solidFill>
                  <a:srgbClr val="000000"/>
                </a:solidFill>
                <a:effectLst/>
                <a:latin typeface="+mn-lt"/>
                <a:ea typeface="Times New Roman" panose="02020603050405020304" pitchFamily="18" charset="0"/>
              </a:rPr>
              <a:t> The data which they found are only used to consider to see the only the impact from social media.</a:t>
            </a:r>
            <a:endParaRPr lang="en-IN" sz="1600" dirty="0">
              <a:effectLst/>
              <a:latin typeface="+mn-lt"/>
              <a:ea typeface="Times New Roman" panose="02020603050405020304" pitchFamily="18" charset="0"/>
            </a:endParaRPr>
          </a:p>
          <a:p>
            <a:pPr marL="76200" indent="0">
              <a:buNone/>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IN" sz="1600" dirty="0"/>
          </a:p>
        </p:txBody>
      </p:sp>
      <p:sp>
        <p:nvSpPr>
          <p:cNvPr id="4" name="Slide Number Placeholder 3">
            <a:extLst>
              <a:ext uri="{FF2B5EF4-FFF2-40B4-BE49-F238E27FC236}">
                <a16:creationId xmlns:a16="http://schemas.microsoft.com/office/drawing/2014/main" id="{514FD470-C37E-45F6-A9C0-16D6A8375E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91903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9637-B4C1-104B-A4ED-DE384576F52C}"/>
              </a:ext>
            </a:extLst>
          </p:cNvPr>
          <p:cNvSpPr>
            <a:spLocks noGrp="1"/>
          </p:cNvSpPr>
          <p:nvPr>
            <p:ph type="title"/>
          </p:nvPr>
        </p:nvSpPr>
        <p:spPr>
          <a:xfrm>
            <a:off x="779100" y="185739"/>
            <a:ext cx="6962100" cy="492918"/>
          </a:xfrm>
        </p:spPr>
        <p:txBody>
          <a:bodyPr/>
          <a:lstStyle/>
          <a:p>
            <a:r>
              <a:rPr lang="en-US" sz="2400" b="1" dirty="0">
                <a:solidFill>
                  <a:srgbClr val="FF0000"/>
                </a:solidFill>
                <a:effectLst/>
                <a:latin typeface="Times New Roman" panose="02020603050405020304" pitchFamily="18" charset="0"/>
                <a:ea typeface="Times New Roman" panose="02020603050405020304" pitchFamily="18" charset="0"/>
              </a:rPr>
              <a:t>                           </a:t>
            </a:r>
            <a:r>
              <a:rPr lang="en-US" sz="2400" b="1" dirty="0">
                <a:solidFill>
                  <a:srgbClr val="FF0000"/>
                </a:solidFill>
                <a:effectLst/>
                <a:latin typeface="+mj-lt"/>
                <a:ea typeface="Times New Roman" panose="02020603050405020304" pitchFamily="18" charset="0"/>
              </a:rPr>
              <a:t>PROPOSED SYSTEM</a:t>
            </a:r>
            <a:endParaRPr lang="en-IN" sz="2400" dirty="0">
              <a:solidFill>
                <a:srgbClr val="FF0000"/>
              </a:solidFill>
              <a:latin typeface="+mj-lt"/>
            </a:endParaRPr>
          </a:p>
        </p:txBody>
      </p:sp>
      <p:sp>
        <p:nvSpPr>
          <p:cNvPr id="3" name="Text Placeholder 2">
            <a:extLst>
              <a:ext uri="{FF2B5EF4-FFF2-40B4-BE49-F238E27FC236}">
                <a16:creationId xmlns:a16="http://schemas.microsoft.com/office/drawing/2014/main" id="{D2582997-4C87-3AF7-A7B0-C58951EDBD9B}"/>
              </a:ext>
            </a:extLst>
          </p:cNvPr>
          <p:cNvSpPr>
            <a:spLocks noGrp="1"/>
          </p:cNvSpPr>
          <p:nvPr>
            <p:ph type="body" idx="1"/>
          </p:nvPr>
        </p:nvSpPr>
        <p:spPr>
          <a:xfrm>
            <a:off x="585788" y="807244"/>
            <a:ext cx="7693818" cy="3886199"/>
          </a:xfrm>
        </p:spPr>
        <p:txBody>
          <a:bodyPr/>
          <a:lstStyle/>
          <a:p>
            <a:pPr algn="just">
              <a:lnSpc>
                <a:spcPct val="100000"/>
              </a:lnSpc>
              <a:buFont typeface="Wingdings" panose="05000000000000000000" pitchFamily="2" charset="2"/>
              <a:buChar char="Ø"/>
            </a:pPr>
            <a:r>
              <a:rPr lang="en-US" sz="1600" dirty="0">
                <a:solidFill>
                  <a:schemeClr val="tx1"/>
                </a:solidFill>
                <a:effectLst/>
                <a:latin typeface="+mn-lt"/>
                <a:ea typeface="Times New Roman" panose="02020603050405020304" pitchFamily="18" charset="0"/>
              </a:rPr>
              <a:t>The process start from variable identification like dependent and independent variable where we find the target column.</a:t>
            </a:r>
            <a:endParaRPr lang="en-IN" sz="1600" dirty="0">
              <a:solidFill>
                <a:schemeClr val="tx1"/>
              </a:solidFill>
              <a:latin typeface="+mn-lt"/>
              <a:ea typeface="Times New Roman" panose="02020603050405020304" pitchFamily="18" charset="0"/>
            </a:endParaRPr>
          </a:p>
          <a:p>
            <a:pPr algn="just">
              <a:lnSpc>
                <a:spcPct val="100000"/>
              </a:lnSpc>
              <a:buFont typeface="Wingdings" panose="05000000000000000000" pitchFamily="2" charset="2"/>
              <a:buChar char="Ø"/>
            </a:pPr>
            <a:r>
              <a:rPr lang="en-US" sz="1600" dirty="0">
                <a:solidFill>
                  <a:schemeClr val="tx1"/>
                </a:solidFill>
                <a:effectLst/>
                <a:latin typeface="+mn-lt"/>
                <a:ea typeface="Times New Roman" panose="02020603050405020304" pitchFamily="18" charset="0"/>
              </a:rPr>
              <a:t>Then the pre-processing techniques are applied like dealing with the missing values the pre-processed data  then used to build a model by dividing the dataset into 7:3 ratio where 70% of the data is used for training purpose that is model learns the pattern and the remaining testing data is used to test the performance of data. </a:t>
            </a:r>
          </a:p>
          <a:p>
            <a:pPr algn="just">
              <a:lnSpc>
                <a:spcPct val="100000"/>
              </a:lnSpc>
              <a:buFont typeface="Wingdings" panose="05000000000000000000" pitchFamily="2" charset="2"/>
              <a:buChar char="Ø"/>
            </a:pPr>
            <a:r>
              <a:rPr lang="en-US" sz="1600" dirty="0">
                <a:solidFill>
                  <a:schemeClr val="tx1"/>
                </a:solidFill>
                <a:effectLst/>
                <a:latin typeface="+mn-lt"/>
                <a:ea typeface="Times New Roman" panose="02020603050405020304" pitchFamily="18" charset="0"/>
              </a:rPr>
              <a:t>The regression model also can be used to predict the price of the cryptocurrency</a:t>
            </a:r>
            <a:r>
              <a:rPr lang="en-US" sz="1600" dirty="0">
                <a:solidFill>
                  <a:schemeClr val="tx1"/>
                </a:solidFill>
                <a:latin typeface="+mn-lt"/>
                <a:ea typeface="Times New Roman" panose="02020603050405020304" pitchFamily="18" charset="0"/>
              </a:rPr>
              <a:t>.</a:t>
            </a:r>
          </a:p>
          <a:p>
            <a:pPr marL="76200" indent="0" algn="just">
              <a:lnSpc>
                <a:spcPct val="100000"/>
              </a:lnSpc>
              <a:buNone/>
            </a:pPr>
            <a:endParaRPr lang="en-US" sz="1600" dirty="0">
              <a:solidFill>
                <a:schemeClr val="tx1"/>
              </a:solidFill>
              <a:effectLst/>
              <a:latin typeface="+mn-lt"/>
              <a:ea typeface="Times New Roman" panose="02020603050405020304" pitchFamily="18" charset="0"/>
            </a:endParaRPr>
          </a:p>
          <a:p>
            <a:pPr marL="76200" indent="0" algn="just">
              <a:buNone/>
            </a:pPr>
            <a:r>
              <a:rPr lang="en-US" sz="1600" b="1" dirty="0">
                <a:solidFill>
                  <a:srgbClr val="000000"/>
                </a:solidFill>
                <a:latin typeface="Times New Roman" panose="02020603050405020304" pitchFamily="18" charset="0"/>
                <a:ea typeface="Times New Roman" panose="02020603050405020304" pitchFamily="18" charset="0"/>
              </a:rPr>
              <a:t>      </a:t>
            </a:r>
            <a:r>
              <a:rPr lang="en-US" sz="1800" b="1" dirty="0">
                <a:solidFill>
                  <a:srgbClr val="000000"/>
                </a:solidFill>
                <a:latin typeface="Times New Roman" panose="02020603050405020304" pitchFamily="18" charset="0"/>
                <a:ea typeface="Times New Roman" panose="02020603050405020304" pitchFamily="18" charset="0"/>
              </a:rPr>
              <a:t>Advantages:</a:t>
            </a:r>
          </a:p>
          <a:p>
            <a:pPr algn="just">
              <a:lnSpc>
                <a:spcPct val="100000"/>
              </a:lnSpc>
              <a:buFont typeface="Wingdings" panose="05000000000000000000" pitchFamily="2" charset="2"/>
              <a:buChar char="Ø"/>
            </a:pPr>
            <a:r>
              <a:rPr lang="en-US" sz="1600" dirty="0">
                <a:solidFill>
                  <a:schemeClr val="tx1"/>
                </a:solidFill>
                <a:effectLst/>
                <a:latin typeface="+mn-lt"/>
                <a:ea typeface="Times New Roman" panose="02020603050405020304" pitchFamily="18" charset="0"/>
              </a:rPr>
              <a:t>The machine learning algorithms are compared and the performance metric are also calculated for better prediction.</a:t>
            </a:r>
            <a:endParaRPr lang="en-IN" sz="1600" dirty="0">
              <a:solidFill>
                <a:schemeClr val="tx1"/>
              </a:solidFill>
              <a:effectLst/>
              <a:latin typeface="+mn-lt"/>
              <a:ea typeface="Times New Roman" panose="02020603050405020304" pitchFamily="18" charset="0"/>
            </a:endParaRPr>
          </a:p>
          <a:p>
            <a:pPr algn="just">
              <a:lnSpc>
                <a:spcPct val="100000"/>
              </a:lnSpc>
              <a:buFont typeface="Wingdings" panose="05000000000000000000" pitchFamily="2" charset="2"/>
              <a:buChar char="Ø"/>
            </a:pPr>
            <a:r>
              <a:rPr lang="en-US" sz="1600" dirty="0">
                <a:solidFill>
                  <a:schemeClr val="tx1"/>
                </a:solidFill>
                <a:effectLst/>
                <a:latin typeface="+mn-lt"/>
                <a:ea typeface="Calibri" panose="020F0502020204030204" pitchFamily="34" charset="0"/>
              </a:rPr>
              <a:t>Machine learning model predictions allow businesses to make highly accurate guesses.</a:t>
            </a:r>
            <a:endParaRPr lang="en-IN" sz="1600" dirty="0">
              <a:solidFill>
                <a:schemeClr val="tx1"/>
              </a:solidFill>
              <a:effectLst/>
              <a:latin typeface="+mn-lt"/>
              <a:ea typeface="Calibri" panose="020F0502020204030204" pitchFamily="34" charset="0"/>
            </a:endParaRPr>
          </a:p>
          <a:p>
            <a:pPr algn="just">
              <a:buFont typeface="Wingdings" panose="05000000000000000000" pitchFamily="2" charset="2"/>
              <a:buChar char="Ø"/>
            </a:pPr>
            <a:endParaRPr lang="en-IN" sz="1600" b="1" dirty="0">
              <a:effectLst/>
              <a:latin typeface="+mn-lt"/>
              <a:ea typeface="Times New Roman" panose="02020603050405020304" pitchFamily="18" charset="0"/>
            </a:endParaRPr>
          </a:p>
          <a:p>
            <a:pPr marL="76200" indent="0">
              <a:buNone/>
            </a:pPr>
            <a:endParaRPr lang="en-IN" dirty="0"/>
          </a:p>
        </p:txBody>
      </p:sp>
      <p:sp>
        <p:nvSpPr>
          <p:cNvPr id="4" name="Slide Number Placeholder 3">
            <a:extLst>
              <a:ext uri="{FF2B5EF4-FFF2-40B4-BE49-F238E27FC236}">
                <a16:creationId xmlns:a16="http://schemas.microsoft.com/office/drawing/2014/main" id="{A2695B2A-7ACD-40F3-4194-514708652A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587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382F-F389-53A8-4BB0-54C14CEB136D}"/>
              </a:ext>
            </a:extLst>
          </p:cNvPr>
          <p:cNvSpPr>
            <a:spLocks noGrp="1"/>
          </p:cNvSpPr>
          <p:nvPr>
            <p:ph type="title"/>
          </p:nvPr>
        </p:nvSpPr>
        <p:spPr>
          <a:xfrm>
            <a:off x="779100" y="300038"/>
            <a:ext cx="6962100" cy="528637"/>
          </a:xfrm>
        </p:spPr>
        <p:txBody>
          <a:bodyPr/>
          <a:lstStyle/>
          <a:p>
            <a:r>
              <a:rPr lang="en-US" sz="2800" dirty="0">
                <a:solidFill>
                  <a:schemeClr val="tx1"/>
                </a:solidFill>
                <a:latin typeface="+mj-lt"/>
              </a:rPr>
              <a:t>               </a:t>
            </a:r>
            <a:r>
              <a:rPr lang="en-US" sz="2800" b="1" dirty="0">
                <a:solidFill>
                  <a:srgbClr val="FF0000"/>
                </a:solidFill>
                <a:latin typeface="+mj-lt"/>
              </a:rPr>
              <a:t>SYSTEM REQUIREMENTS</a:t>
            </a:r>
            <a:endParaRPr lang="en-IN" sz="2800" b="1" dirty="0">
              <a:solidFill>
                <a:srgbClr val="FF0000"/>
              </a:solidFill>
              <a:latin typeface="+mj-lt"/>
            </a:endParaRPr>
          </a:p>
        </p:txBody>
      </p:sp>
      <p:sp>
        <p:nvSpPr>
          <p:cNvPr id="3" name="Text Placeholder 2">
            <a:extLst>
              <a:ext uri="{FF2B5EF4-FFF2-40B4-BE49-F238E27FC236}">
                <a16:creationId xmlns:a16="http://schemas.microsoft.com/office/drawing/2014/main" id="{160F4DD1-D5D2-5E30-6859-9DB2E9686EC0}"/>
              </a:ext>
            </a:extLst>
          </p:cNvPr>
          <p:cNvSpPr>
            <a:spLocks noGrp="1"/>
          </p:cNvSpPr>
          <p:nvPr>
            <p:ph type="body" idx="1"/>
          </p:nvPr>
        </p:nvSpPr>
        <p:spPr>
          <a:xfrm>
            <a:off x="779099" y="1228725"/>
            <a:ext cx="7593375" cy="3159000"/>
          </a:xfrm>
        </p:spPr>
        <p:txBody>
          <a:bodyPr/>
          <a:lstStyle/>
          <a:p>
            <a:pPr marL="45720" indent="0">
              <a:buNone/>
            </a:pPr>
            <a:endParaRPr lang="en-US" sz="1600" b="1" dirty="0">
              <a:solidFill>
                <a:schemeClr val="tx1"/>
              </a:solidFill>
              <a:latin typeface="+mn-lt"/>
            </a:endParaRPr>
          </a:p>
          <a:p>
            <a:pPr marL="45720" indent="0">
              <a:buNone/>
            </a:pPr>
            <a:r>
              <a:rPr lang="en-US" sz="1600" b="1" dirty="0">
                <a:solidFill>
                  <a:schemeClr val="tx1"/>
                </a:solidFill>
                <a:latin typeface="+mn-lt"/>
              </a:rPr>
              <a:t>1.</a:t>
            </a:r>
            <a:r>
              <a:rPr lang="en-US" sz="1600" dirty="0">
                <a:solidFill>
                  <a:schemeClr val="tx1"/>
                </a:solidFill>
                <a:latin typeface="+mn-lt"/>
              </a:rPr>
              <a:t> Software Requirements:</a:t>
            </a:r>
            <a:endParaRPr lang="en-IN" sz="1600" dirty="0">
              <a:solidFill>
                <a:schemeClr val="tx1"/>
              </a:solidFill>
              <a:latin typeface="+mn-lt"/>
            </a:endParaRPr>
          </a:p>
          <a:p>
            <a:pPr marL="76200" indent="0">
              <a:buNone/>
            </a:pPr>
            <a:r>
              <a:rPr lang="en-US" sz="1600" dirty="0">
                <a:solidFill>
                  <a:schemeClr val="tx1"/>
                </a:solidFill>
                <a:latin typeface="+mn-lt"/>
              </a:rPr>
              <a:t>     Operating System 		: Windows</a:t>
            </a:r>
            <a:endParaRPr lang="en-IN" sz="1600" dirty="0">
              <a:solidFill>
                <a:schemeClr val="tx1"/>
              </a:solidFill>
              <a:latin typeface="+mn-lt"/>
            </a:endParaRPr>
          </a:p>
          <a:p>
            <a:pPr marL="76200" indent="0">
              <a:buNone/>
            </a:pPr>
            <a:r>
              <a:rPr lang="en-US" sz="1600" dirty="0">
                <a:solidFill>
                  <a:schemeClr val="tx1"/>
                </a:solidFill>
                <a:latin typeface="+mn-lt"/>
              </a:rPr>
              <a:t>     Tool   			: Anaconda with </a:t>
            </a:r>
            <a:r>
              <a:rPr lang="en-US" sz="1600" dirty="0" err="1">
                <a:solidFill>
                  <a:schemeClr val="tx1"/>
                </a:solidFill>
                <a:latin typeface="+mn-lt"/>
              </a:rPr>
              <a:t>Jupyter</a:t>
            </a:r>
            <a:r>
              <a:rPr lang="en-US" sz="1600" dirty="0">
                <a:solidFill>
                  <a:schemeClr val="tx1"/>
                </a:solidFill>
                <a:latin typeface="+mn-lt"/>
              </a:rPr>
              <a:t> Notebook</a:t>
            </a:r>
            <a:endParaRPr lang="en-IN" sz="1600" dirty="0">
              <a:solidFill>
                <a:schemeClr val="tx1"/>
              </a:solidFill>
              <a:latin typeface="+mn-lt"/>
            </a:endParaRPr>
          </a:p>
          <a:p>
            <a:pPr marL="45720" indent="0">
              <a:buNone/>
            </a:pPr>
            <a:endParaRPr lang="en-US" sz="1600" b="1" dirty="0">
              <a:solidFill>
                <a:schemeClr val="tx1"/>
              </a:solidFill>
              <a:latin typeface="+mn-lt"/>
            </a:endParaRPr>
          </a:p>
          <a:p>
            <a:pPr marL="45720" indent="0">
              <a:buNone/>
            </a:pPr>
            <a:r>
              <a:rPr lang="en-US" sz="1600" b="1" dirty="0">
                <a:solidFill>
                  <a:schemeClr val="tx1"/>
                </a:solidFill>
                <a:latin typeface="+mn-lt"/>
              </a:rPr>
              <a:t>2.</a:t>
            </a:r>
            <a:r>
              <a:rPr lang="en-US" sz="1600" dirty="0">
                <a:solidFill>
                  <a:schemeClr val="tx1"/>
                </a:solidFill>
                <a:latin typeface="+mn-lt"/>
              </a:rPr>
              <a:t> Hardware requirements:</a:t>
            </a:r>
            <a:endParaRPr lang="en-IN" sz="1600" dirty="0">
              <a:solidFill>
                <a:schemeClr val="tx1"/>
              </a:solidFill>
              <a:latin typeface="+mn-lt"/>
            </a:endParaRPr>
          </a:p>
          <a:p>
            <a:pPr marL="76200" indent="0">
              <a:buNone/>
            </a:pPr>
            <a:r>
              <a:rPr lang="en-US" sz="1600" dirty="0">
                <a:solidFill>
                  <a:schemeClr val="tx1"/>
                </a:solidFill>
                <a:latin typeface="+mn-lt"/>
              </a:rPr>
              <a:t>      Processor   			: Pentium IV/III</a:t>
            </a:r>
            <a:endParaRPr lang="en-IN" sz="1600" dirty="0">
              <a:solidFill>
                <a:schemeClr val="tx1"/>
              </a:solidFill>
              <a:latin typeface="+mn-lt"/>
            </a:endParaRPr>
          </a:p>
          <a:p>
            <a:pPr marL="76200" indent="0">
              <a:buNone/>
            </a:pPr>
            <a:r>
              <a:rPr lang="en-US" sz="1600" dirty="0">
                <a:solidFill>
                  <a:schemeClr val="tx1"/>
                </a:solidFill>
                <a:latin typeface="+mn-lt"/>
              </a:rPr>
              <a:t>      Hard disk   			: minimum 80 GB</a:t>
            </a:r>
            <a:endParaRPr lang="en-IN" sz="1600" dirty="0">
              <a:solidFill>
                <a:schemeClr val="tx1"/>
              </a:solidFill>
              <a:latin typeface="+mn-lt"/>
            </a:endParaRPr>
          </a:p>
          <a:p>
            <a:pPr marL="76200" indent="0">
              <a:buNone/>
            </a:pPr>
            <a:r>
              <a:rPr lang="en-US" sz="1600" dirty="0">
                <a:solidFill>
                  <a:schemeClr val="tx1"/>
                </a:solidFill>
                <a:latin typeface="+mn-lt"/>
              </a:rPr>
              <a:t>      RAM        			: minimum 2 GB</a:t>
            </a:r>
            <a:endParaRPr lang="en-IN" sz="1600" dirty="0">
              <a:solidFill>
                <a:schemeClr val="tx1"/>
              </a:solidFill>
              <a:latin typeface="+mn-lt"/>
            </a:endParaRPr>
          </a:p>
          <a:p>
            <a:endParaRPr lang="en-IN" dirty="0"/>
          </a:p>
        </p:txBody>
      </p:sp>
      <p:sp>
        <p:nvSpPr>
          <p:cNvPr id="4" name="Slide Number Placeholder 3">
            <a:extLst>
              <a:ext uri="{FF2B5EF4-FFF2-40B4-BE49-F238E27FC236}">
                <a16:creationId xmlns:a16="http://schemas.microsoft.com/office/drawing/2014/main" id="{B1194A6A-4994-9183-CA4E-71DE90E736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85848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B725-AF93-D6FB-3E88-BD2FD7AED018}"/>
              </a:ext>
            </a:extLst>
          </p:cNvPr>
          <p:cNvSpPr>
            <a:spLocks noGrp="1"/>
          </p:cNvSpPr>
          <p:nvPr>
            <p:ph type="title"/>
          </p:nvPr>
        </p:nvSpPr>
        <p:spPr>
          <a:xfrm>
            <a:off x="779100" y="278606"/>
            <a:ext cx="6962100" cy="485775"/>
          </a:xfrm>
        </p:spPr>
        <p:txBody>
          <a:bodyPr/>
          <a:lstStyle/>
          <a:p>
            <a:r>
              <a:rPr lang="en-US" sz="2800" b="1" dirty="0">
                <a:solidFill>
                  <a:srgbClr val="FF0000"/>
                </a:solidFill>
                <a:latin typeface="+mj-lt"/>
              </a:rPr>
              <a:t>                SYSTEM ARCHITECTURE</a:t>
            </a:r>
            <a:endParaRPr lang="en-IN" sz="2800" b="1" dirty="0">
              <a:solidFill>
                <a:srgbClr val="FF0000"/>
              </a:solidFill>
              <a:latin typeface="+mj-lt"/>
            </a:endParaRPr>
          </a:p>
        </p:txBody>
      </p:sp>
      <p:sp>
        <p:nvSpPr>
          <p:cNvPr id="4" name="Slide Number Placeholder 3">
            <a:extLst>
              <a:ext uri="{FF2B5EF4-FFF2-40B4-BE49-F238E27FC236}">
                <a16:creationId xmlns:a16="http://schemas.microsoft.com/office/drawing/2014/main" id="{1CDC311B-7A35-EBD0-673A-A5A47EE49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EC89D064-AB54-25D1-0811-A2C35DF4FC92}"/>
              </a:ext>
            </a:extLst>
          </p:cNvPr>
          <p:cNvPicPr>
            <a:picLocks noChangeAspect="1"/>
          </p:cNvPicPr>
          <p:nvPr/>
        </p:nvPicPr>
        <p:blipFill>
          <a:blip r:embed="rId2"/>
          <a:stretch>
            <a:fillRect/>
          </a:stretch>
        </p:blipFill>
        <p:spPr>
          <a:xfrm>
            <a:off x="779101" y="835820"/>
            <a:ext cx="6962099" cy="3857624"/>
          </a:xfrm>
          <a:prstGeom prst="rect">
            <a:avLst/>
          </a:prstGeom>
        </p:spPr>
      </p:pic>
    </p:spTree>
    <p:extLst>
      <p:ext uri="{BB962C8B-B14F-4D97-AF65-F5344CB8AC3E}">
        <p14:creationId xmlns:p14="http://schemas.microsoft.com/office/powerpoint/2010/main" val="247318867"/>
      </p:ext>
    </p:extLst>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954</Words>
  <Application>Microsoft Office PowerPoint</Application>
  <PresentationFormat>On-screen Show (16:9)</PresentationFormat>
  <Paragraphs>117</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Times New Roman</vt:lpstr>
      <vt:lpstr>Fira Sans Light</vt:lpstr>
      <vt:lpstr>Wingdings</vt:lpstr>
      <vt:lpstr>Arial</vt:lpstr>
      <vt:lpstr>Fira Sans SemiBold</vt:lpstr>
      <vt:lpstr>Calibri</vt:lpstr>
      <vt:lpstr>Alonso template</vt:lpstr>
      <vt:lpstr>PANIMALAR ENGINEERING COLLEGE</vt:lpstr>
      <vt:lpstr>                                INTRODUCTION</vt:lpstr>
      <vt:lpstr>                  LITERATURE SURVEY</vt:lpstr>
      <vt:lpstr>            LITERATURE SURVEY </vt:lpstr>
      <vt:lpstr>                     PROBLEM STATEMENT</vt:lpstr>
      <vt:lpstr>                           EXISTING SYSTEM</vt:lpstr>
      <vt:lpstr>                           PROPOSED SYSTEM</vt:lpstr>
      <vt:lpstr>               SYSTEM REQUIREMENTS</vt:lpstr>
      <vt:lpstr>                SYSTEM ARCHITECTURE</vt:lpstr>
      <vt:lpstr>                 Workflow Diagram </vt:lpstr>
      <vt:lpstr>                    Use Case Diagram</vt:lpstr>
      <vt:lpstr>                            Activity Diagram</vt:lpstr>
      <vt:lpstr>                    Class Diagram</vt:lpstr>
      <vt:lpstr>                            Module 1                    Data Pre-processing</vt:lpstr>
      <vt:lpstr>                                                         Module 2  Exploration data analysis of visualization</vt:lpstr>
      <vt:lpstr>                            Module 3                  Logistic Regression</vt:lpstr>
      <vt:lpstr>                           Module  4              Decision Tree Regression</vt:lpstr>
      <vt:lpstr>                        MODULE  5           Support Vector Regression</vt:lpstr>
      <vt:lpstr>                                  Testing</vt:lpstr>
      <vt:lpstr>                                       OUTPUT</vt:lpstr>
      <vt:lpstr>PowerPoint Presentation</vt:lpstr>
      <vt:lpstr>                                          CONCLUSION</vt:lpstr>
      <vt:lpstr>                                         REFERENCES</vt:lpstr>
      <vt:lpstr>                      Plagiarism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cp:lastModifiedBy>Senthil raj</cp:lastModifiedBy>
  <cp:revision>74</cp:revision>
  <dcterms:modified xsi:type="dcterms:W3CDTF">2022-05-24T12:38:18Z</dcterms:modified>
</cp:coreProperties>
</file>