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5DF-F155-4C0C-BB34-ADF0B193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098D-2F75-4374-8CA2-A70BB28B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6C72-D612-4CC7-A62C-3BF0A016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9B46-2BFD-4349-85D0-9F44207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6A35-D084-4F22-8BBE-D8558D8E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9E3E-7E0F-4625-96CD-D160750D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14456-9C52-4831-8B42-FFB270ED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DB0A-9D3E-435E-9669-6E0BB0F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AF4C-97B0-45E8-9C07-1F47FC9D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6197-5110-4360-9B02-59B2451D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B70EA-AB83-4C7C-BD51-21225D8D3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5B43-9834-4F76-AF19-6F73E7079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B51E-1BAE-4E78-AB7C-BBBF9B8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C7C8-30B0-4400-AFFE-724085F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2E1-298F-4C4F-BE6A-38407BE2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E71C-8B5E-4DFB-99BE-1B19E39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9493-737B-4324-A884-890DAF0C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D35-B101-4CBB-951C-237829A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6BB0-3BCF-46DE-B71B-03ADAC4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B760-800B-484F-A447-BCC7756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C5E-C052-4D84-B59C-14B5E5C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911E-87F4-46B9-A5C8-215E354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3720-9CAF-4026-AA87-68B9FEB4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7A95-7395-414A-8331-96F4DAB5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3C9C-7293-475A-8F73-8E0A498A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24FF-86D1-4FCC-BBEB-5759922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D328-8A4A-4D89-9867-6DC5484CC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6431-5E69-445A-8E61-AE8E1378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19F-4D2A-430B-A926-2391D339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26567-C887-4807-9ED3-CFCA328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33F5-F7AC-4CAB-A14F-C2FAAAED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F223-403D-4A6E-8487-E025FF28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B52A-0C57-48AA-A736-F1A978DB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646C-D4AA-4E25-A3B9-DB2DC442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B748F-7B7D-42C2-AF75-73F285B68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306A6-723E-411F-BE9A-842614CE6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EEBFE-5EE6-4C45-BFF2-EB626F4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B8192-86CC-45FE-B327-EE7FEDDC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45DAC-64B7-4E3C-84DD-46E561B3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54BC-7AB4-4406-9B82-E5731633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C0C1F-D106-4751-BA01-3F4E24B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2A03-A261-4849-A764-D01D42F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FE6D1-D847-4229-9852-B91BB568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95FC-DDA7-44A7-94CE-2B51FD4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F891A-DA96-4522-A2C7-88EEB78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22F65-5BDC-4DB4-995A-A1A6E01E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D8E1-1724-4BAD-BF1B-6C1EDFAF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E5A2-4B3D-4E44-9F72-2F30A2D0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E9A94-ABD6-4008-BD43-CB542CDC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3F73B-8C21-43D4-A9A3-8CE48414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7075-A45B-42F0-ABF4-CFE9E019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4452-C695-45BD-B302-EADFC08E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3BF1-E346-48D1-9EBC-A81F2E8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FC24A-752A-4BF1-893B-59A83FDF5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C5C-6DD4-4B7E-A911-43A9F7C99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666E-A53B-4817-A91F-AF6CF977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EB24E-20A6-4D81-8471-BFEE6D2F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75A70-7D4D-4C76-9E44-DECE1750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192EC-6E1A-4B6A-A9A4-E441F87A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0B99D-CF23-42C4-A0D8-7A212B6E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E2BB-30B2-439E-927B-A2D2CDE5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8861-2BCD-436F-A618-B073F7A2870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C5C2-4ECB-4B02-9D98-41EB87E90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2873-0F40-469C-92CF-E7414235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ACEB-3DE3-435C-A94A-5B1908A2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C58-9A9E-4E02-ADDA-BC9AAA26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698"/>
            <a:ext cx="8821003" cy="952097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  <a:latin typeface="Palatino Linotype" panose="02040502050505030304" pitchFamily="18" charset="0"/>
              </a:rPr>
              <a:t>ADABOOST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0A53A-1712-4A1E-897B-DC556145D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1450"/>
            <a:ext cx="9144000" cy="1713390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Ada boost stands for adaptive boosting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model adjust the weights of weak leaners and try to make the model better</a:t>
            </a:r>
          </a:p>
          <a:p>
            <a:pPr algn="l"/>
            <a:r>
              <a:rPr lang="en-US" sz="1600" dirty="0">
                <a:latin typeface="Palatino Linotype" panose="02040502050505030304" pitchFamily="18" charset="0"/>
              </a:rPr>
              <a:t>Let assume male and female with age and need the check the marriage eligibility based on their sex and age</a:t>
            </a:r>
          </a:p>
          <a:p>
            <a:pPr algn="l"/>
            <a:r>
              <a:rPr lang="en-US" sz="1600" b="1" dirty="0">
                <a:latin typeface="Palatino Linotype" panose="02040502050505030304" pitchFamily="18" charset="0"/>
              </a:rPr>
              <a:t>Step1 </a:t>
            </a:r>
            <a:r>
              <a:rPr lang="en-US" sz="1600" dirty="0">
                <a:latin typeface="Palatino Linotype" panose="02040502050505030304" pitchFamily="18" charset="0"/>
              </a:rPr>
              <a:t>: </a:t>
            </a:r>
            <a:r>
              <a:rPr lang="en-US" sz="1600" b="1" dirty="0">
                <a:latin typeface="Palatino Linotype" panose="02040502050505030304" pitchFamily="18" charset="0"/>
              </a:rPr>
              <a:t>Create sample weights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</a:p>
          <a:p>
            <a:pPr algn="l"/>
            <a:r>
              <a:rPr lang="en-US" sz="1600" dirty="0">
                <a:latin typeface="Palatino Linotype" panose="02040502050505030304" pitchFamily="18" charset="0"/>
              </a:rPr>
              <a:t>It will create a sample weight for all the features example below. The sample weight will be created between as 1.</a:t>
            </a:r>
          </a:p>
          <a:p>
            <a:pPr algn="l"/>
            <a:endParaRPr lang="en-US" sz="1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C8ECF1-ECD7-4482-91E9-935899E28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57146"/>
              </p:ext>
            </p:extLst>
          </p:nvPr>
        </p:nvGraphicFramePr>
        <p:xfrm>
          <a:off x="6533964" y="3325495"/>
          <a:ext cx="19175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8">
                  <a:extLst>
                    <a:ext uri="{9D8B030D-6E8A-4147-A177-3AD203B41FA5}">
                      <a16:colId xmlns:a16="http://schemas.microsoft.com/office/drawing/2014/main" val="1311091404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186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664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119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7931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3289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6129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23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835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3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20DD-DDC1-4159-9A0A-B9860DD32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98735"/>
              </p:ext>
            </p:extLst>
          </p:nvPr>
        </p:nvGraphicFramePr>
        <p:xfrm>
          <a:off x="2884970" y="3325495"/>
          <a:ext cx="26376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18">
                  <a:extLst>
                    <a:ext uri="{9D8B030D-6E8A-4147-A177-3AD203B41FA5}">
                      <a16:colId xmlns:a16="http://schemas.microsoft.com/office/drawing/2014/main" val="81845950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625946667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4089965394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4776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2970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23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239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95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21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066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3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2161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68630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81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EF78-6950-4D21-8019-2ADAF4E2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3430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Step2</a:t>
            </a:r>
            <a:r>
              <a:rPr lang="en-US" sz="1600" dirty="0">
                <a:latin typeface="Palatino Linotype" panose="02040502050505030304" pitchFamily="18" charset="0"/>
              </a:rPr>
              <a:t>:  </a:t>
            </a:r>
            <a:r>
              <a:rPr lang="en-US" sz="1600" b="1" dirty="0">
                <a:latin typeface="Palatino Linotype" panose="02040502050505030304" pitchFamily="18" charset="0"/>
              </a:rPr>
              <a:t>Creating stumps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It will create a stumps for each features, what is stumps.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A tree with one node and 2 leaves is called stumps.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Stumps are comparatively weak leaners as it using only 1 feature.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Errors/accuracy of the stumps may vary.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3</a:t>
            </a:r>
            <a:r>
              <a:rPr lang="en-US" sz="1600" dirty="0">
                <a:latin typeface="Palatino Linotype" panose="02040502050505030304" pitchFamily="18" charset="0"/>
              </a:rPr>
              <a:t>: </a:t>
            </a:r>
            <a:r>
              <a:rPr lang="en-US" sz="1600" b="1" dirty="0">
                <a:latin typeface="Palatino Linotype" panose="02040502050505030304" pitchFamily="18" charset="0"/>
              </a:rPr>
              <a:t>Select Stumps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It will create weight for each features called as entropy or </a:t>
            </a:r>
            <a:r>
              <a:rPr lang="en-US" sz="1600" dirty="0" err="1">
                <a:latin typeface="Palatino Linotype" panose="02040502050505030304" pitchFamily="18" charset="0"/>
              </a:rPr>
              <a:t>gini</a:t>
            </a:r>
            <a:r>
              <a:rPr lang="en-US" sz="1600" dirty="0">
                <a:latin typeface="Palatino Linotype" panose="02040502050505030304" pitchFamily="18" charset="0"/>
              </a:rPr>
              <a:t> value.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And it will select the minimum value of the entropy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56EFD7-D04C-43AB-AEB8-29F44BA19C45}"/>
              </a:ext>
            </a:extLst>
          </p:cNvPr>
          <p:cNvGrpSpPr/>
          <p:nvPr/>
        </p:nvGrpSpPr>
        <p:grpSpPr>
          <a:xfrm>
            <a:off x="7606265" y="409811"/>
            <a:ext cx="4173849" cy="2188762"/>
            <a:chOff x="7606265" y="409811"/>
            <a:chExt cx="4173849" cy="21887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8B16E5-1140-41A2-B608-EBA7CA258418}"/>
                </a:ext>
              </a:extLst>
            </p:cNvPr>
            <p:cNvGrpSpPr/>
            <p:nvPr/>
          </p:nvGrpSpPr>
          <p:grpSpPr>
            <a:xfrm>
              <a:off x="7606265" y="1791545"/>
              <a:ext cx="1673534" cy="807028"/>
              <a:chOff x="8089037" y="487956"/>
              <a:chExt cx="2759476" cy="13307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2A669-08AE-4D51-B460-44CFDBC732C3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1DFCF2-B346-4095-BD64-0FDC3EBCF1A0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4647B6-27AC-4082-BCEE-E5AF74E9B283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50A23D-421F-4277-9864-1204095DF588}"/>
                </a:ext>
              </a:extLst>
            </p:cNvPr>
            <p:cNvGrpSpPr/>
            <p:nvPr/>
          </p:nvGrpSpPr>
          <p:grpSpPr>
            <a:xfrm>
              <a:off x="7948599" y="409811"/>
              <a:ext cx="1897920" cy="915234"/>
              <a:chOff x="8089037" y="487956"/>
              <a:chExt cx="2759476" cy="13307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79FB20-7425-42B7-A68F-9CCA1B7C1A18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1E2F76-465E-474B-BE83-2E6CD693DCC9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9D3FD3-C2B6-422C-97B2-2260E4404808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F2DA6B-886D-4B1D-BBEB-A46203B9A87C}"/>
                </a:ext>
              </a:extLst>
            </p:cNvPr>
            <p:cNvGrpSpPr/>
            <p:nvPr/>
          </p:nvGrpSpPr>
          <p:grpSpPr>
            <a:xfrm>
              <a:off x="9882194" y="1343656"/>
              <a:ext cx="1897920" cy="915234"/>
              <a:chOff x="8089037" y="487956"/>
              <a:chExt cx="2759476" cy="13307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D7A7C0-A155-4E35-868F-004ED8067A5D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5C8A8F-9B2D-4D2C-A54A-6C8C8C1842F1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6F6837-78BA-4200-A20C-E73F73F86936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8D2451-024C-4784-A2E0-9093F970E555}"/>
              </a:ext>
            </a:extLst>
          </p:cNvPr>
          <p:cNvCxnSpPr/>
          <p:nvPr/>
        </p:nvCxnSpPr>
        <p:spPr>
          <a:xfrm flipH="1">
            <a:off x="8443032" y="716633"/>
            <a:ext cx="174206" cy="3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94FD7-42C2-4F1A-A6B1-3D39886D14DE}"/>
              </a:ext>
            </a:extLst>
          </p:cNvPr>
          <p:cNvCxnSpPr>
            <a:cxnSpLocks/>
          </p:cNvCxnSpPr>
          <p:nvPr/>
        </p:nvCxnSpPr>
        <p:spPr>
          <a:xfrm>
            <a:off x="9002970" y="727731"/>
            <a:ext cx="309582" cy="28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B323CB-F8D4-4056-8958-013E9302AD25}"/>
              </a:ext>
            </a:extLst>
          </p:cNvPr>
          <p:cNvCxnSpPr>
            <a:endCxn id="5" idx="0"/>
          </p:cNvCxnSpPr>
          <p:nvPr/>
        </p:nvCxnSpPr>
        <p:spPr>
          <a:xfrm flipH="1">
            <a:off x="7915847" y="2055362"/>
            <a:ext cx="309581" cy="2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E993AC-E4FC-4DDC-97E0-5650D0F1B4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30135" y="2074696"/>
            <a:ext cx="440083" cy="24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6BB661-B7D2-48EB-A4C0-8213B42EF9E4}"/>
              </a:ext>
            </a:extLst>
          </p:cNvPr>
          <p:cNvCxnSpPr>
            <a:endCxn id="18" idx="0"/>
          </p:cNvCxnSpPr>
          <p:nvPr/>
        </p:nvCxnSpPr>
        <p:spPr>
          <a:xfrm flipH="1">
            <a:off x="10233284" y="1641899"/>
            <a:ext cx="350218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1EDA79-B578-412C-8AA7-D06C0915DCC2}"/>
              </a:ext>
            </a:extLst>
          </p:cNvPr>
          <p:cNvCxnSpPr>
            <a:endCxn id="19" idx="0"/>
          </p:cNvCxnSpPr>
          <p:nvPr/>
        </p:nvCxnSpPr>
        <p:spPr>
          <a:xfrm>
            <a:off x="11008311" y="1642373"/>
            <a:ext cx="420714" cy="30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455A1D-D81D-4C2B-87A6-9E47FC6A082A}"/>
              </a:ext>
            </a:extLst>
          </p:cNvPr>
          <p:cNvGrpSpPr/>
          <p:nvPr/>
        </p:nvGrpSpPr>
        <p:grpSpPr>
          <a:xfrm>
            <a:off x="3896788" y="3978137"/>
            <a:ext cx="4173849" cy="2188762"/>
            <a:chOff x="7606265" y="409811"/>
            <a:chExt cx="4173849" cy="218876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7F8F54-17EF-4127-BDB9-EBA4FD7695A5}"/>
                </a:ext>
              </a:extLst>
            </p:cNvPr>
            <p:cNvGrpSpPr/>
            <p:nvPr/>
          </p:nvGrpSpPr>
          <p:grpSpPr>
            <a:xfrm>
              <a:off x="7606265" y="1791545"/>
              <a:ext cx="1673534" cy="807028"/>
              <a:chOff x="8089037" y="487956"/>
              <a:chExt cx="2759476" cy="13307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734C1EA-1B04-4088-A0DC-F8454B1ED0E5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968B8A-798C-49C7-BAFF-86D70B1AF38C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DF73CFC-A042-4564-B323-937136009238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5C45B6-A253-49E9-88E3-2D65093AC1A0}"/>
                </a:ext>
              </a:extLst>
            </p:cNvPr>
            <p:cNvGrpSpPr/>
            <p:nvPr/>
          </p:nvGrpSpPr>
          <p:grpSpPr>
            <a:xfrm>
              <a:off x="7948599" y="409811"/>
              <a:ext cx="1897920" cy="915234"/>
              <a:chOff x="8089037" y="487956"/>
              <a:chExt cx="2759476" cy="133070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1A4E177-7ECB-4278-9524-09EB414416F8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E0F6A54-E63D-43D9-93A4-95D23CC5423A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713472-1BEF-4BD7-B6E6-F04452631710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BC2B6FB-E77A-4A06-8F29-8D283FCAAA95}"/>
                </a:ext>
              </a:extLst>
            </p:cNvPr>
            <p:cNvGrpSpPr/>
            <p:nvPr/>
          </p:nvGrpSpPr>
          <p:grpSpPr>
            <a:xfrm>
              <a:off x="9882194" y="1343656"/>
              <a:ext cx="1897920" cy="915234"/>
              <a:chOff x="8089037" y="487956"/>
              <a:chExt cx="2759476" cy="133070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C99DAF6-21B9-4CDA-9BA5-B452944D987F}"/>
                  </a:ext>
                </a:extLst>
              </p:cNvPr>
              <p:cNvSpPr/>
              <p:nvPr/>
            </p:nvSpPr>
            <p:spPr>
              <a:xfrm>
                <a:off x="8904303" y="487956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F3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8AB74DB-00EC-4E3E-852F-1663727BC985}"/>
                  </a:ext>
                </a:extLst>
              </p:cNvPr>
              <p:cNvSpPr/>
              <p:nvPr/>
            </p:nvSpPr>
            <p:spPr>
              <a:xfrm>
                <a:off x="8089037" y="1383652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614B9DD-8DC5-4C03-B5F2-BFE4000713F9}"/>
                  </a:ext>
                </a:extLst>
              </p:cNvPr>
              <p:cNvSpPr/>
              <p:nvPr/>
            </p:nvSpPr>
            <p:spPr>
              <a:xfrm>
                <a:off x="9827581" y="1361458"/>
                <a:ext cx="1020932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</p:grp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79A951-E2DC-4A44-B413-05856B2FA23A}"/>
              </a:ext>
            </a:extLst>
          </p:cNvPr>
          <p:cNvCxnSpPr/>
          <p:nvPr/>
        </p:nvCxnSpPr>
        <p:spPr>
          <a:xfrm flipH="1">
            <a:off x="4799848" y="4299523"/>
            <a:ext cx="210536" cy="2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9F382C-B944-4A31-8840-F628BC9078C4}"/>
              </a:ext>
            </a:extLst>
          </p:cNvPr>
          <p:cNvCxnSpPr>
            <a:cxnSpLocks/>
          </p:cNvCxnSpPr>
          <p:nvPr/>
        </p:nvCxnSpPr>
        <p:spPr>
          <a:xfrm>
            <a:off x="5260740" y="4306253"/>
            <a:ext cx="376580" cy="2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BE1C5B-50C4-49D2-9B15-DFE63A1E2D49}"/>
              </a:ext>
            </a:extLst>
          </p:cNvPr>
          <p:cNvCxnSpPr>
            <a:endCxn id="42" idx="0"/>
          </p:cNvCxnSpPr>
          <p:nvPr/>
        </p:nvCxnSpPr>
        <p:spPr>
          <a:xfrm flipH="1">
            <a:off x="6523807" y="5239900"/>
            <a:ext cx="351089" cy="2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AAF25D-6BA7-443B-97AF-77449B3EE503}"/>
              </a:ext>
            </a:extLst>
          </p:cNvPr>
          <p:cNvCxnSpPr>
            <a:endCxn id="43" idx="0"/>
          </p:cNvCxnSpPr>
          <p:nvPr/>
        </p:nvCxnSpPr>
        <p:spPr>
          <a:xfrm>
            <a:off x="7261934" y="5217904"/>
            <a:ext cx="457614" cy="29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305B2-0E2C-4E09-BF7A-6A6C74016DE2}"/>
              </a:ext>
            </a:extLst>
          </p:cNvPr>
          <p:cNvCxnSpPr>
            <a:endCxn id="48" idx="0"/>
          </p:cNvCxnSpPr>
          <p:nvPr/>
        </p:nvCxnSpPr>
        <p:spPr>
          <a:xfrm flipH="1">
            <a:off x="4206370" y="5662357"/>
            <a:ext cx="309581" cy="24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C697AB-B102-4050-A1BD-D0DB3DE5F4C3}"/>
              </a:ext>
            </a:extLst>
          </p:cNvPr>
          <p:cNvCxnSpPr>
            <a:endCxn id="49" idx="0"/>
          </p:cNvCxnSpPr>
          <p:nvPr/>
        </p:nvCxnSpPr>
        <p:spPr>
          <a:xfrm>
            <a:off x="4905116" y="5623688"/>
            <a:ext cx="355625" cy="26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BFD2F3-6A01-457F-BD0B-4AA8B56715F4}"/>
              </a:ext>
            </a:extLst>
          </p:cNvPr>
          <p:cNvCxnSpPr>
            <a:stCxn id="44" idx="3"/>
          </p:cNvCxnSpPr>
          <p:nvPr/>
        </p:nvCxnSpPr>
        <p:spPr>
          <a:xfrm flipV="1">
            <a:off x="5502027" y="4110361"/>
            <a:ext cx="881018" cy="1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17C7BDA-B181-43F1-8226-CA9309B9FF22}"/>
              </a:ext>
            </a:extLst>
          </p:cNvPr>
          <p:cNvSpPr/>
          <p:nvPr/>
        </p:nvSpPr>
        <p:spPr>
          <a:xfrm>
            <a:off x="6383045" y="3981004"/>
            <a:ext cx="1546831" cy="2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Entropy:0.48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7F16BE-D2F7-4F97-88CC-8F4B5F748E03}"/>
              </a:ext>
            </a:extLst>
          </p:cNvPr>
          <p:cNvSpPr/>
          <p:nvPr/>
        </p:nvSpPr>
        <p:spPr>
          <a:xfrm>
            <a:off x="8719861" y="4806553"/>
            <a:ext cx="1546831" cy="2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Entropy:0.37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010B7-BC7B-487D-AC65-FBC1E1D7B348}"/>
              </a:ext>
            </a:extLst>
          </p:cNvPr>
          <p:cNvSpPr/>
          <p:nvPr/>
        </p:nvSpPr>
        <p:spPr>
          <a:xfrm>
            <a:off x="2128882" y="5323589"/>
            <a:ext cx="1546831" cy="2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Entropy:0.50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1D73DE-5AB2-4CA7-9AF6-150D8D20B267}"/>
              </a:ext>
            </a:extLst>
          </p:cNvPr>
          <p:cNvCxnSpPr>
            <a:stCxn id="47" idx="1"/>
            <a:endCxn id="80" idx="3"/>
          </p:cNvCxnSpPr>
          <p:nvPr/>
        </p:nvCxnSpPr>
        <p:spPr>
          <a:xfrm flipH="1" flipV="1">
            <a:off x="3675713" y="5473184"/>
            <a:ext cx="715508" cy="1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896144-E33E-4938-A000-BF101F43CA02}"/>
              </a:ext>
            </a:extLst>
          </p:cNvPr>
          <p:cNvCxnSpPr>
            <a:stCxn id="41" idx="3"/>
          </p:cNvCxnSpPr>
          <p:nvPr/>
        </p:nvCxnSpPr>
        <p:spPr>
          <a:xfrm>
            <a:off x="7435622" y="5061577"/>
            <a:ext cx="1314554" cy="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1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D0B6-2C76-44FA-9577-C58A201D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4</a:t>
            </a:r>
            <a:r>
              <a:rPr lang="en-US" sz="1600" dirty="0">
                <a:latin typeface="Palatino Linotype" panose="02040502050505030304" pitchFamily="18" charset="0"/>
              </a:rPr>
              <a:t>: </a:t>
            </a:r>
            <a:r>
              <a:rPr lang="en-US" sz="1600" b="1" dirty="0">
                <a:latin typeface="Palatino Linotype" panose="02040502050505030304" pitchFamily="18" charset="0"/>
              </a:rPr>
              <a:t>Calculate Total Error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Total error is the sum of weights of misclassified records.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The total error is the sum of all the errors in the classified record for sample weights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It will be always between 0 and 1, 0 represents perfect stump(correct classification) and 1 represents weak stump(Misclassification).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For example</a:t>
            </a:r>
            <a:r>
              <a:rPr lang="en-US" sz="1600">
                <a:latin typeface="Palatino Linotype" panose="02040502050505030304" pitchFamily="18" charset="0"/>
              </a:rPr>
              <a:t>: consider </a:t>
            </a:r>
            <a:r>
              <a:rPr lang="en-US" sz="1600" dirty="0">
                <a:latin typeface="Palatino Linotype" panose="02040502050505030304" pitchFamily="18" charset="0"/>
              </a:rPr>
              <a:t>below highlighted is error, actual is Yes but it results NO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FCB7F-10E9-4C83-AD6A-14CC8535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9959"/>
              </p:ext>
            </p:extLst>
          </p:nvPr>
        </p:nvGraphicFramePr>
        <p:xfrm>
          <a:off x="1082802" y="2251297"/>
          <a:ext cx="26376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18">
                  <a:extLst>
                    <a:ext uri="{9D8B030D-6E8A-4147-A177-3AD203B41FA5}">
                      <a16:colId xmlns:a16="http://schemas.microsoft.com/office/drawing/2014/main" val="81845950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625946667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4089965394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4776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2970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23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239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95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066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3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2161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68630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97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52084A-9278-4DE6-B441-10FDE681F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48769"/>
              </p:ext>
            </p:extLst>
          </p:nvPr>
        </p:nvGraphicFramePr>
        <p:xfrm>
          <a:off x="4311287" y="2251297"/>
          <a:ext cx="19175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8">
                  <a:extLst>
                    <a:ext uri="{9D8B030D-6E8A-4147-A177-3AD203B41FA5}">
                      <a16:colId xmlns:a16="http://schemas.microsoft.com/office/drawing/2014/main" val="1311091404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186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664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119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7931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3289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6129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23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835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372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596E74-8D29-4CC3-A1F0-7521EBB79BE5}"/>
              </a:ext>
            </a:extLst>
          </p:cNvPr>
          <p:cNvSpPr/>
          <p:nvPr/>
        </p:nvSpPr>
        <p:spPr>
          <a:xfrm>
            <a:off x="7057749" y="3213717"/>
            <a:ext cx="1020932" cy="3018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TE=1/8</a:t>
            </a:r>
          </a:p>
        </p:txBody>
      </p:sp>
    </p:spTree>
    <p:extLst>
      <p:ext uri="{BB962C8B-B14F-4D97-AF65-F5344CB8AC3E}">
        <p14:creationId xmlns:p14="http://schemas.microsoft.com/office/powerpoint/2010/main" val="41737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6799-7E1D-4044-930E-5853B543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421"/>
            <a:ext cx="10515600" cy="5960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5</a:t>
            </a:r>
            <a:r>
              <a:rPr lang="en-US" sz="1600" dirty="0">
                <a:latin typeface="Palatino Linotype" panose="02040502050505030304" pitchFamily="18" charset="0"/>
              </a:rPr>
              <a:t>:  </a:t>
            </a:r>
            <a:r>
              <a:rPr lang="en-US" sz="1600" b="1" dirty="0">
                <a:latin typeface="Palatino Linotype" panose="02040502050505030304" pitchFamily="18" charset="0"/>
              </a:rPr>
              <a:t>Calculate amount of say (or) Performance say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Formula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6</a:t>
            </a:r>
            <a:r>
              <a:rPr lang="en-US" sz="1600" dirty="0">
                <a:latin typeface="Palatino Linotype" panose="02040502050505030304" pitchFamily="18" charset="0"/>
              </a:rPr>
              <a:t>:</a:t>
            </a:r>
            <a:r>
              <a:rPr lang="en-US" sz="1600" b="1" dirty="0">
                <a:latin typeface="Palatino Linotype" panose="02040502050505030304" pitchFamily="18" charset="0"/>
              </a:rPr>
              <a:t>Update weights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  It will update weights first for the misclassification and formula is below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To update weight for the rest of the features we have to use below formula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1600" dirty="0">
                <a:latin typeface="Palatino Linotype" panose="02040502050505030304" pitchFamily="18" charset="0"/>
              </a:rPr>
              <a:t>Now we will have the updated weights for all the features.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When you calculate the total sum of  update weight is 0.68 but sum of sample 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weight is 1. 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So to make updated weight 1 we have to normalize the weights. 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A5FC5-8B28-4FD3-9F88-22BBFA29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67" y="694909"/>
            <a:ext cx="2652389" cy="924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C526A-6CE5-4C6E-927C-286621BD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68" y="2492091"/>
            <a:ext cx="2900964" cy="1331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DE88A-79B2-4C15-90C6-0D01637B9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467" y="4060172"/>
            <a:ext cx="3684556" cy="5160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6F8EA3-96FC-468B-A63D-E6ED487CF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08600"/>
              </p:ext>
            </p:extLst>
          </p:nvPr>
        </p:nvGraphicFramePr>
        <p:xfrm>
          <a:off x="7565747" y="4627"/>
          <a:ext cx="2637654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18">
                  <a:extLst>
                    <a:ext uri="{9D8B030D-6E8A-4147-A177-3AD203B41FA5}">
                      <a16:colId xmlns:a16="http://schemas.microsoft.com/office/drawing/2014/main" val="81845950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625946667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4089965394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4776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2970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239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95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066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3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2161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68630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97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09D3C7-A3E9-46AF-AEB1-7F4062B4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95965"/>
              </p:ext>
            </p:extLst>
          </p:nvPr>
        </p:nvGraphicFramePr>
        <p:xfrm>
          <a:off x="10132379" y="4627"/>
          <a:ext cx="19175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8">
                  <a:extLst>
                    <a:ext uri="{9D8B030D-6E8A-4147-A177-3AD203B41FA5}">
                      <a16:colId xmlns:a16="http://schemas.microsoft.com/office/drawing/2014/main" val="1311091404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186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664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119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7931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3289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6129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23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835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3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249041-E649-4E96-A63D-5F18CF7C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16145"/>
              </p:ext>
            </p:extLst>
          </p:nvPr>
        </p:nvGraphicFramePr>
        <p:xfrm>
          <a:off x="8202967" y="3395940"/>
          <a:ext cx="18643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3337222570"/>
                    </a:ext>
                  </a:extLst>
                </a:gridCol>
              </a:tblGrid>
              <a:tr h="360072">
                <a:tc>
                  <a:txBody>
                    <a:bodyPr/>
                    <a:lstStyle/>
                    <a:p>
                      <a:r>
                        <a:rPr lang="en-US" dirty="0"/>
                        <a:t>Updated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5930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3697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748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9334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90064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348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5474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070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8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6E39-DB48-478F-B50A-77084945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88776"/>
            <a:ext cx="12049957" cy="6276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7</a:t>
            </a:r>
            <a:r>
              <a:rPr lang="en-US" sz="1600" dirty="0">
                <a:latin typeface="Palatino Linotype" panose="02040502050505030304" pitchFamily="18" charset="0"/>
              </a:rPr>
              <a:t>: </a:t>
            </a:r>
            <a:r>
              <a:rPr lang="en-US" sz="1600" b="1" dirty="0">
                <a:latin typeface="Palatino Linotype" panose="02040502050505030304" pitchFamily="18" charset="0"/>
              </a:rPr>
              <a:t>Normalize the weights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We have divide each updated weight with sum of updated weight.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Example: 0.05/0.68 =0.07</a:t>
            </a:r>
          </a:p>
          <a:p>
            <a:pPr marL="0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Now we will have sum of update weight is 1.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Step 8: New Sample Formation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Based on normalized weight it will create bucket for each samples. 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Normalized value intervals splits the value between 0 to 1.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It will generate random numbers, based on random numbers getting created, the samples will be added to new data set.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4E02C7-5479-4B08-8602-946359C46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3762"/>
              </p:ext>
            </p:extLst>
          </p:nvPr>
        </p:nvGraphicFramePr>
        <p:xfrm>
          <a:off x="142043" y="1467667"/>
          <a:ext cx="2637654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18">
                  <a:extLst>
                    <a:ext uri="{9D8B030D-6E8A-4147-A177-3AD203B41FA5}">
                      <a16:colId xmlns:a16="http://schemas.microsoft.com/office/drawing/2014/main" val="81845950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625946667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4089965394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4776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2970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239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95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066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3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2161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68630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9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1017C7-58D9-4251-B47E-5B49B1E01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72164"/>
              </p:ext>
            </p:extLst>
          </p:nvPr>
        </p:nvGraphicFramePr>
        <p:xfrm>
          <a:off x="2779697" y="1467667"/>
          <a:ext cx="19175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8">
                  <a:extLst>
                    <a:ext uri="{9D8B030D-6E8A-4147-A177-3AD203B41FA5}">
                      <a16:colId xmlns:a16="http://schemas.microsoft.com/office/drawing/2014/main" val="1311091404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186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664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119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79311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3289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6129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232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835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3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2F1169-9E33-46BE-9EAB-90E1CFB6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21124"/>
              </p:ext>
            </p:extLst>
          </p:nvPr>
        </p:nvGraphicFramePr>
        <p:xfrm>
          <a:off x="4689382" y="1467667"/>
          <a:ext cx="18643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3337222570"/>
                    </a:ext>
                  </a:extLst>
                </a:gridCol>
              </a:tblGrid>
              <a:tr h="360072">
                <a:tc>
                  <a:txBody>
                    <a:bodyPr/>
                    <a:lstStyle/>
                    <a:p>
                      <a:r>
                        <a:rPr lang="en-US" dirty="0"/>
                        <a:t>Updated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5930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3697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748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9334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90064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348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5474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070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3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580AFE-9966-4C68-ABF1-3E295DF6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53833"/>
              </p:ext>
            </p:extLst>
          </p:nvPr>
        </p:nvGraphicFramePr>
        <p:xfrm>
          <a:off x="6553693" y="1467667"/>
          <a:ext cx="211091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913">
                  <a:extLst>
                    <a:ext uri="{9D8B030D-6E8A-4147-A177-3AD203B41FA5}">
                      <a16:colId xmlns:a16="http://schemas.microsoft.com/office/drawing/2014/main" val="3337222570"/>
                    </a:ext>
                  </a:extLst>
                </a:gridCol>
              </a:tblGrid>
              <a:tr h="360072">
                <a:tc>
                  <a:txBody>
                    <a:bodyPr/>
                    <a:lstStyle/>
                    <a:p>
                      <a:r>
                        <a:rPr lang="en-US" dirty="0"/>
                        <a:t>Normalized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5930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3697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748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9334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0.49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90064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348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5474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070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2649-C815-4188-8AA0-F9A7D068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dirty="0">
                <a:latin typeface="Palatino Linotype" panose="02040502050505030304" pitchFamily="18" charset="0"/>
              </a:rPr>
              <a:t>Now based on the data we will get the results in random manner because creating random samples it will not overfit the values.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The amount of weight first stump made second tree can do better prediction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So if we give value 25 then it will take the bucket between 0.21-0.70 then give the value.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Prediction will stand with the class where sum of performance stumps is higher.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D1A048-8F93-44B4-977D-955A5408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26042"/>
              </p:ext>
            </p:extLst>
          </p:nvPr>
        </p:nvGraphicFramePr>
        <p:xfrm>
          <a:off x="71022" y="2851"/>
          <a:ext cx="2637654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18">
                  <a:extLst>
                    <a:ext uri="{9D8B030D-6E8A-4147-A177-3AD203B41FA5}">
                      <a16:colId xmlns:a16="http://schemas.microsoft.com/office/drawing/2014/main" val="81845950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625946667"/>
                    </a:ext>
                  </a:extLst>
                </a:gridCol>
                <a:gridCol w="879218">
                  <a:extLst>
                    <a:ext uri="{9D8B030D-6E8A-4147-A177-3AD203B41FA5}">
                      <a16:colId xmlns:a16="http://schemas.microsoft.com/office/drawing/2014/main" val="4089965394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4776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2970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2398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95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066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35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2161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68630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904" marR="76904" marT="38452" marB="3845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9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CF77E-0237-4E03-B272-5553340F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2490"/>
              </p:ext>
            </p:extLst>
          </p:nvPr>
        </p:nvGraphicFramePr>
        <p:xfrm>
          <a:off x="4763365" y="0"/>
          <a:ext cx="12645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574">
                  <a:extLst>
                    <a:ext uri="{9D8B030D-6E8A-4147-A177-3AD203B41FA5}">
                      <a16:colId xmlns:a16="http://schemas.microsoft.com/office/drawing/2014/main" val="3337222570"/>
                    </a:ext>
                  </a:extLst>
                </a:gridCol>
              </a:tblGrid>
              <a:tr h="336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5930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3697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0.07-0.14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748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0.14-0.21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9334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0.21-0.70</a:t>
                      </a:r>
                      <a:endParaRPr kumimoji="0" lang="en-US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90064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0.70-0.77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348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0.77-0.84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5474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0.84-0.93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070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0.93-1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3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8E63C2-1EAC-4DFC-8E9D-C0676ACA9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58086"/>
              </p:ext>
            </p:extLst>
          </p:nvPr>
        </p:nvGraphicFramePr>
        <p:xfrm>
          <a:off x="2652451" y="4627"/>
          <a:ext cx="211091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913">
                  <a:extLst>
                    <a:ext uri="{9D8B030D-6E8A-4147-A177-3AD203B41FA5}">
                      <a16:colId xmlns:a16="http://schemas.microsoft.com/office/drawing/2014/main" val="3337222570"/>
                    </a:ext>
                  </a:extLst>
                </a:gridCol>
              </a:tblGrid>
              <a:tr h="360072">
                <a:tc>
                  <a:txBody>
                    <a:bodyPr/>
                    <a:lstStyle/>
                    <a:p>
                      <a:r>
                        <a:rPr lang="en-US" dirty="0"/>
                        <a:t>Normalized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59305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3697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7480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93343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0.49</a:t>
                      </a:r>
                      <a:endParaRPr lang="en-US" sz="15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90064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348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54742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0708"/>
                  </a:ext>
                </a:extLst>
              </a:tr>
              <a:tr h="315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39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BE9401-CFC3-4CD7-9FDF-7C7025F9EE8A}"/>
              </a:ext>
            </a:extLst>
          </p:cNvPr>
          <p:cNvSpPr/>
          <p:nvPr/>
        </p:nvSpPr>
        <p:spPr>
          <a:xfrm>
            <a:off x="2708676" y="5029456"/>
            <a:ext cx="5504155" cy="1127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00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737</Words>
  <Application>Microsoft Office PowerPoint</Application>
  <PresentationFormat>Widescreen</PresentationFormat>
  <Paragraphs>307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</vt:lpstr>
      <vt:lpstr>Office Theme</vt:lpstr>
      <vt:lpstr>ADABOOST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REGRESSION</dc:title>
  <dc:creator>Bagirathan B</dc:creator>
  <cp:lastModifiedBy>Bagirathan B</cp:lastModifiedBy>
  <cp:revision>12</cp:revision>
  <dcterms:created xsi:type="dcterms:W3CDTF">2025-02-01T06:27:02Z</dcterms:created>
  <dcterms:modified xsi:type="dcterms:W3CDTF">2025-02-01T07:52:14Z</dcterms:modified>
</cp:coreProperties>
</file>