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46E6-DC18-4CBB-B6D6-B1E776BF9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EE4AE-2D31-446B-BA76-5BFEBE3BC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0CCD-BAF3-4C4C-B900-5565F21F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EB95-96DB-4E18-8815-56E3DB34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80C0-5F9D-4E1B-9F09-1974A862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63E9-ED47-4B82-B053-036BB20B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BB05E-5B21-4A85-95EA-984F949C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99D0-67A6-464A-804E-52068AD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1D8F-CD73-4F6D-96EF-52B5C9C4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320C-5D28-4372-AF2C-3EA6354D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5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7DA02-5526-427E-A2EB-F6364ECE7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A3083-C830-4B61-9D5E-41B65C00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96C7-7AB5-45F9-AF56-1109FC9C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48C6-A582-4110-BDCB-ECBADEA1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46AB-2C26-461C-AC17-A3EA45B7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3584-6DD8-4E15-A814-94D6D4D9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EBC5-79E4-41FC-80AC-0BDAF347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95E7-7309-4B9A-AB4B-DB1B02D0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EAAF-680A-4B9A-A86C-408F3F02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2758-33A4-45C6-BD17-BFB978BA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2F6F-9941-4C18-8854-DA912CDC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FFA07-4B49-4F1A-A11E-B33A4C8A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8ED24-B6A5-40F5-A232-8865BD89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424E-47AE-440C-ADA9-C180755C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E8C4D-6513-4BFF-9CFE-D922B073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8C1B-B538-46DD-888B-360FFE0C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DE53-90D1-4271-A81B-B9F058442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44775-9B80-40DB-ABE9-525B6FB4C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7F6D7-87E2-4CD9-8C67-6E0BA598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779EC-DA38-42B1-8CAD-13A4AD90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EDA45-9D82-4D2E-A4CA-7E1BF1C0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B053-A5A0-42D6-B989-F342F992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30C25-6050-4588-8D13-BD96DCFC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B0284-40D1-448B-BFC6-69B1A331F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EA792-2BD4-4F5C-A576-5455D12E3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A9CF2-5753-4E6F-AD95-0CAFB8FD0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051B5-37B4-4D93-AB40-D24C7009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6826D-66CF-4314-BFEC-C109829E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53E9F-A77A-4607-A16B-94277F64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30A2-C59F-4F0F-B564-B62A9B66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B4C1C-08DD-472D-9248-4BD27CB4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4644E-58FC-4DF4-B454-620BB922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72B53-0410-4162-8BD7-06AF7128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5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8057F-E8F7-40F3-A664-822A9E94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FB3A7-AF89-4B77-83B4-4619FFA0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649D9-2BE6-413F-8362-16CA4C00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7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7E02-E649-4D96-85CF-4D83E655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DB75-0FDE-49B8-8920-67588E95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80433-AA31-478A-914D-0374F2FE0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49523-7F50-46D6-BE69-EEC9AF43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47A2C-4817-43D6-917A-A869AFDB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950C8-EF5B-48BB-B130-0AB23166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041C-037C-40BA-B4FD-AA8F42DC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D263A-F964-4249-B7D7-778D167FC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9B47-6233-482C-8D77-23F98B98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1EEAB-9C3C-4E47-B8EE-E9DF4686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5068E-777B-477C-B4E6-F80BA3C0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65361-00E5-4D64-9FF4-8A06F40D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D8774-80F2-4ED3-B7C6-422C327C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3F98-F559-466F-B985-39E50B7D7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DFB0-9E06-4665-8F3F-5A9F5530C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F885-34D5-4FFC-B424-7D27D3E740E0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F9658-2367-4D45-A2E9-A3277BA49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DDD1-F16D-4F38-A34A-34AD83D07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ADD7-6A6A-4395-8E36-AC924585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7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F402-B84E-4311-AAD7-873D2F8B6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50"/>
            <a:ext cx="9144000" cy="1079299"/>
          </a:xfrm>
        </p:spPr>
        <p:txBody>
          <a:bodyPr/>
          <a:lstStyle/>
          <a:p>
            <a:r>
              <a:rPr lang="en-US" dirty="0" err="1">
                <a:highlight>
                  <a:srgbClr val="FFFF00"/>
                </a:highlight>
                <a:latin typeface="Palatino Linotype" panose="02040502050505030304" pitchFamily="18" charset="0"/>
              </a:rPr>
              <a:t>LightGMBoosting</a:t>
            </a:r>
            <a:endParaRPr lang="en-US" dirty="0">
              <a:highlight>
                <a:srgbClr val="FFFF00"/>
              </a:highlight>
              <a:latin typeface="Palatino Linotype" panose="02040502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1C18-6CD2-44DD-A177-B887938D8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5549"/>
            <a:ext cx="12192000" cy="5766201"/>
          </a:xfrm>
        </p:spPr>
        <p:txBody>
          <a:bodyPr>
            <a:normAutofit/>
          </a:bodyPr>
          <a:lstStyle/>
          <a:p>
            <a:pPr algn="l"/>
            <a:endParaRPr lang="en-US" sz="1800" b="1" dirty="0">
              <a:latin typeface="Palatino Linotype" panose="02040502050505030304" pitchFamily="18" charset="0"/>
            </a:endParaRPr>
          </a:p>
          <a:p>
            <a:pPr algn="l"/>
            <a:r>
              <a:rPr lang="en-US" sz="1800" b="1" dirty="0" err="1">
                <a:latin typeface="Palatino Linotype" panose="02040502050505030304" pitchFamily="18" charset="0"/>
              </a:rPr>
              <a:t>LightGMB</a:t>
            </a:r>
            <a:endParaRPr lang="en-US" sz="1800" b="1" dirty="0">
              <a:latin typeface="Palatino Linotype" panose="0204050205050503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It specializes in handling large data sets and high-dimensional data for supervised learning tasks.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It defines the loss that the model tries to minimize during the training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The </a:t>
            </a:r>
            <a:r>
              <a:rPr lang="en-US" sz="1800" dirty="0" err="1">
                <a:latin typeface="Palatino Linotype" panose="02040502050505030304" pitchFamily="18" charset="0"/>
              </a:rPr>
              <a:t>LightGBM</a:t>
            </a:r>
            <a:r>
              <a:rPr lang="en-US" sz="1800" dirty="0">
                <a:latin typeface="Palatino Linotype" panose="02040502050505030304" pitchFamily="18" charset="0"/>
              </a:rPr>
              <a:t> algorithm utilizes two novel techniques called Gradient-Based One-Side Sampling (GOSS) and Exclusive Feature Bundling (EFB) which allow the algorithm to run faster while maintaining a high level of accuracy.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Palatino Linotype" panose="02040502050505030304" pitchFamily="18" charset="0"/>
              </a:rPr>
              <a:t>Lightgbm</a:t>
            </a:r>
            <a:r>
              <a:rPr lang="en-US" sz="1800" dirty="0">
                <a:latin typeface="Palatino Linotype" panose="02040502050505030304" pitchFamily="18" charset="0"/>
              </a:rPr>
              <a:t> help make smart feature engineering and smart samples.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Palatino Linotype" panose="02040502050505030304" pitchFamily="18" charset="0"/>
              </a:rPr>
              <a:t>It has leaf wise tree growth.</a:t>
            </a:r>
          </a:p>
          <a:p>
            <a:pPr algn="l"/>
            <a:endParaRPr lang="en-US" sz="18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601B3-B546-4FAD-A36C-6ECE001AF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49" y="4288246"/>
            <a:ext cx="6623018" cy="249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6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5502-8DE7-401B-8B70-650185E4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</a:rPr>
              <a:t>Histogram</a:t>
            </a:r>
            <a:r>
              <a:rPr lang="en-US" sz="1800" dirty="0">
                <a:latin typeface="Palatino Linotype" panose="02040502050505030304" pitchFamily="18" charset="0"/>
              </a:rPr>
              <a:t>: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It will bin the data for each input and make it more simpler.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For example you have 5 input like ID, Name, AGE, Gender, Salary and in salary we have data</a:t>
            </a:r>
          </a:p>
          <a:p>
            <a:pPr marL="0" indent="0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like 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Then histogram will make it in 2 bins like </a:t>
            </a:r>
          </a:p>
          <a:p>
            <a:endParaRPr lang="en-US" sz="1800" dirty="0">
              <a:latin typeface="Palatino Linotype" panose="02040502050505030304" pitchFamily="18" charset="0"/>
            </a:endParaRPr>
          </a:p>
          <a:p>
            <a:r>
              <a:rPr lang="en-US" sz="1800" dirty="0">
                <a:latin typeface="Palatino Linotype" panose="02040502050505030304" pitchFamily="18" charset="0"/>
              </a:rPr>
              <a:t>So it will be more light on data to work on samples.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</a:rPr>
              <a:t>Exclusive feature Bundling: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If the you take Gender input it have only Male or Female consider as 1 or 0 either any one value can be present for one date, so there will be no together of 11 or 00. 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So here feature bundling create a new feature and make it as if Male is 1 then 11 or Female is 0 then it will take it as 10. it will reduce two dimension in single dimension.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It will be more helpful on working larger data.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A87F7-B1B7-429F-A609-EE2D421BA768}"/>
              </a:ext>
            </a:extLst>
          </p:cNvPr>
          <p:cNvSpPr/>
          <p:nvPr/>
        </p:nvSpPr>
        <p:spPr>
          <a:xfrm>
            <a:off x="598415" y="1120015"/>
            <a:ext cx="2743200" cy="337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50,55,60,65,70,75,80,85,90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4CDE4C-0544-454C-A653-E4ED4E34D99D}"/>
              </a:ext>
            </a:extLst>
          </p:cNvPr>
          <p:cNvSpPr/>
          <p:nvPr/>
        </p:nvSpPr>
        <p:spPr>
          <a:xfrm>
            <a:off x="4715022" y="1434082"/>
            <a:ext cx="1642369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50,55,60,65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7E75C1-699A-4412-9FE8-AB302C6E7612}"/>
              </a:ext>
            </a:extLst>
          </p:cNvPr>
          <p:cNvSpPr/>
          <p:nvPr/>
        </p:nvSpPr>
        <p:spPr>
          <a:xfrm>
            <a:off x="7171276" y="1433513"/>
            <a:ext cx="1642369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70,75,80,85,90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307EB-28BC-412B-ABD9-5401C9CB87D5}"/>
              </a:ext>
            </a:extLst>
          </p:cNvPr>
          <p:cNvGrpSpPr/>
          <p:nvPr/>
        </p:nvGrpSpPr>
        <p:grpSpPr>
          <a:xfrm>
            <a:off x="4932267" y="1772317"/>
            <a:ext cx="1109708" cy="363985"/>
            <a:chOff x="6516210" y="2334827"/>
            <a:chExt cx="1109708" cy="36398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C07642-9034-4027-9486-6D5D16A367FE}"/>
                </a:ext>
              </a:extLst>
            </p:cNvPr>
            <p:cNvCxnSpPr>
              <a:cxnSpLocks/>
            </p:cNvCxnSpPr>
            <p:nvPr/>
          </p:nvCxnSpPr>
          <p:spPr>
            <a:xfrm>
              <a:off x="6516210" y="2334827"/>
              <a:ext cx="0" cy="363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01D366-9908-4C8D-8FC8-633E4ADF7DE0}"/>
                </a:ext>
              </a:extLst>
            </p:cNvPr>
            <p:cNvCxnSpPr>
              <a:cxnSpLocks/>
            </p:cNvCxnSpPr>
            <p:nvPr/>
          </p:nvCxnSpPr>
          <p:spPr>
            <a:xfrm>
              <a:off x="6516210" y="2698812"/>
              <a:ext cx="11097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B7BDEE-B0F5-4951-9901-8116ECF8A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918" y="2334827"/>
              <a:ext cx="0" cy="363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1F71E4-8637-47FB-A89C-24A7D56F61D1}"/>
              </a:ext>
            </a:extLst>
          </p:cNvPr>
          <p:cNvGrpSpPr/>
          <p:nvPr/>
        </p:nvGrpSpPr>
        <p:grpSpPr>
          <a:xfrm>
            <a:off x="7485155" y="1783651"/>
            <a:ext cx="1109708" cy="363985"/>
            <a:chOff x="6516210" y="2334827"/>
            <a:chExt cx="1109708" cy="3639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CE8CA9-78D9-4F9F-AF00-5E0781C7CB19}"/>
                </a:ext>
              </a:extLst>
            </p:cNvPr>
            <p:cNvCxnSpPr>
              <a:cxnSpLocks/>
            </p:cNvCxnSpPr>
            <p:nvPr/>
          </p:nvCxnSpPr>
          <p:spPr>
            <a:xfrm>
              <a:off x="6516210" y="2334827"/>
              <a:ext cx="0" cy="363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39756A-FBF5-4BDE-B044-5BEB17F2FA70}"/>
                </a:ext>
              </a:extLst>
            </p:cNvPr>
            <p:cNvCxnSpPr>
              <a:cxnSpLocks/>
            </p:cNvCxnSpPr>
            <p:nvPr/>
          </p:nvCxnSpPr>
          <p:spPr>
            <a:xfrm>
              <a:off x="6516210" y="2698812"/>
              <a:ext cx="11097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36ACE5E-54F8-467B-855A-FBF3911F9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918" y="2334827"/>
              <a:ext cx="0" cy="3639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DB23C79-010C-4ACE-9624-E80F58209DD9}"/>
              </a:ext>
            </a:extLst>
          </p:cNvPr>
          <p:cNvSpPr/>
          <p:nvPr/>
        </p:nvSpPr>
        <p:spPr>
          <a:xfrm>
            <a:off x="5044889" y="1854580"/>
            <a:ext cx="684414" cy="199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50-65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C1C3D0-E508-4D11-AB26-259A4CD8BA0C}"/>
              </a:ext>
            </a:extLst>
          </p:cNvPr>
          <p:cNvSpPr/>
          <p:nvPr/>
        </p:nvSpPr>
        <p:spPr>
          <a:xfrm>
            <a:off x="7697802" y="1916278"/>
            <a:ext cx="684414" cy="158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70-90</a:t>
            </a:r>
          </a:p>
        </p:txBody>
      </p:sp>
    </p:spTree>
    <p:extLst>
      <p:ext uri="{BB962C8B-B14F-4D97-AF65-F5344CB8AC3E}">
        <p14:creationId xmlns:p14="http://schemas.microsoft.com/office/powerpoint/2010/main" val="48996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5479-6A8B-415D-80EA-79388408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</a:rPr>
              <a:t>Gradient base one ide sampling: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Here were in we work on models for example M1 has 500 data, then you gradient will be G1,G2,G3,………….G500</a:t>
            </a:r>
          </a:p>
          <a:p>
            <a:r>
              <a:rPr lang="en-US" sz="1800" dirty="0" err="1">
                <a:latin typeface="Palatino Linotype" panose="02040502050505030304" pitchFamily="18" charset="0"/>
              </a:rPr>
              <a:t>Lightgbm</a:t>
            </a:r>
            <a:r>
              <a:rPr lang="en-US" sz="1800" dirty="0">
                <a:latin typeface="Palatino Linotype" panose="02040502050505030304" pitchFamily="18" charset="0"/>
              </a:rPr>
              <a:t> will take those gradient into </a:t>
            </a:r>
            <a:r>
              <a:rPr lang="en-US" sz="1800" dirty="0" err="1">
                <a:latin typeface="Palatino Linotype" panose="02040502050505030304" pitchFamily="18" charset="0"/>
              </a:rPr>
              <a:t>decending</a:t>
            </a:r>
            <a:r>
              <a:rPr lang="en-US" sz="1800" dirty="0">
                <a:latin typeface="Palatino Linotype" panose="02040502050505030304" pitchFamily="18" charset="0"/>
              </a:rPr>
              <a:t> order based on high value. So it will be like G48, G151, G499………..G50.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After gradient it will take top some samples which is 20% and rest you will have 80% data.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From that 80% again random take 10% of data and that is called bottom.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So sum of Top and Bottom you will get new sub sample.</a:t>
            </a:r>
          </a:p>
          <a:p>
            <a:pPr mar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B75781-80C3-405F-8C30-950532D6186C}"/>
              </a:ext>
            </a:extLst>
          </p:cNvPr>
          <p:cNvSpPr/>
          <p:nvPr/>
        </p:nvSpPr>
        <p:spPr>
          <a:xfrm>
            <a:off x="1976284" y="2703871"/>
            <a:ext cx="2251588" cy="62926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G48,G151,G499,……..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B28DD6-E020-42CB-ACC6-A09CCB2C30D6}"/>
              </a:ext>
            </a:extLst>
          </p:cNvPr>
          <p:cNvSpPr/>
          <p:nvPr/>
        </p:nvSpPr>
        <p:spPr>
          <a:xfrm>
            <a:off x="4345858" y="2703870"/>
            <a:ext cx="5211097" cy="62926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G389,G2,G65…………..G50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0E1541-B91B-4793-876F-DA89BE4A12FC}"/>
              </a:ext>
            </a:extLst>
          </p:cNvPr>
          <p:cNvCxnSpPr/>
          <p:nvPr/>
        </p:nvCxnSpPr>
        <p:spPr>
          <a:xfrm>
            <a:off x="2437279" y="3333135"/>
            <a:ext cx="0" cy="45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97BA20-0FAB-4942-B4C8-080BA0F72151}"/>
              </a:ext>
            </a:extLst>
          </p:cNvPr>
          <p:cNvCxnSpPr/>
          <p:nvPr/>
        </p:nvCxnSpPr>
        <p:spPr>
          <a:xfrm>
            <a:off x="2437279" y="3778624"/>
            <a:ext cx="1173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B2E68-81BE-4E01-B8EE-446544A2D8B2}"/>
              </a:ext>
            </a:extLst>
          </p:cNvPr>
          <p:cNvCxnSpPr/>
          <p:nvPr/>
        </p:nvCxnSpPr>
        <p:spPr>
          <a:xfrm flipV="1">
            <a:off x="3617259" y="3333135"/>
            <a:ext cx="0" cy="452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B87D41-97DE-4CC2-91AF-9B1A0C728EA4}"/>
              </a:ext>
            </a:extLst>
          </p:cNvPr>
          <p:cNvCxnSpPr/>
          <p:nvPr/>
        </p:nvCxnSpPr>
        <p:spPr>
          <a:xfrm>
            <a:off x="4864474" y="3333135"/>
            <a:ext cx="0" cy="38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D535C-C2AD-4364-BD13-BAAA73AA0FF2}"/>
              </a:ext>
            </a:extLst>
          </p:cNvPr>
          <p:cNvCxnSpPr/>
          <p:nvPr/>
        </p:nvCxnSpPr>
        <p:spPr>
          <a:xfrm>
            <a:off x="4857750" y="3714750"/>
            <a:ext cx="3758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A98820-C818-422E-9442-25BF359D98F7}"/>
              </a:ext>
            </a:extLst>
          </p:cNvPr>
          <p:cNvCxnSpPr/>
          <p:nvPr/>
        </p:nvCxnSpPr>
        <p:spPr>
          <a:xfrm flipV="1">
            <a:off x="8616203" y="3333135"/>
            <a:ext cx="0" cy="38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6CB38E-73D7-4955-B0A3-4CE3F5721048}"/>
              </a:ext>
            </a:extLst>
          </p:cNvPr>
          <p:cNvSpPr/>
          <p:nvPr/>
        </p:nvSpPr>
        <p:spPr>
          <a:xfrm>
            <a:off x="2500377" y="3484493"/>
            <a:ext cx="911038" cy="262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Top 20%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3F57543-C769-4E66-B5A1-C4489C60B20E}"/>
              </a:ext>
            </a:extLst>
          </p:cNvPr>
          <p:cNvSpPr/>
          <p:nvPr/>
        </p:nvSpPr>
        <p:spPr>
          <a:xfrm>
            <a:off x="4871199" y="3424795"/>
            <a:ext cx="3704660" cy="242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80% data, from this it will take random 10%-Bottom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956219-21D3-4D51-920B-3BDED9DFE5CF}"/>
              </a:ext>
            </a:extLst>
          </p:cNvPr>
          <p:cNvSpPr/>
          <p:nvPr/>
        </p:nvSpPr>
        <p:spPr>
          <a:xfrm>
            <a:off x="3196494" y="3998033"/>
            <a:ext cx="625340" cy="452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Top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4F623B-24E0-47BA-BB68-233A356EF3E7}"/>
              </a:ext>
            </a:extLst>
          </p:cNvPr>
          <p:cNvSpPr/>
          <p:nvPr/>
        </p:nvSpPr>
        <p:spPr>
          <a:xfrm>
            <a:off x="5338974" y="3998032"/>
            <a:ext cx="1007118" cy="452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Bottom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E609B7-F8CB-4614-84EB-0577C36DD6B0}"/>
              </a:ext>
            </a:extLst>
          </p:cNvPr>
          <p:cNvCxnSpPr>
            <a:cxnSpLocks/>
          </p:cNvCxnSpPr>
          <p:nvPr/>
        </p:nvCxnSpPr>
        <p:spPr>
          <a:xfrm>
            <a:off x="3630386" y="4329053"/>
            <a:ext cx="437605" cy="91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AFB731-7AA5-4B22-8C2E-16F4D62454F6}"/>
              </a:ext>
            </a:extLst>
          </p:cNvPr>
          <p:cNvSpPr/>
          <p:nvPr/>
        </p:nvSpPr>
        <p:spPr>
          <a:xfrm>
            <a:off x="3269234" y="5220677"/>
            <a:ext cx="2153248" cy="452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New sub samples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17A70E-22C6-42E0-A7EC-C259EDCDC822}"/>
              </a:ext>
            </a:extLst>
          </p:cNvPr>
          <p:cNvCxnSpPr/>
          <p:nvPr/>
        </p:nvCxnSpPr>
        <p:spPr>
          <a:xfrm flipH="1">
            <a:off x="4751754" y="4450191"/>
            <a:ext cx="836246" cy="770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9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9A86-AE98-4647-A89D-E205E674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1800" dirty="0" err="1">
                <a:latin typeface="Palatino Linotype" panose="02040502050505030304" pitchFamily="18" charset="0"/>
              </a:rPr>
              <a:t>LightGMB</a:t>
            </a:r>
            <a:r>
              <a:rPr lang="en-US" sz="1800" dirty="0">
                <a:latin typeface="Palatino Linotype" panose="02040502050505030304" pitchFamily="18" charset="0"/>
              </a:rPr>
              <a:t> focus on accuracy of results and takes low memory to run.</a:t>
            </a:r>
          </a:p>
          <a:p>
            <a:r>
              <a:rPr lang="en-US" sz="1800" dirty="0" err="1">
                <a:latin typeface="Palatino Linotype" panose="02040502050505030304" pitchFamily="18" charset="0"/>
              </a:rPr>
              <a:t>LightGBM</a:t>
            </a:r>
            <a:r>
              <a:rPr lang="en-US" sz="1800" dirty="0">
                <a:latin typeface="Palatino Linotype" panose="02040502050505030304" pitchFamily="18" charset="0"/>
              </a:rPr>
              <a:t> uses the leaf-wise tree growth algorithm, while many other popular tools use depth-wise tree growth. Compared with depth-wise growth, the leaf-wise algorithm can converge much faster.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Formula = </a:t>
            </a:r>
            <a:r>
              <a:rPr lang="en-US" sz="1800" b="1" dirty="0">
                <a:latin typeface="Palatino Linotype" panose="02040502050505030304" pitchFamily="18" charset="0"/>
              </a:rPr>
              <a:t>Y=</a:t>
            </a:r>
            <a:r>
              <a:rPr lang="en-US" sz="1800" b="1" dirty="0" err="1">
                <a:latin typeface="Palatino Linotype" panose="02040502050505030304" pitchFamily="18" charset="0"/>
              </a:rPr>
              <a:t>Base_tree</a:t>
            </a:r>
            <a:r>
              <a:rPr lang="en-US" sz="1800" b="1" dirty="0">
                <a:latin typeface="Palatino Linotype" panose="02040502050505030304" pitchFamily="18" charset="0"/>
              </a:rPr>
              <a:t>(X)-</a:t>
            </a:r>
            <a:r>
              <a:rPr lang="en-US" sz="1800" b="1" dirty="0" err="1">
                <a:latin typeface="Palatino Linotype" panose="02040502050505030304" pitchFamily="18" charset="0"/>
              </a:rPr>
              <a:t>lr</a:t>
            </a:r>
            <a:r>
              <a:rPr lang="en-US" sz="1800" b="1" dirty="0">
                <a:latin typeface="Palatino Linotype" panose="02040502050505030304" pitchFamily="18" charset="0"/>
              </a:rPr>
              <a:t>*Tree1(X)-</a:t>
            </a:r>
            <a:r>
              <a:rPr lang="en-US" sz="1800" b="1" dirty="0" err="1">
                <a:latin typeface="Palatino Linotype" panose="02040502050505030304" pitchFamily="18" charset="0"/>
              </a:rPr>
              <a:t>lr</a:t>
            </a:r>
            <a:r>
              <a:rPr lang="en-US" sz="1800" b="1" dirty="0">
                <a:latin typeface="Palatino Linotype" panose="02040502050505030304" pitchFamily="18" charset="0"/>
              </a:rPr>
              <a:t>*Tree2(X)-</a:t>
            </a:r>
            <a:r>
              <a:rPr lang="en-US" sz="1800" b="1" dirty="0" err="1">
                <a:latin typeface="Palatino Linotype" panose="02040502050505030304" pitchFamily="18" charset="0"/>
              </a:rPr>
              <a:t>lr</a:t>
            </a:r>
            <a:r>
              <a:rPr lang="en-US" sz="1800" b="1" dirty="0">
                <a:latin typeface="Palatino Linotype" panose="02040502050505030304" pitchFamily="18" charset="0"/>
              </a:rPr>
              <a:t>*Tree3(X)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8E91A1-A671-4353-8C50-6A02518B8E9F}"/>
              </a:ext>
            </a:extLst>
          </p:cNvPr>
          <p:cNvSpPr/>
          <p:nvPr/>
        </p:nvSpPr>
        <p:spPr>
          <a:xfrm>
            <a:off x="1343608" y="4469363"/>
            <a:ext cx="9041363" cy="187545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latin typeface="Palatino Linotype" panose="0204050205050503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314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462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Office Theme</vt:lpstr>
      <vt:lpstr>LightGMBoosting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LightGMBoosting</dc:title>
  <dc:creator>Bagirathan B</dc:creator>
  <cp:lastModifiedBy>Bagirathan B</cp:lastModifiedBy>
  <cp:revision>10</cp:revision>
  <dcterms:created xsi:type="dcterms:W3CDTF">2025-02-01T10:26:05Z</dcterms:created>
  <dcterms:modified xsi:type="dcterms:W3CDTF">2025-02-01T11:27:08Z</dcterms:modified>
</cp:coreProperties>
</file>